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51" r:id="rId3"/>
    <p:sldId id="257" r:id="rId4"/>
    <p:sldId id="258" r:id="rId5"/>
    <p:sldId id="352" r:id="rId6"/>
    <p:sldId id="270" r:id="rId7"/>
    <p:sldId id="353" r:id="rId8"/>
    <p:sldId id="354" r:id="rId9"/>
    <p:sldId id="356" r:id="rId10"/>
    <p:sldId id="357" r:id="rId11"/>
    <p:sldId id="358" r:id="rId12"/>
    <p:sldId id="359" r:id="rId13"/>
    <p:sldId id="362" r:id="rId14"/>
    <p:sldId id="360" r:id="rId15"/>
    <p:sldId id="363" r:id="rId16"/>
    <p:sldId id="364" r:id="rId17"/>
    <p:sldId id="365" r:id="rId18"/>
    <p:sldId id="366" r:id="rId19"/>
    <p:sldId id="368" r:id="rId20"/>
    <p:sldId id="367" r:id="rId21"/>
    <p:sldId id="369" r:id="rId22"/>
    <p:sldId id="370" r:id="rId23"/>
    <p:sldId id="371" r:id="rId24"/>
    <p:sldId id="372" r:id="rId25"/>
    <p:sldId id="373" r:id="rId26"/>
    <p:sldId id="374" r:id="rId27"/>
    <p:sldId id="375" r:id="rId28"/>
    <p:sldId id="393" r:id="rId29"/>
    <p:sldId id="394" r:id="rId30"/>
    <p:sldId id="340" r:id="rId31"/>
    <p:sldId id="376" r:id="rId32"/>
    <p:sldId id="377" r:id="rId33"/>
    <p:sldId id="379" r:id="rId34"/>
    <p:sldId id="380" r:id="rId35"/>
    <p:sldId id="383" r:id="rId36"/>
    <p:sldId id="384" r:id="rId37"/>
    <p:sldId id="385" r:id="rId38"/>
    <p:sldId id="386" r:id="rId39"/>
    <p:sldId id="387" r:id="rId40"/>
    <p:sldId id="388" r:id="rId41"/>
    <p:sldId id="389" r:id="rId42"/>
    <p:sldId id="390" r:id="rId43"/>
    <p:sldId id="391" r:id="rId44"/>
    <p:sldId id="395" r:id="rId45"/>
    <p:sldId id="396" r:id="rId46"/>
    <p:sldId id="397" r:id="rId47"/>
    <p:sldId id="398" r:id="rId48"/>
    <p:sldId id="399" r:id="rId49"/>
    <p:sldId id="401" r:id="rId50"/>
    <p:sldId id="400"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CC00"/>
    <a:srgbClr val="000000"/>
    <a:srgbClr val="FFFF00"/>
    <a:srgbClr val="FFFF66"/>
    <a:srgbClr val="FF66FF"/>
    <a:srgbClr val="00FFFF"/>
    <a:srgbClr val="6699FF"/>
    <a:srgbClr val="0066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71" d="100"/>
          <a:sy n="71" d="100"/>
        </p:scale>
        <p:origin x="696" y="78"/>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F236AC-FAE7-F0EB-DD77-DE597F35B888}"/>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E9B563B-47D5-7931-A633-6B3AD60BD8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5EA878D1-2CD6-BD69-D5EE-1A917C6CDAB0}"/>
              </a:ext>
            </a:extLst>
          </p:cNvPr>
          <p:cNvSpPr>
            <a:spLocks noGrp="1"/>
          </p:cNvSpPr>
          <p:nvPr>
            <p:ph type="dt" sz="half" idx="10"/>
          </p:nvPr>
        </p:nvSpPr>
        <p:spPr/>
        <p:txBody>
          <a:bodyPr/>
          <a:lstStyle/>
          <a:p>
            <a:fld id="{901BAD30-0348-44F4-A432-CEA2433C38E4}" type="datetimeFigureOut">
              <a:rPr lang="en-US" smtClean="0"/>
              <a:t>1/20/2026</a:t>
            </a:fld>
            <a:endParaRPr lang="en-US"/>
          </a:p>
        </p:txBody>
      </p:sp>
      <p:sp>
        <p:nvSpPr>
          <p:cNvPr id="5" name="Chỗ dành sẵn cho Chân trang 4">
            <a:extLst>
              <a:ext uri="{FF2B5EF4-FFF2-40B4-BE49-F238E27FC236}">
                <a16:creationId xmlns:a16="http://schemas.microsoft.com/office/drawing/2014/main" id="{51343473-70A5-33B5-0075-CD4816B5FD4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D9FE987-CD26-B91F-EF4C-BE18F25A51E0}"/>
              </a:ext>
            </a:extLst>
          </p:cNvPr>
          <p:cNvSpPr>
            <a:spLocks noGrp="1"/>
          </p:cNvSpPr>
          <p:nvPr>
            <p:ph type="sldNum" sz="quarter" idx="12"/>
          </p:nvPr>
        </p:nvSpPr>
        <p:spPr/>
        <p:txBody>
          <a:bodyPr/>
          <a:lstStyle/>
          <a:p>
            <a:fld id="{748C9394-B5B4-4384-BFF0-9DAD0B444A98}" type="slidenum">
              <a:rPr lang="en-US" smtClean="0"/>
              <a:t>‹#›</a:t>
            </a:fld>
            <a:endParaRPr lang="en-US"/>
          </a:p>
        </p:txBody>
      </p:sp>
    </p:spTree>
    <p:extLst>
      <p:ext uri="{BB962C8B-B14F-4D97-AF65-F5344CB8AC3E}">
        <p14:creationId xmlns:p14="http://schemas.microsoft.com/office/powerpoint/2010/main" val="305554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97E2A99-98A4-76FC-FB83-41143594C326}"/>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1C1A56B-5DA6-9A30-401C-2EF732AC0E4D}"/>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20F1B-67E6-E424-A283-AFEA996D64AB}"/>
              </a:ext>
            </a:extLst>
          </p:cNvPr>
          <p:cNvSpPr>
            <a:spLocks noGrp="1"/>
          </p:cNvSpPr>
          <p:nvPr>
            <p:ph type="dt" sz="half" idx="10"/>
          </p:nvPr>
        </p:nvSpPr>
        <p:spPr/>
        <p:txBody>
          <a:bodyPr/>
          <a:lstStyle/>
          <a:p>
            <a:fld id="{901BAD30-0348-44F4-A432-CEA2433C38E4}" type="datetimeFigureOut">
              <a:rPr lang="en-US" smtClean="0"/>
              <a:t>1/20/2026</a:t>
            </a:fld>
            <a:endParaRPr lang="en-US"/>
          </a:p>
        </p:txBody>
      </p:sp>
      <p:sp>
        <p:nvSpPr>
          <p:cNvPr id="5" name="Chỗ dành sẵn cho Chân trang 4">
            <a:extLst>
              <a:ext uri="{FF2B5EF4-FFF2-40B4-BE49-F238E27FC236}">
                <a16:creationId xmlns:a16="http://schemas.microsoft.com/office/drawing/2014/main" id="{4D0318A4-2CAE-3E37-2B66-157DA1522C1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9F64ACE-37B4-7EF6-8EAE-DECE12C1C8FA}"/>
              </a:ext>
            </a:extLst>
          </p:cNvPr>
          <p:cNvSpPr>
            <a:spLocks noGrp="1"/>
          </p:cNvSpPr>
          <p:nvPr>
            <p:ph type="sldNum" sz="quarter" idx="12"/>
          </p:nvPr>
        </p:nvSpPr>
        <p:spPr/>
        <p:txBody>
          <a:bodyPr/>
          <a:lstStyle/>
          <a:p>
            <a:fld id="{748C9394-B5B4-4384-BFF0-9DAD0B444A98}" type="slidenum">
              <a:rPr lang="en-US" smtClean="0"/>
              <a:t>‹#›</a:t>
            </a:fld>
            <a:endParaRPr lang="en-US"/>
          </a:p>
        </p:txBody>
      </p:sp>
    </p:spTree>
    <p:extLst>
      <p:ext uri="{BB962C8B-B14F-4D97-AF65-F5344CB8AC3E}">
        <p14:creationId xmlns:p14="http://schemas.microsoft.com/office/powerpoint/2010/main" val="2003880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76F58DC7-56F3-5453-1341-65E2A96D7437}"/>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203A7DB-68D9-2BEB-2AE4-4943149298D1}"/>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1416B3-3F5F-015A-5F26-FAA1ACC30F57}"/>
              </a:ext>
            </a:extLst>
          </p:cNvPr>
          <p:cNvSpPr>
            <a:spLocks noGrp="1"/>
          </p:cNvSpPr>
          <p:nvPr>
            <p:ph type="dt" sz="half" idx="10"/>
          </p:nvPr>
        </p:nvSpPr>
        <p:spPr/>
        <p:txBody>
          <a:bodyPr/>
          <a:lstStyle/>
          <a:p>
            <a:fld id="{901BAD30-0348-44F4-A432-CEA2433C38E4}" type="datetimeFigureOut">
              <a:rPr lang="en-US" smtClean="0"/>
              <a:t>1/20/2026</a:t>
            </a:fld>
            <a:endParaRPr lang="en-US"/>
          </a:p>
        </p:txBody>
      </p:sp>
      <p:sp>
        <p:nvSpPr>
          <p:cNvPr id="5" name="Chỗ dành sẵn cho Chân trang 4">
            <a:extLst>
              <a:ext uri="{FF2B5EF4-FFF2-40B4-BE49-F238E27FC236}">
                <a16:creationId xmlns:a16="http://schemas.microsoft.com/office/drawing/2014/main" id="{CFD471C6-AD4A-0130-618F-D2532476707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7586653-5B4D-30A2-421A-047E7823EC4E}"/>
              </a:ext>
            </a:extLst>
          </p:cNvPr>
          <p:cNvSpPr>
            <a:spLocks noGrp="1"/>
          </p:cNvSpPr>
          <p:nvPr>
            <p:ph type="sldNum" sz="quarter" idx="12"/>
          </p:nvPr>
        </p:nvSpPr>
        <p:spPr/>
        <p:txBody>
          <a:bodyPr/>
          <a:lstStyle/>
          <a:p>
            <a:fld id="{748C9394-B5B4-4384-BFF0-9DAD0B444A98}" type="slidenum">
              <a:rPr lang="en-US" smtClean="0"/>
              <a:t>‹#›</a:t>
            </a:fld>
            <a:endParaRPr lang="en-US"/>
          </a:p>
        </p:txBody>
      </p:sp>
    </p:spTree>
    <p:extLst>
      <p:ext uri="{BB962C8B-B14F-4D97-AF65-F5344CB8AC3E}">
        <p14:creationId xmlns:p14="http://schemas.microsoft.com/office/powerpoint/2010/main" val="4256690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812953E-77FD-73E5-3C87-61BD7B0C0A47}"/>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C8C3CB2-BF13-4D3F-EA7E-878EF629D66A}"/>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02BDA2C-3835-78B7-A8D5-3FF3E768C8B9}"/>
              </a:ext>
            </a:extLst>
          </p:cNvPr>
          <p:cNvSpPr>
            <a:spLocks noGrp="1"/>
          </p:cNvSpPr>
          <p:nvPr>
            <p:ph type="dt" sz="half" idx="10"/>
          </p:nvPr>
        </p:nvSpPr>
        <p:spPr/>
        <p:txBody>
          <a:bodyPr/>
          <a:lstStyle/>
          <a:p>
            <a:fld id="{901BAD30-0348-44F4-A432-CEA2433C38E4}" type="datetimeFigureOut">
              <a:rPr lang="en-US" smtClean="0"/>
              <a:t>1/20/2026</a:t>
            </a:fld>
            <a:endParaRPr lang="en-US"/>
          </a:p>
        </p:txBody>
      </p:sp>
      <p:sp>
        <p:nvSpPr>
          <p:cNvPr id="5" name="Chỗ dành sẵn cho Chân trang 4">
            <a:extLst>
              <a:ext uri="{FF2B5EF4-FFF2-40B4-BE49-F238E27FC236}">
                <a16:creationId xmlns:a16="http://schemas.microsoft.com/office/drawing/2014/main" id="{F414EE1C-5CFB-220D-F971-FCDAAC0EFCB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FD154DB-3D07-1035-6197-31090F1670BD}"/>
              </a:ext>
            </a:extLst>
          </p:cNvPr>
          <p:cNvSpPr>
            <a:spLocks noGrp="1"/>
          </p:cNvSpPr>
          <p:nvPr>
            <p:ph type="sldNum" sz="quarter" idx="12"/>
          </p:nvPr>
        </p:nvSpPr>
        <p:spPr/>
        <p:txBody>
          <a:bodyPr/>
          <a:lstStyle/>
          <a:p>
            <a:fld id="{748C9394-B5B4-4384-BFF0-9DAD0B444A98}" type="slidenum">
              <a:rPr lang="en-US" smtClean="0"/>
              <a:t>‹#›</a:t>
            </a:fld>
            <a:endParaRPr lang="en-US"/>
          </a:p>
        </p:txBody>
      </p:sp>
    </p:spTree>
    <p:extLst>
      <p:ext uri="{BB962C8B-B14F-4D97-AF65-F5344CB8AC3E}">
        <p14:creationId xmlns:p14="http://schemas.microsoft.com/office/powerpoint/2010/main" val="2263951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05FEFD-10C5-E6C4-B58F-89B0F3270EAF}"/>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706B5F32-7C6E-A5A2-72CB-2ED9DF6BDC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9D1ECD2E-857D-BB50-BB9A-0D06D62794D6}"/>
              </a:ext>
            </a:extLst>
          </p:cNvPr>
          <p:cNvSpPr>
            <a:spLocks noGrp="1"/>
          </p:cNvSpPr>
          <p:nvPr>
            <p:ph type="dt" sz="half" idx="10"/>
          </p:nvPr>
        </p:nvSpPr>
        <p:spPr/>
        <p:txBody>
          <a:bodyPr/>
          <a:lstStyle/>
          <a:p>
            <a:fld id="{901BAD30-0348-44F4-A432-CEA2433C38E4}" type="datetimeFigureOut">
              <a:rPr lang="en-US" smtClean="0"/>
              <a:t>1/20/2026</a:t>
            </a:fld>
            <a:endParaRPr lang="en-US"/>
          </a:p>
        </p:txBody>
      </p:sp>
      <p:sp>
        <p:nvSpPr>
          <p:cNvPr id="5" name="Chỗ dành sẵn cho Chân trang 4">
            <a:extLst>
              <a:ext uri="{FF2B5EF4-FFF2-40B4-BE49-F238E27FC236}">
                <a16:creationId xmlns:a16="http://schemas.microsoft.com/office/drawing/2014/main" id="{61BBA316-4F0E-3E68-DE3B-C478F2062F4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88879F2-5367-EBEF-27B2-B26F5A8C544E}"/>
              </a:ext>
            </a:extLst>
          </p:cNvPr>
          <p:cNvSpPr>
            <a:spLocks noGrp="1"/>
          </p:cNvSpPr>
          <p:nvPr>
            <p:ph type="sldNum" sz="quarter" idx="12"/>
          </p:nvPr>
        </p:nvSpPr>
        <p:spPr/>
        <p:txBody>
          <a:bodyPr/>
          <a:lstStyle/>
          <a:p>
            <a:fld id="{748C9394-B5B4-4384-BFF0-9DAD0B444A98}" type="slidenum">
              <a:rPr lang="en-US" smtClean="0"/>
              <a:t>‹#›</a:t>
            </a:fld>
            <a:endParaRPr lang="en-US"/>
          </a:p>
        </p:txBody>
      </p:sp>
    </p:spTree>
    <p:extLst>
      <p:ext uri="{BB962C8B-B14F-4D97-AF65-F5344CB8AC3E}">
        <p14:creationId xmlns:p14="http://schemas.microsoft.com/office/powerpoint/2010/main" val="3707840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772D6D-9E2D-48B3-9ADE-B9519B0DB7B1}"/>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9596105-3BFC-AA25-EBCD-3C6262D2189D}"/>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AA07AA3-F925-94BE-89D4-CD7425DD6618}"/>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F7F2633F-427F-168D-1914-F8D48B62FB4C}"/>
              </a:ext>
            </a:extLst>
          </p:cNvPr>
          <p:cNvSpPr>
            <a:spLocks noGrp="1"/>
          </p:cNvSpPr>
          <p:nvPr>
            <p:ph type="dt" sz="half" idx="10"/>
          </p:nvPr>
        </p:nvSpPr>
        <p:spPr/>
        <p:txBody>
          <a:bodyPr/>
          <a:lstStyle/>
          <a:p>
            <a:fld id="{901BAD30-0348-44F4-A432-CEA2433C38E4}" type="datetimeFigureOut">
              <a:rPr lang="en-US" smtClean="0"/>
              <a:t>1/20/2026</a:t>
            </a:fld>
            <a:endParaRPr lang="en-US"/>
          </a:p>
        </p:txBody>
      </p:sp>
      <p:sp>
        <p:nvSpPr>
          <p:cNvPr id="6" name="Chỗ dành sẵn cho Chân trang 5">
            <a:extLst>
              <a:ext uri="{FF2B5EF4-FFF2-40B4-BE49-F238E27FC236}">
                <a16:creationId xmlns:a16="http://schemas.microsoft.com/office/drawing/2014/main" id="{8D10C2BD-85D2-053E-DD6C-620878EA0E23}"/>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6F0AB91-D37B-63C8-5CF9-C194B99264DC}"/>
              </a:ext>
            </a:extLst>
          </p:cNvPr>
          <p:cNvSpPr>
            <a:spLocks noGrp="1"/>
          </p:cNvSpPr>
          <p:nvPr>
            <p:ph type="sldNum" sz="quarter" idx="12"/>
          </p:nvPr>
        </p:nvSpPr>
        <p:spPr/>
        <p:txBody>
          <a:bodyPr/>
          <a:lstStyle/>
          <a:p>
            <a:fld id="{748C9394-B5B4-4384-BFF0-9DAD0B444A98}" type="slidenum">
              <a:rPr lang="en-US" smtClean="0"/>
              <a:t>‹#›</a:t>
            </a:fld>
            <a:endParaRPr lang="en-US"/>
          </a:p>
        </p:txBody>
      </p:sp>
    </p:spTree>
    <p:extLst>
      <p:ext uri="{BB962C8B-B14F-4D97-AF65-F5344CB8AC3E}">
        <p14:creationId xmlns:p14="http://schemas.microsoft.com/office/powerpoint/2010/main" val="74908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2652D82-BEF1-9B7E-A389-3CC44152566F}"/>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C9B56B8-913E-C9CE-D71C-7ECF9242FE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BA3F12F-6C2E-9DB6-CA7E-FFF1BF001A0E}"/>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BB4B2B76-7F11-43F2-876F-625B65A593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DDAB6F40-B9A6-EEE1-60DD-CC217BF8427C}"/>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807BDA8C-AC41-CEFE-6237-CE7D5229EFEB}"/>
              </a:ext>
            </a:extLst>
          </p:cNvPr>
          <p:cNvSpPr>
            <a:spLocks noGrp="1"/>
          </p:cNvSpPr>
          <p:nvPr>
            <p:ph type="dt" sz="half" idx="10"/>
          </p:nvPr>
        </p:nvSpPr>
        <p:spPr/>
        <p:txBody>
          <a:bodyPr/>
          <a:lstStyle/>
          <a:p>
            <a:fld id="{901BAD30-0348-44F4-A432-CEA2433C38E4}" type="datetimeFigureOut">
              <a:rPr lang="en-US" smtClean="0"/>
              <a:t>1/20/2026</a:t>
            </a:fld>
            <a:endParaRPr lang="en-US"/>
          </a:p>
        </p:txBody>
      </p:sp>
      <p:sp>
        <p:nvSpPr>
          <p:cNvPr id="8" name="Chỗ dành sẵn cho Chân trang 7">
            <a:extLst>
              <a:ext uri="{FF2B5EF4-FFF2-40B4-BE49-F238E27FC236}">
                <a16:creationId xmlns:a16="http://schemas.microsoft.com/office/drawing/2014/main" id="{A96A61E7-0247-A6AC-6047-9329D9104AA3}"/>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0DA3F9F6-03A8-CD9E-4706-474C5D312387}"/>
              </a:ext>
            </a:extLst>
          </p:cNvPr>
          <p:cNvSpPr>
            <a:spLocks noGrp="1"/>
          </p:cNvSpPr>
          <p:nvPr>
            <p:ph type="sldNum" sz="quarter" idx="12"/>
          </p:nvPr>
        </p:nvSpPr>
        <p:spPr/>
        <p:txBody>
          <a:bodyPr/>
          <a:lstStyle/>
          <a:p>
            <a:fld id="{748C9394-B5B4-4384-BFF0-9DAD0B444A98}" type="slidenum">
              <a:rPr lang="en-US" smtClean="0"/>
              <a:t>‹#›</a:t>
            </a:fld>
            <a:endParaRPr lang="en-US"/>
          </a:p>
        </p:txBody>
      </p:sp>
    </p:spTree>
    <p:extLst>
      <p:ext uri="{BB962C8B-B14F-4D97-AF65-F5344CB8AC3E}">
        <p14:creationId xmlns:p14="http://schemas.microsoft.com/office/powerpoint/2010/main" val="2547133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7188E05-E139-7BD6-AA99-C8166467A12B}"/>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D647BFF-9F5C-CE98-5C76-A95E43F23CBA}"/>
              </a:ext>
            </a:extLst>
          </p:cNvPr>
          <p:cNvSpPr>
            <a:spLocks noGrp="1"/>
          </p:cNvSpPr>
          <p:nvPr>
            <p:ph type="dt" sz="half" idx="10"/>
          </p:nvPr>
        </p:nvSpPr>
        <p:spPr/>
        <p:txBody>
          <a:bodyPr/>
          <a:lstStyle/>
          <a:p>
            <a:fld id="{901BAD30-0348-44F4-A432-CEA2433C38E4}" type="datetimeFigureOut">
              <a:rPr lang="en-US" smtClean="0"/>
              <a:t>1/20/2026</a:t>
            </a:fld>
            <a:endParaRPr lang="en-US"/>
          </a:p>
        </p:txBody>
      </p:sp>
      <p:sp>
        <p:nvSpPr>
          <p:cNvPr id="4" name="Chỗ dành sẵn cho Chân trang 3">
            <a:extLst>
              <a:ext uri="{FF2B5EF4-FFF2-40B4-BE49-F238E27FC236}">
                <a16:creationId xmlns:a16="http://schemas.microsoft.com/office/drawing/2014/main" id="{81E036BE-B2EF-A03C-EB0B-8ABA8E8F3C75}"/>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BBB0B159-E187-00E7-4997-978C86D82E89}"/>
              </a:ext>
            </a:extLst>
          </p:cNvPr>
          <p:cNvSpPr>
            <a:spLocks noGrp="1"/>
          </p:cNvSpPr>
          <p:nvPr>
            <p:ph type="sldNum" sz="quarter" idx="12"/>
          </p:nvPr>
        </p:nvSpPr>
        <p:spPr/>
        <p:txBody>
          <a:bodyPr/>
          <a:lstStyle/>
          <a:p>
            <a:fld id="{748C9394-B5B4-4384-BFF0-9DAD0B444A98}" type="slidenum">
              <a:rPr lang="en-US" smtClean="0"/>
              <a:t>‹#›</a:t>
            </a:fld>
            <a:endParaRPr lang="en-US"/>
          </a:p>
        </p:txBody>
      </p:sp>
    </p:spTree>
    <p:extLst>
      <p:ext uri="{BB962C8B-B14F-4D97-AF65-F5344CB8AC3E}">
        <p14:creationId xmlns:p14="http://schemas.microsoft.com/office/powerpoint/2010/main" val="2144337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AE11947C-E313-36FF-CC81-E63A82D3E989}"/>
              </a:ext>
            </a:extLst>
          </p:cNvPr>
          <p:cNvSpPr>
            <a:spLocks noGrp="1"/>
          </p:cNvSpPr>
          <p:nvPr>
            <p:ph type="dt" sz="half" idx="10"/>
          </p:nvPr>
        </p:nvSpPr>
        <p:spPr/>
        <p:txBody>
          <a:bodyPr/>
          <a:lstStyle/>
          <a:p>
            <a:fld id="{901BAD30-0348-44F4-A432-CEA2433C38E4}" type="datetimeFigureOut">
              <a:rPr lang="en-US" smtClean="0"/>
              <a:t>1/20/2026</a:t>
            </a:fld>
            <a:endParaRPr lang="en-US"/>
          </a:p>
        </p:txBody>
      </p:sp>
      <p:sp>
        <p:nvSpPr>
          <p:cNvPr id="3" name="Chỗ dành sẵn cho Chân trang 2">
            <a:extLst>
              <a:ext uri="{FF2B5EF4-FFF2-40B4-BE49-F238E27FC236}">
                <a16:creationId xmlns:a16="http://schemas.microsoft.com/office/drawing/2014/main" id="{B95BC4EE-35E9-2814-A418-3CC31F73A4F8}"/>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9EDA28D7-8449-FCE5-5C03-BFD5794D6D8C}"/>
              </a:ext>
            </a:extLst>
          </p:cNvPr>
          <p:cNvSpPr>
            <a:spLocks noGrp="1"/>
          </p:cNvSpPr>
          <p:nvPr>
            <p:ph type="sldNum" sz="quarter" idx="12"/>
          </p:nvPr>
        </p:nvSpPr>
        <p:spPr/>
        <p:txBody>
          <a:bodyPr/>
          <a:lstStyle/>
          <a:p>
            <a:fld id="{748C9394-B5B4-4384-BFF0-9DAD0B444A98}" type="slidenum">
              <a:rPr lang="en-US" smtClean="0"/>
              <a:t>‹#›</a:t>
            </a:fld>
            <a:endParaRPr lang="en-US"/>
          </a:p>
        </p:txBody>
      </p:sp>
    </p:spTree>
    <p:extLst>
      <p:ext uri="{BB962C8B-B14F-4D97-AF65-F5344CB8AC3E}">
        <p14:creationId xmlns:p14="http://schemas.microsoft.com/office/powerpoint/2010/main" val="300684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E85BEC7-F8E8-A9CA-3154-39AE0D011BD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2C9BEE7-1CA1-7D1D-2D35-9378E08492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921CDC47-DAED-28DC-A7C5-1487644C7B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324012B-27B5-3381-A98E-CF2B9CE8DC3C}"/>
              </a:ext>
            </a:extLst>
          </p:cNvPr>
          <p:cNvSpPr>
            <a:spLocks noGrp="1"/>
          </p:cNvSpPr>
          <p:nvPr>
            <p:ph type="dt" sz="half" idx="10"/>
          </p:nvPr>
        </p:nvSpPr>
        <p:spPr/>
        <p:txBody>
          <a:bodyPr/>
          <a:lstStyle/>
          <a:p>
            <a:fld id="{901BAD30-0348-44F4-A432-CEA2433C38E4}" type="datetimeFigureOut">
              <a:rPr lang="en-US" smtClean="0"/>
              <a:t>1/20/2026</a:t>
            </a:fld>
            <a:endParaRPr lang="en-US"/>
          </a:p>
        </p:txBody>
      </p:sp>
      <p:sp>
        <p:nvSpPr>
          <p:cNvPr id="6" name="Chỗ dành sẵn cho Chân trang 5">
            <a:extLst>
              <a:ext uri="{FF2B5EF4-FFF2-40B4-BE49-F238E27FC236}">
                <a16:creationId xmlns:a16="http://schemas.microsoft.com/office/drawing/2014/main" id="{B7DFE136-0E1F-BEF6-5F5A-029136644DB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BFE1553-4352-370A-9843-B3D63F7D4D7F}"/>
              </a:ext>
            </a:extLst>
          </p:cNvPr>
          <p:cNvSpPr>
            <a:spLocks noGrp="1"/>
          </p:cNvSpPr>
          <p:nvPr>
            <p:ph type="sldNum" sz="quarter" idx="12"/>
          </p:nvPr>
        </p:nvSpPr>
        <p:spPr/>
        <p:txBody>
          <a:bodyPr/>
          <a:lstStyle/>
          <a:p>
            <a:fld id="{748C9394-B5B4-4384-BFF0-9DAD0B444A98}" type="slidenum">
              <a:rPr lang="en-US" smtClean="0"/>
              <a:t>‹#›</a:t>
            </a:fld>
            <a:endParaRPr lang="en-US"/>
          </a:p>
        </p:txBody>
      </p:sp>
    </p:spTree>
    <p:extLst>
      <p:ext uri="{BB962C8B-B14F-4D97-AF65-F5344CB8AC3E}">
        <p14:creationId xmlns:p14="http://schemas.microsoft.com/office/powerpoint/2010/main" val="2835920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2E61CB0-316B-404A-E757-B7A83C5C221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492B7674-C567-4CFD-9E46-4B8562D607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FA01EBFE-AF22-63C2-FF53-48A0E42081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912396B-9C63-01C6-E57E-06430ADEF5C7}"/>
              </a:ext>
            </a:extLst>
          </p:cNvPr>
          <p:cNvSpPr>
            <a:spLocks noGrp="1"/>
          </p:cNvSpPr>
          <p:nvPr>
            <p:ph type="dt" sz="half" idx="10"/>
          </p:nvPr>
        </p:nvSpPr>
        <p:spPr/>
        <p:txBody>
          <a:bodyPr/>
          <a:lstStyle/>
          <a:p>
            <a:fld id="{901BAD30-0348-44F4-A432-CEA2433C38E4}" type="datetimeFigureOut">
              <a:rPr lang="en-US" smtClean="0"/>
              <a:t>1/20/2026</a:t>
            </a:fld>
            <a:endParaRPr lang="en-US"/>
          </a:p>
        </p:txBody>
      </p:sp>
      <p:sp>
        <p:nvSpPr>
          <p:cNvPr id="6" name="Chỗ dành sẵn cho Chân trang 5">
            <a:extLst>
              <a:ext uri="{FF2B5EF4-FFF2-40B4-BE49-F238E27FC236}">
                <a16:creationId xmlns:a16="http://schemas.microsoft.com/office/drawing/2014/main" id="{7FFC3F33-7AD4-349C-AF35-F59DB334E868}"/>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9E908623-D848-D640-8CFC-D9557104E15E}"/>
              </a:ext>
            </a:extLst>
          </p:cNvPr>
          <p:cNvSpPr>
            <a:spLocks noGrp="1"/>
          </p:cNvSpPr>
          <p:nvPr>
            <p:ph type="sldNum" sz="quarter" idx="12"/>
          </p:nvPr>
        </p:nvSpPr>
        <p:spPr/>
        <p:txBody>
          <a:bodyPr/>
          <a:lstStyle/>
          <a:p>
            <a:fld id="{748C9394-B5B4-4384-BFF0-9DAD0B444A98}" type="slidenum">
              <a:rPr lang="en-US" smtClean="0"/>
              <a:t>‹#›</a:t>
            </a:fld>
            <a:endParaRPr lang="en-US"/>
          </a:p>
        </p:txBody>
      </p:sp>
    </p:spTree>
    <p:extLst>
      <p:ext uri="{BB962C8B-B14F-4D97-AF65-F5344CB8AC3E}">
        <p14:creationId xmlns:p14="http://schemas.microsoft.com/office/powerpoint/2010/main" val="1674021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0449E18E-D95E-5140-0271-95905F578D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BE829CAE-F2FE-DB0A-BA39-BF1152EAF8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06593E2-49F6-A25E-0760-24CB5787BA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1BAD30-0348-44F4-A432-CEA2433C38E4}" type="datetimeFigureOut">
              <a:rPr lang="en-US" smtClean="0"/>
              <a:t>1/20/2026</a:t>
            </a:fld>
            <a:endParaRPr lang="en-US"/>
          </a:p>
        </p:txBody>
      </p:sp>
      <p:sp>
        <p:nvSpPr>
          <p:cNvPr id="5" name="Chỗ dành sẵn cho Chân trang 4">
            <a:extLst>
              <a:ext uri="{FF2B5EF4-FFF2-40B4-BE49-F238E27FC236}">
                <a16:creationId xmlns:a16="http://schemas.microsoft.com/office/drawing/2014/main" id="{53BCAFEF-A35E-35F8-945C-95818FFCF8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445D1F43-D450-5B5C-651F-2B3997732F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8C9394-B5B4-4384-BFF0-9DAD0B444A98}" type="slidenum">
              <a:rPr lang="en-US" smtClean="0"/>
              <a:t>‹#›</a:t>
            </a:fld>
            <a:endParaRPr lang="en-US"/>
          </a:p>
        </p:txBody>
      </p:sp>
    </p:spTree>
    <p:extLst>
      <p:ext uri="{BB962C8B-B14F-4D97-AF65-F5344CB8AC3E}">
        <p14:creationId xmlns:p14="http://schemas.microsoft.com/office/powerpoint/2010/main" val="40215534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image" Target="../media/image19.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0.png"/><Relationship Id="rId3" Type="http://schemas.microsoft.com/office/2007/relationships/media" Target="../media/media5.mp4"/><Relationship Id="rId7" Type="http://schemas.openxmlformats.org/officeDocument/2006/relationships/image" Target="../media/image22.jpeg"/><Relationship Id="rId12" Type="http://schemas.microsoft.com/office/2007/relationships/hdphoto" Target="../media/hdphoto2.wdp"/><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audio" Target="../media/audio1.wav"/><Relationship Id="rId11" Type="http://schemas.openxmlformats.org/officeDocument/2006/relationships/image" Target="../media/image24.png"/><Relationship Id="rId5" Type="http://schemas.openxmlformats.org/officeDocument/2006/relationships/slideLayout" Target="../slideLayouts/slideLayout1.xml"/><Relationship Id="rId10" Type="http://schemas.microsoft.com/office/2007/relationships/hdphoto" Target="../media/hdphoto1.wdp"/><Relationship Id="rId4" Type="http://schemas.openxmlformats.org/officeDocument/2006/relationships/video" Target="../media/media5.mp4"/><Relationship Id="rId9" Type="http://schemas.openxmlformats.org/officeDocument/2006/relationships/image" Target="../media/image23.png"/><Relationship Id="rId14" Type="http://schemas.openxmlformats.org/officeDocument/2006/relationships/image" Target="../media/image25.png"/></Relationships>
</file>

<file path=ppt/slides/_rels/slide33.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2.wdp"/><Relationship Id="rId3" Type="http://schemas.microsoft.com/office/2007/relationships/media" Target="../media/media5.mp4"/><Relationship Id="rId7" Type="http://schemas.openxmlformats.org/officeDocument/2006/relationships/image" Target="../media/image26.png"/><Relationship Id="rId12" Type="http://schemas.openxmlformats.org/officeDocument/2006/relationships/image" Target="../media/image24.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audio" Target="../media/audio1.wav"/><Relationship Id="rId11" Type="http://schemas.microsoft.com/office/2007/relationships/hdphoto" Target="../media/hdphoto1.wdp"/><Relationship Id="rId5" Type="http://schemas.openxmlformats.org/officeDocument/2006/relationships/slideLayout" Target="../slideLayouts/slideLayout1.xml"/><Relationship Id="rId15" Type="http://schemas.openxmlformats.org/officeDocument/2006/relationships/image" Target="../media/image25.png"/><Relationship Id="rId10" Type="http://schemas.openxmlformats.org/officeDocument/2006/relationships/image" Target="../media/image23.png"/><Relationship Id="rId4" Type="http://schemas.openxmlformats.org/officeDocument/2006/relationships/video" Target="../media/media5.mp4"/><Relationship Id="rId9" Type="http://schemas.openxmlformats.org/officeDocument/2006/relationships/image" Target="../media/image21.png"/><Relationship Id="rId14" Type="http://schemas.openxmlformats.org/officeDocument/2006/relationships/image" Target="../media/image20.png"/></Relationships>
</file>

<file path=ppt/slides/_rels/slide34.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2.wdp"/><Relationship Id="rId3" Type="http://schemas.microsoft.com/office/2007/relationships/media" Target="../media/media5.mp4"/><Relationship Id="rId7" Type="http://schemas.openxmlformats.org/officeDocument/2006/relationships/image" Target="../media/image26.png"/><Relationship Id="rId12" Type="http://schemas.openxmlformats.org/officeDocument/2006/relationships/image" Target="../media/image24.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audio" Target="../media/audio1.wav"/><Relationship Id="rId11" Type="http://schemas.microsoft.com/office/2007/relationships/hdphoto" Target="../media/hdphoto1.wdp"/><Relationship Id="rId5" Type="http://schemas.openxmlformats.org/officeDocument/2006/relationships/slideLayout" Target="../slideLayouts/slideLayout1.xml"/><Relationship Id="rId15" Type="http://schemas.openxmlformats.org/officeDocument/2006/relationships/image" Target="../media/image25.png"/><Relationship Id="rId10" Type="http://schemas.openxmlformats.org/officeDocument/2006/relationships/image" Target="../media/image23.png"/><Relationship Id="rId4" Type="http://schemas.openxmlformats.org/officeDocument/2006/relationships/video" Target="../media/media5.mp4"/><Relationship Id="rId9" Type="http://schemas.openxmlformats.org/officeDocument/2006/relationships/image" Target="../media/image21.png"/><Relationship Id="rId14" Type="http://schemas.openxmlformats.org/officeDocument/2006/relationships/image" Target="../media/image20.png"/></Relationships>
</file>

<file path=ppt/slides/_rels/slide35.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2.wdp"/><Relationship Id="rId3" Type="http://schemas.microsoft.com/office/2007/relationships/media" Target="../media/media5.mp4"/><Relationship Id="rId7" Type="http://schemas.openxmlformats.org/officeDocument/2006/relationships/image" Target="../media/image26.png"/><Relationship Id="rId12" Type="http://schemas.openxmlformats.org/officeDocument/2006/relationships/image" Target="../media/image24.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audio" Target="../media/audio1.wav"/><Relationship Id="rId11" Type="http://schemas.microsoft.com/office/2007/relationships/hdphoto" Target="../media/hdphoto1.wdp"/><Relationship Id="rId5" Type="http://schemas.openxmlformats.org/officeDocument/2006/relationships/slideLayout" Target="../slideLayouts/slideLayout1.xml"/><Relationship Id="rId15" Type="http://schemas.openxmlformats.org/officeDocument/2006/relationships/image" Target="../media/image25.png"/><Relationship Id="rId10" Type="http://schemas.openxmlformats.org/officeDocument/2006/relationships/image" Target="../media/image23.png"/><Relationship Id="rId4" Type="http://schemas.openxmlformats.org/officeDocument/2006/relationships/video" Target="../media/media5.mp4"/><Relationship Id="rId9" Type="http://schemas.openxmlformats.org/officeDocument/2006/relationships/image" Target="../media/image21.png"/><Relationship Id="rId14" Type="http://schemas.openxmlformats.org/officeDocument/2006/relationships/image" Target="../media/image20.png"/></Relationships>
</file>

<file path=ppt/slides/_rels/slide36.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2.wdp"/><Relationship Id="rId3" Type="http://schemas.microsoft.com/office/2007/relationships/media" Target="../media/media5.mp4"/><Relationship Id="rId7" Type="http://schemas.openxmlformats.org/officeDocument/2006/relationships/image" Target="../media/image26.png"/><Relationship Id="rId12" Type="http://schemas.openxmlformats.org/officeDocument/2006/relationships/image" Target="../media/image24.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audio" Target="../media/audio1.wav"/><Relationship Id="rId11" Type="http://schemas.microsoft.com/office/2007/relationships/hdphoto" Target="../media/hdphoto1.wdp"/><Relationship Id="rId5" Type="http://schemas.openxmlformats.org/officeDocument/2006/relationships/slideLayout" Target="../slideLayouts/slideLayout1.xml"/><Relationship Id="rId15" Type="http://schemas.openxmlformats.org/officeDocument/2006/relationships/image" Target="../media/image25.png"/><Relationship Id="rId10" Type="http://schemas.openxmlformats.org/officeDocument/2006/relationships/image" Target="../media/image23.png"/><Relationship Id="rId4" Type="http://schemas.openxmlformats.org/officeDocument/2006/relationships/video" Target="../media/media5.mp4"/><Relationship Id="rId9" Type="http://schemas.openxmlformats.org/officeDocument/2006/relationships/image" Target="../media/image21.png"/><Relationship Id="rId14" Type="http://schemas.openxmlformats.org/officeDocument/2006/relationships/image" Target="../media/image20.png"/></Relationships>
</file>

<file path=ppt/slides/_rels/slide37.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2.wdp"/><Relationship Id="rId3" Type="http://schemas.microsoft.com/office/2007/relationships/media" Target="../media/media5.mp4"/><Relationship Id="rId7" Type="http://schemas.openxmlformats.org/officeDocument/2006/relationships/image" Target="../media/image26.png"/><Relationship Id="rId12" Type="http://schemas.openxmlformats.org/officeDocument/2006/relationships/image" Target="../media/image24.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audio" Target="../media/audio1.wav"/><Relationship Id="rId11" Type="http://schemas.microsoft.com/office/2007/relationships/hdphoto" Target="../media/hdphoto1.wdp"/><Relationship Id="rId5" Type="http://schemas.openxmlformats.org/officeDocument/2006/relationships/slideLayout" Target="../slideLayouts/slideLayout1.xml"/><Relationship Id="rId15" Type="http://schemas.openxmlformats.org/officeDocument/2006/relationships/image" Target="../media/image25.png"/><Relationship Id="rId10" Type="http://schemas.openxmlformats.org/officeDocument/2006/relationships/image" Target="../media/image23.png"/><Relationship Id="rId4" Type="http://schemas.openxmlformats.org/officeDocument/2006/relationships/video" Target="../media/media5.mp4"/><Relationship Id="rId9" Type="http://schemas.openxmlformats.org/officeDocument/2006/relationships/image" Target="../media/image21.png"/><Relationship Id="rId14" Type="http://schemas.openxmlformats.org/officeDocument/2006/relationships/image" Target="../media/image20.png"/></Relationships>
</file>

<file path=ppt/slides/_rels/slide3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0.png"/><Relationship Id="rId3" Type="http://schemas.microsoft.com/office/2007/relationships/media" Target="../media/media5.mp4"/><Relationship Id="rId7" Type="http://schemas.openxmlformats.org/officeDocument/2006/relationships/image" Target="../media/image22.jpeg"/><Relationship Id="rId12" Type="http://schemas.microsoft.com/office/2007/relationships/hdphoto" Target="../media/hdphoto2.wdp"/><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audio" Target="../media/audio1.wav"/><Relationship Id="rId11" Type="http://schemas.openxmlformats.org/officeDocument/2006/relationships/image" Target="../media/image24.png"/><Relationship Id="rId5" Type="http://schemas.openxmlformats.org/officeDocument/2006/relationships/slideLayout" Target="../slideLayouts/slideLayout1.xml"/><Relationship Id="rId10" Type="http://schemas.microsoft.com/office/2007/relationships/hdphoto" Target="../media/hdphoto1.wdp"/><Relationship Id="rId4" Type="http://schemas.openxmlformats.org/officeDocument/2006/relationships/video" Target="../media/media5.mp4"/><Relationship Id="rId9" Type="http://schemas.openxmlformats.org/officeDocument/2006/relationships/image" Target="../media/image23.png"/><Relationship Id="rId14" Type="http://schemas.openxmlformats.org/officeDocument/2006/relationships/image" Target="../media/image25.png"/></Relationships>
</file>

<file path=ppt/slides/_rels/slide3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0.png"/><Relationship Id="rId3" Type="http://schemas.microsoft.com/office/2007/relationships/media" Target="../media/media5.mp4"/><Relationship Id="rId7" Type="http://schemas.openxmlformats.org/officeDocument/2006/relationships/image" Target="../media/image22.jpeg"/><Relationship Id="rId12" Type="http://schemas.microsoft.com/office/2007/relationships/hdphoto" Target="../media/hdphoto2.wdp"/><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audio" Target="../media/audio1.wav"/><Relationship Id="rId11" Type="http://schemas.openxmlformats.org/officeDocument/2006/relationships/image" Target="../media/image24.png"/><Relationship Id="rId5" Type="http://schemas.openxmlformats.org/officeDocument/2006/relationships/slideLayout" Target="../slideLayouts/slideLayout1.xml"/><Relationship Id="rId10" Type="http://schemas.microsoft.com/office/2007/relationships/hdphoto" Target="../media/hdphoto1.wdp"/><Relationship Id="rId4" Type="http://schemas.openxmlformats.org/officeDocument/2006/relationships/video" Target="../media/media5.mp4"/><Relationship Id="rId9" Type="http://schemas.openxmlformats.org/officeDocument/2006/relationships/image" Target="../media/image23.pn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2.wdp"/><Relationship Id="rId3" Type="http://schemas.microsoft.com/office/2007/relationships/media" Target="../media/media5.mp4"/><Relationship Id="rId7" Type="http://schemas.openxmlformats.org/officeDocument/2006/relationships/image" Target="../media/image26.png"/><Relationship Id="rId12" Type="http://schemas.openxmlformats.org/officeDocument/2006/relationships/image" Target="../media/image24.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audio" Target="../media/audio1.wav"/><Relationship Id="rId11" Type="http://schemas.microsoft.com/office/2007/relationships/hdphoto" Target="../media/hdphoto1.wdp"/><Relationship Id="rId5" Type="http://schemas.openxmlformats.org/officeDocument/2006/relationships/slideLayout" Target="../slideLayouts/slideLayout1.xml"/><Relationship Id="rId15" Type="http://schemas.openxmlformats.org/officeDocument/2006/relationships/image" Target="../media/image25.png"/><Relationship Id="rId10" Type="http://schemas.openxmlformats.org/officeDocument/2006/relationships/image" Target="../media/image23.png"/><Relationship Id="rId4" Type="http://schemas.openxmlformats.org/officeDocument/2006/relationships/video" Target="../media/media5.mp4"/><Relationship Id="rId9" Type="http://schemas.openxmlformats.org/officeDocument/2006/relationships/image" Target="../media/image21.png"/><Relationship Id="rId14" Type="http://schemas.openxmlformats.org/officeDocument/2006/relationships/image" Target="../media/image20.png"/></Relationships>
</file>

<file path=ppt/slides/_rels/slide4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0.png"/><Relationship Id="rId3" Type="http://schemas.microsoft.com/office/2007/relationships/media" Target="../media/media5.mp4"/><Relationship Id="rId7" Type="http://schemas.openxmlformats.org/officeDocument/2006/relationships/image" Target="../media/image22.jpeg"/><Relationship Id="rId12" Type="http://schemas.microsoft.com/office/2007/relationships/hdphoto" Target="../media/hdphoto2.wdp"/><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audio" Target="../media/audio1.wav"/><Relationship Id="rId11" Type="http://schemas.openxmlformats.org/officeDocument/2006/relationships/image" Target="../media/image24.png"/><Relationship Id="rId5" Type="http://schemas.openxmlformats.org/officeDocument/2006/relationships/slideLayout" Target="../slideLayouts/slideLayout1.xml"/><Relationship Id="rId10" Type="http://schemas.microsoft.com/office/2007/relationships/hdphoto" Target="../media/hdphoto1.wdp"/><Relationship Id="rId4" Type="http://schemas.openxmlformats.org/officeDocument/2006/relationships/video" Target="../media/media5.mp4"/><Relationship Id="rId9" Type="http://schemas.openxmlformats.org/officeDocument/2006/relationships/image" Target="../media/image23.png"/><Relationship Id="rId14" Type="http://schemas.openxmlformats.org/officeDocument/2006/relationships/image" Target="../media/image25.png"/></Relationships>
</file>

<file path=ppt/slides/_rels/slide4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1.png"/><Relationship Id="rId3" Type="http://schemas.microsoft.com/office/2007/relationships/media" Target="../media/media5.mp4"/><Relationship Id="rId7" Type="http://schemas.openxmlformats.org/officeDocument/2006/relationships/image" Target="../media/image26.png"/><Relationship Id="rId12" Type="http://schemas.microsoft.com/office/2007/relationships/hdphoto" Target="../media/hdphoto2.wdp"/><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audio" Target="../media/audio1.wav"/><Relationship Id="rId11" Type="http://schemas.openxmlformats.org/officeDocument/2006/relationships/image" Target="../media/image24.png"/><Relationship Id="rId5" Type="http://schemas.openxmlformats.org/officeDocument/2006/relationships/slideLayout" Target="../slideLayouts/slideLayout1.xml"/><Relationship Id="rId15" Type="http://schemas.openxmlformats.org/officeDocument/2006/relationships/image" Target="../media/image25.png"/><Relationship Id="rId10" Type="http://schemas.microsoft.com/office/2007/relationships/hdphoto" Target="../media/hdphoto1.wdp"/><Relationship Id="rId4" Type="http://schemas.openxmlformats.org/officeDocument/2006/relationships/video" Target="../media/media5.mp4"/><Relationship Id="rId9" Type="http://schemas.openxmlformats.org/officeDocument/2006/relationships/image" Target="../media/image23.png"/><Relationship Id="rId14" Type="http://schemas.openxmlformats.org/officeDocument/2006/relationships/image" Target="../media/image20.png"/></Relationships>
</file>

<file path=ppt/slides/_rels/slide43.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2.wdp"/><Relationship Id="rId3" Type="http://schemas.microsoft.com/office/2007/relationships/media" Target="../media/media5.mp4"/><Relationship Id="rId7" Type="http://schemas.openxmlformats.org/officeDocument/2006/relationships/image" Target="../media/image26.png"/><Relationship Id="rId12" Type="http://schemas.openxmlformats.org/officeDocument/2006/relationships/image" Target="../media/image24.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audio" Target="../media/audio1.wav"/><Relationship Id="rId11" Type="http://schemas.microsoft.com/office/2007/relationships/hdphoto" Target="../media/hdphoto1.wdp"/><Relationship Id="rId5" Type="http://schemas.openxmlformats.org/officeDocument/2006/relationships/slideLayout" Target="../slideLayouts/slideLayout1.xml"/><Relationship Id="rId15" Type="http://schemas.openxmlformats.org/officeDocument/2006/relationships/image" Target="../media/image25.png"/><Relationship Id="rId10" Type="http://schemas.openxmlformats.org/officeDocument/2006/relationships/image" Target="../media/image23.png"/><Relationship Id="rId4" Type="http://schemas.openxmlformats.org/officeDocument/2006/relationships/video" Target="../media/media5.mp4"/><Relationship Id="rId9" Type="http://schemas.openxmlformats.org/officeDocument/2006/relationships/image" Target="../media/image21.png"/><Relationship Id="rId1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8873BD93-4FBC-E804-3D3A-51E553D6FF74}"/>
              </a:ext>
            </a:extLst>
          </p:cNvPr>
          <p:cNvSpPr txBox="1"/>
          <p:nvPr/>
        </p:nvSpPr>
        <p:spPr>
          <a:xfrm>
            <a:off x="2542946" y="1043874"/>
            <a:ext cx="8074867" cy="2519857"/>
          </a:xfrm>
          <a:prstGeom prst="rect">
            <a:avLst/>
          </a:prstGeom>
          <a:noFill/>
        </p:spPr>
        <p:txBody>
          <a:bodyPr wrap="square">
            <a:spAutoFit/>
          </a:bodyPr>
          <a:lstStyle/>
          <a:p>
            <a:pPr marL="0" marR="0" algn="ctr">
              <a:lnSpc>
                <a:spcPct val="115000"/>
              </a:lnSpc>
              <a:spcBef>
                <a:spcPts val="600"/>
              </a:spcBef>
              <a:spcAft>
                <a:spcPts val="600"/>
              </a:spcAft>
            </a:pP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VĂN BẢN: </a:t>
            </a:r>
          </a:p>
          <a:p>
            <a:pPr marL="0" marR="0" algn="ctr">
              <a:lnSpc>
                <a:spcPct val="115000"/>
              </a:lnSpc>
              <a:spcBef>
                <a:spcPts val="600"/>
              </a:spcBef>
              <a:spcAft>
                <a:spcPts val="600"/>
              </a:spcAft>
            </a:pPr>
            <a:r>
              <a:rPr lang="en-US" sz="44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GƯƠNG BÁU KHUYÊN RĂN (</a:t>
            </a:r>
            <a:r>
              <a:rPr lang="en-US" sz="44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44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43)</a:t>
            </a:r>
            <a:endParaRPr lang="en-US" sz="4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17A13061-DF7A-3B84-C4B4-DB8E0A3BE4A7}"/>
              </a:ext>
            </a:extLst>
          </p:cNvPr>
          <p:cNvSpPr txBox="1"/>
          <p:nvPr/>
        </p:nvSpPr>
        <p:spPr>
          <a:xfrm>
            <a:off x="4191333" y="4211431"/>
            <a:ext cx="6097554" cy="548099"/>
          </a:xfrm>
          <a:prstGeom prst="rect">
            <a:avLst/>
          </a:prstGeom>
          <a:noFill/>
        </p:spPr>
        <p:txBody>
          <a:bodyPr wrap="square">
            <a:spAutoFit/>
          </a:bodyPr>
          <a:lstStyle/>
          <a:p>
            <a:pPr marL="0" marR="0" algn="ctr">
              <a:lnSpc>
                <a:spcPct val="115000"/>
              </a:lnSpc>
              <a:spcBef>
                <a:spcPts val="600"/>
              </a:spcBef>
              <a:spcAft>
                <a:spcPts val="600"/>
              </a:spcAft>
            </a:pP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kính</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Trãi</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Hình ảnh 2">
            <a:extLst>
              <a:ext uri="{FF2B5EF4-FFF2-40B4-BE49-F238E27FC236}">
                <a16:creationId xmlns:a16="http://schemas.microsoft.com/office/drawing/2014/main" id="{FE6748F7-7CC6-C191-5E29-053A59A8E1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08300"/>
            <a:ext cx="4191333" cy="4284662"/>
          </a:xfrm>
          <a:prstGeom prst="rect">
            <a:avLst/>
          </a:prstGeom>
        </p:spPr>
      </p:pic>
    </p:spTree>
    <p:extLst>
      <p:ext uri="{BB962C8B-B14F-4D97-AF65-F5344CB8AC3E}">
        <p14:creationId xmlns:p14="http://schemas.microsoft.com/office/powerpoint/2010/main" val="2875577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a:extLst>
              <a:ext uri="{FF2B5EF4-FFF2-40B4-BE49-F238E27FC236}">
                <a16:creationId xmlns:a16="http://schemas.microsoft.com/office/drawing/2014/main" id="{FC9F4253-6A35-3325-9E75-32374E943E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1" t="3804" r="6815"/>
          <a:stretch/>
        </p:blipFill>
        <p:spPr bwMode="auto">
          <a:xfrm>
            <a:off x="0" y="0"/>
            <a:ext cx="12192000" cy="6861781"/>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D24C2CEF-45B9-DB47-277D-C0DA78B81A92}"/>
              </a:ext>
            </a:extLst>
          </p:cNvPr>
          <p:cNvSpPr txBox="1"/>
          <p:nvPr/>
        </p:nvSpPr>
        <p:spPr>
          <a:xfrm>
            <a:off x="1041400" y="246943"/>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effectLst/>
                <a:highlight>
                  <a:srgbClr val="339933"/>
                </a:highlight>
                <a:latin typeface="Times New Roman" panose="02020603050405020304" pitchFamily="18" charset="0"/>
                <a:ea typeface="Times New Roman" panose="02020603050405020304" pitchFamily="18" charset="0"/>
                <a:cs typeface="Times New Roman" panose="02020603050405020304" pitchFamily="18" charset="0"/>
              </a:rPr>
              <a:t>I. Tìm hiểu chung</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F8157803-084F-5F2A-624A-6D92DAEA6453}"/>
              </a:ext>
            </a:extLst>
          </p:cNvPr>
          <p:cNvSpPr txBox="1"/>
          <p:nvPr/>
        </p:nvSpPr>
        <p:spPr>
          <a:xfrm>
            <a:off x="1117600" y="839326"/>
            <a:ext cx="10406380" cy="523220"/>
          </a:xfrm>
          <a:prstGeom prst="rect">
            <a:avLst/>
          </a:prstGeom>
          <a:noFill/>
        </p:spPr>
        <p:txBody>
          <a:bodyPr wrap="square">
            <a:spAutoFit/>
          </a:bodyPr>
          <a:lstStyle/>
          <a:p>
            <a:r>
              <a:rPr lang="en-US" sz="2800" b="1" dirty="0">
                <a:solidFill>
                  <a:srgbClr val="339933"/>
                </a:solidFill>
                <a:latin typeface="Times New Roman" panose="02020603050405020304" pitchFamily="18" charset="0"/>
                <a:cs typeface="Times New Roman" panose="02020603050405020304" pitchFamily="18" charset="0"/>
              </a:rPr>
              <a:t>2. </a:t>
            </a:r>
            <a:r>
              <a:rPr lang="en-US" sz="2800" b="1" dirty="0" err="1">
                <a:solidFill>
                  <a:srgbClr val="339933"/>
                </a:solidFill>
                <a:latin typeface="Times New Roman" panose="02020603050405020304" pitchFamily="18" charset="0"/>
                <a:cs typeface="Times New Roman" panose="02020603050405020304" pitchFamily="18" charset="0"/>
              </a:rPr>
              <a:t>Bài</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thơ</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Gương</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báu</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khuyên</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răn</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Bảo</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kính</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cảnh</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giới</a:t>
            </a:r>
            <a:r>
              <a:rPr lang="en-US" sz="2800" b="1" dirty="0">
                <a:solidFill>
                  <a:srgbClr val="339933"/>
                </a:solidFill>
                <a:latin typeface="Times New Roman" panose="02020603050405020304" pitchFamily="18" charset="0"/>
                <a:cs typeface="Times New Roman" panose="02020603050405020304" pitchFamily="18" charset="0"/>
              </a:rPr>
              <a:t> - </a:t>
            </a:r>
            <a:r>
              <a:rPr lang="en-US" sz="2800" b="1" dirty="0" err="1">
                <a:solidFill>
                  <a:srgbClr val="339933"/>
                </a:solidFill>
                <a:latin typeface="Times New Roman" panose="02020603050405020304" pitchFamily="18" charset="0"/>
                <a:cs typeface="Times New Roman" panose="02020603050405020304" pitchFamily="18" charset="0"/>
              </a:rPr>
              <a:t>bài</a:t>
            </a:r>
            <a:r>
              <a:rPr lang="en-US" sz="2800" b="1" dirty="0">
                <a:solidFill>
                  <a:srgbClr val="339933"/>
                </a:solidFill>
                <a:latin typeface="Times New Roman" panose="02020603050405020304" pitchFamily="18" charset="0"/>
                <a:cs typeface="Times New Roman" panose="02020603050405020304" pitchFamily="18" charset="0"/>
              </a:rPr>
              <a:t> 43)</a:t>
            </a:r>
            <a:endParaRPr lang="en-US" sz="2800" dirty="0">
              <a:solidFill>
                <a:srgbClr val="339933"/>
              </a:solidFill>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4D93ACB7-1411-7CAD-0CF8-D1EAF7226E7F}"/>
              </a:ext>
            </a:extLst>
          </p:cNvPr>
          <p:cNvSpPr txBox="1"/>
          <p:nvPr/>
        </p:nvSpPr>
        <p:spPr>
          <a:xfrm>
            <a:off x="1155700" y="1327489"/>
            <a:ext cx="9247505" cy="523220"/>
          </a:xfrm>
          <a:prstGeom prst="rect">
            <a:avLst/>
          </a:prstGeom>
          <a:noFill/>
        </p:spPr>
        <p:txBody>
          <a:bodyPr wrap="square">
            <a:spAutoFit/>
          </a:bodyPr>
          <a:lstStyle/>
          <a:p>
            <a:pPr lvl="0" eaLnBrk="0" fontAlgn="base" hangingPunct="0">
              <a:spcBef>
                <a:spcPct val="0"/>
              </a:spcBef>
              <a:spcAft>
                <a:spcPct val="0"/>
              </a:spcAft>
            </a:pPr>
            <a:r>
              <a:rPr lang="en-US" altLang="en-US" sz="2800" b="1" dirty="0">
                <a:solidFill>
                  <a:srgbClr val="00CC66"/>
                </a:solidFill>
                <a:latin typeface="Times New Roman" panose="02020603050405020304" pitchFamily="18" charset="0"/>
                <a:ea typeface="MS Mincho" panose="02020609040205080304" pitchFamily="49" charset="-128"/>
                <a:cs typeface="Times New Roman" panose="02020603050405020304" pitchFamily="18" charset="0"/>
              </a:rPr>
              <a:t>b. </a:t>
            </a:r>
            <a:r>
              <a:rPr lang="en-US" altLang="en-US" sz="2800" b="1" dirty="0" err="1">
                <a:solidFill>
                  <a:srgbClr val="00CC66"/>
                </a:solidFill>
                <a:latin typeface="Times New Roman" panose="02020603050405020304" pitchFamily="18" charset="0"/>
                <a:ea typeface="MS Mincho" panose="02020609040205080304" pitchFamily="49" charset="-128"/>
                <a:cs typeface="Times New Roman" panose="02020603050405020304" pitchFamily="18" charset="0"/>
              </a:rPr>
              <a:t>Thể</a:t>
            </a:r>
            <a:r>
              <a:rPr lang="en-US" altLang="en-US" sz="2800" b="1" dirty="0">
                <a:solidFill>
                  <a:srgbClr val="00CC66"/>
                </a:solidFill>
                <a:latin typeface="Times New Roman" panose="02020603050405020304" pitchFamily="18" charset="0"/>
                <a:ea typeface="MS Mincho" panose="02020609040205080304" pitchFamily="49" charset="-128"/>
                <a:cs typeface="Times New Roman" panose="02020603050405020304" pitchFamily="18" charset="0"/>
              </a:rPr>
              <a:t> </a:t>
            </a:r>
            <a:r>
              <a:rPr lang="en-US" altLang="en-US" sz="2800" b="1" dirty="0" err="1">
                <a:solidFill>
                  <a:srgbClr val="00CC66"/>
                </a:solidFill>
                <a:latin typeface="Times New Roman" panose="02020603050405020304" pitchFamily="18" charset="0"/>
                <a:ea typeface="MS Mincho" panose="02020609040205080304" pitchFamily="49" charset="-128"/>
                <a:cs typeface="Times New Roman" panose="02020603050405020304" pitchFamily="18" charset="0"/>
              </a:rPr>
              <a:t>loại</a:t>
            </a:r>
            <a:endParaRPr kumimoji="0" lang="en-US" altLang="en-US" sz="1200" b="0" i="0" u="none" strike="noStrike" cap="none" normalizeH="0" baseline="0" dirty="0">
              <a:ln>
                <a:noFill/>
              </a:ln>
              <a:solidFill>
                <a:srgbClr val="00CC66"/>
              </a:solidFill>
              <a:effectLst/>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03996680-9896-F4D0-55DF-998A9967DD29}"/>
              </a:ext>
            </a:extLst>
          </p:cNvPr>
          <p:cNvSpPr txBox="1"/>
          <p:nvPr/>
        </p:nvSpPr>
        <p:spPr>
          <a:xfrm>
            <a:off x="1374774" y="2044137"/>
            <a:ext cx="10406381" cy="578882"/>
          </a:xfrm>
          <a:prstGeom prst="roundRect">
            <a:avLst/>
          </a:prstGeom>
          <a:noFill/>
          <a:ln w="38100">
            <a:solidFill>
              <a:srgbClr val="00CC00"/>
            </a:solidFill>
          </a:ln>
        </p:spPr>
        <p:txBody>
          <a:bodyPr wrap="square">
            <a:spAutoFit/>
          </a:bodyPr>
          <a:lstStyle/>
          <a:p>
            <a:pPr algn="just">
              <a:spcBef>
                <a:spcPts val="600"/>
              </a:spcBef>
              <a:spcAft>
                <a:spcPts val="600"/>
              </a:spcAft>
            </a:pP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Nôm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bát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cú</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xen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lục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ngôn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id="{44EBEAE1-08C6-3A32-136B-87A29F1B6DCC}"/>
              </a:ext>
            </a:extLst>
          </p:cNvPr>
          <p:cNvSpPr txBox="1"/>
          <p:nvPr/>
        </p:nvSpPr>
        <p:spPr>
          <a:xfrm>
            <a:off x="1240155" y="3648544"/>
            <a:ext cx="10541000" cy="2962513"/>
          </a:xfrm>
          <a:prstGeom prst="roundRect">
            <a:avLst/>
          </a:prstGeom>
          <a:noFill/>
          <a:ln w="38100">
            <a:solidFill>
              <a:srgbClr val="00CC00"/>
            </a:solidFill>
          </a:ln>
        </p:spPr>
        <p:txBody>
          <a:bodyPr wrap="square">
            <a:spAutoFit/>
          </a:bodyPr>
          <a:lstStyle/>
          <a:p>
            <a:pPr algn="just">
              <a:spcBef>
                <a:spcPts val="600"/>
              </a:spcBef>
              <a:spcAft>
                <a:spcPts val="600"/>
              </a:spcAft>
            </a:pPr>
            <a:r>
              <a:rPr lang="it-IT" sz="2800" dirty="0">
                <a:effectLst/>
                <a:latin typeface="Times New Roman" panose="02020603050405020304" pitchFamily="18" charset="0"/>
                <a:ea typeface="Calibri" panose="020F0502020204030204" pitchFamily="34" charset="0"/>
                <a:cs typeface="Times New Roman" panose="02020603050405020304" pitchFamily="18" charset="0"/>
              </a:rPr>
              <a:t>Bài thơ vốn không có nhan đề, người biên soạn tập thơ lấy nhan đề chung đặt tên cho bài thơ, và đây là bài thơ số 43 trong mục </a:t>
            </a:r>
            <a:r>
              <a:rPr lang="it-IT" sz="2800" i="1" dirty="0">
                <a:effectLst/>
                <a:latin typeface="Times New Roman" panose="02020603050405020304" pitchFamily="18" charset="0"/>
                <a:ea typeface="Calibri" panose="020F0502020204030204" pitchFamily="34" charset="0"/>
                <a:cs typeface="Times New Roman" panose="02020603050405020304" pitchFamily="18" charset="0"/>
              </a:rPr>
              <a:t>Gương báu khuyên răn</a:t>
            </a:r>
            <a:r>
              <a:rPr lang="it-IT" sz="2800" dirty="0">
                <a:effectLst/>
                <a:latin typeface="Times New Roman" panose="02020603050405020304" pitchFamily="18" charset="0"/>
                <a:ea typeface="Calibri" panose="020F0502020204030204" pitchFamily="34" charset="0"/>
                <a:cs typeface="Times New Roman" panose="02020603050405020304" pitchFamily="18" charset="0"/>
              </a:rPr>
              <a:t>. Trong bài thơ này, ý nghĩa khuyên răn là mong muốn kẻ cầm quyền hãy học theo vua Thuấn, xây dựng đất nước trở thành một nơi mà người dân có cuộc sống tươi đẹp, con người hài hòa với thiên nhiên.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Hộp Văn bản 1">
            <a:extLst>
              <a:ext uri="{FF2B5EF4-FFF2-40B4-BE49-F238E27FC236}">
                <a16:creationId xmlns:a16="http://schemas.microsoft.com/office/drawing/2014/main" id="{0106A7F2-3CC4-48A7-1BD6-C52179BCFE76}"/>
              </a:ext>
            </a:extLst>
          </p:cNvPr>
          <p:cNvSpPr txBox="1"/>
          <p:nvPr/>
        </p:nvSpPr>
        <p:spPr>
          <a:xfrm>
            <a:off x="1271905" y="2965853"/>
            <a:ext cx="9247505" cy="523220"/>
          </a:xfrm>
          <a:prstGeom prst="rect">
            <a:avLst/>
          </a:prstGeom>
          <a:noFill/>
        </p:spPr>
        <p:txBody>
          <a:bodyPr wrap="square">
            <a:spAutoFit/>
          </a:bodyPr>
          <a:lstStyle/>
          <a:p>
            <a:pPr lvl="0" eaLnBrk="0" fontAlgn="base" hangingPunct="0">
              <a:spcBef>
                <a:spcPct val="0"/>
              </a:spcBef>
              <a:spcAft>
                <a:spcPct val="0"/>
              </a:spcAft>
            </a:pPr>
            <a:r>
              <a:rPr lang="en-US" altLang="en-US" sz="2800" b="1" dirty="0">
                <a:solidFill>
                  <a:srgbClr val="00CC66"/>
                </a:solidFill>
                <a:latin typeface="Times New Roman" panose="02020603050405020304" pitchFamily="18" charset="0"/>
                <a:ea typeface="MS Mincho" panose="02020609040205080304" pitchFamily="49" charset="-128"/>
                <a:cs typeface="Times New Roman" panose="02020603050405020304" pitchFamily="18" charset="0"/>
              </a:rPr>
              <a:t>c. </a:t>
            </a:r>
            <a:r>
              <a:rPr lang="en-US" altLang="en-US" sz="2800" b="1" dirty="0" err="1">
                <a:solidFill>
                  <a:srgbClr val="00CC66"/>
                </a:solidFill>
                <a:latin typeface="Times New Roman" panose="02020603050405020304" pitchFamily="18" charset="0"/>
                <a:ea typeface="MS Mincho" panose="02020609040205080304" pitchFamily="49" charset="-128"/>
                <a:cs typeface="Times New Roman" panose="02020603050405020304" pitchFamily="18" charset="0"/>
              </a:rPr>
              <a:t>Nhan</a:t>
            </a:r>
            <a:r>
              <a:rPr lang="en-US" altLang="en-US" sz="2800" b="1" dirty="0">
                <a:solidFill>
                  <a:srgbClr val="00CC66"/>
                </a:solidFill>
                <a:latin typeface="Times New Roman" panose="02020603050405020304" pitchFamily="18" charset="0"/>
                <a:ea typeface="MS Mincho" panose="02020609040205080304" pitchFamily="49" charset="-128"/>
                <a:cs typeface="Times New Roman" panose="02020603050405020304" pitchFamily="18" charset="0"/>
              </a:rPr>
              <a:t> </a:t>
            </a:r>
            <a:r>
              <a:rPr lang="en-US" altLang="en-US" sz="2800" b="1" dirty="0" err="1">
                <a:solidFill>
                  <a:srgbClr val="00CC66"/>
                </a:solidFill>
                <a:latin typeface="Times New Roman" panose="02020603050405020304" pitchFamily="18" charset="0"/>
                <a:ea typeface="MS Mincho" panose="02020609040205080304" pitchFamily="49" charset="-128"/>
                <a:cs typeface="Times New Roman" panose="02020603050405020304" pitchFamily="18" charset="0"/>
              </a:rPr>
              <a:t>đề</a:t>
            </a:r>
            <a:endParaRPr kumimoji="0" lang="en-US" altLang="en-US" sz="1200" b="0" i="0" u="none" strike="noStrike" cap="none" normalizeH="0" baseline="0" dirty="0">
              <a:ln>
                <a:noFill/>
              </a:ln>
              <a:solidFill>
                <a:srgbClr val="00CC66"/>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4274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1"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a:extLst>
              <a:ext uri="{FF2B5EF4-FFF2-40B4-BE49-F238E27FC236}">
                <a16:creationId xmlns:a16="http://schemas.microsoft.com/office/drawing/2014/main" id="{FC9F4253-6A35-3325-9E75-32374E943E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1" t="3804" r="6815"/>
          <a:stretch/>
        </p:blipFill>
        <p:spPr bwMode="auto">
          <a:xfrm>
            <a:off x="0" y="-3781"/>
            <a:ext cx="12192000" cy="6861781"/>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D24C2CEF-45B9-DB47-277D-C0DA78B81A92}"/>
              </a:ext>
            </a:extLst>
          </p:cNvPr>
          <p:cNvSpPr txBox="1"/>
          <p:nvPr/>
        </p:nvSpPr>
        <p:spPr>
          <a:xfrm>
            <a:off x="1092200" y="297743"/>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effectLst/>
                <a:highlight>
                  <a:srgbClr val="339933"/>
                </a:highlight>
                <a:latin typeface="Times New Roman" panose="02020603050405020304" pitchFamily="18" charset="0"/>
                <a:ea typeface="Times New Roman" panose="02020603050405020304" pitchFamily="18" charset="0"/>
                <a:cs typeface="Times New Roman" panose="02020603050405020304" pitchFamily="18" charset="0"/>
              </a:rPr>
              <a:t>I. Tìm hiểu chung</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F8157803-084F-5F2A-624A-6D92DAEA6453}"/>
              </a:ext>
            </a:extLst>
          </p:cNvPr>
          <p:cNvSpPr txBox="1"/>
          <p:nvPr/>
        </p:nvSpPr>
        <p:spPr>
          <a:xfrm>
            <a:off x="1168400" y="890126"/>
            <a:ext cx="10463306" cy="523220"/>
          </a:xfrm>
          <a:prstGeom prst="rect">
            <a:avLst/>
          </a:prstGeom>
          <a:noFill/>
        </p:spPr>
        <p:txBody>
          <a:bodyPr wrap="square">
            <a:spAutoFit/>
          </a:bodyPr>
          <a:lstStyle/>
          <a:p>
            <a:r>
              <a:rPr lang="en-US" sz="2800" b="1" dirty="0">
                <a:solidFill>
                  <a:srgbClr val="339933"/>
                </a:solidFill>
                <a:latin typeface="Times New Roman" panose="02020603050405020304" pitchFamily="18" charset="0"/>
                <a:cs typeface="Times New Roman" panose="02020603050405020304" pitchFamily="18" charset="0"/>
              </a:rPr>
              <a:t>2. </a:t>
            </a:r>
            <a:r>
              <a:rPr lang="en-US" sz="2800" b="1" dirty="0" err="1">
                <a:solidFill>
                  <a:srgbClr val="339933"/>
                </a:solidFill>
                <a:latin typeface="Times New Roman" panose="02020603050405020304" pitchFamily="18" charset="0"/>
                <a:cs typeface="Times New Roman" panose="02020603050405020304" pitchFamily="18" charset="0"/>
              </a:rPr>
              <a:t>Bài</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thơ</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Gương</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báu</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khuyên</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răn</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Bảo</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kính</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cảnh</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giới</a:t>
            </a:r>
            <a:r>
              <a:rPr lang="en-US" sz="2800" b="1" dirty="0">
                <a:solidFill>
                  <a:srgbClr val="339933"/>
                </a:solidFill>
                <a:latin typeface="Times New Roman" panose="02020603050405020304" pitchFamily="18" charset="0"/>
                <a:cs typeface="Times New Roman" panose="02020603050405020304" pitchFamily="18" charset="0"/>
              </a:rPr>
              <a:t> - </a:t>
            </a:r>
            <a:r>
              <a:rPr lang="en-US" sz="2800" b="1" dirty="0" err="1">
                <a:solidFill>
                  <a:srgbClr val="339933"/>
                </a:solidFill>
                <a:latin typeface="Times New Roman" panose="02020603050405020304" pitchFamily="18" charset="0"/>
                <a:cs typeface="Times New Roman" panose="02020603050405020304" pitchFamily="18" charset="0"/>
              </a:rPr>
              <a:t>bài</a:t>
            </a:r>
            <a:r>
              <a:rPr lang="en-US" sz="2800" b="1" dirty="0">
                <a:solidFill>
                  <a:srgbClr val="339933"/>
                </a:solidFill>
                <a:latin typeface="Times New Roman" panose="02020603050405020304" pitchFamily="18" charset="0"/>
                <a:cs typeface="Times New Roman" panose="02020603050405020304" pitchFamily="18" charset="0"/>
              </a:rPr>
              <a:t> 43)</a:t>
            </a:r>
            <a:endParaRPr lang="en-US" sz="2800" dirty="0">
              <a:solidFill>
                <a:srgbClr val="339933"/>
              </a:solidFill>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4D93ACB7-1411-7CAD-0CF8-D1EAF7226E7F}"/>
              </a:ext>
            </a:extLst>
          </p:cNvPr>
          <p:cNvSpPr txBox="1"/>
          <p:nvPr/>
        </p:nvSpPr>
        <p:spPr>
          <a:xfrm>
            <a:off x="1206500" y="1378289"/>
            <a:ext cx="9247505" cy="523220"/>
          </a:xfrm>
          <a:prstGeom prst="rect">
            <a:avLst/>
          </a:prstGeom>
          <a:noFill/>
        </p:spPr>
        <p:txBody>
          <a:bodyPr wrap="square">
            <a:spAutoFit/>
          </a:bodyPr>
          <a:lstStyle/>
          <a:p>
            <a:pPr lvl="0" eaLnBrk="0" fontAlgn="base" hangingPunct="0">
              <a:spcBef>
                <a:spcPct val="0"/>
              </a:spcBef>
              <a:spcAft>
                <a:spcPct val="0"/>
              </a:spcAft>
            </a:pPr>
            <a:r>
              <a:rPr lang="en-US" altLang="en-US" sz="2800" b="1" dirty="0">
                <a:solidFill>
                  <a:srgbClr val="00CC66"/>
                </a:solidFill>
                <a:latin typeface="Times New Roman" panose="02020603050405020304" pitchFamily="18" charset="0"/>
                <a:ea typeface="MS Mincho" panose="02020609040205080304" pitchFamily="49" charset="-128"/>
                <a:cs typeface="Times New Roman" panose="02020603050405020304" pitchFamily="18" charset="0"/>
              </a:rPr>
              <a:t>d. </a:t>
            </a:r>
            <a:r>
              <a:rPr lang="en-US" altLang="en-US" sz="2800" b="1" dirty="0" err="1">
                <a:solidFill>
                  <a:srgbClr val="00CC66"/>
                </a:solidFill>
                <a:latin typeface="Times New Roman" panose="02020603050405020304" pitchFamily="18" charset="0"/>
                <a:ea typeface="MS Mincho" panose="02020609040205080304" pitchFamily="49" charset="-128"/>
                <a:cs typeface="Times New Roman" panose="02020603050405020304" pitchFamily="18" charset="0"/>
              </a:rPr>
              <a:t>Bố</a:t>
            </a:r>
            <a:r>
              <a:rPr lang="en-US" altLang="en-US" sz="2800" b="1" dirty="0">
                <a:solidFill>
                  <a:srgbClr val="00CC66"/>
                </a:solidFill>
                <a:latin typeface="Times New Roman" panose="02020603050405020304" pitchFamily="18" charset="0"/>
                <a:ea typeface="MS Mincho" panose="02020609040205080304" pitchFamily="49" charset="-128"/>
                <a:cs typeface="Times New Roman" panose="02020603050405020304" pitchFamily="18" charset="0"/>
              </a:rPr>
              <a:t> </a:t>
            </a:r>
            <a:r>
              <a:rPr lang="en-US" altLang="en-US" sz="2800" b="1" dirty="0" err="1">
                <a:solidFill>
                  <a:srgbClr val="00CC66"/>
                </a:solidFill>
                <a:latin typeface="Times New Roman" panose="02020603050405020304" pitchFamily="18" charset="0"/>
                <a:ea typeface="MS Mincho" panose="02020609040205080304" pitchFamily="49" charset="-128"/>
                <a:cs typeface="Times New Roman" panose="02020603050405020304" pitchFamily="18" charset="0"/>
              </a:rPr>
              <a:t>cục</a:t>
            </a:r>
            <a:r>
              <a:rPr lang="en-US" altLang="en-US" sz="2800" b="1" dirty="0">
                <a:solidFill>
                  <a:srgbClr val="00CC66"/>
                </a:solidFill>
                <a:latin typeface="Times New Roman" panose="02020603050405020304" pitchFamily="18" charset="0"/>
                <a:ea typeface="MS Mincho" panose="02020609040205080304" pitchFamily="49" charset="-128"/>
                <a:cs typeface="Times New Roman" panose="02020603050405020304" pitchFamily="18" charset="0"/>
              </a:rPr>
              <a:t>: 2 </a:t>
            </a:r>
            <a:r>
              <a:rPr lang="en-US" altLang="en-US" sz="2800" b="1" dirty="0" err="1">
                <a:solidFill>
                  <a:srgbClr val="00CC66"/>
                </a:solidFill>
                <a:latin typeface="Times New Roman" panose="02020603050405020304" pitchFamily="18" charset="0"/>
                <a:ea typeface="MS Mincho" panose="02020609040205080304" pitchFamily="49" charset="-128"/>
                <a:cs typeface="Times New Roman" panose="02020603050405020304" pitchFamily="18" charset="0"/>
              </a:rPr>
              <a:t>phần</a:t>
            </a:r>
            <a:endParaRPr kumimoji="0" lang="en-US" altLang="en-US" sz="1200" b="0" i="0" u="none" strike="noStrike" cap="none" normalizeH="0" baseline="0" dirty="0">
              <a:ln>
                <a:noFill/>
              </a:ln>
              <a:solidFill>
                <a:srgbClr val="00CC66"/>
              </a:solidFill>
              <a:effectLst/>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03996680-9896-F4D0-55DF-998A9967DD29}"/>
              </a:ext>
            </a:extLst>
          </p:cNvPr>
          <p:cNvSpPr txBox="1"/>
          <p:nvPr/>
        </p:nvSpPr>
        <p:spPr>
          <a:xfrm>
            <a:off x="1438275" y="2046283"/>
            <a:ext cx="5610226" cy="578882"/>
          </a:xfrm>
          <a:prstGeom prst="roundRect">
            <a:avLst/>
          </a:prstGeom>
          <a:noFill/>
          <a:ln w="38100">
            <a:solidFill>
              <a:srgbClr val="00CC00"/>
            </a:solidFill>
          </a:ln>
        </p:spPr>
        <p:txBody>
          <a:bodyPr wrap="square">
            <a:spAutoFit/>
          </a:bodyPr>
          <a:lstStyle/>
          <a:p>
            <a:pPr algn="just">
              <a:spcBef>
                <a:spcPts val="600"/>
              </a:spcBef>
              <a:spcAft>
                <a:spcPts val="600"/>
              </a:spcAf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+ 6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Bức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hè</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id="{44EBEAE1-08C6-3A32-136B-87A29F1B6DCC}"/>
              </a:ext>
            </a:extLst>
          </p:cNvPr>
          <p:cNvSpPr txBox="1"/>
          <p:nvPr/>
        </p:nvSpPr>
        <p:spPr>
          <a:xfrm>
            <a:off x="1438275" y="2899819"/>
            <a:ext cx="7027545" cy="578882"/>
          </a:xfrm>
          <a:prstGeom prst="roundRect">
            <a:avLst/>
          </a:prstGeom>
          <a:noFill/>
          <a:ln w="38100">
            <a:solidFill>
              <a:srgbClr val="00CC00"/>
            </a:solidFill>
          </a:ln>
        </p:spPr>
        <p:txBody>
          <a:bodyPr wrap="square">
            <a:spAutoFit/>
          </a:bodyPr>
          <a:lstStyle/>
          <a:p>
            <a:pPr algn="just">
              <a:spcBef>
                <a:spcPts val="600"/>
              </a:spcBef>
              <a:spcAft>
                <a:spcPts val="600"/>
              </a:spcAf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tư</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nguyện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id="{C3A38027-1C39-D7B6-9EB7-A6A780854B7D}"/>
              </a:ext>
            </a:extLst>
          </p:cNvPr>
          <p:cNvSpPr txBox="1"/>
          <p:nvPr/>
        </p:nvSpPr>
        <p:spPr>
          <a:xfrm>
            <a:off x="1295400" y="3651306"/>
            <a:ext cx="9247505" cy="523220"/>
          </a:xfrm>
          <a:prstGeom prst="rect">
            <a:avLst/>
          </a:prstGeom>
          <a:noFill/>
        </p:spPr>
        <p:txBody>
          <a:bodyPr wrap="square">
            <a:spAutoFit/>
          </a:bodyPr>
          <a:lstStyle/>
          <a:p>
            <a:pPr lvl="0" eaLnBrk="0" fontAlgn="base" hangingPunct="0">
              <a:spcBef>
                <a:spcPct val="0"/>
              </a:spcBef>
              <a:spcAft>
                <a:spcPct val="0"/>
              </a:spcAft>
            </a:pPr>
            <a:r>
              <a:rPr lang="en-US" altLang="en-US" sz="2800" b="1" dirty="0">
                <a:solidFill>
                  <a:srgbClr val="00CC66"/>
                </a:solidFill>
                <a:latin typeface="Times New Roman" panose="02020603050405020304" pitchFamily="18" charset="0"/>
                <a:ea typeface="MS Mincho" panose="02020609040205080304" pitchFamily="49" charset="-128"/>
                <a:cs typeface="Times New Roman" panose="02020603050405020304" pitchFamily="18" charset="0"/>
              </a:rPr>
              <a:t>e. </a:t>
            </a:r>
            <a:r>
              <a:rPr lang="en-US" altLang="en-US" sz="2800" b="1" dirty="0" err="1">
                <a:solidFill>
                  <a:srgbClr val="00CC66"/>
                </a:solidFill>
                <a:latin typeface="Times New Roman" panose="02020603050405020304" pitchFamily="18" charset="0"/>
                <a:ea typeface="MS Mincho" panose="02020609040205080304" pitchFamily="49" charset="-128"/>
                <a:cs typeface="Times New Roman" panose="02020603050405020304" pitchFamily="18" charset="0"/>
              </a:rPr>
              <a:t>Nội</a:t>
            </a:r>
            <a:r>
              <a:rPr lang="en-US" altLang="en-US" sz="2800" b="1" dirty="0">
                <a:solidFill>
                  <a:srgbClr val="00CC66"/>
                </a:solidFill>
                <a:latin typeface="Times New Roman" panose="02020603050405020304" pitchFamily="18" charset="0"/>
                <a:ea typeface="MS Mincho" panose="02020609040205080304" pitchFamily="49" charset="-128"/>
                <a:cs typeface="Times New Roman" panose="02020603050405020304" pitchFamily="18" charset="0"/>
              </a:rPr>
              <a:t> dung </a:t>
            </a:r>
            <a:r>
              <a:rPr lang="en-US" altLang="en-US" sz="2800" b="1" dirty="0" err="1">
                <a:solidFill>
                  <a:srgbClr val="00CC66"/>
                </a:solidFill>
                <a:latin typeface="Times New Roman" panose="02020603050405020304" pitchFamily="18" charset="0"/>
                <a:ea typeface="MS Mincho" panose="02020609040205080304" pitchFamily="49" charset="-128"/>
                <a:cs typeface="Times New Roman" panose="02020603050405020304" pitchFamily="18" charset="0"/>
              </a:rPr>
              <a:t>khái</a:t>
            </a:r>
            <a:r>
              <a:rPr lang="en-US" altLang="en-US" sz="2800" b="1" dirty="0">
                <a:solidFill>
                  <a:srgbClr val="00CC66"/>
                </a:solidFill>
                <a:latin typeface="Times New Roman" panose="02020603050405020304" pitchFamily="18" charset="0"/>
                <a:ea typeface="MS Mincho" panose="02020609040205080304" pitchFamily="49" charset="-128"/>
                <a:cs typeface="Times New Roman" panose="02020603050405020304" pitchFamily="18" charset="0"/>
              </a:rPr>
              <a:t> </a:t>
            </a:r>
            <a:r>
              <a:rPr lang="en-US" altLang="en-US" sz="2800" b="1" dirty="0" err="1">
                <a:solidFill>
                  <a:srgbClr val="00CC66"/>
                </a:solidFill>
                <a:latin typeface="Times New Roman" panose="02020603050405020304" pitchFamily="18" charset="0"/>
                <a:ea typeface="MS Mincho" panose="02020609040205080304" pitchFamily="49" charset="-128"/>
                <a:cs typeface="Times New Roman" panose="02020603050405020304" pitchFamily="18" charset="0"/>
              </a:rPr>
              <a:t>quát</a:t>
            </a:r>
            <a:endParaRPr kumimoji="0" lang="en-US" altLang="en-US" sz="1200" b="0" i="0" u="none" strike="noStrike" cap="none" normalizeH="0" baseline="0" dirty="0">
              <a:ln>
                <a:noFill/>
              </a:ln>
              <a:solidFill>
                <a:srgbClr val="00CC66"/>
              </a:solidFill>
              <a:effectLst/>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id="{FA30E6A5-4C76-3276-C79E-92A6AE70AE15}"/>
              </a:ext>
            </a:extLst>
          </p:cNvPr>
          <p:cNvSpPr txBox="1"/>
          <p:nvPr/>
        </p:nvSpPr>
        <p:spPr>
          <a:xfrm>
            <a:off x="1438275" y="4374962"/>
            <a:ext cx="9582150" cy="1055608"/>
          </a:xfrm>
          <a:prstGeom prst="roundRect">
            <a:avLst/>
          </a:prstGeom>
          <a:noFill/>
          <a:ln w="38100">
            <a:solidFill>
              <a:srgbClr val="00CC00"/>
            </a:solidFill>
          </a:ln>
        </p:spPr>
        <p:txBody>
          <a:bodyPr wrap="square">
            <a:spAutoFit/>
          </a:bodyPr>
          <a:lstStyle/>
          <a:p>
            <a:pPr algn="just"/>
            <a:r>
              <a:rPr lang="it-IT" sz="2800" dirty="0">
                <a:effectLst/>
                <a:latin typeface="Times New Roman" panose="02020603050405020304" pitchFamily="18" charset="0"/>
                <a:ea typeface="ArialMT"/>
              </a:rPr>
              <a:t>Ca ngợi vẻ đẹp của thiên nhiên, đất nước và khát vọng về một cuộc sống ấm no, hanh phúc cho người dân của Nguyễn Trãi.</a:t>
            </a:r>
            <a:endParaRPr lang="en-US" sz="2800" dirty="0"/>
          </a:p>
        </p:txBody>
      </p:sp>
    </p:spTree>
    <p:extLst>
      <p:ext uri="{BB962C8B-B14F-4D97-AF65-F5344CB8AC3E}">
        <p14:creationId xmlns:p14="http://schemas.microsoft.com/office/powerpoint/2010/main" val="324526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1" grpId="0" animBg="1"/>
      <p:bldP spid="3"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a:extLst>
              <a:ext uri="{FF2B5EF4-FFF2-40B4-BE49-F238E27FC236}">
                <a16:creationId xmlns:a16="http://schemas.microsoft.com/office/drawing/2014/main" id="{FC9F4253-6A35-3325-9E75-32374E943E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1" t="3804" r="6815"/>
          <a:stretch/>
        </p:blipFill>
        <p:spPr bwMode="auto">
          <a:xfrm>
            <a:off x="0" y="-3781"/>
            <a:ext cx="12192000" cy="6861781"/>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D24C2CEF-45B9-DB47-277D-C0DA78B81A92}"/>
              </a:ext>
            </a:extLst>
          </p:cNvPr>
          <p:cNvSpPr txBox="1"/>
          <p:nvPr/>
        </p:nvSpPr>
        <p:spPr>
          <a:xfrm>
            <a:off x="1092200" y="297743"/>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II. Đọc – hiểu chi tiết</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F8157803-084F-5F2A-624A-6D92DAEA6453}"/>
              </a:ext>
            </a:extLst>
          </p:cNvPr>
          <p:cNvSpPr txBox="1"/>
          <p:nvPr/>
        </p:nvSpPr>
        <p:spPr>
          <a:xfrm>
            <a:off x="1168400" y="890126"/>
            <a:ext cx="9918700" cy="523220"/>
          </a:xfrm>
          <a:prstGeom prst="rect">
            <a:avLst/>
          </a:prstGeom>
          <a:noFill/>
        </p:spPr>
        <p:txBody>
          <a:bodyPr wrap="square">
            <a:spAutoFit/>
          </a:bodyPr>
          <a:lstStyle/>
          <a:p>
            <a:r>
              <a:rPr lang="en-US" sz="2800" b="1" dirty="0">
                <a:solidFill>
                  <a:srgbClr val="339933"/>
                </a:solidFill>
                <a:latin typeface="Times New Roman" panose="02020603050405020304" pitchFamily="18" charset="0"/>
                <a:cs typeface="Times New Roman" panose="02020603050405020304" pitchFamily="18" charset="0"/>
              </a:rPr>
              <a:t>1. </a:t>
            </a:r>
            <a:r>
              <a:rPr lang="en-US" sz="2800" b="1" dirty="0" err="1">
                <a:solidFill>
                  <a:srgbClr val="339933"/>
                </a:solidFill>
                <a:latin typeface="Times New Roman" panose="02020603050405020304" pitchFamily="18" charset="0"/>
                <a:cs typeface="Times New Roman" panose="02020603050405020304" pitchFamily="18" charset="0"/>
              </a:rPr>
              <a:t>Bức</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tranh</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cảnh</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ngày</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hè</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trong</a:t>
            </a:r>
            <a:r>
              <a:rPr lang="en-US" sz="2800" b="1" dirty="0">
                <a:solidFill>
                  <a:srgbClr val="339933"/>
                </a:solidFill>
                <a:latin typeface="Times New Roman" panose="02020603050405020304" pitchFamily="18" charset="0"/>
                <a:cs typeface="Times New Roman" panose="02020603050405020304" pitchFamily="18" charset="0"/>
              </a:rPr>
              <a:t> 6 </a:t>
            </a:r>
            <a:r>
              <a:rPr lang="en-US" sz="2800" b="1" dirty="0" err="1">
                <a:solidFill>
                  <a:srgbClr val="339933"/>
                </a:solidFill>
                <a:latin typeface="Times New Roman" panose="02020603050405020304" pitchFamily="18" charset="0"/>
                <a:cs typeface="Times New Roman" panose="02020603050405020304" pitchFamily="18" charset="0"/>
              </a:rPr>
              <a:t>câu</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đầu</a:t>
            </a:r>
            <a:endParaRPr lang="en-US" sz="2800" dirty="0">
              <a:solidFill>
                <a:srgbClr val="339933"/>
              </a:solidFill>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id="{FA30E6A5-4C76-3276-C79E-92A6AE70AE15}"/>
              </a:ext>
            </a:extLst>
          </p:cNvPr>
          <p:cNvSpPr txBox="1"/>
          <p:nvPr/>
        </p:nvSpPr>
        <p:spPr>
          <a:xfrm>
            <a:off x="981074" y="2166000"/>
            <a:ext cx="10842625" cy="1452384"/>
          </a:xfrm>
          <a:prstGeom prst="cloudCallout">
            <a:avLst>
              <a:gd name="adj1" fmla="val -7579"/>
              <a:gd name="adj2" fmla="val 134203"/>
            </a:avLst>
          </a:prstGeom>
          <a:noFill/>
          <a:ln w="38100">
            <a:solidFill>
              <a:srgbClr val="00CC00"/>
            </a:solidFill>
          </a:ln>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a:t>
            </a:r>
          </a:p>
        </p:txBody>
      </p:sp>
      <p:pic>
        <p:nvPicPr>
          <p:cNvPr id="15" name="Hình ảnh 14">
            <a:extLst>
              <a:ext uri="{FF2B5EF4-FFF2-40B4-BE49-F238E27FC236}">
                <a16:creationId xmlns:a16="http://schemas.microsoft.com/office/drawing/2014/main" id="{BEA87AFE-BE00-3D5F-3BB0-E0C3787F43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6700" y="3887297"/>
            <a:ext cx="2603500" cy="2278063"/>
          </a:xfrm>
          <a:prstGeom prst="rect">
            <a:avLst/>
          </a:prstGeom>
        </p:spPr>
      </p:pic>
      <p:pic>
        <p:nvPicPr>
          <p:cNvPr id="17" name="Hình ảnh 16">
            <a:extLst>
              <a:ext uri="{FF2B5EF4-FFF2-40B4-BE49-F238E27FC236}">
                <a16:creationId xmlns:a16="http://schemas.microsoft.com/office/drawing/2014/main" id="{AC3A7501-CCB8-7728-46F3-390B15C42D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7750" y="3956619"/>
            <a:ext cx="2831538" cy="2341563"/>
          </a:xfrm>
          <a:prstGeom prst="rect">
            <a:avLst/>
          </a:prstGeom>
        </p:spPr>
      </p:pic>
      <p:sp>
        <p:nvSpPr>
          <p:cNvPr id="22" name="Hộp Văn bản 21">
            <a:extLst>
              <a:ext uri="{FF2B5EF4-FFF2-40B4-BE49-F238E27FC236}">
                <a16:creationId xmlns:a16="http://schemas.microsoft.com/office/drawing/2014/main" id="{3E0EC82F-8102-9F10-6A97-1A8B47F3A962}"/>
              </a:ext>
            </a:extLst>
          </p:cNvPr>
          <p:cNvSpPr txBox="1"/>
          <p:nvPr/>
        </p:nvSpPr>
        <p:spPr>
          <a:xfrm>
            <a:off x="1168400" y="1386395"/>
            <a:ext cx="7258331" cy="548099"/>
          </a:xfrm>
          <a:prstGeom prst="rect">
            <a:avLst/>
          </a:prstGeom>
          <a:noFill/>
        </p:spPr>
        <p:txBody>
          <a:bodyPr wrap="square">
            <a:spAutoFit/>
          </a:bodyPr>
          <a:lstStyle/>
          <a:p>
            <a:pPr marL="0" marR="0" algn="just">
              <a:lnSpc>
                <a:spcPct val="115000"/>
              </a:lnSpc>
              <a:spcBef>
                <a:spcPts val="600"/>
              </a:spcBef>
              <a:spcAft>
                <a:spcPts val="600"/>
              </a:spcAft>
              <a:tabLst>
                <a:tab pos="540385" algn="l"/>
              </a:tabLst>
            </a:pPr>
            <a:r>
              <a:rPr lang="it-IT" sz="2800" b="1" dirty="0">
                <a:solidFill>
                  <a:srgbClr val="00CC00"/>
                </a:solidFill>
                <a:effectLst/>
                <a:latin typeface="Times New Roman" panose="02020603050405020304" pitchFamily="18" charset="0"/>
                <a:ea typeface="Times New Roman" panose="02020603050405020304" pitchFamily="18" charset="0"/>
              </a:rPr>
              <a:t>a. Tâm thế ngắm cảnh của nhà thơ (câu đầu)</a:t>
            </a:r>
            <a:endParaRPr lang="en-US" sz="2400" dirty="0">
              <a:solidFill>
                <a:srgbClr val="00CC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4144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a:extLst>
              <a:ext uri="{FF2B5EF4-FFF2-40B4-BE49-F238E27FC236}">
                <a16:creationId xmlns:a16="http://schemas.microsoft.com/office/drawing/2014/main" id="{FC9F4253-6A35-3325-9E75-32374E943E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1" t="3804" r="6815"/>
          <a:stretch/>
        </p:blipFill>
        <p:spPr bwMode="auto">
          <a:xfrm>
            <a:off x="0" y="-3781"/>
            <a:ext cx="12192000" cy="6861781"/>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D24C2CEF-45B9-DB47-277D-C0DA78B81A92}"/>
              </a:ext>
            </a:extLst>
          </p:cNvPr>
          <p:cNvSpPr txBox="1"/>
          <p:nvPr/>
        </p:nvSpPr>
        <p:spPr>
          <a:xfrm>
            <a:off x="1092200" y="297743"/>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II. Đọc – hiểu chi tiết</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F8157803-084F-5F2A-624A-6D92DAEA6453}"/>
              </a:ext>
            </a:extLst>
          </p:cNvPr>
          <p:cNvSpPr txBox="1"/>
          <p:nvPr/>
        </p:nvSpPr>
        <p:spPr>
          <a:xfrm>
            <a:off x="1168400" y="890126"/>
            <a:ext cx="9918700" cy="523220"/>
          </a:xfrm>
          <a:prstGeom prst="rect">
            <a:avLst/>
          </a:prstGeom>
          <a:noFill/>
        </p:spPr>
        <p:txBody>
          <a:bodyPr wrap="square">
            <a:spAutoFit/>
          </a:bodyPr>
          <a:lstStyle/>
          <a:p>
            <a:r>
              <a:rPr lang="en-US" sz="2800" b="1" dirty="0">
                <a:solidFill>
                  <a:srgbClr val="339933"/>
                </a:solidFill>
                <a:latin typeface="Times New Roman" panose="02020603050405020304" pitchFamily="18" charset="0"/>
                <a:cs typeface="Times New Roman" panose="02020603050405020304" pitchFamily="18" charset="0"/>
              </a:rPr>
              <a:t>1. </a:t>
            </a:r>
            <a:r>
              <a:rPr lang="en-US" sz="2800" b="1" dirty="0" err="1">
                <a:solidFill>
                  <a:srgbClr val="339933"/>
                </a:solidFill>
                <a:latin typeface="Times New Roman" panose="02020603050405020304" pitchFamily="18" charset="0"/>
                <a:cs typeface="Times New Roman" panose="02020603050405020304" pitchFamily="18" charset="0"/>
              </a:rPr>
              <a:t>Bức</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tranh</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cảnh</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ngày</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hè</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trong</a:t>
            </a:r>
            <a:r>
              <a:rPr lang="en-US" sz="2800" b="1" dirty="0">
                <a:solidFill>
                  <a:srgbClr val="339933"/>
                </a:solidFill>
                <a:latin typeface="Times New Roman" panose="02020603050405020304" pitchFamily="18" charset="0"/>
                <a:cs typeface="Times New Roman" panose="02020603050405020304" pitchFamily="18" charset="0"/>
              </a:rPr>
              <a:t> 6 </a:t>
            </a:r>
            <a:r>
              <a:rPr lang="en-US" sz="2800" b="1" dirty="0" err="1">
                <a:solidFill>
                  <a:srgbClr val="339933"/>
                </a:solidFill>
                <a:latin typeface="Times New Roman" panose="02020603050405020304" pitchFamily="18" charset="0"/>
                <a:cs typeface="Times New Roman" panose="02020603050405020304" pitchFamily="18" charset="0"/>
              </a:rPr>
              <a:t>câu</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đầu</a:t>
            </a:r>
            <a:endParaRPr lang="en-US" sz="2800" dirty="0">
              <a:solidFill>
                <a:srgbClr val="339933"/>
              </a:solidFill>
              <a:latin typeface="Times New Roman" panose="02020603050405020304" pitchFamily="18" charset="0"/>
              <a:cs typeface="Times New Roman" panose="02020603050405020304" pitchFamily="18" charset="0"/>
            </a:endParaRPr>
          </a:p>
        </p:txBody>
      </p:sp>
      <p:sp>
        <p:nvSpPr>
          <p:cNvPr id="22" name="Hộp Văn bản 21">
            <a:extLst>
              <a:ext uri="{FF2B5EF4-FFF2-40B4-BE49-F238E27FC236}">
                <a16:creationId xmlns:a16="http://schemas.microsoft.com/office/drawing/2014/main" id="{3E0EC82F-8102-9F10-6A97-1A8B47F3A962}"/>
              </a:ext>
            </a:extLst>
          </p:cNvPr>
          <p:cNvSpPr txBox="1"/>
          <p:nvPr/>
        </p:nvSpPr>
        <p:spPr>
          <a:xfrm>
            <a:off x="1168400" y="1369305"/>
            <a:ext cx="7258331" cy="584775"/>
          </a:xfrm>
          <a:prstGeom prst="rect">
            <a:avLst/>
          </a:prstGeom>
          <a:noFill/>
        </p:spPr>
        <p:txBody>
          <a:bodyPr wrap="square">
            <a:spAutoFit/>
          </a:bodyPr>
          <a:lstStyle/>
          <a:p>
            <a:r>
              <a:rPr lang="it-IT" sz="3200" b="1" dirty="0">
                <a:solidFill>
                  <a:srgbClr val="00CC00"/>
                </a:solidFill>
                <a:latin typeface="Times New Roman" panose="02020603050405020304" pitchFamily="18" charset="0"/>
                <a:cs typeface="Times New Roman" panose="02020603050405020304" pitchFamily="18" charset="0"/>
              </a:rPr>
              <a:t>b. Bức tranh cảnh ngày hè</a:t>
            </a:r>
            <a:endParaRPr lang="en-US" sz="3200" dirty="0">
              <a:solidFill>
                <a:srgbClr val="00CC00"/>
              </a:solidFill>
              <a:latin typeface="Times New Roman" panose="02020603050405020304" pitchFamily="18" charset="0"/>
              <a:cs typeface="Times New Roman" panose="02020603050405020304" pitchFamily="18" charset="0"/>
            </a:endParaRPr>
          </a:p>
        </p:txBody>
      </p:sp>
      <p:sp>
        <p:nvSpPr>
          <p:cNvPr id="2" name="Hộp Văn bản 1">
            <a:extLst>
              <a:ext uri="{FF2B5EF4-FFF2-40B4-BE49-F238E27FC236}">
                <a16:creationId xmlns:a16="http://schemas.microsoft.com/office/drawing/2014/main" id="{693A9867-5BF7-FD8C-FF56-C742426321A2}"/>
              </a:ext>
            </a:extLst>
          </p:cNvPr>
          <p:cNvSpPr txBox="1"/>
          <p:nvPr/>
        </p:nvSpPr>
        <p:spPr>
          <a:xfrm>
            <a:off x="4301418" y="2731789"/>
            <a:ext cx="4125313" cy="606407"/>
          </a:xfrm>
          <a:prstGeom prst="roundRect">
            <a:avLst/>
          </a:prstGeom>
          <a:noFill/>
          <a:ln w="38100">
            <a:solidFill>
              <a:srgbClr val="00CC00"/>
            </a:solidFill>
          </a:ln>
        </p:spPr>
        <p:txBody>
          <a:bodyPr wrap="square">
            <a:spAutoFit/>
          </a:bodyPr>
          <a:lstStyle/>
          <a:p>
            <a:pPr algn="ctr">
              <a:lnSpc>
                <a:spcPct val="115000"/>
              </a:lnSpc>
              <a:spcBef>
                <a:spcPts val="600"/>
              </a:spcBef>
              <a:spcAft>
                <a:spcPts val="600"/>
              </a:spcAft>
              <a:tabLst>
                <a:tab pos="540385" algn="l"/>
              </a:tabLst>
            </a:pPr>
            <a:r>
              <a:rPr lang="it-IT" sz="2800" b="1" dirty="0">
                <a:solidFill>
                  <a:srgbClr val="0D0D0D"/>
                </a:solidFill>
                <a:effectLst/>
                <a:latin typeface="Times New Roman" panose="02020603050405020304" pitchFamily="18" charset="0"/>
                <a:ea typeface="Times New Roman" panose="02020603050405020304" pitchFamily="18" charset="0"/>
              </a:rPr>
              <a:t>PHIẾU HỌC TẬP SỐ 01</a:t>
            </a:r>
            <a:endParaRPr lang="en-US" sz="2400" b="1" dirty="0">
              <a:effectLst/>
              <a:latin typeface="Times New Roman" panose="02020603050405020304" pitchFamily="18" charset="0"/>
              <a:ea typeface="Times New Roman" panose="02020603050405020304" pitchFamily="18" charset="0"/>
            </a:endParaRPr>
          </a:p>
        </p:txBody>
      </p:sp>
      <p:pic>
        <p:nvPicPr>
          <p:cNvPr id="11" name="Hình ảnh 10">
            <a:extLst>
              <a:ext uri="{FF2B5EF4-FFF2-40B4-BE49-F238E27FC236}">
                <a16:creationId xmlns:a16="http://schemas.microsoft.com/office/drawing/2014/main" id="{834FAE63-E138-293B-7B96-4F1001C785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3200" y="4126211"/>
            <a:ext cx="5207000" cy="2731789"/>
          </a:xfrm>
          <a:prstGeom prst="rect">
            <a:avLst/>
          </a:prstGeom>
        </p:spPr>
      </p:pic>
    </p:spTree>
    <p:extLst>
      <p:ext uri="{BB962C8B-B14F-4D97-AF65-F5344CB8AC3E}">
        <p14:creationId xmlns:p14="http://schemas.microsoft.com/office/powerpoint/2010/main" val="2508126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ỗ dành sẵn cho Nội dung 4">
            <a:extLst>
              <a:ext uri="{FF2B5EF4-FFF2-40B4-BE49-F238E27FC236}">
                <a16:creationId xmlns:a16="http://schemas.microsoft.com/office/drawing/2014/main" id="{B0C8FE59-99D6-EE8A-B52D-88A8166D6B31}"/>
              </a:ext>
            </a:extLst>
          </p:cNvPr>
          <p:cNvGraphicFramePr>
            <a:graphicFrameLocks noGrp="1"/>
          </p:cNvGraphicFramePr>
          <p:nvPr>
            <p:ph idx="1"/>
            <p:extLst>
              <p:ext uri="{D42A27DB-BD31-4B8C-83A1-F6EECF244321}">
                <p14:modId xmlns:p14="http://schemas.microsoft.com/office/powerpoint/2010/main" val="1992867759"/>
              </p:ext>
            </p:extLst>
          </p:nvPr>
        </p:nvGraphicFramePr>
        <p:xfrm>
          <a:off x="693420" y="1347807"/>
          <a:ext cx="11257280" cy="5151120"/>
        </p:xfrm>
        <a:graphic>
          <a:graphicData uri="http://schemas.openxmlformats.org/drawingml/2006/table">
            <a:tbl>
              <a:tblPr firstRow="1" firstCol="1" bandRow="1">
                <a:tableStyleId>{5C22544A-7EE6-4342-B048-85BDC9FD1C3A}</a:tableStyleId>
              </a:tblPr>
              <a:tblGrid>
                <a:gridCol w="2827032">
                  <a:extLst>
                    <a:ext uri="{9D8B030D-6E8A-4147-A177-3AD203B41FA5}">
                      <a16:colId xmlns:a16="http://schemas.microsoft.com/office/drawing/2014/main" val="853784439"/>
                    </a:ext>
                  </a:extLst>
                </a:gridCol>
                <a:gridCol w="4898739">
                  <a:extLst>
                    <a:ext uri="{9D8B030D-6E8A-4147-A177-3AD203B41FA5}">
                      <a16:colId xmlns:a16="http://schemas.microsoft.com/office/drawing/2014/main" val="3127003924"/>
                    </a:ext>
                  </a:extLst>
                </a:gridCol>
                <a:gridCol w="3531509">
                  <a:extLst>
                    <a:ext uri="{9D8B030D-6E8A-4147-A177-3AD203B41FA5}">
                      <a16:colId xmlns:a16="http://schemas.microsoft.com/office/drawing/2014/main" val="2954957896"/>
                    </a:ext>
                  </a:extLst>
                </a:gridCol>
              </a:tblGrid>
              <a:tr h="540380">
                <a:tc>
                  <a:txBody>
                    <a:bodyPr/>
                    <a:lstStyle/>
                    <a:p>
                      <a:pPr marL="0" marR="0" algn="ctr">
                        <a:lnSpc>
                          <a:spcPct val="100000"/>
                        </a:lnSpc>
                        <a:spcBef>
                          <a:spcPts val="600"/>
                        </a:spcBef>
                        <a:spcAft>
                          <a:spcPts val="600"/>
                        </a:spcAft>
                      </a:pPr>
                      <a:r>
                        <a:rPr lang="en-US" sz="2800" dirty="0" err="1">
                          <a:effectLst/>
                          <a:latin typeface="Times New Roman" panose="02020603050405020304" pitchFamily="18" charset="0"/>
                          <a:cs typeface="Times New Roman" panose="02020603050405020304" pitchFamily="18" charset="0"/>
                        </a:rPr>
                        <a:t>Phương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diện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66"/>
                    </a:solidFill>
                  </a:tcPr>
                </a:tc>
                <a:tc>
                  <a:txBody>
                    <a:bodyPr/>
                    <a:lstStyle/>
                    <a:p>
                      <a:pPr marL="0" marR="0" algn="ctr">
                        <a:lnSpc>
                          <a:spcPct val="100000"/>
                        </a:lnSpc>
                        <a:spcBef>
                          <a:spcPts val="600"/>
                        </a:spcBef>
                        <a:spcAft>
                          <a:spcPts val="600"/>
                        </a:spcAft>
                      </a:pP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ảnh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hiện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66"/>
                    </a:solidFill>
                  </a:tcPr>
                </a:tc>
                <a:tc>
                  <a:txBody>
                    <a:bodyPr/>
                    <a:lstStyle/>
                    <a:p>
                      <a:pPr marL="0" marR="0" algn="ctr">
                        <a:lnSpc>
                          <a:spcPct val="100000"/>
                        </a:lnSpc>
                        <a:spcBef>
                          <a:spcPts val="600"/>
                        </a:spcBef>
                        <a:spcAft>
                          <a:spcPts val="600"/>
                        </a:spcAft>
                      </a:pPr>
                      <a:r>
                        <a:rPr lang="en-US" sz="2800" dirty="0" err="1">
                          <a:effectLst/>
                          <a:latin typeface="Times New Roman" panose="02020603050405020304" pitchFamily="18" charset="0"/>
                          <a:cs typeface="Times New Roman" panose="02020603050405020304" pitchFamily="18" charset="0"/>
                        </a:rPr>
                        <a:t>Giá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đạt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66"/>
                    </a:solidFill>
                  </a:tcPr>
                </a:tc>
                <a:extLst>
                  <a:ext uri="{0D108BD9-81ED-4DB2-BD59-A6C34878D82A}">
                    <a16:rowId xmlns:a16="http://schemas.microsoft.com/office/drawing/2014/main" val="1425413539"/>
                  </a:ext>
                </a:extLst>
              </a:tr>
              <a:tr h="334119">
                <a:tc>
                  <a:txBody>
                    <a:bodyPr/>
                    <a:lstStyle/>
                    <a:p>
                      <a:pPr marL="0" marR="0" algn="ctr">
                        <a:lnSpc>
                          <a:spcPct val="100000"/>
                        </a:lnSpc>
                        <a:spcBef>
                          <a:spcPts val="600"/>
                        </a:spcBef>
                        <a:spcAft>
                          <a:spcPts val="600"/>
                        </a:spcAft>
                      </a:pP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ảnh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66"/>
                    </a:solidFill>
                  </a:tcPr>
                </a:tc>
                <a:tc>
                  <a:txBody>
                    <a:bodyPr/>
                    <a:lstStyle/>
                    <a:p>
                      <a:pPr marL="0" marR="0" algn="ctr">
                        <a:lnSpc>
                          <a:spcPct val="100000"/>
                        </a:lnSpc>
                        <a:spcBef>
                          <a:spcPts val="600"/>
                        </a:spcBef>
                        <a:spcAft>
                          <a:spcPts val="6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3333346"/>
                  </a:ext>
                </a:extLst>
              </a:tr>
              <a:tr h="334119">
                <a:tc>
                  <a:txBody>
                    <a:bodyPr/>
                    <a:lstStyle/>
                    <a:p>
                      <a:pPr marL="0" marR="0" algn="ctr">
                        <a:lnSpc>
                          <a:spcPct val="100000"/>
                        </a:lnSpc>
                        <a:spcBef>
                          <a:spcPts val="600"/>
                        </a:spcBef>
                        <a:spcAft>
                          <a:spcPts val="600"/>
                        </a:spcAft>
                      </a:pPr>
                      <a:r>
                        <a:rPr lang="en-US" sz="2800" dirty="0" err="1">
                          <a:effectLst/>
                          <a:latin typeface="Times New Roman" panose="02020603050405020304" pitchFamily="18" charset="0"/>
                          <a:cs typeface="Times New Roman" panose="02020603050405020304" pitchFamily="18" charset="0"/>
                        </a:rPr>
                        <a:t>Màu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sắc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66"/>
                    </a:solidFill>
                  </a:tcPr>
                </a:tc>
                <a:tc>
                  <a:txBody>
                    <a:bodyPr/>
                    <a:lstStyle/>
                    <a:p>
                      <a:pPr marL="0" marR="0" algn="ctr">
                        <a:lnSpc>
                          <a:spcPct val="100000"/>
                        </a:lnSpc>
                        <a:spcBef>
                          <a:spcPts val="600"/>
                        </a:spcBef>
                        <a:spcAft>
                          <a:spcPts val="6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5974450"/>
                  </a:ext>
                </a:extLst>
              </a:tr>
              <a:tr h="334119">
                <a:tc>
                  <a:txBody>
                    <a:bodyPr/>
                    <a:lstStyle/>
                    <a:p>
                      <a:pPr marL="0" marR="0" algn="ctr">
                        <a:lnSpc>
                          <a:spcPct val="100000"/>
                        </a:lnSpc>
                        <a:spcBef>
                          <a:spcPts val="600"/>
                        </a:spcBef>
                        <a:spcAft>
                          <a:spcPts val="600"/>
                        </a:spcAft>
                      </a:pPr>
                      <a:r>
                        <a:rPr lang="en-US" sz="2800" dirty="0" err="1">
                          <a:solidFill>
                            <a:schemeClr val="bg1"/>
                          </a:solidFill>
                          <a:effectLst/>
                          <a:latin typeface="Times New Roman" panose="02020603050405020304" pitchFamily="18" charset="0"/>
                          <a:cs typeface="Times New Roman" panose="02020603050405020304" pitchFamily="18" charset="0"/>
                        </a:rPr>
                        <a:t>Âm</a:t>
                      </a:r>
                      <a:r>
                        <a:rPr lang="en-US" sz="2800" dirty="0">
                          <a:solidFill>
                            <a:schemeClr val="bg1"/>
                          </a:solidFill>
                          <a:effectLst/>
                          <a:latin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cs typeface="Times New Roman" panose="02020603050405020304" pitchFamily="18" charset="0"/>
                        </a:rPr>
                        <a:t>thanh</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66"/>
                    </a:solidFill>
                  </a:tcPr>
                </a:tc>
                <a:tc>
                  <a:txBody>
                    <a:bodyPr/>
                    <a:lstStyle/>
                    <a:p>
                      <a:pPr marL="0" marR="0" algn="ctr">
                        <a:lnSpc>
                          <a:spcPct val="100000"/>
                        </a:lnSpc>
                        <a:spcBef>
                          <a:spcPts val="600"/>
                        </a:spcBef>
                        <a:spcAft>
                          <a:spcPts val="60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9059264"/>
                  </a:ext>
                </a:extLst>
              </a:tr>
              <a:tr h="2584762">
                <a:tc gridSpan="3">
                  <a:txBody>
                    <a:bodyPr/>
                    <a:lstStyle/>
                    <a:p>
                      <a:pPr marL="0" marR="0" indent="0">
                        <a:lnSpc>
                          <a:spcPct val="100000"/>
                        </a:lnSpc>
                        <a:spcBef>
                          <a:spcPts val="600"/>
                        </a:spcBef>
                        <a:spcAft>
                          <a:spcPts val="600"/>
                        </a:spcAft>
                        <a:buFontTx/>
                        <a:buNone/>
                      </a:pP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Nêu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ấn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tượng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em</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về</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vẻ</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đẹp</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cảnh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sắc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thiên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nhiên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và</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cuộc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sống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trong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bài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thơ</a:t>
                      </a:r>
                      <a:r>
                        <a:rPr lang="en-US" sz="2800" dirty="0">
                          <a:solidFill>
                            <a:schemeClr val="tx1"/>
                          </a:solidFill>
                          <a:effectLst/>
                          <a:latin typeface="Times New Roman" panose="02020603050405020304" pitchFamily="18" charset="0"/>
                          <a:cs typeface="Times New Roman" panose="02020603050405020304" pitchFamily="18" charset="0"/>
                        </a:rPr>
                        <a:t>?</a:t>
                      </a:r>
                    </a:p>
                    <a:p>
                      <a:pPr marL="0" marR="0" indent="0">
                        <a:lnSpc>
                          <a:spcPct val="100000"/>
                        </a:lnSpc>
                        <a:spcBef>
                          <a:spcPts val="600"/>
                        </a:spcBef>
                        <a:spcAft>
                          <a:spcPts val="600"/>
                        </a:spcAft>
                        <a:buFontTx/>
                        <a:buNone/>
                      </a:pPr>
                      <a:r>
                        <a:rPr lang="en-US" sz="2800" dirty="0">
                          <a:solidFill>
                            <a:schemeClr val="tx1"/>
                          </a:solidFill>
                          <a:effectLst/>
                          <a:latin typeface="Times New Roman" panose="02020603050405020304" pitchFamily="18" charset="0"/>
                          <a:cs typeface="Times New Roman" panose="02020603050405020304" pitchFamily="18" charset="0"/>
                        </a:rPr>
                        <a:t>………………………………………………………………………………</a:t>
                      </a:r>
                    </a:p>
                    <a:p>
                      <a:pPr marL="0" marR="0" indent="0">
                        <a:lnSpc>
                          <a:spcPct val="100000"/>
                        </a:lnSpc>
                        <a:spcBef>
                          <a:spcPts val="600"/>
                        </a:spcBef>
                        <a:spcAft>
                          <a:spcPts val="600"/>
                        </a:spcAft>
                        <a:buFontTx/>
                        <a:buNone/>
                      </a:pPr>
                      <a:r>
                        <a:rPr lang="en-US" sz="2800" dirty="0">
                          <a:solidFill>
                            <a:schemeClr val="tx1"/>
                          </a:solidFill>
                          <a:effectLst/>
                          <a:latin typeface="Times New Roman" panose="02020603050405020304" pitchFamily="18" charset="0"/>
                          <a:cs typeface="Times New Roman" panose="02020603050405020304" pitchFamily="18" charset="0"/>
                        </a:rPr>
                        <a:t>Qua </a:t>
                      </a:r>
                      <a:r>
                        <a:rPr lang="en-US" sz="2800" dirty="0" err="1">
                          <a:solidFill>
                            <a:schemeClr val="tx1"/>
                          </a:solidFill>
                          <a:effectLst/>
                          <a:latin typeface="Times New Roman" panose="02020603050405020304" pitchFamily="18" charset="0"/>
                          <a:cs typeface="Times New Roman" panose="02020603050405020304" pitchFamily="18" charset="0"/>
                        </a:rPr>
                        <a:t>bức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tranh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cảnh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ngày</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hè</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em</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cảm</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nhận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được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những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vẻ</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đẹp</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gì</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trong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tâm</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hồn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nhà</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thơ</a:t>
                      </a:r>
                      <a:r>
                        <a:rPr lang="en-US" sz="2800" dirty="0">
                          <a:solidFill>
                            <a:schemeClr val="tx1"/>
                          </a:solidFill>
                          <a:effectLst/>
                          <a:latin typeface="Times New Roman" panose="02020603050405020304" pitchFamily="18" charset="0"/>
                          <a:cs typeface="Times New Roman" panose="02020603050405020304" pitchFamily="18" charset="0"/>
                        </a:rPr>
                        <a:t>?</a:t>
                      </a:r>
                    </a:p>
                    <a:p>
                      <a:pPr marL="0" marR="0" indent="0">
                        <a:lnSpc>
                          <a:spcPct val="100000"/>
                        </a:lnSpc>
                        <a:spcBef>
                          <a:spcPts val="600"/>
                        </a:spcBef>
                        <a:spcAft>
                          <a:spcPts val="600"/>
                        </a:spcAft>
                        <a:buFontTx/>
                        <a:buNone/>
                      </a:pPr>
                      <a:r>
                        <a:rPr lang="en-US" sz="2800" dirty="0">
                          <a:solidFill>
                            <a:schemeClr val="tx1"/>
                          </a:solidFill>
                          <a:effectLst/>
                          <a:latin typeface="Times New Roman" panose="020206030504050203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44257547"/>
                  </a:ext>
                </a:extLst>
              </a:tr>
            </a:tbl>
          </a:graphicData>
        </a:graphic>
      </p:graphicFrame>
      <p:sp>
        <p:nvSpPr>
          <p:cNvPr id="6" name="Rectangle 1">
            <a:extLst>
              <a:ext uri="{FF2B5EF4-FFF2-40B4-BE49-F238E27FC236}">
                <a16:creationId xmlns:a16="http://schemas.microsoft.com/office/drawing/2014/main" id="{CAA8835D-32CA-1BDC-29FD-18D1600A62CA}"/>
              </a:ext>
            </a:extLst>
          </p:cNvPr>
          <p:cNvSpPr>
            <a:spLocks noChangeArrowheads="1"/>
          </p:cNvSpPr>
          <p:nvPr/>
        </p:nvSpPr>
        <p:spPr bwMode="auto">
          <a:xfrm>
            <a:off x="2139791" y="251533"/>
            <a:ext cx="836453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Phiếu</a:t>
            </a:r>
            <a:r>
              <a:rPr kumimoji="0" lang="en-US" altLang="en-US" sz="2800" b="1" i="0" u="none" strike="noStrike" cap="none" normalizeH="0" baseline="0" dirty="0">
                <a:ln>
                  <a:noFill/>
                </a:ln>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kumimoji="0" lang="en-US" altLang="en-US" sz="2800" b="1" i="0" u="none" strike="noStrike" cap="none" normalizeH="0" baseline="0" dirty="0">
                <a:ln>
                  <a:noFill/>
                </a:ln>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kumimoji="0" lang="en-US" altLang="en-US" sz="2800" b="1" i="0" u="none" strike="noStrike" cap="none" normalizeH="0" baseline="0" dirty="0">
                <a:ln>
                  <a:noFill/>
                </a:ln>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 01: </a:t>
            </a:r>
            <a:r>
              <a:rPr kumimoji="0" lang="en-US" altLang="en-US" sz="2800" b="1" i="0" u="none" strike="noStrike" cap="none" normalizeH="0" baseline="0" dirty="0" err="1">
                <a:ln>
                  <a:noFill/>
                </a:ln>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Tìm</a:t>
            </a:r>
            <a:r>
              <a:rPr kumimoji="0" lang="en-US" altLang="en-US" sz="2800" b="1" i="0" u="none" strike="noStrike" cap="none" normalizeH="0" baseline="0" dirty="0">
                <a:ln>
                  <a:noFill/>
                </a:ln>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kumimoji="0" lang="en-US" altLang="en-US" sz="2800" b="1" i="0" u="none" strike="noStrike" cap="none" normalizeH="0" baseline="0" dirty="0">
                <a:ln>
                  <a:noFill/>
                </a:ln>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vẻ</a:t>
            </a:r>
            <a:r>
              <a:rPr kumimoji="0" lang="en-US" altLang="en-US" sz="2800" b="1" i="0" u="none" strike="noStrike" cap="none" normalizeH="0" baseline="0" dirty="0">
                <a:ln>
                  <a:noFill/>
                </a:ln>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đẹp</a:t>
            </a:r>
            <a:r>
              <a:rPr kumimoji="0" lang="en-US" altLang="en-US" sz="2800" b="1" i="0" u="none" strike="noStrike" cap="none" normalizeH="0" baseline="0" dirty="0">
                <a:ln>
                  <a:noFill/>
                </a:ln>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800" b="1" i="0" u="none" strike="noStrike" cap="none" normalizeH="0" baseline="0" dirty="0">
                <a:ln>
                  <a:noFill/>
                </a:ln>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bức</a:t>
            </a:r>
            <a:r>
              <a:rPr kumimoji="0" lang="en-US" altLang="en-US" sz="2800" b="1" i="0" u="none" strike="noStrike" cap="none" normalizeH="0" baseline="0" dirty="0">
                <a:ln>
                  <a:noFill/>
                </a:ln>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kumimoji="0" lang="en-US" altLang="en-US" sz="2800" b="1" i="0" u="none" strike="noStrike" cap="none" normalizeH="0" baseline="0" dirty="0">
                <a:ln>
                  <a:noFill/>
                </a:ln>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kumimoji="0" lang="en-US" altLang="en-US" sz="2800" b="1" i="0" u="none" strike="noStrike" cap="none" normalizeH="0" baseline="0" dirty="0">
                <a:ln>
                  <a:noFill/>
                </a:ln>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ngày</a:t>
            </a:r>
            <a:r>
              <a:rPr kumimoji="0" lang="en-US" altLang="en-US" sz="2800" b="1" i="0" u="none" strike="noStrike" cap="none" normalizeH="0" baseline="0" dirty="0">
                <a:ln>
                  <a:noFill/>
                </a:ln>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hè</a:t>
            </a:r>
            <a:r>
              <a:rPr kumimoji="0" lang="en-US" altLang="en-US" sz="2800" b="1" i="0" u="none" strike="noStrike" cap="none" normalizeH="0" baseline="0" dirty="0">
                <a:ln>
                  <a:noFill/>
                </a:ln>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 (6 </a:t>
            </a:r>
            <a:r>
              <a:rPr kumimoji="0" lang="en-US" altLang="en-US" sz="2800" b="1" i="0" u="none" strike="noStrike" cap="none" normalizeH="0" baseline="0" dirty="0" err="1">
                <a:ln>
                  <a:noFill/>
                </a:ln>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câu</a:t>
            </a:r>
            <a:r>
              <a:rPr kumimoji="0" lang="en-US" altLang="en-US" sz="2800" b="1" i="0" u="none" strike="noStrike" cap="none" normalizeH="0" baseline="0" dirty="0">
                <a:ln>
                  <a:noFill/>
                </a:ln>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kumimoji="0" lang="en-US" altLang="en-US" sz="2800" b="1" i="0" u="none" strike="noStrike" cap="none" normalizeH="0" baseline="0" dirty="0">
                <a:ln>
                  <a:noFill/>
                </a:ln>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800" b="0" i="0" u="none" strike="noStrike" cap="none" normalizeH="0" baseline="0" dirty="0">
              <a:ln>
                <a:noFill/>
              </a:ln>
              <a:solidFill>
                <a:srgbClr val="00CC00"/>
              </a:solidFill>
              <a:effectLst/>
              <a:latin typeface="Times New Roman" panose="02020603050405020304" pitchFamily="18" charset="0"/>
              <a:cs typeface="Times New Roman" panose="02020603050405020304" pitchFamily="18" charset="0"/>
            </a:endParaRPr>
          </a:p>
        </p:txBody>
      </p:sp>
      <p:pic>
        <p:nvPicPr>
          <p:cNvPr id="8" name="Hình ảnh 7">
            <a:extLst>
              <a:ext uri="{FF2B5EF4-FFF2-40B4-BE49-F238E27FC236}">
                <a16:creationId xmlns:a16="http://schemas.microsoft.com/office/drawing/2014/main" id="{5664BB90-C93F-265B-6E07-A200FB4084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0" y="172235"/>
            <a:ext cx="2120900" cy="1112704"/>
          </a:xfrm>
          <a:prstGeom prst="rect">
            <a:avLst/>
          </a:prstGeom>
        </p:spPr>
      </p:pic>
      <p:pic>
        <p:nvPicPr>
          <p:cNvPr id="9" name="Đồng hồ đếm ngược 5 phút - 5 Minutes">
            <a:hlinkClick r:id="" action="ppaction://media"/>
            <a:extLst>
              <a:ext uri="{FF2B5EF4-FFF2-40B4-BE49-F238E27FC236}">
                <a16:creationId xmlns:a16="http://schemas.microsoft.com/office/drawing/2014/main" id="{D05528AE-2C12-F270-1A49-D59943433FF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160000" y="172234"/>
            <a:ext cx="1828800" cy="1028700"/>
          </a:xfrm>
          <a:prstGeom prst="rect">
            <a:avLst/>
          </a:prstGeom>
        </p:spPr>
      </p:pic>
    </p:spTree>
    <p:extLst>
      <p:ext uri="{BB962C8B-B14F-4D97-AF65-F5344CB8AC3E}">
        <p14:creationId xmlns:p14="http://schemas.microsoft.com/office/powerpoint/2010/main" val="2256406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1121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9"/>
                </p:tgtEl>
              </p:cMediaNode>
            </p:video>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a:extLst>
              <a:ext uri="{FF2B5EF4-FFF2-40B4-BE49-F238E27FC236}">
                <a16:creationId xmlns:a16="http://schemas.microsoft.com/office/drawing/2014/main" id="{FC9F4253-6A35-3325-9E75-32374E943E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1" t="3804" r="6815"/>
          <a:stretch/>
        </p:blipFill>
        <p:spPr bwMode="auto">
          <a:xfrm>
            <a:off x="0" y="-3781"/>
            <a:ext cx="12192000" cy="6861781"/>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D24C2CEF-45B9-DB47-277D-C0DA78B81A92}"/>
              </a:ext>
            </a:extLst>
          </p:cNvPr>
          <p:cNvSpPr txBox="1"/>
          <p:nvPr/>
        </p:nvSpPr>
        <p:spPr>
          <a:xfrm>
            <a:off x="1092200" y="297743"/>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II. Đọc – hiểu chi tiết</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F8157803-084F-5F2A-624A-6D92DAEA6453}"/>
              </a:ext>
            </a:extLst>
          </p:cNvPr>
          <p:cNvSpPr txBox="1"/>
          <p:nvPr/>
        </p:nvSpPr>
        <p:spPr>
          <a:xfrm>
            <a:off x="1168400" y="890126"/>
            <a:ext cx="9918700" cy="523220"/>
          </a:xfrm>
          <a:prstGeom prst="rect">
            <a:avLst/>
          </a:prstGeom>
          <a:noFill/>
        </p:spPr>
        <p:txBody>
          <a:bodyPr wrap="square">
            <a:spAutoFit/>
          </a:bodyPr>
          <a:lstStyle/>
          <a:p>
            <a:r>
              <a:rPr lang="en-US" sz="2800" b="1" dirty="0">
                <a:solidFill>
                  <a:srgbClr val="339933"/>
                </a:solidFill>
                <a:latin typeface="Times New Roman" panose="02020603050405020304" pitchFamily="18" charset="0"/>
                <a:cs typeface="Times New Roman" panose="02020603050405020304" pitchFamily="18" charset="0"/>
              </a:rPr>
              <a:t>1. </a:t>
            </a:r>
            <a:r>
              <a:rPr lang="en-US" sz="2800" b="1" dirty="0" err="1">
                <a:solidFill>
                  <a:srgbClr val="339933"/>
                </a:solidFill>
                <a:latin typeface="Times New Roman" panose="02020603050405020304" pitchFamily="18" charset="0"/>
                <a:cs typeface="Times New Roman" panose="02020603050405020304" pitchFamily="18" charset="0"/>
              </a:rPr>
              <a:t>Bức</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tranh</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cảnh</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ngày</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hè</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trong</a:t>
            </a:r>
            <a:r>
              <a:rPr lang="en-US" sz="2800" b="1" dirty="0">
                <a:solidFill>
                  <a:srgbClr val="339933"/>
                </a:solidFill>
                <a:latin typeface="Times New Roman" panose="02020603050405020304" pitchFamily="18" charset="0"/>
                <a:cs typeface="Times New Roman" panose="02020603050405020304" pitchFamily="18" charset="0"/>
              </a:rPr>
              <a:t> 6 </a:t>
            </a:r>
            <a:r>
              <a:rPr lang="en-US" sz="2800" b="1" dirty="0" err="1">
                <a:solidFill>
                  <a:srgbClr val="339933"/>
                </a:solidFill>
                <a:latin typeface="Times New Roman" panose="02020603050405020304" pitchFamily="18" charset="0"/>
                <a:cs typeface="Times New Roman" panose="02020603050405020304" pitchFamily="18" charset="0"/>
              </a:rPr>
              <a:t>câu</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đầu</a:t>
            </a:r>
            <a:endParaRPr lang="en-US" sz="2800" dirty="0">
              <a:solidFill>
                <a:srgbClr val="339933"/>
              </a:solidFill>
              <a:latin typeface="Times New Roman" panose="02020603050405020304" pitchFamily="18" charset="0"/>
              <a:cs typeface="Times New Roman" panose="02020603050405020304" pitchFamily="18" charset="0"/>
            </a:endParaRPr>
          </a:p>
        </p:txBody>
      </p:sp>
      <p:sp>
        <p:nvSpPr>
          <p:cNvPr id="22" name="Hộp Văn bản 21">
            <a:extLst>
              <a:ext uri="{FF2B5EF4-FFF2-40B4-BE49-F238E27FC236}">
                <a16:creationId xmlns:a16="http://schemas.microsoft.com/office/drawing/2014/main" id="{3E0EC82F-8102-9F10-6A97-1A8B47F3A962}"/>
              </a:ext>
            </a:extLst>
          </p:cNvPr>
          <p:cNvSpPr txBox="1"/>
          <p:nvPr/>
        </p:nvSpPr>
        <p:spPr>
          <a:xfrm>
            <a:off x="1168400" y="1369305"/>
            <a:ext cx="7258331" cy="584775"/>
          </a:xfrm>
          <a:prstGeom prst="rect">
            <a:avLst/>
          </a:prstGeom>
          <a:noFill/>
        </p:spPr>
        <p:txBody>
          <a:bodyPr wrap="square">
            <a:spAutoFit/>
          </a:bodyPr>
          <a:lstStyle/>
          <a:p>
            <a:r>
              <a:rPr lang="it-IT" sz="3200" b="1" dirty="0">
                <a:solidFill>
                  <a:srgbClr val="00CC00"/>
                </a:solidFill>
                <a:latin typeface="Times New Roman" panose="02020603050405020304" pitchFamily="18" charset="0"/>
                <a:cs typeface="Times New Roman" panose="02020603050405020304" pitchFamily="18" charset="0"/>
              </a:rPr>
              <a:t>b. Bức tranh cảnh ngày hè</a:t>
            </a:r>
            <a:endParaRPr lang="en-US" sz="3200" dirty="0">
              <a:solidFill>
                <a:srgbClr val="00CC00"/>
              </a:solidFill>
              <a:latin typeface="Times New Roman" panose="02020603050405020304" pitchFamily="18" charset="0"/>
              <a:cs typeface="Times New Roman" panose="02020603050405020304" pitchFamily="18" charset="0"/>
            </a:endParaRPr>
          </a:p>
        </p:txBody>
      </p:sp>
      <p:sp>
        <p:nvSpPr>
          <p:cNvPr id="2" name="Hộp Văn bản 1">
            <a:extLst>
              <a:ext uri="{FF2B5EF4-FFF2-40B4-BE49-F238E27FC236}">
                <a16:creationId xmlns:a16="http://schemas.microsoft.com/office/drawing/2014/main" id="{693A9867-5BF7-FD8C-FF56-C742426321A2}"/>
              </a:ext>
            </a:extLst>
          </p:cNvPr>
          <p:cNvSpPr txBox="1"/>
          <p:nvPr/>
        </p:nvSpPr>
        <p:spPr>
          <a:xfrm>
            <a:off x="1371921" y="2597993"/>
            <a:ext cx="2006279" cy="606407"/>
          </a:xfrm>
          <a:prstGeom prst="roundRect">
            <a:avLst/>
          </a:prstGeom>
          <a:gradFill>
            <a:gsLst>
              <a:gs pos="36000">
                <a:srgbClr val="00FF00"/>
              </a:gs>
              <a:gs pos="100000">
                <a:srgbClr val="00CC00"/>
              </a:gs>
            </a:gsLst>
            <a:lin ang="5400000" scaled="1"/>
          </a:gradFill>
          <a:ln w="38100">
            <a:solidFill>
              <a:srgbClr val="00CC00"/>
            </a:solidFill>
          </a:ln>
        </p:spPr>
        <p:txBody>
          <a:bodyPr wrap="square">
            <a:spAutoFit/>
          </a:bodyPr>
          <a:lstStyle/>
          <a:p>
            <a:pPr algn="ctr">
              <a:lnSpc>
                <a:spcPct val="115000"/>
              </a:lnSpc>
              <a:spcBef>
                <a:spcPts val="600"/>
              </a:spcBef>
              <a:spcAft>
                <a:spcPts val="600"/>
              </a:spcAft>
              <a:tabLst>
                <a:tab pos="540385" algn="l"/>
              </a:tabLst>
            </a:pP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ảnh</a:t>
            </a:r>
            <a:endParaRPr lang="en-US" sz="2400" b="1" dirty="0">
              <a:effectLst/>
              <a:latin typeface="Times New Roman" panose="02020603050405020304" pitchFamily="18" charset="0"/>
              <a:ea typeface="Times New Roman" panose="02020603050405020304" pitchFamily="18" charset="0"/>
            </a:endParaRPr>
          </a:p>
        </p:txBody>
      </p:sp>
      <p:sp>
        <p:nvSpPr>
          <p:cNvPr id="8" name="Hộp Văn bản 7">
            <a:extLst>
              <a:ext uri="{FF2B5EF4-FFF2-40B4-BE49-F238E27FC236}">
                <a16:creationId xmlns:a16="http://schemas.microsoft.com/office/drawing/2014/main" id="{FDBB5F60-17CC-D559-F3C6-6BB45B0D4289}"/>
              </a:ext>
            </a:extLst>
          </p:cNvPr>
          <p:cNvSpPr txBox="1"/>
          <p:nvPr/>
        </p:nvSpPr>
        <p:spPr>
          <a:xfrm>
            <a:off x="4051300" y="2373392"/>
            <a:ext cx="7683500" cy="1055608"/>
          </a:xfrm>
          <a:prstGeom prst="roundRect">
            <a:avLst/>
          </a:prstGeom>
          <a:noFill/>
          <a:ln w="38100">
            <a:solidFill>
              <a:srgbClr val="00CC00"/>
            </a:solidFill>
          </a:ln>
        </p:spPr>
        <p:txBody>
          <a:bodyPr wrap="square">
            <a:spAutoFit/>
          </a:bodyPr>
          <a:lstStyle/>
          <a:p>
            <a:pPr algn="just">
              <a:spcBef>
                <a:spcPts val="600"/>
              </a:spcBef>
              <a:spcAft>
                <a:spcPts val="600"/>
              </a:spcAft>
              <a:tabLst>
                <a:tab pos="171450" algn="l"/>
                <a:tab pos="342900" algn="l"/>
              </a:tabLst>
            </a:pP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Hòe</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tán</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rợp</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giương</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thạch</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lưu</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hồng</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phủ</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=&gt;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trưng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hè</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2" name="Đường kết nối Mũi tên Thẳng 11">
            <a:extLst>
              <a:ext uri="{FF2B5EF4-FFF2-40B4-BE49-F238E27FC236}">
                <a16:creationId xmlns:a16="http://schemas.microsoft.com/office/drawing/2014/main" id="{0C362AF3-99F3-03A6-E93B-B088015B6747}"/>
              </a:ext>
            </a:extLst>
          </p:cNvPr>
          <p:cNvCxnSpPr>
            <a:cxnSpLocks/>
            <a:stCxn id="2" idx="3"/>
            <a:endCxn id="8" idx="1"/>
          </p:cNvCxnSpPr>
          <p:nvPr/>
        </p:nvCxnSpPr>
        <p:spPr>
          <a:xfrm flipV="1">
            <a:off x="3378200" y="2901196"/>
            <a:ext cx="673100" cy="1"/>
          </a:xfrm>
          <a:prstGeom prst="straightConnector1">
            <a:avLst/>
          </a:prstGeom>
          <a:ln w="38100">
            <a:solidFill>
              <a:srgbClr val="00CC00"/>
            </a:solidFill>
            <a:tailEnd type="triangle"/>
          </a:ln>
        </p:spPr>
        <p:style>
          <a:lnRef idx="1">
            <a:schemeClr val="accent1"/>
          </a:lnRef>
          <a:fillRef idx="0">
            <a:schemeClr val="accent1"/>
          </a:fillRef>
          <a:effectRef idx="0">
            <a:schemeClr val="accent1"/>
          </a:effectRef>
          <a:fontRef idx="minor">
            <a:schemeClr val="tx1"/>
          </a:fontRef>
        </p:style>
      </p:cxnSp>
      <p:sp>
        <p:nvSpPr>
          <p:cNvPr id="29" name="Hộp Văn bản 28">
            <a:extLst>
              <a:ext uri="{FF2B5EF4-FFF2-40B4-BE49-F238E27FC236}">
                <a16:creationId xmlns:a16="http://schemas.microsoft.com/office/drawing/2014/main" id="{AE66DD42-AE81-E95A-E147-C315847E18D5}"/>
              </a:ext>
            </a:extLst>
          </p:cNvPr>
          <p:cNvSpPr txBox="1"/>
          <p:nvPr/>
        </p:nvSpPr>
        <p:spPr>
          <a:xfrm>
            <a:off x="1371921" y="4784692"/>
            <a:ext cx="2006279" cy="606407"/>
          </a:xfrm>
          <a:prstGeom prst="roundRect">
            <a:avLst/>
          </a:prstGeom>
          <a:gradFill>
            <a:gsLst>
              <a:gs pos="36000">
                <a:srgbClr val="00FF00"/>
              </a:gs>
              <a:gs pos="100000">
                <a:srgbClr val="00CC00"/>
              </a:gs>
            </a:gsLst>
            <a:lin ang="5400000" scaled="1"/>
          </a:gradFill>
          <a:ln w="38100">
            <a:solidFill>
              <a:srgbClr val="00CC00"/>
            </a:solidFill>
          </a:ln>
        </p:spPr>
        <p:txBody>
          <a:bodyPr wrap="square">
            <a:spAutoFit/>
          </a:bodyPr>
          <a:lstStyle/>
          <a:p>
            <a:pPr algn="ctr">
              <a:lnSpc>
                <a:spcPct val="115000"/>
              </a:lnSpc>
              <a:spcBef>
                <a:spcPts val="600"/>
              </a:spcBef>
              <a:spcAft>
                <a:spcPts val="600"/>
              </a:spcAft>
              <a:tabLst>
                <a:tab pos="540385" algn="l"/>
              </a:tabLst>
            </a:pP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sắc</a:t>
            </a:r>
            <a:endParaRPr lang="en-US" sz="2400" b="1" dirty="0">
              <a:effectLst/>
              <a:latin typeface="Times New Roman" panose="02020603050405020304" pitchFamily="18" charset="0"/>
              <a:ea typeface="Times New Roman" panose="02020603050405020304" pitchFamily="18" charset="0"/>
            </a:endParaRPr>
          </a:p>
        </p:txBody>
      </p:sp>
      <p:sp>
        <p:nvSpPr>
          <p:cNvPr id="30" name="Hộp Văn bản 29">
            <a:extLst>
              <a:ext uri="{FF2B5EF4-FFF2-40B4-BE49-F238E27FC236}">
                <a16:creationId xmlns:a16="http://schemas.microsoft.com/office/drawing/2014/main" id="{80286EC3-B99F-253E-1E57-632846C22134}"/>
              </a:ext>
            </a:extLst>
          </p:cNvPr>
          <p:cNvSpPr txBox="1"/>
          <p:nvPr/>
        </p:nvSpPr>
        <p:spPr>
          <a:xfrm>
            <a:off x="4051300" y="4560091"/>
            <a:ext cx="7683500" cy="1055608"/>
          </a:xfrm>
          <a:prstGeom prst="roundRect">
            <a:avLst/>
          </a:prstGeom>
          <a:noFill/>
          <a:ln w="38100">
            <a:solidFill>
              <a:srgbClr val="00CC00"/>
            </a:solidFill>
          </a:ln>
        </p:spPr>
        <p:txBody>
          <a:bodyPr wrap="square">
            <a:spAutoFit/>
          </a:bodyPr>
          <a:lstStyle/>
          <a:p>
            <a:pPr algn="just">
              <a:spcBef>
                <a:spcPts val="600"/>
              </a:spcBef>
              <a:spcAft>
                <a:spcPts val="600"/>
              </a:spcAft>
              <a:tabLst>
                <a:tab pos="171450" algn="l"/>
                <a:tab pos="342900" algn="l"/>
              </a:tabLst>
            </a:pPr>
            <a:r>
              <a:rPr lang="it-IT"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 tính từ chỉ màu sắc: </a:t>
            </a:r>
            <a:r>
              <a:rPr lang="it-IT"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lục, đỏ, hồng</a:t>
            </a:r>
            <a:r>
              <a:rPr lang="it-IT"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cho thấy màu sắc rực rỡ, tươi tắn của các loại hoa nở vào mùa hè.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31" name="Đường kết nối Mũi tên Thẳng 30">
            <a:extLst>
              <a:ext uri="{FF2B5EF4-FFF2-40B4-BE49-F238E27FC236}">
                <a16:creationId xmlns:a16="http://schemas.microsoft.com/office/drawing/2014/main" id="{4EAD7DC7-B5BD-E3F5-8335-8227F2B294A2}"/>
              </a:ext>
            </a:extLst>
          </p:cNvPr>
          <p:cNvCxnSpPr>
            <a:cxnSpLocks/>
            <a:stCxn id="29" idx="3"/>
            <a:endCxn id="30" idx="1"/>
          </p:cNvCxnSpPr>
          <p:nvPr/>
        </p:nvCxnSpPr>
        <p:spPr>
          <a:xfrm flipV="1">
            <a:off x="3378200" y="5087895"/>
            <a:ext cx="673100" cy="1"/>
          </a:xfrm>
          <a:prstGeom prst="straightConnector1">
            <a:avLst/>
          </a:prstGeom>
          <a:ln w="38100">
            <a:solidFill>
              <a:srgbClr val="00CC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9796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cTn>
                              </p:par>
                              <p:par>
                                <p:cTn id="31" presetID="16" presetClass="entr" presetSubtype="21"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barn(inVertical)">
                                      <p:cBhvr>
                                        <p:cTn id="3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animBg="1"/>
      <p:bldP spid="8" grpId="0" animBg="1"/>
      <p:bldP spid="29"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a:extLst>
              <a:ext uri="{FF2B5EF4-FFF2-40B4-BE49-F238E27FC236}">
                <a16:creationId xmlns:a16="http://schemas.microsoft.com/office/drawing/2014/main" id="{FC9F4253-6A35-3325-9E75-32374E943E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1" t="3804" r="6815"/>
          <a:stretch/>
        </p:blipFill>
        <p:spPr bwMode="auto">
          <a:xfrm>
            <a:off x="0" y="32368"/>
            <a:ext cx="12192000" cy="6861781"/>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D24C2CEF-45B9-DB47-277D-C0DA78B81A92}"/>
              </a:ext>
            </a:extLst>
          </p:cNvPr>
          <p:cNvSpPr txBox="1"/>
          <p:nvPr/>
        </p:nvSpPr>
        <p:spPr>
          <a:xfrm>
            <a:off x="1092200" y="297743"/>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II. Đọc – hiểu chi tiết</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F8157803-084F-5F2A-624A-6D92DAEA6453}"/>
              </a:ext>
            </a:extLst>
          </p:cNvPr>
          <p:cNvSpPr txBox="1"/>
          <p:nvPr/>
        </p:nvSpPr>
        <p:spPr>
          <a:xfrm>
            <a:off x="1168400" y="890126"/>
            <a:ext cx="9918700" cy="523220"/>
          </a:xfrm>
          <a:prstGeom prst="rect">
            <a:avLst/>
          </a:prstGeom>
          <a:noFill/>
        </p:spPr>
        <p:txBody>
          <a:bodyPr wrap="square">
            <a:spAutoFit/>
          </a:bodyPr>
          <a:lstStyle/>
          <a:p>
            <a:r>
              <a:rPr lang="en-US" sz="2800" b="1" dirty="0">
                <a:solidFill>
                  <a:srgbClr val="339933"/>
                </a:solidFill>
                <a:latin typeface="Times New Roman" panose="02020603050405020304" pitchFamily="18" charset="0"/>
                <a:cs typeface="Times New Roman" panose="02020603050405020304" pitchFamily="18" charset="0"/>
              </a:rPr>
              <a:t>1. </a:t>
            </a:r>
            <a:r>
              <a:rPr lang="en-US" sz="2800" b="1" dirty="0" err="1">
                <a:solidFill>
                  <a:srgbClr val="339933"/>
                </a:solidFill>
                <a:latin typeface="Times New Roman" panose="02020603050405020304" pitchFamily="18" charset="0"/>
                <a:cs typeface="Times New Roman" panose="02020603050405020304" pitchFamily="18" charset="0"/>
              </a:rPr>
              <a:t>Bức</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tranh</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cảnh</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ngày</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hè</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trong</a:t>
            </a:r>
            <a:r>
              <a:rPr lang="en-US" sz="2800" b="1" dirty="0">
                <a:solidFill>
                  <a:srgbClr val="339933"/>
                </a:solidFill>
                <a:latin typeface="Times New Roman" panose="02020603050405020304" pitchFamily="18" charset="0"/>
                <a:cs typeface="Times New Roman" panose="02020603050405020304" pitchFamily="18" charset="0"/>
              </a:rPr>
              <a:t> 6 </a:t>
            </a:r>
            <a:r>
              <a:rPr lang="en-US" sz="2800" b="1" dirty="0" err="1">
                <a:solidFill>
                  <a:srgbClr val="339933"/>
                </a:solidFill>
                <a:latin typeface="Times New Roman" panose="02020603050405020304" pitchFamily="18" charset="0"/>
                <a:cs typeface="Times New Roman" panose="02020603050405020304" pitchFamily="18" charset="0"/>
              </a:rPr>
              <a:t>câu</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đầu</a:t>
            </a:r>
            <a:endParaRPr lang="en-US" sz="2800" dirty="0">
              <a:solidFill>
                <a:srgbClr val="339933"/>
              </a:solidFill>
              <a:latin typeface="Times New Roman" panose="02020603050405020304" pitchFamily="18" charset="0"/>
              <a:cs typeface="Times New Roman" panose="02020603050405020304" pitchFamily="18" charset="0"/>
            </a:endParaRPr>
          </a:p>
        </p:txBody>
      </p:sp>
      <p:sp>
        <p:nvSpPr>
          <p:cNvPr id="22" name="Hộp Văn bản 21">
            <a:extLst>
              <a:ext uri="{FF2B5EF4-FFF2-40B4-BE49-F238E27FC236}">
                <a16:creationId xmlns:a16="http://schemas.microsoft.com/office/drawing/2014/main" id="{3E0EC82F-8102-9F10-6A97-1A8B47F3A962}"/>
              </a:ext>
            </a:extLst>
          </p:cNvPr>
          <p:cNvSpPr txBox="1"/>
          <p:nvPr/>
        </p:nvSpPr>
        <p:spPr>
          <a:xfrm>
            <a:off x="1168400" y="1369305"/>
            <a:ext cx="7258331" cy="584775"/>
          </a:xfrm>
          <a:prstGeom prst="rect">
            <a:avLst/>
          </a:prstGeom>
          <a:noFill/>
        </p:spPr>
        <p:txBody>
          <a:bodyPr wrap="square">
            <a:spAutoFit/>
          </a:bodyPr>
          <a:lstStyle/>
          <a:p>
            <a:r>
              <a:rPr lang="it-IT" sz="3200" b="1" dirty="0">
                <a:solidFill>
                  <a:srgbClr val="00CC00"/>
                </a:solidFill>
                <a:latin typeface="Times New Roman" panose="02020603050405020304" pitchFamily="18" charset="0"/>
                <a:cs typeface="Times New Roman" panose="02020603050405020304" pitchFamily="18" charset="0"/>
              </a:rPr>
              <a:t>b. Bức tranh cảnh ngày hè</a:t>
            </a:r>
            <a:endParaRPr lang="en-US" sz="3200" dirty="0">
              <a:solidFill>
                <a:srgbClr val="00CC00"/>
              </a:solidFill>
              <a:latin typeface="Times New Roman" panose="02020603050405020304" pitchFamily="18" charset="0"/>
              <a:cs typeface="Times New Roman" panose="02020603050405020304" pitchFamily="18" charset="0"/>
            </a:endParaRPr>
          </a:p>
        </p:txBody>
      </p:sp>
      <p:sp>
        <p:nvSpPr>
          <p:cNvPr id="2" name="Hộp Văn bản 1">
            <a:extLst>
              <a:ext uri="{FF2B5EF4-FFF2-40B4-BE49-F238E27FC236}">
                <a16:creationId xmlns:a16="http://schemas.microsoft.com/office/drawing/2014/main" id="{693A9867-5BF7-FD8C-FF56-C742426321A2}"/>
              </a:ext>
            </a:extLst>
          </p:cNvPr>
          <p:cNvSpPr txBox="1"/>
          <p:nvPr/>
        </p:nvSpPr>
        <p:spPr>
          <a:xfrm>
            <a:off x="1333821" y="2952274"/>
            <a:ext cx="2006279" cy="606407"/>
          </a:xfrm>
          <a:prstGeom prst="roundRect">
            <a:avLst/>
          </a:prstGeom>
          <a:gradFill>
            <a:gsLst>
              <a:gs pos="36000">
                <a:srgbClr val="00FF00"/>
              </a:gs>
              <a:gs pos="100000">
                <a:srgbClr val="00CC00"/>
              </a:gs>
            </a:gsLst>
            <a:lin ang="5400000" scaled="1"/>
          </a:gradFill>
          <a:ln w="38100">
            <a:solidFill>
              <a:srgbClr val="00CC00"/>
            </a:solidFill>
          </a:ln>
        </p:spPr>
        <p:txBody>
          <a:bodyPr wrap="square">
            <a:spAutoFit/>
          </a:bodyPr>
          <a:lstStyle/>
          <a:p>
            <a:pPr algn="ctr">
              <a:lnSpc>
                <a:spcPct val="115000"/>
              </a:lnSpc>
              <a:spcBef>
                <a:spcPts val="600"/>
              </a:spcBef>
              <a:spcAft>
                <a:spcPts val="600"/>
              </a:spcAft>
              <a:tabLst>
                <a:tab pos="540385" algn="l"/>
              </a:tabLst>
            </a:pP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Âm</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thanh</a:t>
            </a:r>
            <a:endParaRPr lang="en-US" sz="2400" b="1" dirty="0">
              <a:effectLst/>
              <a:latin typeface="Times New Roman" panose="02020603050405020304" pitchFamily="18" charset="0"/>
              <a:ea typeface="Times New Roman" panose="02020603050405020304" pitchFamily="18" charset="0"/>
            </a:endParaRPr>
          </a:p>
        </p:txBody>
      </p:sp>
      <p:sp>
        <p:nvSpPr>
          <p:cNvPr id="8" name="Hộp Văn bản 7">
            <a:extLst>
              <a:ext uri="{FF2B5EF4-FFF2-40B4-BE49-F238E27FC236}">
                <a16:creationId xmlns:a16="http://schemas.microsoft.com/office/drawing/2014/main" id="{FDBB5F60-17CC-D559-F3C6-6BB45B0D4289}"/>
              </a:ext>
            </a:extLst>
          </p:cNvPr>
          <p:cNvSpPr txBox="1"/>
          <p:nvPr/>
        </p:nvSpPr>
        <p:spPr>
          <a:xfrm>
            <a:off x="4089400" y="2245472"/>
            <a:ext cx="7391400" cy="578882"/>
          </a:xfrm>
          <a:prstGeom prst="roundRect">
            <a:avLst/>
          </a:prstGeom>
          <a:noFill/>
          <a:ln w="38100">
            <a:solidFill>
              <a:srgbClr val="00CC00"/>
            </a:solidFill>
          </a:ln>
        </p:spPr>
        <p:txBody>
          <a:bodyPr wrap="square">
            <a:spAutoFit/>
          </a:bodyPr>
          <a:lstStyle/>
          <a:p>
            <a:pPr algn="just">
              <a:spcBef>
                <a:spcPts val="600"/>
              </a:spcBef>
              <a:spcAft>
                <a:spcPts val="600"/>
              </a:spcAft>
              <a:tabLst>
                <a:tab pos="171450" algn="l"/>
                <a:tab pos="342900" algn="l"/>
              </a:tabLst>
            </a:pP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ve</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inh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ỏi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âm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trưng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hè</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2" name="Đường kết nối Mũi tên Thẳng 11">
            <a:extLst>
              <a:ext uri="{FF2B5EF4-FFF2-40B4-BE49-F238E27FC236}">
                <a16:creationId xmlns:a16="http://schemas.microsoft.com/office/drawing/2014/main" id="{0C362AF3-99F3-03A6-E93B-B088015B6747}"/>
              </a:ext>
            </a:extLst>
          </p:cNvPr>
          <p:cNvCxnSpPr>
            <a:cxnSpLocks/>
            <a:stCxn id="2" idx="3"/>
            <a:endCxn id="8" idx="1"/>
          </p:cNvCxnSpPr>
          <p:nvPr/>
        </p:nvCxnSpPr>
        <p:spPr>
          <a:xfrm flipV="1">
            <a:off x="3340100" y="2534913"/>
            <a:ext cx="749300" cy="720565"/>
          </a:xfrm>
          <a:prstGeom prst="straightConnector1">
            <a:avLst/>
          </a:prstGeom>
          <a:ln w="38100">
            <a:solidFill>
              <a:srgbClr val="00CC00"/>
            </a:solidFill>
            <a:tailEnd type="triangle"/>
          </a:ln>
        </p:spPr>
        <p:style>
          <a:lnRef idx="1">
            <a:schemeClr val="accent1"/>
          </a:lnRef>
          <a:fillRef idx="0">
            <a:schemeClr val="accent1"/>
          </a:fillRef>
          <a:effectRef idx="0">
            <a:schemeClr val="accent1"/>
          </a:effectRef>
          <a:fontRef idx="minor">
            <a:schemeClr val="tx1"/>
          </a:fontRef>
        </p:style>
      </p:cxnSp>
      <p:sp>
        <p:nvSpPr>
          <p:cNvPr id="30" name="Hộp Văn bản 29">
            <a:extLst>
              <a:ext uri="{FF2B5EF4-FFF2-40B4-BE49-F238E27FC236}">
                <a16:creationId xmlns:a16="http://schemas.microsoft.com/office/drawing/2014/main" id="{80286EC3-B99F-253E-1E57-632846C22134}"/>
              </a:ext>
            </a:extLst>
          </p:cNvPr>
          <p:cNvSpPr txBox="1"/>
          <p:nvPr/>
        </p:nvSpPr>
        <p:spPr>
          <a:xfrm>
            <a:off x="4089400" y="3371586"/>
            <a:ext cx="7391400" cy="1055608"/>
          </a:xfrm>
          <a:prstGeom prst="roundRect">
            <a:avLst/>
          </a:prstGeom>
          <a:noFill/>
          <a:ln w="38100">
            <a:solidFill>
              <a:srgbClr val="00CC00"/>
            </a:solidFill>
          </a:ln>
        </p:spPr>
        <p:txBody>
          <a:bodyPr wrap="square">
            <a:spAutoFit/>
          </a:bodyPr>
          <a:lstStyle/>
          <a:p>
            <a:pPr algn="just">
              <a:spcBef>
                <a:spcPts val="600"/>
              </a:spcBef>
              <a:spcAft>
                <a:spcPts val="600"/>
              </a:spcAft>
              <a:tabLst>
                <a:tab pos="171450" algn="l"/>
                <a:tab pos="342900" algn="l"/>
              </a:tabLst>
            </a:pP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lao</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xao</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âm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trưng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chài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31" name="Đường kết nối Mũi tên Thẳng 30">
            <a:extLst>
              <a:ext uri="{FF2B5EF4-FFF2-40B4-BE49-F238E27FC236}">
                <a16:creationId xmlns:a16="http://schemas.microsoft.com/office/drawing/2014/main" id="{4EAD7DC7-B5BD-E3F5-8335-8227F2B294A2}"/>
              </a:ext>
            </a:extLst>
          </p:cNvPr>
          <p:cNvCxnSpPr>
            <a:cxnSpLocks/>
            <a:stCxn id="2" idx="3"/>
            <a:endCxn id="30" idx="1"/>
          </p:cNvCxnSpPr>
          <p:nvPr/>
        </p:nvCxnSpPr>
        <p:spPr>
          <a:xfrm>
            <a:off x="3340100" y="3255478"/>
            <a:ext cx="749300" cy="643912"/>
          </a:xfrm>
          <a:prstGeom prst="straightConnector1">
            <a:avLst/>
          </a:prstGeom>
          <a:ln w="38100">
            <a:solidFill>
              <a:srgbClr val="00CC00"/>
            </a:solidFill>
            <a:tailEnd type="triangle"/>
          </a:ln>
        </p:spPr>
        <p:style>
          <a:lnRef idx="1">
            <a:schemeClr val="accent1"/>
          </a:lnRef>
          <a:fillRef idx="0">
            <a:schemeClr val="accent1"/>
          </a:fillRef>
          <a:effectRef idx="0">
            <a:schemeClr val="accent1"/>
          </a:effectRef>
          <a:fontRef idx="minor">
            <a:schemeClr val="tx1"/>
          </a:fontRef>
        </p:style>
      </p:cxnSp>
      <p:sp>
        <p:nvSpPr>
          <p:cNvPr id="19" name="Hộp Văn bản 18">
            <a:extLst>
              <a:ext uri="{FF2B5EF4-FFF2-40B4-BE49-F238E27FC236}">
                <a16:creationId xmlns:a16="http://schemas.microsoft.com/office/drawing/2014/main" id="{84AC5031-3947-57CE-7AE7-178056E0306C}"/>
              </a:ext>
            </a:extLst>
          </p:cNvPr>
          <p:cNvSpPr txBox="1"/>
          <p:nvPr/>
        </p:nvSpPr>
        <p:spPr>
          <a:xfrm>
            <a:off x="1609724" y="5037458"/>
            <a:ext cx="9680575" cy="954107"/>
          </a:xfrm>
          <a:prstGeom prst="rect">
            <a:avLst/>
          </a:prstGeom>
          <a:noFill/>
        </p:spPr>
        <p:txBody>
          <a:bodyPr wrap="square">
            <a:spAutoFit/>
          </a:bodyPr>
          <a:lstStyle/>
          <a:p>
            <a:pPr marL="0" marR="0" algn="just">
              <a:spcBef>
                <a:spcPts val="600"/>
              </a:spcBef>
              <a:spcAft>
                <a:spcPts val="600"/>
              </a:spcAft>
              <a:tabLst>
                <a:tab pos="171450" algn="l"/>
                <a:tab pos="342900" algn="l"/>
              </a:tabLst>
            </a:pPr>
            <a:r>
              <a:rPr lang="en-US" sz="2800" dirty="0">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=&gt;</a:t>
            </a:r>
            <a:r>
              <a:rPr lang="en-US" sz="2800" dirty="0" err="1">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Dù</a:t>
            </a:r>
            <a:r>
              <a:rPr lang="en-US" sz="2800" dirty="0">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miêu</a:t>
            </a:r>
            <a:r>
              <a:rPr lang="en-US" sz="2800" dirty="0">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tả</a:t>
            </a:r>
            <a:r>
              <a:rPr lang="en-US" sz="2800" dirty="0">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800" dirty="0">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dirty="0">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lúc</a:t>
            </a:r>
            <a:r>
              <a:rPr lang="en-US" sz="2800" dirty="0">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sắp</a:t>
            </a:r>
            <a:r>
              <a:rPr lang="en-US" sz="2800" dirty="0">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lặn</a:t>
            </a:r>
            <a:r>
              <a:rPr lang="en-US" sz="2800" dirty="0">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800" dirty="0">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dường</a:t>
            </a:r>
            <a:r>
              <a:rPr lang="en-US" sz="2800" dirty="0">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dừng</a:t>
            </a:r>
            <a:r>
              <a:rPr lang="en-US" sz="2800" dirty="0">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566320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par>
                                <p:cTn id="26" presetID="16" presetClass="entr" presetSubtype="21"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animBg="1"/>
      <p:bldP spid="8" grpId="0" animBg="1"/>
      <p:bldP spid="30" grpId="0" animBg="1"/>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a:extLst>
              <a:ext uri="{FF2B5EF4-FFF2-40B4-BE49-F238E27FC236}">
                <a16:creationId xmlns:a16="http://schemas.microsoft.com/office/drawing/2014/main" id="{FC9F4253-6A35-3325-9E75-32374E943E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1" t="3804" r="6815"/>
          <a:stretch/>
        </p:blipFill>
        <p:spPr bwMode="auto">
          <a:xfrm>
            <a:off x="-31609" y="-17909"/>
            <a:ext cx="12192000" cy="6861781"/>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693A9867-5BF7-FD8C-FF56-C742426321A2}"/>
              </a:ext>
            </a:extLst>
          </p:cNvPr>
          <p:cNvSpPr txBox="1"/>
          <p:nvPr/>
        </p:nvSpPr>
        <p:spPr>
          <a:xfrm>
            <a:off x="4997731" y="45813"/>
            <a:ext cx="2133319" cy="606407"/>
          </a:xfrm>
          <a:prstGeom prst="roundRect">
            <a:avLst/>
          </a:prstGeom>
          <a:gradFill>
            <a:gsLst>
              <a:gs pos="36000">
                <a:srgbClr val="00FF00"/>
              </a:gs>
              <a:gs pos="100000">
                <a:srgbClr val="00CC00"/>
              </a:gs>
            </a:gsLst>
            <a:lin ang="5400000" scaled="1"/>
          </a:gradFill>
          <a:ln w="38100">
            <a:solidFill>
              <a:srgbClr val="00CC00"/>
            </a:solidFill>
          </a:ln>
        </p:spPr>
        <p:txBody>
          <a:bodyPr wrap="square">
            <a:spAutoFit/>
          </a:bodyPr>
          <a:lstStyle/>
          <a:p>
            <a:pPr algn="ctr">
              <a:lnSpc>
                <a:spcPct val="115000"/>
              </a:lnSpc>
              <a:spcBef>
                <a:spcPts val="600"/>
              </a:spcBef>
              <a:spcAft>
                <a:spcPts val="600"/>
              </a:spcAft>
              <a:tabLst>
                <a:tab pos="540385" algn="l"/>
              </a:tabLst>
            </a:pP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thuật</a:t>
            </a:r>
            <a:endParaRPr lang="en-US" sz="2400" b="1" dirty="0">
              <a:effectLst/>
              <a:latin typeface="Times New Roman" panose="02020603050405020304" pitchFamily="18" charset="0"/>
              <a:ea typeface="Times New Roman" panose="02020603050405020304" pitchFamily="18" charset="0"/>
            </a:endParaRPr>
          </a:p>
        </p:txBody>
      </p:sp>
      <p:sp>
        <p:nvSpPr>
          <p:cNvPr id="8" name="Hộp Văn bản 7">
            <a:extLst>
              <a:ext uri="{FF2B5EF4-FFF2-40B4-BE49-F238E27FC236}">
                <a16:creationId xmlns:a16="http://schemas.microsoft.com/office/drawing/2014/main" id="{FDBB5F60-17CC-D559-F3C6-6BB45B0D4289}"/>
              </a:ext>
            </a:extLst>
          </p:cNvPr>
          <p:cNvSpPr txBox="1"/>
          <p:nvPr/>
        </p:nvSpPr>
        <p:spPr>
          <a:xfrm>
            <a:off x="1293015" y="842989"/>
            <a:ext cx="1723536" cy="5653207"/>
          </a:xfrm>
          <a:prstGeom prst="roundRect">
            <a:avLst/>
          </a:prstGeom>
          <a:noFill/>
          <a:ln w="38100">
            <a:solidFill>
              <a:srgbClr val="00CC00"/>
            </a:solidFill>
          </a:ln>
        </p:spPr>
        <p:txBody>
          <a:bodyPr wrap="square">
            <a:spAutoFit/>
          </a:bodyPr>
          <a:lstStyle/>
          <a:p>
            <a:pPr algn="ctr">
              <a:spcBef>
                <a:spcPts val="600"/>
              </a:spcBef>
              <a:spcAft>
                <a:spcPts val="600"/>
              </a:spcAft>
              <a:tabLst>
                <a:tab pos="171450" algn="l"/>
                <a:tab pos="342900" algn="l"/>
              </a:tabLst>
            </a:pPr>
            <a:r>
              <a:rPr lang="it-IT" sz="27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Các động từ mạnh: </a:t>
            </a:r>
            <a:r>
              <a:rPr lang="it-IT" sz="27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đùn, phun, tiễn</a:t>
            </a:r>
            <a:r>
              <a:rPr lang="it-IT" sz="27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gợi </a:t>
            </a:r>
            <a:r>
              <a:rPr lang="it-IT" sz="2700" dirty="0">
                <a:effectLst/>
                <a:latin typeface="Times New Roman" panose="02020603050405020304" pitchFamily="18" charset="0"/>
                <a:ea typeface="Calibri" panose="020F0502020204030204" pitchFamily="34" charset="0"/>
                <a:cs typeface="Times New Roman" panose="02020603050405020304" pitchFamily="18" charset="0"/>
              </a:rPr>
              <a:t>trạng thái vận động của tạo vật với sức sống căng trào, mạnh mẽ.</a:t>
            </a:r>
            <a:endParaRPr lang="en-US" sz="270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2" name="Đường kết nối Mũi tên Thẳng 11">
            <a:extLst>
              <a:ext uri="{FF2B5EF4-FFF2-40B4-BE49-F238E27FC236}">
                <a16:creationId xmlns:a16="http://schemas.microsoft.com/office/drawing/2014/main" id="{0C362AF3-99F3-03A6-E93B-B088015B6747}"/>
              </a:ext>
            </a:extLst>
          </p:cNvPr>
          <p:cNvCxnSpPr>
            <a:cxnSpLocks/>
            <a:stCxn id="2" idx="2"/>
            <a:endCxn id="8" idx="0"/>
          </p:cNvCxnSpPr>
          <p:nvPr/>
        </p:nvCxnSpPr>
        <p:spPr>
          <a:xfrm flipH="1">
            <a:off x="2154783" y="652220"/>
            <a:ext cx="3909608" cy="190769"/>
          </a:xfrm>
          <a:prstGeom prst="straightConnector1">
            <a:avLst/>
          </a:prstGeom>
          <a:ln w="38100">
            <a:solidFill>
              <a:srgbClr val="00CC00"/>
            </a:solidFill>
            <a:tailEnd type="triangle"/>
          </a:ln>
        </p:spPr>
        <p:style>
          <a:lnRef idx="1">
            <a:schemeClr val="accent1"/>
          </a:lnRef>
          <a:fillRef idx="0">
            <a:schemeClr val="accent1"/>
          </a:fillRef>
          <a:effectRef idx="0">
            <a:schemeClr val="accent1"/>
          </a:effectRef>
          <a:fontRef idx="minor">
            <a:schemeClr val="tx1"/>
          </a:fontRef>
        </p:style>
      </p:cxnSp>
      <p:sp>
        <p:nvSpPr>
          <p:cNvPr id="30" name="Hộp Văn bản 29">
            <a:extLst>
              <a:ext uri="{FF2B5EF4-FFF2-40B4-BE49-F238E27FC236}">
                <a16:creationId xmlns:a16="http://schemas.microsoft.com/office/drawing/2014/main" id="{80286EC3-B99F-253E-1E57-632846C22134}"/>
              </a:ext>
            </a:extLst>
          </p:cNvPr>
          <p:cNvSpPr txBox="1"/>
          <p:nvPr/>
        </p:nvSpPr>
        <p:spPr>
          <a:xfrm>
            <a:off x="3493577" y="826602"/>
            <a:ext cx="1723536" cy="5653207"/>
          </a:xfrm>
          <a:prstGeom prst="roundRect">
            <a:avLst/>
          </a:prstGeom>
          <a:noFill/>
          <a:ln w="38100">
            <a:solidFill>
              <a:srgbClr val="00CC00"/>
            </a:solidFill>
          </a:ln>
        </p:spPr>
        <p:txBody>
          <a:bodyPr wrap="square">
            <a:spAutoFit/>
          </a:bodyPr>
          <a:lstStyle/>
          <a:p>
            <a:pPr algn="ctr">
              <a:spcBef>
                <a:spcPts val="600"/>
              </a:spcBef>
              <a:spcAft>
                <a:spcPts val="600"/>
              </a:spcAft>
              <a:tabLst>
                <a:tab pos="171450" algn="l"/>
                <a:tab pos="342900" algn="l"/>
              </a:tabLst>
            </a:pPr>
            <a:r>
              <a:rPr lang="it-IT"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Các từ chỉ âm thanh: </a:t>
            </a:r>
            <a:r>
              <a:rPr lang="it-IT" sz="27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lao xao, dắng dỏi</a:t>
            </a:r>
            <a:r>
              <a:rPr lang="it-IT"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diễn tả những âm thanh xao động, rộn rã, náo nhiệt của mùa hè.</a:t>
            </a:r>
            <a:endParaRPr lang="en-US" sz="270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31" name="Đường kết nối Mũi tên Thẳng 30">
            <a:extLst>
              <a:ext uri="{FF2B5EF4-FFF2-40B4-BE49-F238E27FC236}">
                <a16:creationId xmlns:a16="http://schemas.microsoft.com/office/drawing/2014/main" id="{4EAD7DC7-B5BD-E3F5-8335-8227F2B294A2}"/>
              </a:ext>
            </a:extLst>
          </p:cNvPr>
          <p:cNvCxnSpPr>
            <a:cxnSpLocks/>
            <a:stCxn id="2" idx="2"/>
            <a:endCxn id="30" idx="0"/>
          </p:cNvCxnSpPr>
          <p:nvPr/>
        </p:nvCxnSpPr>
        <p:spPr>
          <a:xfrm flipH="1">
            <a:off x="4355345" y="652220"/>
            <a:ext cx="1709046" cy="174382"/>
          </a:xfrm>
          <a:prstGeom prst="straightConnector1">
            <a:avLst/>
          </a:prstGeom>
          <a:ln w="38100">
            <a:solidFill>
              <a:srgbClr val="00CC00"/>
            </a:solidFill>
            <a:tailEnd type="triangle"/>
          </a:ln>
        </p:spPr>
        <p:style>
          <a:lnRef idx="1">
            <a:schemeClr val="accent1"/>
          </a:lnRef>
          <a:fillRef idx="0">
            <a:schemeClr val="accent1"/>
          </a:fillRef>
          <a:effectRef idx="0">
            <a:schemeClr val="accent1"/>
          </a:effectRef>
          <a:fontRef idx="minor">
            <a:schemeClr val="tx1"/>
          </a:fontRef>
        </p:style>
      </p:cxnSp>
      <p:sp>
        <p:nvSpPr>
          <p:cNvPr id="17" name="Hộp Văn bản 16">
            <a:extLst>
              <a:ext uri="{FF2B5EF4-FFF2-40B4-BE49-F238E27FC236}">
                <a16:creationId xmlns:a16="http://schemas.microsoft.com/office/drawing/2014/main" id="{B9F05288-3989-7BC9-1CD5-0331ADA822BF}"/>
              </a:ext>
            </a:extLst>
          </p:cNvPr>
          <p:cNvSpPr txBox="1"/>
          <p:nvPr/>
        </p:nvSpPr>
        <p:spPr>
          <a:xfrm>
            <a:off x="5681142" y="842989"/>
            <a:ext cx="3160587" cy="5969198"/>
          </a:xfrm>
          <a:prstGeom prst="roundRect">
            <a:avLst/>
          </a:prstGeom>
          <a:noFill/>
          <a:ln w="38100">
            <a:solidFill>
              <a:srgbClr val="00CC00"/>
            </a:solidFill>
          </a:ln>
        </p:spPr>
        <p:txBody>
          <a:bodyPr wrap="square">
            <a:spAutoFit/>
          </a:bodyPr>
          <a:lstStyle/>
          <a:p>
            <a:pPr algn="ctr">
              <a:spcBef>
                <a:spcPts val="600"/>
              </a:spcBef>
              <a:spcAft>
                <a:spcPts val="600"/>
              </a:spcAft>
              <a:tabLst>
                <a:tab pos="171450" algn="l"/>
                <a:tab pos="342900" algn="l"/>
              </a:tabLst>
            </a:pPr>
            <a:r>
              <a:rPr lang="it-IT"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Việc sử dụng các từ láy: </a:t>
            </a:r>
            <a:r>
              <a:rPr lang="it-IT"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đùn đùn</a:t>
            </a:r>
            <a:r>
              <a:rPr lang="it-IT"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(láy toàn phần), </a:t>
            </a:r>
            <a:r>
              <a:rPr lang="it-IT"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lao xao</a:t>
            </a:r>
            <a:r>
              <a:rPr lang="it-IT"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(láy âm)… làm tăng tính biểu cảm của từ ngữ, cho thấy sức sống mãnh liệt của tạo vật và sự nhộn nhịp, thanh bình của đời sống muôn dân.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8" name="Đường kết nối Mũi tên Thẳng 17">
            <a:extLst>
              <a:ext uri="{FF2B5EF4-FFF2-40B4-BE49-F238E27FC236}">
                <a16:creationId xmlns:a16="http://schemas.microsoft.com/office/drawing/2014/main" id="{19FB833F-5446-18FC-FC74-C747F670C93E}"/>
              </a:ext>
            </a:extLst>
          </p:cNvPr>
          <p:cNvCxnSpPr>
            <a:cxnSpLocks/>
            <a:stCxn id="2" idx="2"/>
            <a:endCxn id="17" idx="0"/>
          </p:cNvCxnSpPr>
          <p:nvPr/>
        </p:nvCxnSpPr>
        <p:spPr>
          <a:xfrm>
            <a:off x="6064391" y="652220"/>
            <a:ext cx="1197045" cy="190769"/>
          </a:xfrm>
          <a:prstGeom prst="straightConnector1">
            <a:avLst/>
          </a:prstGeom>
          <a:ln w="38100">
            <a:solidFill>
              <a:srgbClr val="00CC00"/>
            </a:solidFill>
            <a:tailEnd type="triangle"/>
          </a:ln>
        </p:spPr>
        <p:style>
          <a:lnRef idx="1">
            <a:schemeClr val="accent1"/>
          </a:lnRef>
          <a:fillRef idx="0">
            <a:schemeClr val="accent1"/>
          </a:fillRef>
          <a:effectRef idx="0">
            <a:schemeClr val="accent1"/>
          </a:effectRef>
          <a:fontRef idx="minor">
            <a:schemeClr val="tx1"/>
          </a:fontRef>
        </p:style>
      </p:cxnSp>
      <p:sp>
        <p:nvSpPr>
          <p:cNvPr id="20" name="Hộp Văn bản 19">
            <a:extLst>
              <a:ext uri="{FF2B5EF4-FFF2-40B4-BE49-F238E27FC236}">
                <a16:creationId xmlns:a16="http://schemas.microsoft.com/office/drawing/2014/main" id="{6683E36F-496E-BF80-502D-1DD3618B9945}"/>
              </a:ext>
            </a:extLst>
          </p:cNvPr>
          <p:cNvSpPr txBox="1"/>
          <p:nvPr/>
        </p:nvSpPr>
        <p:spPr>
          <a:xfrm>
            <a:off x="9017882" y="846551"/>
            <a:ext cx="2778146" cy="5517475"/>
          </a:xfrm>
          <a:prstGeom prst="roundRect">
            <a:avLst/>
          </a:prstGeom>
          <a:noFill/>
          <a:ln w="38100">
            <a:solidFill>
              <a:srgbClr val="00CC00"/>
            </a:solidFill>
          </a:ln>
        </p:spPr>
        <p:txBody>
          <a:bodyPr wrap="square">
            <a:spAutoFit/>
          </a:bodyPr>
          <a:lstStyle/>
          <a:p>
            <a:pPr algn="ctr">
              <a:spcBef>
                <a:spcPts val="600"/>
              </a:spcBef>
              <a:spcAft>
                <a:spcPts val="600"/>
              </a:spcAft>
              <a:tabLst>
                <a:tab pos="171450" algn="l"/>
                <a:tab pos="342900" algn="l"/>
              </a:tabLst>
            </a:pPr>
            <a:r>
              <a:rPr lang="it-IT"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Các phép đối được thực hiện ở hai câu </a:t>
            </a:r>
            <a:r>
              <a:rPr lang="it-IT" sz="27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it-IT"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và hai câu </a:t>
            </a:r>
            <a:r>
              <a:rPr lang="it-IT" sz="27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it-IT"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khiến cho hình ảnh thiên nhiên và cảnh sinh hoạt của con người trở nên nhộn nhịp, thể hiện một cuộc sống yên vui.</a:t>
            </a:r>
            <a:endParaRPr lang="en-US" sz="270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21" name="Đường kết nối Mũi tên Thẳng 20">
            <a:extLst>
              <a:ext uri="{FF2B5EF4-FFF2-40B4-BE49-F238E27FC236}">
                <a16:creationId xmlns:a16="http://schemas.microsoft.com/office/drawing/2014/main" id="{C0BFA0AC-B8C3-D670-96A2-697477309DBF}"/>
              </a:ext>
            </a:extLst>
          </p:cNvPr>
          <p:cNvCxnSpPr>
            <a:cxnSpLocks/>
            <a:stCxn id="2" idx="2"/>
            <a:endCxn id="20" idx="0"/>
          </p:cNvCxnSpPr>
          <p:nvPr/>
        </p:nvCxnSpPr>
        <p:spPr>
          <a:xfrm>
            <a:off x="6064391" y="652220"/>
            <a:ext cx="4342564" cy="194331"/>
          </a:xfrm>
          <a:prstGeom prst="straightConnector1">
            <a:avLst/>
          </a:prstGeom>
          <a:ln w="38100">
            <a:solidFill>
              <a:srgbClr val="00CC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649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par>
                                <p:cTn id="37" presetID="16" presetClass="entr" presetSubtype="21"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30" grpId="0" animBg="1"/>
      <p:bldP spid="17"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a:extLst>
              <a:ext uri="{FF2B5EF4-FFF2-40B4-BE49-F238E27FC236}">
                <a16:creationId xmlns:a16="http://schemas.microsoft.com/office/drawing/2014/main" id="{FC9F4253-6A35-3325-9E75-32374E943E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1" t="3804" r="6815"/>
          <a:stretch/>
        </p:blipFill>
        <p:spPr bwMode="auto">
          <a:xfrm>
            <a:off x="0" y="32368"/>
            <a:ext cx="12192000" cy="6861781"/>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D24C2CEF-45B9-DB47-277D-C0DA78B81A92}"/>
              </a:ext>
            </a:extLst>
          </p:cNvPr>
          <p:cNvSpPr txBox="1"/>
          <p:nvPr/>
        </p:nvSpPr>
        <p:spPr>
          <a:xfrm>
            <a:off x="1092200" y="297743"/>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II. Đọc – hiểu chi tiết</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F8157803-084F-5F2A-624A-6D92DAEA6453}"/>
              </a:ext>
            </a:extLst>
          </p:cNvPr>
          <p:cNvSpPr txBox="1"/>
          <p:nvPr/>
        </p:nvSpPr>
        <p:spPr>
          <a:xfrm>
            <a:off x="1168400" y="890126"/>
            <a:ext cx="9918700" cy="523220"/>
          </a:xfrm>
          <a:prstGeom prst="rect">
            <a:avLst/>
          </a:prstGeom>
          <a:noFill/>
        </p:spPr>
        <p:txBody>
          <a:bodyPr wrap="square">
            <a:spAutoFit/>
          </a:bodyPr>
          <a:lstStyle/>
          <a:p>
            <a:r>
              <a:rPr lang="en-US" sz="2800" b="1" dirty="0">
                <a:solidFill>
                  <a:srgbClr val="339933"/>
                </a:solidFill>
                <a:latin typeface="Times New Roman" panose="02020603050405020304" pitchFamily="18" charset="0"/>
                <a:cs typeface="Times New Roman" panose="02020603050405020304" pitchFamily="18" charset="0"/>
              </a:rPr>
              <a:t>1. </a:t>
            </a:r>
            <a:r>
              <a:rPr lang="en-US" sz="2800" b="1" dirty="0" err="1">
                <a:solidFill>
                  <a:srgbClr val="339933"/>
                </a:solidFill>
                <a:latin typeface="Times New Roman" panose="02020603050405020304" pitchFamily="18" charset="0"/>
                <a:cs typeface="Times New Roman" panose="02020603050405020304" pitchFamily="18" charset="0"/>
              </a:rPr>
              <a:t>Bức</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tranh</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cảnh</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ngày</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hè</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trong</a:t>
            </a:r>
            <a:r>
              <a:rPr lang="en-US" sz="2800" b="1" dirty="0">
                <a:solidFill>
                  <a:srgbClr val="339933"/>
                </a:solidFill>
                <a:latin typeface="Times New Roman" panose="02020603050405020304" pitchFamily="18" charset="0"/>
                <a:cs typeface="Times New Roman" panose="02020603050405020304" pitchFamily="18" charset="0"/>
              </a:rPr>
              <a:t> 6 </a:t>
            </a:r>
            <a:r>
              <a:rPr lang="en-US" sz="2800" b="1" dirty="0" err="1">
                <a:solidFill>
                  <a:srgbClr val="339933"/>
                </a:solidFill>
                <a:latin typeface="Times New Roman" panose="02020603050405020304" pitchFamily="18" charset="0"/>
                <a:cs typeface="Times New Roman" panose="02020603050405020304" pitchFamily="18" charset="0"/>
              </a:rPr>
              <a:t>câu</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đầu</a:t>
            </a:r>
            <a:endParaRPr lang="en-US" sz="2800" dirty="0">
              <a:solidFill>
                <a:srgbClr val="339933"/>
              </a:solidFill>
              <a:latin typeface="Times New Roman" panose="02020603050405020304" pitchFamily="18" charset="0"/>
              <a:cs typeface="Times New Roman" panose="02020603050405020304" pitchFamily="18" charset="0"/>
            </a:endParaRPr>
          </a:p>
        </p:txBody>
      </p:sp>
      <p:sp>
        <p:nvSpPr>
          <p:cNvPr id="22" name="Hộp Văn bản 21">
            <a:extLst>
              <a:ext uri="{FF2B5EF4-FFF2-40B4-BE49-F238E27FC236}">
                <a16:creationId xmlns:a16="http://schemas.microsoft.com/office/drawing/2014/main" id="{3E0EC82F-8102-9F10-6A97-1A8B47F3A962}"/>
              </a:ext>
            </a:extLst>
          </p:cNvPr>
          <p:cNvSpPr txBox="1"/>
          <p:nvPr/>
        </p:nvSpPr>
        <p:spPr>
          <a:xfrm>
            <a:off x="1168400" y="1369305"/>
            <a:ext cx="7258331" cy="584775"/>
          </a:xfrm>
          <a:prstGeom prst="rect">
            <a:avLst/>
          </a:prstGeom>
          <a:noFill/>
        </p:spPr>
        <p:txBody>
          <a:bodyPr wrap="square">
            <a:spAutoFit/>
          </a:bodyPr>
          <a:lstStyle/>
          <a:p>
            <a:r>
              <a:rPr lang="it-IT" sz="3200" b="1" dirty="0">
                <a:solidFill>
                  <a:srgbClr val="00CC00"/>
                </a:solidFill>
                <a:latin typeface="Times New Roman" panose="02020603050405020304" pitchFamily="18" charset="0"/>
                <a:cs typeface="Times New Roman" panose="02020603050405020304" pitchFamily="18" charset="0"/>
              </a:rPr>
              <a:t>b. Bức tranh cảnh ngày hè</a:t>
            </a:r>
            <a:endParaRPr lang="en-US" sz="3200" dirty="0">
              <a:solidFill>
                <a:srgbClr val="00CC00"/>
              </a:solidFill>
              <a:latin typeface="Times New Roman" panose="02020603050405020304" pitchFamily="18" charset="0"/>
              <a:cs typeface="Times New Roman" panose="02020603050405020304" pitchFamily="18" charset="0"/>
            </a:endParaRPr>
          </a:p>
        </p:txBody>
      </p:sp>
      <p:sp>
        <p:nvSpPr>
          <p:cNvPr id="2" name="Hộp Văn bản 1">
            <a:extLst>
              <a:ext uri="{FF2B5EF4-FFF2-40B4-BE49-F238E27FC236}">
                <a16:creationId xmlns:a16="http://schemas.microsoft.com/office/drawing/2014/main" id="{693A9867-5BF7-FD8C-FF56-C742426321A2}"/>
              </a:ext>
            </a:extLst>
          </p:cNvPr>
          <p:cNvSpPr txBox="1"/>
          <p:nvPr/>
        </p:nvSpPr>
        <p:spPr>
          <a:xfrm>
            <a:off x="1384300" y="2456087"/>
            <a:ext cx="2755578" cy="2774878"/>
          </a:xfrm>
          <a:prstGeom prst="roundRect">
            <a:avLst/>
          </a:prstGeom>
          <a:gradFill>
            <a:gsLst>
              <a:gs pos="36000">
                <a:srgbClr val="00FF00"/>
              </a:gs>
              <a:gs pos="100000">
                <a:srgbClr val="00CC00"/>
              </a:gs>
            </a:gsLst>
            <a:lin ang="5400000" scaled="1"/>
          </a:gradFill>
          <a:ln w="38100">
            <a:solidFill>
              <a:srgbClr val="00CC00"/>
            </a:solidFill>
          </a:ln>
        </p:spPr>
        <p:txBody>
          <a:bodyPr wrap="square">
            <a:spAutoFit/>
          </a:bodyPr>
          <a:lstStyle/>
          <a:p>
            <a:pPr algn="ctr">
              <a:lnSpc>
                <a:spcPct val="115000"/>
              </a:lnSpc>
              <a:spcBef>
                <a:spcPts val="600"/>
              </a:spcBef>
              <a:spcAft>
                <a:spcPts val="600"/>
              </a:spcAft>
            </a:pPr>
            <a:r>
              <a:rPr lang="it-IT" sz="2800" b="1" dirty="0">
                <a:effectLst/>
                <a:latin typeface="Times New Roman" panose="02020603050405020304" pitchFamily="18" charset="0"/>
                <a:ea typeface="Calibri" panose="020F0502020204030204" pitchFamily="34" charset="0"/>
                <a:cs typeface="Times New Roman" panose="02020603050405020304" pitchFamily="18" charset="0"/>
              </a:rPr>
              <a:t>Vẻ đẹp tâm hồn Nguyễn Trãi qua bức tranh cảnh ngày hè</a:t>
            </a:r>
            <a:r>
              <a:rPr lang="it-IT"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FDBB5F60-17CC-D559-F3C6-6BB45B0D4289}"/>
              </a:ext>
            </a:extLst>
          </p:cNvPr>
          <p:cNvSpPr txBox="1"/>
          <p:nvPr/>
        </p:nvSpPr>
        <p:spPr>
          <a:xfrm>
            <a:off x="4673439" y="2447944"/>
            <a:ext cx="6692900" cy="1055608"/>
          </a:xfrm>
          <a:prstGeom prst="roundRect">
            <a:avLst/>
          </a:prstGeom>
          <a:noFill/>
          <a:ln w="38100">
            <a:solidFill>
              <a:srgbClr val="00CC00"/>
            </a:solidFill>
          </a:ln>
        </p:spPr>
        <p:txBody>
          <a:bodyPr wrap="square">
            <a:spAutoFit/>
          </a:bodyPr>
          <a:lstStyle/>
          <a:p>
            <a:pPr algn="just">
              <a:spcBef>
                <a:spcPts val="600"/>
              </a:spcBef>
              <a:spcAft>
                <a:spcPts val="600"/>
              </a:spcAft>
              <a:tabLst>
                <a:tab pos="171450" algn="l"/>
                <a:tab pos="342900" algn="l"/>
              </a:tabLst>
            </a:pPr>
            <a:r>
              <a:rPr lang="it-IT" sz="2800" dirty="0">
                <a:effectLst/>
                <a:latin typeface="Times New Roman" panose="02020603050405020304" pitchFamily="18" charset="0"/>
                <a:ea typeface="Calibri" panose="020F0502020204030204" pitchFamily="34" charset="0"/>
                <a:cs typeface="Times New Roman" panose="02020603050405020304" pitchFamily="18" charset="0"/>
              </a:rPr>
              <a:t>Yêu thiên nhiên: mở rộng mọi giác quan để cảm nhận vẻ đẹp của thiên nhiên.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2" name="Đường kết nối Mũi tên Thẳng 11">
            <a:extLst>
              <a:ext uri="{FF2B5EF4-FFF2-40B4-BE49-F238E27FC236}">
                <a16:creationId xmlns:a16="http://schemas.microsoft.com/office/drawing/2014/main" id="{0C362AF3-99F3-03A6-E93B-B088015B6747}"/>
              </a:ext>
            </a:extLst>
          </p:cNvPr>
          <p:cNvCxnSpPr>
            <a:cxnSpLocks/>
            <a:stCxn id="2" idx="3"/>
            <a:endCxn id="8" idx="1"/>
          </p:cNvCxnSpPr>
          <p:nvPr/>
        </p:nvCxnSpPr>
        <p:spPr>
          <a:xfrm flipV="1">
            <a:off x="4139878" y="2975748"/>
            <a:ext cx="533561" cy="867778"/>
          </a:xfrm>
          <a:prstGeom prst="straightConnector1">
            <a:avLst/>
          </a:prstGeom>
          <a:ln w="38100">
            <a:solidFill>
              <a:srgbClr val="00CC00"/>
            </a:solidFill>
            <a:tailEnd type="triangle"/>
          </a:ln>
        </p:spPr>
        <p:style>
          <a:lnRef idx="1">
            <a:schemeClr val="accent1"/>
          </a:lnRef>
          <a:fillRef idx="0">
            <a:schemeClr val="accent1"/>
          </a:fillRef>
          <a:effectRef idx="0">
            <a:schemeClr val="accent1"/>
          </a:effectRef>
          <a:fontRef idx="minor">
            <a:schemeClr val="tx1"/>
          </a:fontRef>
        </p:style>
      </p:cxnSp>
      <p:sp>
        <p:nvSpPr>
          <p:cNvPr id="30" name="Hộp Văn bản 29">
            <a:extLst>
              <a:ext uri="{FF2B5EF4-FFF2-40B4-BE49-F238E27FC236}">
                <a16:creationId xmlns:a16="http://schemas.microsoft.com/office/drawing/2014/main" id="{80286EC3-B99F-253E-1E57-632846C22134}"/>
              </a:ext>
            </a:extLst>
          </p:cNvPr>
          <p:cNvSpPr txBox="1"/>
          <p:nvPr/>
        </p:nvSpPr>
        <p:spPr>
          <a:xfrm>
            <a:off x="4673439" y="3958813"/>
            <a:ext cx="6692900" cy="2009061"/>
          </a:xfrm>
          <a:prstGeom prst="roundRect">
            <a:avLst/>
          </a:prstGeom>
          <a:noFill/>
          <a:ln w="38100">
            <a:solidFill>
              <a:srgbClr val="00CC00"/>
            </a:solidFill>
          </a:ln>
        </p:spPr>
        <p:txBody>
          <a:bodyPr wrap="square">
            <a:spAutoFit/>
          </a:bodyPr>
          <a:lstStyle/>
          <a:p>
            <a:pPr algn="just">
              <a:spcBef>
                <a:spcPts val="600"/>
              </a:spcBef>
              <a:spcAft>
                <a:spcPts val="600"/>
              </a:spcAft>
              <a:tabLst>
                <a:tab pos="171450" algn="l"/>
                <a:tab pos="342900" algn="l"/>
              </a:tabLst>
            </a:pPr>
            <a:r>
              <a:rPr lang="it-IT" sz="2800" dirty="0">
                <a:effectLst/>
                <a:latin typeface="Times New Roman" panose="02020603050405020304" pitchFamily="18" charset="0"/>
                <a:ea typeface="Calibri" panose="020F0502020204030204" pitchFamily="34" charset="0"/>
                <a:cs typeface="Times New Roman" panose="02020603050405020304" pitchFamily="18" charset="0"/>
              </a:rPr>
              <a:t>Yêu cuộc sống: Dù miêu tả vào cuối ngày nhưng cảnh vật trong thơ Nguyễn Trãi vẫn rực lên sức sống của tạo vật, sự nhộn nhịp, thanh bình của cuộc sống người dân.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31" name="Đường kết nối Mũi tên Thẳng 30">
            <a:extLst>
              <a:ext uri="{FF2B5EF4-FFF2-40B4-BE49-F238E27FC236}">
                <a16:creationId xmlns:a16="http://schemas.microsoft.com/office/drawing/2014/main" id="{4EAD7DC7-B5BD-E3F5-8335-8227F2B294A2}"/>
              </a:ext>
            </a:extLst>
          </p:cNvPr>
          <p:cNvCxnSpPr>
            <a:cxnSpLocks/>
            <a:stCxn id="2" idx="3"/>
            <a:endCxn id="30" idx="1"/>
          </p:cNvCxnSpPr>
          <p:nvPr/>
        </p:nvCxnSpPr>
        <p:spPr>
          <a:xfrm>
            <a:off x="4139878" y="3843526"/>
            <a:ext cx="533561" cy="1119818"/>
          </a:xfrm>
          <a:prstGeom prst="straightConnector1">
            <a:avLst/>
          </a:prstGeom>
          <a:ln w="38100">
            <a:solidFill>
              <a:srgbClr val="00CC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6921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par>
                                <p:cTn id="26" presetID="16" presetClass="entr" presetSubtype="21"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animBg="1"/>
      <p:bldP spid="8" grpId="0" animBg="1"/>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a:extLst>
              <a:ext uri="{FF2B5EF4-FFF2-40B4-BE49-F238E27FC236}">
                <a16:creationId xmlns:a16="http://schemas.microsoft.com/office/drawing/2014/main" id="{FC9F4253-6A35-3325-9E75-32374E943E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1" t="3804" r="6815"/>
          <a:stretch/>
        </p:blipFill>
        <p:spPr bwMode="auto">
          <a:xfrm>
            <a:off x="0" y="-3781"/>
            <a:ext cx="12192000" cy="6861781"/>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D24C2CEF-45B9-DB47-277D-C0DA78B81A92}"/>
              </a:ext>
            </a:extLst>
          </p:cNvPr>
          <p:cNvSpPr txBox="1"/>
          <p:nvPr/>
        </p:nvSpPr>
        <p:spPr>
          <a:xfrm>
            <a:off x="1092200" y="297743"/>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II. Đọc – hiểu chi tiết</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F8157803-084F-5F2A-624A-6D92DAEA6453}"/>
              </a:ext>
            </a:extLst>
          </p:cNvPr>
          <p:cNvSpPr txBox="1"/>
          <p:nvPr/>
        </p:nvSpPr>
        <p:spPr>
          <a:xfrm>
            <a:off x="1168400" y="890126"/>
            <a:ext cx="9918700" cy="613245"/>
          </a:xfrm>
          <a:prstGeom prst="rect">
            <a:avLst/>
          </a:prstGeom>
          <a:noFill/>
        </p:spPr>
        <p:txBody>
          <a:bodyPr wrap="square">
            <a:spAutoFit/>
          </a:bodyPr>
          <a:lstStyle/>
          <a:p>
            <a:pPr marL="0" marR="0" algn="just">
              <a:lnSpc>
                <a:spcPct val="115000"/>
              </a:lnSpc>
              <a:spcBef>
                <a:spcPts val="600"/>
              </a:spcBef>
              <a:spcAft>
                <a:spcPts val="600"/>
              </a:spcAft>
            </a:pPr>
            <a:r>
              <a:rPr lang="it-IT"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2. Ước nguyện của nhà thơ (hai câu thơ cuối)</a:t>
            </a:r>
            <a:endParaRPr lang="en-US" sz="3200"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Hộp Văn bản 21">
            <a:extLst>
              <a:ext uri="{FF2B5EF4-FFF2-40B4-BE49-F238E27FC236}">
                <a16:creationId xmlns:a16="http://schemas.microsoft.com/office/drawing/2014/main" id="{3E0EC82F-8102-9F10-6A97-1A8B47F3A962}"/>
              </a:ext>
            </a:extLst>
          </p:cNvPr>
          <p:cNvSpPr txBox="1"/>
          <p:nvPr/>
        </p:nvSpPr>
        <p:spPr>
          <a:xfrm>
            <a:off x="1124231" y="1485657"/>
            <a:ext cx="7258331" cy="523220"/>
          </a:xfrm>
          <a:prstGeom prst="rect">
            <a:avLst/>
          </a:prstGeom>
          <a:noFill/>
        </p:spPr>
        <p:txBody>
          <a:bodyPr wrap="square">
            <a:spAutoFit/>
          </a:bodyPr>
          <a:lstStyle/>
          <a:p>
            <a:r>
              <a:rPr lang="it-IT" sz="2800" b="1" dirty="0">
                <a:solidFill>
                  <a:srgbClr val="00CC00"/>
                </a:solidFill>
                <a:latin typeface="Times New Roman" panose="02020603050405020304" pitchFamily="18" charset="0"/>
                <a:cs typeface="Times New Roman" panose="02020603050405020304" pitchFamily="18" charset="0"/>
              </a:rPr>
              <a:t>*Ước nguyện của nhà thơ:</a:t>
            </a:r>
            <a:endParaRPr lang="en-US" sz="2800" dirty="0">
              <a:solidFill>
                <a:srgbClr val="00CC00"/>
              </a:solidFill>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id="{4083C99E-C026-782A-8214-6AC5760AD5AA}"/>
              </a:ext>
            </a:extLst>
          </p:cNvPr>
          <p:cNvSpPr txBox="1"/>
          <p:nvPr/>
        </p:nvSpPr>
        <p:spPr>
          <a:xfrm>
            <a:off x="2238375" y="1834959"/>
            <a:ext cx="9429750" cy="3420130"/>
          </a:xfrm>
          <a:prstGeom prst="cloudCallout">
            <a:avLst>
              <a:gd name="adj1" fmla="val -42382"/>
              <a:gd name="adj2" fmla="val 44305"/>
            </a:avLst>
          </a:prstGeom>
          <a:noFill/>
          <a:ln w="38100">
            <a:solidFill>
              <a:srgbClr val="00CC00"/>
            </a:solidFill>
          </a:ln>
        </p:spPr>
        <p:txBody>
          <a:bodyPr wrap="square">
            <a:spAutoFit/>
          </a:bodyPr>
          <a:lstStyle/>
          <a:p>
            <a:pPr algn="just">
              <a:spcBef>
                <a:spcPts val="600"/>
              </a:spcBef>
              <a:spcAft>
                <a:spcPts val="600"/>
              </a:spcAft>
              <a:tabLst>
                <a:tab pos="540385" algn="l"/>
              </a:tabLst>
            </a:pPr>
            <a:r>
              <a:rPr lang="it-IT" sz="2800" dirty="0">
                <a:effectLst/>
                <a:latin typeface="Times New Roman" panose="02020603050405020304" pitchFamily="18" charset="0"/>
                <a:ea typeface="Times New Roman" panose="02020603050405020304" pitchFamily="18" charset="0"/>
              </a:rPr>
              <a:t>Đứng trước vẻ đẹp no đủ của cuộc sống con người, Nguyễn Trãi có tâm trạng và mong ước gì? Những thông tin nào về cuộc đời và con người Nguyễn Trãi giúp em hiểu rõ hơn điều đó?</a:t>
            </a:r>
            <a:endParaRPr lang="en-US" sz="2400" dirty="0">
              <a:effectLst/>
              <a:latin typeface="Times New Roman" panose="02020603050405020304" pitchFamily="18" charset="0"/>
              <a:ea typeface="Times New Roman" panose="02020603050405020304" pitchFamily="18" charset="0"/>
            </a:endParaRPr>
          </a:p>
        </p:txBody>
      </p:sp>
      <p:pic>
        <p:nvPicPr>
          <p:cNvPr id="11" name="Hình ảnh 10">
            <a:extLst>
              <a:ext uri="{FF2B5EF4-FFF2-40B4-BE49-F238E27FC236}">
                <a16:creationId xmlns:a16="http://schemas.microsoft.com/office/drawing/2014/main" id="{26B00B67-A0FE-EA5E-0350-BD7EE7EE9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0503" y="4452229"/>
            <a:ext cx="2641600" cy="2641600"/>
          </a:xfrm>
          <a:prstGeom prst="rect">
            <a:avLst/>
          </a:prstGeom>
        </p:spPr>
      </p:pic>
    </p:spTree>
    <p:extLst>
      <p:ext uri="{BB962C8B-B14F-4D97-AF65-F5344CB8AC3E}">
        <p14:creationId xmlns:p14="http://schemas.microsoft.com/office/powerpoint/2010/main" val="3445196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841194EC-FF99-970B-7A25-D74BB3865B54}"/>
              </a:ext>
            </a:extLst>
          </p:cNvPr>
          <p:cNvGrpSpPr/>
          <p:nvPr/>
        </p:nvGrpSpPr>
        <p:grpSpPr>
          <a:xfrm>
            <a:off x="2949062" y="502947"/>
            <a:ext cx="7947623" cy="2345454"/>
            <a:chOff x="3267137" y="1316627"/>
            <a:chExt cx="9065598" cy="1796125"/>
          </a:xfrm>
        </p:grpSpPr>
        <p:sp>
          <p:nvSpPr>
            <p:cNvPr id="4" name="Hình chữ nhật 3">
              <a:extLst>
                <a:ext uri="{FF2B5EF4-FFF2-40B4-BE49-F238E27FC236}">
                  <a16:creationId xmlns:a16="http://schemas.microsoft.com/office/drawing/2014/main" id="{2EAE3156-A406-DE31-E087-9D8FB9026B1F}"/>
                </a:ext>
              </a:extLst>
            </p:cNvPr>
            <p:cNvSpPr/>
            <p:nvPr/>
          </p:nvSpPr>
          <p:spPr>
            <a:xfrm>
              <a:off x="3653836" y="1830265"/>
              <a:ext cx="8678899" cy="950624"/>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Mũi tên: Hình ngũ giác 5">
              <a:extLst>
                <a:ext uri="{FF2B5EF4-FFF2-40B4-BE49-F238E27FC236}">
                  <a16:creationId xmlns:a16="http://schemas.microsoft.com/office/drawing/2014/main" id="{35FC9A50-9082-D3FC-1F76-81C43C90C7B8}"/>
                </a:ext>
              </a:extLst>
            </p:cNvPr>
            <p:cNvSpPr/>
            <p:nvPr/>
          </p:nvSpPr>
          <p:spPr>
            <a:xfrm rot="1142435">
              <a:off x="3797969" y="2127763"/>
              <a:ext cx="2719306" cy="984989"/>
            </a:xfrm>
            <a:prstGeom prst="homePlate">
              <a:avLst>
                <a:gd name="adj" fmla="val 0"/>
              </a:avLst>
            </a:prstGeom>
            <a:gradFill flip="none" rotWithShape="1">
              <a:gsLst>
                <a:gs pos="24000">
                  <a:schemeClr val="tx1">
                    <a:lumMod val="99000"/>
                    <a:alpha val="0"/>
                  </a:schemeClr>
                </a:gs>
                <a:gs pos="100000">
                  <a:schemeClr val="tx1">
                    <a:alpha val="4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ũi tên: Hình ngũ giác 4">
              <a:extLst>
                <a:ext uri="{FF2B5EF4-FFF2-40B4-BE49-F238E27FC236}">
                  <a16:creationId xmlns:a16="http://schemas.microsoft.com/office/drawing/2014/main" id="{A9C550D2-C7AF-471D-B156-D0EBD9FDA418}"/>
                </a:ext>
              </a:extLst>
            </p:cNvPr>
            <p:cNvSpPr/>
            <p:nvPr/>
          </p:nvSpPr>
          <p:spPr>
            <a:xfrm>
              <a:off x="3267137" y="1316627"/>
              <a:ext cx="2663238" cy="1143000"/>
            </a:xfrm>
            <a:prstGeom prst="homePlate">
              <a:avLst>
                <a:gd name="adj" fmla="val 26543"/>
              </a:avLst>
            </a:prstGeom>
            <a:solidFill>
              <a:srgbClr val="FFFF00"/>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Nhóm 17">
            <a:extLst>
              <a:ext uri="{FF2B5EF4-FFF2-40B4-BE49-F238E27FC236}">
                <a16:creationId xmlns:a16="http://schemas.microsoft.com/office/drawing/2014/main" id="{A69CF8B9-5A49-15DC-708C-D72E339275DB}"/>
              </a:ext>
            </a:extLst>
          </p:cNvPr>
          <p:cNvGrpSpPr/>
          <p:nvPr/>
        </p:nvGrpSpPr>
        <p:grpSpPr>
          <a:xfrm>
            <a:off x="2361269" y="1756113"/>
            <a:ext cx="8535416" cy="2345454"/>
            <a:chOff x="3267137" y="1316627"/>
            <a:chExt cx="9736075" cy="1796125"/>
          </a:xfrm>
        </p:grpSpPr>
        <p:sp>
          <p:nvSpPr>
            <p:cNvPr id="19" name="Hình chữ nhật 18">
              <a:extLst>
                <a:ext uri="{FF2B5EF4-FFF2-40B4-BE49-F238E27FC236}">
                  <a16:creationId xmlns:a16="http://schemas.microsoft.com/office/drawing/2014/main" id="{75A5C394-0A66-AECA-DBA1-18ED8EFF5E98}"/>
                </a:ext>
              </a:extLst>
            </p:cNvPr>
            <p:cNvSpPr/>
            <p:nvPr/>
          </p:nvSpPr>
          <p:spPr>
            <a:xfrm>
              <a:off x="3653836" y="1806311"/>
              <a:ext cx="9349376" cy="950624"/>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ũi tên: Hình ngũ giác 19">
              <a:extLst>
                <a:ext uri="{FF2B5EF4-FFF2-40B4-BE49-F238E27FC236}">
                  <a16:creationId xmlns:a16="http://schemas.microsoft.com/office/drawing/2014/main" id="{1E11D4AF-B213-A840-2549-81B41C477CA8}"/>
                </a:ext>
              </a:extLst>
            </p:cNvPr>
            <p:cNvSpPr/>
            <p:nvPr/>
          </p:nvSpPr>
          <p:spPr>
            <a:xfrm rot="1142435">
              <a:off x="3797969" y="2127763"/>
              <a:ext cx="2719306" cy="984989"/>
            </a:xfrm>
            <a:prstGeom prst="homePlate">
              <a:avLst>
                <a:gd name="adj" fmla="val 0"/>
              </a:avLst>
            </a:prstGeom>
            <a:gradFill flip="none" rotWithShape="1">
              <a:gsLst>
                <a:gs pos="24000">
                  <a:schemeClr val="tx1">
                    <a:lumMod val="99000"/>
                    <a:alpha val="0"/>
                  </a:schemeClr>
                </a:gs>
                <a:gs pos="100000">
                  <a:schemeClr val="tx1">
                    <a:alpha val="4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ũi tên: Hình ngũ giác 20">
              <a:extLst>
                <a:ext uri="{FF2B5EF4-FFF2-40B4-BE49-F238E27FC236}">
                  <a16:creationId xmlns:a16="http://schemas.microsoft.com/office/drawing/2014/main" id="{8EE424BF-0AC8-958E-8BFF-5BEA0A940F50}"/>
                </a:ext>
              </a:extLst>
            </p:cNvPr>
            <p:cNvSpPr/>
            <p:nvPr/>
          </p:nvSpPr>
          <p:spPr>
            <a:xfrm>
              <a:off x="3267137" y="1316627"/>
              <a:ext cx="2663238" cy="1143000"/>
            </a:xfrm>
            <a:prstGeom prst="homePlate">
              <a:avLst>
                <a:gd name="adj" fmla="val 26543"/>
              </a:avLst>
            </a:prstGeom>
            <a:solidFill>
              <a:srgbClr val="00B0F0"/>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Nhóm 22">
            <a:extLst>
              <a:ext uri="{FF2B5EF4-FFF2-40B4-BE49-F238E27FC236}">
                <a16:creationId xmlns:a16="http://schemas.microsoft.com/office/drawing/2014/main" id="{EBBDB364-4A43-6D10-0545-DD9AD1273203}"/>
              </a:ext>
            </a:extLst>
          </p:cNvPr>
          <p:cNvGrpSpPr/>
          <p:nvPr/>
        </p:nvGrpSpPr>
        <p:grpSpPr>
          <a:xfrm>
            <a:off x="3759639" y="2945248"/>
            <a:ext cx="7137045" cy="2345454"/>
            <a:chOff x="3267137" y="1316627"/>
            <a:chExt cx="7733980" cy="1796125"/>
          </a:xfrm>
        </p:grpSpPr>
        <p:sp>
          <p:nvSpPr>
            <p:cNvPr id="24" name="Hình chữ nhật 23">
              <a:extLst>
                <a:ext uri="{FF2B5EF4-FFF2-40B4-BE49-F238E27FC236}">
                  <a16:creationId xmlns:a16="http://schemas.microsoft.com/office/drawing/2014/main" id="{0C61579C-0486-21BC-B3C3-E79337EA0B6F}"/>
                </a:ext>
              </a:extLst>
            </p:cNvPr>
            <p:cNvSpPr/>
            <p:nvPr/>
          </p:nvSpPr>
          <p:spPr>
            <a:xfrm>
              <a:off x="3653836" y="1806311"/>
              <a:ext cx="7347281" cy="950624"/>
            </a:xfrm>
            <a:prstGeom prst="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ũi tên: Hình ngũ giác 24">
              <a:extLst>
                <a:ext uri="{FF2B5EF4-FFF2-40B4-BE49-F238E27FC236}">
                  <a16:creationId xmlns:a16="http://schemas.microsoft.com/office/drawing/2014/main" id="{35E9F23D-ADEF-C288-5417-9FD8F0BB5B85}"/>
                </a:ext>
              </a:extLst>
            </p:cNvPr>
            <p:cNvSpPr/>
            <p:nvPr/>
          </p:nvSpPr>
          <p:spPr>
            <a:xfrm rot="1142435">
              <a:off x="3797969" y="2127763"/>
              <a:ext cx="2719306" cy="984989"/>
            </a:xfrm>
            <a:prstGeom prst="homePlate">
              <a:avLst>
                <a:gd name="adj" fmla="val 0"/>
              </a:avLst>
            </a:prstGeom>
            <a:gradFill flip="none" rotWithShape="1">
              <a:gsLst>
                <a:gs pos="24000">
                  <a:schemeClr val="tx1">
                    <a:lumMod val="99000"/>
                    <a:alpha val="0"/>
                  </a:schemeClr>
                </a:gs>
                <a:gs pos="100000">
                  <a:schemeClr val="tx1">
                    <a:alpha val="4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ũi tên: Hình ngũ giác 25">
              <a:extLst>
                <a:ext uri="{FF2B5EF4-FFF2-40B4-BE49-F238E27FC236}">
                  <a16:creationId xmlns:a16="http://schemas.microsoft.com/office/drawing/2014/main" id="{200550EB-D21C-B79B-8BBA-FA8600AA4A55}"/>
                </a:ext>
              </a:extLst>
            </p:cNvPr>
            <p:cNvSpPr/>
            <p:nvPr/>
          </p:nvSpPr>
          <p:spPr>
            <a:xfrm>
              <a:off x="3267137" y="1316627"/>
              <a:ext cx="2663238" cy="1143000"/>
            </a:xfrm>
            <a:prstGeom prst="homePlate">
              <a:avLst>
                <a:gd name="adj" fmla="val 26543"/>
              </a:avLst>
            </a:prstGeom>
            <a:solidFill>
              <a:srgbClr val="00FF00"/>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Nhóm 26">
            <a:extLst>
              <a:ext uri="{FF2B5EF4-FFF2-40B4-BE49-F238E27FC236}">
                <a16:creationId xmlns:a16="http://schemas.microsoft.com/office/drawing/2014/main" id="{DBA580A8-4DD9-7566-F3D0-0D838EDC180A}"/>
              </a:ext>
            </a:extLst>
          </p:cNvPr>
          <p:cNvGrpSpPr/>
          <p:nvPr/>
        </p:nvGrpSpPr>
        <p:grpSpPr>
          <a:xfrm>
            <a:off x="3202681" y="4166751"/>
            <a:ext cx="7694002" cy="2345454"/>
            <a:chOff x="3267137" y="1316627"/>
            <a:chExt cx="8776301" cy="1796125"/>
          </a:xfrm>
        </p:grpSpPr>
        <p:sp>
          <p:nvSpPr>
            <p:cNvPr id="28" name="Hình chữ nhật 27">
              <a:extLst>
                <a:ext uri="{FF2B5EF4-FFF2-40B4-BE49-F238E27FC236}">
                  <a16:creationId xmlns:a16="http://schemas.microsoft.com/office/drawing/2014/main" id="{E6A4E1B1-728A-D67C-49B1-87D7B38B2FFC}"/>
                </a:ext>
              </a:extLst>
            </p:cNvPr>
            <p:cNvSpPr/>
            <p:nvPr/>
          </p:nvSpPr>
          <p:spPr>
            <a:xfrm>
              <a:off x="3653835" y="1806311"/>
              <a:ext cx="8389603" cy="950624"/>
            </a:xfrm>
            <a:prstGeom prst="rect">
              <a:avLst/>
            </a:prstGeom>
            <a:solidFill>
              <a:srgbClr val="CC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ũi tên: Hình ngũ giác 28">
              <a:extLst>
                <a:ext uri="{FF2B5EF4-FFF2-40B4-BE49-F238E27FC236}">
                  <a16:creationId xmlns:a16="http://schemas.microsoft.com/office/drawing/2014/main" id="{AD645124-52D8-DAA7-92DB-57FBF4D17C8E}"/>
                </a:ext>
              </a:extLst>
            </p:cNvPr>
            <p:cNvSpPr/>
            <p:nvPr/>
          </p:nvSpPr>
          <p:spPr>
            <a:xfrm rot="1142435">
              <a:off x="3797969" y="2127763"/>
              <a:ext cx="2719306" cy="984989"/>
            </a:xfrm>
            <a:prstGeom prst="homePlate">
              <a:avLst>
                <a:gd name="adj" fmla="val 0"/>
              </a:avLst>
            </a:prstGeom>
            <a:gradFill flip="none" rotWithShape="1">
              <a:gsLst>
                <a:gs pos="24000">
                  <a:schemeClr val="tx1">
                    <a:lumMod val="99000"/>
                    <a:alpha val="0"/>
                  </a:schemeClr>
                </a:gs>
                <a:gs pos="100000">
                  <a:schemeClr val="tx1">
                    <a:alpha val="4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ũi tên: Hình ngũ giác 29">
              <a:extLst>
                <a:ext uri="{FF2B5EF4-FFF2-40B4-BE49-F238E27FC236}">
                  <a16:creationId xmlns:a16="http://schemas.microsoft.com/office/drawing/2014/main" id="{A7414418-C341-FCEF-13C9-CDC6A296C8A7}"/>
                </a:ext>
              </a:extLst>
            </p:cNvPr>
            <p:cNvSpPr/>
            <p:nvPr/>
          </p:nvSpPr>
          <p:spPr>
            <a:xfrm>
              <a:off x="3267137" y="1316627"/>
              <a:ext cx="2663238" cy="1143000"/>
            </a:xfrm>
            <a:prstGeom prst="homePlate">
              <a:avLst>
                <a:gd name="adj" fmla="val 26543"/>
              </a:avLst>
            </a:prstGeom>
            <a:solidFill>
              <a:srgbClr val="FF99FF"/>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Hình chữ nhật 31">
            <a:extLst>
              <a:ext uri="{FF2B5EF4-FFF2-40B4-BE49-F238E27FC236}">
                <a16:creationId xmlns:a16="http://schemas.microsoft.com/office/drawing/2014/main" id="{88D0E33E-19E1-7B9A-5943-37418A2232A3}"/>
              </a:ext>
            </a:extLst>
          </p:cNvPr>
          <p:cNvSpPr/>
          <p:nvPr/>
        </p:nvSpPr>
        <p:spPr>
          <a:xfrm>
            <a:off x="10837387" y="658388"/>
            <a:ext cx="249454" cy="5934609"/>
          </a:xfrm>
          <a:prstGeom prst="rect">
            <a:avLst/>
          </a:prstGeom>
          <a:solidFill>
            <a:srgbClr val="B4C7E7"/>
          </a:solidFill>
          <a:ln>
            <a:noFill/>
          </a:ln>
          <a:effectLst>
            <a:outerShdw blurRad="508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ình chữ nhật 32">
            <a:extLst>
              <a:ext uri="{FF2B5EF4-FFF2-40B4-BE49-F238E27FC236}">
                <a16:creationId xmlns:a16="http://schemas.microsoft.com/office/drawing/2014/main" id="{4F823B73-A0BD-1F61-2E46-BB49A30F8BEC}"/>
              </a:ext>
            </a:extLst>
          </p:cNvPr>
          <p:cNvSpPr/>
          <p:nvPr/>
        </p:nvSpPr>
        <p:spPr>
          <a:xfrm>
            <a:off x="10805160" y="1506"/>
            <a:ext cx="1386840" cy="6858000"/>
          </a:xfrm>
          <a:prstGeom prst="rect">
            <a:avLst/>
          </a:prstGeom>
          <a:solidFill>
            <a:srgbClr val="B4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Hình ảnh 41">
            <a:extLst>
              <a:ext uri="{FF2B5EF4-FFF2-40B4-BE49-F238E27FC236}">
                <a16:creationId xmlns:a16="http://schemas.microsoft.com/office/drawing/2014/main" id="{8D0E0244-AC76-7BEC-DD45-548B33C9CDE9}"/>
              </a:ext>
            </a:extLst>
          </p:cNvPr>
          <p:cNvPicPr>
            <a:picLocks noChangeAspect="1"/>
          </p:cNvPicPr>
          <p:nvPr/>
        </p:nvPicPr>
        <p:blipFill>
          <a:blip r:embed="rId2"/>
          <a:stretch>
            <a:fillRect/>
          </a:stretch>
        </p:blipFill>
        <p:spPr>
          <a:xfrm>
            <a:off x="10872310" y="2570862"/>
            <a:ext cx="870208" cy="847425"/>
          </a:xfrm>
          <a:prstGeom prst="rect">
            <a:avLst/>
          </a:prstGeom>
          <a:gradFill>
            <a:gsLst>
              <a:gs pos="24000">
                <a:schemeClr val="tx1">
                  <a:lumMod val="99000"/>
                  <a:alpha val="0"/>
                </a:schemeClr>
              </a:gs>
              <a:gs pos="100000">
                <a:srgbClr val="0000FF"/>
              </a:gs>
            </a:gsLst>
            <a:lin ang="10800000" scaled="1"/>
          </a:gradFill>
        </p:spPr>
      </p:pic>
      <p:pic>
        <p:nvPicPr>
          <p:cNvPr id="43" name="Hình ảnh 42">
            <a:extLst>
              <a:ext uri="{FF2B5EF4-FFF2-40B4-BE49-F238E27FC236}">
                <a16:creationId xmlns:a16="http://schemas.microsoft.com/office/drawing/2014/main" id="{F8546BCF-6465-B874-23BF-1B8E919A837D}"/>
              </a:ext>
            </a:extLst>
          </p:cNvPr>
          <p:cNvPicPr>
            <a:picLocks noChangeAspect="1"/>
          </p:cNvPicPr>
          <p:nvPr/>
        </p:nvPicPr>
        <p:blipFill>
          <a:blip r:embed="rId3"/>
          <a:stretch>
            <a:fillRect/>
          </a:stretch>
        </p:blipFill>
        <p:spPr>
          <a:xfrm>
            <a:off x="10837387" y="1349359"/>
            <a:ext cx="941390" cy="903011"/>
          </a:xfrm>
          <a:prstGeom prst="rect">
            <a:avLst/>
          </a:prstGeom>
          <a:gradFill>
            <a:gsLst>
              <a:gs pos="24000">
                <a:srgbClr val="00FFFF"/>
              </a:gs>
              <a:gs pos="100000">
                <a:schemeClr val="bg1">
                  <a:lumMod val="85000"/>
                </a:schemeClr>
              </a:gs>
            </a:gsLst>
            <a:lin ang="10800000" scaled="1"/>
          </a:gradFill>
        </p:spPr>
      </p:pic>
      <p:pic>
        <p:nvPicPr>
          <p:cNvPr id="44" name="Hình ảnh 43">
            <a:extLst>
              <a:ext uri="{FF2B5EF4-FFF2-40B4-BE49-F238E27FC236}">
                <a16:creationId xmlns:a16="http://schemas.microsoft.com/office/drawing/2014/main" id="{E4554DBA-CC15-7974-7C72-F8C6D9E36891}"/>
              </a:ext>
            </a:extLst>
          </p:cNvPr>
          <p:cNvPicPr>
            <a:picLocks noChangeAspect="1"/>
          </p:cNvPicPr>
          <p:nvPr/>
        </p:nvPicPr>
        <p:blipFill>
          <a:blip r:embed="rId4"/>
          <a:stretch>
            <a:fillRect/>
          </a:stretch>
        </p:blipFill>
        <p:spPr>
          <a:xfrm>
            <a:off x="10872310" y="4999523"/>
            <a:ext cx="942801" cy="1018235"/>
          </a:xfrm>
          <a:prstGeom prst="rect">
            <a:avLst/>
          </a:prstGeom>
          <a:gradFill>
            <a:gsLst>
              <a:gs pos="84000">
                <a:srgbClr val="CC0099"/>
              </a:gs>
              <a:gs pos="24000">
                <a:schemeClr val="bg1">
                  <a:lumMod val="85000"/>
                </a:schemeClr>
              </a:gs>
            </a:gsLst>
            <a:lin ang="10800000" scaled="1"/>
          </a:gradFill>
        </p:spPr>
      </p:pic>
      <p:pic>
        <p:nvPicPr>
          <p:cNvPr id="45" name="Hình ảnh 44">
            <a:extLst>
              <a:ext uri="{FF2B5EF4-FFF2-40B4-BE49-F238E27FC236}">
                <a16:creationId xmlns:a16="http://schemas.microsoft.com/office/drawing/2014/main" id="{5CCC7E68-F2D7-009D-1BD6-4E77074FEC29}"/>
              </a:ext>
            </a:extLst>
          </p:cNvPr>
          <p:cNvPicPr>
            <a:picLocks noChangeAspect="1"/>
          </p:cNvPicPr>
          <p:nvPr/>
        </p:nvPicPr>
        <p:blipFill>
          <a:blip r:embed="rId5"/>
          <a:stretch>
            <a:fillRect/>
          </a:stretch>
        </p:blipFill>
        <p:spPr>
          <a:xfrm flipV="1">
            <a:off x="10887362" y="3772224"/>
            <a:ext cx="942801" cy="942801"/>
          </a:xfrm>
          <a:prstGeom prst="rect">
            <a:avLst/>
          </a:prstGeom>
          <a:gradFill>
            <a:gsLst>
              <a:gs pos="74000">
                <a:srgbClr val="00CC00"/>
              </a:gs>
              <a:gs pos="22000">
                <a:schemeClr val="bg1">
                  <a:lumMod val="85000"/>
                </a:schemeClr>
              </a:gs>
            </a:gsLst>
            <a:lin ang="10800000" scaled="1"/>
          </a:gradFill>
        </p:spPr>
      </p:pic>
      <p:pic>
        <p:nvPicPr>
          <p:cNvPr id="47" name="Hình ảnh 46">
            <a:extLst>
              <a:ext uri="{FF2B5EF4-FFF2-40B4-BE49-F238E27FC236}">
                <a16:creationId xmlns:a16="http://schemas.microsoft.com/office/drawing/2014/main" id="{D2C6F1B3-9724-8EE2-4765-39B435DF35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918" y="262959"/>
            <a:ext cx="5357390" cy="6643477"/>
          </a:xfrm>
          <a:prstGeom prst="rect">
            <a:avLst/>
          </a:prstGeom>
        </p:spPr>
      </p:pic>
      <p:sp>
        <p:nvSpPr>
          <p:cNvPr id="48" name="Hộp Văn bản 47">
            <a:extLst>
              <a:ext uri="{FF2B5EF4-FFF2-40B4-BE49-F238E27FC236}">
                <a16:creationId xmlns:a16="http://schemas.microsoft.com/office/drawing/2014/main" id="{C017278F-D6A9-F68F-319C-D4CBF460E34E}"/>
              </a:ext>
            </a:extLst>
          </p:cNvPr>
          <p:cNvSpPr txBox="1"/>
          <p:nvPr/>
        </p:nvSpPr>
        <p:spPr>
          <a:xfrm>
            <a:off x="2668390" y="1822796"/>
            <a:ext cx="1643742" cy="1323439"/>
          </a:xfrm>
          <a:prstGeom prst="rect">
            <a:avLst/>
          </a:prstGeom>
          <a:noFill/>
          <a:scene3d>
            <a:camera prst="isometricRightUp"/>
            <a:lightRig rig="threePt" dir="t"/>
          </a:scene3d>
        </p:spPr>
        <p:txBody>
          <a:bodyPr wrap="square" rtlCol="0">
            <a:spAutoFit/>
          </a:bodyPr>
          <a:lstStyle/>
          <a:p>
            <a:r>
              <a:rPr lang="en-US" sz="8000" dirty="0">
                <a:latin typeface="Bodoni MT Black" panose="02070A03080606020203" pitchFamily="18" charset="0"/>
                <a:cs typeface="Times New Roman" panose="02020603050405020304" pitchFamily="18" charset="0"/>
              </a:rPr>
              <a:t>02</a:t>
            </a:r>
          </a:p>
        </p:txBody>
      </p:sp>
      <p:sp>
        <p:nvSpPr>
          <p:cNvPr id="51" name="Hộp Văn bản 50">
            <a:extLst>
              <a:ext uri="{FF2B5EF4-FFF2-40B4-BE49-F238E27FC236}">
                <a16:creationId xmlns:a16="http://schemas.microsoft.com/office/drawing/2014/main" id="{12803DA8-1CF6-6F5D-01DB-1D08657B7C35}"/>
              </a:ext>
            </a:extLst>
          </p:cNvPr>
          <p:cNvSpPr txBox="1"/>
          <p:nvPr/>
        </p:nvSpPr>
        <p:spPr>
          <a:xfrm>
            <a:off x="3342379" y="493988"/>
            <a:ext cx="1643742" cy="1323439"/>
          </a:xfrm>
          <a:prstGeom prst="rect">
            <a:avLst/>
          </a:prstGeom>
          <a:noFill/>
          <a:scene3d>
            <a:camera prst="isometricRightUp"/>
            <a:lightRig rig="threePt" dir="t"/>
          </a:scene3d>
        </p:spPr>
        <p:txBody>
          <a:bodyPr wrap="square" rtlCol="0">
            <a:spAutoFit/>
          </a:bodyPr>
          <a:lstStyle/>
          <a:p>
            <a:r>
              <a:rPr lang="en-US" sz="8000" dirty="0">
                <a:latin typeface="Bodoni MT Black" panose="02070A03080606020203" pitchFamily="18" charset="0"/>
                <a:cs typeface="Times New Roman" panose="02020603050405020304" pitchFamily="18" charset="0"/>
              </a:rPr>
              <a:t>01</a:t>
            </a:r>
          </a:p>
        </p:txBody>
      </p:sp>
      <p:sp>
        <p:nvSpPr>
          <p:cNvPr id="52" name="Hộp Văn bản 51">
            <a:extLst>
              <a:ext uri="{FF2B5EF4-FFF2-40B4-BE49-F238E27FC236}">
                <a16:creationId xmlns:a16="http://schemas.microsoft.com/office/drawing/2014/main" id="{8151EFDD-D3CF-D5FF-8E36-6E56EF5649A7}"/>
              </a:ext>
            </a:extLst>
          </p:cNvPr>
          <p:cNvSpPr txBox="1"/>
          <p:nvPr/>
        </p:nvSpPr>
        <p:spPr>
          <a:xfrm rot="21333283">
            <a:off x="4023496" y="2947985"/>
            <a:ext cx="1643742" cy="1323439"/>
          </a:xfrm>
          <a:prstGeom prst="rect">
            <a:avLst/>
          </a:prstGeom>
          <a:noFill/>
          <a:scene3d>
            <a:camera prst="isometricRightUp"/>
            <a:lightRig rig="threePt" dir="t"/>
          </a:scene3d>
        </p:spPr>
        <p:txBody>
          <a:bodyPr wrap="square" rtlCol="0">
            <a:spAutoFit/>
          </a:bodyPr>
          <a:lstStyle/>
          <a:p>
            <a:r>
              <a:rPr lang="en-US" sz="8000" dirty="0">
                <a:latin typeface="Bodoni MT Black" panose="02070A03080606020203" pitchFamily="18" charset="0"/>
                <a:cs typeface="Times New Roman" panose="02020603050405020304" pitchFamily="18" charset="0"/>
              </a:rPr>
              <a:t>03</a:t>
            </a:r>
          </a:p>
        </p:txBody>
      </p:sp>
      <p:sp>
        <p:nvSpPr>
          <p:cNvPr id="55" name="Hộp Văn bản 54">
            <a:extLst>
              <a:ext uri="{FF2B5EF4-FFF2-40B4-BE49-F238E27FC236}">
                <a16:creationId xmlns:a16="http://schemas.microsoft.com/office/drawing/2014/main" id="{0DF42132-F6A8-B0ED-22F8-0F58BC95A398}"/>
              </a:ext>
            </a:extLst>
          </p:cNvPr>
          <p:cNvSpPr txBox="1"/>
          <p:nvPr/>
        </p:nvSpPr>
        <p:spPr>
          <a:xfrm>
            <a:off x="6002901" y="2466623"/>
            <a:ext cx="4058938" cy="1200329"/>
          </a:xfrm>
          <a:prstGeom prst="rect">
            <a:avLst/>
          </a:prstGeom>
          <a:noFill/>
        </p:spPr>
        <p:txBody>
          <a:bodyPr wrap="square" rtlCol="0">
            <a:spAutoFit/>
          </a:bodyPr>
          <a:lstStyle/>
          <a:p>
            <a:pPr algn="ctr"/>
            <a:r>
              <a:rPr lang="en-US" sz="3600" dirty="0">
                <a:solidFill>
                  <a:schemeClr val="bg1"/>
                </a:solidFill>
                <a:latin typeface="Ravie" panose="04040805050809020602" pitchFamily="82" charset="0"/>
                <a:cs typeface="Times New Roman" panose="02020603050405020304" pitchFamily="18" charset="0"/>
              </a:rPr>
              <a:t>HÌNH THÀNH </a:t>
            </a:r>
          </a:p>
          <a:p>
            <a:pPr algn="ctr"/>
            <a:r>
              <a:rPr lang="en-US" sz="3600" dirty="0">
                <a:solidFill>
                  <a:schemeClr val="bg1"/>
                </a:solidFill>
                <a:latin typeface="Ravie" panose="04040805050809020602" pitchFamily="82" charset="0"/>
                <a:cs typeface="Times New Roman" panose="02020603050405020304" pitchFamily="18" charset="0"/>
              </a:rPr>
              <a:t>KIẾN THỨC</a:t>
            </a:r>
          </a:p>
        </p:txBody>
      </p:sp>
      <p:sp>
        <p:nvSpPr>
          <p:cNvPr id="53" name="Hộp Văn bản 52">
            <a:extLst>
              <a:ext uri="{FF2B5EF4-FFF2-40B4-BE49-F238E27FC236}">
                <a16:creationId xmlns:a16="http://schemas.microsoft.com/office/drawing/2014/main" id="{E4EC7BFF-DA6D-5D5D-4E4B-6EE889CFC762}"/>
              </a:ext>
            </a:extLst>
          </p:cNvPr>
          <p:cNvSpPr txBox="1"/>
          <p:nvPr/>
        </p:nvSpPr>
        <p:spPr>
          <a:xfrm>
            <a:off x="3490261" y="4272155"/>
            <a:ext cx="1643742" cy="1323439"/>
          </a:xfrm>
          <a:prstGeom prst="rect">
            <a:avLst/>
          </a:prstGeom>
          <a:noFill/>
          <a:scene3d>
            <a:camera prst="isometricRightUp"/>
            <a:lightRig rig="threePt" dir="t"/>
          </a:scene3d>
        </p:spPr>
        <p:txBody>
          <a:bodyPr wrap="square" rtlCol="0">
            <a:spAutoFit/>
          </a:bodyPr>
          <a:lstStyle/>
          <a:p>
            <a:r>
              <a:rPr lang="en-US" sz="8000" dirty="0">
                <a:latin typeface="Bodoni MT Black" panose="02070A03080606020203" pitchFamily="18" charset="0"/>
                <a:cs typeface="Times New Roman" panose="02020603050405020304" pitchFamily="18" charset="0"/>
              </a:rPr>
              <a:t>04</a:t>
            </a:r>
          </a:p>
        </p:txBody>
      </p:sp>
      <p:sp>
        <p:nvSpPr>
          <p:cNvPr id="49" name="Hộp Văn bản 48">
            <a:extLst>
              <a:ext uri="{FF2B5EF4-FFF2-40B4-BE49-F238E27FC236}">
                <a16:creationId xmlns:a16="http://schemas.microsoft.com/office/drawing/2014/main" id="{7EBBF506-C9FF-DE80-2707-3F729FAB7260}"/>
              </a:ext>
            </a:extLst>
          </p:cNvPr>
          <p:cNvSpPr txBox="1"/>
          <p:nvPr/>
        </p:nvSpPr>
        <p:spPr>
          <a:xfrm>
            <a:off x="5845932" y="1378154"/>
            <a:ext cx="4578232" cy="769441"/>
          </a:xfrm>
          <a:prstGeom prst="rect">
            <a:avLst/>
          </a:prstGeom>
          <a:noFill/>
        </p:spPr>
        <p:txBody>
          <a:bodyPr wrap="square" rtlCol="0">
            <a:spAutoFit/>
          </a:bodyPr>
          <a:lstStyle/>
          <a:p>
            <a:r>
              <a:rPr lang="en-US" sz="4400" dirty="0">
                <a:solidFill>
                  <a:schemeClr val="bg1"/>
                </a:solidFill>
                <a:latin typeface="Ravie" panose="04040805050809020602" pitchFamily="82" charset="0"/>
                <a:cs typeface="Times New Roman" panose="02020603050405020304" pitchFamily="18" charset="0"/>
              </a:rPr>
              <a:t>KHỞI ĐỘNG</a:t>
            </a:r>
          </a:p>
        </p:txBody>
      </p:sp>
      <p:sp>
        <p:nvSpPr>
          <p:cNvPr id="56" name="Hộp Văn bản 55">
            <a:extLst>
              <a:ext uri="{FF2B5EF4-FFF2-40B4-BE49-F238E27FC236}">
                <a16:creationId xmlns:a16="http://schemas.microsoft.com/office/drawing/2014/main" id="{C4604784-4CA2-ADE1-7F59-C21A0C68FE69}"/>
              </a:ext>
            </a:extLst>
          </p:cNvPr>
          <p:cNvSpPr txBox="1"/>
          <p:nvPr/>
        </p:nvSpPr>
        <p:spPr>
          <a:xfrm>
            <a:off x="5942647" y="3921681"/>
            <a:ext cx="4578232" cy="769441"/>
          </a:xfrm>
          <a:prstGeom prst="rect">
            <a:avLst/>
          </a:prstGeom>
          <a:noFill/>
        </p:spPr>
        <p:txBody>
          <a:bodyPr wrap="square" rtlCol="0">
            <a:spAutoFit/>
          </a:bodyPr>
          <a:lstStyle/>
          <a:p>
            <a:r>
              <a:rPr lang="en-US" sz="4400" dirty="0">
                <a:solidFill>
                  <a:schemeClr val="bg1"/>
                </a:solidFill>
                <a:latin typeface="Ravie" panose="04040805050809020602" pitchFamily="82" charset="0"/>
                <a:cs typeface="Times New Roman" panose="02020603050405020304" pitchFamily="18" charset="0"/>
              </a:rPr>
              <a:t>LUYỆN TẬP</a:t>
            </a:r>
          </a:p>
        </p:txBody>
      </p:sp>
      <p:sp>
        <p:nvSpPr>
          <p:cNvPr id="57" name="Hộp Văn bản 56">
            <a:extLst>
              <a:ext uri="{FF2B5EF4-FFF2-40B4-BE49-F238E27FC236}">
                <a16:creationId xmlns:a16="http://schemas.microsoft.com/office/drawing/2014/main" id="{55AA719B-4A77-1C0E-3AFF-850E73EC8177}"/>
              </a:ext>
            </a:extLst>
          </p:cNvPr>
          <p:cNvSpPr txBox="1"/>
          <p:nvPr/>
        </p:nvSpPr>
        <p:spPr>
          <a:xfrm>
            <a:off x="5839733" y="5010488"/>
            <a:ext cx="4578232" cy="769441"/>
          </a:xfrm>
          <a:prstGeom prst="rect">
            <a:avLst/>
          </a:prstGeom>
          <a:noFill/>
        </p:spPr>
        <p:txBody>
          <a:bodyPr wrap="square" rtlCol="0">
            <a:spAutoFit/>
          </a:bodyPr>
          <a:lstStyle/>
          <a:p>
            <a:r>
              <a:rPr lang="en-US" sz="4400" dirty="0">
                <a:solidFill>
                  <a:schemeClr val="bg1"/>
                </a:solidFill>
                <a:latin typeface="Ravie" panose="04040805050809020602" pitchFamily="82" charset="0"/>
                <a:cs typeface="Times New Roman" panose="02020603050405020304" pitchFamily="18" charset="0"/>
              </a:rPr>
              <a:t>VẬN DỤNG</a:t>
            </a:r>
          </a:p>
        </p:txBody>
      </p:sp>
    </p:spTree>
    <p:extLst>
      <p:ext uri="{BB962C8B-B14F-4D97-AF65-F5344CB8AC3E}">
        <p14:creationId xmlns:p14="http://schemas.microsoft.com/office/powerpoint/2010/main" val="2786567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barn(inVertical)">
                                      <p:cBhvr>
                                        <p:cTn id="10" dur="500"/>
                                        <p:tgtEl>
                                          <p:spTgt spid="49"/>
                                        </p:tgtEl>
                                      </p:cBhvr>
                                    </p:animEffect>
                                  </p:childTnLst>
                                </p:cTn>
                              </p:par>
                              <p:par>
                                <p:cTn id="11" presetID="16" presetClass="entr" presetSubtype="21"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arn(inVertical)">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barn(inVertical)">
                                      <p:cBhvr>
                                        <p:cTn id="18" dur="500"/>
                                        <p:tgtEl>
                                          <p:spTgt spid="4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barn(inVertical)">
                                      <p:cBhvr>
                                        <p:cTn id="21" dur="500"/>
                                        <p:tgtEl>
                                          <p:spTgt spid="55"/>
                                        </p:tgtEl>
                                      </p:cBhvr>
                                    </p:animEffect>
                                  </p:childTnLst>
                                </p:cTn>
                              </p:par>
                              <p:par>
                                <p:cTn id="22" presetID="16" presetClass="entr" presetSubtype="21" fill="hold"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barn(inVertical)">
                                      <p:cBhvr>
                                        <p:cTn id="24" dur="500"/>
                                        <p:tgtEl>
                                          <p:spTgt spid="4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barn(inVertical)">
                                      <p:cBhvr>
                                        <p:cTn id="29" dur="500"/>
                                        <p:tgtEl>
                                          <p:spTgt spid="5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barn(inVertical)">
                                      <p:cBhvr>
                                        <p:cTn id="32" dur="500"/>
                                        <p:tgtEl>
                                          <p:spTgt spid="56"/>
                                        </p:tgtEl>
                                      </p:cBhvr>
                                    </p:animEffect>
                                  </p:childTnLst>
                                </p:cTn>
                              </p:par>
                              <p:par>
                                <p:cTn id="33" presetID="16" presetClass="entr" presetSubtype="21" fill="hold" nodeType="with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barn(inVertical)">
                                      <p:cBhvr>
                                        <p:cTn id="35" dur="500"/>
                                        <p:tgtEl>
                                          <p:spTgt spid="4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barn(inVertical)">
                                      <p:cBhvr>
                                        <p:cTn id="40" dur="500"/>
                                        <p:tgtEl>
                                          <p:spTgt spid="5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barn(inVertical)">
                                      <p:cBhvr>
                                        <p:cTn id="43" dur="500"/>
                                        <p:tgtEl>
                                          <p:spTgt spid="57"/>
                                        </p:tgtEl>
                                      </p:cBhvr>
                                    </p:animEffect>
                                  </p:childTnLst>
                                </p:cTn>
                              </p:par>
                              <p:par>
                                <p:cTn id="44" presetID="16" presetClass="entr" presetSubtype="21" fill="hold" nodeType="with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barn(inVertical)">
                                      <p:cBhvr>
                                        <p:cTn id="4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p:bldP spid="52" grpId="0"/>
      <p:bldP spid="55" grpId="0"/>
      <p:bldP spid="53" grpId="0"/>
      <p:bldP spid="49" grpId="0"/>
      <p:bldP spid="56" grpId="0"/>
      <p:bldP spid="5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a:extLst>
              <a:ext uri="{FF2B5EF4-FFF2-40B4-BE49-F238E27FC236}">
                <a16:creationId xmlns:a16="http://schemas.microsoft.com/office/drawing/2014/main" id="{FC9F4253-6A35-3325-9E75-32374E943E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1" t="3804" r="6815"/>
          <a:stretch/>
        </p:blipFill>
        <p:spPr bwMode="auto">
          <a:xfrm>
            <a:off x="0" y="-3781"/>
            <a:ext cx="12192000" cy="6861781"/>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D24C2CEF-45B9-DB47-277D-C0DA78B81A92}"/>
              </a:ext>
            </a:extLst>
          </p:cNvPr>
          <p:cNvSpPr txBox="1"/>
          <p:nvPr/>
        </p:nvSpPr>
        <p:spPr>
          <a:xfrm>
            <a:off x="984089" y="255814"/>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II. Đọc – hiểu chi tiết</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F8157803-084F-5F2A-624A-6D92DAEA6453}"/>
              </a:ext>
            </a:extLst>
          </p:cNvPr>
          <p:cNvSpPr txBox="1"/>
          <p:nvPr/>
        </p:nvSpPr>
        <p:spPr>
          <a:xfrm>
            <a:off x="1168400" y="890126"/>
            <a:ext cx="9918700" cy="613245"/>
          </a:xfrm>
          <a:prstGeom prst="rect">
            <a:avLst/>
          </a:prstGeom>
          <a:noFill/>
        </p:spPr>
        <p:txBody>
          <a:bodyPr wrap="square">
            <a:spAutoFit/>
          </a:bodyPr>
          <a:lstStyle/>
          <a:p>
            <a:pPr marL="0" marR="0" algn="just">
              <a:lnSpc>
                <a:spcPct val="115000"/>
              </a:lnSpc>
              <a:spcBef>
                <a:spcPts val="600"/>
              </a:spcBef>
              <a:spcAft>
                <a:spcPts val="600"/>
              </a:spcAft>
            </a:pPr>
            <a:r>
              <a:rPr lang="it-IT"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2. Ước nguyện của nhà thơ (hai câu thơ cuối)</a:t>
            </a:r>
            <a:endParaRPr lang="en-US" sz="3200"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Hộp Văn bản 21">
            <a:extLst>
              <a:ext uri="{FF2B5EF4-FFF2-40B4-BE49-F238E27FC236}">
                <a16:creationId xmlns:a16="http://schemas.microsoft.com/office/drawing/2014/main" id="{3E0EC82F-8102-9F10-6A97-1A8B47F3A962}"/>
              </a:ext>
            </a:extLst>
          </p:cNvPr>
          <p:cNvSpPr txBox="1"/>
          <p:nvPr/>
        </p:nvSpPr>
        <p:spPr>
          <a:xfrm>
            <a:off x="1257300" y="1446651"/>
            <a:ext cx="7258331" cy="523220"/>
          </a:xfrm>
          <a:prstGeom prst="rect">
            <a:avLst/>
          </a:prstGeom>
          <a:noFill/>
        </p:spPr>
        <p:txBody>
          <a:bodyPr wrap="square">
            <a:spAutoFit/>
          </a:bodyPr>
          <a:lstStyle/>
          <a:p>
            <a:r>
              <a:rPr lang="it-IT" sz="2800" b="1" dirty="0">
                <a:solidFill>
                  <a:srgbClr val="00CC00"/>
                </a:solidFill>
                <a:latin typeface="Times New Roman" panose="02020603050405020304" pitchFamily="18" charset="0"/>
                <a:cs typeface="Times New Roman" panose="02020603050405020304" pitchFamily="18" charset="0"/>
              </a:rPr>
              <a:t>*Ước nguyện của nhà thơ:</a:t>
            </a:r>
            <a:endParaRPr lang="en-US" sz="2800" dirty="0">
              <a:solidFill>
                <a:srgbClr val="00CC00"/>
              </a:solidFill>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FDBB5F60-17CC-D559-F3C6-6BB45B0D4289}"/>
              </a:ext>
            </a:extLst>
          </p:cNvPr>
          <p:cNvSpPr txBox="1"/>
          <p:nvPr/>
        </p:nvSpPr>
        <p:spPr>
          <a:xfrm>
            <a:off x="1257300" y="2005725"/>
            <a:ext cx="10255250" cy="1055608"/>
          </a:xfrm>
          <a:prstGeom prst="roundRect">
            <a:avLst/>
          </a:prstGeom>
          <a:noFill/>
          <a:ln w="38100">
            <a:solidFill>
              <a:srgbClr val="00CC00"/>
            </a:solidFill>
          </a:ln>
        </p:spPr>
        <p:txBody>
          <a:bodyPr wrap="square">
            <a:spAutoFit/>
          </a:bodyPr>
          <a:lstStyle/>
          <a:p>
            <a:pPr algn="just">
              <a:spcBef>
                <a:spcPts val="600"/>
              </a:spcBef>
              <a:spcAft>
                <a:spcPts val="600"/>
              </a:spcAft>
            </a:pPr>
            <a:r>
              <a:rPr lang="it-IT" sz="2800" dirty="0">
                <a:effectLst/>
                <a:latin typeface="Times New Roman" panose="02020603050405020304" pitchFamily="18" charset="0"/>
                <a:ea typeface="Calibri" panose="020F0502020204030204" pitchFamily="34" charset="0"/>
                <a:cs typeface="Times New Roman" panose="02020603050405020304" pitchFamily="18" charset="0"/>
              </a:rPr>
              <a:t>- Những thông tin về cuộc đời và con người Nguyễn Trãi giúp lí giải rõ hơn mong ước của nhà thơ:</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0" name="Hộp Văn bản 29">
            <a:extLst>
              <a:ext uri="{FF2B5EF4-FFF2-40B4-BE49-F238E27FC236}">
                <a16:creationId xmlns:a16="http://schemas.microsoft.com/office/drawing/2014/main" id="{80286EC3-B99F-253E-1E57-632846C22134}"/>
              </a:ext>
            </a:extLst>
          </p:cNvPr>
          <p:cNvSpPr txBox="1"/>
          <p:nvPr/>
        </p:nvSpPr>
        <p:spPr>
          <a:xfrm>
            <a:off x="1168400" y="2959591"/>
            <a:ext cx="10515600" cy="2799348"/>
          </a:xfrm>
          <a:prstGeom prst="roundRect">
            <a:avLst/>
          </a:prstGeom>
          <a:noFill/>
          <a:ln w="38100">
            <a:noFill/>
          </a:ln>
        </p:spPr>
        <p:txBody>
          <a:bodyPr wrap="square">
            <a:spAutoFit/>
          </a:bodyPr>
          <a:lstStyle/>
          <a:p>
            <a:pPr algn="just">
              <a:lnSpc>
                <a:spcPct val="115000"/>
              </a:lnSpc>
              <a:spcBef>
                <a:spcPts val="600"/>
              </a:spcBef>
              <a:spcAft>
                <a:spcPts val="600"/>
              </a:spcAft>
            </a:pPr>
            <a:r>
              <a:rPr lang="it-IT" sz="2800" dirty="0">
                <a:effectLst/>
                <a:latin typeface="Times New Roman" panose="02020603050405020304" pitchFamily="18" charset="0"/>
                <a:ea typeface="ArialMT"/>
                <a:cs typeface="Times New Roman" panose="02020603050405020304" pitchFamily="18" charset="0"/>
              </a:rPr>
              <a:t>+ Lí tưởng của Nguyễn Trãi là sống hết mình vì đất nước, nhân dân, mong muốn xây dựng một triều đại “vua sáng, tôi hiền”. Cả cuộc đời ông phấn đấu và hi sinh cho lí tưởng và mục đích đó, cả khi tham gia khởi nghĩa Lam Sơn, khi hòa bình lập lại và những ngày tháng ẩn dật ở Côn Sơn.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Hộp Văn bản 12">
            <a:extLst>
              <a:ext uri="{FF2B5EF4-FFF2-40B4-BE49-F238E27FC236}">
                <a16:creationId xmlns:a16="http://schemas.microsoft.com/office/drawing/2014/main" id="{CCA3B363-D203-E89C-C82F-92BD88061F2A}"/>
              </a:ext>
            </a:extLst>
          </p:cNvPr>
          <p:cNvSpPr txBox="1"/>
          <p:nvPr/>
        </p:nvSpPr>
        <p:spPr>
          <a:xfrm>
            <a:off x="1257300" y="5609060"/>
            <a:ext cx="10515600" cy="1154642"/>
          </a:xfrm>
          <a:prstGeom prst="roundRect">
            <a:avLst/>
          </a:prstGeom>
          <a:noFill/>
          <a:ln w="38100">
            <a:noFill/>
          </a:ln>
        </p:spPr>
        <p:txBody>
          <a:bodyPr wrap="square">
            <a:spAutoFit/>
          </a:bodyPr>
          <a:lstStyle/>
          <a:p>
            <a:pPr algn="just">
              <a:lnSpc>
                <a:spcPct val="115000"/>
              </a:lnSpc>
              <a:spcBef>
                <a:spcPts val="600"/>
              </a:spcBef>
              <a:spcAft>
                <a:spcPts val="600"/>
              </a:spcAft>
              <a:tabLst>
                <a:tab pos="540385" algn="l"/>
              </a:tabLst>
            </a:pPr>
            <a:r>
              <a:rPr lang="it-IT" sz="2800" dirty="0">
                <a:effectLst/>
                <a:latin typeface="Times New Roman" panose="02020603050405020304" pitchFamily="18" charset="0"/>
                <a:ea typeface="ArialMT"/>
              </a:rPr>
              <a:t>+ Mọi hành động và suy nghĩ của Nguyễn Trãi là vì cuộc sống tươi đẹp cho người dân.</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19110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0"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a:extLst>
              <a:ext uri="{FF2B5EF4-FFF2-40B4-BE49-F238E27FC236}">
                <a16:creationId xmlns:a16="http://schemas.microsoft.com/office/drawing/2014/main" id="{FC9F4253-6A35-3325-9E75-32374E943E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1" t="3804" r="6815"/>
          <a:stretch/>
        </p:blipFill>
        <p:spPr bwMode="auto">
          <a:xfrm>
            <a:off x="0" y="-3781"/>
            <a:ext cx="12192000" cy="6861781"/>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D24C2CEF-45B9-DB47-277D-C0DA78B81A92}"/>
              </a:ext>
            </a:extLst>
          </p:cNvPr>
          <p:cNvSpPr txBox="1"/>
          <p:nvPr/>
        </p:nvSpPr>
        <p:spPr>
          <a:xfrm>
            <a:off x="984089" y="255814"/>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II. Đọc – hiểu chi tiết</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F8157803-084F-5F2A-624A-6D92DAEA6453}"/>
              </a:ext>
            </a:extLst>
          </p:cNvPr>
          <p:cNvSpPr txBox="1"/>
          <p:nvPr/>
        </p:nvSpPr>
        <p:spPr>
          <a:xfrm>
            <a:off x="1168400" y="890126"/>
            <a:ext cx="9918700" cy="613245"/>
          </a:xfrm>
          <a:prstGeom prst="rect">
            <a:avLst/>
          </a:prstGeom>
          <a:noFill/>
        </p:spPr>
        <p:txBody>
          <a:bodyPr wrap="square">
            <a:spAutoFit/>
          </a:bodyPr>
          <a:lstStyle/>
          <a:p>
            <a:pPr marL="0" marR="0" algn="just">
              <a:lnSpc>
                <a:spcPct val="115000"/>
              </a:lnSpc>
              <a:spcBef>
                <a:spcPts val="600"/>
              </a:spcBef>
              <a:spcAft>
                <a:spcPts val="600"/>
              </a:spcAft>
            </a:pPr>
            <a:r>
              <a:rPr lang="it-IT"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2. Ước nguyện của nhà thơ (hai câu thơ cuối)</a:t>
            </a:r>
            <a:endParaRPr lang="en-US" sz="3200"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Hộp Văn bản 21">
            <a:extLst>
              <a:ext uri="{FF2B5EF4-FFF2-40B4-BE49-F238E27FC236}">
                <a16:creationId xmlns:a16="http://schemas.microsoft.com/office/drawing/2014/main" id="{3E0EC82F-8102-9F10-6A97-1A8B47F3A962}"/>
              </a:ext>
            </a:extLst>
          </p:cNvPr>
          <p:cNvSpPr txBox="1"/>
          <p:nvPr/>
        </p:nvSpPr>
        <p:spPr>
          <a:xfrm>
            <a:off x="1257300" y="1433319"/>
            <a:ext cx="7258331" cy="523220"/>
          </a:xfrm>
          <a:prstGeom prst="rect">
            <a:avLst/>
          </a:prstGeom>
          <a:noFill/>
        </p:spPr>
        <p:txBody>
          <a:bodyPr wrap="square">
            <a:spAutoFit/>
          </a:bodyPr>
          <a:lstStyle/>
          <a:p>
            <a:pPr marL="0" marR="0">
              <a:spcBef>
                <a:spcPts val="600"/>
              </a:spcBef>
              <a:spcAft>
                <a:spcPts val="600"/>
              </a:spcAft>
              <a:tabLst>
                <a:tab pos="1386840" algn="l"/>
              </a:tabLst>
            </a:pPr>
            <a:r>
              <a:rPr lang="it-IT" sz="2800" b="1" dirty="0">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*M</a:t>
            </a:r>
            <a:r>
              <a:rPr lang="en-US" sz="2800" b="1" dirty="0" err="1">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ối</a:t>
            </a:r>
            <a:r>
              <a:rPr lang="en-US" sz="2800" b="1" dirty="0">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quan</a:t>
            </a:r>
            <a:r>
              <a:rPr lang="en-US" sz="2800" b="1" dirty="0">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hệ</a:t>
            </a:r>
            <a:r>
              <a:rPr lang="en-US" sz="2800" b="1" dirty="0">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giữa</a:t>
            </a:r>
            <a:r>
              <a:rPr lang="en-US" sz="2800" b="1" dirty="0">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cảnh</a:t>
            </a:r>
            <a:r>
              <a:rPr lang="en-US" sz="2800" b="1" dirty="0">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2800" b="1" dirty="0">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tình</a:t>
            </a:r>
            <a:r>
              <a:rPr lang="en-US" sz="2800" b="1" dirty="0">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trong</a:t>
            </a:r>
            <a:r>
              <a:rPr lang="en-US" sz="2800" b="1" dirty="0">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2800" b="1" dirty="0">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thơ</a:t>
            </a:r>
            <a:r>
              <a:rPr lang="en-US" sz="2800" b="1" dirty="0">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FDBB5F60-17CC-D559-F3C6-6BB45B0D4289}"/>
              </a:ext>
            </a:extLst>
          </p:cNvPr>
          <p:cNvSpPr txBox="1"/>
          <p:nvPr/>
        </p:nvSpPr>
        <p:spPr>
          <a:xfrm>
            <a:off x="1257300" y="3259908"/>
            <a:ext cx="10255250" cy="3439239"/>
          </a:xfrm>
          <a:prstGeom prst="roundRect">
            <a:avLst/>
          </a:prstGeom>
          <a:noFill/>
          <a:ln w="38100">
            <a:solidFill>
              <a:srgbClr val="00CC00"/>
            </a:solidFill>
          </a:ln>
        </p:spPr>
        <p:txBody>
          <a:bodyPr wrap="square">
            <a:spAutoFit/>
          </a:bodyPr>
          <a:lstStyle/>
          <a:p>
            <a:pPr algn="just">
              <a:spcBef>
                <a:spcPts val="600"/>
              </a:spcBef>
              <a:spcAft>
                <a:spcPts val="600"/>
              </a:spcAft>
            </a:pPr>
            <a:r>
              <a:rPr lang="it-IT" sz="2800" dirty="0">
                <a:latin typeface="Times New Roman" panose="02020603050405020304" pitchFamily="18" charset="0"/>
                <a:ea typeface="ArialMT"/>
                <a:cs typeface="Times New Roman" panose="02020603050405020304" pitchFamily="18" charset="0"/>
              </a:rPr>
              <a:t>- Ở bốn câu thơ đầu, bức tranh thiên nhiên ngày hè hiện lên tươi mới, sống động nhưng qua đó vẫn có thể thấy được niềm vui, tâm trạng viên mãn của nhà thơ trước vẻ đẹp rực rỡ của thiên nhiên, cảnh vật. Trước không khí thái bình, thịnh vượng của đất nước, Nguyễn Trãi thể hiện niềm vui và niềm tin tưởng vào tương lai tươi sáng của đất nước. Đó có lẽ là những ngày tháng hạnh phúc nhất của cuộc đời Nguyễn Trãi, trước khi bi kịch xảy ra.</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ADFB0598-33A9-691C-2309-24AC432D7433}"/>
              </a:ext>
            </a:extLst>
          </p:cNvPr>
          <p:cNvSpPr txBox="1"/>
          <p:nvPr/>
        </p:nvSpPr>
        <p:spPr>
          <a:xfrm>
            <a:off x="1225960" y="1876609"/>
            <a:ext cx="10356645" cy="1384995"/>
          </a:xfrm>
          <a:prstGeom prst="rect">
            <a:avLst/>
          </a:prstGeom>
          <a:noFill/>
        </p:spPr>
        <p:txBody>
          <a:bodyPr wrap="square">
            <a:spAutoFit/>
          </a:bodyPr>
          <a:lstStyle/>
          <a:p>
            <a:pPr marL="0" marR="0" algn="just">
              <a:spcBef>
                <a:spcPts val="600"/>
              </a:spcBef>
              <a:spcAft>
                <a:spcPts val="600"/>
              </a:spcAft>
            </a:pPr>
            <a:r>
              <a:rPr lang="it-IT" sz="2800" b="1" dirty="0">
                <a:effectLst/>
                <a:latin typeface="Times New Roman" panose="02020603050405020304" pitchFamily="18" charset="0"/>
                <a:ea typeface="Calibri" panose="020F0502020204030204" pitchFamily="34" charset="0"/>
                <a:cs typeface="Times New Roman" panose="02020603050405020304" pitchFamily="18" charset="0"/>
              </a:rPr>
              <a:t>Đặc trưng nổi bật về thi pháp của thơ ca trung đại là phát huy tối đa hiệu quả của bút pháp tả cảnh ngụ tình. Bài thơ số 43 – </a:t>
            </a:r>
            <a:r>
              <a:rPr lang="it-IT" sz="2800" b="1" i="1" dirty="0">
                <a:effectLst/>
                <a:latin typeface="Times New Roman" panose="02020603050405020304" pitchFamily="18" charset="0"/>
                <a:ea typeface="Calibri" panose="020F0502020204030204" pitchFamily="34" charset="0"/>
                <a:cs typeface="Times New Roman" panose="02020603050405020304" pitchFamily="18" charset="0"/>
              </a:rPr>
              <a:t>Gương báu </a:t>
            </a:r>
            <a:r>
              <a:rPr lang="it-IT" sz="2800" b="1" i="1" dirty="0">
                <a:latin typeface="Times New Roman" panose="02020603050405020304" pitchFamily="18" charset="0"/>
                <a:ea typeface="Calibri" panose="020F0502020204030204" pitchFamily="34" charset="0"/>
                <a:cs typeface="Times New Roman" panose="02020603050405020304" pitchFamily="18" charset="0"/>
              </a:rPr>
              <a:t>khuyên răn</a:t>
            </a:r>
            <a:r>
              <a:rPr lang="it-IT"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2800" b="1" dirty="0">
                <a:effectLst/>
                <a:latin typeface="Times New Roman" panose="02020603050405020304" pitchFamily="18" charset="0"/>
                <a:ea typeface="Calibri" panose="020F0502020204030204" pitchFamily="34" charset="0"/>
                <a:cs typeface="Times New Roman" panose="02020603050405020304" pitchFamily="18" charset="0"/>
              </a:rPr>
              <a:t>là minh chứng tiêu biểu: </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28215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8"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a:extLst>
              <a:ext uri="{FF2B5EF4-FFF2-40B4-BE49-F238E27FC236}">
                <a16:creationId xmlns:a16="http://schemas.microsoft.com/office/drawing/2014/main" id="{FC9F4253-6A35-3325-9E75-32374E943E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1" t="3804" r="6815"/>
          <a:stretch/>
        </p:blipFill>
        <p:spPr bwMode="auto">
          <a:xfrm>
            <a:off x="0" y="-3781"/>
            <a:ext cx="12192000" cy="6861781"/>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D24C2CEF-45B9-DB47-277D-C0DA78B81A92}"/>
              </a:ext>
            </a:extLst>
          </p:cNvPr>
          <p:cNvSpPr txBox="1"/>
          <p:nvPr/>
        </p:nvSpPr>
        <p:spPr>
          <a:xfrm>
            <a:off x="984089" y="255814"/>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II. Đọc – hiểu chi tiết</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F8157803-084F-5F2A-624A-6D92DAEA6453}"/>
              </a:ext>
            </a:extLst>
          </p:cNvPr>
          <p:cNvSpPr txBox="1"/>
          <p:nvPr/>
        </p:nvSpPr>
        <p:spPr>
          <a:xfrm>
            <a:off x="1168400" y="890126"/>
            <a:ext cx="9918700" cy="613245"/>
          </a:xfrm>
          <a:prstGeom prst="rect">
            <a:avLst/>
          </a:prstGeom>
          <a:noFill/>
        </p:spPr>
        <p:txBody>
          <a:bodyPr wrap="square">
            <a:spAutoFit/>
          </a:bodyPr>
          <a:lstStyle/>
          <a:p>
            <a:pPr marL="0" marR="0" algn="just">
              <a:lnSpc>
                <a:spcPct val="115000"/>
              </a:lnSpc>
              <a:spcBef>
                <a:spcPts val="600"/>
              </a:spcBef>
              <a:spcAft>
                <a:spcPts val="600"/>
              </a:spcAft>
            </a:pPr>
            <a:r>
              <a:rPr lang="it-IT"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2. Ước nguyện của nhà thơ (hai câu thơ cuối)</a:t>
            </a:r>
            <a:endParaRPr lang="en-US" sz="3200"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Hộp Văn bản 21">
            <a:extLst>
              <a:ext uri="{FF2B5EF4-FFF2-40B4-BE49-F238E27FC236}">
                <a16:creationId xmlns:a16="http://schemas.microsoft.com/office/drawing/2014/main" id="{3E0EC82F-8102-9F10-6A97-1A8B47F3A962}"/>
              </a:ext>
            </a:extLst>
          </p:cNvPr>
          <p:cNvSpPr txBox="1"/>
          <p:nvPr/>
        </p:nvSpPr>
        <p:spPr>
          <a:xfrm>
            <a:off x="1257300" y="1433319"/>
            <a:ext cx="7258331" cy="523220"/>
          </a:xfrm>
          <a:prstGeom prst="rect">
            <a:avLst/>
          </a:prstGeom>
          <a:noFill/>
        </p:spPr>
        <p:txBody>
          <a:bodyPr wrap="square">
            <a:spAutoFit/>
          </a:bodyPr>
          <a:lstStyle/>
          <a:p>
            <a:pPr marL="0" marR="0">
              <a:spcBef>
                <a:spcPts val="600"/>
              </a:spcBef>
              <a:spcAft>
                <a:spcPts val="600"/>
              </a:spcAft>
              <a:tabLst>
                <a:tab pos="1386840" algn="l"/>
              </a:tabLst>
            </a:pPr>
            <a:r>
              <a:rPr lang="it-IT" sz="2800" b="1" dirty="0">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*M</a:t>
            </a:r>
            <a:r>
              <a:rPr lang="en-US" sz="2800" b="1" dirty="0" err="1">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ối</a:t>
            </a:r>
            <a:r>
              <a:rPr lang="en-US" sz="2800" b="1" dirty="0">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quan</a:t>
            </a:r>
            <a:r>
              <a:rPr lang="en-US" sz="2800" b="1" dirty="0">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hệ</a:t>
            </a:r>
            <a:r>
              <a:rPr lang="en-US" sz="2800" b="1" dirty="0">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giữa</a:t>
            </a:r>
            <a:r>
              <a:rPr lang="en-US" sz="2800" b="1" dirty="0">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cảnh</a:t>
            </a:r>
            <a:r>
              <a:rPr lang="en-US" sz="2800" b="1" dirty="0">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2800" b="1" dirty="0">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tình</a:t>
            </a:r>
            <a:r>
              <a:rPr lang="en-US" sz="2800" b="1" dirty="0">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trong</a:t>
            </a:r>
            <a:r>
              <a:rPr lang="en-US" sz="2800" b="1" dirty="0">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2800" b="1" dirty="0">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thơ</a:t>
            </a:r>
            <a:r>
              <a:rPr lang="en-US" sz="2800" b="1" dirty="0">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FDBB5F60-17CC-D559-F3C6-6BB45B0D4289}"/>
              </a:ext>
            </a:extLst>
          </p:cNvPr>
          <p:cNvSpPr txBox="1"/>
          <p:nvPr/>
        </p:nvSpPr>
        <p:spPr>
          <a:xfrm>
            <a:off x="1307997" y="3336734"/>
            <a:ext cx="10255250" cy="1055608"/>
          </a:xfrm>
          <a:prstGeom prst="roundRect">
            <a:avLst/>
          </a:prstGeom>
          <a:noFill/>
          <a:ln w="38100">
            <a:solidFill>
              <a:srgbClr val="00CC00"/>
            </a:solidFill>
          </a:ln>
        </p:spPr>
        <p:txBody>
          <a:bodyPr wrap="square">
            <a:spAutoFit/>
          </a:bodyPr>
          <a:lstStyle/>
          <a:p>
            <a:pPr algn="just">
              <a:spcBef>
                <a:spcPts val="600"/>
              </a:spcBef>
              <a:spcAft>
                <a:spcPts val="600"/>
              </a:spcAft>
            </a:pPr>
            <a:r>
              <a:rPr lang="it-IT" sz="2800" dirty="0">
                <a:latin typeface="Times New Roman" panose="02020603050405020304" pitchFamily="18" charset="0"/>
                <a:ea typeface="ArialMT"/>
                <a:cs typeface="Times New Roman" panose="02020603050405020304" pitchFamily="18" charset="0"/>
              </a:rPr>
              <a:t>- Trong bốn câu tiếp theo, nhất là hai câu kết, có thể thấy rõ tình cảm của tác giả được thể hiện trực tiếp.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ADFB0598-33A9-691C-2309-24AC432D7433}"/>
              </a:ext>
            </a:extLst>
          </p:cNvPr>
          <p:cNvSpPr txBox="1"/>
          <p:nvPr/>
        </p:nvSpPr>
        <p:spPr>
          <a:xfrm>
            <a:off x="1257300" y="1848713"/>
            <a:ext cx="10356645" cy="1384995"/>
          </a:xfrm>
          <a:prstGeom prst="rect">
            <a:avLst/>
          </a:prstGeom>
          <a:noFill/>
        </p:spPr>
        <p:txBody>
          <a:bodyPr wrap="square">
            <a:spAutoFit/>
          </a:bodyPr>
          <a:lstStyle/>
          <a:p>
            <a:pPr marL="0" marR="0" algn="just">
              <a:spcBef>
                <a:spcPts val="600"/>
              </a:spcBef>
              <a:spcAft>
                <a:spcPts val="600"/>
              </a:spcAft>
            </a:pPr>
            <a:r>
              <a:rPr lang="it-IT" sz="2800" b="1" dirty="0">
                <a:effectLst/>
                <a:latin typeface="Times New Roman" panose="02020603050405020304" pitchFamily="18" charset="0"/>
                <a:ea typeface="Calibri" panose="020F0502020204030204" pitchFamily="34" charset="0"/>
                <a:cs typeface="Times New Roman" panose="02020603050405020304" pitchFamily="18" charset="0"/>
              </a:rPr>
              <a:t>Đặc trưng nổi bật về thi pháp của thơ ca trung đại là phát huy tối đa hiệu quả của bút pháp tả cảnh ngụ tình. Bài thơ số 43 – </a:t>
            </a:r>
            <a:r>
              <a:rPr lang="it-IT" sz="2800" b="1" i="1" dirty="0">
                <a:effectLst/>
                <a:latin typeface="Times New Roman" panose="02020603050405020304" pitchFamily="18" charset="0"/>
                <a:ea typeface="Calibri" panose="020F0502020204030204" pitchFamily="34" charset="0"/>
                <a:cs typeface="Times New Roman" panose="02020603050405020304" pitchFamily="18" charset="0"/>
              </a:rPr>
              <a:t>Gương báu </a:t>
            </a:r>
            <a:r>
              <a:rPr lang="it-IT" sz="2800" b="1" i="1" dirty="0">
                <a:latin typeface="Times New Roman" panose="02020603050405020304" pitchFamily="18" charset="0"/>
                <a:ea typeface="Calibri" panose="020F0502020204030204" pitchFamily="34" charset="0"/>
                <a:cs typeface="Times New Roman" panose="02020603050405020304" pitchFamily="18" charset="0"/>
              </a:rPr>
              <a:t>khuyên răn</a:t>
            </a:r>
            <a:r>
              <a:rPr lang="it-IT"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2800" b="1" dirty="0">
                <a:effectLst/>
                <a:latin typeface="Times New Roman" panose="02020603050405020304" pitchFamily="18" charset="0"/>
                <a:ea typeface="Calibri" panose="020F0502020204030204" pitchFamily="34" charset="0"/>
                <a:cs typeface="Times New Roman" panose="02020603050405020304" pitchFamily="18" charset="0"/>
              </a:rPr>
              <a:t>là minh chứng tiêu biểu: </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Hộp Văn bản 1">
            <a:extLst>
              <a:ext uri="{FF2B5EF4-FFF2-40B4-BE49-F238E27FC236}">
                <a16:creationId xmlns:a16="http://schemas.microsoft.com/office/drawing/2014/main" id="{3C06CCFC-EE3B-7FFE-4C20-B9567FCD1B3B}"/>
              </a:ext>
            </a:extLst>
          </p:cNvPr>
          <p:cNvSpPr txBox="1"/>
          <p:nvPr/>
        </p:nvSpPr>
        <p:spPr>
          <a:xfrm>
            <a:off x="1225960" y="4428624"/>
            <a:ext cx="10515600" cy="1532334"/>
          </a:xfrm>
          <a:prstGeom prst="roundRect">
            <a:avLst/>
          </a:prstGeom>
          <a:noFill/>
          <a:ln w="38100">
            <a:noFill/>
          </a:ln>
        </p:spPr>
        <p:txBody>
          <a:bodyPr wrap="square">
            <a:spAutoFit/>
          </a:bodyPr>
          <a:lstStyle/>
          <a:p>
            <a:pPr algn="just">
              <a:spcBef>
                <a:spcPts val="600"/>
              </a:spcBef>
              <a:spcAft>
                <a:spcPts val="600"/>
              </a:spcAft>
            </a:pPr>
            <a:r>
              <a:rPr lang="it-IT" sz="2800" dirty="0">
                <a:latin typeface="Times New Roman" panose="02020603050405020304" pitchFamily="18" charset="0"/>
                <a:ea typeface="ArialMT"/>
                <a:cs typeface="Times New Roman" panose="02020603050405020304" pitchFamily="18" charset="0"/>
              </a:rPr>
              <a:t>+ Đến hai câu luận, có sự chuyển đổi từ miêu tả thiên nhiên sang miêu tả cảnh vật và sinh hoạt của con người. Đó là một không khí đầy sôi động, nhộn nhịp trong cuộc sống của người dân.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id="{3992F4B5-3DE8-8EC3-AC5F-6FD2EF83CCDE}"/>
              </a:ext>
            </a:extLst>
          </p:cNvPr>
          <p:cNvSpPr txBox="1"/>
          <p:nvPr/>
        </p:nvSpPr>
        <p:spPr>
          <a:xfrm>
            <a:off x="1257300" y="5834374"/>
            <a:ext cx="10515600" cy="1055608"/>
          </a:xfrm>
          <a:prstGeom prst="roundRect">
            <a:avLst/>
          </a:prstGeom>
          <a:noFill/>
          <a:ln w="38100">
            <a:noFill/>
          </a:ln>
        </p:spPr>
        <p:txBody>
          <a:bodyPr wrap="square">
            <a:spAutoFit/>
          </a:bodyPr>
          <a:lstStyle/>
          <a:p>
            <a:pPr algn="just">
              <a:spcBef>
                <a:spcPts val="600"/>
              </a:spcBef>
              <a:spcAft>
                <a:spcPts val="600"/>
              </a:spcAft>
            </a:pPr>
            <a:r>
              <a:rPr lang="it-IT" sz="2800" dirty="0">
                <a:latin typeface="Times New Roman" panose="02020603050405020304" pitchFamily="18" charset="0"/>
                <a:ea typeface="ArialMT"/>
                <a:cs typeface="Times New Roman" panose="02020603050405020304" pitchFamily="18" charset="0"/>
              </a:rPr>
              <a:t>+ Hai câu kết gửi gắm trực tiếp mong ước của tác giả về một cuộc sống thái bình, giàu đủ của muôn dân.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0554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a:extLst>
              <a:ext uri="{FF2B5EF4-FFF2-40B4-BE49-F238E27FC236}">
                <a16:creationId xmlns:a16="http://schemas.microsoft.com/office/drawing/2014/main" id="{FC9F4253-6A35-3325-9E75-32374E943E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1" t="3804" r="6815"/>
          <a:stretch/>
        </p:blipFill>
        <p:spPr bwMode="auto">
          <a:xfrm>
            <a:off x="0" y="-3781"/>
            <a:ext cx="12192000" cy="6861781"/>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D24C2CEF-45B9-DB47-277D-C0DA78B81A92}"/>
              </a:ext>
            </a:extLst>
          </p:cNvPr>
          <p:cNvSpPr txBox="1"/>
          <p:nvPr/>
        </p:nvSpPr>
        <p:spPr>
          <a:xfrm>
            <a:off x="984089" y="255814"/>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II. Đọc – hiểu chi tiết</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F8157803-084F-5F2A-624A-6D92DAEA6453}"/>
              </a:ext>
            </a:extLst>
          </p:cNvPr>
          <p:cNvSpPr txBox="1"/>
          <p:nvPr/>
        </p:nvSpPr>
        <p:spPr>
          <a:xfrm>
            <a:off x="1168400" y="890126"/>
            <a:ext cx="9918700" cy="613245"/>
          </a:xfrm>
          <a:prstGeom prst="rect">
            <a:avLst/>
          </a:prstGeom>
          <a:noFill/>
        </p:spPr>
        <p:txBody>
          <a:bodyPr wrap="square">
            <a:spAutoFit/>
          </a:bodyPr>
          <a:lstStyle/>
          <a:p>
            <a:pPr marL="0" marR="0" algn="just">
              <a:lnSpc>
                <a:spcPct val="115000"/>
              </a:lnSpc>
              <a:spcBef>
                <a:spcPts val="600"/>
              </a:spcBef>
              <a:spcAft>
                <a:spcPts val="600"/>
              </a:spcAft>
            </a:pPr>
            <a:r>
              <a:rPr lang="it-IT"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2. Ước nguyện của nhà thơ (hai câu thơ cuối)</a:t>
            </a:r>
            <a:endParaRPr lang="en-US" sz="3200"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Hộp Văn bản 21">
            <a:extLst>
              <a:ext uri="{FF2B5EF4-FFF2-40B4-BE49-F238E27FC236}">
                <a16:creationId xmlns:a16="http://schemas.microsoft.com/office/drawing/2014/main" id="{3E0EC82F-8102-9F10-6A97-1A8B47F3A962}"/>
              </a:ext>
            </a:extLst>
          </p:cNvPr>
          <p:cNvSpPr txBox="1"/>
          <p:nvPr/>
        </p:nvSpPr>
        <p:spPr>
          <a:xfrm>
            <a:off x="1257300" y="1433319"/>
            <a:ext cx="7258331" cy="523220"/>
          </a:xfrm>
          <a:prstGeom prst="rect">
            <a:avLst/>
          </a:prstGeom>
          <a:noFill/>
        </p:spPr>
        <p:txBody>
          <a:bodyPr wrap="square">
            <a:spAutoFit/>
          </a:bodyPr>
          <a:lstStyle/>
          <a:p>
            <a:pPr marL="0" marR="0">
              <a:spcBef>
                <a:spcPts val="600"/>
              </a:spcBef>
              <a:spcAft>
                <a:spcPts val="600"/>
              </a:spcAft>
              <a:tabLst>
                <a:tab pos="1386840" algn="l"/>
              </a:tabLst>
            </a:pPr>
            <a:r>
              <a:rPr lang="it-IT" sz="2800" b="1" dirty="0">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*M</a:t>
            </a:r>
            <a:r>
              <a:rPr lang="en-US" sz="2800" b="1" dirty="0" err="1">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ối</a:t>
            </a:r>
            <a:r>
              <a:rPr lang="en-US" sz="2800" b="1" dirty="0">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quan</a:t>
            </a:r>
            <a:r>
              <a:rPr lang="en-US" sz="2800" b="1" dirty="0">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hệ</a:t>
            </a:r>
            <a:r>
              <a:rPr lang="en-US" sz="2800" b="1" dirty="0">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giữa</a:t>
            </a:r>
            <a:r>
              <a:rPr lang="en-US" sz="2800" b="1" dirty="0">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cảnh</a:t>
            </a:r>
            <a:r>
              <a:rPr lang="en-US" sz="2800" b="1" dirty="0">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2800" b="1" dirty="0">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tình</a:t>
            </a:r>
            <a:r>
              <a:rPr lang="en-US" sz="2800" b="1" dirty="0">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trong</a:t>
            </a:r>
            <a:r>
              <a:rPr lang="en-US" sz="2800" b="1" dirty="0">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2800" b="1" dirty="0">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thơ</a:t>
            </a:r>
            <a:r>
              <a:rPr lang="en-US" sz="2800" b="1" dirty="0">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id="{3992F4B5-3DE8-8EC3-AC5F-6FD2EF83CCDE}"/>
              </a:ext>
            </a:extLst>
          </p:cNvPr>
          <p:cNvSpPr txBox="1"/>
          <p:nvPr/>
        </p:nvSpPr>
        <p:spPr>
          <a:xfrm>
            <a:off x="1072242" y="2586708"/>
            <a:ext cx="10804071" cy="1532334"/>
          </a:xfrm>
          <a:prstGeom prst="roundRect">
            <a:avLst/>
          </a:prstGeom>
          <a:noFill/>
          <a:ln w="38100">
            <a:noFill/>
          </a:ln>
        </p:spPr>
        <p:txBody>
          <a:bodyPr wrap="square">
            <a:spAutoFit/>
          </a:bodyPr>
          <a:lstStyle/>
          <a:p>
            <a:pPr algn="just">
              <a:spcBef>
                <a:spcPts val="600"/>
              </a:spcBef>
              <a:spcAft>
                <a:spcPts val="600"/>
              </a:spcAft>
            </a:pPr>
            <a:r>
              <a:rPr lang="it-IT" sz="2800" b="1" dirty="0">
                <a:latin typeface="Times New Roman" panose="02020603050405020304" pitchFamily="18" charset="0"/>
                <a:ea typeface="ArialMT"/>
              </a:rPr>
              <a:t>Quan hệ giữa </a:t>
            </a:r>
            <a:r>
              <a:rPr lang="it-IT" sz="2800" b="1" i="1" dirty="0">
                <a:latin typeface="Times New Roman" panose="02020603050405020304" pitchFamily="18" charset="0"/>
                <a:ea typeface="ArialMT"/>
              </a:rPr>
              <a:t>cảnh</a:t>
            </a:r>
            <a:r>
              <a:rPr lang="it-IT" sz="2800" b="1" dirty="0">
                <a:latin typeface="Times New Roman" panose="02020603050405020304" pitchFamily="18" charset="0"/>
                <a:ea typeface="ArialMT"/>
              </a:rPr>
              <a:t> và </a:t>
            </a:r>
            <a:r>
              <a:rPr lang="it-IT" sz="2800" b="1" i="1" dirty="0">
                <a:latin typeface="Times New Roman" panose="02020603050405020304" pitchFamily="18" charset="0"/>
                <a:ea typeface="ArialMT"/>
              </a:rPr>
              <a:t>tình</a:t>
            </a:r>
            <a:r>
              <a:rPr lang="it-IT" sz="2800" b="1" dirty="0">
                <a:latin typeface="Times New Roman" panose="02020603050405020304" pitchFamily="18" charset="0"/>
                <a:ea typeface="ArialMT"/>
              </a:rPr>
              <a:t> trong cả bài thơ là quan hệ gắn bó, tương hỗ. Tả cảnh không phải chỉ để ca ngợi vẻ đẹp thuần túy của thiên nhiên, cảnh vật mà còn thể hiện tâm trạng, tình cảm của nhà thơ. </a:t>
            </a:r>
            <a:endParaRPr lang="en-US" sz="2800" b="1" dirty="0"/>
          </a:p>
        </p:txBody>
      </p:sp>
    </p:spTree>
    <p:extLst>
      <p:ext uri="{BB962C8B-B14F-4D97-AF65-F5344CB8AC3E}">
        <p14:creationId xmlns:p14="http://schemas.microsoft.com/office/powerpoint/2010/main" val="3631122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a:extLst>
              <a:ext uri="{FF2B5EF4-FFF2-40B4-BE49-F238E27FC236}">
                <a16:creationId xmlns:a16="http://schemas.microsoft.com/office/drawing/2014/main" id="{FC9F4253-6A35-3325-9E75-32374E943E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1" t="3804" r="6815"/>
          <a:stretch/>
        </p:blipFill>
        <p:spPr bwMode="auto">
          <a:xfrm>
            <a:off x="0" y="-3781"/>
            <a:ext cx="12192000" cy="6861781"/>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D24C2CEF-45B9-DB47-277D-C0DA78B81A92}"/>
              </a:ext>
            </a:extLst>
          </p:cNvPr>
          <p:cNvSpPr txBox="1"/>
          <p:nvPr/>
        </p:nvSpPr>
        <p:spPr>
          <a:xfrm>
            <a:off x="984089" y="255814"/>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III. Tổng kết</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A7205851-F241-D1CF-1FC4-0E5A6FBD909E}"/>
              </a:ext>
            </a:extLst>
          </p:cNvPr>
          <p:cNvSpPr txBox="1"/>
          <p:nvPr/>
        </p:nvSpPr>
        <p:spPr>
          <a:xfrm>
            <a:off x="2209798" y="2030857"/>
            <a:ext cx="9164411" cy="2421372"/>
          </a:xfrm>
          <a:prstGeom prst="wedgeRoundRectCallout">
            <a:avLst>
              <a:gd name="adj1" fmla="val -51836"/>
              <a:gd name="adj2" fmla="val 38930"/>
              <a:gd name="adj3" fmla="val 16667"/>
            </a:avLst>
          </a:prstGeom>
          <a:noFill/>
          <a:ln w="38100">
            <a:solidFill>
              <a:srgbClr val="00CC00"/>
            </a:solidFill>
          </a:ln>
        </p:spPr>
        <p:txBody>
          <a:bodyPr wrap="square">
            <a:spAutoFit/>
          </a:bodyPr>
          <a:lstStyle/>
          <a:p>
            <a:pPr marR="0" lvl="0" algn="just">
              <a:lnSpc>
                <a:spcPct val="115000"/>
              </a:lnSpc>
              <a:spcBef>
                <a:spcPts val="600"/>
              </a:spcBef>
              <a:spcAft>
                <a:spcPts val="600"/>
              </a:spcAft>
            </a:pP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Rút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ra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những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nét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đặc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sắc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về</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nội</a:t>
            </a:r>
            <a:r>
              <a:rPr lang="en-US" sz="2800" i="1" dirty="0">
                <a:latin typeface="Times New Roman" panose="02020603050405020304" pitchFamily="18" charset="0"/>
                <a:ea typeface="Times New Roman" panose="02020603050405020304" pitchFamily="18" charset="0"/>
              </a:rPr>
              <a:t> dung </a:t>
            </a:r>
            <a:r>
              <a:rPr lang="en-US" sz="2800" i="1" dirty="0" err="1">
                <a:latin typeface="Times New Roman" panose="02020603050405020304" pitchFamily="18" charset="0"/>
                <a:ea typeface="Times New Roman" panose="02020603050405020304" pitchFamily="18" charset="0"/>
              </a:rPr>
              <a:t>và</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nghệ</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thuật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của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văn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bản</a:t>
            </a:r>
            <a:r>
              <a:rPr lang="en-US" sz="2800" i="1"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2400" i="1" dirty="0">
                <a:latin typeface="Times New Roman" panose="02020603050405020304" pitchFamily="18" charset="0"/>
                <a:ea typeface="Times New Roman" panose="02020603050405020304" pitchFamily="18" charset="0"/>
              </a:rPr>
              <a:t>- </a:t>
            </a:r>
            <a:r>
              <a:rPr lang="en-US" sz="2800" i="1" dirty="0">
                <a:latin typeface="Times New Roman" panose="02020603050405020304" pitchFamily="18" charset="0"/>
                <a:ea typeface="Times New Roman" panose="02020603050405020304" pitchFamily="18" charset="0"/>
              </a:rPr>
              <a:t>Khi </a:t>
            </a:r>
            <a:r>
              <a:rPr lang="en-US" sz="2800" i="1" dirty="0" err="1">
                <a:latin typeface="Times New Roman" panose="02020603050405020304" pitchFamily="18" charset="0"/>
                <a:ea typeface="Times New Roman" panose="02020603050405020304" pitchFamily="18" charset="0"/>
              </a:rPr>
              <a:t>đọc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hiểu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một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bài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thơ</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Nôm</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Đường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luật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em</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cần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chú</a:t>
            </a:r>
            <a:r>
              <a:rPr lang="en-US" sz="2800" i="1" dirty="0">
                <a:latin typeface="Times New Roman" panose="02020603050405020304" pitchFamily="18" charset="0"/>
                <a:ea typeface="Times New Roman" panose="02020603050405020304" pitchFamily="18" charset="0"/>
              </a:rPr>
              <a:t> ý </a:t>
            </a:r>
            <a:r>
              <a:rPr lang="en-US" sz="2800" i="1" dirty="0" err="1">
                <a:latin typeface="Times New Roman" panose="02020603050405020304" pitchFamily="18" charset="0"/>
                <a:ea typeface="Times New Roman" panose="02020603050405020304" pitchFamily="18" charset="0"/>
              </a:rPr>
              <a:t>những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gì</a:t>
            </a:r>
            <a:r>
              <a:rPr lang="en-US" sz="2800" i="1" dirty="0">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p:txBody>
      </p:sp>
      <p:pic>
        <p:nvPicPr>
          <p:cNvPr id="9" name="Hình ảnh 8">
            <a:extLst>
              <a:ext uri="{FF2B5EF4-FFF2-40B4-BE49-F238E27FC236}">
                <a16:creationId xmlns:a16="http://schemas.microsoft.com/office/drawing/2014/main" id="{D204803A-D9F6-7DE0-5DD5-BDA2D80C05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0503" y="4452229"/>
            <a:ext cx="2641600" cy="2641600"/>
          </a:xfrm>
          <a:prstGeom prst="rect">
            <a:avLst/>
          </a:prstGeom>
        </p:spPr>
      </p:pic>
    </p:spTree>
    <p:extLst>
      <p:ext uri="{BB962C8B-B14F-4D97-AF65-F5344CB8AC3E}">
        <p14:creationId xmlns:p14="http://schemas.microsoft.com/office/powerpoint/2010/main" val="2145563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a:extLst>
              <a:ext uri="{FF2B5EF4-FFF2-40B4-BE49-F238E27FC236}">
                <a16:creationId xmlns:a16="http://schemas.microsoft.com/office/drawing/2014/main" id="{FC9F4253-6A35-3325-9E75-32374E943E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1" t="3804" r="6815"/>
          <a:stretch/>
        </p:blipFill>
        <p:spPr bwMode="auto">
          <a:xfrm>
            <a:off x="0" y="0"/>
            <a:ext cx="12192000" cy="6861781"/>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D24C2CEF-45B9-DB47-277D-C0DA78B81A92}"/>
              </a:ext>
            </a:extLst>
          </p:cNvPr>
          <p:cNvSpPr txBox="1"/>
          <p:nvPr/>
        </p:nvSpPr>
        <p:spPr>
          <a:xfrm>
            <a:off x="984089" y="271067"/>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III. Tổng kết</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pic>
        <p:nvPicPr>
          <p:cNvPr id="9" name="Hình ảnh 8">
            <a:extLst>
              <a:ext uri="{FF2B5EF4-FFF2-40B4-BE49-F238E27FC236}">
                <a16:creationId xmlns:a16="http://schemas.microsoft.com/office/drawing/2014/main" id="{D204803A-D9F6-7DE0-5DD5-BDA2D80C05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5288787"/>
            <a:ext cx="1679894" cy="1679894"/>
          </a:xfrm>
          <a:prstGeom prst="rect">
            <a:avLst/>
          </a:prstGeom>
        </p:spPr>
      </p:pic>
      <p:sp>
        <p:nvSpPr>
          <p:cNvPr id="7" name="Hộp Văn bản 6">
            <a:extLst>
              <a:ext uri="{FF2B5EF4-FFF2-40B4-BE49-F238E27FC236}">
                <a16:creationId xmlns:a16="http://schemas.microsoft.com/office/drawing/2014/main" id="{5D2211FC-AD0F-AE7E-05F1-80D583C0C5A6}"/>
              </a:ext>
            </a:extLst>
          </p:cNvPr>
          <p:cNvSpPr txBox="1"/>
          <p:nvPr/>
        </p:nvSpPr>
        <p:spPr>
          <a:xfrm>
            <a:off x="1168400" y="890126"/>
            <a:ext cx="9918700" cy="613245"/>
          </a:xfrm>
          <a:prstGeom prst="rect">
            <a:avLst/>
          </a:prstGeom>
          <a:noFill/>
        </p:spPr>
        <p:txBody>
          <a:bodyPr wrap="square">
            <a:spAutoFit/>
          </a:bodyPr>
          <a:lstStyle/>
          <a:p>
            <a:pPr marL="0" marR="0" algn="just">
              <a:lnSpc>
                <a:spcPct val="115000"/>
              </a:lnSpc>
              <a:spcBef>
                <a:spcPts val="600"/>
              </a:spcBef>
              <a:spcAft>
                <a:spcPts val="600"/>
              </a:spcAft>
            </a:pPr>
            <a:r>
              <a:rPr lang="it-IT"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1. Giá trị nội dung</a:t>
            </a:r>
            <a:endParaRPr lang="en-US" sz="3200"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id="{3598DE9F-67CD-668D-6851-7BBDC71B55DB}"/>
              </a:ext>
            </a:extLst>
          </p:cNvPr>
          <p:cNvSpPr txBox="1"/>
          <p:nvPr/>
        </p:nvSpPr>
        <p:spPr>
          <a:xfrm>
            <a:off x="1361460" y="1926530"/>
            <a:ext cx="7509432" cy="578882"/>
          </a:xfrm>
          <a:prstGeom prst="roundRect">
            <a:avLst/>
          </a:prstGeom>
          <a:noFill/>
          <a:ln w="38100">
            <a:solidFill>
              <a:srgbClr val="00CC00"/>
            </a:solidFill>
          </a:ln>
        </p:spPr>
        <p:txBody>
          <a:bodyPr wrap="square">
            <a:spAutoFit/>
          </a:bodyPr>
          <a:lstStyle/>
          <a:p>
            <a:pPr algn="just">
              <a:spcBef>
                <a:spcPts val="600"/>
              </a:spcBef>
              <a:spcAft>
                <a:spcPts val="60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thiên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đầy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sức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Hộp Văn bản 11">
            <a:extLst>
              <a:ext uri="{FF2B5EF4-FFF2-40B4-BE49-F238E27FC236}">
                <a16:creationId xmlns:a16="http://schemas.microsoft.com/office/drawing/2014/main" id="{1931ABFA-85B8-BC6E-13EC-57154E7AD43C}"/>
              </a:ext>
            </a:extLst>
          </p:cNvPr>
          <p:cNvSpPr txBox="1"/>
          <p:nvPr/>
        </p:nvSpPr>
        <p:spPr>
          <a:xfrm>
            <a:off x="1331685" y="2801305"/>
            <a:ext cx="8628743" cy="1532334"/>
          </a:xfrm>
          <a:prstGeom prst="roundRect">
            <a:avLst/>
          </a:prstGeom>
          <a:noFill/>
          <a:ln w="38100">
            <a:solidFill>
              <a:srgbClr val="00CC00"/>
            </a:solidFill>
          </a:ln>
        </p:spPr>
        <p:txBody>
          <a:bodyPr wrap="square">
            <a:spAutoFit/>
          </a:bodyPr>
          <a:lstStyle/>
          <a:p>
            <a:pPr algn="just">
              <a:spcBef>
                <a:spcPts val="600"/>
              </a:spcBef>
              <a:spcAft>
                <a:spcPts val="60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thiên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đời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bậc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khát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khao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ấm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no,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đầy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đủ</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khắp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mọi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378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a:extLst>
              <a:ext uri="{FF2B5EF4-FFF2-40B4-BE49-F238E27FC236}">
                <a16:creationId xmlns:a16="http://schemas.microsoft.com/office/drawing/2014/main" id="{FC9F4253-6A35-3325-9E75-32374E943E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1" t="3804" r="6815"/>
          <a:stretch/>
        </p:blipFill>
        <p:spPr bwMode="auto">
          <a:xfrm>
            <a:off x="0" y="18051"/>
            <a:ext cx="12192000" cy="6861781"/>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D24C2CEF-45B9-DB47-277D-C0DA78B81A92}"/>
              </a:ext>
            </a:extLst>
          </p:cNvPr>
          <p:cNvSpPr txBox="1"/>
          <p:nvPr/>
        </p:nvSpPr>
        <p:spPr>
          <a:xfrm>
            <a:off x="984089" y="255814"/>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III. Tổng kết</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pic>
        <p:nvPicPr>
          <p:cNvPr id="9" name="Hình ảnh 8">
            <a:extLst>
              <a:ext uri="{FF2B5EF4-FFF2-40B4-BE49-F238E27FC236}">
                <a16:creationId xmlns:a16="http://schemas.microsoft.com/office/drawing/2014/main" id="{D204803A-D9F6-7DE0-5DD5-BDA2D80C05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5288787"/>
            <a:ext cx="1679894" cy="1679894"/>
          </a:xfrm>
          <a:prstGeom prst="rect">
            <a:avLst/>
          </a:prstGeom>
        </p:spPr>
      </p:pic>
      <p:sp>
        <p:nvSpPr>
          <p:cNvPr id="7" name="Hộp Văn bản 6">
            <a:extLst>
              <a:ext uri="{FF2B5EF4-FFF2-40B4-BE49-F238E27FC236}">
                <a16:creationId xmlns:a16="http://schemas.microsoft.com/office/drawing/2014/main" id="{5D2211FC-AD0F-AE7E-05F1-80D583C0C5A6}"/>
              </a:ext>
            </a:extLst>
          </p:cNvPr>
          <p:cNvSpPr txBox="1"/>
          <p:nvPr/>
        </p:nvSpPr>
        <p:spPr>
          <a:xfrm>
            <a:off x="1168400" y="890126"/>
            <a:ext cx="9918700" cy="613245"/>
          </a:xfrm>
          <a:prstGeom prst="rect">
            <a:avLst/>
          </a:prstGeom>
          <a:noFill/>
        </p:spPr>
        <p:txBody>
          <a:bodyPr wrap="square">
            <a:spAutoFit/>
          </a:bodyPr>
          <a:lstStyle/>
          <a:p>
            <a:pPr marL="0" marR="0" algn="just">
              <a:lnSpc>
                <a:spcPct val="115000"/>
              </a:lnSpc>
              <a:spcBef>
                <a:spcPts val="600"/>
              </a:spcBef>
              <a:spcAft>
                <a:spcPts val="600"/>
              </a:spcAft>
            </a:pPr>
            <a:r>
              <a:rPr lang="it-IT"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2</a:t>
            </a:r>
            <a:r>
              <a:rPr lang="it-IT"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Giá trị </a:t>
            </a:r>
            <a:r>
              <a:rPr lang="it-IT"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nghệ thuật</a:t>
            </a:r>
            <a:endParaRPr lang="en-US" sz="3200"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id="{3598DE9F-67CD-668D-6851-7BBDC71B55DB}"/>
              </a:ext>
            </a:extLst>
          </p:cNvPr>
          <p:cNvSpPr txBox="1"/>
          <p:nvPr/>
        </p:nvSpPr>
        <p:spPr>
          <a:xfrm>
            <a:off x="1459431" y="1634443"/>
            <a:ext cx="4636569" cy="578882"/>
          </a:xfrm>
          <a:prstGeom prst="roundRect">
            <a:avLst/>
          </a:prstGeom>
          <a:noFill/>
          <a:ln w="38100">
            <a:solidFill>
              <a:srgbClr val="00CC00"/>
            </a:solidFill>
          </a:ln>
        </p:spPr>
        <p:txBody>
          <a:bodyPr wrap="square">
            <a:spAutoFit/>
          </a:bodyPr>
          <a:lstStyle/>
          <a:p>
            <a:pPr algn="just">
              <a:spcBef>
                <a:spcPts val="600"/>
              </a:spcBef>
              <a:spcAft>
                <a:spcPts val="60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tả</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ngụ</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Hộp Văn bản 11">
            <a:extLst>
              <a:ext uri="{FF2B5EF4-FFF2-40B4-BE49-F238E27FC236}">
                <a16:creationId xmlns:a16="http://schemas.microsoft.com/office/drawing/2014/main" id="{1931ABFA-85B8-BC6E-13EC-57154E7AD43C}"/>
              </a:ext>
            </a:extLst>
          </p:cNvPr>
          <p:cNvSpPr txBox="1"/>
          <p:nvPr/>
        </p:nvSpPr>
        <p:spPr>
          <a:xfrm>
            <a:off x="1375229" y="2394142"/>
            <a:ext cx="7540171" cy="1055608"/>
          </a:xfrm>
          <a:prstGeom prst="roundRect">
            <a:avLst/>
          </a:prstGeom>
          <a:noFill/>
          <a:ln w="38100">
            <a:solidFill>
              <a:srgbClr val="00CC00"/>
            </a:solidFill>
          </a:ln>
        </p:spPr>
        <p:txBody>
          <a:bodyPr wrap="square">
            <a:spAutoFit/>
          </a:bodyPr>
          <a:lstStyle/>
          <a:p>
            <a:pPr algn="just">
              <a:spcBef>
                <a:spcPts val="600"/>
              </a:spcBef>
              <a:spcAft>
                <a:spcPts val="60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trị</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đùn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đùn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giương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phun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Hộp Văn bản 1">
            <a:extLst>
              <a:ext uri="{FF2B5EF4-FFF2-40B4-BE49-F238E27FC236}">
                <a16:creationId xmlns:a16="http://schemas.microsoft.com/office/drawing/2014/main" id="{31A5C1DA-3C70-F3B4-9607-FFE7D7B71342}"/>
              </a:ext>
            </a:extLst>
          </p:cNvPr>
          <p:cNvSpPr txBox="1"/>
          <p:nvPr/>
        </p:nvSpPr>
        <p:spPr>
          <a:xfrm>
            <a:off x="1375228" y="3690811"/>
            <a:ext cx="9711872" cy="578882"/>
          </a:xfrm>
          <a:prstGeom prst="roundRect">
            <a:avLst/>
          </a:prstGeom>
          <a:noFill/>
          <a:ln w="38100">
            <a:solidFill>
              <a:srgbClr val="00CC00"/>
            </a:solidFill>
          </a:ln>
        </p:spPr>
        <p:txBody>
          <a:bodyPr wrap="square">
            <a:spAutoFit/>
          </a:bodyPr>
          <a:lstStyle/>
          <a:p>
            <a:pPr algn="just">
              <a:spcBef>
                <a:spcPts val="600"/>
              </a:spcBef>
              <a:spcAft>
                <a:spcPts val="60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cuối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cùng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6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chữ</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id="{6FEC56AB-B33C-CC9D-6F2E-349E055175D7}"/>
              </a:ext>
            </a:extLst>
          </p:cNvPr>
          <p:cNvSpPr txBox="1"/>
          <p:nvPr/>
        </p:nvSpPr>
        <p:spPr>
          <a:xfrm>
            <a:off x="1375228" y="4527647"/>
            <a:ext cx="9521372" cy="578882"/>
          </a:xfrm>
          <a:prstGeom prst="roundRect">
            <a:avLst/>
          </a:prstGeom>
          <a:noFill/>
          <a:ln w="38100">
            <a:solidFill>
              <a:srgbClr val="00CC00"/>
            </a:solidFill>
          </a:ln>
        </p:spPr>
        <p:txBody>
          <a:bodyPr wrap="square">
            <a:spAutoFit/>
          </a:bodyPr>
          <a:lstStyle/>
          <a:p>
            <a:pPr algn="just">
              <a:spcBef>
                <a:spcPts val="600"/>
              </a:spcBef>
              <a:spcAft>
                <a:spcPts val="60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Hệ</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dị</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tế</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xen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lẫn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Hán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7F02168B-5F67-3CD5-D3F8-517206D1BE97}"/>
              </a:ext>
            </a:extLst>
          </p:cNvPr>
          <p:cNvSpPr txBox="1"/>
          <p:nvPr/>
        </p:nvSpPr>
        <p:spPr>
          <a:xfrm>
            <a:off x="1810656" y="5703739"/>
            <a:ext cx="8400144" cy="578882"/>
          </a:xfrm>
          <a:prstGeom prst="roundRect">
            <a:avLst/>
          </a:prstGeom>
          <a:noFill/>
          <a:ln w="38100">
            <a:solidFill>
              <a:srgbClr val="00CC00"/>
            </a:solidFill>
          </a:ln>
        </p:spPr>
        <p:txBody>
          <a:bodyPr wrap="square">
            <a:spAutoFit/>
          </a:bodyPr>
          <a:lstStyle/>
          <a:p>
            <a:pPr algn="just">
              <a:spcBef>
                <a:spcPts val="600"/>
              </a:spcBef>
              <a:spcAft>
                <a:spcPts val="60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láy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đáo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đùn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đùn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dắng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dỏi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lao</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xao</a:t>
            </a:r>
            <a:r>
              <a:rPr lang="en-US" sz="2800" i="1"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1270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2" grpId="0" animBg="1"/>
      <p:bldP spid="3"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a:extLst>
              <a:ext uri="{FF2B5EF4-FFF2-40B4-BE49-F238E27FC236}">
                <a16:creationId xmlns:a16="http://schemas.microsoft.com/office/drawing/2014/main" id="{FC9F4253-6A35-3325-9E75-32374E943E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1" t="3804" r="6815"/>
          <a:stretch/>
        </p:blipFill>
        <p:spPr bwMode="auto">
          <a:xfrm>
            <a:off x="0" y="-3781"/>
            <a:ext cx="12192000" cy="6861781"/>
          </a:xfrm>
          <a:prstGeom prst="rect">
            <a:avLst/>
          </a:prstGeom>
          <a:noFill/>
          <a:extLst>
            <a:ext uri="{909E8E84-426E-40DD-AFC4-6F175D3DCCD1}">
              <a14:hiddenFill xmlns:a14="http://schemas.microsoft.com/office/drawing/2010/main">
                <a:solidFill>
                  <a:srgbClr val="FFFFFF"/>
                </a:solidFill>
              </a14:hiddenFill>
            </a:ext>
          </a:extLst>
        </p:spPr>
      </p:pic>
      <p:sp>
        <p:nvSpPr>
          <p:cNvPr id="8" name="Hộp Văn bản 7">
            <a:extLst>
              <a:ext uri="{FF2B5EF4-FFF2-40B4-BE49-F238E27FC236}">
                <a16:creationId xmlns:a16="http://schemas.microsoft.com/office/drawing/2014/main" id="{7F02168B-5F67-3CD5-D3F8-517206D1BE97}"/>
              </a:ext>
            </a:extLst>
          </p:cNvPr>
          <p:cNvSpPr txBox="1"/>
          <p:nvPr/>
        </p:nvSpPr>
        <p:spPr>
          <a:xfrm>
            <a:off x="1375227" y="5583956"/>
            <a:ext cx="10294259" cy="578882"/>
          </a:xfrm>
          <a:prstGeom prst="roundRect">
            <a:avLst/>
          </a:prstGeom>
          <a:noFill/>
          <a:ln w="38100">
            <a:solidFill>
              <a:srgbClr val="00CC00"/>
            </a:solidFill>
          </a:ln>
        </p:spPr>
        <p:txBody>
          <a:bodyPr wrap="square">
            <a:spAutoFit/>
          </a:bodyPr>
          <a:lstStyle/>
          <a:p>
            <a:pPr algn="just">
              <a:spcBef>
                <a:spcPts val="600"/>
              </a:spcBef>
              <a:spcAft>
                <a:spcPts val="60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Đánh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văn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bản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vận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dụng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kiến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thức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kĩ</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năng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đã</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học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thực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tiễn</a:t>
            </a:r>
            <a:r>
              <a:rPr lang="en-US" sz="2800" dirty="0">
                <a:latin typeface="Times New Roman" panose="02020603050405020304" pitchFamily="18" charset="0"/>
                <a:ea typeface="Calibri" panose="020F0502020204030204" pitchFamily="34" charset="0"/>
              </a:rPr>
              <a:t>.</a:t>
            </a:r>
            <a:endParaRPr lang="en-US" sz="2800" dirty="0"/>
          </a:p>
        </p:txBody>
      </p:sp>
      <p:pic>
        <p:nvPicPr>
          <p:cNvPr id="9" name="Hình ảnh 8">
            <a:extLst>
              <a:ext uri="{FF2B5EF4-FFF2-40B4-BE49-F238E27FC236}">
                <a16:creationId xmlns:a16="http://schemas.microsoft.com/office/drawing/2014/main" id="{D204803A-D9F6-7DE0-5DD5-BDA2D80C05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5288787"/>
            <a:ext cx="1679894" cy="1679894"/>
          </a:xfrm>
          <a:prstGeom prst="rect">
            <a:avLst/>
          </a:prstGeom>
        </p:spPr>
      </p:pic>
      <p:sp>
        <p:nvSpPr>
          <p:cNvPr id="6" name="Hộp Văn bản 5">
            <a:extLst>
              <a:ext uri="{FF2B5EF4-FFF2-40B4-BE49-F238E27FC236}">
                <a16:creationId xmlns:a16="http://schemas.microsoft.com/office/drawing/2014/main" id="{D24C2CEF-45B9-DB47-277D-C0DA78B81A92}"/>
              </a:ext>
            </a:extLst>
          </p:cNvPr>
          <p:cNvSpPr txBox="1"/>
          <p:nvPr/>
        </p:nvSpPr>
        <p:spPr>
          <a:xfrm>
            <a:off x="984089" y="255814"/>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III. Tổng kết</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5D2211FC-AD0F-AE7E-05F1-80D583C0C5A6}"/>
              </a:ext>
            </a:extLst>
          </p:cNvPr>
          <p:cNvSpPr txBox="1"/>
          <p:nvPr/>
        </p:nvSpPr>
        <p:spPr>
          <a:xfrm>
            <a:off x="1168400" y="890126"/>
            <a:ext cx="9918700" cy="613245"/>
          </a:xfrm>
          <a:prstGeom prst="rect">
            <a:avLst/>
          </a:prstGeom>
          <a:noFill/>
        </p:spPr>
        <p:txBody>
          <a:bodyPr wrap="square">
            <a:spAutoFit/>
          </a:bodyPr>
          <a:lstStyle/>
          <a:p>
            <a:pPr algn="just">
              <a:lnSpc>
                <a:spcPct val="115000"/>
              </a:lnSpc>
              <a:spcBef>
                <a:spcPts val="600"/>
              </a:spcBef>
              <a:spcAft>
                <a:spcPts val="600"/>
              </a:spcAft>
            </a:pPr>
            <a:r>
              <a:rPr lang="it-IT"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3.</a:t>
            </a:r>
            <a:r>
              <a:rPr lang="en-US"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Nôm</a:t>
            </a:r>
            <a:r>
              <a:rPr lang="en-US"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luật</a:t>
            </a:r>
            <a:endParaRPr lang="en-US" sz="3200"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id="{3598DE9F-67CD-668D-6851-7BBDC71B55DB}"/>
              </a:ext>
            </a:extLst>
          </p:cNvPr>
          <p:cNvSpPr txBox="1"/>
          <p:nvPr/>
        </p:nvSpPr>
        <p:spPr>
          <a:xfrm>
            <a:off x="1375228" y="1517078"/>
            <a:ext cx="9815784" cy="1055608"/>
          </a:xfrm>
          <a:prstGeom prst="roundRect">
            <a:avLst/>
          </a:prstGeom>
          <a:noFill/>
          <a:ln w="38100">
            <a:solidFill>
              <a:srgbClr val="00CC00"/>
            </a:solidFill>
          </a:ln>
        </p:spPr>
        <p:txBody>
          <a:bodyPr wrap="square">
            <a:spAutoFit/>
          </a:bodyPr>
          <a:lstStyle/>
          <a:p>
            <a:pPr algn="just">
              <a:spcBef>
                <a:spcPts val="600"/>
              </a:spcBef>
              <a:spcAft>
                <a:spcPts val="60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Huy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hoàn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tài</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2" name="Hộp Văn bản 1">
            <a:extLst>
              <a:ext uri="{FF2B5EF4-FFF2-40B4-BE49-F238E27FC236}">
                <a16:creationId xmlns:a16="http://schemas.microsoft.com/office/drawing/2014/main" id="{31A5C1DA-3C70-F3B4-9607-FFE7D7B71342}"/>
              </a:ext>
            </a:extLst>
          </p:cNvPr>
          <p:cNvSpPr txBox="1"/>
          <p:nvPr/>
        </p:nvSpPr>
        <p:spPr>
          <a:xfrm>
            <a:off x="1375227" y="2685580"/>
            <a:ext cx="9711872" cy="1055608"/>
          </a:xfrm>
          <a:prstGeom prst="roundRect">
            <a:avLst/>
          </a:prstGeom>
          <a:noFill/>
          <a:ln w="38100">
            <a:solidFill>
              <a:srgbClr val="00CC00"/>
            </a:solidFill>
          </a:ln>
        </p:spPr>
        <p:txBody>
          <a:bodyPr wrap="square">
            <a:spAutoFit/>
          </a:bodyPr>
          <a:lstStyle/>
          <a:p>
            <a:pPr algn="just">
              <a:spcBef>
                <a:spcPts val="600"/>
              </a:spcBef>
              <a:spcAft>
                <a:spcPts val="60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bố</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cục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nhịp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trữ</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 name="Hộp Văn bản 2">
            <a:extLst>
              <a:ext uri="{FF2B5EF4-FFF2-40B4-BE49-F238E27FC236}">
                <a16:creationId xmlns:a16="http://schemas.microsoft.com/office/drawing/2014/main" id="{6FEC56AB-B33C-CC9D-6F2E-349E055175D7}"/>
              </a:ext>
            </a:extLst>
          </p:cNvPr>
          <p:cNvSpPr txBox="1"/>
          <p:nvPr/>
        </p:nvSpPr>
        <p:spPr>
          <a:xfrm>
            <a:off x="1367064" y="3896405"/>
            <a:ext cx="9521372" cy="1532334"/>
          </a:xfrm>
          <a:prstGeom prst="roundRect">
            <a:avLst/>
          </a:prstGeom>
          <a:noFill/>
          <a:ln w="38100">
            <a:solidFill>
              <a:srgbClr val="00CC00"/>
            </a:solidFill>
          </a:ln>
        </p:spPr>
        <p:txBody>
          <a:bodyPr wrap="square">
            <a:spAutoFit/>
          </a:bodyPr>
          <a:lstStyle/>
          <a:p>
            <a:pPr algn="just">
              <a:spcBef>
                <a:spcPts val="600"/>
              </a:spcBef>
              <a:spcAft>
                <a:spcPts val="60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800" dirty="0">
                <a:latin typeface="Times New Roman" panose="02020603050405020304" pitchFamily="18" charset="0"/>
                <a:ea typeface="Calibri" panose="020F0502020204030204" pitchFamily="34" charset="0"/>
                <a:cs typeface="Times New Roman" panose="02020603050405020304" pitchFamily="18" charset="0"/>
              </a:rPr>
              <a:t> dung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bố</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cục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bám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bức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tranh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trữ</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065864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2"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ebook Powerpoint Template | Notebook paper template, Notebook paper,  Powerpoint template free">
            <a:extLst>
              <a:ext uri="{FF2B5EF4-FFF2-40B4-BE49-F238E27FC236}">
                <a16:creationId xmlns:a16="http://schemas.microsoft.com/office/drawing/2014/main" id="{A5B50F30-39BC-A9D4-56DE-A5EE4B2C15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E21B94C3-3306-4E48-D70D-3A75B8B0EBAB}"/>
              </a:ext>
            </a:extLst>
          </p:cNvPr>
          <p:cNvSpPr txBox="1"/>
          <p:nvPr/>
        </p:nvSpPr>
        <p:spPr>
          <a:xfrm>
            <a:off x="4293847" y="599682"/>
            <a:ext cx="3670300" cy="919401"/>
          </a:xfrm>
          <a:prstGeom prst="roundRect">
            <a:avLst/>
          </a:prstGeom>
          <a:gradFill>
            <a:gsLst>
              <a:gs pos="36000">
                <a:srgbClr val="00FF00"/>
              </a:gs>
              <a:gs pos="100000">
                <a:srgbClr val="00CC00"/>
              </a:gs>
            </a:gsLst>
            <a:lin ang="5400000" scaled="1"/>
          </a:gradFill>
          <a:ln w="57150">
            <a:noFill/>
          </a:ln>
        </p:spPr>
        <p:txBody>
          <a:bodyPr wrap="square" rtlCol="0">
            <a:spAutoFit/>
          </a:bodyPr>
          <a:lstStyle/>
          <a:p>
            <a:pPr algn="ctr"/>
            <a:r>
              <a:rPr lang="en-US" sz="4800" b="1" dirty="0">
                <a:solidFill>
                  <a:schemeClr val="bg1"/>
                </a:solidFill>
                <a:latin typeface="Forte" panose="03060902040502070203" pitchFamily="66" charset="0"/>
                <a:cs typeface="Times New Roman" panose="02020603050405020304" pitchFamily="18" charset="0"/>
              </a:rPr>
              <a:t>LUYỆN TẬP</a:t>
            </a:r>
          </a:p>
        </p:txBody>
      </p:sp>
      <p:pic>
        <p:nvPicPr>
          <p:cNvPr id="3" name="Hình ảnh 2">
            <a:extLst>
              <a:ext uri="{FF2B5EF4-FFF2-40B4-BE49-F238E27FC236}">
                <a16:creationId xmlns:a16="http://schemas.microsoft.com/office/drawing/2014/main" id="{5F2DFF67-5C0B-1165-7F6E-A01521150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0" y="2643382"/>
            <a:ext cx="3316084" cy="3389925"/>
          </a:xfrm>
          <a:prstGeom prst="rect">
            <a:avLst/>
          </a:prstGeom>
        </p:spPr>
      </p:pic>
    </p:spTree>
    <p:extLst>
      <p:ext uri="{BB962C8B-B14F-4D97-AF65-F5344CB8AC3E}">
        <p14:creationId xmlns:p14="http://schemas.microsoft.com/office/powerpoint/2010/main" val="1760226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ebook Powerpoint Template | Notebook paper template, Notebook paper,  Powerpoint template free">
            <a:extLst>
              <a:ext uri="{FF2B5EF4-FFF2-40B4-BE49-F238E27FC236}">
                <a16:creationId xmlns:a16="http://schemas.microsoft.com/office/drawing/2014/main" id="{A5B50F30-39BC-A9D4-56DE-A5EE4B2C15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32997" y="0"/>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EB2A9EB2-1110-09B3-BF55-97D862BA1C71}"/>
              </a:ext>
            </a:extLst>
          </p:cNvPr>
          <p:cNvSpPr txBox="1"/>
          <p:nvPr/>
        </p:nvSpPr>
        <p:spPr>
          <a:xfrm>
            <a:off x="1095374" y="506740"/>
            <a:ext cx="7464426" cy="584775"/>
          </a:xfrm>
          <a:prstGeom prst="rect">
            <a:avLst/>
          </a:prstGeom>
          <a:noFill/>
        </p:spPr>
        <p:txBody>
          <a:bodyPr wrap="square">
            <a:spAutoFit/>
          </a:bodyPr>
          <a:lstStyle/>
          <a:p>
            <a:pPr marL="0" marR="30480" algn="just">
              <a:spcBef>
                <a:spcPts val="600"/>
              </a:spcBef>
              <a:spcAft>
                <a:spcPts val="600"/>
              </a:spcAft>
            </a:pPr>
            <a:r>
              <a:rPr lang="en-US" sz="3200" b="1" dirty="0">
                <a:solidFill>
                  <a:srgbClr val="00B050"/>
                </a:solidFill>
                <a:effectLst/>
                <a:latin typeface="Times New Roman" panose="02020603050405020304" pitchFamily="18" charset="0"/>
                <a:ea typeface="Times New Roman" panose="02020603050405020304" pitchFamily="18" charset="0"/>
              </a:rPr>
              <a:t>*</a:t>
            </a:r>
            <a:r>
              <a:rPr lang="en-US" sz="3200" b="1" dirty="0" err="1">
                <a:solidFill>
                  <a:srgbClr val="00B050"/>
                </a:solidFill>
                <a:effectLst/>
                <a:latin typeface="Times New Roman" panose="02020603050405020304" pitchFamily="18" charset="0"/>
                <a:ea typeface="Times New Roman" panose="02020603050405020304" pitchFamily="18" charset="0"/>
              </a:rPr>
              <a:t>Nhiệm</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vụ</a:t>
            </a:r>
            <a:r>
              <a:rPr lang="en-US" sz="3200" b="1" dirty="0">
                <a:solidFill>
                  <a:srgbClr val="00B050"/>
                </a:solidFill>
                <a:effectLst/>
                <a:latin typeface="Times New Roman" panose="02020603050405020304" pitchFamily="18" charset="0"/>
                <a:ea typeface="Times New Roman" panose="02020603050405020304" pitchFamily="18" charset="0"/>
              </a:rPr>
              <a:t> 1: </a:t>
            </a:r>
            <a:r>
              <a:rPr lang="en-US" sz="3200" b="1" dirty="0" err="1">
                <a:solidFill>
                  <a:srgbClr val="00B050"/>
                </a:solidFill>
                <a:effectLst/>
                <a:latin typeface="Times New Roman" panose="02020603050405020304" pitchFamily="18" charset="0"/>
                <a:ea typeface="Times New Roman" panose="02020603050405020304" pitchFamily="18" charset="0"/>
              </a:rPr>
              <a:t>Trắc</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nghiệm</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khách</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quan</a:t>
            </a:r>
            <a:endParaRPr lang="en-US" sz="2800" dirty="0">
              <a:solidFill>
                <a:srgbClr val="00B050"/>
              </a:solidFill>
              <a:effectLst/>
              <a:latin typeface="Times New Roman" panose="02020603050405020304" pitchFamily="18" charset="0"/>
              <a:ea typeface="Times New Roman" panose="02020603050405020304" pitchFamily="18" charset="0"/>
            </a:endParaRPr>
          </a:p>
        </p:txBody>
      </p:sp>
      <p:pic>
        <p:nvPicPr>
          <p:cNvPr id="8" name="Hình ảnh 7">
            <a:extLst>
              <a:ext uri="{FF2B5EF4-FFF2-40B4-BE49-F238E27FC236}">
                <a16:creationId xmlns:a16="http://schemas.microsoft.com/office/drawing/2014/main" id="{6AC050BD-58E7-52AE-48BF-CA7AD8DA7D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1175" y="1796681"/>
            <a:ext cx="6089650" cy="6089650"/>
          </a:xfrm>
          <a:prstGeom prst="rect">
            <a:avLst/>
          </a:prstGeom>
        </p:spPr>
      </p:pic>
      <p:sp>
        <p:nvSpPr>
          <p:cNvPr id="11" name="TextBox 17">
            <a:extLst>
              <a:ext uri="{FF2B5EF4-FFF2-40B4-BE49-F238E27FC236}">
                <a16:creationId xmlns:a16="http://schemas.microsoft.com/office/drawing/2014/main" id="{C4F6AFEB-102F-E5E9-9F1D-D4894D02EDDA}"/>
              </a:ext>
            </a:extLst>
          </p:cNvPr>
          <p:cNvSpPr txBox="1"/>
          <p:nvPr/>
        </p:nvSpPr>
        <p:spPr>
          <a:xfrm>
            <a:off x="4813352" y="1790332"/>
            <a:ext cx="3171825" cy="768949"/>
          </a:xfrm>
          <a:prstGeom prst="rect">
            <a:avLst/>
          </a:prstGeom>
          <a:noFill/>
        </p:spPr>
        <p:txBody>
          <a:bodyPr wrap="square" rtlCol="0">
            <a:spAutoFit/>
            <a:scene3d>
              <a:camera prst="orthographicFront"/>
              <a:lightRig rig="threePt" dir="t"/>
            </a:scene3d>
            <a:sp3d extrusionH="57150">
              <a:bevelT w="38100" h="38100" prst="angle"/>
            </a:sp3d>
          </a:bodyPr>
          <a:lstStyle/>
          <a:p>
            <a:r>
              <a:rPr lang="fr-FR" sz="4400" b="1" dirty="0">
                <a:solidFill>
                  <a:srgbClr val="FF0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TRÒ CHƠI</a:t>
            </a:r>
          </a:p>
        </p:txBody>
      </p:sp>
      <p:sp>
        <p:nvSpPr>
          <p:cNvPr id="12" name="Cuộn: Dọc 11">
            <a:extLst>
              <a:ext uri="{FF2B5EF4-FFF2-40B4-BE49-F238E27FC236}">
                <a16:creationId xmlns:a16="http://schemas.microsoft.com/office/drawing/2014/main" id="{EA2BE9B3-BB72-4EEA-228B-0A01329D1E56}"/>
              </a:ext>
            </a:extLst>
          </p:cNvPr>
          <p:cNvSpPr/>
          <p:nvPr/>
        </p:nvSpPr>
        <p:spPr>
          <a:xfrm>
            <a:off x="4191001" y="1314451"/>
            <a:ext cx="4204042" cy="1257300"/>
          </a:xfrm>
          <a:prstGeom prst="verticalScroll">
            <a:avLst>
              <a:gd name="adj" fmla="val 25000"/>
            </a:avLst>
          </a:prstGeom>
          <a:noFill/>
          <a:ln w="571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Hình ảnh 9">
            <a:extLst>
              <a:ext uri="{FF2B5EF4-FFF2-40B4-BE49-F238E27FC236}">
                <a16:creationId xmlns:a16="http://schemas.microsoft.com/office/drawing/2014/main" id="{7571B2B8-AFF9-D416-B968-C04A278ACF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3907" y="1091515"/>
            <a:ext cx="1283487" cy="1059460"/>
          </a:xfrm>
          <a:prstGeom prst="rect">
            <a:avLst/>
          </a:prstGeom>
        </p:spPr>
      </p:pic>
    </p:spTree>
    <p:extLst>
      <p:ext uri="{BB962C8B-B14F-4D97-AF65-F5344CB8AC3E}">
        <p14:creationId xmlns:p14="http://schemas.microsoft.com/office/powerpoint/2010/main" val="1961755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iterate type="lt">
                                    <p:tmPct val="16923"/>
                                  </p:iterate>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left)">
                                      <p:cBhvr>
                                        <p:cTn id="17" dur="1000"/>
                                        <p:tgtEl>
                                          <p:spTgt spid="11">
                                            <p:txEl>
                                              <p:pRg st="0" end="0"/>
                                            </p:txEl>
                                          </p:spTgt>
                                        </p:tgtEl>
                                      </p:cBhvr>
                                    </p:animEffect>
                                  </p:childTnLst>
                                </p:cTn>
                              </p:par>
                              <p:par>
                                <p:cTn id="18" presetID="14" presetClass="entr" presetSubtype="10" repeatCount="5000" fill="hold" grpId="0" nodeType="withEffect">
                                  <p:stCondLst>
                                    <p:cond delay="3250"/>
                                  </p:stCondLst>
                                  <p:iterate type="lt">
                                    <p:tmPct val="0"/>
                                  </p:iterate>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0" dur="750"/>
                                        <p:tgtEl>
                                          <p:spTgt spid="11">
                                            <p:txEl>
                                              <p:pRg st="0" end="0"/>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build="allAtOnce"/>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ebook Powerpoint Template | Notebook paper template, Notebook paper,  Powerpoint template free">
            <a:extLst>
              <a:ext uri="{FF2B5EF4-FFF2-40B4-BE49-F238E27FC236}">
                <a16:creationId xmlns:a16="http://schemas.microsoft.com/office/drawing/2014/main" id="{A5B50F30-39BC-A9D4-56DE-A5EE4B2C15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E21B94C3-3306-4E48-D70D-3A75B8B0EBAB}"/>
              </a:ext>
            </a:extLst>
          </p:cNvPr>
          <p:cNvSpPr txBox="1"/>
          <p:nvPr/>
        </p:nvSpPr>
        <p:spPr>
          <a:xfrm>
            <a:off x="3968527" y="463707"/>
            <a:ext cx="4254946" cy="919401"/>
          </a:xfrm>
          <a:prstGeom prst="roundRect">
            <a:avLst/>
          </a:prstGeom>
          <a:gradFill>
            <a:gsLst>
              <a:gs pos="36000">
                <a:srgbClr val="00FF00"/>
              </a:gs>
              <a:gs pos="100000">
                <a:srgbClr val="00CC00"/>
              </a:gs>
            </a:gsLst>
            <a:lin ang="5400000" scaled="1"/>
          </a:gradFill>
          <a:ln w="57150">
            <a:noFill/>
          </a:ln>
        </p:spPr>
        <p:txBody>
          <a:bodyPr wrap="square" rtlCol="0">
            <a:spAutoFit/>
          </a:bodyPr>
          <a:lstStyle/>
          <a:p>
            <a:pPr algn="ctr"/>
            <a:r>
              <a:rPr lang="en-US" sz="4800" b="1" dirty="0">
                <a:solidFill>
                  <a:schemeClr val="bg1"/>
                </a:solidFill>
                <a:latin typeface="Forte" panose="03060902040502070203" pitchFamily="66" charset="0"/>
                <a:cs typeface="Times New Roman" panose="02020603050405020304" pitchFamily="18" charset="0"/>
              </a:rPr>
              <a:t>KHỞI ĐỘNG</a:t>
            </a:r>
          </a:p>
        </p:txBody>
      </p:sp>
      <p:pic>
        <p:nvPicPr>
          <p:cNvPr id="8" name="Hình ảnh 7">
            <a:extLst>
              <a:ext uri="{FF2B5EF4-FFF2-40B4-BE49-F238E27FC236}">
                <a16:creationId xmlns:a16="http://schemas.microsoft.com/office/drawing/2014/main" id="{0A4A3B11-EA48-E019-A6B2-744BF20988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95" y="3539612"/>
            <a:ext cx="3161071" cy="3161071"/>
          </a:xfrm>
          <a:prstGeom prst="rect">
            <a:avLst/>
          </a:prstGeom>
        </p:spPr>
      </p:pic>
      <p:sp>
        <p:nvSpPr>
          <p:cNvPr id="10" name="Bong bóng Lời nói: Hình chữ nhật với Góc Tròn 9">
            <a:extLst>
              <a:ext uri="{FF2B5EF4-FFF2-40B4-BE49-F238E27FC236}">
                <a16:creationId xmlns:a16="http://schemas.microsoft.com/office/drawing/2014/main" id="{AB1B6A3D-23D9-5C33-D0A0-88EA3285FA18}"/>
              </a:ext>
            </a:extLst>
          </p:cNvPr>
          <p:cNvSpPr/>
          <p:nvPr/>
        </p:nvSpPr>
        <p:spPr>
          <a:xfrm>
            <a:off x="2891876" y="2060183"/>
            <a:ext cx="8106324" cy="2644224"/>
          </a:xfrm>
          <a:prstGeom prst="wedgeRoundRectCallout">
            <a:avLst>
              <a:gd name="adj1" fmla="val -51080"/>
              <a:gd name="adj2" fmla="val 72168"/>
              <a:gd name="adj3" fmla="val 16667"/>
            </a:avLst>
          </a:prstGeom>
          <a:noFill/>
          <a:ln w="57150">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57150" algn="just">
              <a:spcBef>
                <a:spcPts val="600"/>
              </a:spcBef>
              <a:spcAft>
                <a:spcPts val="600"/>
              </a:spcAft>
              <a:tabLst>
                <a:tab pos="0" algn="l"/>
                <a:tab pos="57150" algn="l"/>
                <a:tab pos="152400" algn="l"/>
              </a:tabLst>
            </a:pP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Ở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Trãi</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lĩnh</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vực</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Trãi</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kiệt</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trữ</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kể</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nổi</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Trãi</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vẻ</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hồn</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Trãi</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649439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ung Chuông Vàng 2018 - Power Point - YouTube">
            <a:extLst>
              <a:ext uri="{FF2B5EF4-FFF2-40B4-BE49-F238E27FC236}">
                <a16:creationId xmlns:a16="http://schemas.microsoft.com/office/drawing/2014/main" id="{DA9CC5AD-16B9-4477-87E0-F842C5C223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Rung Chuông Vàng 2018 - Power Point">
            <a:hlinkClick r:id="" action="ppaction://media"/>
            <a:extLst>
              <a:ext uri="{FF2B5EF4-FFF2-40B4-BE49-F238E27FC236}">
                <a16:creationId xmlns:a16="http://schemas.microsoft.com/office/drawing/2014/main" id="{CF1B246F-A187-48EF-A2DF-F1CCD38D52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818" y="1042182"/>
            <a:ext cx="609600" cy="609600"/>
          </a:xfrm>
          <a:prstGeom prst="rect">
            <a:avLst/>
          </a:prstGeom>
        </p:spPr>
      </p:pic>
    </p:spTree>
    <p:extLst>
      <p:ext uri="{BB962C8B-B14F-4D97-AF65-F5344CB8AC3E}">
        <p14:creationId xmlns:p14="http://schemas.microsoft.com/office/powerpoint/2010/main" val="3181246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591" fill="hold"/>
                                        <p:tgtEl>
                                          <p:spTgt spid="2"/>
                                        </p:tgtEl>
                                      </p:cBhvr>
                                    </p:cmd>
                                  </p:childTnLst>
                                </p:cTn>
                              </p:par>
                              <p:par>
                                <p:cTn id="7" presetID="6" presetClass="emph" presetSubtype="0" repeatCount="indefinite" fill="hold" nodeType="withEffect">
                                  <p:stCondLst>
                                    <p:cond delay="0"/>
                                  </p:stCondLst>
                                  <p:childTnLst>
                                    <p:animScale>
                                      <p:cBhvr>
                                        <p:cTn id="8" dur="5000" fill="hold"/>
                                        <p:tgtEl>
                                          <p:spTgt spid="102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83349AF-27E3-413E-AAFB-29A15560DD01}"/>
              </a:ext>
            </a:extLst>
          </p:cNvPr>
          <p:cNvSpPr txBox="1"/>
          <p:nvPr/>
        </p:nvSpPr>
        <p:spPr>
          <a:xfrm>
            <a:off x="1206240" y="1482904"/>
            <a:ext cx="7861780" cy="2769989"/>
          </a:xfrm>
          <a:prstGeom prst="rect">
            <a:avLst/>
          </a:prstGeom>
          <a:noFill/>
        </p:spPr>
        <p:txBody>
          <a:bodyPr wrap="square" rtlCol="0">
            <a:spAutoFit/>
          </a:bodyPr>
          <a:lstStyle/>
          <a:p>
            <a:pPr marL="457200" indent="-457200">
              <a:buFontTx/>
              <a:buChar char="-"/>
            </a:pPr>
            <a:r>
              <a:rPr lang="en-US" sz="2900" dirty="0" err="1">
                <a:latin typeface="Times New Roman" panose="02020603050405020304" pitchFamily="18" charset="0"/>
                <a:cs typeface="Times New Roman" panose="02020603050405020304" pitchFamily="18" charset="0"/>
              </a:rPr>
              <a:t>Mỗi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người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sẽ</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được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phát</a:t>
            </a:r>
            <a:r>
              <a:rPr lang="en-US" sz="2900" dirty="0">
                <a:latin typeface="Times New Roman" panose="02020603050405020304" pitchFamily="18" charset="0"/>
                <a:cs typeface="Times New Roman" panose="02020603050405020304" pitchFamily="18" charset="0"/>
              </a:rPr>
              <a:t> 3 </a:t>
            </a:r>
            <a:r>
              <a:rPr lang="en-US" sz="2900" dirty="0" err="1">
                <a:latin typeface="Times New Roman" panose="02020603050405020304" pitchFamily="18" charset="0"/>
                <a:cs typeface="Times New Roman" panose="02020603050405020304" pitchFamily="18" charset="0"/>
              </a:rPr>
              <a:t>tấm</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giấy</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nhớ</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cỡ</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nhỏ</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Mỗi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tấm</a:t>
            </a:r>
            <a:r>
              <a:rPr lang="en-US" sz="2900" dirty="0">
                <a:latin typeface="Times New Roman" panose="02020603050405020304" pitchFamily="18" charset="0"/>
                <a:cs typeface="Times New Roman" panose="02020603050405020304" pitchFamily="18" charset="0"/>
              </a:rPr>
              <a:t> 1 </a:t>
            </a:r>
            <a:r>
              <a:rPr lang="en-US" sz="2900" dirty="0" err="1">
                <a:latin typeface="Times New Roman" panose="02020603050405020304" pitchFamily="18" charset="0"/>
                <a:cs typeface="Times New Roman" panose="02020603050405020304" pitchFamily="18" charset="0"/>
              </a:rPr>
              <a:t>màu</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khác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nhau</a:t>
            </a:r>
            <a:r>
              <a:rPr lang="en-US" sz="2900" dirty="0">
                <a:latin typeface="Times New Roman" panose="02020603050405020304" pitchFamily="18" charset="0"/>
                <a:cs typeface="Times New Roman" panose="02020603050405020304" pitchFamily="18" charset="0"/>
              </a:rPr>
              <a:t>)</a:t>
            </a:r>
          </a:p>
          <a:p>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Quy</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ước</a:t>
            </a:r>
            <a:r>
              <a:rPr lang="en-US" sz="2900" dirty="0">
                <a:latin typeface="Times New Roman" panose="02020603050405020304" pitchFamily="18" charset="0"/>
                <a:cs typeface="Times New Roman" panose="02020603050405020304" pitchFamily="18" charset="0"/>
              </a:rPr>
              <a:t>:+ </a:t>
            </a:r>
            <a:r>
              <a:rPr lang="en-US" sz="2900" b="1" dirty="0" err="1">
                <a:solidFill>
                  <a:srgbClr val="00CC00"/>
                </a:solidFill>
                <a:latin typeface="Times New Roman" panose="02020603050405020304" pitchFamily="18" charset="0"/>
                <a:cs typeface="Times New Roman" panose="02020603050405020304" pitchFamily="18" charset="0"/>
              </a:rPr>
              <a:t>Xanh</a:t>
            </a:r>
            <a:r>
              <a:rPr lang="en-US" sz="2900" b="1" dirty="0">
                <a:solidFill>
                  <a:srgbClr val="00CC00"/>
                </a:solidFill>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Đáp</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án</a:t>
            </a:r>
            <a:r>
              <a:rPr lang="en-US" sz="2900" dirty="0">
                <a:latin typeface="Times New Roman" panose="02020603050405020304" pitchFamily="18" charset="0"/>
                <a:cs typeface="Times New Roman" panose="02020603050405020304" pitchFamily="18" charset="0"/>
              </a:rPr>
              <a:t> A.</a:t>
            </a:r>
          </a:p>
          <a:p>
            <a:r>
              <a:rPr lang="en-US" sz="2900" dirty="0">
                <a:latin typeface="Times New Roman" panose="02020603050405020304" pitchFamily="18" charset="0"/>
                <a:cs typeface="Times New Roman" panose="02020603050405020304" pitchFamily="18" charset="0"/>
              </a:rPr>
              <a:t>                + </a:t>
            </a:r>
            <a:r>
              <a:rPr lang="en-US" sz="2900" b="1" dirty="0" err="1">
                <a:solidFill>
                  <a:srgbClr val="FF66FF"/>
                </a:solidFill>
                <a:latin typeface="Times New Roman" panose="02020603050405020304" pitchFamily="18" charset="0"/>
                <a:cs typeface="Times New Roman" panose="02020603050405020304" pitchFamily="18" charset="0"/>
              </a:rPr>
              <a:t>Hồng</a:t>
            </a:r>
            <a:r>
              <a:rPr lang="en-US" sz="2900" b="1" dirty="0">
                <a:solidFill>
                  <a:srgbClr val="FF66FF"/>
                </a:solidFill>
                <a:latin typeface="Times New Roman" panose="02020603050405020304" pitchFamily="18" charset="0"/>
                <a:cs typeface="Times New Roman" panose="02020603050405020304" pitchFamily="18" charset="0"/>
              </a:rPr>
              <a:t>:</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Đáp</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án</a:t>
            </a:r>
            <a:r>
              <a:rPr lang="en-US" sz="2900" dirty="0">
                <a:latin typeface="Times New Roman" panose="02020603050405020304" pitchFamily="18" charset="0"/>
                <a:cs typeface="Times New Roman" panose="02020603050405020304" pitchFamily="18" charset="0"/>
              </a:rPr>
              <a:t> B.</a:t>
            </a:r>
          </a:p>
          <a:p>
            <a:r>
              <a:rPr lang="en-US" sz="2900" dirty="0">
                <a:latin typeface="Times New Roman" panose="02020603050405020304" pitchFamily="18" charset="0"/>
                <a:cs typeface="Times New Roman" panose="02020603050405020304" pitchFamily="18" charset="0"/>
              </a:rPr>
              <a:t>                + </a:t>
            </a:r>
            <a:r>
              <a:rPr lang="en-US" sz="2900" b="1" dirty="0" err="1">
                <a:solidFill>
                  <a:schemeClr val="accent4">
                    <a:lumMod val="60000"/>
                    <a:lumOff val="40000"/>
                  </a:schemeClr>
                </a:solidFill>
                <a:latin typeface="Times New Roman" panose="02020603050405020304" pitchFamily="18" charset="0"/>
                <a:cs typeface="Times New Roman" panose="02020603050405020304" pitchFamily="18" charset="0"/>
              </a:rPr>
              <a:t>Vàng</a:t>
            </a:r>
            <a:r>
              <a:rPr lang="en-US" sz="2900" b="1" dirty="0">
                <a:solidFill>
                  <a:schemeClr val="accent4">
                    <a:lumMod val="60000"/>
                    <a:lumOff val="40000"/>
                  </a:schemeClr>
                </a:solidFill>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Đáp</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án</a:t>
            </a:r>
            <a:r>
              <a:rPr lang="en-US" sz="2900" dirty="0">
                <a:latin typeface="Times New Roman" panose="02020603050405020304" pitchFamily="18" charset="0"/>
                <a:cs typeface="Times New Roman" panose="02020603050405020304" pitchFamily="18" charset="0"/>
              </a:rPr>
              <a:t> C</a:t>
            </a:r>
          </a:p>
          <a:p>
            <a:r>
              <a:rPr lang="en-US" sz="2900" dirty="0">
                <a:latin typeface="Times New Roman" panose="02020603050405020304" pitchFamily="18" charset="0"/>
                <a:cs typeface="Times New Roman" panose="02020603050405020304" pitchFamily="18" charset="0"/>
              </a:rPr>
              <a:t>	      + </a:t>
            </a:r>
            <a:r>
              <a:rPr lang="en-US" sz="2900" b="1" dirty="0" err="1">
                <a:solidFill>
                  <a:srgbClr val="FF0000"/>
                </a:solidFill>
                <a:latin typeface="Times New Roman" panose="02020603050405020304" pitchFamily="18" charset="0"/>
                <a:cs typeface="Times New Roman" panose="02020603050405020304" pitchFamily="18" charset="0"/>
              </a:rPr>
              <a:t>Đỏ</a:t>
            </a:r>
            <a:r>
              <a:rPr lang="en-US" sz="2900" b="1" dirty="0">
                <a:solidFill>
                  <a:srgbClr val="FF0000"/>
                </a:solidFill>
                <a:latin typeface="Times New Roman" panose="02020603050405020304" pitchFamily="18" charset="0"/>
                <a:cs typeface="Times New Roman" panose="02020603050405020304" pitchFamily="18" charset="0"/>
              </a:rPr>
              <a:t>:</a:t>
            </a:r>
            <a:r>
              <a:rPr lang="en-US" sz="2900" b="1"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Đáp</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án</a:t>
            </a:r>
            <a:r>
              <a:rPr lang="en-US" sz="2900" dirty="0">
                <a:latin typeface="Times New Roman" panose="02020603050405020304" pitchFamily="18" charset="0"/>
                <a:cs typeface="Times New Roman" panose="02020603050405020304" pitchFamily="18" charset="0"/>
              </a:rPr>
              <a:t> D</a:t>
            </a:r>
          </a:p>
        </p:txBody>
      </p:sp>
      <p:sp>
        <p:nvSpPr>
          <p:cNvPr id="18" name="TextBox 17">
            <a:extLst>
              <a:ext uri="{FF2B5EF4-FFF2-40B4-BE49-F238E27FC236}">
                <a16:creationId xmlns:a16="http://schemas.microsoft.com/office/drawing/2014/main" id="{2C57131F-C79D-4825-BD7B-1FBE387F303C}"/>
              </a:ext>
            </a:extLst>
          </p:cNvPr>
          <p:cNvSpPr txBox="1"/>
          <p:nvPr/>
        </p:nvSpPr>
        <p:spPr>
          <a:xfrm>
            <a:off x="2826910" y="775353"/>
            <a:ext cx="6407395" cy="769441"/>
          </a:xfrm>
          <a:prstGeom prst="rect">
            <a:avLst/>
          </a:prstGeom>
          <a:noFill/>
        </p:spPr>
        <p:txBody>
          <a:bodyPr wrap="none" rtlCol="0">
            <a:spAutoFit/>
            <a:scene3d>
              <a:camera prst="orthographicFront"/>
              <a:lightRig rig="threePt" dir="t"/>
            </a:scene3d>
            <a:sp3d extrusionH="57150">
              <a:bevelT w="38100" h="38100" prst="angle"/>
            </a:sp3d>
          </a:bodyPr>
          <a:lstStyle/>
          <a:p>
            <a:r>
              <a:rPr lang="fr-FR" sz="44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RUNG CHUÔNG VÀNG</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2526" y="1160073"/>
            <a:ext cx="1746010" cy="1746010"/>
          </a:xfrm>
          <a:prstGeom prst="rect">
            <a:avLst/>
          </a:prstGeom>
        </p:spPr>
      </p:pic>
      <p:pic>
        <p:nvPicPr>
          <p:cNvPr id="3" name="Nhac RCV">
            <a:hlinkClick r:id="" action="ppaction://media"/>
            <a:extLst>
              <a:ext uri="{FF2B5EF4-FFF2-40B4-BE49-F238E27FC236}">
                <a16:creationId xmlns:a16="http://schemas.microsoft.com/office/drawing/2014/main" id="{B129DF28-4564-4F2F-A4BC-626EE50414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774" y="1342189"/>
            <a:ext cx="609600" cy="609600"/>
          </a:xfrm>
          <a:prstGeom prst="rect">
            <a:avLst/>
          </a:prstGeom>
        </p:spPr>
      </p:pic>
      <p:sp>
        <p:nvSpPr>
          <p:cNvPr id="8" name="Hộp Văn bản 7">
            <a:extLst>
              <a:ext uri="{FF2B5EF4-FFF2-40B4-BE49-F238E27FC236}">
                <a16:creationId xmlns:a16="http://schemas.microsoft.com/office/drawing/2014/main" id="{53A8621B-9377-3AAF-AEC0-C95A5DDFD5A9}"/>
              </a:ext>
            </a:extLst>
          </p:cNvPr>
          <p:cNvSpPr txBox="1"/>
          <p:nvPr/>
        </p:nvSpPr>
        <p:spPr>
          <a:xfrm>
            <a:off x="1117433" y="4074119"/>
            <a:ext cx="9868327" cy="954107"/>
          </a:xfrm>
          <a:prstGeom prst="rect">
            <a:avLst/>
          </a:prstGeom>
          <a:noFill/>
        </p:spPr>
        <p:txBody>
          <a:bodyPr wrap="square">
            <a:spAutoFit/>
          </a:bodyPr>
          <a:lstStyle/>
          <a:p>
            <a:pPr marL="0" marR="0" algn="just">
              <a:spcBef>
                <a:spcPts val="600"/>
              </a:spcBef>
              <a:spcAft>
                <a:spcPts val="600"/>
              </a:spcAft>
            </a:pPr>
            <a:r>
              <a:rPr lang="en-US" sz="2800" dirty="0">
                <a:solidFill>
                  <a:srgbClr val="0D0D0D"/>
                </a:solidFill>
                <a:effectLst/>
                <a:latin typeface="Times New Roman" panose="02020603050405020304" pitchFamily="18" charset="0"/>
                <a:ea typeface="Times New Roman" panose="02020603050405020304" pitchFamily="18" charset="0"/>
              </a:rPr>
              <a:t>- Sau </a:t>
            </a:r>
            <a:r>
              <a:rPr lang="en-US" sz="2800" dirty="0" err="1">
                <a:solidFill>
                  <a:srgbClr val="0D0D0D"/>
                </a:solidFill>
                <a:effectLst/>
                <a:latin typeface="Times New Roman" panose="02020603050405020304" pitchFamily="18" charset="0"/>
                <a:ea typeface="Times New Roman" panose="02020603050405020304" pitchFamily="18" charset="0"/>
              </a:rPr>
              <a:t>khi</a:t>
            </a:r>
            <a:r>
              <a:rPr lang="en-US" sz="2800" dirty="0">
                <a:solidFill>
                  <a:srgbClr val="0D0D0D"/>
                </a:solidFill>
                <a:effectLst/>
                <a:latin typeface="Times New Roman" panose="02020603050405020304" pitchFamily="18" charset="0"/>
                <a:ea typeface="Times New Roman" panose="02020603050405020304" pitchFamily="18" charset="0"/>
              </a:rPr>
              <a:t> GV </a:t>
            </a:r>
            <a:r>
              <a:rPr lang="en-US" sz="2800" dirty="0" err="1">
                <a:solidFill>
                  <a:srgbClr val="0D0D0D"/>
                </a:solidFill>
                <a:effectLst/>
                <a:latin typeface="Times New Roman" panose="02020603050405020304" pitchFamily="18" charset="0"/>
                <a:ea typeface="Times New Roman" panose="02020603050405020304" pitchFamily="18" charset="0"/>
              </a:rPr>
              <a:t>đọc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xong</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câu</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hỏi</a:t>
            </a:r>
            <a:r>
              <a:rPr lang="en-US" sz="2800" dirty="0">
                <a:solidFill>
                  <a:srgbClr val="0D0D0D"/>
                </a:solidFill>
                <a:effectLst/>
                <a:latin typeface="Times New Roman" panose="02020603050405020304" pitchFamily="18" charset="0"/>
                <a:ea typeface="Times New Roman" panose="02020603050405020304" pitchFamily="18" charset="0"/>
              </a:rPr>
              <a:t>, HS </a:t>
            </a:r>
            <a:r>
              <a:rPr lang="en-US" sz="2800" dirty="0" err="1">
                <a:solidFill>
                  <a:srgbClr val="0D0D0D"/>
                </a:solidFill>
                <a:effectLst/>
                <a:latin typeface="Times New Roman" panose="02020603050405020304" pitchFamily="18" charset="0"/>
                <a:ea typeface="Times New Roman" panose="02020603050405020304" pitchFamily="18" charset="0"/>
              </a:rPr>
              <a:t>có</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a:solidFill>
                  <a:srgbClr val="0D0D0D"/>
                </a:solidFill>
                <a:latin typeface="Times New Roman" panose="02020603050405020304" pitchFamily="18" charset="0"/>
                <a:ea typeface="Times New Roman" panose="02020603050405020304" pitchFamily="18" charset="0"/>
              </a:rPr>
              <a:t>5 </a:t>
            </a:r>
            <a:r>
              <a:rPr lang="en-US" sz="2800" dirty="0" err="1">
                <a:solidFill>
                  <a:srgbClr val="0D0D0D"/>
                </a:solidFill>
                <a:latin typeface="Times New Roman" panose="02020603050405020304" pitchFamily="18" charset="0"/>
                <a:ea typeface="Times New Roman" panose="02020603050405020304" pitchFamily="18" charset="0"/>
              </a:rPr>
              <a:t>giây</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để</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suy</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nghĩ</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và</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chọn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đáp</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án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bằng</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cách</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giơ</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tấm</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giấy</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nhớ</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có</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màu</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tương</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ứng</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đã</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quy</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ước</a:t>
            </a:r>
            <a:r>
              <a:rPr lang="en-US" sz="2800" dirty="0">
                <a:solidFill>
                  <a:srgbClr val="0D0D0D"/>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6" name="Hộp Văn bản 15">
            <a:extLst>
              <a:ext uri="{FF2B5EF4-FFF2-40B4-BE49-F238E27FC236}">
                <a16:creationId xmlns:a16="http://schemas.microsoft.com/office/drawing/2014/main" id="{3F794546-DBB8-940C-5E31-9FB6ABD1F0EC}"/>
              </a:ext>
            </a:extLst>
          </p:cNvPr>
          <p:cNvSpPr txBox="1"/>
          <p:nvPr/>
        </p:nvSpPr>
        <p:spPr>
          <a:xfrm>
            <a:off x="1206240" y="4994033"/>
            <a:ext cx="9868327" cy="1384995"/>
          </a:xfrm>
          <a:prstGeom prst="rect">
            <a:avLst/>
          </a:prstGeom>
          <a:noFill/>
        </p:spPr>
        <p:txBody>
          <a:bodyPr wrap="square">
            <a:spAutoFit/>
          </a:bodyPr>
          <a:lstStyle/>
          <a:p>
            <a:pPr marL="0" marR="0"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Nếu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chọn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sai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đáp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ngồi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xuống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quyền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chơi</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cuộc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ngồi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xuống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sau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cùng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hoặc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hỏi</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9" name="Cuộn: Dọc 18">
            <a:extLst>
              <a:ext uri="{FF2B5EF4-FFF2-40B4-BE49-F238E27FC236}">
                <a16:creationId xmlns:a16="http://schemas.microsoft.com/office/drawing/2014/main" id="{A86FC756-859A-99A3-0A39-4120617D848B}"/>
              </a:ext>
            </a:extLst>
          </p:cNvPr>
          <p:cNvSpPr/>
          <p:nvPr/>
        </p:nvSpPr>
        <p:spPr>
          <a:xfrm>
            <a:off x="292841" y="707571"/>
            <a:ext cx="11606318" cy="5671457"/>
          </a:xfrm>
          <a:prstGeom prst="verticalScroll">
            <a:avLst/>
          </a:prstGeom>
          <a:noFill/>
          <a:ln w="571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7573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792" fill="hold"/>
                                        <p:tgtEl>
                                          <p:spTgt spid="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0"/>
                                        </p:tgtEl>
                                        <p:attrNameLst>
                                          <p:attrName>r</p:attrName>
                                        </p:attrNameLst>
                                      </p:cBhvr>
                                    </p:animRot>
                                    <p:animRot by="-240000">
                                      <p:cBhvr>
                                        <p:cTn id="9" dur="200" fill="hold">
                                          <p:stCondLst>
                                            <p:cond delay="200"/>
                                          </p:stCondLst>
                                        </p:cTn>
                                        <p:tgtEl>
                                          <p:spTgt spid="20"/>
                                        </p:tgtEl>
                                        <p:attrNameLst>
                                          <p:attrName>r</p:attrName>
                                        </p:attrNameLst>
                                      </p:cBhvr>
                                    </p:animRot>
                                    <p:animRot by="240000">
                                      <p:cBhvr>
                                        <p:cTn id="10" dur="200" fill="hold">
                                          <p:stCondLst>
                                            <p:cond delay="400"/>
                                          </p:stCondLst>
                                        </p:cTn>
                                        <p:tgtEl>
                                          <p:spTgt spid="20"/>
                                        </p:tgtEl>
                                        <p:attrNameLst>
                                          <p:attrName>r</p:attrName>
                                        </p:attrNameLst>
                                      </p:cBhvr>
                                    </p:animRot>
                                    <p:animRot by="-240000">
                                      <p:cBhvr>
                                        <p:cTn id="11" dur="200" fill="hold">
                                          <p:stCondLst>
                                            <p:cond delay="600"/>
                                          </p:stCondLst>
                                        </p:cTn>
                                        <p:tgtEl>
                                          <p:spTgt spid="20"/>
                                        </p:tgtEl>
                                        <p:attrNameLst>
                                          <p:attrName>r</p:attrName>
                                        </p:attrNameLst>
                                      </p:cBhvr>
                                    </p:animRot>
                                    <p:animRot by="120000">
                                      <p:cBhvr>
                                        <p:cTn id="12" dur="200" fill="hold">
                                          <p:stCondLst>
                                            <p:cond delay="800"/>
                                          </p:stCondLst>
                                        </p:cTn>
                                        <p:tgtEl>
                                          <p:spTgt spid="20"/>
                                        </p:tgtEl>
                                        <p:attrNameLst>
                                          <p:attrName>r</p:attrName>
                                        </p:attrNameLst>
                                      </p:cBhvr>
                                    </p:animRot>
                                  </p:childTnLst>
                                </p:cTn>
                              </p:par>
                              <p:par>
                                <p:cTn id="13" presetID="22" presetClass="entr" presetSubtype="8" fill="hold" nodeType="withEffect">
                                  <p:stCondLst>
                                    <p:cond delay="0"/>
                                  </p:stCondLst>
                                  <p:iterate type="lt">
                                    <p:tmPct val="16923"/>
                                  </p:iterate>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wipe(left)">
                                      <p:cBhvr>
                                        <p:cTn id="15" dur="1000"/>
                                        <p:tgtEl>
                                          <p:spTgt spid="18">
                                            <p:txEl>
                                              <p:pRg st="0" end="0"/>
                                            </p:txEl>
                                          </p:spTgt>
                                        </p:tgtEl>
                                      </p:cBhvr>
                                    </p:animEffect>
                                  </p:childTnLst>
                                </p:cTn>
                              </p:par>
                              <p:par>
                                <p:cTn id="16" presetID="14" presetClass="entr" presetSubtype="10" repeatCount="5000" fill="hold" grpId="0" nodeType="withEffect">
                                  <p:stCondLst>
                                    <p:cond delay="3250"/>
                                  </p:stCondLst>
                                  <p:iterate type="lt">
                                    <p:tmPct val="0"/>
                                  </p:iterate>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8" dur="750"/>
                                        <p:tgtEl>
                                          <p:spTgt spid="18">
                                            <p:txEl>
                                              <p:pRg st="0" end="0"/>
                                            </p:txEl>
                                          </p:spTgt>
                                        </p:tgtEl>
                                      </p:cBhvr>
                                    </p:animEffect>
                                  </p:childTnLst>
                                </p:cTn>
                              </p:par>
                              <p:par>
                                <p:cTn id="19" presetID="22" presetClass="entr" presetSubtype="1" fill="hold" grpId="0" nodeType="withEffect">
                                  <p:stCondLst>
                                    <p:cond delay="200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2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Effect transition="in" filter="wipe(down)">
                                      <p:cBhvr>
                                        <p:cTn id="31" dur="500"/>
                                        <p:tgtEl>
                                          <p:spTgt spid="16">
                                            <p:txEl>
                                              <p:pRg st="0" end="0"/>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6">
                                            <p:txEl>
                                              <p:pRg st="1" end="1"/>
                                            </p:txEl>
                                          </p:spTgt>
                                        </p:tgtEl>
                                        <p:attrNameLst>
                                          <p:attrName>style.visibility</p:attrName>
                                        </p:attrNameLst>
                                      </p:cBhvr>
                                      <p:to>
                                        <p:strVal val="visible"/>
                                      </p:to>
                                    </p:set>
                                    <p:animEffect transition="in" filter="wipe(down)">
                                      <p:cBhvr>
                                        <p:cTn id="34"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3"/>
                </p:tgtEl>
              </p:cMediaNode>
            </p:audio>
          </p:childTnLst>
        </p:cTn>
      </p:par>
    </p:tnLst>
    <p:bldLst>
      <p:bldP spid="10" grpId="0"/>
      <p:bldP spid="18" grpId="0" build="allAtOnce"/>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lank rectangle colorful abstract frame vector | premium image by  rawpixel.com / tau… | Powerpoint background design, Colorful backgrounds,  Poster background design">
            <a:extLst>
              <a:ext uri="{FF2B5EF4-FFF2-40B4-BE49-F238E27FC236}">
                <a16:creationId xmlns:a16="http://schemas.microsoft.com/office/drawing/2014/main" id="{461FBC4C-36ED-F44E-63D3-E3D126A4F9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33098"/>
            <a:ext cx="12192000" cy="680690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C57131F-C79D-4825-BD7B-1FBE387F303C}"/>
              </a:ext>
            </a:extLst>
          </p:cNvPr>
          <p:cNvSpPr txBox="1"/>
          <p:nvPr/>
        </p:nvSpPr>
        <p:spPr>
          <a:xfrm>
            <a:off x="4377405" y="550217"/>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1</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71915" y="-135629"/>
            <a:ext cx="2010130" cy="2010130"/>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1879366" y="1311626"/>
            <a:ext cx="8433267" cy="1077218"/>
          </a:xfrm>
          <a:prstGeom prst="rect">
            <a:avLst/>
          </a:prstGeom>
          <a:noFill/>
        </p:spPr>
        <p:txBody>
          <a:bodyPr wrap="square" rtlCol="0">
            <a:spAutoFit/>
          </a:bodyPr>
          <a:lstStyle/>
          <a:p>
            <a:pPr marL="30480" marR="30480" algn="just">
              <a:spcBef>
                <a:spcPts val="600"/>
              </a:spcBef>
              <a:spcAft>
                <a:spcPts val="600"/>
              </a:spcAft>
            </a:pPr>
            <a:r>
              <a:rPr lang="en-US" sz="3200" b="1" dirty="0" err="1">
                <a:latin typeface="Times New Roman" panose="02020603050405020304" pitchFamily="18" charset="0"/>
                <a:ea typeface="Times New Roman" panose="02020603050405020304" pitchFamily="18" charset="0"/>
              </a:rPr>
              <a:t>Bài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thơ</a:t>
            </a:r>
            <a:r>
              <a:rPr lang="en-US" sz="3200" b="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Gương</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báu</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răn</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mình</a:t>
            </a:r>
            <a:r>
              <a:rPr lang="en-US" sz="3200" b="1" dirty="0">
                <a:latin typeface="Times New Roman" panose="02020603050405020304" pitchFamily="18" charset="0"/>
                <a:ea typeface="Times New Roman" panose="02020603050405020304" pitchFamily="18" charset="0"/>
              </a:rPr>
              <a:t> – </a:t>
            </a:r>
            <a:r>
              <a:rPr lang="en-US" sz="3200" b="1" dirty="0" err="1">
                <a:latin typeface="Times New Roman" panose="02020603050405020304" pitchFamily="18" charset="0"/>
                <a:ea typeface="Times New Roman" panose="02020603050405020304" pitchFamily="18" charset="0"/>
              </a:rPr>
              <a:t>bài</a:t>
            </a:r>
            <a:r>
              <a:rPr lang="en-US" sz="3200" b="1" dirty="0">
                <a:latin typeface="Times New Roman" panose="02020603050405020304" pitchFamily="18" charset="0"/>
                <a:ea typeface="Times New Roman" panose="02020603050405020304" pitchFamily="18" charset="0"/>
              </a:rPr>
              <a:t> 43 </a:t>
            </a:r>
            <a:r>
              <a:rPr lang="en-US" sz="3200" b="1" dirty="0" err="1">
                <a:latin typeface="Times New Roman" panose="02020603050405020304" pitchFamily="18" charset="0"/>
                <a:ea typeface="Times New Roman" panose="02020603050405020304" pitchFamily="18" charset="0"/>
              </a:rPr>
              <a:t>nằm</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trong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tập</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thơ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nào</a:t>
            </a:r>
            <a:r>
              <a:rPr lang="en-US" sz="3200" b="1" dirty="0">
                <a:latin typeface="Times New Roman" panose="02020603050405020304" pitchFamily="18" charset="0"/>
                <a:ea typeface="Times New Roman" panose="02020603050405020304" pitchFamily="18" charset="0"/>
              </a:rPr>
              <a:t> ?</a:t>
            </a:r>
            <a:endParaRPr lang="en-US" sz="2800" b="1" dirty="0">
              <a:latin typeface="Times New Roman" panose="02020603050405020304" pitchFamily="18" charset="0"/>
              <a:ea typeface="Times New Roman" panose="02020603050405020304" pitchFamily="18" charset="0"/>
            </a:endParaRPr>
          </a:p>
        </p:txBody>
      </p:sp>
      <p:grpSp>
        <p:nvGrpSpPr>
          <p:cNvPr id="21" name="Group 20">
            <a:extLst>
              <a:ext uri="{FF2B5EF4-FFF2-40B4-BE49-F238E27FC236}">
                <a16:creationId xmlns:a16="http://schemas.microsoft.com/office/drawing/2014/main" id="{9E40A452-AD32-4973-93FD-F4C4003D67AF}"/>
              </a:ext>
            </a:extLst>
          </p:cNvPr>
          <p:cNvGrpSpPr/>
          <p:nvPr/>
        </p:nvGrpSpPr>
        <p:grpSpPr>
          <a:xfrm>
            <a:off x="6471167" y="2507162"/>
            <a:ext cx="4762447" cy="1098063"/>
            <a:chOff x="333828" y="1584291"/>
            <a:chExt cx="11524343" cy="4847772"/>
          </a:xfrm>
        </p:grpSpPr>
        <p:pic>
          <p:nvPicPr>
            <p:cNvPr id="22" name="Picture 21">
              <a:extLst>
                <a:ext uri="{FF2B5EF4-FFF2-40B4-BE49-F238E27FC236}">
                  <a16:creationId xmlns:a16="http://schemas.microsoft.com/office/drawing/2014/main" id="{F2EAF8E5-6EA9-41CF-94FD-2F138B9DF392}"/>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3" name="Picture 22">
              <a:extLst>
                <a:ext uri="{FF2B5EF4-FFF2-40B4-BE49-F238E27FC236}">
                  <a16:creationId xmlns:a16="http://schemas.microsoft.com/office/drawing/2014/main" id="{E5DF533E-DE32-454B-81F8-CE39568BAE38}"/>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4" name="Group 23">
            <a:extLst>
              <a:ext uri="{FF2B5EF4-FFF2-40B4-BE49-F238E27FC236}">
                <a16:creationId xmlns:a16="http://schemas.microsoft.com/office/drawing/2014/main" id="{A9DC5DC2-630A-47E0-B305-10E09B9D99F1}"/>
              </a:ext>
            </a:extLst>
          </p:cNvPr>
          <p:cNvGrpSpPr/>
          <p:nvPr/>
        </p:nvGrpSpPr>
        <p:grpSpPr>
          <a:xfrm>
            <a:off x="1380258" y="4448311"/>
            <a:ext cx="4668329" cy="1098063"/>
            <a:chOff x="333828" y="1584291"/>
            <a:chExt cx="11524343" cy="4847772"/>
          </a:xfrm>
        </p:grpSpPr>
        <p:pic>
          <p:nvPicPr>
            <p:cNvPr id="25" name="Picture 24">
              <a:extLst>
                <a:ext uri="{FF2B5EF4-FFF2-40B4-BE49-F238E27FC236}">
                  <a16:creationId xmlns:a16="http://schemas.microsoft.com/office/drawing/2014/main" id="{3D36C072-2616-4149-A73F-EF045D91C74A}"/>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6" name="Picture 25">
              <a:extLst>
                <a:ext uri="{FF2B5EF4-FFF2-40B4-BE49-F238E27FC236}">
                  <a16:creationId xmlns:a16="http://schemas.microsoft.com/office/drawing/2014/main" id="{615435D3-F2BC-48EB-BF99-C035EE593FFA}"/>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6" name="Group 20">
            <a:extLst>
              <a:ext uri="{FF2B5EF4-FFF2-40B4-BE49-F238E27FC236}">
                <a16:creationId xmlns:a16="http://schemas.microsoft.com/office/drawing/2014/main" id="{A047AE52-AB99-86DB-5E64-1CCE0CA6FB66}"/>
              </a:ext>
            </a:extLst>
          </p:cNvPr>
          <p:cNvGrpSpPr/>
          <p:nvPr/>
        </p:nvGrpSpPr>
        <p:grpSpPr>
          <a:xfrm>
            <a:off x="1380258" y="2461772"/>
            <a:ext cx="4762447" cy="1098063"/>
            <a:chOff x="333828" y="1584291"/>
            <a:chExt cx="11524343" cy="4847772"/>
          </a:xfrm>
        </p:grpSpPr>
        <p:pic>
          <p:nvPicPr>
            <p:cNvPr id="7" name="Picture 21">
              <a:extLst>
                <a:ext uri="{FF2B5EF4-FFF2-40B4-BE49-F238E27FC236}">
                  <a16:creationId xmlns:a16="http://schemas.microsoft.com/office/drawing/2014/main" id="{234BDD09-BFA3-7A07-FC3E-9605022A92F4}"/>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8" name="Picture 22">
              <a:extLst>
                <a:ext uri="{FF2B5EF4-FFF2-40B4-BE49-F238E27FC236}">
                  <a16:creationId xmlns:a16="http://schemas.microsoft.com/office/drawing/2014/main" id="{F7C3F34E-EABD-5C77-2AE1-CF7FDC44E33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7" name="Group 26">
            <a:extLst>
              <a:ext uri="{FF2B5EF4-FFF2-40B4-BE49-F238E27FC236}">
                <a16:creationId xmlns:a16="http://schemas.microsoft.com/office/drawing/2014/main" id="{C78DAFC6-95CE-438F-B18D-F77117F76F82}"/>
              </a:ext>
            </a:extLst>
          </p:cNvPr>
          <p:cNvGrpSpPr/>
          <p:nvPr/>
        </p:nvGrpSpPr>
        <p:grpSpPr>
          <a:xfrm>
            <a:off x="6592749" y="4425465"/>
            <a:ext cx="4656159" cy="1098063"/>
            <a:chOff x="333828" y="1584291"/>
            <a:chExt cx="11524343" cy="4847772"/>
          </a:xfrm>
        </p:grpSpPr>
        <p:pic>
          <p:nvPicPr>
            <p:cNvPr id="28" name="Picture 27">
              <a:extLst>
                <a:ext uri="{FF2B5EF4-FFF2-40B4-BE49-F238E27FC236}">
                  <a16:creationId xmlns:a16="http://schemas.microsoft.com/office/drawing/2014/main" id="{D38E1DC3-E695-4FB4-9E04-44A1393C56CA}"/>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9" name="Picture 28">
              <a:extLst>
                <a:ext uri="{FF2B5EF4-FFF2-40B4-BE49-F238E27FC236}">
                  <a16:creationId xmlns:a16="http://schemas.microsoft.com/office/drawing/2014/main" id="{4184C049-80DD-4F07-BEB2-82BBCEAC600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2250675" y="2741628"/>
            <a:ext cx="3072258" cy="523220"/>
          </a:xfrm>
          <a:prstGeom prst="rect">
            <a:avLst/>
          </a:prstGeom>
          <a:noFill/>
        </p:spPr>
        <p:txBody>
          <a:bodyPr wrap="square" rtlCol="0">
            <a:spAutoFit/>
          </a:bodyPr>
          <a:lstStyle/>
          <a:p>
            <a:r>
              <a:rPr lang="en-US" sz="2800" b="1" dirty="0">
                <a:solidFill>
                  <a:schemeClr val="bg1"/>
                </a:solidFill>
                <a:effectLst/>
                <a:latin typeface="Montserrat" panose="00000500000000000000" pitchFamily="2" charset="0"/>
                <a:ea typeface="Calibri" panose="020F0502020204030204" pitchFamily="34" charset="0"/>
              </a:rPr>
              <a:t>A. </a:t>
            </a:r>
            <a:r>
              <a:rPr lang="en-US" sz="2800" b="1" dirty="0" err="1">
                <a:solidFill>
                  <a:schemeClr val="bg1"/>
                </a:solidFill>
                <a:effectLst/>
                <a:latin typeface="Montserrat" panose="00000500000000000000" pitchFamily="2" charset="0"/>
                <a:ea typeface="Calibri" panose="020F0502020204030204" pitchFamily="34" charset="0"/>
              </a:rPr>
              <a:t>Thơ</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chữ</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hán</a:t>
            </a:r>
            <a:endParaRPr lang="fr-FR" sz="3600" dirty="0">
              <a:solidFill>
                <a:schemeClr val="bg1"/>
              </a:solidFill>
              <a:latin typeface="Montserrat" panose="00000500000000000000" pitchFamily="2" charset="0"/>
            </a:endParaRPr>
          </a:p>
        </p:txBody>
      </p:sp>
      <p:sp>
        <p:nvSpPr>
          <p:cNvPr id="31" name="TextBox 30">
            <a:extLst>
              <a:ext uri="{FF2B5EF4-FFF2-40B4-BE49-F238E27FC236}">
                <a16:creationId xmlns:a16="http://schemas.microsoft.com/office/drawing/2014/main" id="{C10D5D51-143C-4D86-8F14-FCBA79843B3F}"/>
              </a:ext>
            </a:extLst>
          </p:cNvPr>
          <p:cNvSpPr txBox="1"/>
          <p:nvPr/>
        </p:nvSpPr>
        <p:spPr>
          <a:xfrm>
            <a:off x="2027746" y="4766509"/>
            <a:ext cx="3225276" cy="523220"/>
          </a:xfrm>
          <a:prstGeom prst="rect">
            <a:avLst/>
          </a:prstGeom>
          <a:noFill/>
        </p:spPr>
        <p:txBody>
          <a:bodyPr wrap="square" rtlCol="0">
            <a:spAutoFit/>
          </a:bodyPr>
          <a:lstStyle/>
          <a:p>
            <a:pPr algn="ctr"/>
            <a:r>
              <a:rPr lang="en-US" sz="2800" b="1" dirty="0">
                <a:solidFill>
                  <a:schemeClr val="bg1"/>
                </a:solidFill>
                <a:latin typeface="Montserrat" panose="00000500000000000000" pitchFamily="2" charset="0"/>
                <a:ea typeface="Calibri" panose="020F0502020204030204" pitchFamily="34" charset="0"/>
              </a:rPr>
              <a:t>C</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Ức</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trai</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thi</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tập</a:t>
            </a:r>
            <a:endParaRPr lang="fr-FR" sz="3600" dirty="0">
              <a:solidFill>
                <a:schemeClr val="bg1"/>
              </a:solidFill>
              <a:latin typeface="Montserrat" panose="00000500000000000000" pitchFamily="2" charset="0"/>
            </a:endParaRPr>
          </a:p>
        </p:txBody>
      </p:sp>
      <p:sp>
        <p:nvSpPr>
          <p:cNvPr id="32" name="TextBox 31">
            <a:extLst>
              <a:ext uri="{FF2B5EF4-FFF2-40B4-BE49-F238E27FC236}">
                <a16:creationId xmlns:a16="http://schemas.microsoft.com/office/drawing/2014/main" id="{548271ED-E1C7-4657-9182-F49EA1C44A96}"/>
              </a:ext>
            </a:extLst>
          </p:cNvPr>
          <p:cNvSpPr txBox="1"/>
          <p:nvPr/>
        </p:nvSpPr>
        <p:spPr>
          <a:xfrm>
            <a:off x="6945828" y="2759895"/>
            <a:ext cx="3863771" cy="523220"/>
          </a:xfrm>
          <a:prstGeom prst="rect">
            <a:avLst/>
          </a:prstGeom>
          <a:noFill/>
        </p:spPr>
        <p:txBody>
          <a:bodyPr wrap="square" rtlCol="0">
            <a:spAutoFit/>
          </a:bodyPr>
          <a:lstStyle/>
          <a:p>
            <a:pPr algn="ctr"/>
            <a:r>
              <a:rPr lang="en-US" sz="2800" b="1" dirty="0">
                <a:solidFill>
                  <a:schemeClr val="bg1"/>
                </a:solidFill>
                <a:latin typeface="Montserrat" panose="00000500000000000000" pitchFamily="2" charset="0"/>
                <a:ea typeface="Calibri" panose="020F0502020204030204" pitchFamily="34" charset="0"/>
              </a:rPr>
              <a:t>B</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Quốc</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âm</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thi</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tập</a:t>
            </a:r>
            <a:endParaRPr lang="fr-FR" sz="3600" dirty="0">
              <a:solidFill>
                <a:schemeClr val="bg1"/>
              </a:solidFill>
              <a:latin typeface="Montserrat" panose="00000500000000000000" pitchFamily="2" charset="0"/>
            </a:endParaRPr>
          </a:p>
        </p:txBody>
      </p:sp>
      <p:sp>
        <p:nvSpPr>
          <p:cNvPr id="33" name="TextBox 32">
            <a:extLst>
              <a:ext uri="{FF2B5EF4-FFF2-40B4-BE49-F238E27FC236}">
                <a16:creationId xmlns:a16="http://schemas.microsoft.com/office/drawing/2014/main" id="{7FD167AD-B3DD-423C-9A0A-0EBD1C1F0A64}"/>
              </a:ext>
            </a:extLst>
          </p:cNvPr>
          <p:cNvSpPr txBox="1"/>
          <p:nvPr/>
        </p:nvSpPr>
        <p:spPr>
          <a:xfrm>
            <a:off x="6945827" y="4700106"/>
            <a:ext cx="4073799" cy="523220"/>
          </a:xfrm>
          <a:prstGeom prst="rect">
            <a:avLst/>
          </a:prstGeom>
          <a:noFill/>
        </p:spPr>
        <p:txBody>
          <a:bodyPr wrap="square" rtlCol="0">
            <a:spAutoFit/>
          </a:bodyPr>
          <a:lstStyle/>
          <a:p>
            <a:pPr algn="ctr"/>
            <a:r>
              <a:rPr lang="en-US" sz="2800" b="1" dirty="0">
                <a:solidFill>
                  <a:schemeClr val="bg1"/>
                </a:solidFill>
                <a:latin typeface="Montserrat" panose="00000500000000000000" pitchFamily="2" charset="0"/>
                <a:ea typeface="Calibri" panose="020F0502020204030204" pitchFamily="34" charset="0"/>
              </a:rPr>
              <a:t>D</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Quốc</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ngữ</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thi</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tập</a:t>
            </a:r>
            <a:endParaRPr lang="fr-FR" sz="3600" dirty="0">
              <a:solidFill>
                <a:schemeClr val="bg1"/>
              </a:solidFill>
              <a:latin typeface="Montserrat" panose="00000500000000000000" pitchFamily="2" charset="0"/>
            </a:endParaRPr>
          </a:p>
        </p:txBody>
      </p:sp>
      <p:pic>
        <p:nvPicPr>
          <p:cNvPr id="2" name="nhạc chơi rung chuông vàng">
            <a:hlinkClick r:id="" action="ppaction://media"/>
            <a:extLst>
              <a:ext uri="{FF2B5EF4-FFF2-40B4-BE49-F238E27FC236}">
                <a16:creationId xmlns:a16="http://schemas.microsoft.com/office/drawing/2014/main" id="{55A10B0C-9286-4B1F-92AC-26C620EC5B0F}"/>
              </a:ext>
            </a:extLst>
          </p:cNvPr>
          <p:cNvPicPr>
            <a:picLocks noChangeAspect="1"/>
          </p:cNvPicPr>
          <p:nvPr>
            <a:audioFile r:link="rId1"/>
            <p:extLst>
              <p:ext uri="{DAA4B4D4-6D71-4841-9C94-3DE7FCFB9230}">
                <p14:media xmlns:p14="http://schemas.microsoft.com/office/powerpoint/2010/main" r:embed="rId2">
                  <p14:trim st="8824"/>
                </p14:media>
              </p:ext>
            </p:extLst>
          </p:nvPr>
        </p:nvPicPr>
        <p:blipFill>
          <a:blip r:embed="rId13"/>
          <a:stretch>
            <a:fillRect/>
          </a:stretch>
        </p:blipFill>
        <p:spPr>
          <a:xfrm>
            <a:off x="-915162" y="825506"/>
            <a:ext cx="609600" cy="609600"/>
          </a:xfrm>
          <a:prstGeom prst="rect">
            <a:avLst/>
          </a:prstGeom>
        </p:spPr>
      </p:pic>
      <p:pic>
        <p:nvPicPr>
          <p:cNvPr id="3" name="y2mate.com - ĐỒNG HỒ ĐẾM NGƯỢC 5 GIÂY CHUÔNG BÁO HẾT GIỜ_480p">
            <a:hlinkClick r:id="" action="ppaction://media"/>
            <a:extLst>
              <a:ext uri="{FF2B5EF4-FFF2-40B4-BE49-F238E27FC236}">
                <a16:creationId xmlns:a16="http://schemas.microsoft.com/office/drawing/2014/main" id="{5B9FFD7E-978A-ED8A-6CD8-8A7CB058681B}"/>
              </a:ext>
            </a:extLst>
          </p:cNvPr>
          <p:cNvPicPr>
            <a:picLocks noChangeAspect="1"/>
          </p:cNvPicPr>
          <p:nvPr>
            <a:videoFile r:link="rId4"/>
            <p:extLst>
              <p:ext uri="{DAA4B4D4-6D71-4841-9C94-3DE7FCFB9230}">
                <p14:media xmlns:p14="http://schemas.microsoft.com/office/powerpoint/2010/main" r:embed="rId3"/>
              </p:ext>
            </p:extLst>
          </p:nvPr>
        </p:nvPicPr>
        <p:blipFill>
          <a:blip r:embed="rId14"/>
          <a:stretch>
            <a:fillRect/>
          </a:stretch>
        </p:blipFill>
        <p:spPr>
          <a:xfrm>
            <a:off x="5489506" y="3530572"/>
            <a:ext cx="1542551" cy="1213811"/>
          </a:xfrm>
          <a:prstGeom prst="rect">
            <a:avLst/>
          </a:prstGeom>
        </p:spPr>
      </p:pic>
    </p:spTree>
    <p:extLst>
      <p:ext uri="{BB962C8B-B14F-4D97-AF65-F5344CB8AC3E}">
        <p14:creationId xmlns:p14="http://schemas.microsoft.com/office/powerpoint/2010/main" val="1593492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75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750"/>
                                        <p:tgtEl>
                                          <p:spTgt spid="3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750"/>
                                        <p:tgtEl>
                                          <p:spTgt spid="3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750"/>
                                        <p:tgtEl>
                                          <p:spTgt spid="3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down)">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6512" fill="hold"/>
                                        <p:tgtEl>
                                          <p:spTgt spid="2"/>
                                        </p:tgtEl>
                                      </p:cBhvr>
                                    </p:cmd>
                                  </p:childTnLst>
                                </p:cTn>
                              </p:par>
                              <p:par>
                                <p:cTn id="32" presetID="1" presetClass="mediacall" presetSubtype="0" fill="hold" nodeType="withEffect">
                                  <p:stCondLst>
                                    <p:cond delay="0"/>
                                  </p:stCondLst>
                                  <p:childTnLst>
                                    <p:cmd type="call" cmd="playFrom(0.0)">
                                      <p:cBhvr>
                                        <p:cTn id="33" dur="7710" fill="hold"/>
                                        <p:tgtEl>
                                          <p:spTgt spid="3"/>
                                        </p:tgtEl>
                                      </p:cBhvr>
                                    </p:cmd>
                                  </p:childTnLst>
                                </p:cTn>
                              </p:par>
                              <p:par>
                                <p:cTn id="34" presetID="16" presetClass="exit" presetSubtype="21" fill="hold" nodeType="withEffect">
                                  <p:stCondLst>
                                    <p:cond delay="5010"/>
                                  </p:stCondLst>
                                  <p:childTnLst>
                                    <p:animEffect transition="out" filter="barn(inVertical)">
                                      <p:cBhvr>
                                        <p:cTn id="35" dur="500"/>
                                        <p:tgtEl>
                                          <p:spTgt spid="3"/>
                                        </p:tgtEl>
                                      </p:cBhvr>
                                    </p:animEffect>
                                    <p:set>
                                      <p:cBhvr>
                                        <p:cTn id="36" dur="1" fill="hold">
                                          <p:stCondLst>
                                            <p:cond delay="499"/>
                                          </p:stCondLst>
                                        </p:cTn>
                                        <p:tgtEl>
                                          <p:spTgt spid="3"/>
                                        </p:tgtEl>
                                        <p:attrNameLst>
                                          <p:attrName>style.visibility</p:attrName>
                                        </p:attrNameLst>
                                      </p:cBhvr>
                                      <p:to>
                                        <p:strVal val="hidden"/>
                                      </p:to>
                                    </p:set>
                                    <p:cmd type="call" cmd="stop">
                                      <p:cBhvr>
                                        <p:cTn id="37" dur="1">
                                          <p:stCondLst>
                                            <p:cond delay="499"/>
                                          </p:stCondLst>
                                        </p:cTn>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6" name="suction.wav"/>
                                        </p:tgtEl>
                                      </p:cMediaNode>
                                    </p:audio>
                                  </p:subTnLst>
                                </p:cTn>
                              </p:par>
                              <p:par>
                                <p:cTn id="42" presetID="1" presetClass="exit" presetSubtype="0" fill="hold" grpId="1" nodeType="withEffect">
                                  <p:stCondLst>
                                    <p:cond delay="0"/>
                                  </p:stCondLst>
                                  <p:childTnLst>
                                    <p:set>
                                      <p:cBhvr>
                                        <p:cTn id="43"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6" name="suction.wav"/>
                                        </p:tgtEl>
                                      </p:cMediaNode>
                                    </p:audio>
                                  </p:subTnLst>
                                </p:cTn>
                              </p:par>
                              <p:par>
                                <p:cTn id="44" presetID="1" presetClass="exit" presetSubtype="0" fill="hold" grpId="1" nodeType="withEffect">
                                  <p:stCondLst>
                                    <p:cond delay="0"/>
                                  </p:stCondLst>
                                  <p:childTnLst>
                                    <p:set>
                                      <p:cBhvr>
                                        <p:cTn id="45" dur="1" fill="hold">
                                          <p:stCondLst>
                                            <p:cond delay="0"/>
                                          </p:stCondLst>
                                        </p:cTn>
                                        <p:tgtEl>
                                          <p:spTgt spid="33"/>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6"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
                </p:tgtEl>
              </p:cMediaNode>
            </p:audio>
            <p:video>
              <p:cMediaNode vol="80000">
                <p:cTn id="47" fill="hold" display="0">
                  <p:stCondLst>
                    <p:cond delay="indefinite"/>
                  </p:stCondLst>
                </p:cTn>
                <p:tgtEl>
                  <p:spTgt spid="3"/>
                </p:tgtEl>
              </p:cMediaNode>
            </p:video>
            <p:seq concurrent="1" nextAc="seek">
              <p:cTn id="48" restart="whenNotActive" fill="hold" evtFilter="cancelBubble" nodeType="interactiveSeq">
                <p:stCondLst>
                  <p:cond evt="onClick" delay="0">
                    <p:tgtEl>
                      <p:spTgt spid="3"/>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3"/>
                                        </p:tgtEl>
                                      </p:cBhvr>
                                    </p:cmd>
                                  </p:childTnLst>
                                </p:cTn>
                              </p:par>
                            </p:childTnLst>
                          </p:cTn>
                        </p:par>
                      </p:childTnLst>
                    </p:cTn>
                  </p:par>
                </p:childTnLst>
              </p:cTn>
              <p:nextCondLst>
                <p:cond evt="onClick" delay="0">
                  <p:tgtEl>
                    <p:spTgt spid="3"/>
                  </p:tgtEl>
                </p:cond>
              </p:nextCondLst>
            </p:seq>
          </p:childTnLst>
        </p:cTn>
      </p:par>
    </p:tnLst>
    <p:bldLst>
      <p:bldP spid="12" grpId="0"/>
      <p:bldP spid="30" grpId="0"/>
      <p:bldP spid="30" grpId="1"/>
      <p:bldP spid="31" grpId="0"/>
      <p:bldP spid="31" grpId="1"/>
      <p:bldP spid="32" grpId="0"/>
      <p:bldP spid="33" grpId="0"/>
      <p:bldP spid="33"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lank rectangle colorful abstract frame vector | premium image by  rawpixel.com / tau… | Powerpoint background design, Colorful backgrounds,  Poster background design">
            <a:extLst>
              <a:ext uri="{FF2B5EF4-FFF2-40B4-BE49-F238E27FC236}">
                <a16:creationId xmlns:a16="http://schemas.microsoft.com/office/drawing/2014/main" id="{461FBC4C-36ED-F44E-63D3-E3D126A4F97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133098"/>
            <a:ext cx="12192000" cy="680690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C57131F-C79D-4825-BD7B-1FBE387F303C}"/>
              </a:ext>
            </a:extLst>
          </p:cNvPr>
          <p:cNvSpPr txBox="1"/>
          <p:nvPr/>
        </p:nvSpPr>
        <p:spPr>
          <a:xfrm>
            <a:off x="4377405" y="550217"/>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2</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1915" y="-135629"/>
            <a:ext cx="2010130" cy="2010130"/>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1879366" y="1311626"/>
            <a:ext cx="8985582" cy="1077218"/>
          </a:xfrm>
          <a:prstGeom prst="rect">
            <a:avLst/>
          </a:prstGeom>
          <a:noFill/>
        </p:spPr>
        <p:txBody>
          <a:bodyPr wrap="square" rtlCol="0">
            <a:spAutoFit/>
          </a:bodyPr>
          <a:lstStyle/>
          <a:p>
            <a:pPr marL="30480" marR="30480" algn="just">
              <a:spcBef>
                <a:spcPts val="600"/>
              </a:spcBef>
              <a:spcAft>
                <a:spcPts val="600"/>
              </a:spcAft>
            </a:pPr>
            <a:r>
              <a:rPr lang="en-US" sz="3200" b="1" dirty="0" err="1">
                <a:solidFill>
                  <a:srgbClr val="000000"/>
                </a:solidFill>
                <a:latin typeface="Times New Roman" panose="02020603050405020304" pitchFamily="18" charset="0"/>
                <a:ea typeface="Times New Roman" panose="02020603050405020304" pitchFamily="18" charset="0"/>
              </a:rPr>
              <a:t>Bức</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tranh</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thiên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nhiên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trong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bài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thơ</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được</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miêu</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tả</a:t>
            </a:r>
            <a:r>
              <a:rPr lang="en-US" sz="3200" b="1" dirty="0">
                <a:solidFill>
                  <a:srgbClr val="000000"/>
                </a:solidFill>
                <a:latin typeface="Times New Roman" panose="02020603050405020304" pitchFamily="18" charset="0"/>
                <a:ea typeface="Times New Roman" panose="02020603050405020304" pitchFamily="18" charset="0"/>
              </a:rPr>
              <a:t> ở </a:t>
            </a:r>
            <a:r>
              <a:rPr lang="en-US" sz="3200" b="1" dirty="0" err="1">
                <a:solidFill>
                  <a:srgbClr val="000000"/>
                </a:solidFill>
                <a:latin typeface="Times New Roman" panose="02020603050405020304" pitchFamily="18" charset="0"/>
                <a:ea typeface="Times New Roman" panose="02020603050405020304" pitchFamily="18" charset="0"/>
              </a:rPr>
              <a:t>phương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diện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nào</a:t>
            </a:r>
            <a:r>
              <a:rPr lang="en-US" sz="3200" b="1" dirty="0">
                <a:solidFill>
                  <a:srgbClr val="000000"/>
                </a:solidFill>
                <a:latin typeface="Times New Roman" panose="02020603050405020304" pitchFamily="18" charset="0"/>
                <a:ea typeface="Times New Roman" panose="02020603050405020304" pitchFamily="18" charset="0"/>
              </a:rPr>
              <a:t>?</a:t>
            </a:r>
            <a:endParaRPr lang="en-US" sz="2800" b="1" dirty="0">
              <a:latin typeface="Times New Roman" panose="02020603050405020304" pitchFamily="18" charset="0"/>
              <a:ea typeface="Times New Roman" panose="02020603050405020304" pitchFamily="18" charset="0"/>
            </a:endParaRPr>
          </a:p>
        </p:txBody>
      </p:sp>
      <p:grpSp>
        <p:nvGrpSpPr>
          <p:cNvPr id="21" name="Group 20">
            <a:extLst>
              <a:ext uri="{FF2B5EF4-FFF2-40B4-BE49-F238E27FC236}">
                <a16:creationId xmlns:a16="http://schemas.microsoft.com/office/drawing/2014/main" id="{9E40A452-AD32-4973-93FD-F4C4003D67AF}"/>
              </a:ext>
            </a:extLst>
          </p:cNvPr>
          <p:cNvGrpSpPr/>
          <p:nvPr/>
        </p:nvGrpSpPr>
        <p:grpSpPr>
          <a:xfrm>
            <a:off x="6560067" y="2557816"/>
            <a:ext cx="4762447" cy="1098063"/>
            <a:chOff x="333828" y="1584291"/>
            <a:chExt cx="11524343" cy="4847772"/>
          </a:xfrm>
        </p:grpSpPr>
        <p:pic>
          <p:nvPicPr>
            <p:cNvPr id="22" name="Picture 21">
              <a:extLst>
                <a:ext uri="{FF2B5EF4-FFF2-40B4-BE49-F238E27FC236}">
                  <a16:creationId xmlns:a16="http://schemas.microsoft.com/office/drawing/2014/main" id="{F2EAF8E5-6EA9-41CF-94FD-2F138B9DF39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3" name="Picture 22">
              <a:extLst>
                <a:ext uri="{FF2B5EF4-FFF2-40B4-BE49-F238E27FC236}">
                  <a16:creationId xmlns:a16="http://schemas.microsoft.com/office/drawing/2014/main" id="{E5DF533E-DE32-454B-81F8-CE39568BAE3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4" name="Group 23">
            <a:extLst>
              <a:ext uri="{FF2B5EF4-FFF2-40B4-BE49-F238E27FC236}">
                <a16:creationId xmlns:a16="http://schemas.microsoft.com/office/drawing/2014/main" id="{A9DC5DC2-630A-47E0-B305-10E09B9D99F1}"/>
              </a:ext>
            </a:extLst>
          </p:cNvPr>
          <p:cNvGrpSpPr/>
          <p:nvPr/>
        </p:nvGrpSpPr>
        <p:grpSpPr>
          <a:xfrm>
            <a:off x="1469158" y="4498965"/>
            <a:ext cx="4668329" cy="1098063"/>
            <a:chOff x="333828" y="1584291"/>
            <a:chExt cx="11524343" cy="4847772"/>
          </a:xfrm>
        </p:grpSpPr>
        <p:pic>
          <p:nvPicPr>
            <p:cNvPr id="25" name="Picture 24">
              <a:extLst>
                <a:ext uri="{FF2B5EF4-FFF2-40B4-BE49-F238E27FC236}">
                  <a16:creationId xmlns:a16="http://schemas.microsoft.com/office/drawing/2014/main" id="{3D36C072-2616-4149-A73F-EF045D91C74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6" name="Picture 25">
              <a:extLst>
                <a:ext uri="{FF2B5EF4-FFF2-40B4-BE49-F238E27FC236}">
                  <a16:creationId xmlns:a16="http://schemas.microsoft.com/office/drawing/2014/main" id="{615435D3-F2BC-48EB-BF99-C035EE593FFA}"/>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6" name="Group 20">
            <a:extLst>
              <a:ext uri="{FF2B5EF4-FFF2-40B4-BE49-F238E27FC236}">
                <a16:creationId xmlns:a16="http://schemas.microsoft.com/office/drawing/2014/main" id="{A047AE52-AB99-86DB-5E64-1CCE0CA6FB66}"/>
              </a:ext>
            </a:extLst>
          </p:cNvPr>
          <p:cNvGrpSpPr/>
          <p:nvPr/>
        </p:nvGrpSpPr>
        <p:grpSpPr>
          <a:xfrm>
            <a:off x="1469158" y="2512426"/>
            <a:ext cx="4762447" cy="1098063"/>
            <a:chOff x="333828" y="1584291"/>
            <a:chExt cx="11524343" cy="4847772"/>
          </a:xfrm>
        </p:grpSpPr>
        <p:pic>
          <p:nvPicPr>
            <p:cNvPr id="7" name="Picture 21">
              <a:extLst>
                <a:ext uri="{FF2B5EF4-FFF2-40B4-BE49-F238E27FC236}">
                  <a16:creationId xmlns:a16="http://schemas.microsoft.com/office/drawing/2014/main" id="{234BDD09-BFA3-7A07-FC3E-9605022A92F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8" name="Picture 22">
              <a:extLst>
                <a:ext uri="{FF2B5EF4-FFF2-40B4-BE49-F238E27FC236}">
                  <a16:creationId xmlns:a16="http://schemas.microsoft.com/office/drawing/2014/main" id="{F7C3F34E-EABD-5C77-2AE1-CF7FDC44E332}"/>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7" name="Group 26">
            <a:extLst>
              <a:ext uri="{FF2B5EF4-FFF2-40B4-BE49-F238E27FC236}">
                <a16:creationId xmlns:a16="http://schemas.microsoft.com/office/drawing/2014/main" id="{C78DAFC6-95CE-438F-B18D-F77117F76F82}"/>
              </a:ext>
            </a:extLst>
          </p:cNvPr>
          <p:cNvGrpSpPr/>
          <p:nvPr/>
        </p:nvGrpSpPr>
        <p:grpSpPr>
          <a:xfrm>
            <a:off x="6681649" y="4417338"/>
            <a:ext cx="4656159" cy="1098063"/>
            <a:chOff x="333828" y="1584291"/>
            <a:chExt cx="11524343" cy="4847772"/>
          </a:xfrm>
        </p:grpSpPr>
        <p:pic>
          <p:nvPicPr>
            <p:cNvPr id="28" name="Picture 27">
              <a:extLst>
                <a:ext uri="{FF2B5EF4-FFF2-40B4-BE49-F238E27FC236}">
                  <a16:creationId xmlns:a16="http://schemas.microsoft.com/office/drawing/2014/main" id="{D38E1DC3-E695-4FB4-9E04-44A1393C56C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9" name="Picture 28">
              <a:extLst>
                <a:ext uri="{FF2B5EF4-FFF2-40B4-BE49-F238E27FC236}">
                  <a16:creationId xmlns:a16="http://schemas.microsoft.com/office/drawing/2014/main" id="{4184C049-80DD-4F07-BEB2-82BBCEAC6004}"/>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2506147" y="2830624"/>
            <a:ext cx="2688468" cy="523220"/>
          </a:xfrm>
          <a:prstGeom prst="rect">
            <a:avLst/>
          </a:prstGeom>
          <a:noFill/>
        </p:spPr>
        <p:txBody>
          <a:bodyPr wrap="square" rtlCol="0">
            <a:spAutoFit/>
          </a:bodyPr>
          <a:lstStyle/>
          <a:p>
            <a:r>
              <a:rPr lang="en-US" sz="2800" b="1" dirty="0">
                <a:solidFill>
                  <a:schemeClr val="bg1"/>
                </a:solidFill>
                <a:effectLst/>
                <a:latin typeface="Montserrat" panose="00000500000000000000" pitchFamily="2" charset="0"/>
                <a:ea typeface="Calibri" panose="020F0502020204030204" pitchFamily="34" charset="0"/>
              </a:rPr>
              <a:t>A. </a:t>
            </a:r>
            <a:r>
              <a:rPr lang="en-US" sz="2800" b="1" dirty="0" err="1">
                <a:solidFill>
                  <a:schemeClr val="bg1"/>
                </a:solidFill>
                <a:latin typeface="Montserrat" panose="00000500000000000000" pitchFamily="2" charset="0"/>
                <a:ea typeface="Calibri" panose="020F0502020204030204" pitchFamily="34" charset="0"/>
              </a:rPr>
              <a:t>Âm</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thanh</a:t>
            </a:r>
            <a:endParaRPr lang="fr-FR" sz="3600" dirty="0">
              <a:solidFill>
                <a:schemeClr val="bg1"/>
              </a:solidFill>
              <a:latin typeface="Montserrat" panose="00000500000000000000" pitchFamily="2" charset="0"/>
            </a:endParaRPr>
          </a:p>
        </p:txBody>
      </p:sp>
      <p:sp>
        <p:nvSpPr>
          <p:cNvPr id="31" name="TextBox 30">
            <a:extLst>
              <a:ext uri="{FF2B5EF4-FFF2-40B4-BE49-F238E27FC236}">
                <a16:creationId xmlns:a16="http://schemas.microsoft.com/office/drawing/2014/main" id="{C10D5D51-143C-4D86-8F14-FCBA79843B3F}"/>
              </a:ext>
            </a:extLst>
          </p:cNvPr>
          <p:cNvSpPr txBox="1"/>
          <p:nvPr/>
        </p:nvSpPr>
        <p:spPr>
          <a:xfrm>
            <a:off x="2081024" y="4803020"/>
            <a:ext cx="3225276" cy="523220"/>
          </a:xfrm>
          <a:prstGeom prst="rect">
            <a:avLst/>
          </a:prstGeom>
          <a:noFill/>
        </p:spPr>
        <p:txBody>
          <a:bodyPr wrap="square" rtlCol="0">
            <a:spAutoFit/>
          </a:bodyPr>
          <a:lstStyle/>
          <a:p>
            <a:pPr algn="ctr"/>
            <a:r>
              <a:rPr lang="en-US" sz="2800" b="1" dirty="0">
                <a:solidFill>
                  <a:schemeClr val="bg1"/>
                </a:solidFill>
                <a:latin typeface="Montserrat" panose="00000500000000000000" pitchFamily="2" charset="0"/>
                <a:ea typeface="Calibri" panose="020F0502020204030204" pitchFamily="34" charset="0"/>
              </a:rPr>
              <a:t>C</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Hương</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vị</a:t>
            </a:r>
            <a:endParaRPr lang="fr-FR" sz="3600" dirty="0">
              <a:solidFill>
                <a:schemeClr val="bg1"/>
              </a:solidFill>
              <a:latin typeface="Montserrat" panose="00000500000000000000" pitchFamily="2" charset="0"/>
            </a:endParaRPr>
          </a:p>
        </p:txBody>
      </p:sp>
      <p:sp>
        <p:nvSpPr>
          <p:cNvPr id="32" name="TextBox 31">
            <a:extLst>
              <a:ext uri="{FF2B5EF4-FFF2-40B4-BE49-F238E27FC236}">
                <a16:creationId xmlns:a16="http://schemas.microsoft.com/office/drawing/2014/main" id="{548271ED-E1C7-4657-9182-F49EA1C44A96}"/>
              </a:ext>
            </a:extLst>
          </p:cNvPr>
          <p:cNvSpPr txBox="1"/>
          <p:nvPr/>
        </p:nvSpPr>
        <p:spPr>
          <a:xfrm>
            <a:off x="6535175" y="2779235"/>
            <a:ext cx="3863771" cy="523220"/>
          </a:xfrm>
          <a:prstGeom prst="rect">
            <a:avLst/>
          </a:prstGeom>
          <a:noFill/>
        </p:spPr>
        <p:txBody>
          <a:bodyPr wrap="square" rtlCol="0">
            <a:spAutoFit/>
          </a:bodyPr>
          <a:lstStyle/>
          <a:p>
            <a:pPr algn="ctr"/>
            <a:r>
              <a:rPr lang="en-US" sz="2800" b="1" dirty="0">
                <a:solidFill>
                  <a:schemeClr val="bg1"/>
                </a:solidFill>
                <a:latin typeface="Montserrat" panose="00000500000000000000" pitchFamily="2" charset="0"/>
                <a:ea typeface="Calibri" panose="020F0502020204030204" pitchFamily="34" charset="0"/>
              </a:rPr>
              <a:t>B</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Màu</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sắc</a:t>
            </a:r>
            <a:endParaRPr lang="fr-FR" sz="3600" dirty="0">
              <a:solidFill>
                <a:schemeClr val="bg1"/>
              </a:solidFill>
              <a:latin typeface="Montserrat" panose="00000500000000000000" pitchFamily="2" charset="0"/>
            </a:endParaRPr>
          </a:p>
        </p:txBody>
      </p:sp>
      <p:sp>
        <p:nvSpPr>
          <p:cNvPr id="33" name="TextBox 32">
            <a:extLst>
              <a:ext uri="{FF2B5EF4-FFF2-40B4-BE49-F238E27FC236}">
                <a16:creationId xmlns:a16="http://schemas.microsoft.com/office/drawing/2014/main" id="{7FD167AD-B3DD-423C-9A0A-0EBD1C1F0A64}"/>
              </a:ext>
            </a:extLst>
          </p:cNvPr>
          <p:cNvSpPr txBox="1"/>
          <p:nvPr/>
        </p:nvSpPr>
        <p:spPr>
          <a:xfrm>
            <a:off x="7168189" y="4734917"/>
            <a:ext cx="3777539" cy="523220"/>
          </a:xfrm>
          <a:prstGeom prst="rect">
            <a:avLst/>
          </a:prstGeom>
          <a:noFill/>
        </p:spPr>
        <p:txBody>
          <a:bodyPr wrap="square" rtlCol="0">
            <a:spAutoFit/>
          </a:bodyPr>
          <a:lstStyle/>
          <a:p>
            <a:pPr algn="ctr"/>
            <a:r>
              <a:rPr lang="en-US" sz="2800" b="1" dirty="0">
                <a:solidFill>
                  <a:schemeClr val="bg1"/>
                </a:solidFill>
                <a:latin typeface="Montserrat" panose="00000500000000000000" pitchFamily="2" charset="0"/>
                <a:ea typeface="Calibri" panose="020F0502020204030204" pitchFamily="34" charset="0"/>
              </a:rPr>
              <a:t>D</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Tất</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cả</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đều</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đúng</a:t>
            </a:r>
            <a:endParaRPr lang="fr-FR" sz="3600" dirty="0">
              <a:solidFill>
                <a:schemeClr val="bg1"/>
              </a:solidFill>
              <a:latin typeface="Montserrat" panose="00000500000000000000" pitchFamily="2" charset="0"/>
            </a:endParaRPr>
          </a:p>
        </p:txBody>
      </p:sp>
      <p:pic>
        <p:nvPicPr>
          <p:cNvPr id="2" name="nhạc chơi rung chuông vàng">
            <a:hlinkClick r:id="" action="ppaction://media"/>
            <a:extLst>
              <a:ext uri="{FF2B5EF4-FFF2-40B4-BE49-F238E27FC236}">
                <a16:creationId xmlns:a16="http://schemas.microsoft.com/office/drawing/2014/main" id="{55A10B0C-9286-4B1F-92AC-26C620EC5B0F}"/>
              </a:ext>
            </a:extLst>
          </p:cNvPr>
          <p:cNvPicPr>
            <a:picLocks noChangeAspect="1"/>
          </p:cNvPicPr>
          <p:nvPr>
            <a:audioFile r:link="rId1"/>
            <p:extLst>
              <p:ext uri="{DAA4B4D4-6D71-4841-9C94-3DE7FCFB9230}">
                <p14:media xmlns:p14="http://schemas.microsoft.com/office/powerpoint/2010/main" r:embed="rId2">
                  <p14:trim st="8824"/>
                </p14:media>
              </p:ext>
            </p:extLst>
          </p:nvPr>
        </p:nvPicPr>
        <p:blipFill>
          <a:blip r:embed="rId14"/>
          <a:stretch>
            <a:fillRect/>
          </a:stretch>
        </p:blipFill>
        <p:spPr>
          <a:xfrm>
            <a:off x="-915162" y="825506"/>
            <a:ext cx="609600" cy="609600"/>
          </a:xfrm>
          <a:prstGeom prst="rect">
            <a:avLst/>
          </a:prstGeom>
        </p:spPr>
      </p:pic>
      <p:pic>
        <p:nvPicPr>
          <p:cNvPr id="3" name="y2mate.com - ĐỒNG HỒ ĐẾM NGƯỢC 5 GIÂY CHUÔNG BÁO HẾT GIỜ_480p">
            <a:hlinkClick r:id="" action="ppaction://media"/>
            <a:extLst>
              <a:ext uri="{FF2B5EF4-FFF2-40B4-BE49-F238E27FC236}">
                <a16:creationId xmlns:a16="http://schemas.microsoft.com/office/drawing/2014/main" id="{5B9FFD7E-978A-ED8A-6CD8-8A7CB058681B}"/>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5578406" y="3581226"/>
            <a:ext cx="1542551" cy="1213811"/>
          </a:xfrm>
          <a:prstGeom prst="rect">
            <a:avLst/>
          </a:prstGeom>
        </p:spPr>
      </p:pic>
    </p:spTree>
    <p:extLst>
      <p:ext uri="{BB962C8B-B14F-4D97-AF65-F5344CB8AC3E}">
        <p14:creationId xmlns:p14="http://schemas.microsoft.com/office/powerpoint/2010/main" val="1208344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75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750"/>
                                        <p:tgtEl>
                                          <p:spTgt spid="3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750"/>
                                        <p:tgtEl>
                                          <p:spTgt spid="3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750"/>
                                        <p:tgtEl>
                                          <p:spTgt spid="3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down)">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6512" fill="hold"/>
                                        <p:tgtEl>
                                          <p:spTgt spid="2"/>
                                        </p:tgtEl>
                                      </p:cBhvr>
                                    </p:cmd>
                                  </p:childTnLst>
                                </p:cTn>
                              </p:par>
                              <p:par>
                                <p:cTn id="32" presetID="1" presetClass="mediacall" presetSubtype="0" fill="hold" nodeType="withEffect">
                                  <p:stCondLst>
                                    <p:cond delay="0"/>
                                  </p:stCondLst>
                                  <p:childTnLst>
                                    <p:cmd type="call" cmd="playFrom(0.0)">
                                      <p:cBhvr>
                                        <p:cTn id="33" dur="7710" fill="hold"/>
                                        <p:tgtEl>
                                          <p:spTgt spid="3"/>
                                        </p:tgtEl>
                                      </p:cBhvr>
                                    </p:cmd>
                                  </p:childTnLst>
                                </p:cTn>
                              </p:par>
                              <p:par>
                                <p:cTn id="34" presetID="16" presetClass="exit" presetSubtype="21" fill="hold" nodeType="withEffect">
                                  <p:stCondLst>
                                    <p:cond delay="5010"/>
                                  </p:stCondLst>
                                  <p:childTnLst>
                                    <p:animEffect transition="out" filter="barn(inVertical)">
                                      <p:cBhvr>
                                        <p:cTn id="35" dur="500"/>
                                        <p:tgtEl>
                                          <p:spTgt spid="3"/>
                                        </p:tgtEl>
                                      </p:cBhvr>
                                    </p:animEffect>
                                    <p:set>
                                      <p:cBhvr>
                                        <p:cTn id="36" dur="1" fill="hold">
                                          <p:stCondLst>
                                            <p:cond delay="499"/>
                                          </p:stCondLst>
                                        </p:cTn>
                                        <p:tgtEl>
                                          <p:spTgt spid="3"/>
                                        </p:tgtEl>
                                        <p:attrNameLst>
                                          <p:attrName>style.visibility</p:attrName>
                                        </p:attrNameLst>
                                      </p:cBhvr>
                                      <p:to>
                                        <p:strVal val="hidden"/>
                                      </p:to>
                                    </p:set>
                                    <p:cmd type="call" cmd="stop">
                                      <p:cBhvr>
                                        <p:cTn id="37" dur="1">
                                          <p:stCondLst>
                                            <p:cond delay="499"/>
                                          </p:stCondLst>
                                        </p:cTn>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6" name="suction.wav"/>
                                        </p:tgtEl>
                                      </p:cMediaNode>
                                    </p:audio>
                                  </p:subTnLst>
                                </p:cTn>
                              </p:par>
                              <p:par>
                                <p:cTn id="42" presetID="1" presetClass="exit" presetSubtype="0" fill="hold" grpId="1" nodeType="withEffect">
                                  <p:stCondLst>
                                    <p:cond delay="0"/>
                                  </p:stCondLst>
                                  <p:childTnLst>
                                    <p:set>
                                      <p:cBhvr>
                                        <p:cTn id="43"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6" name="suction.wav"/>
                                        </p:tgtEl>
                                      </p:cMediaNode>
                                    </p:audio>
                                  </p:subTnLst>
                                </p:cTn>
                              </p:par>
                              <p:par>
                                <p:cTn id="44" presetID="1" presetClass="exit" presetSubtype="0" fill="hold" grpId="1" nodeType="withEffect">
                                  <p:stCondLst>
                                    <p:cond delay="0"/>
                                  </p:stCondLst>
                                  <p:childTnLst>
                                    <p:set>
                                      <p:cBhvr>
                                        <p:cTn id="45"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
                </p:tgtEl>
              </p:cMediaNode>
            </p:audio>
            <p:video>
              <p:cMediaNode vol="80000">
                <p:cTn id="47" fill="hold" display="0">
                  <p:stCondLst>
                    <p:cond delay="indefinite"/>
                  </p:stCondLst>
                </p:cTn>
                <p:tgtEl>
                  <p:spTgt spid="3"/>
                </p:tgtEl>
              </p:cMediaNode>
            </p:video>
            <p:seq concurrent="1" nextAc="seek">
              <p:cTn id="48" restart="whenNotActive" fill="hold" evtFilter="cancelBubble" nodeType="interactiveSeq">
                <p:stCondLst>
                  <p:cond evt="onClick" delay="0">
                    <p:tgtEl>
                      <p:spTgt spid="3"/>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3"/>
                                        </p:tgtEl>
                                      </p:cBhvr>
                                    </p:cmd>
                                  </p:childTnLst>
                                </p:cTn>
                              </p:par>
                            </p:childTnLst>
                          </p:cTn>
                        </p:par>
                      </p:childTnLst>
                    </p:cTn>
                  </p:par>
                </p:childTnLst>
              </p:cTn>
              <p:nextCondLst>
                <p:cond evt="onClick" delay="0">
                  <p:tgtEl>
                    <p:spTgt spid="3"/>
                  </p:tgtEl>
                </p:cond>
              </p:nextCondLst>
            </p:seq>
          </p:childTnLst>
        </p:cTn>
      </p:par>
    </p:tnLst>
    <p:bldLst>
      <p:bldP spid="12" grpId="0"/>
      <p:bldP spid="30" grpId="0"/>
      <p:bldP spid="30" grpId="1"/>
      <p:bldP spid="31" grpId="0"/>
      <p:bldP spid="31" grpId="1"/>
      <p:bldP spid="32" grpId="0"/>
      <p:bldP spid="32" grpId="1"/>
      <p:bldP spid="3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lank rectangle colorful abstract frame vector | premium image by  rawpixel.com / tau… | Powerpoint background design, Colorful backgrounds,  Poster background design">
            <a:extLst>
              <a:ext uri="{FF2B5EF4-FFF2-40B4-BE49-F238E27FC236}">
                <a16:creationId xmlns:a16="http://schemas.microsoft.com/office/drawing/2014/main" id="{461FBC4C-36ED-F44E-63D3-E3D126A4F97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133098"/>
            <a:ext cx="12192000" cy="680690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C57131F-C79D-4825-BD7B-1FBE387F303C}"/>
              </a:ext>
            </a:extLst>
          </p:cNvPr>
          <p:cNvSpPr txBox="1"/>
          <p:nvPr/>
        </p:nvSpPr>
        <p:spPr>
          <a:xfrm>
            <a:off x="4538945" y="551862"/>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3</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1915" y="-135629"/>
            <a:ext cx="2010130" cy="2010130"/>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1732965" y="1161170"/>
            <a:ext cx="8985582" cy="613245"/>
          </a:xfrm>
          <a:prstGeom prst="rect">
            <a:avLst/>
          </a:prstGeom>
          <a:noFill/>
        </p:spPr>
        <p:txBody>
          <a:bodyPr wrap="square" rtlCol="0">
            <a:spAutoFit/>
          </a:bodyPr>
          <a:lstStyle/>
          <a:p>
            <a:pPr marL="30480" marR="30480" algn="just">
              <a:lnSpc>
                <a:spcPct val="115000"/>
              </a:lnSpc>
              <a:spcBef>
                <a:spcPts val="600"/>
              </a:spcBef>
              <a:spcAft>
                <a:spcPts val="600"/>
              </a:spcAft>
            </a:pPr>
            <a:r>
              <a:rPr lang="vi-VN"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Cảnh</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sắc</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thiên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nhiên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trong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bài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thơ</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là</a:t>
            </a:r>
            <a:r>
              <a:rPr lang="en-US" sz="3200" b="1" dirty="0">
                <a:solidFill>
                  <a:srgbClr val="000000"/>
                </a:solidFill>
                <a:latin typeface="Times New Roman" panose="02020603050405020304" pitchFamily="18" charset="0"/>
                <a:ea typeface="Times New Roman" panose="02020603050405020304" pitchFamily="18" charset="0"/>
              </a:rPr>
              <a:t>?</a:t>
            </a:r>
            <a:endParaRPr lang="en-US" sz="2800" b="1" dirty="0">
              <a:latin typeface="Times New Roman" panose="02020603050405020304" pitchFamily="18" charset="0"/>
              <a:ea typeface="Times New Roman" panose="02020603050405020304" pitchFamily="18" charset="0"/>
            </a:endParaRPr>
          </a:p>
        </p:txBody>
      </p:sp>
      <p:grpSp>
        <p:nvGrpSpPr>
          <p:cNvPr id="21" name="Group 20">
            <a:extLst>
              <a:ext uri="{FF2B5EF4-FFF2-40B4-BE49-F238E27FC236}">
                <a16:creationId xmlns:a16="http://schemas.microsoft.com/office/drawing/2014/main" id="{9E40A452-AD32-4973-93FD-F4C4003D67AF}"/>
              </a:ext>
            </a:extLst>
          </p:cNvPr>
          <p:cNvGrpSpPr/>
          <p:nvPr/>
        </p:nvGrpSpPr>
        <p:grpSpPr>
          <a:xfrm>
            <a:off x="5932589" y="1942339"/>
            <a:ext cx="5600663" cy="1486661"/>
            <a:chOff x="333828" y="1584291"/>
            <a:chExt cx="11524343" cy="4847772"/>
          </a:xfrm>
        </p:grpSpPr>
        <p:pic>
          <p:nvPicPr>
            <p:cNvPr id="22" name="Picture 21">
              <a:extLst>
                <a:ext uri="{FF2B5EF4-FFF2-40B4-BE49-F238E27FC236}">
                  <a16:creationId xmlns:a16="http://schemas.microsoft.com/office/drawing/2014/main" id="{F2EAF8E5-6EA9-41CF-94FD-2F138B9DF39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3" name="Picture 22">
              <a:extLst>
                <a:ext uri="{FF2B5EF4-FFF2-40B4-BE49-F238E27FC236}">
                  <a16:creationId xmlns:a16="http://schemas.microsoft.com/office/drawing/2014/main" id="{E5DF533E-DE32-454B-81F8-CE39568BAE3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4" name="Group 23">
            <a:extLst>
              <a:ext uri="{FF2B5EF4-FFF2-40B4-BE49-F238E27FC236}">
                <a16:creationId xmlns:a16="http://schemas.microsoft.com/office/drawing/2014/main" id="{A9DC5DC2-630A-47E0-B305-10E09B9D99F1}"/>
              </a:ext>
            </a:extLst>
          </p:cNvPr>
          <p:cNvGrpSpPr/>
          <p:nvPr/>
        </p:nvGrpSpPr>
        <p:grpSpPr>
          <a:xfrm>
            <a:off x="825817" y="4333275"/>
            <a:ext cx="5644350" cy="1473411"/>
            <a:chOff x="333828" y="1584291"/>
            <a:chExt cx="11524343" cy="4847772"/>
          </a:xfrm>
        </p:grpSpPr>
        <p:pic>
          <p:nvPicPr>
            <p:cNvPr id="25" name="Picture 24">
              <a:extLst>
                <a:ext uri="{FF2B5EF4-FFF2-40B4-BE49-F238E27FC236}">
                  <a16:creationId xmlns:a16="http://schemas.microsoft.com/office/drawing/2014/main" id="{3D36C072-2616-4149-A73F-EF045D91C74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6" name="Picture 25">
              <a:extLst>
                <a:ext uri="{FF2B5EF4-FFF2-40B4-BE49-F238E27FC236}">
                  <a16:creationId xmlns:a16="http://schemas.microsoft.com/office/drawing/2014/main" id="{615435D3-F2BC-48EB-BF99-C035EE593FFA}"/>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6" name="Group 20">
            <a:extLst>
              <a:ext uri="{FF2B5EF4-FFF2-40B4-BE49-F238E27FC236}">
                <a16:creationId xmlns:a16="http://schemas.microsoft.com/office/drawing/2014/main" id="{A047AE52-AB99-86DB-5E64-1CCE0CA6FB66}"/>
              </a:ext>
            </a:extLst>
          </p:cNvPr>
          <p:cNvGrpSpPr/>
          <p:nvPr/>
        </p:nvGrpSpPr>
        <p:grpSpPr>
          <a:xfrm>
            <a:off x="817882" y="1974882"/>
            <a:ext cx="5600663" cy="1473411"/>
            <a:chOff x="333828" y="1584291"/>
            <a:chExt cx="11524343" cy="4847772"/>
          </a:xfrm>
        </p:grpSpPr>
        <p:pic>
          <p:nvPicPr>
            <p:cNvPr id="7" name="Picture 21">
              <a:extLst>
                <a:ext uri="{FF2B5EF4-FFF2-40B4-BE49-F238E27FC236}">
                  <a16:creationId xmlns:a16="http://schemas.microsoft.com/office/drawing/2014/main" id="{234BDD09-BFA3-7A07-FC3E-9605022A92F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8" name="Picture 22">
              <a:extLst>
                <a:ext uri="{FF2B5EF4-FFF2-40B4-BE49-F238E27FC236}">
                  <a16:creationId xmlns:a16="http://schemas.microsoft.com/office/drawing/2014/main" id="{F7C3F34E-EABD-5C77-2AE1-CF7FDC44E332}"/>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7" name="Group 26">
            <a:extLst>
              <a:ext uri="{FF2B5EF4-FFF2-40B4-BE49-F238E27FC236}">
                <a16:creationId xmlns:a16="http://schemas.microsoft.com/office/drawing/2014/main" id="{C78DAFC6-95CE-438F-B18D-F77117F76F82}"/>
              </a:ext>
            </a:extLst>
          </p:cNvPr>
          <p:cNvGrpSpPr/>
          <p:nvPr/>
        </p:nvGrpSpPr>
        <p:grpSpPr>
          <a:xfrm>
            <a:off x="6038935" y="4299391"/>
            <a:ext cx="5385223" cy="1473411"/>
            <a:chOff x="333828" y="1584291"/>
            <a:chExt cx="11524343" cy="4847772"/>
          </a:xfrm>
        </p:grpSpPr>
        <p:pic>
          <p:nvPicPr>
            <p:cNvPr id="28" name="Picture 27">
              <a:extLst>
                <a:ext uri="{FF2B5EF4-FFF2-40B4-BE49-F238E27FC236}">
                  <a16:creationId xmlns:a16="http://schemas.microsoft.com/office/drawing/2014/main" id="{D38E1DC3-E695-4FB4-9E04-44A1393C56C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9" name="Picture 28">
              <a:extLst>
                <a:ext uri="{FF2B5EF4-FFF2-40B4-BE49-F238E27FC236}">
                  <a16:creationId xmlns:a16="http://schemas.microsoft.com/office/drawing/2014/main" id="{4184C049-80DD-4F07-BEB2-82BBCEAC6004}"/>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1437394" y="2209611"/>
            <a:ext cx="4089005" cy="954107"/>
          </a:xfrm>
          <a:prstGeom prst="rect">
            <a:avLst/>
          </a:prstGeom>
          <a:noFill/>
        </p:spPr>
        <p:txBody>
          <a:bodyPr wrap="square" rtlCol="0">
            <a:spAutoFit/>
          </a:bodyPr>
          <a:lstStyle/>
          <a:p>
            <a:r>
              <a:rPr lang="en-US" sz="2800" b="1" dirty="0">
                <a:solidFill>
                  <a:schemeClr val="bg1"/>
                </a:solidFill>
                <a:effectLst/>
                <a:latin typeface="Montserrat" panose="00000500000000000000" pitchFamily="2" charset="0"/>
                <a:ea typeface="Calibri" panose="020F0502020204030204" pitchFamily="34" charset="0"/>
              </a:rPr>
              <a:t>A.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Buổi</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sáng</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hè</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nhẹ</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nhàng</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tươi</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tắn</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a:t>
            </a:r>
          </a:p>
        </p:txBody>
      </p:sp>
      <p:sp>
        <p:nvSpPr>
          <p:cNvPr id="31" name="TextBox 30">
            <a:extLst>
              <a:ext uri="{FF2B5EF4-FFF2-40B4-BE49-F238E27FC236}">
                <a16:creationId xmlns:a16="http://schemas.microsoft.com/office/drawing/2014/main" id="{C10D5D51-143C-4D86-8F14-FCBA79843B3F}"/>
              </a:ext>
            </a:extLst>
          </p:cNvPr>
          <p:cNvSpPr txBox="1"/>
          <p:nvPr/>
        </p:nvSpPr>
        <p:spPr>
          <a:xfrm>
            <a:off x="1235977" y="4609180"/>
            <a:ext cx="4885423" cy="954107"/>
          </a:xfrm>
          <a:prstGeom prst="rect">
            <a:avLst/>
          </a:prstGeom>
          <a:noFill/>
        </p:spPr>
        <p:txBody>
          <a:bodyPr wrap="square" rtlCol="0">
            <a:spAutoFit/>
          </a:bodyPr>
          <a:lstStyle/>
          <a:p>
            <a:pPr algn="ctr"/>
            <a:r>
              <a:rPr lang="en-US" sz="2800" b="1" dirty="0">
                <a:solidFill>
                  <a:schemeClr val="bg1"/>
                </a:solidFill>
                <a:latin typeface="Montserrat" panose="00000500000000000000" pitchFamily="2" charset="0"/>
                <a:ea typeface="Calibri" panose="020F0502020204030204" pitchFamily="34" charset="0"/>
              </a:rPr>
              <a:t>C</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Buổi</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chiều</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hè</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sinh</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động</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tràn</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đầy</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sức</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sống</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a:t>
            </a:r>
          </a:p>
        </p:txBody>
      </p:sp>
      <p:sp>
        <p:nvSpPr>
          <p:cNvPr id="32" name="TextBox 31">
            <a:extLst>
              <a:ext uri="{FF2B5EF4-FFF2-40B4-BE49-F238E27FC236}">
                <a16:creationId xmlns:a16="http://schemas.microsoft.com/office/drawing/2014/main" id="{548271ED-E1C7-4657-9182-F49EA1C44A96}"/>
              </a:ext>
            </a:extLst>
          </p:cNvPr>
          <p:cNvSpPr txBox="1"/>
          <p:nvPr/>
        </p:nvSpPr>
        <p:spPr>
          <a:xfrm>
            <a:off x="6763818" y="2146411"/>
            <a:ext cx="3863771" cy="954107"/>
          </a:xfrm>
          <a:prstGeom prst="rect">
            <a:avLst/>
          </a:prstGeom>
          <a:noFill/>
        </p:spPr>
        <p:txBody>
          <a:bodyPr wrap="square" rtlCol="0">
            <a:spAutoFit/>
          </a:bodyPr>
          <a:lstStyle/>
          <a:p>
            <a:pPr algn="ctr"/>
            <a:r>
              <a:rPr lang="en-US" sz="2800" b="1" dirty="0">
                <a:solidFill>
                  <a:schemeClr val="bg1"/>
                </a:solidFill>
                <a:latin typeface="Montserrat" panose="00000500000000000000" pitchFamily="2" charset="0"/>
                <a:ea typeface="Calibri" panose="020F0502020204030204" pitchFamily="34" charset="0"/>
              </a:rPr>
              <a:t>B</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Buổi</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trưa</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hè</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nồng</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nàn</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rực</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rỡ</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a:t>
            </a:r>
          </a:p>
        </p:txBody>
      </p:sp>
      <p:sp>
        <p:nvSpPr>
          <p:cNvPr id="33" name="TextBox 32">
            <a:extLst>
              <a:ext uri="{FF2B5EF4-FFF2-40B4-BE49-F238E27FC236}">
                <a16:creationId xmlns:a16="http://schemas.microsoft.com/office/drawing/2014/main" id="{7FD167AD-B3DD-423C-9A0A-0EBD1C1F0A64}"/>
              </a:ext>
            </a:extLst>
          </p:cNvPr>
          <p:cNvSpPr txBox="1"/>
          <p:nvPr/>
        </p:nvSpPr>
        <p:spPr>
          <a:xfrm>
            <a:off x="6640697" y="4559042"/>
            <a:ext cx="4238966" cy="954107"/>
          </a:xfrm>
          <a:prstGeom prst="rect">
            <a:avLst/>
          </a:prstGeom>
          <a:noFill/>
        </p:spPr>
        <p:txBody>
          <a:bodyPr wrap="square" rtlCol="0">
            <a:spAutoFit/>
          </a:bodyPr>
          <a:lstStyle/>
          <a:p>
            <a:pPr algn="ctr"/>
            <a:r>
              <a:rPr lang="en-US" sz="2800" b="1" dirty="0">
                <a:solidFill>
                  <a:schemeClr val="bg1"/>
                </a:solidFill>
                <a:latin typeface="Montserrat" panose="00000500000000000000" pitchFamily="2" charset="0"/>
                <a:ea typeface="Calibri" panose="020F0502020204030204" pitchFamily="34" charset="0"/>
              </a:rPr>
              <a:t>D</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Một</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đêm</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hè</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thanh</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tĩnh</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bình</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yên</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a:t>
            </a:r>
            <a:endParaRPr lang="fr-FR" sz="3600" b="1" dirty="0">
              <a:solidFill>
                <a:schemeClr val="bg1"/>
              </a:solidFill>
              <a:latin typeface="Montserrat" panose="00000500000000000000" pitchFamily="2" charset="0"/>
            </a:endParaRPr>
          </a:p>
        </p:txBody>
      </p:sp>
      <p:pic>
        <p:nvPicPr>
          <p:cNvPr id="2" name="nhạc chơi rung chuông vàng">
            <a:hlinkClick r:id="" action="ppaction://media"/>
            <a:extLst>
              <a:ext uri="{FF2B5EF4-FFF2-40B4-BE49-F238E27FC236}">
                <a16:creationId xmlns:a16="http://schemas.microsoft.com/office/drawing/2014/main" id="{55A10B0C-9286-4B1F-92AC-26C620EC5B0F}"/>
              </a:ext>
            </a:extLst>
          </p:cNvPr>
          <p:cNvPicPr>
            <a:picLocks noChangeAspect="1"/>
          </p:cNvPicPr>
          <p:nvPr>
            <a:audioFile r:link="rId1"/>
            <p:extLst>
              <p:ext uri="{DAA4B4D4-6D71-4841-9C94-3DE7FCFB9230}">
                <p14:media xmlns:p14="http://schemas.microsoft.com/office/powerpoint/2010/main" r:embed="rId2">
                  <p14:trim st="8824"/>
                </p14:media>
              </p:ext>
            </p:extLst>
          </p:nvPr>
        </p:nvPicPr>
        <p:blipFill>
          <a:blip r:embed="rId14"/>
          <a:stretch>
            <a:fillRect/>
          </a:stretch>
        </p:blipFill>
        <p:spPr>
          <a:xfrm>
            <a:off x="-915162" y="825506"/>
            <a:ext cx="609600" cy="609600"/>
          </a:xfrm>
          <a:prstGeom prst="rect">
            <a:avLst/>
          </a:prstGeom>
        </p:spPr>
      </p:pic>
      <p:pic>
        <p:nvPicPr>
          <p:cNvPr id="3" name="y2mate.com - ĐỒNG HỒ ĐẾM NGƯỢC 5 GIÂY CHUÔNG BÁO HẾT GIỜ_480p">
            <a:hlinkClick r:id="" action="ppaction://media"/>
            <a:extLst>
              <a:ext uri="{FF2B5EF4-FFF2-40B4-BE49-F238E27FC236}">
                <a16:creationId xmlns:a16="http://schemas.microsoft.com/office/drawing/2014/main" id="{5B9FFD7E-978A-ED8A-6CD8-8A7CB058681B}"/>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5483454" y="3242192"/>
            <a:ext cx="1542551" cy="1213811"/>
          </a:xfrm>
          <a:prstGeom prst="rect">
            <a:avLst/>
          </a:prstGeom>
        </p:spPr>
      </p:pic>
    </p:spTree>
    <p:extLst>
      <p:ext uri="{BB962C8B-B14F-4D97-AF65-F5344CB8AC3E}">
        <p14:creationId xmlns:p14="http://schemas.microsoft.com/office/powerpoint/2010/main" val="1478342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75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750"/>
                                        <p:tgtEl>
                                          <p:spTgt spid="3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750"/>
                                        <p:tgtEl>
                                          <p:spTgt spid="3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750"/>
                                        <p:tgtEl>
                                          <p:spTgt spid="3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down)">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6512" fill="hold"/>
                                        <p:tgtEl>
                                          <p:spTgt spid="2"/>
                                        </p:tgtEl>
                                      </p:cBhvr>
                                    </p:cmd>
                                  </p:childTnLst>
                                </p:cTn>
                              </p:par>
                              <p:par>
                                <p:cTn id="32" presetID="1" presetClass="mediacall" presetSubtype="0" fill="hold" nodeType="withEffect">
                                  <p:stCondLst>
                                    <p:cond delay="0"/>
                                  </p:stCondLst>
                                  <p:childTnLst>
                                    <p:cmd type="call" cmd="playFrom(0.0)">
                                      <p:cBhvr>
                                        <p:cTn id="33" dur="7710" fill="hold"/>
                                        <p:tgtEl>
                                          <p:spTgt spid="3"/>
                                        </p:tgtEl>
                                      </p:cBhvr>
                                    </p:cmd>
                                  </p:childTnLst>
                                </p:cTn>
                              </p:par>
                              <p:par>
                                <p:cTn id="34" presetID="16" presetClass="exit" presetSubtype="21" fill="hold" nodeType="withEffect">
                                  <p:stCondLst>
                                    <p:cond delay="5010"/>
                                  </p:stCondLst>
                                  <p:childTnLst>
                                    <p:animEffect transition="out" filter="barn(inVertical)">
                                      <p:cBhvr>
                                        <p:cTn id="35" dur="500"/>
                                        <p:tgtEl>
                                          <p:spTgt spid="3"/>
                                        </p:tgtEl>
                                      </p:cBhvr>
                                    </p:animEffect>
                                    <p:set>
                                      <p:cBhvr>
                                        <p:cTn id="36" dur="1" fill="hold">
                                          <p:stCondLst>
                                            <p:cond delay="499"/>
                                          </p:stCondLst>
                                        </p:cTn>
                                        <p:tgtEl>
                                          <p:spTgt spid="3"/>
                                        </p:tgtEl>
                                        <p:attrNameLst>
                                          <p:attrName>style.visibility</p:attrName>
                                        </p:attrNameLst>
                                      </p:cBhvr>
                                      <p:to>
                                        <p:strVal val="hidden"/>
                                      </p:to>
                                    </p:set>
                                    <p:cmd type="call" cmd="stop">
                                      <p:cBhvr>
                                        <p:cTn id="37" dur="1">
                                          <p:stCondLst>
                                            <p:cond delay="499"/>
                                          </p:stCondLst>
                                        </p:cTn>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6" name="suction.wav"/>
                                        </p:tgtEl>
                                      </p:cMediaNode>
                                    </p:audio>
                                  </p:subTnLst>
                                </p:cTn>
                              </p:par>
                              <p:par>
                                <p:cTn id="42" presetID="1" presetClass="exit" presetSubtype="0" fill="hold" grpId="1" nodeType="withEffect">
                                  <p:stCondLst>
                                    <p:cond delay="0"/>
                                  </p:stCondLst>
                                  <p:childTnLst>
                                    <p:set>
                                      <p:cBhvr>
                                        <p:cTn id="43" dur="1" fill="hold">
                                          <p:stCondLst>
                                            <p:cond delay="0"/>
                                          </p:stCondLst>
                                        </p:cTn>
                                        <p:tgtEl>
                                          <p:spTgt spid="32"/>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
                </p:tgtEl>
              </p:cMediaNode>
            </p:audio>
            <p:video>
              <p:cMediaNode vol="80000">
                <p:cTn id="47" fill="hold" display="0">
                  <p:stCondLst>
                    <p:cond delay="indefinite"/>
                  </p:stCondLst>
                </p:cTn>
                <p:tgtEl>
                  <p:spTgt spid="3"/>
                </p:tgtEl>
              </p:cMediaNode>
            </p:video>
            <p:seq concurrent="1" nextAc="seek">
              <p:cTn id="48" restart="whenNotActive" fill="hold" evtFilter="cancelBubble" nodeType="interactiveSeq">
                <p:stCondLst>
                  <p:cond evt="onClick" delay="0">
                    <p:tgtEl>
                      <p:spTgt spid="3"/>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3"/>
                                        </p:tgtEl>
                                      </p:cBhvr>
                                    </p:cmd>
                                  </p:childTnLst>
                                </p:cTn>
                              </p:par>
                            </p:childTnLst>
                          </p:cTn>
                        </p:par>
                      </p:childTnLst>
                    </p:cTn>
                  </p:par>
                </p:childTnLst>
              </p:cTn>
              <p:nextCondLst>
                <p:cond evt="onClick" delay="0">
                  <p:tgtEl>
                    <p:spTgt spid="3"/>
                  </p:tgtEl>
                </p:cond>
              </p:nextCondLst>
            </p:seq>
          </p:childTnLst>
        </p:cTn>
      </p:par>
    </p:tnLst>
    <p:bldLst>
      <p:bldP spid="12" grpId="0"/>
      <p:bldP spid="30" grpId="0"/>
      <p:bldP spid="30" grpId="1"/>
      <p:bldP spid="31" grpId="0"/>
      <p:bldP spid="32" grpId="0"/>
      <p:bldP spid="32" grpId="1"/>
      <p:bldP spid="33" grpId="0"/>
      <p:bldP spid="33"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lank rectangle colorful abstract frame vector | premium image by  rawpixel.com / tau… | Powerpoint background design, Colorful backgrounds,  Poster background design">
            <a:extLst>
              <a:ext uri="{FF2B5EF4-FFF2-40B4-BE49-F238E27FC236}">
                <a16:creationId xmlns:a16="http://schemas.microsoft.com/office/drawing/2014/main" id="{461FBC4C-36ED-F44E-63D3-E3D126A4F97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51097"/>
            <a:ext cx="12192000" cy="680690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C57131F-C79D-4825-BD7B-1FBE387F303C}"/>
              </a:ext>
            </a:extLst>
          </p:cNvPr>
          <p:cNvSpPr txBox="1"/>
          <p:nvPr/>
        </p:nvSpPr>
        <p:spPr>
          <a:xfrm>
            <a:off x="4372187" y="699099"/>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4</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1915" y="-135629"/>
            <a:ext cx="2010130" cy="2010130"/>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1180816" y="1549849"/>
            <a:ext cx="10141942" cy="1077218"/>
          </a:xfrm>
          <a:prstGeom prst="rect">
            <a:avLst/>
          </a:prstGeom>
          <a:noFill/>
        </p:spPr>
        <p:txBody>
          <a:bodyPr wrap="square" rtlCol="0">
            <a:spAutoFit/>
          </a:bodyPr>
          <a:lstStyle/>
          <a:p>
            <a:pPr marL="30480" marR="30480" algn="just">
              <a:spcBef>
                <a:spcPts val="600"/>
              </a:spcBef>
              <a:spcAft>
                <a:spcPts val="600"/>
              </a:spcAft>
            </a:pPr>
            <a:r>
              <a:rPr lang="en-US" sz="3200" b="1" dirty="0" err="1">
                <a:solidFill>
                  <a:srgbClr val="000000"/>
                </a:solidFill>
                <a:latin typeface="Times New Roman" panose="02020603050405020304" pitchFamily="18" charset="0"/>
                <a:ea typeface="Times New Roman" panose="02020603050405020304" pitchFamily="18" charset="0"/>
              </a:rPr>
              <a:t>Cách</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tác</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giả</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dùng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các</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động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tư</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đùn</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đùn</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giương</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phun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trong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bài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thơ</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cho</a:t>
            </a:r>
            <a:r>
              <a:rPr lang="en-US" sz="3200" b="1" dirty="0">
                <a:solidFill>
                  <a:srgbClr val="000000"/>
                </a:solidFill>
                <a:latin typeface="Times New Roman" panose="02020603050405020304" pitchFamily="18" charset="0"/>
                <a:ea typeface="Times New Roman" panose="02020603050405020304" pitchFamily="18" charset="0"/>
              </a:rPr>
              <a:t> ta </a:t>
            </a:r>
            <a:r>
              <a:rPr lang="en-US" sz="3200" b="1" dirty="0" err="1">
                <a:solidFill>
                  <a:srgbClr val="000000"/>
                </a:solidFill>
                <a:latin typeface="Times New Roman" panose="02020603050405020304" pitchFamily="18" charset="0"/>
                <a:ea typeface="Times New Roman" panose="02020603050405020304" pitchFamily="18" charset="0"/>
              </a:rPr>
              <a:t>cảm</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nhận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gi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vê</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cảnh</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mùa</a:t>
            </a:r>
            <a:r>
              <a:rPr lang="en-US" sz="3200" b="1" dirty="0">
                <a:solidFill>
                  <a:srgbClr val="000000"/>
                </a:solidFill>
                <a:latin typeface="Times New Roman" panose="02020603050405020304" pitchFamily="18" charset="0"/>
                <a:ea typeface="Times New Roman" panose="02020603050405020304" pitchFamily="18" charset="0"/>
              </a:rPr>
              <a:t> hè ?</a:t>
            </a:r>
            <a:endParaRPr lang="en-US" sz="2800" b="1" dirty="0">
              <a:latin typeface="Times New Roman" panose="02020603050405020304" pitchFamily="18" charset="0"/>
              <a:ea typeface="Times New Roman" panose="02020603050405020304" pitchFamily="18" charset="0"/>
            </a:endParaRPr>
          </a:p>
        </p:txBody>
      </p:sp>
      <p:grpSp>
        <p:nvGrpSpPr>
          <p:cNvPr id="21" name="Group 20">
            <a:extLst>
              <a:ext uri="{FF2B5EF4-FFF2-40B4-BE49-F238E27FC236}">
                <a16:creationId xmlns:a16="http://schemas.microsoft.com/office/drawing/2014/main" id="{9E40A452-AD32-4973-93FD-F4C4003D67AF}"/>
              </a:ext>
            </a:extLst>
          </p:cNvPr>
          <p:cNvGrpSpPr/>
          <p:nvPr/>
        </p:nvGrpSpPr>
        <p:grpSpPr>
          <a:xfrm>
            <a:off x="6674367" y="2886347"/>
            <a:ext cx="4762447" cy="1098063"/>
            <a:chOff x="333828" y="1584291"/>
            <a:chExt cx="11524343" cy="4847772"/>
          </a:xfrm>
        </p:grpSpPr>
        <p:pic>
          <p:nvPicPr>
            <p:cNvPr id="22" name="Picture 21">
              <a:extLst>
                <a:ext uri="{FF2B5EF4-FFF2-40B4-BE49-F238E27FC236}">
                  <a16:creationId xmlns:a16="http://schemas.microsoft.com/office/drawing/2014/main" id="{F2EAF8E5-6EA9-41CF-94FD-2F138B9DF39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3" name="Picture 22">
              <a:extLst>
                <a:ext uri="{FF2B5EF4-FFF2-40B4-BE49-F238E27FC236}">
                  <a16:creationId xmlns:a16="http://schemas.microsoft.com/office/drawing/2014/main" id="{E5DF533E-DE32-454B-81F8-CE39568BAE3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4" name="Group 23">
            <a:extLst>
              <a:ext uri="{FF2B5EF4-FFF2-40B4-BE49-F238E27FC236}">
                <a16:creationId xmlns:a16="http://schemas.microsoft.com/office/drawing/2014/main" id="{A9DC5DC2-630A-47E0-B305-10E09B9D99F1}"/>
              </a:ext>
            </a:extLst>
          </p:cNvPr>
          <p:cNvGrpSpPr/>
          <p:nvPr/>
        </p:nvGrpSpPr>
        <p:grpSpPr>
          <a:xfrm>
            <a:off x="1069027" y="4728516"/>
            <a:ext cx="5182760" cy="1117637"/>
            <a:chOff x="333828" y="1584291"/>
            <a:chExt cx="11524343" cy="4847772"/>
          </a:xfrm>
        </p:grpSpPr>
        <p:pic>
          <p:nvPicPr>
            <p:cNvPr id="25" name="Picture 24">
              <a:extLst>
                <a:ext uri="{FF2B5EF4-FFF2-40B4-BE49-F238E27FC236}">
                  <a16:creationId xmlns:a16="http://schemas.microsoft.com/office/drawing/2014/main" id="{3D36C072-2616-4149-A73F-EF045D91C74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6" name="Picture 25">
              <a:extLst>
                <a:ext uri="{FF2B5EF4-FFF2-40B4-BE49-F238E27FC236}">
                  <a16:creationId xmlns:a16="http://schemas.microsoft.com/office/drawing/2014/main" id="{615435D3-F2BC-48EB-BF99-C035EE593FFA}"/>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6" name="Group 20">
            <a:extLst>
              <a:ext uri="{FF2B5EF4-FFF2-40B4-BE49-F238E27FC236}">
                <a16:creationId xmlns:a16="http://schemas.microsoft.com/office/drawing/2014/main" id="{A047AE52-AB99-86DB-5E64-1CCE0CA6FB66}"/>
              </a:ext>
            </a:extLst>
          </p:cNvPr>
          <p:cNvGrpSpPr/>
          <p:nvPr/>
        </p:nvGrpSpPr>
        <p:grpSpPr>
          <a:xfrm>
            <a:off x="1069027" y="2886347"/>
            <a:ext cx="5368010" cy="1052673"/>
            <a:chOff x="333828" y="1584291"/>
            <a:chExt cx="11524343" cy="4847772"/>
          </a:xfrm>
        </p:grpSpPr>
        <p:pic>
          <p:nvPicPr>
            <p:cNvPr id="7" name="Picture 21">
              <a:extLst>
                <a:ext uri="{FF2B5EF4-FFF2-40B4-BE49-F238E27FC236}">
                  <a16:creationId xmlns:a16="http://schemas.microsoft.com/office/drawing/2014/main" id="{234BDD09-BFA3-7A07-FC3E-9605022A92F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8" name="Picture 22">
              <a:extLst>
                <a:ext uri="{FF2B5EF4-FFF2-40B4-BE49-F238E27FC236}">
                  <a16:creationId xmlns:a16="http://schemas.microsoft.com/office/drawing/2014/main" id="{F7C3F34E-EABD-5C77-2AE1-CF7FDC44E332}"/>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7" name="Group 26">
            <a:extLst>
              <a:ext uri="{FF2B5EF4-FFF2-40B4-BE49-F238E27FC236}">
                <a16:creationId xmlns:a16="http://schemas.microsoft.com/office/drawing/2014/main" id="{C78DAFC6-95CE-438F-B18D-F77117F76F82}"/>
              </a:ext>
            </a:extLst>
          </p:cNvPr>
          <p:cNvGrpSpPr/>
          <p:nvPr/>
        </p:nvGrpSpPr>
        <p:grpSpPr>
          <a:xfrm>
            <a:off x="6795949" y="4745869"/>
            <a:ext cx="4656159" cy="1098063"/>
            <a:chOff x="333828" y="1584291"/>
            <a:chExt cx="11524343" cy="4847772"/>
          </a:xfrm>
        </p:grpSpPr>
        <p:pic>
          <p:nvPicPr>
            <p:cNvPr id="28" name="Picture 27">
              <a:extLst>
                <a:ext uri="{FF2B5EF4-FFF2-40B4-BE49-F238E27FC236}">
                  <a16:creationId xmlns:a16="http://schemas.microsoft.com/office/drawing/2014/main" id="{D38E1DC3-E695-4FB4-9E04-44A1393C56C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9" name="Picture 28">
              <a:extLst>
                <a:ext uri="{FF2B5EF4-FFF2-40B4-BE49-F238E27FC236}">
                  <a16:creationId xmlns:a16="http://schemas.microsoft.com/office/drawing/2014/main" id="{4184C049-80DD-4F07-BEB2-82BBCEAC6004}"/>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1717699" y="2938392"/>
            <a:ext cx="4112582" cy="954107"/>
          </a:xfrm>
          <a:prstGeom prst="rect">
            <a:avLst/>
          </a:prstGeom>
          <a:noFill/>
        </p:spPr>
        <p:txBody>
          <a:bodyPr wrap="square" rtlCol="0">
            <a:spAutoFit/>
          </a:bodyPr>
          <a:lstStyle/>
          <a:p>
            <a:r>
              <a:rPr lang="en-US" sz="2800" b="1" dirty="0">
                <a:solidFill>
                  <a:schemeClr val="bg1"/>
                </a:solidFill>
                <a:effectLst/>
                <a:latin typeface="Montserrat" panose="00000500000000000000" pitchFamily="2" charset="0"/>
                <a:ea typeface="Calibri" panose="020F0502020204030204" pitchFamily="34" charset="0"/>
              </a:rPr>
              <a:t>A. </a:t>
            </a:r>
            <a:r>
              <a:rPr lang="en-US" sz="2800" b="1" dirty="0" err="1">
                <a:solidFill>
                  <a:schemeClr val="bg1"/>
                </a:solidFill>
                <a:latin typeface="Montserrat" panose="00000500000000000000" pitchFamily="2" charset="0"/>
                <a:ea typeface="Calibri" panose="020F0502020204030204" pitchFamily="34" charset="0"/>
              </a:rPr>
              <a:t>Sự</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nóng</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nực</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của</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mùa</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hè</a:t>
            </a:r>
            <a:r>
              <a:rPr lang="en-US" sz="2800" b="1" dirty="0">
                <a:solidFill>
                  <a:schemeClr val="bg1"/>
                </a:solidFill>
                <a:latin typeface="Montserrat" panose="00000500000000000000" pitchFamily="2" charset="0"/>
                <a:ea typeface="Calibri" panose="020F0502020204030204" pitchFamily="34" charset="0"/>
              </a:rPr>
              <a:t>.</a:t>
            </a:r>
            <a:endParaRPr lang="fr-FR" sz="3600" dirty="0">
              <a:solidFill>
                <a:schemeClr val="bg1"/>
              </a:solidFill>
              <a:latin typeface="Montserrat" panose="00000500000000000000" pitchFamily="2" charset="0"/>
            </a:endParaRPr>
          </a:p>
        </p:txBody>
      </p:sp>
      <p:sp>
        <p:nvSpPr>
          <p:cNvPr id="31" name="TextBox 30">
            <a:extLst>
              <a:ext uri="{FF2B5EF4-FFF2-40B4-BE49-F238E27FC236}">
                <a16:creationId xmlns:a16="http://schemas.microsoft.com/office/drawing/2014/main" id="{C10D5D51-143C-4D86-8F14-FCBA79843B3F}"/>
              </a:ext>
            </a:extLst>
          </p:cNvPr>
          <p:cNvSpPr txBox="1"/>
          <p:nvPr/>
        </p:nvSpPr>
        <p:spPr>
          <a:xfrm>
            <a:off x="1542125" y="4833240"/>
            <a:ext cx="4150581" cy="954107"/>
          </a:xfrm>
          <a:prstGeom prst="rect">
            <a:avLst/>
          </a:prstGeom>
          <a:noFill/>
        </p:spPr>
        <p:txBody>
          <a:bodyPr wrap="square" rtlCol="0">
            <a:spAutoFit/>
          </a:bodyPr>
          <a:lstStyle/>
          <a:p>
            <a:pPr algn="ctr"/>
            <a:r>
              <a:rPr lang="en-US" sz="2800" b="1" dirty="0">
                <a:solidFill>
                  <a:schemeClr val="bg1"/>
                </a:solidFill>
                <a:latin typeface="Montserrat" panose="00000500000000000000" pitchFamily="2" charset="0"/>
                <a:ea typeface="Calibri" panose="020F0502020204030204" pitchFamily="34" charset="0"/>
              </a:rPr>
              <a:t>C</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Sự</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sống</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mạnh</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mẽ</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của</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thiên</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nhiên</a:t>
            </a:r>
            <a:endParaRPr lang="fr-FR" sz="3600" dirty="0">
              <a:solidFill>
                <a:schemeClr val="bg1"/>
              </a:solidFill>
              <a:latin typeface="Montserrat" panose="00000500000000000000" pitchFamily="2" charset="0"/>
            </a:endParaRPr>
          </a:p>
        </p:txBody>
      </p:sp>
      <p:sp>
        <p:nvSpPr>
          <p:cNvPr id="32" name="TextBox 31">
            <a:extLst>
              <a:ext uri="{FF2B5EF4-FFF2-40B4-BE49-F238E27FC236}">
                <a16:creationId xmlns:a16="http://schemas.microsoft.com/office/drawing/2014/main" id="{548271ED-E1C7-4657-9182-F49EA1C44A96}"/>
              </a:ext>
            </a:extLst>
          </p:cNvPr>
          <p:cNvSpPr txBox="1"/>
          <p:nvPr/>
        </p:nvSpPr>
        <p:spPr>
          <a:xfrm>
            <a:off x="7266825" y="2953119"/>
            <a:ext cx="3863771" cy="954107"/>
          </a:xfrm>
          <a:prstGeom prst="rect">
            <a:avLst/>
          </a:prstGeom>
          <a:noFill/>
        </p:spPr>
        <p:txBody>
          <a:bodyPr wrap="square" rtlCol="0">
            <a:spAutoFit/>
          </a:bodyPr>
          <a:lstStyle/>
          <a:p>
            <a:pPr algn="ctr"/>
            <a:r>
              <a:rPr lang="en-US" sz="2800" b="1" dirty="0">
                <a:solidFill>
                  <a:schemeClr val="bg1"/>
                </a:solidFill>
                <a:latin typeface="Montserrat" panose="00000500000000000000" pitchFamily="2" charset="0"/>
                <a:ea typeface="Calibri" panose="020F0502020204030204" pitchFamily="34" charset="0"/>
              </a:rPr>
              <a:t>B</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Sự</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tươi</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mát</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của</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thiên</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nhiên</a:t>
            </a:r>
            <a:endParaRPr lang="fr-FR" sz="3600" dirty="0">
              <a:solidFill>
                <a:schemeClr val="bg1"/>
              </a:solidFill>
              <a:latin typeface="Montserrat" panose="00000500000000000000" pitchFamily="2" charset="0"/>
            </a:endParaRPr>
          </a:p>
        </p:txBody>
      </p:sp>
      <p:sp>
        <p:nvSpPr>
          <p:cNvPr id="33" name="TextBox 32">
            <a:extLst>
              <a:ext uri="{FF2B5EF4-FFF2-40B4-BE49-F238E27FC236}">
                <a16:creationId xmlns:a16="http://schemas.microsoft.com/office/drawing/2014/main" id="{7FD167AD-B3DD-423C-9A0A-0EBD1C1F0A64}"/>
              </a:ext>
            </a:extLst>
          </p:cNvPr>
          <p:cNvSpPr txBox="1"/>
          <p:nvPr/>
        </p:nvSpPr>
        <p:spPr>
          <a:xfrm>
            <a:off x="7225545" y="4851233"/>
            <a:ext cx="3777539" cy="954107"/>
          </a:xfrm>
          <a:prstGeom prst="rect">
            <a:avLst/>
          </a:prstGeom>
          <a:noFill/>
        </p:spPr>
        <p:txBody>
          <a:bodyPr wrap="square" rtlCol="0">
            <a:spAutoFit/>
          </a:bodyPr>
          <a:lstStyle/>
          <a:p>
            <a:pPr algn="ctr"/>
            <a:r>
              <a:rPr lang="en-US" sz="2800" b="1" dirty="0">
                <a:solidFill>
                  <a:schemeClr val="bg1"/>
                </a:solidFill>
                <a:latin typeface="Montserrat" panose="00000500000000000000" pitchFamily="2" charset="0"/>
                <a:ea typeface="Calibri" panose="020F0502020204030204" pitchFamily="34" charset="0"/>
              </a:rPr>
              <a:t>D</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Sự</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nứt</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mẻ</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vì</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nóng</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của</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cây</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ổi</a:t>
            </a:r>
            <a:endParaRPr lang="fr-FR" sz="3600" dirty="0">
              <a:solidFill>
                <a:schemeClr val="bg1"/>
              </a:solidFill>
              <a:latin typeface="Montserrat" panose="00000500000000000000" pitchFamily="2" charset="0"/>
            </a:endParaRPr>
          </a:p>
        </p:txBody>
      </p:sp>
      <p:pic>
        <p:nvPicPr>
          <p:cNvPr id="2" name="nhạc chơi rung chuông vàng">
            <a:hlinkClick r:id="" action="ppaction://media"/>
            <a:extLst>
              <a:ext uri="{FF2B5EF4-FFF2-40B4-BE49-F238E27FC236}">
                <a16:creationId xmlns:a16="http://schemas.microsoft.com/office/drawing/2014/main" id="{55A10B0C-9286-4B1F-92AC-26C620EC5B0F}"/>
              </a:ext>
            </a:extLst>
          </p:cNvPr>
          <p:cNvPicPr>
            <a:picLocks noChangeAspect="1"/>
          </p:cNvPicPr>
          <p:nvPr>
            <a:audioFile r:link="rId1"/>
            <p:extLst>
              <p:ext uri="{DAA4B4D4-6D71-4841-9C94-3DE7FCFB9230}">
                <p14:media xmlns:p14="http://schemas.microsoft.com/office/powerpoint/2010/main" r:embed="rId2">
                  <p14:trim st="8824"/>
                </p14:media>
              </p:ext>
            </p:extLst>
          </p:nvPr>
        </p:nvPicPr>
        <p:blipFill>
          <a:blip r:embed="rId14"/>
          <a:stretch>
            <a:fillRect/>
          </a:stretch>
        </p:blipFill>
        <p:spPr>
          <a:xfrm>
            <a:off x="-915162" y="825506"/>
            <a:ext cx="609600" cy="609600"/>
          </a:xfrm>
          <a:prstGeom prst="rect">
            <a:avLst/>
          </a:prstGeom>
        </p:spPr>
      </p:pic>
      <p:pic>
        <p:nvPicPr>
          <p:cNvPr id="3" name="y2mate.com - ĐỒNG HỒ ĐẾM NGƯỢC 5 GIÂY CHUÔNG BÁO HẾT GIỜ_480p">
            <a:hlinkClick r:id="" action="ppaction://media"/>
            <a:extLst>
              <a:ext uri="{FF2B5EF4-FFF2-40B4-BE49-F238E27FC236}">
                <a16:creationId xmlns:a16="http://schemas.microsoft.com/office/drawing/2014/main" id="{5B9FFD7E-978A-ED8A-6CD8-8A7CB058681B}"/>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5692706" y="3909757"/>
            <a:ext cx="1542551" cy="1213811"/>
          </a:xfrm>
          <a:prstGeom prst="rect">
            <a:avLst/>
          </a:prstGeom>
        </p:spPr>
      </p:pic>
    </p:spTree>
    <p:extLst>
      <p:ext uri="{BB962C8B-B14F-4D97-AF65-F5344CB8AC3E}">
        <p14:creationId xmlns:p14="http://schemas.microsoft.com/office/powerpoint/2010/main" val="609346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75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750"/>
                                        <p:tgtEl>
                                          <p:spTgt spid="3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750"/>
                                        <p:tgtEl>
                                          <p:spTgt spid="3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750"/>
                                        <p:tgtEl>
                                          <p:spTgt spid="3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down)">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6512" fill="hold"/>
                                        <p:tgtEl>
                                          <p:spTgt spid="2"/>
                                        </p:tgtEl>
                                      </p:cBhvr>
                                    </p:cmd>
                                  </p:childTnLst>
                                </p:cTn>
                              </p:par>
                              <p:par>
                                <p:cTn id="32" presetID="1" presetClass="mediacall" presetSubtype="0" fill="hold" nodeType="withEffect">
                                  <p:stCondLst>
                                    <p:cond delay="0"/>
                                  </p:stCondLst>
                                  <p:childTnLst>
                                    <p:cmd type="call" cmd="playFrom(0.0)">
                                      <p:cBhvr>
                                        <p:cTn id="33" dur="7710" fill="hold"/>
                                        <p:tgtEl>
                                          <p:spTgt spid="3"/>
                                        </p:tgtEl>
                                      </p:cBhvr>
                                    </p:cmd>
                                  </p:childTnLst>
                                </p:cTn>
                              </p:par>
                              <p:par>
                                <p:cTn id="34" presetID="16" presetClass="exit" presetSubtype="21" fill="hold" nodeType="withEffect">
                                  <p:stCondLst>
                                    <p:cond delay="5010"/>
                                  </p:stCondLst>
                                  <p:childTnLst>
                                    <p:animEffect transition="out" filter="barn(inVertical)">
                                      <p:cBhvr>
                                        <p:cTn id="35" dur="500"/>
                                        <p:tgtEl>
                                          <p:spTgt spid="3"/>
                                        </p:tgtEl>
                                      </p:cBhvr>
                                    </p:animEffect>
                                    <p:set>
                                      <p:cBhvr>
                                        <p:cTn id="36" dur="1" fill="hold">
                                          <p:stCondLst>
                                            <p:cond delay="499"/>
                                          </p:stCondLst>
                                        </p:cTn>
                                        <p:tgtEl>
                                          <p:spTgt spid="3"/>
                                        </p:tgtEl>
                                        <p:attrNameLst>
                                          <p:attrName>style.visibility</p:attrName>
                                        </p:attrNameLst>
                                      </p:cBhvr>
                                      <p:to>
                                        <p:strVal val="hidden"/>
                                      </p:to>
                                    </p:set>
                                    <p:cmd type="call" cmd="stop">
                                      <p:cBhvr>
                                        <p:cTn id="37" dur="1">
                                          <p:stCondLst>
                                            <p:cond delay="499"/>
                                          </p:stCondLst>
                                        </p:cTn>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6" name="suction.wav"/>
                                        </p:tgtEl>
                                      </p:cMediaNode>
                                    </p:audio>
                                  </p:subTnLst>
                                </p:cTn>
                              </p:par>
                              <p:par>
                                <p:cTn id="42" presetID="1" presetClass="exit" presetSubtype="0" fill="hold" grpId="1" nodeType="withEffect">
                                  <p:stCondLst>
                                    <p:cond delay="0"/>
                                  </p:stCondLst>
                                  <p:childTnLst>
                                    <p:set>
                                      <p:cBhvr>
                                        <p:cTn id="43" dur="1" fill="hold">
                                          <p:stCondLst>
                                            <p:cond delay="0"/>
                                          </p:stCondLst>
                                        </p:cTn>
                                        <p:tgtEl>
                                          <p:spTgt spid="32"/>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
                </p:tgtEl>
              </p:cMediaNode>
            </p:audio>
            <p:video>
              <p:cMediaNode vol="80000">
                <p:cTn id="47" fill="hold" display="0">
                  <p:stCondLst>
                    <p:cond delay="indefinite"/>
                  </p:stCondLst>
                </p:cTn>
                <p:tgtEl>
                  <p:spTgt spid="3"/>
                </p:tgtEl>
              </p:cMediaNode>
            </p:video>
            <p:seq concurrent="1" nextAc="seek">
              <p:cTn id="48" restart="whenNotActive" fill="hold" evtFilter="cancelBubble" nodeType="interactiveSeq">
                <p:stCondLst>
                  <p:cond evt="onClick" delay="0">
                    <p:tgtEl>
                      <p:spTgt spid="3"/>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3"/>
                                        </p:tgtEl>
                                      </p:cBhvr>
                                    </p:cmd>
                                  </p:childTnLst>
                                </p:cTn>
                              </p:par>
                            </p:childTnLst>
                          </p:cTn>
                        </p:par>
                      </p:childTnLst>
                    </p:cTn>
                  </p:par>
                </p:childTnLst>
              </p:cTn>
              <p:nextCondLst>
                <p:cond evt="onClick" delay="0">
                  <p:tgtEl>
                    <p:spTgt spid="3"/>
                  </p:tgtEl>
                </p:cond>
              </p:nextCondLst>
            </p:seq>
          </p:childTnLst>
        </p:cTn>
      </p:par>
    </p:tnLst>
    <p:bldLst>
      <p:bldP spid="12" grpId="0"/>
      <p:bldP spid="30" grpId="0"/>
      <p:bldP spid="30" grpId="1"/>
      <p:bldP spid="31" grpId="0"/>
      <p:bldP spid="32" grpId="0"/>
      <p:bldP spid="32" grpId="1"/>
      <p:bldP spid="33" grpId="0"/>
      <p:bldP spid="33"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lank rectangle colorful abstract frame vector | premium image by  rawpixel.com / tau… | Powerpoint background design, Colorful backgrounds,  Poster background design">
            <a:extLst>
              <a:ext uri="{FF2B5EF4-FFF2-40B4-BE49-F238E27FC236}">
                <a16:creationId xmlns:a16="http://schemas.microsoft.com/office/drawing/2014/main" id="{461FBC4C-36ED-F44E-63D3-E3D126A4F97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51097"/>
            <a:ext cx="12192000" cy="680690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C57131F-C79D-4825-BD7B-1FBE387F303C}"/>
              </a:ext>
            </a:extLst>
          </p:cNvPr>
          <p:cNvSpPr txBox="1"/>
          <p:nvPr/>
        </p:nvSpPr>
        <p:spPr>
          <a:xfrm>
            <a:off x="4377405" y="641218"/>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5</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1915" y="-135629"/>
            <a:ext cx="2010130" cy="2010130"/>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1186034" y="1325782"/>
            <a:ext cx="9608966" cy="1077218"/>
          </a:xfrm>
          <a:prstGeom prst="rect">
            <a:avLst/>
          </a:prstGeom>
          <a:noFill/>
        </p:spPr>
        <p:txBody>
          <a:bodyPr wrap="square" rtlCol="0">
            <a:spAutoFit/>
          </a:bodyPr>
          <a:lstStyle/>
          <a:p>
            <a:pPr marL="30480" marR="30480" algn="just">
              <a:spcBef>
                <a:spcPts val="600"/>
              </a:spcBef>
              <a:spcAft>
                <a:spcPts val="600"/>
              </a:spcAft>
            </a:pPr>
            <a:r>
              <a:rPr lang="en-US" sz="3200" b="1" dirty="0" err="1">
                <a:solidFill>
                  <a:srgbClr val="000000"/>
                </a:solidFill>
                <a:latin typeface="Times New Roman" panose="02020603050405020304" pitchFamily="18" charset="0"/>
                <a:ea typeface="Times New Roman" panose="02020603050405020304" pitchFamily="18" charset="0"/>
              </a:rPr>
              <a:t>Dòng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nào</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nêu</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không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đúng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ve</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đẹp</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tâm</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hồn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nhà</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thơ</a:t>
            </a:r>
            <a:r>
              <a:rPr lang="en-US" sz="3200" b="1" dirty="0">
                <a:solidFill>
                  <a:srgbClr val="000000"/>
                </a:solidFill>
                <a:latin typeface="Times New Roman" panose="02020603050405020304" pitchFamily="18" charset="0"/>
                <a:ea typeface="Times New Roman" panose="02020603050405020304" pitchFamily="18" charset="0"/>
              </a:rPr>
              <a:t> qua </a:t>
            </a:r>
            <a:r>
              <a:rPr lang="en-US" sz="3200" b="1" dirty="0" err="1">
                <a:solidFill>
                  <a:srgbClr val="000000"/>
                </a:solidFill>
                <a:latin typeface="Times New Roman" panose="02020603050405020304" pitchFamily="18" charset="0"/>
                <a:ea typeface="Times New Roman" panose="02020603050405020304" pitchFamily="18" charset="0"/>
              </a:rPr>
              <a:t>bài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thơ</a:t>
            </a:r>
            <a:r>
              <a:rPr lang="en-US" sz="3200" b="1" dirty="0">
                <a:solidFill>
                  <a:srgbClr val="000000"/>
                </a:solidFill>
                <a:latin typeface="Times New Roman" panose="02020603050405020304" pitchFamily="18" charset="0"/>
                <a:ea typeface="Times New Roman" panose="02020603050405020304" pitchFamily="18" charset="0"/>
              </a:rPr>
              <a:t> ?</a:t>
            </a:r>
            <a:endParaRPr lang="en-US" sz="2800" b="1" dirty="0">
              <a:latin typeface="Times New Roman" panose="02020603050405020304" pitchFamily="18" charset="0"/>
              <a:ea typeface="Times New Roman" panose="02020603050405020304" pitchFamily="18" charset="0"/>
            </a:endParaRPr>
          </a:p>
        </p:txBody>
      </p:sp>
      <p:grpSp>
        <p:nvGrpSpPr>
          <p:cNvPr id="21" name="Group 20">
            <a:extLst>
              <a:ext uri="{FF2B5EF4-FFF2-40B4-BE49-F238E27FC236}">
                <a16:creationId xmlns:a16="http://schemas.microsoft.com/office/drawing/2014/main" id="{9E40A452-AD32-4973-93FD-F4C4003D67AF}"/>
              </a:ext>
            </a:extLst>
          </p:cNvPr>
          <p:cNvGrpSpPr/>
          <p:nvPr/>
        </p:nvGrpSpPr>
        <p:grpSpPr>
          <a:xfrm>
            <a:off x="6364653" y="2579622"/>
            <a:ext cx="5083960" cy="1098063"/>
            <a:chOff x="333828" y="1584291"/>
            <a:chExt cx="11524343" cy="4847772"/>
          </a:xfrm>
        </p:grpSpPr>
        <p:pic>
          <p:nvPicPr>
            <p:cNvPr id="22" name="Picture 21">
              <a:extLst>
                <a:ext uri="{FF2B5EF4-FFF2-40B4-BE49-F238E27FC236}">
                  <a16:creationId xmlns:a16="http://schemas.microsoft.com/office/drawing/2014/main" id="{F2EAF8E5-6EA9-41CF-94FD-2F138B9DF39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3" name="Picture 22">
              <a:extLst>
                <a:ext uri="{FF2B5EF4-FFF2-40B4-BE49-F238E27FC236}">
                  <a16:creationId xmlns:a16="http://schemas.microsoft.com/office/drawing/2014/main" id="{E5DF533E-DE32-454B-81F8-CE39568BAE3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4" name="Group 23">
            <a:extLst>
              <a:ext uri="{FF2B5EF4-FFF2-40B4-BE49-F238E27FC236}">
                <a16:creationId xmlns:a16="http://schemas.microsoft.com/office/drawing/2014/main" id="{A9DC5DC2-630A-47E0-B305-10E09B9D99F1}"/>
              </a:ext>
            </a:extLst>
          </p:cNvPr>
          <p:cNvGrpSpPr/>
          <p:nvPr/>
        </p:nvGrpSpPr>
        <p:grpSpPr>
          <a:xfrm>
            <a:off x="954727" y="4421791"/>
            <a:ext cx="5182760" cy="1117637"/>
            <a:chOff x="333828" y="1584291"/>
            <a:chExt cx="11524343" cy="4847772"/>
          </a:xfrm>
        </p:grpSpPr>
        <p:pic>
          <p:nvPicPr>
            <p:cNvPr id="25" name="Picture 24">
              <a:extLst>
                <a:ext uri="{FF2B5EF4-FFF2-40B4-BE49-F238E27FC236}">
                  <a16:creationId xmlns:a16="http://schemas.microsoft.com/office/drawing/2014/main" id="{3D36C072-2616-4149-A73F-EF045D91C74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6" name="Picture 25">
              <a:extLst>
                <a:ext uri="{FF2B5EF4-FFF2-40B4-BE49-F238E27FC236}">
                  <a16:creationId xmlns:a16="http://schemas.microsoft.com/office/drawing/2014/main" id="{615435D3-F2BC-48EB-BF99-C035EE593FFA}"/>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6" name="Group 20">
            <a:extLst>
              <a:ext uri="{FF2B5EF4-FFF2-40B4-BE49-F238E27FC236}">
                <a16:creationId xmlns:a16="http://schemas.microsoft.com/office/drawing/2014/main" id="{A047AE52-AB99-86DB-5E64-1CCE0CA6FB66}"/>
              </a:ext>
            </a:extLst>
          </p:cNvPr>
          <p:cNvGrpSpPr/>
          <p:nvPr/>
        </p:nvGrpSpPr>
        <p:grpSpPr>
          <a:xfrm>
            <a:off x="954727" y="2579622"/>
            <a:ext cx="5368010" cy="1052673"/>
            <a:chOff x="333828" y="1584291"/>
            <a:chExt cx="11524343" cy="4847772"/>
          </a:xfrm>
        </p:grpSpPr>
        <p:pic>
          <p:nvPicPr>
            <p:cNvPr id="7" name="Picture 21">
              <a:extLst>
                <a:ext uri="{FF2B5EF4-FFF2-40B4-BE49-F238E27FC236}">
                  <a16:creationId xmlns:a16="http://schemas.microsoft.com/office/drawing/2014/main" id="{234BDD09-BFA3-7A07-FC3E-9605022A92F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8" name="Picture 22">
              <a:extLst>
                <a:ext uri="{FF2B5EF4-FFF2-40B4-BE49-F238E27FC236}">
                  <a16:creationId xmlns:a16="http://schemas.microsoft.com/office/drawing/2014/main" id="{F7C3F34E-EABD-5C77-2AE1-CF7FDC44E332}"/>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7" name="Group 26">
            <a:extLst>
              <a:ext uri="{FF2B5EF4-FFF2-40B4-BE49-F238E27FC236}">
                <a16:creationId xmlns:a16="http://schemas.microsoft.com/office/drawing/2014/main" id="{C78DAFC6-95CE-438F-B18D-F77117F76F82}"/>
              </a:ext>
            </a:extLst>
          </p:cNvPr>
          <p:cNvGrpSpPr/>
          <p:nvPr/>
        </p:nvGrpSpPr>
        <p:grpSpPr>
          <a:xfrm>
            <a:off x="6443049" y="4439144"/>
            <a:ext cx="4894759" cy="1098063"/>
            <a:chOff x="333828" y="1584291"/>
            <a:chExt cx="11524343" cy="4847772"/>
          </a:xfrm>
        </p:grpSpPr>
        <p:pic>
          <p:nvPicPr>
            <p:cNvPr id="28" name="Picture 27">
              <a:extLst>
                <a:ext uri="{FF2B5EF4-FFF2-40B4-BE49-F238E27FC236}">
                  <a16:creationId xmlns:a16="http://schemas.microsoft.com/office/drawing/2014/main" id="{D38E1DC3-E695-4FB4-9E04-44A1393C56C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9" name="Picture 28">
              <a:extLst>
                <a:ext uri="{FF2B5EF4-FFF2-40B4-BE49-F238E27FC236}">
                  <a16:creationId xmlns:a16="http://schemas.microsoft.com/office/drawing/2014/main" id="{4184C049-80DD-4F07-BEB2-82BBCEAC6004}"/>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1603399" y="2631667"/>
            <a:ext cx="4112582" cy="954107"/>
          </a:xfrm>
          <a:prstGeom prst="rect">
            <a:avLst/>
          </a:prstGeom>
          <a:noFill/>
        </p:spPr>
        <p:txBody>
          <a:bodyPr wrap="square" rtlCol="0">
            <a:spAutoFit/>
          </a:bodyPr>
          <a:lstStyle/>
          <a:p>
            <a:r>
              <a:rPr lang="en-US" sz="2800" b="1" dirty="0">
                <a:solidFill>
                  <a:schemeClr val="bg1"/>
                </a:solidFill>
                <a:effectLst/>
                <a:latin typeface="Montserrat" panose="00000500000000000000" pitchFamily="2" charset="0"/>
                <a:ea typeface="Calibri" panose="020F0502020204030204" pitchFamily="34" charset="0"/>
              </a:rPr>
              <a:t>A. </a:t>
            </a:r>
            <a:r>
              <a:rPr lang="en-US" sz="2800" b="1" dirty="0" err="1">
                <a:solidFill>
                  <a:schemeClr val="bg1"/>
                </a:solidFill>
                <a:latin typeface="Montserrat" panose="00000500000000000000" pitchFamily="2" charset="0"/>
                <a:ea typeface="Calibri" panose="020F0502020204030204" pitchFamily="34" charset="0"/>
              </a:rPr>
              <a:t>Tấm</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lòng</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thiết</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tha</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với</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cuộc</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đời</a:t>
            </a:r>
            <a:r>
              <a:rPr lang="en-US" sz="2800" b="1" dirty="0">
                <a:solidFill>
                  <a:schemeClr val="bg1"/>
                </a:solidFill>
                <a:latin typeface="Montserrat" panose="00000500000000000000" pitchFamily="2" charset="0"/>
                <a:ea typeface="Calibri" panose="020F0502020204030204" pitchFamily="34" charset="0"/>
              </a:rPr>
              <a:t>.</a:t>
            </a:r>
            <a:endParaRPr lang="fr-FR" sz="3600" dirty="0">
              <a:solidFill>
                <a:schemeClr val="bg1"/>
              </a:solidFill>
              <a:latin typeface="Montserrat" panose="00000500000000000000" pitchFamily="2" charset="0"/>
            </a:endParaRPr>
          </a:p>
        </p:txBody>
      </p:sp>
      <p:sp>
        <p:nvSpPr>
          <p:cNvPr id="31" name="TextBox 30">
            <a:extLst>
              <a:ext uri="{FF2B5EF4-FFF2-40B4-BE49-F238E27FC236}">
                <a16:creationId xmlns:a16="http://schemas.microsoft.com/office/drawing/2014/main" id="{C10D5D51-143C-4D86-8F14-FCBA79843B3F}"/>
              </a:ext>
            </a:extLst>
          </p:cNvPr>
          <p:cNvSpPr txBox="1"/>
          <p:nvPr/>
        </p:nvSpPr>
        <p:spPr>
          <a:xfrm>
            <a:off x="1427825" y="4526515"/>
            <a:ext cx="4150581" cy="954107"/>
          </a:xfrm>
          <a:prstGeom prst="rect">
            <a:avLst/>
          </a:prstGeom>
          <a:noFill/>
        </p:spPr>
        <p:txBody>
          <a:bodyPr wrap="square" rtlCol="0">
            <a:spAutoFit/>
          </a:bodyPr>
          <a:lstStyle/>
          <a:p>
            <a:pPr algn="ctr"/>
            <a:r>
              <a:rPr lang="en-US" sz="2800" b="1" dirty="0">
                <a:solidFill>
                  <a:schemeClr val="bg1"/>
                </a:solidFill>
                <a:latin typeface="Montserrat" panose="00000500000000000000" pitchFamily="2" charset="0"/>
                <a:ea typeface="Calibri" panose="020F0502020204030204" pitchFamily="34" charset="0"/>
              </a:rPr>
              <a:t>C</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Tấm</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lòng</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trăn</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trở</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trước</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thế</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sự</a:t>
            </a:r>
            <a:r>
              <a:rPr lang="en-US" sz="2800" b="1" dirty="0">
                <a:solidFill>
                  <a:schemeClr val="bg1"/>
                </a:solidFill>
                <a:latin typeface="Montserrat" panose="00000500000000000000" pitchFamily="2" charset="0"/>
                <a:ea typeface="Calibri" panose="020F0502020204030204" pitchFamily="34" charset="0"/>
              </a:rPr>
              <a:t>.</a:t>
            </a:r>
            <a:endParaRPr lang="fr-FR" sz="3600" dirty="0">
              <a:solidFill>
                <a:schemeClr val="bg1"/>
              </a:solidFill>
              <a:latin typeface="Montserrat" panose="00000500000000000000" pitchFamily="2" charset="0"/>
            </a:endParaRPr>
          </a:p>
        </p:txBody>
      </p:sp>
      <p:sp>
        <p:nvSpPr>
          <p:cNvPr id="32" name="TextBox 31">
            <a:extLst>
              <a:ext uri="{FF2B5EF4-FFF2-40B4-BE49-F238E27FC236}">
                <a16:creationId xmlns:a16="http://schemas.microsoft.com/office/drawing/2014/main" id="{548271ED-E1C7-4657-9182-F49EA1C44A96}"/>
              </a:ext>
            </a:extLst>
          </p:cNvPr>
          <p:cNvSpPr txBox="1"/>
          <p:nvPr/>
        </p:nvSpPr>
        <p:spPr>
          <a:xfrm>
            <a:off x="6847776" y="2697127"/>
            <a:ext cx="4220634" cy="954107"/>
          </a:xfrm>
          <a:prstGeom prst="rect">
            <a:avLst/>
          </a:prstGeom>
          <a:noFill/>
        </p:spPr>
        <p:txBody>
          <a:bodyPr wrap="square" rtlCol="0">
            <a:spAutoFit/>
          </a:bodyPr>
          <a:lstStyle/>
          <a:p>
            <a:pPr algn="ctr"/>
            <a:r>
              <a:rPr lang="en-US" sz="2800" b="1" dirty="0">
                <a:solidFill>
                  <a:schemeClr val="bg1"/>
                </a:solidFill>
                <a:latin typeface="Montserrat" panose="00000500000000000000" pitchFamily="2" charset="0"/>
                <a:ea typeface="Calibri" panose="020F0502020204030204" pitchFamily="34" charset="0"/>
              </a:rPr>
              <a:t>B</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Tâm</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hồn</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yêu</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thiên</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nhiên</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cảnh</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vật</a:t>
            </a:r>
            <a:endParaRPr lang="fr-FR" sz="3600" dirty="0">
              <a:solidFill>
                <a:schemeClr val="bg1"/>
              </a:solidFill>
              <a:latin typeface="Montserrat" panose="00000500000000000000" pitchFamily="2" charset="0"/>
            </a:endParaRPr>
          </a:p>
        </p:txBody>
      </p:sp>
      <p:sp>
        <p:nvSpPr>
          <p:cNvPr id="33" name="TextBox 32">
            <a:extLst>
              <a:ext uri="{FF2B5EF4-FFF2-40B4-BE49-F238E27FC236}">
                <a16:creationId xmlns:a16="http://schemas.microsoft.com/office/drawing/2014/main" id="{7FD167AD-B3DD-423C-9A0A-0EBD1C1F0A64}"/>
              </a:ext>
            </a:extLst>
          </p:cNvPr>
          <p:cNvSpPr txBox="1"/>
          <p:nvPr/>
        </p:nvSpPr>
        <p:spPr>
          <a:xfrm>
            <a:off x="7111245" y="4544508"/>
            <a:ext cx="3777539" cy="954107"/>
          </a:xfrm>
          <a:prstGeom prst="rect">
            <a:avLst/>
          </a:prstGeom>
          <a:noFill/>
        </p:spPr>
        <p:txBody>
          <a:bodyPr wrap="square" rtlCol="0">
            <a:spAutoFit/>
          </a:bodyPr>
          <a:lstStyle/>
          <a:p>
            <a:pPr algn="ctr"/>
            <a:r>
              <a:rPr lang="en-US" sz="2800" b="1" dirty="0">
                <a:solidFill>
                  <a:schemeClr val="bg1"/>
                </a:solidFill>
                <a:latin typeface="Montserrat" panose="00000500000000000000" pitchFamily="2" charset="0"/>
                <a:ea typeface="Calibri" panose="020F0502020204030204" pitchFamily="34" charset="0"/>
              </a:rPr>
              <a:t>D</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Tấm</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lòng</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ưu</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ái</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với</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dân</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với</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nước</a:t>
            </a:r>
            <a:endParaRPr lang="fr-FR" sz="3600" dirty="0">
              <a:solidFill>
                <a:schemeClr val="bg1"/>
              </a:solidFill>
              <a:latin typeface="Montserrat" panose="00000500000000000000" pitchFamily="2" charset="0"/>
            </a:endParaRPr>
          </a:p>
        </p:txBody>
      </p:sp>
      <p:pic>
        <p:nvPicPr>
          <p:cNvPr id="2" name="nhạc chơi rung chuông vàng">
            <a:hlinkClick r:id="" action="ppaction://media"/>
            <a:extLst>
              <a:ext uri="{FF2B5EF4-FFF2-40B4-BE49-F238E27FC236}">
                <a16:creationId xmlns:a16="http://schemas.microsoft.com/office/drawing/2014/main" id="{55A10B0C-9286-4B1F-92AC-26C620EC5B0F}"/>
              </a:ext>
            </a:extLst>
          </p:cNvPr>
          <p:cNvPicPr>
            <a:picLocks noChangeAspect="1"/>
          </p:cNvPicPr>
          <p:nvPr>
            <a:audioFile r:link="rId1"/>
            <p:extLst>
              <p:ext uri="{DAA4B4D4-6D71-4841-9C94-3DE7FCFB9230}">
                <p14:media xmlns:p14="http://schemas.microsoft.com/office/powerpoint/2010/main" r:embed="rId2">
                  <p14:trim st="8824"/>
                </p14:media>
              </p:ext>
            </p:extLst>
          </p:nvPr>
        </p:nvPicPr>
        <p:blipFill>
          <a:blip r:embed="rId14"/>
          <a:stretch>
            <a:fillRect/>
          </a:stretch>
        </p:blipFill>
        <p:spPr>
          <a:xfrm>
            <a:off x="-915162" y="825506"/>
            <a:ext cx="609600" cy="609600"/>
          </a:xfrm>
          <a:prstGeom prst="rect">
            <a:avLst/>
          </a:prstGeom>
        </p:spPr>
      </p:pic>
      <p:pic>
        <p:nvPicPr>
          <p:cNvPr id="3" name="y2mate.com - ĐỒNG HỒ ĐẾM NGƯỢC 5 GIÂY CHUÔNG BÁO HẾT GIỜ_480p">
            <a:hlinkClick r:id="" action="ppaction://media"/>
            <a:extLst>
              <a:ext uri="{FF2B5EF4-FFF2-40B4-BE49-F238E27FC236}">
                <a16:creationId xmlns:a16="http://schemas.microsoft.com/office/drawing/2014/main" id="{5B9FFD7E-978A-ED8A-6CD8-8A7CB058681B}"/>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5578406" y="3603032"/>
            <a:ext cx="1542551" cy="1213811"/>
          </a:xfrm>
          <a:prstGeom prst="rect">
            <a:avLst/>
          </a:prstGeom>
        </p:spPr>
      </p:pic>
    </p:spTree>
    <p:extLst>
      <p:ext uri="{BB962C8B-B14F-4D97-AF65-F5344CB8AC3E}">
        <p14:creationId xmlns:p14="http://schemas.microsoft.com/office/powerpoint/2010/main" val="3232630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75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750"/>
                                        <p:tgtEl>
                                          <p:spTgt spid="3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750"/>
                                        <p:tgtEl>
                                          <p:spTgt spid="3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750"/>
                                        <p:tgtEl>
                                          <p:spTgt spid="3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down)">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6512" fill="hold"/>
                                        <p:tgtEl>
                                          <p:spTgt spid="2"/>
                                        </p:tgtEl>
                                      </p:cBhvr>
                                    </p:cmd>
                                  </p:childTnLst>
                                </p:cTn>
                              </p:par>
                              <p:par>
                                <p:cTn id="32" presetID="1" presetClass="mediacall" presetSubtype="0" fill="hold" nodeType="withEffect">
                                  <p:stCondLst>
                                    <p:cond delay="0"/>
                                  </p:stCondLst>
                                  <p:childTnLst>
                                    <p:cmd type="call" cmd="playFrom(0.0)">
                                      <p:cBhvr>
                                        <p:cTn id="33" dur="7710" fill="hold"/>
                                        <p:tgtEl>
                                          <p:spTgt spid="3"/>
                                        </p:tgtEl>
                                      </p:cBhvr>
                                    </p:cmd>
                                  </p:childTnLst>
                                </p:cTn>
                              </p:par>
                              <p:par>
                                <p:cTn id="34" presetID="16" presetClass="exit" presetSubtype="21" fill="hold" nodeType="withEffect">
                                  <p:stCondLst>
                                    <p:cond delay="5010"/>
                                  </p:stCondLst>
                                  <p:childTnLst>
                                    <p:animEffect transition="out" filter="barn(inVertical)">
                                      <p:cBhvr>
                                        <p:cTn id="35" dur="500"/>
                                        <p:tgtEl>
                                          <p:spTgt spid="3"/>
                                        </p:tgtEl>
                                      </p:cBhvr>
                                    </p:animEffect>
                                    <p:set>
                                      <p:cBhvr>
                                        <p:cTn id="36" dur="1" fill="hold">
                                          <p:stCondLst>
                                            <p:cond delay="499"/>
                                          </p:stCondLst>
                                        </p:cTn>
                                        <p:tgtEl>
                                          <p:spTgt spid="3"/>
                                        </p:tgtEl>
                                        <p:attrNameLst>
                                          <p:attrName>style.visibility</p:attrName>
                                        </p:attrNameLst>
                                      </p:cBhvr>
                                      <p:to>
                                        <p:strVal val="hidden"/>
                                      </p:to>
                                    </p:set>
                                    <p:cmd type="call" cmd="stop">
                                      <p:cBhvr>
                                        <p:cTn id="37" dur="1">
                                          <p:stCondLst>
                                            <p:cond delay="499"/>
                                          </p:stCondLst>
                                        </p:cTn>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6" name="suction.wav"/>
                                        </p:tgtEl>
                                      </p:cMediaNode>
                                    </p:audio>
                                  </p:subTnLst>
                                </p:cTn>
                              </p:par>
                              <p:par>
                                <p:cTn id="42" presetID="1" presetClass="exit" presetSubtype="0" fill="hold" grpId="1" nodeType="withEffect">
                                  <p:stCondLst>
                                    <p:cond delay="0"/>
                                  </p:stCondLst>
                                  <p:childTnLst>
                                    <p:set>
                                      <p:cBhvr>
                                        <p:cTn id="43" dur="1" fill="hold">
                                          <p:stCondLst>
                                            <p:cond delay="0"/>
                                          </p:stCondLst>
                                        </p:cTn>
                                        <p:tgtEl>
                                          <p:spTgt spid="32"/>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
                </p:tgtEl>
              </p:cMediaNode>
            </p:audio>
            <p:video>
              <p:cMediaNode vol="80000">
                <p:cTn id="47" fill="hold" display="0">
                  <p:stCondLst>
                    <p:cond delay="indefinite"/>
                  </p:stCondLst>
                </p:cTn>
                <p:tgtEl>
                  <p:spTgt spid="3"/>
                </p:tgtEl>
              </p:cMediaNode>
            </p:video>
            <p:seq concurrent="1" nextAc="seek">
              <p:cTn id="48" restart="whenNotActive" fill="hold" evtFilter="cancelBubble" nodeType="interactiveSeq">
                <p:stCondLst>
                  <p:cond evt="onClick" delay="0">
                    <p:tgtEl>
                      <p:spTgt spid="3"/>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3"/>
                                        </p:tgtEl>
                                      </p:cBhvr>
                                    </p:cmd>
                                  </p:childTnLst>
                                </p:cTn>
                              </p:par>
                            </p:childTnLst>
                          </p:cTn>
                        </p:par>
                      </p:childTnLst>
                    </p:cTn>
                  </p:par>
                </p:childTnLst>
              </p:cTn>
              <p:nextCondLst>
                <p:cond evt="onClick" delay="0">
                  <p:tgtEl>
                    <p:spTgt spid="3"/>
                  </p:tgtEl>
                </p:cond>
              </p:nextCondLst>
            </p:seq>
          </p:childTnLst>
        </p:cTn>
      </p:par>
    </p:tnLst>
    <p:bldLst>
      <p:bldP spid="12" grpId="0"/>
      <p:bldP spid="30" grpId="0"/>
      <p:bldP spid="30" grpId="1"/>
      <p:bldP spid="31" grpId="0"/>
      <p:bldP spid="32" grpId="0"/>
      <p:bldP spid="32" grpId="1"/>
      <p:bldP spid="33" grpId="0"/>
      <p:bldP spid="33"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lank rectangle colorful abstract frame vector | premium image by  rawpixel.com / tau… | Powerpoint background design, Colorful backgrounds,  Poster background design">
            <a:extLst>
              <a:ext uri="{FF2B5EF4-FFF2-40B4-BE49-F238E27FC236}">
                <a16:creationId xmlns:a16="http://schemas.microsoft.com/office/drawing/2014/main" id="{461FBC4C-36ED-F44E-63D3-E3D126A4F97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133098"/>
            <a:ext cx="12192000" cy="680690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C57131F-C79D-4825-BD7B-1FBE387F303C}"/>
              </a:ext>
            </a:extLst>
          </p:cNvPr>
          <p:cNvSpPr txBox="1"/>
          <p:nvPr/>
        </p:nvSpPr>
        <p:spPr>
          <a:xfrm>
            <a:off x="4377405" y="550217"/>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6</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1915" y="-135629"/>
            <a:ext cx="2010130" cy="2010130"/>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1879366" y="1311626"/>
            <a:ext cx="8985582" cy="1077218"/>
          </a:xfrm>
          <a:prstGeom prst="rect">
            <a:avLst/>
          </a:prstGeom>
          <a:noFill/>
        </p:spPr>
        <p:txBody>
          <a:bodyPr wrap="square" rtlCol="0">
            <a:spAutoFit/>
          </a:bodyPr>
          <a:lstStyle/>
          <a:p>
            <a:pPr marL="30480" marR="30480" algn="just">
              <a:spcBef>
                <a:spcPts val="600"/>
              </a:spcBef>
              <a:spcAft>
                <a:spcPts val="600"/>
              </a:spcAft>
            </a:pPr>
            <a:r>
              <a:rPr lang="en-US" sz="3200" b="1" dirty="0" err="1">
                <a:solidFill>
                  <a:srgbClr val="000000"/>
                </a:solidFill>
                <a:latin typeface="Times New Roman" panose="02020603050405020304" pitchFamily="18" charset="0"/>
                <a:ea typeface="Times New Roman" panose="02020603050405020304" pitchFamily="18" charset="0"/>
              </a:rPr>
              <a:t>Những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câu</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thơ</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lục</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ngôn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trong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bài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Gương</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báu</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khuyên</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răn</a:t>
            </a:r>
            <a:r>
              <a:rPr lang="en-US" sz="3200" b="1" dirty="0">
                <a:solidFill>
                  <a:srgbClr val="000000"/>
                </a:solidFill>
                <a:latin typeface="Times New Roman" panose="02020603050405020304" pitchFamily="18" charset="0"/>
                <a:ea typeface="Times New Roman" panose="02020603050405020304" pitchFamily="18" charset="0"/>
              </a:rPr>
              <a:t> – </a:t>
            </a:r>
            <a:r>
              <a:rPr lang="en-US" sz="3200" b="1" dirty="0" err="1">
                <a:solidFill>
                  <a:srgbClr val="000000"/>
                </a:solidFill>
                <a:latin typeface="Times New Roman" panose="02020603050405020304" pitchFamily="18" charset="0"/>
                <a:ea typeface="Times New Roman" panose="02020603050405020304" pitchFamily="18" charset="0"/>
              </a:rPr>
              <a:t>bài</a:t>
            </a:r>
            <a:r>
              <a:rPr lang="en-US" sz="3200" b="1" dirty="0">
                <a:solidFill>
                  <a:srgbClr val="000000"/>
                </a:solidFill>
                <a:latin typeface="Times New Roman" panose="02020603050405020304" pitchFamily="18" charset="0"/>
                <a:ea typeface="Times New Roman" panose="02020603050405020304" pitchFamily="18" charset="0"/>
              </a:rPr>
              <a:t> 43 </a:t>
            </a:r>
            <a:r>
              <a:rPr lang="en-US" sz="3200" b="1" dirty="0" err="1">
                <a:solidFill>
                  <a:srgbClr val="000000"/>
                </a:solidFill>
                <a:latin typeface="Times New Roman" panose="02020603050405020304" pitchFamily="18" charset="0"/>
                <a:ea typeface="Times New Roman" panose="02020603050405020304" pitchFamily="18" charset="0"/>
              </a:rPr>
              <a:t>là</a:t>
            </a:r>
            <a:r>
              <a:rPr lang="en-US" sz="3200" b="1" dirty="0">
                <a:solidFill>
                  <a:srgbClr val="000000"/>
                </a:solidFill>
                <a:latin typeface="Times New Roman" panose="02020603050405020304" pitchFamily="18" charset="0"/>
                <a:ea typeface="Times New Roman" panose="02020603050405020304" pitchFamily="18" charset="0"/>
              </a:rPr>
              <a:t>:</a:t>
            </a:r>
            <a:endParaRPr lang="en-US" sz="2800" b="1" dirty="0">
              <a:latin typeface="Times New Roman" panose="02020603050405020304" pitchFamily="18" charset="0"/>
              <a:ea typeface="Times New Roman" panose="02020603050405020304" pitchFamily="18" charset="0"/>
            </a:endParaRPr>
          </a:p>
        </p:txBody>
      </p:sp>
      <p:grpSp>
        <p:nvGrpSpPr>
          <p:cNvPr id="21" name="Group 20">
            <a:extLst>
              <a:ext uri="{FF2B5EF4-FFF2-40B4-BE49-F238E27FC236}">
                <a16:creationId xmlns:a16="http://schemas.microsoft.com/office/drawing/2014/main" id="{9E40A452-AD32-4973-93FD-F4C4003D67AF}"/>
              </a:ext>
            </a:extLst>
          </p:cNvPr>
          <p:cNvGrpSpPr/>
          <p:nvPr/>
        </p:nvGrpSpPr>
        <p:grpSpPr>
          <a:xfrm>
            <a:off x="6458467" y="2507162"/>
            <a:ext cx="4762447" cy="1098063"/>
            <a:chOff x="333828" y="1584291"/>
            <a:chExt cx="11524343" cy="4847772"/>
          </a:xfrm>
        </p:grpSpPr>
        <p:pic>
          <p:nvPicPr>
            <p:cNvPr id="22" name="Picture 21">
              <a:extLst>
                <a:ext uri="{FF2B5EF4-FFF2-40B4-BE49-F238E27FC236}">
                  <a16:creationId xmlns:a16="http://schemas.microsoft.com/office/drawing/2014/main" id="{F2EAF8E5-6EA9-41CF-94FD-2F138B9DF39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3" name="Picture 22">
              <a:extLst>
                <a:ext uri="{FF2B5EF4-FFF2-40B4-BE49-F238E27FC236}">
                  <a16:creationId xmlns:a16="http://schemas.microsoft.com/office/drawing/2014/main" id="{E5DF533E-DE32-454B-81F8-CE39568BAE3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4" name="Group 23">
            <a:extLst>
              <a:ext uri="{FF2B5EF4-FFF2-40B4-BE49-F238E27FC236}">
                <a16:creationId xmlns:a16="http://schemas.microsoft.com/office/drawing/2014/main" id="{A9DC5DC2-630A-47E0-B305-10E09B9D99F1}"/>
              </a:ext>
            </a:extLst>
          </p:cNvPr>
          <p:cNvGrpSpPr/>
          <p:nvPr/>
        </p:nvGrpSpPr>
        <p:grpSpPr>
          <a:xfrm>
            <a:off x="1367558" y="4448311"/>
            <a:ext cx="4668329" cy="1098063"/>
            <a:chOff x="333828" y="1584291"/>
            <a:chExt cx="11524343" cy="4847772"/>
          </a:xfrm>
        </p:grpSpPr>
        <p:pic>
          <p:nvPicPr>
            <p:cNvPr id="25" name="Picture 24">
              <a:extLst>
                <a:ext uri="{FF2B5EF4-FFF2-40B4-BE49-F238E27FC236}">
                  <a16:creationId xmlns:a16="http://schemas.microsoft.com/office/drawing/2014/main" id="{3D36C072-2616-4149-A73F-EF045D91C74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6" name="Picture 25">
              <a:extLst>
                <a:ext uri="{FF2B5EF4-FFF2-40B4-BE49-F238E27FC236}">
                  <a16:creationId xmlns:a16="http://schemas.microsoft.com/office/drawing/2014/main" id="{615435D3-F2BC-48EB-BF99-C035EE593FFA}"/>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6" name="Group 20">
            <a:extLst>
              <a:ext uri="{FF2B5EF4-FFF2-40B4-BE49-F238E27FC236}">
                <a16:creationId xmlns:a16="http://schemas.microsoft.com/office/drawing/2014/main" id="{A047AE52-AB99-86DB-5E64-1CCE0CA6FB66}"/>
              </a:ext>
            </a:extLst>
          </p:cNvPr>
          <p:cNvGrpSpPr/>
          <p:nvPr/>
        </p:nvGrpSpPr>
        <p:grpSpPr>
          <a:xfrm>
            <a:off x="1367558" y="2461772"/>
            <a:ext cx="4762447" cy="1098063"/>
            <a:chOff x="333828" y="1584291"/>
            <a:chExt cx="11524343" cy="4847772"/>
          </a:xfrm>
        </p:grpSpPr>
        <p:pic>
          <p:nvPicPr>
            <p:cNvPr id="7" name="Picture 21">
              <a:extLst>
                <a:ext uri="{FF2B5EF4-FFF2-40B4-BE49-F238E27FC236}">
                  <a16:creationId xmlns:a16="http://schemas.microsoft.com/office/drawing/2014/main" id="{234BDD09-BFA3-7A07-FC3E-9605022A92F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8" name="Picture 22">
              <a:extLst>
                <a:ext uri="{FF2B5EF4-FFF2-40B4-BE49-F238E27FC236}">
                  <a16:creationId xmlns:a16="http://schemas.microsoft.com/office/drawing/2014/main" id="{F7C3F34E-EABD-5C77-2AE1-CF7FDC44E332}"/>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7" name="Group 26">
            <a:extLst>
              <a:ext uri="{FF2B5EF4-FFF2-40B4-BE49-F238E27FC236}">
                <a16:creationId xmlns:a16="http://schemas.microsoft.com/office/drawing/2014/main" id="{C78DAFC6-95CE-438F-B18D-F77117F76F82}"/>
              </a:ext>
            </a:extLst>
          </p:cNvPr>
          <p:cNvGrpSpPr/>
          <p:nvPr/>
        </p:nvGrpSpPr>
        <p:grpSpPr>
          <a:xfrm>
            <a:off x="6580049" y="4366684"/>
            <a:ext cx="4656159" cy="1098063"/>
            <a:chOff x="333828" y="1584291"/>
            <a:chExt cx="11524343" cy="4847772"/>
          </a:xfrm>
        </p:grpSpPr>
        <p:pic>
          <p:nvPicPr>
            <p:cNvPr id="28" name="Picture 27">
              <a:extLst>
                <a:ext uri="{FF2B5EF4-FFF2-40B4-BE49-F238E27FC236}">
                  <a16:creationId xmlns:a16="http://schemas.microsoft.com/office/drawing/2014/main" id="{D38E1DC3-E695-4FB4-9E04-44A1393C56C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9" name="Picture 28">
              <a:extLst>
                <a:ext uri="{FF2B5EF4-FFF2-40B4-BE49-F238E27FC236}">
                  <a16:creationId xmlns:a16="http://schemas.microsoft.com/office/drawing/2014/main" id="{4184C049-80DD-4F07-BEB2-82BBCEAC6004}"/>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2067762" y="2697510"/>
            <a:ext cx="3317563" cy="523220"/>
          </a:xfrm>
          <a:prstGeom prst="rect">
            <a:avLst/>
          </a:prstGeom>
          <a:noFill/>
        </p:spPr>
        <p:txBody>
          <a:bodyPr wrap="square" rtlCol="0">
            <a:spAutoFit/>
          </a:bodyPr>
          <a:lstStyle/>
          <a:p>
            <a:r>
              <a:rPr lang="en-US" sz="2800" b="1" dirty="0">
                <a:solidFill>
                  <a:schemeClr val="bg1"/>
                </a:solidFill>
                <a:effectLst/>
                <a:latin typeface="Montserrat" panose="00000500000000000000" pitchFamily="2" charset="0"/>
                <a:ea typeface="Calibri" panose="020F0502020204030204" pitchFamily="34" charset="0"/>
              </a:rPr>
              <a:t>A. </a:t>
            </a:r>
            <a:r>
              <a:rPr lang="en-US" sz="2800" b="1" dirty="0" err="1">
                <a:solidFill>
                  <a:schemeClr val="bg1"/>
                </a:solidFill>
                <a:latin typeface="Montserrat" panose="00000500000000000000" pitchFamily="2" charset="0"/>
                <a:ea typeface="Calibri" panose="020F0502020204030204" pitchFamily="34" charset="0"/>
              </a:rPr>
              <a:t>Câu</a:t>
            </a:r>
            <a:r>
              <a:rPr lang="en-US" sz="2800" b="1" dirty="0">
                <a:solidFill>
                  <a:schemeClr val="bg1"/>
                </a:solidFill>
                <a:latin typeface="Montserrat" panose="00000500000000000000" pitchFamily="2" charset="0"/>
                <a:ea typeface="Calibri" panose="020F0502020204030204" pitchFamily="34" charset="0"/>
              </a:rPr>
              <a:t> 1 </a:t>
            </a:r>
            <a:r>
              <a:rPr lang="en-US" sz="2800" b="1" dirty="0" err="1">
                <a:solidFill>
                  <a:schemeClr val="bg1"/>
                </a:solidFill>
                <a:latin typeface="Montserrat" panose="00000500000000000000" pitchFamily="2" charset="0"/>
                <a:ea typeface="Calibri" panose="020F0502020204030204" pitchFamily="34" charset="0"/>
              </a:rPr>
              <a:t>và</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câu</a:t>
            </a:r>
            <a:r>
              <a:rPr lang="en-US" sz="2800" b="1" dirty="0">
                <a:solidFill>
                  <a:schemeClr val="bg1"/>
                </a:solidFill>
                <a:latin typeface="Montserrat" panose="00000500000000000000" pitchFamily="2" charset="0"/>
                <a:ea typeface="Calibri" panose="020F0502020204030204" pitchFamily="34" charset="0"/>
              </a:rPr>
              <a:t> 5</a:t>
            </a:r>
            <a:endParaRPr lang="fr-FR" sz="3600" dirty="0">
              <a:solidFill>
                <a:schemeClr val="bg1"/>
              </a:solidFill>
              <a:latin typeface="Montserrat" panose="00000500000000000000" pitchFamily="2" charset="0"/>
            </a:endParaRPr>
          </a:p>
        </p:txBody>
      </p:sp>
      <p:sp>
        <p:nvSpPr>
          <p:cNvPr id="31" name="TextBox 30">
            <a:extLst>
              <a:ext uri="{FF2B5EF4-FFF2-40B4-BE49-F238E27FC236}">
                <a16:creationId xmlns:a16="http://schemas.microsoft.com/office/drawing/2014/main" id="{C10D5D51-143C-4D86-8F14-FCBA79843B3F}"/>
              </a:ext>
            </a:extLst>
          </p:cNvPr>
          <p:cNvSpPr txBox="1"/>
          <p:nvPr/>
        </p:nvSpPr>
        <p:spPr>
          <a:xfrm>
            <a:off x="2042182" y="4744383"/>
            <a:ext cx="3368721" cy="523220"/>
          </a:xfrm>
          <a:prstGeom prst="rect">
            <a:avLst/>
          </a:prstGeom>
          <a:noFill/>
        </p:spPr>
        <p:txBody>
          <a:bodyPr wrap="square" rtlCol="0">
            <a:spAutoFit/>
          </a:bodyPr>
          <a:lstStyle/>
          <a:p>
            <a:pPr algn="ctr"/>
            <a:r>
              <a:rPr lang="en-US" sz="2800" b="1" dirty="0">
                <a:solidFill>
                  <a:schemeClr val="bg1"/>
                </a:solidFill>
                <a:latin typeface="Montserrat" panose="00000500000000000000" pitchFamily="2" charset="0"/>
                <a:ea typeface="Calibri" panose="020F0502020204030204" pitchFamily="34" charset="0"/>
              </a:rPr>
              <a:t>C</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Câu</a:t>
            </a:r>
            <a:r>
              <a:rPr lang="en-US" sz="2800" b="1" dirty="0">
                <a:solidFill>
                  <a:schemeClr val="bg1"/>
                </a:solidFill>
                <a:latin typeface="Montserrat" panose="00000500000000000000" pitchFamily="2" charset="0"/>
                <a:ea typeface="Calibri" panose="020F0502020204030204" pitchFamily="34" charset="0"/>
              </a:rPr>
              <a:t> 1 </a:t>
            </a:r>
            <a:r>
              <a:rPr lang="en-US" sz="2800" b="1" dirty="0" err="1">
                <a:solidFill>
                  <a:schemeClr val="bg1"/>
                </a:solidFill>
                <a:latin typeface="Montserrat" panose="00000500000000000000" pitchFamily="2" charset="0"/>
                <a:ea typeface="Calibri" panose="020F0502020204030204" pitchFamily="34" charset="0"/>
              </a:rPr>
              <a:t>và</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câu</a:t>
            </a:r>
            <a:r>
              <a:rPr lang="en-US" sz="2800" b="1" dirty="0">
                <a:solidFill>
                  <a:schemeClr val="bg1"/>
                </a:solidFill>
                <a:latin typeface="Montserrat" panose="00000500000000000000" pitchFamily="2" charset="0"/>
                <a:ea typeface="Calibri" panose="020F0502020204030204" pitchFamily="34" charset="0"/>
              </a:rPr>
              <a:t> 7</a:t>
            </a:r>
            <a:endParaRPr lang="fr-FR" sz="3600" dirty="0">
              <a:solidFill>
                <a:schemeClr val="bg1"/>
              </a:solidFill>
              <a:latin typeface="Montserrat" panose="00000500000000000000" pitchFamily="2" charset="0"/>
            </a:endParaRPr>
          </a:p>
        </p:txBody>
      </p:sp>
      <p:sp>
        <p:nvSpPr>
          <p:cNvPr id="32" name="TextBox 31">
            <a:extLst>
              <a:ext uri="{FF2B5EF4-FFF2-40B4-BE49-F238E27FC236}">
                <a16:creationId xmlns:a16="http://schemas.microsoft.com/office/drawing/2014/main" id="{548271ED-E1C7-4657-9182-F49EA1C44A96}"/>
              </a:ext>
            </a:extLst>
          </p:cNvPr>
          <p:cNvSpPr txBox="1"/>
          <p:nvPr/>
        </p:nvSpPr>
        <p:spPr>
          <a:xfrm>
            <a:off x="6907804" y="2742412"/>
            <a:ext cx="3863771" cy="523220"/>
          </a:xfrm>
          <a:prstGeom prst="rect">
            <a:avLst/>
          </a:prstGeom>
          <a:noFill/>
        </p:spPr>
        <p:txBody>
          <a:bodyPr wrap="square" rtlCol="0">
            <a:spAutoFit/>
          </a:bodyPr>
          <a:lstStyle/>
          <a:p>
            <a:pPr algn="ctr"/>
            <a:r>
              <a:rPr lang="en-US" sz="2800" b="1" dirty="0">
                <a:solidFill>
                  <a:schemeClr val="bg1"/>
                </a:solidFill>
                <a:latin typeface="Montserrat" panose="00000500000000000000" pitchFamily="2" charset="0"/>
                <a:ea typeface="Calibri" panose="020F0502020204030204" pitchFamily="34" charset="0"/>
              </a:rPr>
              <a:t>B</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Câu</a:t>
            </a:r>
            <a:r>
              <a:rPr lang="en-US" sz="2800" b="1" dirty="0">
                <a:solidFill>
                  <a:schemeClr val="bg1"/>
                </a:solidFill>
                <a:effectLst/>
                <a:latin typeface="Montserrat" panose="00000500000000000000" pitchFamily="2" charset="0"/>
                <a:ea typeface="Calibri" panose="020F0502020204030204" pitchFamily="34" charset="0"/>
              </a:rPr>
              <a:t> 1 </a:t>
            </a:r>
            <a:r>
              <a:rPr lang="en-US" sz="2800" b="1" dirty="0" err="1">
                <a:solidFill>
                  <a:schemeClr val="bg1"/>
                </a:solidFill>
                <a:effectLst/>
                <a:latin typeface="Montserrat" panose="00000500000000000000" pitchFamily="2" charset="0"/>
                <a:ea typeface="Calibri" panose="020F0502020204030204" pitchFamily="34" charset="0"/>
              </a:rPr>
              <a:t>và</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câu</a:t>
            </a:r>
            <a:r>
              <a:rPr lang="en-US" sz="2800" b="1" dirty="0">
                <a:solidFill>
                  <a:schemeClr val="bg1"/>
                </a:solidFill>
                <a:effectLst/>
                <a:latin typeface="Montserrat" panose="00000500000000000000" pitchFamily="2" charset="0"/>
                <a:ea typeface="Calibri" panose="020F0502020204030204" pitchFamily="34" charset="0"/>
              </a:rPr>
              <a:t> 6</a:t>
            </a:r>
            <a:endParaRPr lang="fr-FR" sz="3600" dirty="0">
              <a:solidFill>
                <a:schemeClr val="bg1"/>
              </a:solidFill>
              <a:latin typeface="Montserrat" panose="00000500000000000000" pitchFamily="2" charset="0"/>
            </a:endParaRPr>
          </a:p>
        </p:txBody>
      </p:sp>
      <p:sp>
        <p:nvSpPr>
          <p:cNvPr id="33" name="TextBox 32">
            <a:extLst>
              <a:ext uri="{FF2B5EF4-FFF2-40B4-BE49-F238E27FC236}">
                <a16:creationId xmlns:a16="http://schemas.microsoft.com/office/drawing/2014/main" id="{7FD167AD-B3DD-423C-9A0A-0EBD1C1F0A64}"/>
              </a:ext>
            </a:extLst>
          </p:cNvPr>
          <p:cNvSpPr txBox="1"/>
          <p:nvPr/>
        </p:nvSpPr>
        <p:spPr>
          <a:xfrm>
            <a:off x="7066589" y="4684263"/>
            <a:ext cx="3777539" cy="523220"/>
          </a:xfrm>
          <a:prstGeom prst="rect">
            <a:avLst/>
          </a:prstGeom>
          <a:noFill/>
        </p:spPr>
        <p:txBody>
          <a:bodyPr wrap="square" rtlCol="0">
            <a:spAutoFit/>
          </a:bodyPr>
          <a:lstStyle/>
          <a:p>
            <a:pPr algn="ctr"/>
            <a:r>
              <a:rPr lang="en-US" sz="2800" b="1" dirty="0">
                <a:solidFill>
                  <a:schemeClr val="bg1"/>
                </a:solidFill>
                <a:latin typeface="Montserrat" panose="00000500000000000000" pitchFamily="2" charset="0"/>
                <a:ea typeface="Calibri" panose="020F0502020204030204" pitchFamily="34" charset="0"/>
              </a:rPr>
              <a:t>D</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Câu</a:t>
            </a:r>
            <a:r>
              <a:rPr lang="en-US" sz="2800" b="1" dirty="0">
                <a:solidFill>
                  <a:schemeClr val="bg1"/>
                </a:solidFill>
                <a:effectLst/>
                <a:latin typeface="Montserrat" panose="00000500000000000000" pitchFamily="2" charset="0"/>
                <a:ea typeface="Calibri" panose="020F0502020204030204" pitchFamily="34" charset="0"/>
              </a:rPr>
              <a:t> 1 </a:t>
            </a:r>
            <a:r>
              <a:rPr lang="en-US" sz="2800" b="1" dirty="0" err="1">
                <a:solidFill>
                  <a:schemeClr val="bg1"/>
                </a:solidFill>
                <a:effectLst/>
                <a:latin typeface="Montserrat" panose="00000500000000000000" pitchFamily="2" charset="0"/>
                <a:ea typeface="Calibri" panose="020F0502020204030204" pitchFamily="34" charset="0"/>
              </a:rPr>
              <a:t>và</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câu</a:t>
            </a:r>
            <a:r>
              <a:rPr lang="en-US" sz="2800" b="1" dirty="0">
                <a:solidFill>
                  <a:schemeClr val="bg1"/>
                </a:solidFill>
                <a:effectLst/>
                <a:latin typeface="Montserrat" panose="00000500000000000000" pitchFamily="2" charset="0"/>
                <a:ea typeface="Calibri" panose="020F0502020204030204" pitchFamily="34" charset="0"/>
              </a:rPr>
              <a:t> 8</a:t>
            </a:r>
            <a:endParaRPr lang="fr-FR" sz="3600" dirty="0">
              <a:solidFill>
                <a:schemeClr val="bg1"/>
              </a:solidFill>
              <a:latin typeface="Montserrat" panose="00000500000000000000" pitchFamily="2" charset="0"/>
            </a:endParaRPr>
          </a:p>
        </p:txBody>
      </p:sp>
      <p:pic>
        <p:nvPicPr>
          <p:cNvPr id="2" name="nhạc chơi rung chuông vàng">
            <a:hlinkClick r:id="" action="ppaction://media"/>
            <a:extLst>
              <a:ext uri="{FF2B5EF4-FFF2-40B4-BE49-F238E27FC236}">
                <a16:creationId xmlns:a16="http://schemas.microsoft.com/office/drawing/2014/main" id="{55A10B0C-9286-4B1F-92AC-26C620EC5B0F}"/>
              </a:ext>
            </a:extLst>
          </p:cNvPr>
          <p:cNvPicPr>
            <a:picLocks noChangeAspect="1"/>
          </p:cNvPicPr>
          <p:nvPr>
            <a:audioFile r:link="rId1"/>
            <p:extLst>
              <p:ext uri="{DAA4B4D4-6D71-4841-9C94-3DE7FCFB9230}">
                <p14:media xmlns:p14="http://schemas.microsoft.com/office/powerpoint/2010/main" r:embed="rId2">
                  <p14:trim st="8824"/>
                </p14:media>
              </p:ext>
            </p:extLst>
          </p:nvPr>
        </p:nvPicPr>
        <p:blipFill>
          <a:blip r:embed="rId14"/>
          <a:stretch>
            <a:fillRect/>
          </a:stretch>
        </p:blipFill>
        <p:spPr>
          <a:xfrm>
            <a:off x="-915162" y="825506"/>
            <a:ext cx="609600" cy="609600"/>
          </a:xfrm>
          <a:prstGeom prst="rect">
            <a:avLst/>
          </a:prstGeom>
        </p:spPr>
      </p:pic>
      <p:pic>
        <p:nvPicPr>
          <p:cNvPr id="3" name="y2mate.com - ĐỒNG HỒ ĐẾM NGƯỢC 5 GIÂY CHUÔNG BÁO HẾT GIỜ_480p">
            <a:hlinkClick r:id="" action="ppaction://media"/>
            <a:extLst>
              <a:ext uri="{FF2B5EF4-FFF2-40B4-BE49-F238E27FC236}">
                <a16:creationId xmlns:a16="http://schemas.microsoft.com/office/drawing/2014/main" id="{5B9FFD7E-978A-ED8A-6CD8-8A7CB058681B}"/>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5476806" y="3530572"/>
            <a:ext cx="1542551" cy="1213811"/>
          </a:xfrm>
          <a:prstGeom prst="rect">
            <a:avLst/>
          </a:prstGeom>
        </p:spPr>
      </p:pic>
    </p:spTree>
    <p:extLst>
      <p:ext uri="{BB962C8B-B14F-4D97-AF65-F5344CB8AC3E}">
        <p14:creationId xmlns:p14="http://schemas.microsoft.com/office/powerpoint/2010/main" val="103295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75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750"/>
                                        <p:tgtEl>
                                          <p:spTgt spid="3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750"/>
                                        <p:tgtEl>
                                          <p:spTgt spid="3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750"/>
                                        <p:tgtEl>
                                          <p:spTgt spid="3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down)">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6512" fill="hold"/>
                                        <p:tgtEl>
                                          <p:spTgt spid="2"/>
                                        </p:tgtEl>
                                      </p:cBhvr>
                                    </p:cmd>
                                  </p:childTnLst>
                                </p:cTn>
                              </p:par>
                              <p:par>
                                <p:cTn id="32" presetID="1" presetClass="mediacall" presetSubtype="0" fill="hold" nodeType="withEffect">
                                  <p:stCondLst>
                                    <p:cond delay="0"/>
                                  </p:stCondLst>
                                  <p:childTnLst>
                                    <p:cmd type="call" cmd="playFrom(0.0)">
                                      <p:cBhvr>
                                        <p:cTn id="33" dur="7710" fill="hold"/>
                                        <p:tgtEl>
                                          <p:spTgt spid="3"/>
                                        </p:tgtEl>
                                      </p:cBhvr>
                                    </p:cmd>
                                  </p:childTnLst>
                                </p:cTn>
                              </p:par>
                              <p:par>
                                <p:cTn id="34" presetID="16" presetClass="exit" presetSubtype="21" fill="hold" nodeType="withEffect">
                                  <p:stCondLst>
                                    <p:cond delay="5010"/>
                                  </p:stCondLst>
                                  <p:childTnLst>
                                    <p:animEffect transition="out" filter="barn(inVertical)">
                                      <p:cBhvr>
                                        <p:cTn id="35" dur="500"/>
                                        <p:tgtEl>
                                          <p:spTgt spid="3"/>
                                        </p:tgtEl>
                                      </p:cBhvr>
                                    </p:animEffect>
                                    <p:set>
                                      <p:cBhvr>
                                        <p:cTn id="36" dur="1" fill="hold">
                                          <p:stCondLst>
                                            <p:cond delay="499"/>
                                          </p:stCondLst>
                                        </p:cTn>
                                        <p:tgtEl>
                                          <p:spTgt spid="3"/>
                                        </p:tgtEl>
                                        <p:attrNameLst>
                                          <p:attrName>style.visibility</p:attrName>
                                        </p:attrNameLst>
                                      </p:cBhvr>
                                      <p:to>
                                        <p:strVal val="hidden"/>
                                      </p:to>
                                    </p:set>
                                    <p:cmd type="call" cmd="stop">
                                      <p:cBhvr>
                                        <p:cTn id="37" dur="1">
                                          <p:stCondLst>
                                            <p:cond delay="499"/>
                                          </p:stCondLst>
                                        </p:cTn>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6" name="suction.wav"/>
                                        </p:tgtEl>
                                      </p:cMediaNode>
                                    </p:audio>
                                  </p:subTnLst>
                                </p:cTn>
                              </p:par>
                              <p:par>
                                <p:cTn id="42" presetID="1" presetClass="exit" presetSubtype="0" fill="hold" grpId="1" nodeType="withEffect">
                                  <p:stCondLst>
                                    <p:cond delay="0"/>
                                  </p:stCondLst>
                                  <p:childTnLst>
                                    <p:set>
                                      <p:cBhvr>
                                        <p:cTn id="43"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6" name="suction.wav"/>
                                        </p:tgtEl>
                                      </p:cMediaNode>
                                    </p:audio>
                                  </p:subTnLst>
                                </p:cTn>
                              </p:par>
                              <p:par>
                                <p:cTn id="44" presetID="1" presetClass="exit" presetSubtype="0" fill="hold" grpId="1" nodeType="withEffect">
                                  <p:stCondLst>
                                    <p:cond delay="0"/>
                                  </p:stCondLst>
                                  <p:childTnLst>
                                    <p:set>
                                      <p:cBhvr>
                                        <p:cTn id="45"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
                </p:tgtEl>
              </p:cMediaNode>
            </p:audio>
            <p:video>
              <p:cMediaNode vol="80000">
                <p:cTn id="47" fill="hold" display="0">
                  <p:stCondLst>
                    <p:cond delay="indefinite"/>
                  </p:stCondLst>
                </p:cTn>
                <p:tgtEl>
                  <p:spTgt spid="3"/>
                </p:tgtEl>
              </p:cMediaNode>
            </p:video>
            <p:seq concurrent="1" nextAc="seek">
              <p:cTn id="48" restart="whenNotActive" fill="hold" evtFilter="cancelBubble" nodeType="interactiveSeq">
                <p:stCondLst>
                  <p:cond evt="onClick" delay="0">
                    <p:tgtEl>
                      <p:spTgt spid="3"/>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3"/>
                                        </p:tgtEl>
                                      </p:cBhvr>
                                    </p:cmd>
                                  </p:childTnLst>
                                </p:cTn>
                              </p:par>
                            </p:childTnLst>
                          </p:cTn>
                        </p:par>
                      </p:childTnLst>
                    </p:cTn>
                  </p:par>
                </p:childTnLst>
              </p:cTn>
              <p:nextCondLst>
                <p:cond evt="onClick" delay="0">
                  <p:tgtEl>
                    <p:spTgt spid="3"/>
                  </p:tgtEl>
                </p:cond>
              </p:nextCondLst>
            </p:seq>
          </p:childTnLst>
        </p:cTn>
      </p:par>
    </p:tnLst>
    <p:bldLst>
      <p:bldP spid="12" grpId="0"/>
      <p:bldP spid="30" grpId="0"/>
      <p:bldP spid="30" grpId="1"/>
      <p:bldP spid="31" grpId="0"/>
      <p:bldP spid="31" grpId="1"/>
      <p:bldP spid="32" grpId="0"/>
      <p:bldP spid="32" grpId="1"/>
      <p:bldP spid="3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lank rectangle colorful abstract frame vector | premium image by  rawpixel.com / tau… | Powerpoint background design, Colorful backgrounds,  Poster background design">
            <a:extLst>
              <a:ext uri="{FF2B5EF4-FFF2-40B4-BE49-F238E27FC236}">
                <a16:creationId xmlns:a16="http://schemas.microsoft.com/office/drawing/2014/main" id="{461FBC4C-36ED-F44E-63D3-E3D126A4F9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33098"/>
            <a:ext cx="12192000" cy="680690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C57131F-C79D-4825-BD7B-1FBE387F303C}"/>
              </a:ext>
            </a:extLst>
          </p:cNvPr>
          <p:cNvSpPr txBox="1"/>
          <p:nvPr/>
        </p:nvSpPr>
        <p:spPr>
          <a:xfrm>
            <a:off x="4377405" y="550217"/>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7</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71915" y="-135629"/>
            <a:ext cx="2010130" cy="2010130"/>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1879366" y="1311626"/>
            <a:ext cx="8433267" cy="613245"/>
          </a:xfrm>
          <a:prstGeom prst="rect">
            <a:avLst/>
          </a:prstGeom>
          <a:noFill/>
        </p:spPr>
        <p:txBody>
          <a:bodyPr wrap="square" rtlCol="0">
            <a:spAutoFit/>
          </a:bodyPr>
          <a:lstStyle/>
          <a:p>
            <a:pPr marL="30480" marR="30480" algn="just">
              <a:lnSpc>
                <a:spcPct val="115000"/>
              </a:lnSpc>
              <a:spcBef>
                <a:spcPts val="600"/>
              </a:spcBef>
              <a:spcAft>
                <a:spcPts val="600"/>
              </a:spcAft>
            </a:pP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Loại</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cây</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1" name="Group 20">
            <a:extLst>
              <a:ext uri="{FF2B5EF4-FFF2-40B4-BE49-F238E27FC236}">
                <a16:creationId xmlns:a16="http://schemas.microsoft.com/office/drawing/2014/main" id="{9E40A452-AD32-4973-93FD-F4C4003D67AF}"/>
              </a:ext>
            </a:extLst>
          </p:cNvPr>
          <p:cNvGrpSpPr/>
          <p:nvPr/>
        </p:nvGrpSpPr>
        <p:grpSpPr>
          <a:xfrm>
            <a:off x="6534667" y="2330937"/>
            <a:ext cx="4762447" cy="1098063"/>
            <a:chOff x="333828" y="1584291"/>
            <a:chExt cx="11524343" cy="4847772"/>
          </a:xfrm>
        </p:grpSpPr>
        <p:pic>
          <p:nvPicPr>
            <p:cNvPr id="22" name="Picture 21">
              <a:extLst>
                <a:ext uri="{FF2B5EF4-FFF2-40B4-BE49-F238E27FC236}">
                  <a16:creationId xmlns:a16="http://schemas.microsoft.com/office/drawing/2014/main" id="{F2EAF8E5-6EA9-41CF-94FD-2F138B9DF392}"/>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3" name="Picture 22">
              <a:extLst>
                <a:ext uri="{FF2B5EF4-FFF2-40B4-BE49-F238E27FC236}">
                  <a16:creationId xmlns:a16="http://schemas.microsoft.com/office/drawing/2014/main" id="{E5DF533E-DE32-454B-81F8-CE39568BAE38}"/>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4" name="Group 23">
            <a:extLst>
              <a:ext uri="{FF2B5EF4-FFF2-40B4-BE49-F238E27FC236}">
                <a16:creationId xmlns:a16="http://schemas.microsoft.com/office/drawing/2014/main" id="{A9DC5DC2-630A-47E0-B305-10E09B9D99F1}"/>
              </a:ext>
            </a:extLst>
          </p:cNvPr>
          <p:cNvGrpSpPr/>
          <p:nvPr/>
        </p:nvGrpSpPr>
        <p:grpSpPr>
          <a:xfrm>
            <a:off x="1443758" y="4272086"/>
            <a:ext cx="4668329" cy="1098063"/>
            <a:chOff x="333828" y="1584291"/>
            <a:chExt cx="11524343" cy="4847772"/>
          </a:xfrm>
        </p:grpSpPr>
        <p:pic>
          <p:nvPicPr>
            <p:cNvPr id="25" name="Picture 24">
              <a:extLst>
                <a:ext uri="{FF2B5EF4-FFF2-40B4-BE49-F238E27FC236}">
                  <a16:creationId xmlns:a16="http://schemas.microsoft.com/office/drawing/2014/main" id="{3D36C072-2616-4149-A73F-EF045D91C74A}"/>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6" name="Picture 25">
              <a:extLst>
                <a:ext uri="{FF2B5EF4-FFF2-40B4-BE49-F238E27FC236}">
                  <a16:creationId xmlns:a16="http://schemas.microsoft.com/office/drawing/2014/main" id="{615435D3-F2BC-48EB-BF99-C035EE593FFA}"/>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6" name="Group 20">
            <a:extLst>
              <a:ext uri="{FF2B5EF4-FFF2-40B4-BE49-F238E27FC236}">
                <a16:creationId xmlns:a16="http://schemas.microsoft.com/office/drawing/2014/main" id="{A047AE52-AB99-86DB-5E64-1CCE0CA6FB66}"/>
              </a:ext>
            </a:extLst>
          </p:cNvPr>
          <p:cNvGrpSpPr/>
          <p:nvPr/>
        </p:nvGrpSpPr>
        <p:grpSpPr>
          <a:xfrm>
            <a:off x="1443758" y="2285547"/>
            <a:ext cx="4762447" cy="1098063"/>
            <a:chOff x="333828" y="1584291"/>
            <a:chExt cx="11524343" cy="4847772"/>
          </a:xfrm>
        </p:grpSpPr>
        <p:pic>
          <p:nvPicPr>
            <p:cNvPr id="7" name="Picture 21">
              <a:extLst>
                <a:ext uri="{FF2B5EF4-FFF2-40B4-BE49-F238E27FC236}">
                  <a16:creationId xmlns:a16="http://schemas.microsoft.com/office/drawing/2014/main" id="{234BDD09-BFA3-7A07-FC3E-9605022A92F4}"/>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8" name="Picture 22">
              <a:extLst>
                <a:ext uri="{FF2B5EF4-FFF2-40B4-BE49-F238E27FC236}">
                  <a16:creationId xmlns:a16="http://schemas.microsoft.com/office/drawing/2014/main" id="{F7C3F34E-EABD-5C77-2AE1-CF7FDC44E33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7" name="Group 26">
            <a:extLst>
              <a:ext uri="{FF2B5EF4-FFF2-40B4-BE49-F238E27FC236}">
                <a16:creationId xmlns:a16="http://schemas.microsoft.com/office/drawing/2014/main" id="{C78DAFC6-95CE-438F-B18D-F77117F76F82}"/>
              </a:ext>
            </a:extLst>
          </p:cNvPr>
          <p:cNvGrpSpPr/>
          <p:nvPr/>
        </p:nvGrpSpPr>
        <p:grpSpPr>
          <a:xfrm>
            <a:off x="6656249" y="4249240"/>
            <a:ext cx="4656159" cy="1098063"/>
            <a:chOff x="333828" y="1584291"/>
            <a:chExt cx="11524343" cy="4847772"/>
          </a:xfrm>
        </p:grpSpPr>
        <p:pic>
          <p:nvPicPr>
            <p:cNvPr id="28" name="Picture 27">
              <a:extLst>
                <a:ext uri="{FF2B5EF4-FFF2-40B4-BE49-F238E27FC236}">
                  <a16:creationId xmlns:a16="http://schemas.microsoft.com/office/drawing/2014/main" id="{D38E1DC3-E695-4FB4-9E04-44A1393C56CA}"/>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9" name="Picture 28">
              <a:extLst>
                <a:ext uri="{FF2B5EF4-FFF2-40B4-BE49-F238E27FC236}">
                  <a16:creationId xmlns:a16="http://schemas.microsoft.com/office/drawing/2014/main" id="{4184C049-80DD-4F07-BEB2-82BBCEAC600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2314175" y="2565403"/>
            <a:ext cx="3072258" cy="523220"/>
          </a:xfrm>
          <a:prstGeom prst="rect">
            <a:avLst/>
          </a:prstGeom>
          <a:noFill/>
        </p:spPr>
        <p:txBody>
          <a:bodyPr wrap="square" rtlCol="0">
            <a:spAutoFit/>
          </a:bodyPr>
          <a:lstStyle/>
          <a:p>
            <a:r>
              <a:rPr lang="en-US" sz="2800" b="1" dirty="0">
                <a:solidFill>
                  <a:schemeClr val="bg1"/>
                </a:solidFill>
                <a:effectLst/>
                <a:latin typeface="Montserrat" panose="00000500000000000000" pitchFamily="2" charset="0"/>
                <a:ea typeface="Calibri" panose="020F0502020204030204" pitchFamily="34" charset="0"/>
              </a:rPr>
              <a:t>A. </a:t>
            </a:r>
            <a:r>
              <a:rPr lang="en-US" sz="2800" b="1" dirty="0" err="1">
                <a:solidFill>
                  <a:schemeClr val="bg1"/>
                </a:solidFill>
                <a:effectLst/>
                <a:latin typeface="Montserrat" panose="00000500000000000000" pitchFamily="2" charset="0"/>
                <a:ea typeface="Calibri" panose="020F0502020204030204" pitchFamily="34" charset="0"/>
              </a:rPr>
              <a:t>Hòe</a:t>
            </a:r>
            <a:r>
              <a:rPr lang="en-US" sz="2800" b="1" dirty="0">
                <a:solidFill>
                  <a:schemeClr val="bg1"/>
                </a:solidFill>
                <a:effectLst/>
                <a:latin typeface="Montserrat" panose="00000500000000000000" pitchFamily="2" charset="0"/>
                <a:ea typeface="Calibri" panose="020F0502020204030204" pitchFamily="34" charset="0"/>
              </a:rPr>
              <a:t>.</a:t>
            </a:r>
            <a:endParaRPr lang="fr-FR" sz="3600" dirty="0">
              <a:solidFill>
                <a:schemeClr val="bg1"/>
              </a:solidFill>
              <a:latin typeface="Montserrat" panose="00000500000000000000" pitchFamily="2" charset="0"/>
            </a:endParaRPr>
          </a:p>
        </p:txBody>
      </p:sp>
      <p:sp>
        <p:nvSpPr>
          <p:cNvPr id="31" name="TextBox 30">
            <a:extLst>
              <a:ext uri="{FF2B5EF4-FFF2-40B4-BE49-F238E27FC236}">
                <a16:creationId xmlns:a16="http://schemas.microsoft.com/office/drawing/2014/main" id="{C10D5D51-143C-4D86-8F14-FCBA79843B3F}"/>
              </a:ext>
            </a:extLst>
          </p:cNvPr>
          <p:cNvSpPr txBox="1"/>
          <p:nvPr/>
        </p:nvSpPr>
        <p:spPr>
          <a:xfrm>
            <a:off x="2055649" y="4551942"/>
            <a:ext cx="3225276" cy="523220"/>
          </a:xfrm>
          <a:prstGeom prst="rect">
            <a:avLst/>
          </a:prstGeom>
          <a:noFill/>
        </p:spPr>
        <p:txBody>
          <a:bodyPr wrap="square" rtlCol="0">
            <a:spAutoFit/>
          </a:bodyPr>
          <a:lstStyle/>
          <a:p>
            <a:pPr algn="ctr"/>
            <a:r>
              <a:rPr lang="en-US" sz="2800" b="1" dirty="0">
                <a:solidFill>
                  <a:schemeClr val="bg1"/>
                </a:solidFill>
                <a:latin typeface="Montserrat" panose="00000500000000000000" pitchFamily="2" charset="0"/>
                <a:ea typeface="Calibri" panose="020F0502020204030204" pitchFamily="34" charset="0"/>
              </a:rPr>
              <a:t>C</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Thạch</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Lựu</a:t>
            </a:r>
            <a:r>
              <a:rPr lang="en-US" sz="2800" b="1" dirty="0">
                <a:solidFill>
                  <a:schemeClr val="bg1"/>
                </a:solidFill>
                <a:latin typeface="Montserrat" panose="00000500000000000000" pitchFamily="2" charset="0"/>
                <a:ea typeface="Calibri" panose="020F0502020204030204" pitchFamily="34" charset="0"/>
              </a:rPr>
              <a:t>.</a:t>
            </a:r>
            <a:endParaRPr lang="fr-FR" sz="3600" dirty="0">
              <a:solidFill>
                <a:schemeClr val="bg1"/>
              </a:solidFill>
              <a:latin typeface="Montserrat" panose="00000500000000000000" pitchFamily="2" charset="0"/>
            </a:endParaRPr>
          </a:p>
        </p:txBody>
      </p:sp>
      <p:sp>
        <p:nvSpPr>
          <p:cNvPr id="32" name="TextBox 31">
            <a:extLst>
              <a:ext uri="{FF2B5EF4-FFF2-40B4-BE49-F238E27FC236}">
                <a16:creationId xmlns:a16="http://schemas.microsoft.com/office/drawing/2014/main" id="{548271ED-E1C7-4657-9182-F49EA1C44A96}"/>
              </a:ext>
            </a:extLst>
          </p:cNvPr>
          <p:cNvSpPr txBox="1"/>
          <p:nvPr/>
        </p:nvSpPr>
        <p:spPr>
          <a:xfrm>
            <a:off x="7009328" y="2583670"/>
            <a:ext cx="3863771" cy="523220"/>
          </a:xfrm>
          <a:prstGeom prst="rect">
            <a:avLst/>
          </a:prstGeom>
          <a:noFill/>
        </p:spPr>
        <p:txBody>
          <a:bodyPr wrap="square" rtlCol="0">
            <a:spAutoFit/>
          </a:bodyPr>
          <a:lstStyle/>
          <a:p>
            <a:pPr algn="ctr"/>
            <a:r>
              <a:rPr lang="en-US" sz="2800" b="1" dirty="0">
                <a:solidFill>
                  <a:schemeClr val="bg1"/>
                </a:solidFill>
                <a:latin typeface="Montserrat" panose="00000500000000000000" pitchFamily="2" charset="0"/>
                <a:ea typeface="Calibri" panose="020F0502020204030204" pitchFamily="34" charset="0"/>
              </a:rPr>
              <a:t>B</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Hồng</a:t>
            </a:r>
            <a:r>
              <a:rPr lang="en-US" sz="2800" b="1" dirty="0">
                <a:solidFill>
                  <a:schemeClr val="bg1"/>
                </a:solidFill>
                <a:effectLst/>
                <a:latin typeface="Montserrat" panose="00000500000000000000" pitchFamily="2" charset="0"/>
                <a:ea typeface="Calibri" panose="020F0502020204030204" pitchFamily="34" charset="0"/>
              </a:rPr>
              <a:t>.</a:t>
            </a:r>
            <a:endParaRPr lang="fr-FR" sz="3600" dirty="0">
              <a:solidFill>
                <a:schemeClr val="bg1"/>
              </a:solidFill>
              <a:latin typeface="Montserrat" panose="00000500000000000000" pitchFamily="2" charset="0"/>
            </a:endParaRPr>
          </a:p>
        </p:txBody>
      </p:sp>
      <p:sp>
        <p:nvSpPr>
          <p:cNvPr id="33" name="TextBox 32">
            <a:extLst>
              <a:ext uri="{FF2B5EF4-FFF2-40B4-BE49-F238E27FC236}">
                <a16:creationId xmlns:a16="http://schemas.microsoft.com/office/drawing/2014/main" id="{7FD167AD-B3DD-423C-9A0A-0EBD1C1F0A64}"/>
              </a:ext>
            </a:extLst>
          </p:cNvPr>
          <p:cNvSpPr txBox="1"/>
          <p:nvPr/>
        </p:nvSpPr>
        <p:spPr>
          <a:xfrm>
            <a:off x="6923591" y="4551942"/>
            <a:ext cx="4073799" cy="523220"/>
          </a:xfrm>
          <a:prstGeom prst="rect">
            <a:avLst/>
          </a:prstGeom>
          <a:noFill/>
        </p:spPr>
        <p:txBody>
          <a:bodyPr wrap="square" rtlCol="0">
            <a:spAutoFit/>
          </a:bodyPr>
          <a:lstStyle/>
          <a:p>
            <a:pPr algn="ctr"/>
            <a:r>
              <a:rPr lang="en-US" sz="2800" b="1" dirty="0">
                <a:solidFill>
                  <a:schemeClr val="bg1"/>
                </a:solidFill>
                <a:latin typeface="Montserrat" panose="00000500000000000000" pitchFamily="2" charset="0"/>
                <a:ea typeface="Calibri" panose="020F0502020204030204" pitchFamily="34" charset="0"/>
              </a:rPr>
              <a:t>D</a:t>
            </a:r>
            <a:r>
              <a:rPr lang="en-US" sz="2800" b="1" dirty="0">
                <a:solidFill>
                  <a:schemeClr val="bg1"/>
                </a:solidFill>
                <a:effectLst/>
                <a:latin typeface="Montserrat" panose="00000500000000000000" pitchFamily="2" charset="0"/>
                <a:ea typeface="Calibri" panose="020F0502020204030204" pitchFamily="34" charset="0"/>
              </a:rPr>
              <a:t>. Sen.</a:t>
            </a:r>
            <a:endParaRPr lang="fr-FR" sz="3600" dirty="0">
              <a:solidFill>
                <a:schemeClr val="bg1"/>
              </a:solidFill>
              <a:latin typeface="Montserrat" panose="00000500000000000000" pitchFamily="2" charset="0"/>
            </a:endParaRPr>
          </a:p>
        </p:txBody>
      </p:sp>
      <p:pic>
        <p:nvPicPr>
          <p:cNvPr id="2" name="nhạc chơi rung chuông vàng">
            <a:hlinkClick r:id="" action="ppaction://media"/>
            <a:extLst>
              <a:ext uri="{FF2B5EF4-FFF2-40B4-BE49-F238E27FC236}">
                <a16:creationId xmlns:a16="http://schemas.microsoft.com/office/drawing/2014/main" id="{55A10B0C-9286-4B1F-92AC-26C620EC5B0F}"/>
              </a:ext>
            </a:extLst>
          </p:cNvPr>
          <p:cNvPicPr>
            <a:picLocks noChangeAspect="1"/>
          </p:cNvPicPr>
          <p:nvPr>
            <a:audioFile r:link="rId1"/>
            <p:extLst>
              <p:ext uri="{DAA4B4D4-6D71-4841-9C94-3DE7FCFB9230}">
                <p14:media xmlns:p14="http://schemas.microsoft.com/office/powerpoint/2010/main" r:embed="rId2">
                  <p14:trim st="8824"/>
                </p14:media>
              </p:ext>
            </p:extLst>
          </p:nvPr>
        </p:nvPicPr>
        <p:blipFill>
          <a:blip r:embed="rId13"/>
          <a:stretch>
            <a:fillRect/>
          </a:stretch>
        </p:blipFill>
        <p:spPr>
          <a:xfrm>
            <a:off x="-915162" y="825506"/>
            <a:ext cx="609600" cy="609600"/>
          </a:xfrm>
          <a:prstGeom prst="rect">
            <a:avLst/>
          </a:prstGeom>
        </p:spPr>
      </p:pic>
      <p:pic>
        <p:nvPicPr>
          <p:cNvPr id="3" name="y2mate.com - ĐỒNG HỒ ĐẾM NGƯỢC 5 GIÂY CHUÔNG BÁO HẾT GIỜ_480p">
            <a:hlinkClick r:id="" action="ppaction://media"/>
            <a:extLst>
              <a:ext uri="{FF2B5EF4-FFF2-40B4-BE49-F238E27FC236}">
                <a16:creationId xmlns:a16="http://schemas.microsoft.com/office/drawing/2014/main" id="{5B9FFD7E-978A-ED8A-6CD8-8A7CB058681B}"/>
              </a:ext>
            </a:extLst>
          </p:cNvPr>
          <p:cNvPicPr>
            <a:picLocks noChangeAspect="1"/>
          </p:cNvPicPr>
          <p:nvPr>
            <a:videoFile r:link="rId4"/>
            <p:extLst>
              <p:ext uri="{DAA4B4D4-6D71-4841-9C94-3DE7FCFB9230}">
                <p14:media xmlns:p14="http://schemas.microsoft.com/office/powerpoint/2010/main" r:embed="rId3"/>
              </p:ext>
            </p:extLst>
          </p:nvPr>
        </p:nvPicPr>
        <p:blipFill>
          <a:blip r:embed="rId14"/>
          <a:stretch>
            <a:fillRect/>
          </a:stretch>
        </p:blipFill>
        <p:spPr>
          <a:xfrm>
            <a:off x="5553006" y="3354347"/>
            <a:ext cx="1542551" cy="1213811"/>
          </a:xfrm>
          <a:prstGeom prst="rect">
            <a:avLst/>
          </a:prstGeom>
        </p:spPr>
      </p:pic>
    </p:spTree>
    <p:extLst>
      <p:ext uri="{BB962C8B-B14F-4D97-AF65-F5344CB8AC3E}">
        <p14:creationId xmlns:p14="http://schemas.microsoft.com/office/powerpoint/2010/main" val="3982056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75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750"/>
                                        <p:tgtEl>
                                          <p:spTgt spid="3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750"/>
                                        <p:tgtEl>
                                          <p:spTgt spid="3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750"/>
                                        <p:tgtEl>
                                          <p:spTgt spid="3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down)">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6512" fill="hold"/>
                                        <p:tgtEl>
                                          <p:spTgt spid="2"/>
                                        </p:tgtEl>
                                      </p:cBhvr>
                                    </p:cmd>
                                  </p:childTnLst>
                                </p:cTn>
                              </p:par>
                              <p:par>
                                <p:cTn id="32" presetID="1" presetClass="mediacall" presetSubtype="0" fill="hold" nodeType="withEffect">
                                  <p:stCondLst>
                                    <p:cond delay="0"/>
                                  </p:stCondLst>
                                  <p:childTnLst>
                                    <p:cmd type="call" cmd="playFrom(0.0)">
                                      <p:cBhvr>
                                        <p:cTn id="33" dur="7710" fill="hold"/>
                                        <p:tgtEl>
                                          <p:spTgt spid="3"/>
                                        </p:tgtEl>
                                      </p:cBhvr>
                                    </p:cmd>
                                  </p:childTnLst>
                                </p:cTn>
                              </p:par>
                              <p:par>
                                <p:cTn id="34" presetID="16" presetClass="exit" presetSubtype="21" fill="hold" nodeType="withEffect">
                                  <p:stCondLst>
                                    <p:cond delay="5010"/>
                                  </p:stCondLst>
                                  <p:childTnLst>
                                    <p:animEffect transition="out" filter="barn(inVertical)">
                                      <p:cBhvr>
                                        <p:cTn id="35" dur="500"/>
                                        <p:tgtEl>
                                          <p:spTgt spid="3"/>
                                        </p:tgtEl>
                                      </p:cBhvr>
                                    </p:animEffect>
                                    <p:set>
                                      <p:cBhvr>
                                        <p:cTn id="36" dur="1" fill="hold">
                                          <p:stCondLst>
                                            <p:cond delay="499"/>
                                          </p:stCondLst>
                                        </p:cTn>
                                        <p:tgtEl>
                                          <p:spTgt spid="3"/>
                                        </p:tgtEl>
                                        <p:attrNameLst>
                                          <p:attrName>style.visibility</p:attrName>
                                        </p:attrNameLst>
                                      </p:cBhvr>
                                      <p:to>
                                        <p:strVal val="hidden"/>
                                      </p:to>
                                    </p:set>
                                    <p:cmd type="call" cmd="stop">
                                      <p:cBhvr>
                                        <p:cTn id="37" dur="1">
                                          <p:stCondLst>
                                            <p:cond delay="499"/>
                                          </p:stCondLst>
                                        </p:cTn>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6" name="suction.wav"/>
                                        </p:tgtEl>
                                      </p:cMediaNode>
                                    </p:audio>
                                  </p:subTnLst>
                                </p:cTn>
                              </p:par>
                              <p:par>
                                <p:cTn id="42" presetID="1" presetClass="exit" presetSubtype="0" fill="hold" grpId="1" nodeType="withEffect">
                                  <p:stCondLst>
                                    <p:cond delay="0"/>
                                  </p:stCondLst>
                                  <p:childTnLst>
                                    <p:set>
                                      <p:cBhvr>
                                        <p:cTn id="43"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6" name="suction.wav"/>
                                        </p:tgtEl>
                                      </p:cMediaNode>
                                    </p:audio>
                                  </p:subTnLst>
                                </p:cTn>
                              </p:par>
                              <p:par>
                                <p:cTn id="44" presetID="1" presetClass="exit" presetSubtype="0" fill="hold" grpId="1" nodeType="withEffect">
                                  <p:stCondLst>
                                    <p:cond delay="0"/>
                                  </p:stCondLst>
                                  <p:childTnLst>
                                    <p:set>
                                      <p:cBhvr>
                                        <p:cTn id="45" dur="1" fill="hold">
                                          <p:stCondLst>
                                            <p:cond delay="0"/>
                                          </p:stCondLst>
                                        </p:cTn>
                                        <p:tgtEl>
                                          <p:spTgt spid="33"/>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6"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
                </p:tgtEl>
              </p:cMediaNode>
            </p:audio>
            <p:video>
              <p:cMediaNode vol="80000">
                <p:cTn id="47" fill="hold" display="0">
                  <p:stCondLst>
                    <p:cond delay="indefinite"/>
                  </p:stCondLst>
                </p:cTn>
                <p:tgtEl>
                  <p:spTgt spid="3"/>
                </p:tgtEl>
              </p:cMediaNode>
            </p:video>
            <p:seq concurrent="1" nextAc="seek">
              <p:cTn id="48" restart="whenNotActive" fill="hold" evtFilter="cancelBubble" nodeType="interactiveSeq">
                <p:stCondLst>
                  <p:cond evt="onClick" delay="0">
                    <p:tgtEl>
                      <p:spTgt spid="3"/>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3"/>
                                        </p:tgtEl>
                                      </p:cBhvr>
                                    </p:cmd>
                                  </p:childTnLst>
                                </p:cTn>
                              </p:par>
                            </p:childTnLst>
                          </p:cTn>
                        </p:par>
                      </p:childTnLst>
                    </p:cTn>
                  </p:par>
                </p:childTnLst>
              </p:cTn>
              <p:nextCondLst>
                <p:cond evt="onClick" delay="0">
                  <p:tgtEl>
                    <p:spTgt spid="3"/>
                  </p:tgtEl>
                </p:cond>
              </p:nextCondLst>
            </p:seq>
          </p:childTnLst>
        </p:cTn>
      </p:par>
    </p:tnLst>
    <p:bldLst>
      <p:bldP spid="12" grpId="0"/>
      <p:bldP spid="30" grpId="0"/>
      <p:bldP spid="30" grpId="1"/>
      <p:bldP spid="31" grpId="0"/>
      <p:bldP spid="31" grpId="1"/>
      <p:bldP spid="32" grpId="0"/>
      <p:bldP spid="33" grpId="0"/>
      <p:bldP spid="33"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lank rectangle colorful abstract frame vector | premium image by  rawpixel.com / tau… | Powerpoint background design, Colorful backgrounds,  Poster background design">
            <a:extLst>
              <a:ext uri="{FF2B5EF4-FFF2-40B4-BE49-F238E27FC236}">
                <a16:creationId xmlns:a16="http://schemas.microsoft.com/office/drawing/2014/main" id="{461FBC4C-36ED-F44E-63D3-E3D126A4F9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33098"/>
            <a:ext cx="12192000" cy="680690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C57131F-C79D-4825-BD7B-1FBE387F303C}"/>
              </a:ext>
            </a:extLst>
          </p:cNvPr>
          <p:cNvSpPr txBox="1"/>
          <p:nvPr/>
        </p:nvSpPr>
        <p:spPr>
          <a:xfrm>
            <a:off x="4377405" y="550217"/>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8</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71915" y="-135629"/>
            <a:ext cx="2010130" cy="2010130"/>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1879366" y="1236439"/>
            <a:ext cx="8433267" cy="1077218"/>
          </a:xfrm>
          <a:prstGeom prst="rect">
            <a:avLst/>
          </a:prstGeom>
          <a:noFill/>
        </p:spPr>
        <p:txBody>
          <a:bodyPr wrap="square" rtlCol="0">
            <a:spAutoFit/>
          </a:bodyPr>
          <a:lstStyle/>
          <a:p>
            <a:pPr marL="30480" marR="30480" algn="just">
              <a:spcBef>
                <a:spcPts val="600"/>
              </a:spcBef>
              <a:spcAft>
                <a:spcPts val="600"/>
              </a:spcAft>
            </a:pPr>
            <a:r>
              <a:rPr lang="en-US" sz="3200" b="1" dirty="0" err="1">
                <a:solidFill>
                  <a:srgbClr val="000000"/>
                </a:solidFill>
                <a:latin typeface="Times New Roman" panose="02020603050405020304" pitchFamily="18" charset="0"/>
                <a:ea typeface="Times New Roman" panose="02020603050405020304" pitchFamily="18" charset="0"/>
              </a:rPr>
              <a:t>Câu</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thơ</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miêu</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tả</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bức</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tranh</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đầy</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sức</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sống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trong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bài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thơ</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Gương</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báu</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khuyên</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răn</a:t>
            </a:r>
            <a:r>
              <a:rPr lang="en-US" sz="3200" b="1" dirty="0">
                <a:solidFill>
                  <a:srgbClr val="000000"/>
                </a:solidFill>
                <a:latin typeface="Times New Roman" panose="02020603050405020304" pitchFamily="18" charset="0"/>
                <a:ea typeface="Times New Roman" panose="02020603050405020304" pitchFamily="18" charset="0"/>
              </a:rPr>
              <a:t> – </a:t>
            </a:r>
            <a:r>
              <a:rPr lang="en-US" sz="3200" b="1" dirty="0" err="1">
                <a:solidFill>
                  <a:srgbClr val="000000"/>
                </a:solidFill>
                <a:latin typeface="Times New Roman" panose="02020603050405020304" pitchFamily="18" charset="0"/>
                <a:ea typeface="Times New Roman" panose="02020603050405020304" pitchFamily="18" charset="0"/>
              </a:rPr>
              <a:t>bài</a:t>
            </a:r>
            <a:r>
              <a:rPr lang="en-US" sz="3200" b="1" dirty="0">
                <a:solidFill>
                  <a:srgbClr val="000000"/>
                </a:solidFill>
                <a:latin typeface="Times New Roman" panose="02020603050405020304" pitchFamily="18" charset="0"/>
                <a:ea typeface="Times New Roman" panose="02020603050405020304" pitchFamily="18" charset="0"/>
              </a:rPr>
              <a:t> 43  </a:t>
            </a:r>
            <a:r>
              <a:rPr lang="en-US" sz="3200" b="1" dirty="0" err="1">
                <a:solidFill>
                  <a:srgbClr val="000000"/>
                </a:solidFill>
                <a:latin typeface="Times New Roman" panose="02020603050405020304" pitchFamily="18" charset="0"/>
                <a:ea typeface="Times New Roman" panose="02020603050405020304" pitchFamily="18" charset="0"/>
              </a:rPr>
              <a:t>là</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câu</a:t>
            </a:r>
            <a:r>
              <a:rPr lang="en-US" sz="3200" b="1" dirty="0">
                <a:solidFill>
                  <a:srgbClr val="000000"/>
                </a:solidFill>
                <a:latin typeface="Times New Roman" panose="02020603050405020304" pitchFamily="18" charset="0"/>
                <a:ea typeface="Times New Roman" panose="02020603050405020304" pitchFamily="18" charset="0"/>
              </a:rPr>
              <a:t>:</a:t>
            </a:r>
            <a:endParaRPr lang="en-US" sz="2800" b="1" dirty="0">
              <a:latin typeface="Times New Roman" panose="02020603050405020304" pitchFamily="18" charset="0"/>
              <a:ea typeface="Times New Roman" panose="02020603050405020304" pitchFamily="18" charset="0"/>
            </a:endParaRPr>
          </a:p>
        </p:txBody>
      </p:sp>
      <p:grpSp>
        <p:nvGrpSpPr>
          <p:cNvPr id="21" name="Group 20">
            <a:extLst>
              <a:ext uri="{FF2B5EF4-FFF2-40B4-BE49-F238E27FC236}">
                <a16:creationId xmlns:a16="http://schemas.microsoft.com/office/drawing/2014/main" id="{9E40A452-AD32-4973-93FD-F4C4003D67AF}"/>
              </a:ext>
            </a:extLst>
          </p:cNvPr>
          <p:cNvGrpSpPr/>
          <p:nvPr/>
        </p:nvGrpSpPr>
        <p:grpSpPr>
          <a:xfrm>
            <a:off x="6496567" y="2493404"/>
            <a:ext cx="4762447" cy="1098063"/>
            <a:chOff x="333828" y="1584291"/>
            <a:chExt cx="11524343" cy="4847772"/>
          </a:xfrm>
        </p:grpSpPr>
        <p:pic>
          <p:nvPicPr>
            <p:cNvPr id="22" name="Picture 21">
              <a:extLst>
                <a:ext uri="{FF2B5EF4-FFF2-40B4-BE49-F238E27FC236}">
                  <a16:creationId xmlns:a16="http://schemas.microsoft.com/office/drawing/2014/main" id="{F2EAF8E5-6EA9-41CF-94FD-2F138B9DF392}"/>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3" name="Picture 22">
              <a:extLst>
                <a:ext uri="{FF2B5EF4-FFF2-40B4-BE49-F238E27FC236}">
                  <a16:creationId xmlns:a16="http://schemas.microsoft.com/office/drawing/2014/main" id="{E5DF533E-DE32-454B-81F8-CE39568BAE38}"/>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4" name="Group 23">
            <a:extLst>
              <a:ext uri="{FF2B5EF4-FFF2-40B4-BE49-F238E27FC236}">
                <a16:creationId xmlns:a16="http://schemas.microsoft.com/office/drawing/2014/main" id="{A9DC5DC2-630A-47E0-B305-10E09B9D99F1}"/>
              </a:ext>
            </a:extLst>
          </p:cNvPr>
          <p:cNvGrpSpPr/>
          <p:nvPr/>
        </p:nvGrpSpPr>
        <p:grpSpPr>
          <a:xfrm>
            <a:off x="1405658" y="4434553"/>
            <a:ext cx="4668329" cy="1098063"/>
            <a:chOff x="333828" y="1584291"/>
            <a:chExt cx="11524343" cy="4847772"/>
          </a:xfrm>
        </p:grpSpPr>
        <p:pic>
          <p:nvPicPr>
            <p:cNvPr id="25" name="Picture 24">
              <a:extLst>
                <a:ext uri="{FF2B5EF4-FFF2-40B4-BE49-F238E27FC236}">
                  <a16:creationId xmlns:a16="http://schemas.microsoft.com/office/drawing/2014/main" id="{3D36C072-2616-4149-A73F-EF045D91C74A}"/>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6" name="Picture 25">
              <a:extLst>
                <a:ext uri="{FF2B5EF4-FFF2-40B4-BE49-F238E27FC236}">
                  <a16:creationId xmlns:a16="http://schemas.microsoft.com/office/drawing/2014/main" id="{615435D3-F2BC-48EB-BF99-C035EE593FFA}"/>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6" name="Group 20">
            <a:extLst>
              <a:ext uri="{FF2B5EF4-FFF2-40B4-BE49-F238E27FC236}">
                <a16:creationId xmlns:a16="http://schemas.microsoft.com/office/drawing/2014/main" id="{A047AE52-AB99-86DB-5E64-1CCE0CA6FB66}"/>
              </a:ext>
            </a:extLst>
          </p:cNvPr>
          <p:cNvGrpSpPr/>
          <p:nvPr/>
        </p:nvGrpSpPr>
        <p:grpSpPr>
          <a:xfrm>
            <a:off x="1405658" y="2448014"/>
            <a:ext cx="4762447" cy="1098063"/>
            <a:chOff x="333828" y="1584291"/>
            <a:chExt cx="11524343" cy="4847772"/>
          </a:xfrm>
        </p:grpSpPr>
        <p:pic>
          <p:nvPicPr>
            <p:cNvPr id="7" name="Picture 21">
              <a:extLst>
                <a:ext uri="{FF2B5EF4-FFF2-40B4-BE49-F238E27FC236}">
                  <a16:creationId xmlns:a16="http://schemas.microsoft.com/office/drawing/2014/main" id="{234BDD09-BFA3-7A07-FC3E-9605022A92F4}"/>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8" name="Picture 22">
              <a:extLst>
                <a:ext uri="{FF2B5EF4-FFF2-40B4-BE49-F238E27FC236}">
                  <a16:creationId xmlns:a16="http://schemas.microsoft.com/office/drawing/2014/main" id="{F7C3F34E-EABD-5C77-2AE1-CF7FDC44E33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7" name="Group 26">
            <a:extLst>
              <a:ext uri="{FF2B5EF4-FFF2-40B4-BE49-F238E27FC236}">
                <a16:creationId xmlns:a16="http://schemas.microsoft.com/office/drawing/2014/main" id="{C78DAFC6-95CE-438F-B18D-F77117F76F82}"/>
              </a:ext>
            </a:extLst>
          </p:cNvPr>
          <p:cNvGrpSpPr/>
          <p:nvPr/>
        </p:nvGrpSpPr>
        <p:grpSpPr>
          <a:xfrm>
            <a:off x="6618149" y="4411707"/>
            <a:ext cx="4656159" cy="1098063"/>
            <a:chOff x="333828" y="1584291"/>
            <a:chExt cx="11524343" cy="4847772"/>
          </a:xfrm>
        </p:grpSpPr>
        <p:pic>
          <p:nvPicPr>
            <p:cNvPr id="28" name="Picture 27">
              <a:extLst>
                <a:ext uri="{FF2B5EF4-FFF2-40B4-BE49-F238E27FC236}">
                  <a16:creationId xmlns:a16="http://schemas.microsoft.com/office/drawing/2014/main" id="{D38E1DC3-E695-4FB4-9E04-44A1393C56CA}"/>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9" name="Picture 28">
              <a:extLst>
                <a:ext uri="{FF2B5EF4-FFF2-40B4-BE49-F238E27FC236}">
                  <a16:creationId xmlns:a16="http://schemas.microsoft.com/office/drawing/2014/main" id="{4184C049-80DD-4F07-BEB2-82BBCEAC600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2017549" y="2485523"/>
            <a:ext cx="3863772" cy="954107"/>
          </a:xfrm>
          <a:prstGeom prst="rect">
            <a:avLst/>
          </a:prstGeom>
          <a:noFill/>
        </p:spPr>
        <p:txBody>
          <a:bodyPr wrap="square" rtlCol="0">
            <a:spAutoFit/>
          </a:bodyPr>
          <a:lstStyle/>
          <a:p>
            <a:r>
              <a:rPr lang="en-US" sz="2800" b="1" dirty="0">
                <a:solidFill>
                  <a:schemeClr val="bg1"/>
                </a:solidFill>
                <a:effectLst/>
                <a:latin typeface="Montserrat" panose="00000500000000000000" pitchFamily="2" charset="0"/>
                <a:ea typeface="Calibri" panose="020F0502020204030204" pitchFamily="34" charset="0"/>
              </a:rPr>
              <a:t>A. </a:t>
            </a:r>
            <a:r>
              <a:rPr lang="en-US" sz="2800" b="1" dirty="0" err="1">
                <a:solidFill>
                  <a:schemeClr val="bg1"/>
                </a:solidFill>
                <a:effectLst/>
                <a:latin typeface="Montserrat" panose="00000500000000000000" pitchFamily="2" charset="0"/>
                <a:ea typeface="Calibri" panose="020F0502020204030204" pitchFamily="34" charset="0"/>
              </a:rPr>
              <a:t>Rồi</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hóng</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mát</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thuở</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ngày</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trường</a:t>
            </a:r>
            <a:r>
              <a:rPr lang="en-US" sz="2800" b="1" dirty="0">
                <a:solidFill>
                  <a:schemeClr val="bg1"/>
                </a:solidFill>
                <a:effectLst/>
                <a:latin typeface="Montserrat" panose="00000500000000000000" pitchFamily="2" charset="0"/>
                <a:ea typeface="Calibri" panose="020F0502020204030204" pitchFamily="34" charset="0"/>
              </a:rPr>
              <a:t>.</a:t>
            </a:r>
            <a:endParaRPr lang="fr-FR" sz="3600" dirty="0">
              <a:solidFill>
                <a:schemeClr val="bg1"/>
              </a:solidFill>
              <a:latin typeface="Montserrat" panose="00000500000000000000" pitchFamily="2" charset="0"/>
            </a:endParaRPr>
          </a:p>
        </p:txBody>
      </p:sp>
      <p:sp>
        <p:nvSpPr>
          <p:cNvPr id="31" name="TextBox 30">
            <a:extLst>
              <a:ext uri="{FF2B5EF4-FFF2-40B4-BE49-F238E27FC236}">
                <a16:creationId xmlns:a16="http://schemas.microsoft.com/office/drawing/2014/main" id="{C10D5D51-143C-4D86-8F14-FCBA79843B3F}"/>
              </a:ext>
            </a:extLst>
          </p:cNvPr>
          <p:cNvSpPr txBox="1"/>
          <p:nvPr/>
        </p:nvSpPr>
        <p:spPr>
          <a:xfrm>
            <a:off x="1919421" y="4501073"/>
            <a:ext cx="3640802" cy="954107"/>
          </a:xfrm>
          <a:prstGeom prst="rect">
            <a:avLst/>
          </a:prstGeom>
          <a:noFill/>
        </p:spPr>
        <p:txBody>
          <a:bodyPr wrap="square" rtlCol="0">
            <a:spAutoFit/>
          </a:bodyPr>
          <a:lstStyle/>
          <a:p>
            <a:pPr algn="ctr"/>
            <a:r>
              <a:rPr lang="en-US" sz="2800" b="1" dirty="0">
                <a:solidFill>
                  <a:schemeClr val="bg1"/>
                </a:solidFill>
                <a:latin typeface="Montserrat" panose="00000500000000000000" pitchFamily="2" charset="0"/>
                <a:ea typeface="Calibri" panose="020F0502020204030204" pitchFamily="34" charset="0"/>
              </a:rPr>
              <a:t>C</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Dẽ</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có</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Ngu</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cầm</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đàn</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một</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tiếng</a:t>
            </a:r>
            <a:r>
              <a:rPr lang="en-US" sz="2800" b="1" dirty="0">
                <a:solidFill>
                  <a:schemeClr val="bg1"/>
                </a:solidFill>
                <a:latin typeface="Montserrat" panose="00000500000000000000" pitchFamily="2" charset="0"/>
                <a:ea typeface="Calibri" panose="020F0502020204030204" pitchFamily="34" charset="0"/>
              </a:rPr>
              <a:t>.</a:t>
            </a:r>
            <a:endParaRPr lang="fr-FR" sz="3600" dirty="0">
              <a:solidFill>
                <a:schemeClr val="bg1"/>
              </a:solidFill>
              <a:latin typeface="Montserrat" panose="00000500000000000000" pitchFamily="2" charset="0"/>
            </a:endParaRPr>
          </a:p>
        </p:txBody>
      </p:sp>
      <p:sp>
        <p:nvSpPr>
          <p:cNvPr id="32" name="TextBox 31">
            <a:extLst>
              <a:ext uri="{FF2B5EF4-FFF2-40B4-BE49-F238E27FC236}">
                <a16:creationId xmlns:a16="http://schemas.microsoft.com/office/drawing/2014/main" id="{548271ED-E1C7-4657-9182-F49EA1C44A96}"/>
              </a:ext>
            </a:extLst>
          </p:cNvPr>
          <p:cNvSpPr txBox="1"/>
          <p:nvPr/>
        </p:nvSpPr>
        <p:spPr>
          <a:xfrm>
            <a:off x="6945904" y="2557816"/>
            <a:ext cx="3863771" cy="954107"/>
          </a:xfrm>
          <a:prstGeom prst="rect">
            <a:avLst/>
          </a:prstGeom>
          <a:noFill/>
        </p:spPr>
        <p:txBody>
          <a:bodyPr wrap="square" rtlCol="0">
            <a:spAutoFit/>
          </a:bodyPr>
          <a:lstStyle/>
          <a:p>
            <a:pPr algn="ctr"/>
            <a:r>
              <a:rPr lang="en-US" sz="2800" b="1" dirty="0">
                <a:solidFill>
                  <a:schemeClr val="bg1"/>
                </a:solidFill>
                <a:latin typeface="Montserrat" panose="00000500000000000000" pitchFamily="2" charset="0"/>
                <a:ea typeface="Calibri" panose="020F0502020204030204" pitchFamily="34" charset="0"/>
              </a:rPr>
              <a:t>B</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Hòe</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lục</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đùn</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đùn</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tác</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rợp</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giương</a:t>
            </a:r>
            <a:r>
              <a:rPr lang="en-US" sz="2800" b="1" dirty="0">
                <a:solidFill>
                  <a:schemeClr val="bg1"/>
                </a:solidFill>
                <a:effectLst/>
                <a:latin typeface="Montserrat" panose="00000500000000000000" pitchFamily="2" charset="0"/>
                <a:ea typeface="Calibri" panose="020F0502020204030204" pitchFamily="34" charset="0"/>
              </a:rPr>
              <a:t>.</a:t>
            </a:r>
            <a:endParaRPr lang="fr-FR" sz="3600" dirty="0">
              <a:solidFill>
                <a:schemeClr val="bg1"/>
              </a:solidFill>
              <a:latin typeface="Montserrat" panose="00000500000000000000" pitchFamily="2" charset="0"/>
            </a:endParaRPr>
          </a:p>
        </p:txBody>
      </p:sp>
      <p:sp>
        <p:nvSpPr>
          <p:cNvPr id="33" name="TextBox 32">
            <a:extLst>
              <a:ext uri="{FF2B5EF4-FFF2-40B4-BE49-F238E27FC236}">
                <a16:creationId xmlns:a16="http://schemas.microsoft.com/office/drawing/2014/main" id="{7FD167AD-B3DD-423C-9A0A-0EBD1C1F0A64}"/>
              </a:ext>
            </a:extLst>
          </p:cNvPr>
          <p:cNvSpPr txBox="1"/>
          <p:nvPr/>
        </p:nvSpPr>
        <p:spPr>
          <a:xfrm>
            <a:off x="6934085" y="4499162"/>
            <a:ext cx="4073799" cy="954107"/>
          </a:xfrm>
          <a:prstGeom prst="rect">
            <a:avLst/>
          </a:prstGeom>
          <a:noFill/>
        </p:spPr>
        <p:txBody>
          <a:bodyPr wrap="square" rtlCol="0">
            <a:spAutoFit/>
          </a:bodyPr>
          <a:lstStyle/>
          <a:p>
            <a:pPr algn="ctr"/>
            <a:r>
              <a:rPr lang="en-US" sz="2800" b="1" dirty="0">
                <a:solidFill>
                  <a:schemeClr val="bg1"/>
                </a:solidFill>
                <a:latin typeface="Montserrat" panose="00000500000000000000" pitchFamily="2" charset="0"/>
                <a:ea typeface="Calibri" panose="020F0502020204030204" pitchFamily="34" charset="0"/>
              </a:rPr>
              <a:t>D</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Dân</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giàu</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đủ</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khắp</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đòi</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phương</a:t>
            </a:r>
            <a:r>
              <a:rPr lang="en-US" sz="2800" b="1" dirty="0">
                <a:solidFill>
                  <a:schemeClr val="bg1"/>
                </a:solidFill>
                <a:effectLst/>
                <a:latin typeface="Montserrat" panose="00000500000000000000" pitchFamily="2" charset="0"/>
                <a:ea typeface="Calibri" panose="020F0502020204030204" pitchFamily="34" charset="0"/>
              </a:rPr>
              <a:t>.</a:t>
            </a:r>
            <a:endParaRPr lang="fr-FR" sz="3600" dirty="0">
              <a:solidFill>
                <a:schemeClr val="bg1"/>
              </a:solidFill>
              <a:latin typeface="Montserrat" panose="00000500000000000000" pitchFamily="2" charset="0"/>
            </a:endParaRPr>
          </a:p>
        </p:txBody>
      </p:sp>
      <p:pic>
        <p:nvPicPr>
          <p:cNvPr id="2" name="nhạc chơi rung chuông vàng">
            <a:hlinkClick r:id="" action="ppaction://media"/>
            <a:extLst>
              <a:ext uri="{FF2B5EF4-FFF2-40B4-BE49-F238E27FC236}">
                <a16:creationId xmlns:a16="http://schemas.microsoft.com/office/drawing/2014/main" id="{55A10B0C-9286-4B1F-92AC-26C620EC5B0F}"/>
              </a:ext>
            </a:extLst>
          </p:cNvPr>
          <p:cNvPicPr>
            <a:picLocks noChangeAspect="1"/>
          </p:cNvPicPr>
          <p:nvPr>
            <a:audioFile r:link="rId1"/>
            <p:extLst>
              <p:ext uri="{DAA4B4D4-6D71-4841-9C94-3DE7FCFB9230}">
                <p14:media xmlns:p14="http://schemas.microsoft.com/office/powerpoint/2010/main" r:embed="rId2">
                  <p14:trim st="8824"/>
                </p14:media>
              </p:ext>
            </p:extLst>
          </p:nvPr>
        </p:nvPicPr>
        <p:blipFill>
          <a:blip r:embed="rId13"/>
          <a:stretch>
            <a:fillRect/>
          </a:stretch>
        </p:blipFill>
        <p:spPr>
          <a:xfrm>
            <a:off x="-915162" y="825506"/>
            <a:ext cx="609600" cy="609600"/>
          </a:xfrm>
          <a:prstGeom prst="rect">
            <a:avLst/>
          </a:prstGeom>
        </p:spPr>
      </p:pic>
      <p:pic>
        <p:nvPicPr>
          <p:cNvPr id="3" name="y2mate.com - ĐỒNG HỒ ĐẾM NGƯỢC 5 GIÂY CHUÔNG BÁO HẾT GIỜ_480p">
            <a:hlinkClick r:id="" action="ppaction://media"/>
            <a:extLst>
              <a:ext uri="{FF2B5EF4-FFF2-40B4-BE49-F238E27FC236}">
                <a16:creationId xmlns:a16="http://schemas.microsoft.com/office/drawing/2014/main" id="{5B9FFD7E-978A-ED8A-6CD8-8A7CB058681B}"/>
              </a:ext>
            </a:extLst>
          </p:cNvPr>
          <p:cNvPicPr>
            <a:picLocks noChangeAspect="1"/>
          </p:cNvPicPr>
          <p:nvPr>
            <a:videoFile r:link="rId4"/>
            <p:extLst>
              <p:ext uri="{DAA4B4D4-6D71-4841-9C94-3DE7FCFB9230}">
                <p14:media xmlns:p14="http://schemas.microsoft.com/office/powerpoint/2010/main" r:embed="rId3"/>
              </p:ext>
            </p:extLst>
          </p:nvPr>
        </p:nvPicPr>
        <p:blipFill>
          <a:blip r:embed="rId14"/>
          <a:stretch>
            <a:fillRect/>
          </a:stretch>
        </p:blipFill>
        <p:spPr>
          <a:xfrm>
            <a:off x="5514906" y="3516814"/>
            <a:ext cx="1542551" cy="1213811"/>
          </a:xfrm>
          <a:prstGeom prst="rect">
            <a:avLst/>
          </a:prstGeom>
        </p:spPr>
      </p:pic>
    </p:spTree>
    <p:extLst>
      <p:ext uri="{BB962C8B-B14F-4D97-AF65-F5344CB8AC3E}">
        <p14:creationId xmlns:p14="http://schemas.microsoft.com/office/powerpoint/2010/main" val="3466073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75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750"/>
                                        <p:tgtEl>
                                          <p:spTgt spid="3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750"/>
                                        <p:tgtEl>
                                          <p:spTgt spid="3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750"/>
                                        <p:tgtEl>
                                          <p:spTgt spid="3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down)">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6512" fill="hold"/>
                                        <p:tgtEl>
                                          <p:spTgt spid="2"/>
                                        </p:tgtEl>
                                      </p:cBhvr>
                                    </p:cmd>
                                  </p:childTnLst>
                                </p:cTn>
                              </p:par>
                              <p:par>
                                <p:cTn id="32" presetID="1" presetClass="mediacall" presetSubtype="0" fill="hold" nodeType="withEffect">
                                  <p:stCondLst>
                                    <p:cond delay="0"/>
                                  </p:stCondLst>
                                  <p:childTnLst>
                                    <p:cmd type="call" cmd="playFrom(0.0)">
                                      <p:cBhvr>
                                        <p:cTn id="33" dur="7710" fill="hold"/>
                                        <p:tgtEl>
                                          <p:spTgt spid="3"/>
                                        </p:tgtEl>
                                      </p:cBhvr>
                                    </p:cmd>
                                  </p:childTnLst>
                                </p:cTn>
                              </p:par>
                              <p:par>
                                <p:cTn id="34" presetID="16" presetClass="exit" presetSubtype="21" fill="hold" nodeType="withEffect">
                                  <p:stCondLst>
                                    <p:cond delay="5010"/>
                                  </p:stCondLst>
                                  <p:childTnLst>
                                    <p:animEffect transition="out" filter="barn(inVertical)">
                                      <p:cBhvr>
                                        <p:cTn id="35" dur="500"/>
                                        <p:tgtEl>
                                          <p:spTgt spid="3"/>
                                        </p:tgtEl>
                                      </p:cBhvr>
                                    </p:animEffect>
                                    <p:set>
                                      <p:cBhvr>
                                        <p:cTn id="36" dur="1" fill="hold">
                                          <p:stCondLst>
                                            <p:cond delay="499"/>
                                          </p:stCondLst>
                                        </p:cTn>
                                        <p:tgtEl>
                                          <p:spTgt spid="3"/>
                                        </p:tgtEl>
                                        <p:attrNameLst>
                                          <p:attrName>style.visibility</p:attrName>
                                        </p:attrNameLst>
                                      </p:cBhvr>
                                      <p:to>
                                        <p:strVal val="hidden"/>
                                      </p:to>
                                    </p:set>
                                    <p:cmd type="call" cmd="stop">
                                      <p:cBhvr>
                                        <p:cTn id="37" dur="1">
                                          <p:stCondLst>
                                            <p:cond delay="499"/>
                                          </p:stCondLst>
                                        </p:cTn>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6" name="suction.wav"/>
                                        </p:tgtEl>
                                      </p:cMediaNode>
                                    </p:audio>
                                  </p:subTnLst>
                                </p:cTn>
                              </p:par>
                              <p:par>
                                <p:cTn id="42" presetID="1" presetClass="exit" presetSubtype="0" fill="hold" grpId="1" nodeType="withEffect">
                                  <p:stCondLst>
                                    <p:cond delay="0"/>
                                  </p:stCondLst>
                                  <p:childTnLst>
                                    <p:set>
                                      <p:cBhvr>
                                        <p:cTn id="43"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6" name="suction.wav"/>
                                        </p:tgtEl>
                                      </p:cMediaNode>
                                    </p:audio>
                                  </p:subTnLst>
                                </p:cTn>
                              </p:par>
                              <p:par>
                                <p:cTn id="44" presetID="1" presetClass="exit" presetSubtype="0" fill="hold" grpId="1" nodeType="withEffect">
                                  <p:stCondLst>
                                    <p:cond delay="0"/>
                                  </p:stCondLst>
                                  <p:childTnLst>
                                    <p:set>
                                      <p:cBhvr>
                                        <p:cTn id="45" dur="1" fill="hold">
                                          <p:stCondLst>
                                            <p:cond delay="0"/>
                                          </p:stCondLst>
                                        </p:cTn>
                                        <p:tgtEl>
                                          <p:spTgt spid="33"/>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6"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
                </p:tgtEl>
              </p:cMediaNode>
            </p:audio>
            <p:video>
              <p:cMediaNode vol="80000">
                <p:cTn id="47" fill="hold" display="0">
                  <p:stCondLst>
                    <p:cond delay="indefinite"/>
                  </p:stCondLst>
                </p:cTn>
                <p:tgtEl>
                  <p:spTgt spid="3"/>
                </p:tgtEl>
              </p:cMediaNode>
            </p:video>
            <p:seq concurrent="1" nextAc="seek">
              <p:cTn id="48" restart="whenNotActive" fill="hold" evtFilter="cancelBubble" nodeType="interactiveSeq">
                <p:stCondLst>
                  <p:cond evt="onClick" delay="0">
                    <p:tgtEl>
                      <p:spTgt spid="3"/>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3"/>
                                        </p:tgtEl>
                                      </p:cBhvr>
                                    </p:cmd>
                                  </p:childTnLst>
                                </p:cTn>
                              </p:par>
                            </p:childTnLst>
                          </p:cTn>
                        </p:par>
                      </p:childTnLst>
                    </p:cTn>
                  </p:par>
                </p:childTnLst>
              </p:cTn>
              <p:nextCondLst>
                <p:cond evt="onClick" delay="0">
                  <p:tgtEl>
                    <p:spTgt spid="3"/>
                  </p:tgtEl>
                </p:cond>
              </p:nextCondLst>
            </p:seq>
          </p:childTnLst>
        </p:cTn>
      </p:par>
    </p:tnLst>
    <p:bldLst>
      <p:bldP spid="12" grpId="0"/>
      <p:bldP spid="30" grpId="0"/>
      <p:bldP spid="30" grpId="1"/>
      <p:bldP spid="31" grpId="0"/>
      <p:bldP spid="31" grpId="1"/>
      <p:bldP spid="32" grpId="0"/>
      <p:bldP spid="33" grpId="0"/>
      <p:bldP spid="3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Notebook Powerpoint Template | Notebook paper template, Notebook paper,  Powerpoint template free">
            <a:extLst>
              <a:ext uri="{FF2B5EF4-FFF2-40B4-BE49-F238E27FC236}">
                <a16:creationId xmlns:a16="http://schemas.microsoft.com/office/drawing/2014/main" id="{9C74C517-2CA8-9D21-9A2E-3F97FEF7B4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0"/>
            <a:ext cx="12257994" cy="6891562"/>
          </a:xfrm>
          <a:prstGeom prst="rect">
            <a:avLst/>
          </a:prstGeom>
          <a:noFill/>
          <a:extLst>
            <a:ext uri="{909E8E84-426E-40DD-AFC4-6F175D3DCCD1}">
              <a14:hiddenFill xmlns:a14="http://schemas.microsoft.com/office/drawing/2010/main">
                <a:solidFill>
                  <a:srgbClr val="FFFFFF"/>
                </a:solidFill>
              </a14:hiddenFill>
            </a:ext>
          </a:extLst>
        </p:spPr>
      </p:pic>
      <p:pic>
        <p:nvPicPr>
          <p:cNvPr id="9" name="Hình ảnh 8">
            <a:extLst>
              <a:ext uri="{FF2B5EF4-FFF2-40B4-BE49-F238E27FC236}">
                <a16:creationId xmlns:a16="http://schemas.microsoft.com/office/drawing/2014/main" id="{492476A9-96E9-8373-6C74-F93E465733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112" y="3972232"/>
            <a:ext cx="2644263" cy="2644263"/>
          </a:xfrm>
          <a:prstGeom prst="rect">
            <a:avLst/>
          </a:prstGeom>
        </p:spPr>
      </p:pic>
      <p:sp>
        <p:nvSpPr>
          <p:cNvPr id="11" name="Hộp Văn bản 10">
            <a:extLst>
              <a:ext uri="{FF2B5EF4-FFF2-40B4-BE49-F238E27FC236}">
                <a16:creationId xmlns:a16="http://schemas.microsoft.com/office/drawing/2014/main" id="{274FA4BC-70AF-6409-3370-D4C41FC278A0}"/>
              </a:ext>
            </a:extLst>
          </p:cNvPr>
          <p:cNvSpPr txBox="1"/>
          <p:nvPr/>
        </p:nvSpPr>
        <p:spPr>
          <a:xfrm>
            <a:off x="1426887" y="1208982"/>
            <a:ext cx="5837514" cy="548099"/>
          </a:xfrm>
          <a:prstGeom prst="rect">
            <a:avLst/>
          </a:prstGeom>
          <a:noFill/>
          <a:ln w="38100">
            <a:solidFill>
              <a:srgbClr val="00CC00"/>
            </a:solidFill>
          </a:ln>
        </p:spPr>
        <p:txBody>
          <a:bodyPr wrap="square">
            <a:spAutoFit/>
          </a:bodyPr>
          <a:lstStyle/>
          <a:p>
            <a:pPr marR="57150" lvl="0">
              <a:lnSpc>
                <a:spcPct val="115000"/>
              </a:lnSpc>
              <a:spcBef>
                <a:spcPts val="600"/>
              </a:spcBef>
              <a:spcAft>
                <a:spcPts val="600"/>
              </a:spcAft>
              <a:tabLst>
                <a:tab pos="0" algn="l"/>
                <a:tab pos="57150" algn="l"/>
                <a:tab pos="152400" algn="l"/>
              </a:tabLst>
            </a:pP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tập</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thơ</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chính</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Nguyễn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Trãi</a:t>
            </a:r>
            <a:r>
              <a:rPr lang="en-US" sz="2800" dirty="0">
                <a:solidFill>
                  <a:srgbClr val="0D0D0D"/>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5" name="Hộp Văn bản 14">
            <a:extLst>
              <a:ext uri="{FF2B5EF4-FFF2-40B4-BE49-F238E27FC236}">
                <a16:creationId xmlns:a16="http://schemas.microsoft.com/office/drawing/2014/main" id="{AACD9FA5-3116-1AD9-0631-35327818DDFC}"/>
              </a:ext>
            </a:extLst>
          </p:cNvPr>
          <p:cNvSpPr txBox="1"/>
          <p:nvPr/>
        </p:nvSpPr>
        <p:spPr>
          <a:xfrm>
            <a:off x="1237943" y="1865795"/>
            <a:ext cx="5837514" cy="548099"/>
          </a:xfrm>
          <a:prstGeom prst="rect">
            <a:avLst/>
          </a:prstGeom>
          <a:noFill/>
          <a:ln w="38100">
            <a:noFill/>
          </a:ln>
        </p:spPr>
        <p:txBody>
          <a:bodyPr wrap="square">
            <a:spAutoFit/>
          </a:bodyPr>
          <a:lstStyle/>
          <a:p>
            <a:pPr marR="57150">
              <a:lnSpc>
                <a:spcPct val="115000"/>
              </a:lnSpc>
              <a:spcBef>
                <a:spcPts val="600"/>
              </a:spcBef>
              <a:spcAft>
                <a:spcPts val="600"/>
              </a:spcAft>
              <a:tabLst>
                <a:tab pos="0" algn="l"/>
                <a:tab pos="57150" algn="l"/>
                <a:tab pos="152400" algn="l"/>
              </a:tabLs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Ức</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Trai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Hán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Hộp Văn bản 15">
            <a:extLst>
              <a:ext uri="{FF2B5EF4-FFF2-40B4-BE49-F238E27FC236}">
                <a16:creationId xmlns:a16="http://schemas.microsoft.com/office/drawing/2014/main" id="{0636C5CF-B736-A843-226C-BCB7CB9BA3D2}"/>
              </a:ext>
            </a:extLst>
          </p:cNvPr>
          <p:cNvSpPr txBox="1"/>
          <p:nvPr/>
        </p:nvSpPr>
        <p:spPr>
          <a:xfrm>
            <a:off x="1237943" y="2475071"/>
            <a:ext cx="6127750" cy="548099"/>
          </a:xfrm>
          <a:prstGeom prst="rect">
            <a:avLst/>
          </a:prstGeom>
          <a:noFill/>
          <a:ln w="38100">
            <a:noFill/>
          </a:ln>
        </p:spPr>
        <p:txBody>
          <a:bodyPr wrap="square">
            <a:spAutoFit/>
          </a:bodyPr>
          <a:lstStyle/>
          <a:p>
            <a:pPr marR="57150">
              <a:lnSpc>
                <a:spcPct val="115000"/>
              </a:lnSpc>
              <a:spcBef>
                <a:spcPts val="600"/>
              </a:spcBef>
              <a:spcAft>
                <a:spcPts val="600"/>
              </a:spcAft>
              <a:tabLst>
                <a:tab pos="0" algn="l"/>
                <a:tab pos="57150" algn="l"/>
                <a:tab pos="152400" algn="l"/>
              </a:tabLs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âm</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Nôm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Hộp Văn bản 16">
            <a:extLst>
              <a:ext uri="{FF2B5EF4-FFF2-40B4-BE49-F238E27FC236}">
                <a16:creationId xmlns:a16="http://schemas.microsoft.com/office/drawing/2014/main" id="{749A6993-E636-13C5-F981-C614D081EA72}"/>
              </a:ext>
            </a:extLst>
          </p:cNvPr>
          <p:cNvSpPr txBox="1"/>
          <p:nvPr/>
        </p:nvSpPr>
        <p:spPr>
          <a:xfrm>
            <a:off x="2580342" y="3663913"/>
            <a:ext cx="8603645" cy="2034660"/>
          </a:xfrm>
          <a:prstGeom prst="rect">
            <a:avLst/>
          </a:prstGeom>
          <a:noFill/>
          <a:ln w="38100">
            <a:solidFill>
              <a:srgbClr val="00CC00"/>
            </a:solidFill>
          </a:ln>
        </p:spPr>
        <p:txBody>
          <a:bodyPr wrap="square">
            <a:spAutoFit/>
          </a:bodyPr>
          <a:lstStyle/>
          <a:p>
            <a:pPr marR="57150" lvl="0" algn="just">
              <a:lnSpc>
                <a:spcPct val="115000"/>
              </a:lnSpc>
              <a:spcBef>
                <a:spcPts val="600"/>
              </a:spcBef>
              <a:spcAft>
                <a:spcPts val="600"/>
              </a:spcAft>
              <a:tabLst>
                <a:tab pos="0" algn="l"/>
                <a:tab pos="57150" algn="l"/>
                <a:tab pos="152400" algn="l"/>
              </a:tabLst>
            </a:pP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Vẻ</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hồn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Trãi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Trãi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vừa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bậc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hùng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vừa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trần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dành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21628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6" grpId="0" animBg="1"/>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lank rectangle colorful abstract frame vector | premium image by  rawpixel.com / tau… | Powerpoint background design, Colorful backgrounds,  Poster background design">
            <a:extLst>
              <a:ext uri="{FF2B5EF4-FFF2-40B4-BE49-F238E27FC236}">
                <a16:creationId xmlns:a16="http://schemas.microsoft.com/office/drawing/2014/main" id="{461FBC4C-36ED-F44E-63D3-E3D126A4F97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133098"/>
            <a:ext cx="12192000" cy="680690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C57131F-C79D-4825-BD7B-1FBE387F303C}"/>
              </a:ext>
            </a:extLst>
          </p:cNvPr>
          <p:cNvSpPr txBox="1"/>
          <p:nvPr/>
        </p:nvSpPr>
        <p:spPr>
          <a:xfrm>
            <a:off x="4377405" y="550217"/>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9</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1915" y="-135629"/>
            <a:ext cx="2010130" cy="2010130"/>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1879366" y="1311626"/>
            <a:ext cx="8985582" cy="613245"/>
          </a:xfrm>
          <a:prstGeom prst="rect">
            <a:avLst/>
          </a:prstGeom>
          <a:noFill/>
        </p:spPr>
        <p:txBody>
          <a:bodyPr wrap="square" rtlCol="0">
            <a:spAutoFit/>
          </a:bodyPr>
          <a:lstStyle/>
          <a:p>
            <a:pPr marL="30480" marR="30480" algn="just">
              <a:lnSpc>
                <a:spcPct val="115000"/>
              </a:lnSpc>
              <a:spcBef>
                <a:spcPts val="600"/>
              </a:spcBef>
              <a:spcAft>
                <a:spcPts val="600"/>
              </a:spcAft>
            </a:pPr>
            <a:r>
              <a:rPr lang="en-US" sz="3200" b="1" dirty="0" err="1">
                <a:solidFill>
                  <a:srgbClr val="000000"/>
                </a:solidFill>
                <a:latin typeface="Times New Roman" panose="02020603050405020304" pitchFamily="18" charset="0"/>
                <a:ea typeface="Times New Roman" panose="02020603050405020304" pitchFamily="18" charset="0"/>
              </a:rPr>
              <a:t>Câu</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thơ</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nào</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miêu</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tả</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âm</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thanh</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ngày</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hè</a:t>
            </a:r>
            <a:r>
              <a:rPr lang="en-US" sz="3200" b="1" dirty="0">
                <a:solidFill>
                  <a:srgbClr val="000000"/>
                </a:solidFill>
                <a:latin typeface="Times New Roman" panose="02020603050405020304" pitchFamily="18" charset="0"/>
                <a:ea typeface="Times New Roman" panose="02020603050405020304" pitchFamily="18" charset="0"/>
              </a:rPr>
              <a:t>?</a:t>
            </a:r>
            <a:endParaRPr lang="en-US" sz="2800" b="1" dirty="0">
              <a:latin typeface="Times New Roman" panose="02020603050405020304" pitchFamily="18" charset="0"/>
              <a:ea typeface="Times New Roman" panose="02020603050405020304" pitchFamily="18" charset="0"/>
            </a:endParaRPr>
          </a:p>
        </p:txBody>
      </p:sp>
      <p:grpSp>
        <p:nvGrpSpPr>
          <p:cNvPr id="21" name="Group 20">
            <a:extLst>
              <a:ext uri="{FF2B5EF4-FFF2-40B4-BE49-F238E27FC236}">
                <a16:creationId xmlns:a16="http://schemas.microsoft.com/office/drawing/2014/main" id="{9E40A452-AD32-4973-93FD-F4C4003D67AF}"/>
              </a:ext>
            </a:extLst>
          </p:cNvPr>
          <p:cNvGrpSpPr/>
          <p:nvPr/>
        </p:nvGrpSpPr>
        <p:grpSpPr>
          <a:xfrm>
            <a:off x="6534667" y="2376327"/>
            <a:ext cx="4762447" cy="1098063"/>
            <a:chOff x="333828" y="1584291"/>
            <a:chExt cx="11524343" cy="4847772"/>
          </a:xfrm>
        </p:grpSpPr>
        <p:pic>
          <p:nvPicPr>
            <p:cNvPr id="22" name="Picture 21">
              <a:extLst>
                <a:ext uri="{FF2B5EF4-FFF2-40B4-BE49-F238E27FC236}">
                  <a16:creationId xmlns:a16="http://schemas.microsoft.com/office/drawing/2014/main" id="{F2EAF8E5-6EA9-41CF-94FD-2F138B9DF39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3" name="Picture 22">
              <a:extLst>
                <a:ext uri="{FF2B5EF4-FFF2-40B4-BE49-F238E27FC236}">
                  <a16:creationId xmlns:a16="http://schemas.microsoft.com/office/drawing/2014/main" id="{E5DF533E-DE32-454B-81F8-CE39568BAE3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4" name="Group 23">
            <a:extLst>
              <a:ext uri="{FF2B5EF4-FFF2-40B4-BE49-F238E27FC236}">
                <a16:creationId xmlns:a16="http://schemas.microsoft.com/office/drawing/2014/main" id="{A9DC5DC2-630A-47E0-B305-10E09B9D99F1}"/>
              </a:ext>
            </a:extLst>
          </p:cNvPr>
          <p:cNvGrpSpPr/>
          <p:nvPr/>
        </p:nvGrpSpPr>
        <p:grpSpPr>
          <a:xfrm>
            <a:off x="1376871" y="4304222"/>
            <a:ext cx="4668329" cy="1098063"/>
            <a:chOff x="333828" y="1584291"/>
            <a:chExt cx="11524343" cy="4847772"/>
          </a:xfrm>
        </p:grpSpPr>
        <p:pic>
          <p:nvPicPr>
            <p:cNvPr id="25" name="Picture 24">
              <a:extLst>
                <a:ext uri="{FF2B5EF4-FFF2-40B4-BE49-F238E27FC236}">
                  <a16:creationId xmlns:a16="http://schemas.microsoft.com/office/drawing/2014/main" id="{3D36C072-2616-4149-A73F-EF045D91C74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6" name="Picture 25">
              <a:extLst>
                <a:ext uri="{FF2B5EF4-FFF2-40B4-BE49-F238E27FC236}">
                  <a16:creationId xmlns:a16="http://schemas.microsoft.com/office/drawing/2014/main" id="{615435D3-F2BC-48EB-BF99-C035EE593FFA}"/>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6" name="Group 20">
            <a:extLst>
              <a:ext uri="{FF2B5EF4-FFF2-40B4-BE49-F238E27FC236}">
                <a16:creationId xmlns:a16="http://schemas.microsoft.com/office/drawing/2014/main" id="{A047AE52-AB99-86DB-5E64-1CCE0CA6FB66}"/>
              </a:ext>
            </a:extLst>
          </p:cNvPr>
          <p:cNvGrpSpPr/>
          <p:nvPr/>
        </p:nvGrpSpPr>
        <p:grpSpPr>
          <a:xfrm>
            <a:off x="1443758" y="2330937"/>
            <a:ext cx="4762447" cy="1098063"/>
            <a:chOff x="333828" y="1584291"/>
            <a:chExt cx="11524343" cy="4847772"/>
          </a:xfrm>
        </p:grpSpPr>
        <p:pic>
          <p:nvPicPr>
            <p:cNvPr id="7" name="Picture 21">
              <a:extLst>
                <a:ext uri="{FF2B5EF4-FFF2-40B4-BE49-F238E27FC236}">
                  <a16:creationId xmlns:a16="http://schemas.microsoft.com/office/drawing/2014/main" id="{234BDD09-BFA3-7A07-FC3E-9605022A92F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8" name="Picture 22">
              <a:extLst>
                <a:ext uri="{FF2B5EF4-FFF2-40B4-BE49-F238E27FC236}">
                  <a16:creationId xmlns:a16="http://schemas.microsoft.com/office/drawing/2014/main" id="{F7C3F34E-EABD-5C77-2AE1-CF7FDC44E332}"/>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7" name="Group 26">
            <a:extLst>
              <a:ext uri="{FF2B5EF4-FFF2-40B4-BE49-F238E27FC236}">
                <a16:creationId xmlns:a16="http://schemas.microsoft.com/office/drawing/2014/main" id="{C78DAFC6-95CE-438F-B18D-F77117F76F82}"/>
              </a:ext>
            </a:extLst>
          </p:cNvPr>
          <p:cNvGrpSpPr/>
          <p:nvPr/>
        </p:nvGrpSpPr>
        <p:grpSpPr>
          <a:xfrm>
            <a:off x="6656249" y="4235849"/>
            <a:ext cx="4656159" cy="1098063"/>
            <a:chOff x="333828" y="1584291"/>
            <a:chExt cx="11524343" cy="4847772"/>
          </a:xfrm>
        </p:grpSpPr>
        <p:pic>
          <p:nvPicPr>
            <p:cNvPr id="28" name="Picture 27">
              <a:extLst>
                <a:ext uri="{FF2B5EF4-FFF2-40B4-BE49-F238E27FC236}">
                  <a16:creationId xmlns:a16="http://schemas.microsoft.com/office/drawing/2014/main" id="{D38E1DC3-E695-4FB4-9E04-44A1393C56C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9" name="Picture 28">
              <a:extLst>
                <a:ext uri="{FF2B5EF4-FFF2-40B4-BE49-F238E27FC236}">
                  <a16:creationId xmlns:a16="http://schemas.microsoft.com/office/drawing/2014/main" id="{4184C049-80DD-4F07-BEB2-82BBCEAC6004}"/>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2031111" y="2438380"/>
            <a:ext cx="3901238" cy="954107"/>
          </a:xfrm>
          <a:prstGeom prst="rect">
            <a:avLst/>
          </a:prstGeom>
          <a:noFill/>
        </p:spPr>
        <p:txBody>
          <a:bodyPr wrap="square" rtlCol="0">
            <a:spAutoFit/>
          </a:bodyPr>
          <a:lstStyle/>
          <a:p>
            <a:r>
              <a:rPr lang="en-US" sz="2800" b="1" dirty="0">
                <a:solidFill>
                  <a:schemeClr val="bg1"/>
                </a:solidFill>
                <a:effectLst/>
                <a:latin typeface="Montserrat" panose="00000500000000000000" pitchFamily="2" charset="0"/>
                <a:ea typeface="Calibri" panose="020F0502020204030204" pitchFamily="34" charset="0"/>
              </a:rPr>
              <a:t>A. </a:t>
            </a:r>
            <a:r>
              <a:rPr lang="en-US" sz="2800" b="1" dirty="0" err="1">
                <a:solidFill>
                  <a:schemeClr val="bg1"/>
                </a:solidFill>
                <a:latin typeface="Montserrat" panose="00000500000000000000" pitchFamily="2" charset="0"/>
                <a:ea typeface="Calibri" panose="020F0502020204030204" pitchFamily="34" charset="0"/>
              </a:rPr>
              <a:t>Hòe</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lục</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đùn</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đùn</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táp</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rợp</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trương</a:t>
            </a:r>
            <a:r>
              <a:rPr lang="en-US" sz="2800" b="1" dirty="0">
                <a:solidFill>
                  <a:schemeClr val="bg1"/>
                </a:solidFill>
                <a:latin typeface="Montserrat" panose="00000500000000000000" pitchFamily="2" charset="0"/>
                <a:ea typeface="Calibri" panose="020F0502020204030204" pitchFamily="34" charset="0"/>
              </a:rPr>
              <a:t>.</a:t>
            </a:r>
            <a:endParaRPr lang="fr-FR" sz="3600" dirty="0">
              <a:solidFill>
                <a:schemeClr val="bg1"/>
              </a:solidFill>
              <a:latin typeface="Montserrat" panose="00000500000000000000" pitchFamily="2" charset="0"/>
            </a:endParaRPr>
          </a:p>
        </p:txBody>
      </p:sp>
      <p:sp>
        <p:nvSpPr>
          <p:cNvPr id="31" name="TextBox 30">
            <a:extLst>
              <a:ext uri="{FF2B5EF4-FFF2-40B4-BE49-F238E27FC236}">
                <a16:creationId xmlns:a16="http://schemas.microsoft.com/office/drawing/2014/main" id="{C10D5D51-143C-4D86-8F14-FCBA79843B3F}"/>
              </a:ext>
            </a:extLst>
          </p:cNvPr>
          <p:cNvSpPr txBox="1"/>
          <p:nvPr/>
        </p:nvSpPr>
        <p:spPr>
          <a:xfrm>
            <a:off x="1828566" y="4409586"/>
            <a:ext cx="3693519" cy="954107"/>
          </a:xfrm>
          <a:prstGeom prst="rect">
            <a:avLst/>
          </a:prstGeom>
          <a:noFill/>
        </p:spPr>
        <p:txBody>
          <a:bodyPr wrap="square" rtlCol="0">
            <a:spAutoFit/>
          </a:bodyPr>
          <a:lstStyle/>
          <a:p>
            <a:pPr algn="ctr"/>
            <a:r>
              <a:rPr lang="en-US" sz="2800" b="1" dirty="0">
                <a:solidFill>
                  <a:schemeClr val="bg1"/>
                </a:solidFill>
                <a:latin typeface="Montserrat" panose="00000500000000000000" pitchFamily="2" charset="0"/>
                <a:ea typeface="Calibri" panose="020F0502020204030204" pitchFamily="34" charset="0"/>
              </a:rPr>
              <a:t>C</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Hồng</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liên</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trì</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đã</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tiễn</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mùi</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hương</a:t>
            </a:r>
            <a:r>
              <a:rPr lang="en-US" sz="2800" b="1" dirty="0">
                <a:solidFill>
                  <a:schemeClr val="bg1"/>
                </a:solidFill>
                <a:latin typeface="Montserrat" panose="00000500000000000000" pitchFamily="2" charset="0"/>
                <a:ea typeface="Calibri" panose="020F0502020204030204" pitchFamily="34" charset="0"/>
              </a:rPr>
              <a:t>.</a:t>
            </a:r>
            <a:endParaRPr lang="fr-FR" sz="3600" dirty="0">
              <a:solidFill>
                <a:schemeClr val="bg1"/>
              </a:solidFill>
              <a:latin typeface="Montserrat" panose="00000500000000000000" pitchFamily="2" charset="0"/>
            </a:endParaRPr>
          </a:p>
        </p:txBody>
      </p:sp>
      <p:sp>
        <p:nvSpPr>
          <p:cNvPr id="32" name="TextBox 31">
            <a:extLst>
              <a:ext uri="{FF2B5EF4-FFF2-40B4-BE49-F238E27FC236}">
                <a16:creationId xmlns:a16="http://schemas.microsoft.com/office/drawing/2014/main" id="{548271ED-E1C7-4657-9182-F49EA1C44A96}"/>
              </a:ext>
            </a:extLst>
          </p:cNvPr>
          <p:cNvSpPr txBox="1"/>
          <p:nvPr/>
        </p:nvSpPr>
        <p:spPr>
          <a:xfrm>
            <a:off x="7034084" y="2420492"/>
            <a:ext cx="3863771" cy="954107"/>
          </a:xfrm>
          <a:prstGeom prst="rect">
            <a:avLst/>
          </a:prstGeom>
          <a:noFill/>
        </p:spPr>
        <p:txBody>
          <a:bodyPr wrap="square" rtlCol="0">
            <a:spAutoFit/>
          </a:bodyPr>
          <a:lstStyle/>
          <a:p>
            <a:pPr algn="ctr"/>
            <a:r>
              <a:rPr lang="en-US" sz="2800" b="1" dirty="0">
                <a:solidFill>
                  <a:schemeClr val="bg1"/>
                </a:solidFill>
                <a:latin typeface="Montserrat" panose="00000500000000000000" pitchFamily="2" charset="0"/>
                <a:ea typeface="Calibri" panose="020F0502020204030204" pitchFamily="34" charset="0"/>
              </a:rPr>
              <a:t>B</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Thạch</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lựu</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hiên</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còn</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phun</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thức</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đỏ</a:t>
            </a:r>
            <a:r>
              <a:rPr lang="en-US" sz="2800" b="1" dirty="0">
                <a:solidFill>
                  <a:schemeClr val="bg1"/>
                </a:solidFill>
                <a:effectLst/>
                <a:latin typeface="Montserrat" panose="00000500000000000000" pitchFamily="2" charset="0"/>
                <a:ea typeface="Calibri" panose="020F0502020204030204" pitchFamily="34" charset="0"/>
              </a:rPr>
              <a:t>.</a:t>
            </a:r>
            <a:endParaRPr lang="fr-FR" sz="3600" dirty="0">
              <a:solidFill>
                <a:schemeClr val="bg1"/>
              </a:solidFill>
              <a:latin typeface="Montserrat" panose="00000500000000000000" pitchFamily="2" charset="0"/>
            </a:endParaRPr>
          </a:p>
        </p:txBody>
      </p:sp>
      <p:sp>
        <p:nvSpPr>
          <p:cNvPr id="33" name="TextBox 32">
            <a:extLst>
              <a:ext uri="{FF2B5EF4-FFF2-40B4-BE49-F238E27FC236}">
                <a16:creationId xmlns:a16="http://schemas.microsoft.com/office/drawing/2014/main" id="{7FD167AD-B3DD-423C-9A0A-0EBD1C1F0A64}"/>
              </a:ext>
            </a:extLst>
          </p:cNvPr>
          <p:cNvSpPr txBox="1"/>
          <p:nvPr/>
        </p:nvSpPr>
        <p:spPr>
          <a:xfrm>
            <a:off x="7145074" y="4319602"/>
            <a:ext cx="3777539" cy="954107"/>
          </a:xfrm>
          <a:prstGeom prst="rect">
            <a:avLst/>
          </a:prstGeom>
          <a:noFill/>
        </p:spPr>
        <p:txBody>
          <a:bodyPr wrap="square" rtlCol="0">
            <a:spAutoFit/>
          </a:bodyPr>
          <a:lstStyle/>
          <a:p>
            <a:pPr algn="ctr"/>
            <a:r>
              <a:rPr lang="en-US" sz="2800" b="1" dirty="0">
                <a:solidFill>
                  <a:schemeClr val="bg1"/>
                </a:solidFill>
                <a:latin typeface="Montserrat" panose="00000500000000000000" pitchFamily="2" charset="0"/>
                <a:ea typeface="Calibri" panose="020F0502020204030204" pitchFamily="34" charset="0"/>
              </a:rPr>
              <a:t>D</a:t>
            </a:r>
            <a:r>
              <a:rPr lang="en-US" sz="2800" b="1" dirty="0">
                <a:solidFill>
                  <a:schemeClr val="bg1"/>
                </a:solidFill>
                <a:effectLst/>
                <a:latin typeface="Montserrat" panose="00000500000000000000" pitchFamily="2" charset="0"/>
                <a:ea typeface="Calibri" panose="020F0502020204030204" pitchFamily="34" charset="0"/>
              </a:rPr>
              <a:t>. Lao </a:t>
            </a:r>
            <a:r>
              <a:rPr lang="en-US" sz="2800" b="1" dirty="0" err="1">
                <a:solidFill>
                  <a:schemeClr val="bg1"/>
                </a:solidFill>
                <a:effectLst/>
                <a:latin typeface="Montserrat" panose="00000500000000000000" pitchFamily="2" charset="0"/>
                <a:ea typeface="Calibri" panose="020F0502020204030204" pitchFamily="34" charset="0"/>
              </a:rPr>
              <a:t>xao</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chợ</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cá</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làng</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ngư</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phủ</a:t>
            </a:r>
            <a:r>
              <a:rPr lang="en-US" sz="2800" b="1" dirty="0">
                <a:solidFill>
                  <a:schemeClr val="bg1"/>
                </a:solidFill>
                <a:effectLst/>
                <a:latin typeface="Montserrat" panose="00000500000000000000" pitchFamily="2" charset="0"/>
                <a:ea typeface="Calibri" panose="020F0502020204030204" pitchFamily="34" charset="0"/>
              </a:rPr>
              <a:t>.</a:t>
            </a:r>
            <a:endParaRPr lang="fr-FR" sz="3600" dirty="0">
              <a:solidFill>
                <a:schemeClr val="bg1"/>
              </a:solidFill>
              <a:latin typeface="Montserrat" panose="00000500000000000000" pitchFamily="2" charset="0"/>
            </a:endParaRPr>
          </a:p>
        </p:txBody>
      </p:sp>
      <p:pic>
        <p:nvPicPr>
          <p:cNvPr id="2" name="nhạc chơi rung chuông vàng">
            <a:hlinkClick r:id="" action="ppaction://media"/>
            <a:extLst>
              <a:ext uri="{FF2B5EF4-FFF2-40B4-BE49-F238E27FC236}">
                <a16:creationId xmlns:a16="http://schemas.microsoft.com/office/drawing/2014/main" id="{55A10B0C-9286-4B1F-92AC-26C620EC5B0F}"/>
              </a:ext>
            </a:extLst>
          </p:cNvPr>
          <p:cNvPicPr>
            <a:picLocks noChangeAspect="1"/>
          </p:cNvPicPr>
          <p:nvPr>
            <a:audioFile r:link="rId1"/>
            <p:extLst>
              <p:ext uri="{DAA4B4D4-6D71-4841-9C94-3DE7FCFB9230}">
                <p14:media xmlns:p14="http://schemas.microsoft.com/office/powerpoint/2010/main" r:embed="rId2">
                  <p14:trim st="8824"/>
                </p14:media>
              </p:ext>
            </p:extLst>
          </p:nvPr>
        </p:nvPicPr>
        <p:blipFill>
          <a:blip r:embed="rId14"/>
          <a:stretch>
            <a:fillRect/>
          </a:stretch>
        </p:blipFill>
        <p:spPr>
          <a:xfrm>
            <a:off x="-915162" y="825506"/>
            <a:ext cx="609600" cy="609600"/>
          </a:xfrm>
          <a:prstGeom prst="rect">
            <a:avLst/>
          </a:prstGeom>
        </p:spPr>
      </p:pic>
      <p:pic>
        <p:nvPicPr>
          <p:cNvPr id="3" name="y2mate.com - ĐỒNG HỒ ĐẾM NGƯỢC 5 GIÂY CHUÔNG BÁO HẾT GIỜ_480p">
            <a:hlinkClick r:id="" action="ppaction://media"/>
            <a:extLst>
              <a:ext uri="{FF2B5EF4-FFF2-40B4-BE49-F238E27FC236}">
                <a16:creationId xmlns:a16="http://schemas.microsoft.com/office/drawing/2014/main" id="{5B9FFD7E-978A-ED8A-6CD8-8A7CB058681B}"/>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5553006" y="3399737"/>
            <a:ext cx="1542551" cy="1213811"/>
          </a:xfrm>
          <a:prstGeom prst="rect">
            <a:avLst/>
          </a:prstGeom>
        </p:spPr>
      </p:pic>
    </p:spTree>
    <p:extLst>
      <p:ext uri="{BB962C8B-B14F-4D97-AF65-F5344CB8AC3E}">
        <p14:creationId xmlns:p14="http://schemas.microsoft.com/office/powerpoint/2010/main" val="65435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75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750"/>
                                        <p:tgtEl>
                                          <p:spTgt spid="3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750"/>
                                        <p:tgtEl>
                                          <p:spTgt spid="3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750"/>
                                        <p:tgtEl>
                                          <p:spTgt spid="3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down)">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6512" fill="hold"/>
                                        <p:tgtEl>
                                          <p:spTgt spid="2"/>
                                        </p:tgtEl>
                                      </p:cBhvr>
                                    </p:cmd>
                                  </p:childTnLst>
                                </p:cTn>
                              </p:par>
                              <p:par>
                                <p:cTn id="32" presetID="1" presetClass="mediacall" presetSubtype="0" fill="hold" nodeType="withEffect">
                                  <p:stCondLst>
                                    <p:cond delay="0"/>
                                  </p:stCondLst>
                                  <p:childTnLst>
                                    <p:cmd type="call" cmd="playFrom(0.0)">
                                      <p:cBhvr>
                                        <p:cTn id="33" dur="7710" fill="hold"/>
                                        <p:tgtEl>
                                          <p:spTgt spid="3"/>
                                        </p:tgtEl>
                                      </p:cBhvr>
                                    </p:cmd>
                                  </p:childTnLst>
                                </p:cTn>
                              </p:par>
                              <p:par>
                                <p:cTn id="34" presetID="16" presetClass="exit" presetSubtype="21" fill="hold" nodeType="withEffect">
                                  <p:stCondLst>
                                    <p:cond delay="5010"/>
                                  </p:stCondLst>
                                  <p:childTnLst>
                                    <p:animEffect transition="out" filter="barn(inVertical)">
                                      <p:cBhvr>
                                        <p:cTn id="35" dur="500"/>
                                        <p:tgtEl>
                                          <p:spTgt spid="3"/>
                                        </p:tgtEl>
                                      </p:cBhvr>
                                    </p:animEffect>
                                    <p:set>
                                      <p:cBhvr>
                                        <p:cTn id="36" dur="1" fill="hold">
                                          <p:stCondLst>
                                            <p:cond delay="499"/>
                                          </p:stCondLst>
                                        </p:cTn>
                                        <p:tgtEl>
                                          <p:spTgt spid="3"/>
                                        </p:tgtEl>
                                        <p:attrNameLst>
                                          <p:attrName>style.visibility</p:attrName>
                                        </p:attrNameLst>
                                      </p:cBhvr>
                                      <p:to>
                                        <p:strVal val="hidden"/>
                                      </p:to>
                                    </p:set>
                                    <p:cmd type="call" cmd="stop">
                                      <p:cBhvr>
                                        <p:cTn id="37" dur="1">
                                          <p:stCondLst>
                                            <p:cond delay="499"/>
                                          </p:stCondLst>
                                        </p:cTn>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6" name="suction.wav"/>
                                        </p:tgtEl>
                                      </p:cMediaNode>
                                    </p:audio>
                                  </p:subTnLst>
                                </p:cTn>
                              </p:par>
                              <p:par>
                                <p:cTn id="42" presetID="1" presetClass="exit" presetSubtype="0" fill="hold" grpId="1" nodeType="withEffect">
                                  <p:stCondLst>
                                    <p:cond delay="0"/>
                                  </p:stCondLst>
                                  <p:childTnLst>
                                    <p:set>
                                      <p:cBhvr>
                                        <p:cTn id="43"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6" name="suction.wav"/>
                                        </p:tgtEl>
                                      </p:cMediaNode>
                                    </p:audio>
                                  </p:subTnLst>
                                </p:cTn>
                              </p:par>
                              <p:par>
                                <p:cTn id="44" presetID="1" presetClass="exit" presetSubtype="0" fill="hold" grpId="1" nodeType="withEffect">
                                  <p:stCondLst>
                                    <p:cond delay="0"/>
                                  </p:stCondLst>
                                  <p:childTnLst>
                                    <p:set>
                                      <p:cBhvr>
                                        <p:cTn id="45"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
                </p:tgtEl>
              </p:cMediaNode>
            </p:audio>
            <p:video>
              <p:cMediaNode vol="80000">
                <p:cTn id="47" fill="hold" display="0">
                  <p:stCondLst>
                    <p:cond delay="indefinite"/>
                  </p:stCondLst>
                </p:cTn>
                <p:tgtEl>
                  <p:spTgt spid="3"/>
                </p:tgtEl>
              </p:cMediaNode>
            </p:video>
            <p:seq concurrent="1" nextAc="seek">
              <p:cTn id="48" restart="whenNotActive" fill="hold" evtFilter="cancelBubble" nodeType="interactiveSeq">
                <p:stCondLst>
                  <p:cond evt="onClick" delay="0">
                    <p:tgtEl>
                      <p:spTgt spid="3"/>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3"/>
                                        </p:tgtEl>
                                      </p:cBhvr>
                                    </p:cmd>
                                  </p:childTnLst>
                                </p:cTn>
                              </p:par>
                            </p:childTnLst>
                          </p:cTn>
                        </p:par>
                      </p:childTnLst>
                    </p:cTn>
                  </p:par>
                </p:childTnLst>
              </p:cTn>
              <p:nextCondLst>
                <p:cond evt="onClick" delay="0">
                  <p:tgtEl>
                    <p:spTgt spid="3"/>
                  </p:tgtEl>
                </p:cond>
              </p:nextCondLst>
            </p:seq>
          </p:childTnLst>
        </p:cTn>
      </p:par>
    </p:tnLst>
    <p:bldLst>
      <p:bldP spid="12" grpId="0"/>
      <p:bldP spid="30" grpId="0"/>
      <p:bldP spid="30" grpId="1"/>
      <p:bldP spid="31" grpId="0"/>
      <p:bldP spid="31" grpId="1"/>
      <p:bldP spid="32" grpId="0"/>
      <p:bldP spid="32" grpId="1"/>
      <p:bldP spid="3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lank rectangle colorful abstract frame vector | premium image by  rawpixel.com / tau… | Powerpoint background design, Colorful backgrounds,  Poster background design">
            <a:extLst>
              <a:ext uri="{FF2B5EF4-FFF2-40B4-BE49-F238E27FC236}">
                <a16:creationId xmlns:a16="http://schemas.microsoft.com/office/drawing/2014/main" id="{461FBC4C-36ED-F44E-63D3-E3D126A4F9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33098"/>
            <a:ext cx="12192000" cy="680690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C57131F-C79D-4825-BD7B-1FBE387F303C}"/>
              </a:ext>
            </a:extLst>
          </p:cNvPr>
          <p:cNvSpPr txBox="1"/>
          <p:nvPr/>
        </p:nvSpPr>
        <p:spPr>
          <a:xfrm>
            <a:off x="4377405" y="550217"/>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10</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71915" y="-135629"/>
            <a:ext cx="2010130" cy="2010130"/>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1879366" y="1311626"/>
            <a:ext cx="8433267" cy="613245"/>
          </a:xfrm>
          <a:prstGeom prst="rect">
            <a:avLst/>
          </a:prstGeom>
          <a:noFill/>
        </p:spPr>
        <p:txBody>
          <a:bodyPr wrap="square" rtlCol="0">
            <a:spAutoFit/>
          </a:bodyPr>
          <a:lstStyle/>
          <a:p>
            <a:pPr marL="30480" marR="30480" algn="just">
              <a:lnSpc>
                <a:spcPct val="115000"/>
              </a:lnSpc>
              <a:spcBef>
                <a:spcPts val="600"/>
              </a:spcBef>
              <a:spcAft>
                <a:spcPts val="600"/>
              </a:spcAft>
            </a:pPr>
            <a:r>
              <a:rPr lang="en-US" sz="3200" b="1" dirty="0" err="1">
                <a:solidFill>
                  <a:srgbClr val="000000"/>
                </a:solidFill>
                <a:latin typeface="Times New Roman" panose="02020603050405020304" pitchFamily="18" charset="0"/>
                <a:ea typeface="Times New Roman" panose="02020603050405020304" pitchFamily="18" charset="0"/>
              </a:rPr>
              <a:t>Từ</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nào</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dưới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đây</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không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phải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là</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từ</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Hán</a:t>
            </a:r>
            <a:r>
              <a:rPr lang="en-US" sz="3200" b="1" dirty="0">
                <a:solidFill>
                  <a:srgbClr val="000000"/>
                </a:solidFill>
                <a:latin typeface="Times New Roman" panose="02020603050405020304" pitchFamily="18" charset="0"/>
                <a:ea typeface="Times New Roman" panose="02020603050405020304" pitchFamily="18" charset="0"/>
              </a:rPr>
              <a:t> - </a:t>
            </a:r>
            <a:r>
              <a:rPr lang="en-US" sz="3200" b="1" dirty="0" err="1">
                <a:solidFill>
                  <a:srgbClr val="000000"/>
                </a:solidFill>
                <a:latin typeface="Times New Roman" panose="02020603050405020304" pitchFamily="18" charset="0"/>
                <a:ea typeface="Times New Roman" panose="02020603050405020304" pitchFamily="18" charset="0"/>
              </a:rPr>
              <a:t>Việt</a:t>
            </a:r>
            <a:r>
              <a:rPr lang="en-US" sz="3200" b="1" dirty="0">
                <a:solidFill>
                  <a:srgbClr val="000000"/>
                </a:solidFill>
                <a:latin typeface="Times New Roman" panose="02020603050405020304" pitchFamily="18" charset="0"/>
                <a:ea typeface="Times New Roman" panose="02020603050405020304" pitchFamily="18" charset="0"/>
              </a:rPr>
              <a:t>?</a:t>
            </a:r>
            <a:endParaRPr lang="en-US" sz="2800" b="1" dirty="0">
              <a:latin typeface="Times New Roman" panose="02020603050405020304" pitchFamily="18" charset="0"/>
              <a:ea typeface="Times New Roman" panose="02020603050405020304" pitchFamily="18" charset="0"/>
            </a:endParaRPr>
          </a:p>
        </p:txBody>
      </p:sp>
      <p:grpSp>
        <p:nvGrpSpPr>
          <p:cNvPr id="21" name="Group 20">
            <a:extLst>
              <a:ext uri="{FF2B5EF4-FFF2-40B4-BE49-F238E27FC236}">
                <a16:creationId xmlns:a16="http://schemas.microsoft.com/office/drawing/2014/main" id="{9E40A452-AD32-4973-93FD-F4C4003D67AF}"/>
              </a:ext>
            </a:extLst>
          </p:cNvPr>
          <p:cNvGrpSpPr/>
          <p:nvPr/>
        </p:nvGrpSpPr>
        <p:grpSpPr>
          <a:xfrm>
            <a:off x="6560067" y="2433547"/>
            <a:ext cx="4762447" cy="1098063"/>
            <a:chOff x="333828" y="1584291"/>
            <a:chExt cx="11524343" cy="4847772"/>
          </a:xfrm>
        </p:grpSpPr>
        <p:pic>
          <p:nvPicPr>
            <p:cNvPr id="22" name="Picture 21">
              <a:extLst>
                <a:ext uri="{FF2B5EF4-FFF2-40B4-BE49-F238E27FC236}">
                  <a16:creationId xmlns:a16="http://schemas.microsoft.com/office/drawing/2014/main" id="{F2EAF8E5-6EA9-41CF-94FD-2F138B9DF392}"/>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3" name="Picture 22">
              <a:extLst>
                <a:ext uri="{FF2B5EF4-FFF2-40B4-BE49-F238E27FC236}">
                  <a16:creationId xmlns:a16="http://schemas.microsoft.com/office/drawing/2014/main" id="{E5DF533E-DE32-454B-81F8-CE39568BAE38}"/>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4" name="Group 23">
            <a:extLst>
              <a:ext uri="{FF2B5EF4-FFF2-40B4-BE49-F238E27FC236}">
                <a16:creationId xmlns:a16="http://schemas.microsoft.com/office/drawing/2014/main" id="{A9DC5DC2-630A-47E0-B305-10E09B9D99F1}"/>
              </a:ext>
            </a:extLst>
          </p:cNvPr>
          <p:cNvGrpSpPr/>
          <p:nvPr/>
        </p:nvGrpSpPr>
        <p:grpSpPr>
          <a:xfrm>
            <a:off x="1469158" y="4374696"/>
            <a:ext cx="4668329" cy="1098063"/>
            <a:chOff x="333828" y="1584291"/>
            <a:chExt cx="11524343" cy="4847772"/>
          </a:xfrm>
        </p:grpSpPr>
        <p:pic>
          <p:nvPicPr>
            <p:cNvPr id="25" name="Picture 24">
              <a:extLst>
                <a:ext uri="{FF2B5EF4-FFF2-40B4-BE49-F238E27FC236}">
                  <a16:creationId xmlns:a16="http://schemas.microsoft.com/office/drawing/2014/main" id="{3D36C072-2616-4149-A73F-EF045D91C74A}"/>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6" name="Picture 25">
              <a:extLst>
                <a:ext uri="{FF2B5EF4-FFF2-40B4-BE49-F238E27FC236}">
                  <a16:creationId xmlns:a16="http://schemas.microsoft.com/office/drawing/2014/main" id="{615435D3-F2BC-48EB-BF99-C035EE593FFA}"/>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6" name="Group 20">
            <a:extLst>
              <a:ext uri="{FF2B5EF4-FFF2-40B4-BE49-F238E27FC236}">
                <a16:creationId xmlns:a16="http://schemas.microsoft.com/office/drawing/2014/main" id="{A047AE52-AB99-86DB-5E64-1CCE0CA6FB66}"/>
              </a:ext>
            </a:extLst>
          </p:cNvPr>
          <p:cNvGrpSpPr/>
          <p:nvPr/>
        </p:nvGrpSpPr>
        <p:grpSpPr>
          <a:xfrm>
            <a:off x="1469158" y="2388157"/>
            <a:ext cx="4762447" cy="1098063"/>
            <a:chOff x="333828" y="1584291"/>
            <a:chExt cx="11524343" cy="4847772"/>
          </a:xfrm>
        </p:grpSpPr>
        <p:pic>
          <p:nvPicPr>
            <p:cNvPr id="7" name="Picture 21">
              <a:extLst>
                <a:ext uri="{FF2B5EF4-FFF2-40B4-BE49-F238E27FC236}">
                  <a16:creationId xmlns:a16="http://schemas.microsoft.com/office/drawing/2014/main" id="{234BDD09-BFA3-7A07-FC3E-9605022A92F4}"/>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8" name="Picture 22">
              <a:extLst>
                <a:ext uri="{FF2B5EF4-FFF2-40B4-BE49-F238E27FC236}">
                  <a16:creationId xmlns:a16="http://schemas.microsoft.com/office/drawing/2014/main" id="{F7C3F34E-EABD-5C77-2AE1-CF7FDC44E33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7" name="Group 26">
            <a:extLst>
              <a:ext uri="{FF2B5EF4-FFF2-40B4-BE49-F238E27FC236}">
                <a16:creationId xmlns:a16="http://schemas.microsoft.com/office/drawing/2014/main" id="{C78DAFC6-95CE-438F-B18D-F77117F76F82}"/>
              </a:ext>
            </a:extLst>
          </p:cNvPr>
          <p:cNvGrpSpPr/>
          <p:nvPr/>
        </p:nvGrpSpPr>
        <p:grpSpPr>
          <a:xfrm>
            <a:off x="6681649" y="4351850"/>
            <a:ext cx="4656159" cy="1098063"/>
            <a:chOff x="333828" y="1584291"/>
            <a:chExt cx="11524343" cy="4847772"/>
          </a:xfrm>
        </p:grpSpPr>
        <p:pic>
          <p:nvPicPr>
            <p:cNvPr id="28" name="Picture 27">
              <a:extLst>
                <a:ext uri="{FF2B5EF4-FFF2-40B4-BE49-F238E27FC236}">
                  <a16:creationId xmlns:a16="http://schemas.microsoft.com/office/drawing/2014/main" id="{D38E1DC3-E695-4FB4-9E04-44A1393C56CA}"/>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9" name="Picture 28">
              <a:extLst>
                <a:ext uri="{FF2B5EF4-FFF2-40B4-BE49-F238E27FC236}">
                  <a16:creationId xmlns:a16="http://schemas.microsoft.com/office/drawing/2014/main" id="{4184C049-80DD-4F07-BEB2-82BBCEAC600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2339575" y="2668013"/>
            <a:ext cx="3072258" cy="523220"/>
          </a:xfrm>
          <a:prstGeom prst="rect">
            <a:avLst/>
          </a:prstGeom>
          <a:noFill/>
        </p:spPr>
        <p:txBody>
          <a:bodyPr wrap="square" rtlCol="0">
            <a:spAutoFit/>
          </a:bodyPr>
          <a:lstStyle/>
          <a:p>
            <a:r>
              <a:rPr lang="en-US" sz="2800" b="1" dirty="0">
                <a:solidFill>
                  <a:schemeClr val="bg1"/>
                </a:solidFill>
                <a:effectLst/>
                <a:latin typeface="Montserrat" panose="00000500000000000000" pitchFamily="2" charset="0"/>
                <a:ea typeface="Calibri" panose="020F0502020204030204" pitchFamily="34" charset="0"/>
              </a:rPr>
              <a:t>A. </a:t>
            </a:r>
            <a:r>
              <a:rPr lang="en-US" sz="2800" b="1" dirty="0" err="1">
                <a:solidFill>
                  <a:schemeClr val="bg1"/>
                </a:solidFill>
                <a:effectLst/>
                <a:latin typeface="Montserrat" panose="00000500000000000000" pitchFamily="2" charset="0"/>
                <a:ea typeface="Calibri" panose="020F0502020204030204" pitchFamily="34" charset="0"/>
              </a:rPr>
              <a:t>Mùi</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hương</a:t>
            </a:r>
            <a:r>
              <a:rPr lang="en-US" sz="2800" b="1" dirty="0">
                <a:solidFill>
                  <a:schemeClr val="bg1"/>
                </a:solidFill>
                <a:effectLst/>
                <a:latin typeface="Montserrat" panose="00000500000000000000" pitchFamily="2" charset="0"/>
                <a:ea typeface="Calibri" panose="020F0502020204030204" pitchFamily="34" charset="0"/>
              </a:rPr>
              <a:t>.</a:t>
            </a:r>
            <a:endParaRPr lang="fr-FR" sz="3600" dirty="0">
              <a:solidFill>
                <a:schemeClr val="bg1"/>
              </a:solidFill>
              <a:latin typeface="Montserrat" panose="00000500000000000000" pitchFamily="2" charset="0"/>
            </a:endParaRPr>
          </a:p>
        </p:txBody>
      </p:sp>
      <p:sp>
        <p:nvSpPr>
          <p:cNvPr id="31" name="TextBox 30">
            <a:extLst>
              <a:ext uri="{FF2B5EF4-FFF2-40B4-BE49-F238E27FC236}">
                <a16:creationId xmlns:a16="http://schemas.microsoft.com/office/drawing/2014/main" id="{C10D5D51-143C-4D86-8F14-FCBA79843B3F}"/>
              </a:ext>
            </a:extLst>
          </p:cNvPr>
          <p:cNvSpPr txBox="1"/>
          <p:nvPr/>
        </p:nvSpPr>
        <p:spPr>
          <a:xfrm>
            <a:off x="2116646" y="4692894"/>
            <a:ext cx="3225276" cy="523220"/>
          </a:xfrm>
          <a:prstGeom prst="rect">
            <a:avLst/>
          </a:prstGeom>
          <a:noFill/>
        </p:spPr>
        <p:txBody>
          <a:bodyPr wrap="square" rtlCol="0">
            <a:spAutoFit/>
          </a:bodyPr>
          <a:lstStyle/>
          <a:p>
            <a:pPr algn="ctr"/>
            <a:r>
              <a:rPr lang="en-US" sz="2800" b="1" dirty="0">
                <a:solidFill>
                  <a:schemeClr val="bg1"/>
                </a:solidFill>
                <a:latin typeface="Montserrat" panose="00000500000000000000" pitchFamily="2" charset="0"/>
                <a:ea typeface="Calibri" panose="020F0502020204030204" pitchFamily="34" charset="0"/>
              </a:rPr>
              <a:t>C</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Hồng</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liên</a:t>
            </a:r>
            <a:r>
              <a:rPr lang="en-US" sz="2800" b="1" dirty="0">
                <a:solidFill>
                  <a:schemeClr val="bg1"/>
                </a:solidFill>
                <a:latin typeface="Montserrat" panose="00000500000000000000" pitchFamily="2" charset="0"/>
                <a:ea typeface="Calibri" panose="020F0502020204030204" pitchFamily="34" charset="0"/>
              </a:rPr>
              <a:t>.</a:t>
            </a:r>
            <a:endParaRPr lang="fr-FR" sz="3600" dirty="0">
              <a:solidFill>
                <a:schemeClr val="bg1"/>
              </a:solidFill>
              <a:latin typeface="Montserrat" panose="00000500000000000000" pitchFamily="2" charset="0"/>
            </a:endParaRPr>
          </a:p>
        </p:txBody>
      </p:sp>
      <p:sp>
        <p:nvSpPr>
          <p:cNvPr id="32" name="TextBox 31">
            <a:extLst>
              <a:ext uri="{FF2B5EF4-FFF2-40B4-BE49-F238E27FC236}">
                <a16:creationId xmlns:a16="http://schemas.microsoft.com/office/drawing/2014/main" id="{548271ED-E1C7-4657-9182-F49EA1C44A96}"/>
              </a:ext>
            </a:extLst>
          </p:cNvPr>
          <p:cNvSpPr txBox="1"/>
          <p:nvPr/>
        </p:nvSpPr>
        <p:spPr>
          <a:xfrm>
            <a:off x="7034728" y="2686280"/>
            <a:ext cx="3863771" cy="523220"/>
          </a:xfrm>
          <a:prstGeom prst="rect">
            <a:avLst/>
          </a:prstGeom>
          <a:noFill/>
        </p:spPr>
        <p:txBody>
          <a:bodyPr wrap="square" rtlCol="0">
            <a:spAutoFit/>
          </a:bodyPr>
          <a:lstStyle/>
          <a:p>
            <a:pPr algn="ctr"/>
            <a:r>
              <a:rPr lang="en-US" sz="2800" b="1" dirty="0">
                <a:solidFill>
                  <a:schemeClr val="bg1"/>
                </a:solidFill>
                <a:latin typeface="Montserrat" panose="00000500000000000000" pitchFamily="2" charset="0"/>
                <a:ea typeface="Calibri" panose="020F0502020204030204" pitchFamily="34" charset="0"/>
              </a:rPr>
              <a:t>B</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Thạch</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lựu</a:t>
            </a:r>
            <a:r>
              <a:rPr lang="en-US" sz="2800" b="1" dirty="0">
                <a:solidFill>
                  <a:schemeClr val="bg1"/>
                </a:solidFill>
                <a:effectLst/>
                <a:latin typeface="Montserrat" panose="00000500000000000000" pitchFamily="2" charset="0"/>
                <a:ea typeface="Calibri" panose="020F0502020204030204" pitchFamily="34" charset="0"/>
              </a:rPr>
              <a:t>.</a:t>
            </a:r>
            <a:endParaRPr lang="fr-FR" sz="3600" dirty="0">
              <a:solidFill>
                <a:schemeClr val="bg1"/>
              </a:solidFill>
              <a:latin typeface="Montserrat" panose="00000500000000000000" pitchFamily="2" charset="0"/>
            </a:endParaRPr>
          </a:p>
        </p:txBody>
      </p:sp>
      <p:sp>
        <p:nvSpPr>
          <p:cNvPr id="33" name="TextBox 32">
            <a:extLst>
              <a:ext uri="{FF2B5EF4-FFF2-40B4-BE49-F238E27FC236}">
                <a16:creationId xmlns:a16="http://schemas.microsoft.com/office/drawing/2014/main" id="{7FD167AD-B3DD-423C-9A0A-0EBD1C1F0A64}"/>
              </a:ext>
            </a:extLst>
          </p:cNvPr>
          <p:cNvSpPr txBox="1"/>
          <p:nvPr/>
        </p:nvSpPr>
        <p:spPr>
          <a:xfrm>
            <a:off x="7034727" y="4626491"/>
            <a:ext cx="4073799" cy="523220"/>
          </a:xfrm>
          <a:prstGeom prst="rect">
            <a:avLst/>
          </a:prstGeom>
          <a:noFill/>
        </p:spPr>
        <p:txBody>
          <a:bodyPr wrap="square" rtlCol="0">
            <a:spAutoFit/>
          </a:bodyPr>
          <a:lstStyle/>
          <a:p>
            <a:pPr algn="ctr"/>
            <a:r>
              <a:rPr lang="en-US" sz="2800" b="1" dirty="0">
                <a:solidFill>
                  <a:schemeClr val="bg1"/>
                </a:solidFill>
                <a:latin typeface="Montserrat" panose="00000500000000000000" pitchFamily="2" charset="0"/>
                <a:ea typeface="Calibri" panose="020F0502020204030204" pitchFamily="34" charset="0"/>
              </a:rPr>
              <a:t>D</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Tịch</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dương</a:t>
            </a:r>
            <a:r>
              <a:rPr lang="en-US" sz="2800" b="1" dirty="0">
                <a:solidFill>
                  <a:schemeClr val="bg1"/>
                </a:solidFill>
                <a:effectLst/>
                <a:latin typeface="Montserrat" panose="00000500000000000000" pitchFamily="2" charset="0"/>
                <a:ea typeface="Calibri" panose="020F0502020204030204" pitchFamily="34" charset="0"/>
              </a:rPr>
              <a:t>.</a:t>
            </a:r>
            <a:endParaRPr lang="fr-FR" sz="3600" dirty="0">
              <a:solidFill>
                <a:schemeClr val="bg1"/>
              </a:solidFill>
              <a:latin typeface="Montserrat" panose="00000500000000000000" pitchFamily="2" charset="0"/>
            </a:endParaRPr>
          </a:p>
        </p:txBody>
      </p:sp>
      <p:pic>
        <p:nvPicPr>
          <p:cNvPr id="2" name="nhạc chơi rung chuông vàng">
            <a:hlinkClick r:id="" action="ppaction://media"/>
            <a:extLst>
              <a:ext uri="{FF2B5EF4-FFF2-40B4-BE49-F238E27FC236}">
                <a16:creationId xmlns:a16="http://schemas.microsoft.com/office/drawing/2014/main" id="{55A10B0C-9286-4B1F-92AC-26C620EC5B0F}"/>
              </a:ext>
            </a:extLst>
          </p:cNvPr>
          <p:cNvPicPr>
            <a:picLocks noChangeAspect="1"/>
          </p:cNvPicPr>
          <p:nvPr>
            <a:audioFile r:link="rId1"/>
            <p:extLst>
              <p:ext uri="{DAA4B4D4-6D71-4841-9C94-3DE7FCFB9230}">
                <p14:media xmlns:p14="http://schemas.microsoft.com/office/powerpoint/2010/main" r:embed="rId2">
                  <p14:trim st="8824"/>
                </p14:media>
              </p:ext>
            </p:extLst>
          </p:nvPr>
        </p:nvPicPr>
        <p:blipFill>
          <a:blip r:embed="rId13"/>
          <a:stretch>
            <a:fillRect/>
          </a:stretch>
        </p:blipFill>
        <p:spPr>
          <a:xfrm>
            <a:off x="-915162" y="825506"/>
            <a:ext cx="609600" cy="609600"/>
          </a:xfrm>
          <a:prstGeom prst="rect">
            <a:avLst/>
          </a:prstGeom>
        </p:spPr>
      </p:pic>
      <p:pic>
        <p:nvPicPr>
          <p:cNvPr id="3" name="y2mate.com - ĐỒNG HỒ ĐẾM NGƯỢC 5 GIÂY CHUÔNG BÁO HẾT GIỜ_480p">
            <a:hlinkClick r:id="" action="ppaction://media"/>
            <a:extLst>
              <a:ext uri="{FF2B5EF4-FFF2-40B4-BE49-F238E27FC236}">
                <a16:creationId xmlns:a16="http://schemas.microsoft.com/office/drawing/2014/main" id="{5B9FFD7E-978A-ED8A-6CD8-8A7CB058681B}"/>
              </a:ext>
            </a:extLst>
          </p:cNvPr>
          <p:cNvPicPr>
            <a:picLocks noChangeAspect="1"/>
          </p:cNvPicPr>
          <p:nvPr>
            <a:videoFile r:link="rId4"/>
            <p:extLst>
              <p:ext uri="{DAA4B4D4-6D71-4841-9C94-3DE7FCFB9230}">
                <p14:media xmlns:p14="http://schemas.microsoft.com/office/powerpoint/2010/main" r:embed="rId3"/>
              </p:ext>
            </p:extLst>
          </p:nvPr>
        </p:nvPicPr>
        <p:blipFill>
          <a:blip r:embed="rId14"/>
          <a:stretch>
            <a:fillRect/>
          </a:stretch>
        </p:blipFill>
        <p:spPr>
          <a:xfrm>
            <a:off x="5578406" y="3456957"/>
            <a:ext cx="1542551" cy="1213811"/>
          </a:xfrm>
          <a:prstGeom prst="rect">
            <a:avLst/>
          </a:prstGeom>
        </p:spPr>
      </p:pic>
    </p:spTree>
    <p:extLst>
      <p:ext uri="{BB962C8B-B14F-4D97-AF65-F5344CB8AC3E}">
        <p14:creationId xmlns:p14="http://schemas.microsoft.com/office/powerpoint/2010/main" val="2773561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75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750"/>
                                        <p:tgtEl>
                                          <p:spTgt spid="3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750"/>
                                        <p:tgtEl>
                                          <p:spTgt spid="3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750"/>
                                        <p:tgtEl>
                                          <p:spTgt spid="3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down)">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6512" fill="hold"/>
                                        <p:tgtEl>
                                          <p:spTgt spid="2"/>
                                        </p:tgtEl>
                                      </p:cBhvr>
                                    </p:cmd>
                                  </p:childTnLst>
                                </p:cTn>
                              </p:par>
                              <p:par>
                                <p:cTn id="32" presetID="1" presetClass="mediacall" presetSubtype="0" fill="hold" nodeType="withEffect">
                                  <p:stCondLst>
                                    <p:cond delay="0"/>
                                  </p:stCondLst>
                                  <p:childTnLst>
                                    <p:cmd type="call" cmd="playFrom(0.0)">
                                      <p:cBhvr>
                                        <p:cTn id="33" dur="7710" fill="hold"/>
                                        <p:tgtEl>
                                          <p:spTgt spid="3"/>
                                        </p:tgtEl>
                                      </p:cBhvr>
                                    </p:cmd>
                                  </p:childTnLst>
                                </p:cTn>
                              </p:par>
                              <p:par>
                                <p:cTn id="34" presetID="16" presetClass="exit" presetSubtype="21" fill="hold" nodeType="withEffect">
                                  <p:stCondLst>
                                    <p:cond delay="5010"/>
                                  </p:stCondLst>
                                  <p:childTnLst>
                                    <p:animEffect transition="out" filter="barn(inVertical)">
                                      <p:cBhvr>
                                        <p:cTn id="35" dur="500"/>
                                        <p:tgtEl>
                                          <p:spTgt spid="3"/>
                                        </p:tgtEl>
                                      </p:cBhvr>
                                    </p:animEffect>
                                    <p:set>
                                      <p:cBhvr>
                                        <p:cTn id="36" dur="1" fill="hold">
                                          <p:stCondLst>
                                            <p:cond delay="499"/>
                                          </p:stCondLst>
                                        </p:cTn>
                                        <p:tgtEl>
                                          <p:spTgt spid="3"/>
                                        </p:tgtEl>
                                        <p:attrNameLst>
                                          <p:attrName>style.visibility</p:attrName>
                                        </p:attrNameLst>
                                      </p:cBhvr>
                                      <p:to>
                                        <p:strVal val="hidden"/>
                                      </p:to>
                                    </p:set>
                                    <p:cmd type="call" cmd="stop">
                                      <p:cBhvr>
                                        <p:cTn id="37" dur="1">
                                          <p:stCondLst>
                                            <p:cond delay="499"/>
                                          </p:stCondLst>
                                        </p:cTn>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6" name="suction.wav"/>
                                        </p:tgtEl>
                                      </p:cMediaNode>
                                    </p:audio>
                                  </p:subTnLst>
                                </p:cTn>
                              </p:par>
                              <p:par>
                                <p:cTn id="42" presetID="1" presetClass="exit" presetSubtype="0" fill="hold" grpId="1" nodeType="withEffect">
                                  <p:stCondLst>
                                    <p:cond delay="0"/>
                                  </p:stCondLst>
                                  <p:childTnLst>
                                    <p:set>
                                      <p:cBhvr>
                                        <p:cTn id="43" dur="1" fill="hold">
                                          <p:stCondLst>
                                            <p:cond delay="0"/>
                                          </p:stCondLst>
                                        </p:cTn>
                                        <p:tgtEl>
                                          <p:spTgt spid="33"/>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6" name="suction.wav"/>
                                        </p:tgtEl>
                                      </p:cMediaNode>
                                    </p:audio>
                                  </p:subTnLst>
                                </p:cTn>
                              </p:par>
                              <p:par>
                                <p:cTn id="44" presetID="1" presetClass="exit" presetSubtype="0" fill="hold" grpId="1" nodeType="withEffect">
                                  <p:stCondLst>
                                    <p:cond delay="0"/>
                                  </p:stCondLst>
                                  <p:childTnLst>
                                    <p:set>
                                      <p:cBhvr>
                                        <p:cTn id="45"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
                </p:tgtEl>
              </p:cMediaNode>
            </p:audio>
            <p:video>
              <p:cMediaNode vol="80000">
                <p:cTn id="47" fill="hold" display="0">
                  <p:stCondLst>
                    <p:cond delay="indefinite"/>
                  </p:stCondLst>
                </p:cTn>
                <p:tgtEl>
                  <p:spTgt spid="3"/>
                </p:tgtEl>
              </p:cMediaNode>
            </p:video>
            <p:seq concurrent="1" nextAc="seek">
              <p:cTn id="48" restart="whenNotActive" fill="hold" evtFilter="cancelBubble" nodeType="interactiveSeq">
                <p:stCondLst>
                  <p:cond evt="onClick" delay="0">
                    <p:tgtEl>
                      <p:spTgt spid="3"/>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3"/>
                                        </p:tgtEl>
                                      </p:cBhvr>
                                    </p:cmd>
                                  </p:childTnLst>
                                </p:cTn>
                              </p:par>
                            </p:childTnLst>
                          </p:cTn>
                        </p:par>
                      </p:childTnLst>
                    </p:cTn>
                  </p:par>
                </p:childTnLst>
              </p:cTn>
              <p:nextCondLst>
                <p:cond evt="onClick" delay="0">
                  <p:tgtEl>
                    <p:spTgt spid="3"/>
                  </p:tgtEl>
                </p:cond>
              </p:nextCondLst>
            </p:seq>
          </p:childTnLst>
        </p:cTn>
      </p:par>
    </p:tnLst>
    <p:bldLst>
      <p:bldP spid="12" grpId="0"/>
      <p:bldP spid="30" grpId="0"/>
      <p:bldP spid="31" grpId="0"/>
      <p:bldP spid="31" grpId="1"/>
      <p:bldP spid="32" grpId="0"/>
      <p:bldP spid="32" grpId="1"/>
      <p:bldP spid="33" grpId="0"/>
      <p:bldP spid="33"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lank rectangle colorful abstract frame vector | premium image by  rawpixel.com / tau… | Powerpoint background design, Colorful backgrounds,  Poster background design">
            <a:extLst>
              <a:ext uri="{FF2B5EF4-FFF2-40B4-BE49-F238E27FC236}">
                <a16:creationId xmlns:a16="http://schemas.microsoft.com/office/drawing/2014/main" id="{461FBC4C-36ED-F44E-63D3-E3D126A4F97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342900"/>
            <a:ext cx="12192000" cy="76962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C57131F-C79D-4825-BD7B-1FBE387F303C}"/>
              </a:ext>
            </a:extLst>
          </p:cNvPr>
          <p:cNvSpPr txBox="1"/>
          <p:nvPr/>
        </p:nvSpPr>
        <p:spPr>
          <a:xfrm>
            <a:off x="4377405" y="400000"/>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11</a:t>
            </a:r>
          </a:p>
        </p:txBody>
      </p:sp>
      <p:grpSp>
        <p:nvGrpSpPr>
          <p:cNvPr id="10" name="Group 20">
            <a:extLst>
              <a:ext uri="{FF2B5EF4-FFF2-40B4-BE49-F238E27FC236}">
                <a16:creationId xmlns:a16="http://schemas.microsoft.com/office/drawing/2014/main" id="{90DAD946-F370-BC48-EF0F-9DCEC22C3EDD}"/>
              </a:ext>
            </a:extLst>
          </p:cNvPr>
          <p:cNvGrpSpPr/>
          <p:nvPr/>
        </p:nvGrpSpPr>
        <p:grpSpPr>
          <a:xfrm>
            <a:off x="6018351" y="1632166"/>
            <a:ext cx="5211042" cy="2022367"/>
            <a:chOff x="333828" y="1584291"/>
            <a:chExt cx="11524343" cy="4847772"/>
          </a:xfrm>
        </p:grpSpPr>
        <p:pic>
          <p:nvPicPr>
            <p:cNvPr id="11" name="Picture 21">
              <a:extLst>
                <a:ext uri="{FF2B5EF4-FFF2-40B4-BE49-F238E27FC236}">
                  <a16:creationId xmlns:a16="http://schemas.microsoft.com/office/drawing/2014/main" id="{2210770B-CAA7-F3C4-E0F9-4E10B4C68196}"/>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3" name="Picture 22">
              <a:extLst>
                <a:ext uri="{FF2B5EF4-FFF2-40B4-BE49-F238E27FC236}">
                  <a16:creationId xmlns:a16="http://schemas.microsoft.com/office/drawing/2014/main" id="{33B5F9D3-75C2-14DF-6B11-D81DD2CB938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71915" y="391317"/>
            <a:ext cx="2010130" cy="2010130"/>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1764214" y="988537"/>
            <a:ext cx="8985582" cy="613245"/>
          </a:xfrm>
          <a:prstGeom prst="rect">
            <a:avLst/>
          </a:prstGeom>
          <a:noFill/>
        </p:spPr>
        <p:txBody>
          <a:bodyPr wrap="square" rtlCol="0">
            <a:spAutoFit/>
          </a:bodyPr>
          <a:lstStyle/>
          <a:p>
            <a:pPr marL="30480" marR="30480" algn="just">
              <a:lnSpc>
                <a:spcPct val="115000"/>
              </a:lnSpc>
              <a:spcBef>
                <a:spcPts val="600"/>
              </a:spcBef>
              <a:spcAft>
                <a:spcPts val="600"/>
              </a:spcAft>
            </a:pPr>
            <a:r>
              <a:rPr lang="en-US" sz="3200" b="1" dirty="0" err="1">
                <a:solidFill>
                  <a:srgbClr val="000000"/>
                </a:solidFill>
                <a:latin typeface="Times New Roman" panose="02020603050405020304" pitchFamily="18" charset="0"/>
                <a:ea typeface="Times New Roman" panose="02020603050405020304" pitchFamily="18" charset="0"/>
              </a:rPr>
              <a:t>Tìm</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câu</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đúng</a:t>
            </a:r>
            <a:r>
              <a:rPr lang="en-US" sz="3200" b="1" dirty="0">
                <a:solidFill>
                  <a:srgbClr val="000000"/>
                </a:solidFill>
                <a:latin typeface="Times New Roman" panose="02020603050405020304" pitchFamily="18" charset="0"/>
                <a:ea typeface="Times New Roman" panose="02020603050405020304" pitchFamily="18" charset="0"/>
              </a:rPr>
              <a:t>:</a:t>
            </a:r>
            <a:endParaRPr lang="en-US" sz="2800" b="1" dirty="0">
              <a:latin typeface="Times New Roman" panose="02020603050405020304" pitchFamily="18" charset="0"/>
              <a:ea typeface="Times New Roman" panose="02020603050405020304" pitchFamily="18" charset="0"/>
            </a:endParaRPr>
          </a:p>
        </p:txBody>
      </p:sp>
      <p:grpSp>
        <p:nvGrpSpPr>
          <p:cNvPr id="6" name="Group 20">
            <a:extLst>
              <a:ext uri="{FF2B5EF4-FFF2-40B4-BE49-F238E27FC236}">
                <a16:creationId xmlns:a16="http://schemas.microsoft.com/office/drawing/2014/main" id="{A047AE52-AB99-86DB-5E64-1CCE0CA6FB66}"/>
              </a:ext>
            </a:extLst>
          </p:cNvPr>
          <p:cNvGrpSpPr/>
          <p:nvPr/>
        </p:nvGrpSpPr>
        <p:grpSpPr>
          <a:xfrm>
            <a:off x="903032" y="1624389"/>
            <a:ext cx="5211042" cy="2022367"/>
            <a:chOff x="333828" y="1584291"/>
            <a:chExt cx="11524343" cy="4847772"/>
          </a:xfrm>
        </p:grpSpPr>
        <p:pic>
          <p:nvPicPr>
            <p:cNvPr id="7" name="Picture 21">
              <a:extLst>
                <a:ext uri="{FF2B5EF4-FFF2-40B4-BE49-F238E27FC236}">
                  <a16:creationId xmlns:a16="http://schemas.microsoft.com/office/drawing/2014/main" id="{234BDD09-BFA3-7A07-FC3E-9605022A92F4}"/>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8" name="Picture 22">
              <a:extLst>
                <a:ext uri="{FF2B5EF4-FFF2-40B4-BE49-F238E27FC236}">
                  <a16:creationId xmlns:a16="http://schemas.microsoft.com/office/drawing/2014/main" id="{F7C3F34E-EABD-5C77-2AE1-CF7FDC44E33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1389962" y="1677553"/>
            <a:ext cx="4237182" cy="1815882"/>
          </a:xfrm>
          <a:prstGeom prst="rect">
            <a:avLst/>
          </a:prstGeom>
          <a:noFill/>
        </p:spPr>
        <p:txBody>
          <a:bodyPr wrap="square" rtlCol="0">
            <a:spAutoFit/>
          </a:bodyPr>
          <a:lstStyle/>
          <a:p>
            <a:pPr algn="ctr"/>
            <a:r>
              <a:rPr lang="en-US" sz="2800" b="1" dirty="0">
                <a:solidFill>
                  <a:schemeClr val="bg1"/>
                </a:solidFill>
                <a:effectLst/>
                <a:latin typeface="Montserrat" panose="00000500000000000000" pitchFamily="2" charset="0"/>
                <a:ea typeface="Calibri" panose="020F0502020204030204" pitchFamily="34" charset="0"/>
              </a:rPr>
              <a:t>A.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Nhà</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thơ</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tìm</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hiểu</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về</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với</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thiên</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nhiên</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là</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tìm</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về</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nơi</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trú</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ngụ</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của</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tâm</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hồn</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a:t>
            </a:r>
            <a:endParaRPr lang="fr-FR" sz="3600" b="1" dirty="0">
              <a:solidFill>
                <a:schemeClr val="bg1"/>
              </a:solidFill>
              <a:latin typeface="Montserrat" panose="00000500000000000000" pitchFamily="2" charset="0"/>
            </a:endParaRPr>
          </a:p>
        </p:txBody>
      </p:sp>
      <p:sp>
        <p:nvSpPr>
          <p:cNvPr id="32" name="TextBox 31">
            <a:extLst>
              <a:ext uri="{FF2B5EF4-FFF2-40B4-BE49-F238E27FC236}">
                <a16:creationId xmlns:a16="http://schemas.microsoft.com/office/drawing/2014/main" id="{548271ED-E1C7-4657-9182-F49EA1C44A96}"/>
              </a:ext>
            </a:extLst>
          </p:cNvPr>
          <p:cNvSpPr txBox="1"/>
          <p:nvPr/>
        </p:nvSpPr>
        <p:spPr>
          <a:xfrm>
            <a:off x="6691986" y="1758550"/>
            <a:ext cx="3863771" cy="1815882"/>
          </a:xfrm>
          <a:prstGeom prst="rect">
            <a:avLst/>
          </a:prstGeom>
          <a:noFill/>
        </p:spPr>
        <p:txBody>
          <a:bodyPr wrap="square" rtlCol="0">
            <a:spAutoFit/>
          </a:bodyPr>
          <a:lstStyle/>
          <a:p>
            <a:pPr algn="ctr"/>
            <a:r>
              <a:rPr lang="en-US" sz="2800" b="1" dirty="0">
                <a:solidFill>
                  <a:schemeClr val="bg1"/>
                </a:solidFill>
                <a:latin typeface="Montserrat" panose="00000500000000000000" pitchFamily="2" charset="0"/>
                <a:ea typeface="Calibri" panose="020F0502020204030204" pitchFamily="34" charset="0"/>
              </a:rPr>
              <a:t>B</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Nhà</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thơ</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đến</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với</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thiên</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nhiên</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để</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tìm</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chốn</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dừng</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chân</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lãng</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quên</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cuộc</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đời</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a:t>
            </a:r>
            <a:endParaRPr lang="fr-FR" sz="3600" b="1" dirty="0">
              <a:solidFill>
                <a:schemeClr val="bg1"/>
              </a:solidFill>
              <a:latin typeface="Montserrat" panose="00000500000000000000" pitchFamily="2" charset="0"/>
            </a:endParaRPr>
          </a:p>
        </p:txBody>
      </p:sp>
      <p:grpSp>
        <p:nvGrpSpPr>
          <p:cNvPr id="17" name="Group 20">
            <a:extLst>
              <a:ext uri="{FF2B5EF4-FFF2-40B4-BE49-F238E27FC236}">
                <a16:creationId xmlns:a16="http://schemas.microsoft.com/office/drawing/2014/main" id="{6ED66F49-0AFF-99EF-020C-CE5201EFC93C}"/>
              </a:ext>
            </a:extLst>
          </p:cNvPr>
          <p:cNvGrpSpPr/>
          <p:nvPr/>
        </p:nvGrpSpPr>
        <p:grpSpPr>
          <a:xfrm>
            <a:off x="6018351" y="3792607"/>
            <a:ext cx="5211042" cy="2487119"/>
            <a:chOff x="333828" y="1584291"/>
            <a:chExt cx="11524343" cy="4847772"/>
          </a:xfrm>
        </p:grpSpPr>
        <p:pic>
          <p:nvPicPr>
            <p:cNvPr id="19" name="Picture 21">
              <a:extLst>
                <a:ext uri="{FF2B5EF4-FFF2-40B4-BE49-F238E27FC236}">
                  <a16:creationId xmlns:a16="http://schemas.microsoft.com/office/drawing/2014/main" id="{3DAB6042-5AAE-4E03-42D2-DC31584D3BC9}"/>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34" name="Picture 22">
              <a:extLst>
                <a:ext uri="{FF2B5EF4-FFF2-40B4-BE49-F238E27FC236}">
                  <a16:creationId xmlns:a16="http://schemas.microsoft.com/office/drawing/2014/main" id="{BC4FE238-5A1F-C7AA-4EBD-BCF5ED78A0E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pic>
        <p:nvPicPr>
          <p:cNvPr id="2" name="nhạc chơi rung chuông vàng">
            <a:hlinkClick r:id="" action="ppaction://media"/>
            <a:extLst>
              <a:ext uri="{FF2B5EF4-FFF2-40B4-BE49-F238E27FC236}">
                <a16:creationId xmlns:a16="http://schemas.microsoft.com/office/drawing/2014/main" id="{55A10B0C-9286-4B1F-92AC-26C620EC5B0F}"/>
              </a:ext>
            </a:extLst>
          </p:cNvPr>
          <p:cNvPicPr>
            <a:picLocks noChangeAspect="1"/>
          </p:cNvPicPr>
          <p:nvPr>
            <a:audioFile r:link="rId1"/>
            <p:extLst>
              <p:ext uri="{DAA4B4D4-6D71-4841-9C94-3DE7FCFB9230}">
                <p14:media xmlns:p14="http://schemas.microsoft.com/office/powerpoint/2010/main" r:embed="rId2">
                  <p14:trim st="8824"/>
                </p14:media>
              </p:ext>
            </p:extLst>
          </p:nvPr>
        </p:nvPicPr>
        <p:blipFill>
          <a:blip r:embed="rId14"/>
          <a:stretch>
            <a:fillRect/>
          </a:stretch>
        </p:blipFill>
        <p:spPr>
          <a:xfrm>
            <a:off x="-915162" y="1352452"/>
            <a:ext cx="609600" cy="609600"/>
          </a:xfrm>
          <a:prstGeom prst="rect">
            <a:avLst/>
          </a:prstGeom>
        </p:spPr>
      </p:pic>
      <p:grpSp>
        <p:nvGrpSpPr>
          <p:cNvPr id="14" name="Group 20">
            <a:extLst>
              <a:ext uri="{FF2B5EF4-FFF2-40B4-BE49-F238E27FC236}">
                <a16:creationId xmlns:a16="http://schemas.microsoft.com/office/drawing/2014/main" id="{F81B7110-C131-9C48-8C3E-59B39F162B2A}"/>
              </a:ext>
            </a:extLst>
          </p:cNvPr>
          <p:cNvGrpSpPr/>
          <p:nvPr/>
        </p:nvGrpSpPr>
        <p:grpSpPr>
          <a:xfrm>
            <a:off x="947784" y="3846863"/>
            <a:ext cx="5211042" cy="2487119"/>
            <a:chOff x="333828" y="1584291"/>
            <a:chExt cx="11524343" cy="4847772"/>
          </a:xfrm>
        </p:grpSpPr>
        <p:pic>
          <p:nvPicPr>
            <p:cNvPr id="15" name="Picture 21">
              <a:extLst>
                <a:ext uri="{FF2B5EF4-FFF2-40B4-BE49-F238E27FC236}">
                  <a16:creationId xmlns:a16="http://schemas.microsoft.com/office/drawing/2014/main" id="{ACB82E2D-9003-5AB7-F6EA-03973424B7A1}"/>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6" name="Picture 22">
              <a:extLst>
                <a:ext uri="{FF2B5EF4-FFF2-40B4-BE49-F238E27FC236}">
                  <a16:creationId xmlns:a16="http://schemas.microsoft.com/office/drawing/2014/main" id="{16132539-FDCD-F41F-0699-FBDE6BA135F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1" name="TextBox 30">
            <a:extLst>
              <a:ext uri="{FF2B5EF4-FFF2-40B4-BE49-F238E27FC236}">
                <a16:creationId xmlns:a16="http://schemas.microsoft.com/office/drawing/2014/main" id="{C10D5D51-143C-4D86-8F14-FCBA79843B3F}"/>
              </a:ext>
            </a:extLst>
          </p:cNvPr>
          <p:cNvSpPr txBox="1"/>
          <p:nvPr/>
        </p:nvSpPr>
        <p:spPr>
          <a:xfrm>
            <a:off x="1297700" y="3985940"/>
            <a:ext cx="4420328" cy="2246769"/>
          </a:xfrm>
          <a:prstGeom prst="rect">
            <a:avLst/>
          </a:prstGeom>
          <a:noFill/>
        </p:spPr>
        <p:txBody>
          <a:bodyPr wrap="square" rtlCol="0">
            <a:spAutoFit/>
          </a:bodyPr>
          <a:lstStyle/>
          <a:p>
            <a:pPr algn="ctr"/>
            <a:r>
              <a:rPr lang="en-US" sz="2800" b="1" dirty="0">
                <a:solidFill>
                  <a:schemeClr val="bg1"/>
                </a:solidFill>
                <a:latin typeface="Montserrat" panose="00000500000000000000" pitchFamily="2" charset="0"/>
                <a:ea typeface="Calibri" panose="020F0502020204030204" pitchFamily="34" charset="0"/>
              </a:rPr>
              <a:t>C</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Nhà</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thơ</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miêu</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tả</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cảnh</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sắc</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thiên</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nhiên</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để</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gửi</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gắm</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những</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tâm</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tư</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thầm</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kín</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khó</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nói</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của</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r>
              <a:rPr lang="en-US" sz="2800" b="1"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mình</a:t>
            </a:r>
            <a:r>
              <a:rPr lang="en-US" sz="2800" b="1" dirty="0">
                <a:solidFill>
                  <a:schemeClr val="bg1"/>
                </a:solidFill>
                <a:latin typeface="Montserrat" panose="00000500000000000000" pitchFamily="2" charset="0"/>
                <a:ea typeface="Calibri" panose="020F0502020204030204" pitchFamily="34" charset="0"/>
                <a:cs typeface="Times New Roman" panose="02020603050405020304" pitchFamily="18" charset="0"/>
              </a:rPr>
              <a:t>.</a:t>
            </a:r>
          </a:p>
        </p:txBody>
      </p:sp>
      <p:pic>
        <p:nvPicPr>
          <p:cNvPr id="3" name="y2mate.com - ĐỒNG HỒ ĐẾM NGƯỢC 5 GIÂY CHUÔNG BÁO HẾT GIỜ_480p">
            <a:hlinkClick r:id="" action="ppaction://media"/>
            <a:extLst>
              <a:ext uri="{FF2B5EF4-FFF2-40B4-BE49-F238E27FC236}">
                <a16:creationId xmlns:a16="http://schemas.microsoft.com/office/drawing/2014/main" id="{5B9FFD7E-978A-ED8A-6CD8-8A7CB058681B}"/>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5434224" y="3172539"/>
            <a:ext cx="1194930" cy="940273"/>
          </a:xfrm>
          <a:prstGeom prst="rect">
            <a:avLst/>
          </a:prstGeom>
        </p:spPr>
      </p:pic>
      <p:sp>
        <p:nvSpPr>
          <p:cNvPr id="33" name="TextBox 32">
            <a:extLst>
              <a:ext uri="{FF2B5EF4-FFF2-40B4-BE49-F238E27FC236}">
                <a16:creationId xmlns:a16="http://schemas.microsoft.com/office/drawing/2014/main" id="{7FD167AD-B3DD-423C-9A0A-0EBD1C1F0A64}"/>
              </a:ext>
            </a:extLst>
          </p:cNvPr>
          <p:cNvSpPr txBox="1"/>
          <p:nvPr/>
        </p:nvSpPr>
        <p:spPr>
          <a:xfrm>
            <a:off x="6482306" y="3937289"/>
            <a:ext cx="4227717" cy="2246769"/>
          </a:xfrm>
          <a:prstGeom prst="rect">
            <a:avLst/>
          </a:prstGeom>
          <a:noFill/>
        </p:spPr>
        <p:txBody>
          <a:bodyPr wrap="square" rtlCol="0">
            <a:spAutoFit/>
          </a:bodyPr>
          <a:lstStyle/>
          <a:p>
            <a:pPr algn="ctr"/>
            <a:r>
              <a:rPr lang="en-US" sz="2800" b="1" dirty="0">
                <a:solidFill>
                  <a:schemeClr val="bg1"/>
                </a:solidFill>
                <a:latin typeface="Montserrat" panose="00000500000000000000" pitchFamily="2" charset="0"/>
                <a:ea typeface="Calibri" panose="020F0502020204030204" pitchFamily="34" charset="0"/>
              </a:rPr>
              <a:t>D</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Điểm</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kết</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tụ</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của</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hồn</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thơ</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Nguyễn</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Trãi</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không</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phải</a:t>
            </a:r>
            <a:r>
              <a:rPr lang="en-US" sz="2800" b="1" dirty="0">
                <a:solidFill>
                  <a:schemeClr val="bg1"/>
                </a:solidFill>
                <a:latin typeface="Montserrat" panose="00000500000000000000" pitchFamily="2" charset="0"/>
                <a:ea typeface="Calibri" panose="020F0502020204030204" pitchFamily="34" charset="0"/>
              </a:rPr>
              <a:t> ở </a:t>
            </a:r>
            <a:r>
              <a:rPr lang="en-US" sz="2800" b="1" dirty="0" err="1">
                <a:solidFill>
                  <a:schemeClr val="bg1"/>
                </a:solidFill>
                <a:latin typeface="Montserrat" panose="00000500000000000000" pitchFamily="2" charset="0"/>
                <a:ea typeface="Calibri" panose="020F0502020204030204" pitchFamily="34" charset="0"/>
              </a:rPr>
              <a:t>thiên</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nhiên</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tạo</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vật</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mà</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chính</a:t>
            </a:r>
            <a:r>
              <a:rPr lang="en-US" sz="2800" b="1" dirty="0">
                <a:solidFill>
                  <a:schemeClr val="bg1"/>
                </a:solidFill>
                <a:latin typeface="Montserrat" panose="00000500000000000000" pitchFamily="2" charset="0"/>
                <a:ea typeface="Calibri" panose="020F0502020204030204" pitchFamily="34" charset="0"/>
              </a:rPr>
              <a:t> ở con </a:t>
            </a:r>
            <a:r>
              <a:rPr lang="en-US" sz="2800" b="1" dirty="0" err="1">
                <a:solidFill>
                  <a:schemeClr val="bg1"/>
                </a:solidFill>
                <a:latin typeface="Montserrat" panose="00000500000000000000" pitchFamily="2" charset="0"/>
                <a:ea typeface="Calibri" panose="020F0502020204030204" pitchFamily="34" charset="0"/>
              </a:rPr>
              <a:t>người</a:t>
            </a:r>
            <a:r>
              <a:rPr lang="en-US" sz="2800" b="1" dirty="0">
                <a:solidFill>
                  <a:schemeClr val="bg1"/>
                </a:solidFill>
                <a:effectLst/>
                <a:latin typeface="Montserrat" panose="00000500000000000000" pitchFamily="2" charset="0"/>
                <a:ea typeface="Calibri" panose="020F0502020204030204" pitchFamily="34" charset="0"/>
              </a:rPr>
              <a:t>.</a:t>
            </a:r>
            <a:endParaRPr lang="fr-FR" sz="3600" b="1"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1919664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75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750"/>
                                        <p:tgtEl>
                                          <p:spTgt spid="3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750"/>
                                        <p:tgtEl>
                                          <p:spTgt spid="3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750"/>
                                        <p:tgtEl>
                                          <p:spTgt spid="3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down)">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6512" fill="hold"/>
                                        <p:tgtEl>
                                          <p:spTgt spid="2"/>
                                        </p:tgtEl>
                                      </p:cBhvr>
                                    </p:cmd>
                                  </p:childTnLst>
                                </p:cTn>
                              </p:par>
                              <p:par>
                                <p:cTn id="32" presetID="1" presetClass="mediacall" presetSubtype="0" fill="hold" nodeType="withEffect">
                                  <p:stCondLst>
                                    <p:cond delay="0"/>
                                  </p:stCondLst>
                                  <p:childTnLst>
                                    <p:cmd type="call" cmd="playFrom(0.0)">
                                      <p:cBhvr>
                                        <p:cTn id="33" dur="7710" fill="hold"/>
                                        <p:tgtEl>
                                          <p:spTgt spid="3"/>
                                        </p:tgtEl>
                                      </p:cBhvr>
                                    </p:cmd>
                                  </p:childTnLst>
                                </p:cTn>
                              </p:par>
                              <p:par>
                                <p:cTn id="34" presetID="16" presetClass="exit" presetSubtype="21" fill="hold" nodeType="withEffect">
                                  <p:stCondLst>
                                    <p:cond delay="5010"/>
                                  </p:stCondLst>
                                  <p:childTnLst>
                                    <p:animEffect transition="out" filter="barn(inVertical)">
                                      <p:cBhvr>
                                        <p:cTn id="35" dur="500"/>
                                        <p:tgtEl>
                                          <p:spTgt spid="3"/>
                                        </p:tgtEl>
                                      </p:cBhvr>
                                    </p:animEffect>
                                    <p:set>
                                      <p:cBhvr>
                                        <p:cTn id="36" dur="1" fill="hold">
                                          <p:stCondLst>
                                            <p:cond delay="499"/>
                                          </p:stCondLst>
                                        </p:cTn>
                                        <p:tgtEl>
                                          <p:spTgt spid="3"/>
                                        </p:tgtEl>
                                        <p:attrNameLst>
                                          <p:attrName>style.visibility</p:attrName>
                                        </p:attrNameLst>
                                      </p:cBhvr>
                                      <p:to>
                                        <p:strVal val="hidden"/>
                                      </p:to>
                                    </p:set>
                                    <p:cmd type="call" cmd="stop">
                                      <p:cBhvr>
                                        <p:cTn id="37" dur="1">
                                          <p:stCondLst>
                                            <p:cond delay="499"/>
                                          </p:stCondLst>
                                        </p:cTn>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6" name="suction.wav"/>
                                        </p:tgtEl>
                                      </p:cMediaNode>
                                    </p:audio>
                                  </p:subTnLst>
                                </p:cTn>
                              </p:par>
                              <p:par>
                                <p:cTn id="42" presetID="1" presetClass="exit" presetSubtype="0" fill="hold" grpId="1" nodeType="withEffect">
                                  <p:stCondLst>
                                    <p:cond delay="0"/>
                                  </p:stCondLst>
                                  <p:childTnLst>
                                    <p:set>
                                      <p:cBhvr>
                                        <p:cTn id="43"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6" name="suction.wav"/>
                                        </p:tgtEl>
                                      </p:cMediaNode>
                                    </p:audio>
                                  </p:subTnLst>
                                </p:cTn>
                              </p:par>
                              <p:par>
                                <p:cTn id="44" presetID="1" presetClass="exit" presetSubtype="0" fill="hold" grpId="1" nodeType="withEffect">
                                  <p:stCondLst>
                                    <p:cond delay="0"/>
                                  </p:stCondLst>
                                  <p:childTnLst>
                                    <p:set>
                                      <p:cBhvr>
                                        <p:cTn id="45"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
                </p:tgtEl>
              </p:cMediaNode>
            </p:audio>
            <p:video>
              <p:cMediaNode vol="80000">
                <p:cTn id="47" fill="hold" display="0">
                  <p:stCondLst>
                    <p:cond delay="indefinite"/>
                  </p:stCondLst>
                </p:cTn>
                <p:tgtEl>
                  <p:spTgt spid="3"/>
                </p:tgtEl>
              </p:cMediaNode>
            </p:video>
            <p:seq concurrent="1" nextAc="seek">
              <p:cTn id="48" restart="whenNotActive" fill="hold" evtFilter="cancelBubble" nodeType="interactiveSeq">
                <p:stCondLst>
                  <p:cond evt="onClick" delay="0">
                    <p:tgtEl>
                      <p:spTgt spid="3"/>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3"/>
                                        </p:tgtEl>
                                      </p:cBhvr>
                                    </p:cmd>
                                  </p:childTnLst>
                                </p:cTn>
                              </p:par>
                            </p:childTnLst>
                          </p:cTn>
                        </p:par>
                      </p:childTnLst>
                    </p:cTn>
                  </p:par>
                </p:childTnLst>
              </p:cTn>
              <p:nextCondLst>
                <p:cond evt="onClick" delay="0">
                  <p:tgtEl>
                    <p:spTgt spid="3"/>
                  </p:tgtEl>
                </p:cond>
              </p:nextCondLst>
            </p:seq>
          </p:childTnLst>
        </p:cTn>
      </p:par>
    </p:tnLst>
    <p:bldLst>
      <p:bldP spid="12" grpId="0"/>
      <p:bldP spid="30" grpId="0"/>
      <p:bldP spid="30" grpId="1"/>
      <p:bldP spid="32" grpId="0"/>
      <p:bldP spid="32" grpId="1"/>
      <p:bldP spid="31" grpId="0"/>
      <p:bldP spid="31" grpId="1"/>
      <p:bldP spid="3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lank rectangle colorful abstract frame vector | premium image by  rawpixel.com / tau… | Powerpoint background design, Colorful backgrounds,  Poster background design">
            <a:extLst>
              <a:ext uri="{FF2B5EF4-FFF2-40B4-BE49-F238E27FC236}">
                <a16:creationId xmlns:a16="http://schemas.microsoft.com/office/drawing/2014/main" id="{461FBC4C-36ED-F44E-63D3-E3D126A4F97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133098"/>
            <a:ext cx="12192000" cy="680690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C57131F-C79D-4825-BD7B-1FBE387F303C}"/>
              </a:ext>
            </a:extLst>
          </p:cNvPr>
          <p:cNvSpPr txBox="1"/>
          <p:nvPr/>
        </p:nvSpPr>
        <p:spPr>
          <a:xfrm>
            <a:off x="4377405" y="550217"/>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48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48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12</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1915" y="-135629"/>
            <a:ext cx="2010130" cy="2010130"/>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1879366" y="1311626"/>
            <a:ext cx="8985582" cy="613245"/>
          </a:xfrm>
          <a:prstGeom prst="rect">
            <a:avLst/>
          </a:prstGeom>
          <a:noFill/>
        </p:spPr>
        <p:txBody>
          <a:bodyPr wrap="square" rtlCol="0">
            <a:spAutoFit/>
          </a:bodyPr>
          <a:lstStyle/>
          <a:p>
            <a:pPr marL="30480" marR="30480" algn="just">
              <a:lnSpc>
                <a:spcPct val="115000"/>
              </a:lnSpc>
              <a:spcBef>
                <a:spcPts val="600"/>
              </a:spcBef>
              <a:spcAft>
                <a:spcPts val="600"/>
              </a:spcAft>
            </a:pP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Vẻ</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đẹp</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1" name="Group 20">
            <a:extLst>
              <a:ext uri="{FF2B5EF4-FFF2-40B4-BE49-F238E27FC236}">
                <a16:creationId xmlns:a16="http://schemas.microsoft.com/office/drawing/2014/main" id="{9E40A452-AD32-4973-93FD-F4C4003D67AF}"/>
              </a:ext>
            </a:extLst>
          </p:cNvPr>
          <p:cNvGrpSpPr/>
          <p:nvPr/>
        </p:nvGrpSpPr>
        <p:grpSpPr>
          <a:xfrm>
            <a:off x="6585467" y="2520416"/>
            <a:ext cx="4762447" cy="1098063"/>
            <a:chOff x="333828" y="1584291"/>
            <a:chExt cx="11524343" cy="4847772"/>
          </a:xfrm>
        </p:grpSpPr>
        <p:pic>
          <p:nvPicPr>
            <p:cNvPr id="22" name="Picture 21">
              <a:extLst>
                <a:ext uri="{FF2B5EF4-FFF2-40B4-BE49-F238E27FC236}">
                  <a16:creationId xmlns:a16="http://schemas.microsoft.com/office/drawing/2014/main" id="{F2EAF8E5-6EA9-41CF-94FD-2F138B9DF39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3" name="Picture 22">
              <a:extLst>
                <a:ext uri="{FF2B5EF4-FFF2-40B4-BE49-F238E27FC236}">
                  <a16:creationId xmlns:a16="http://schemas.microsoft.com/office/drawing/2014/main" id="{E5DF533E-DE32-454B-81F8-CE39568BAE3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4" name="Group 23">
            <a:extLst>
              <a:ext uri="{FF2B5EF4-FFF2-40B4-BE49-F238E27FC236}">
                <a16:creationId xmlns:a16="http://schemas.microsoft.com/office/drawing/2014/main" id="{A9DC5DC2-630A-47E0-B305-10E09B9D99F1}"/>
              </a:ext>
            </a:extLst>
          </p:cNvPr>
          <p:cNvGrpSpPr/>
          <p:nvPr/>
        </p:nvGrpSpPr>
        <p:grpSpPr>
          <a:xfrm>
            <a:off x="1427671" y="4448311"/>
            <a:ext cx="4668329" cy="1098063"/>
            <a:chOff x="333828" y="1584291"/>
            <a:chExt cx="11524343" cy="4847772"/>
          </a:xfrm>
        </p:grpSpPr>
        <p:pic>
          <p:nvPicPr>
            <p:cNvPr id="25" name="Picture 24">
              <a:extLst>
                <a:ext uri="{FF2B5EF4-FFF2-40B4-BE49-F238E27FC236}">
                  <a16:creationId xmlns:a16="http://schemas.microsoft.com/office/drawing/2014/main" id="{3D36C072-2616-4149-A73F-EF045D91C74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6" name="Picture 25">
              <a:extLst>
                <a:ext uri="{FF2B5EF4-FFF2-40B4-BE49-F238E27FC236}">
                  <a16:creationId xmlns:a16="http://schemas.microsoft.com/office/drawing/2014/main" id="{615435D3-F2BC-48EB-BF99-C035EE593FFA}"/>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6" name="Group 20">
            <a:extLst>
              <a:ext uri="{FF2B5EF4-FFF2-40B4-BE49-F238E27FC236}">
                <a16:creationId xmlns:a16="http://schemas.microsoft.com/office/drawing/2014/main" id="{A047AE52-AB99-86DB-5E64-1CCE0CA6FB66}"/>
              </a:ext>
            </a:extLst>
          </p:cNvPr>
          <p:cNvGrpSpPr/>
          <p:nvPr/>
        </p:nvGrpSpPr>
        <p:grpSpPr>
          <a:xfrm>
            <a:off x="1494558" y="2475026"/>
            <a:ext cx="4762447" cy="1098063"/>
            <a:chOff x="333828" y="1584291"/>
            <a:chExt cx="11524343" cy="4847772"/>
          </a:xfrm>
        </p:grpSpPr>
        <p:pic>
          <p:nvPicPr>
            <p:cNvPr id="7" name="Picture 21">
              <a:extLst>
                <a:ext uri="{FF2B5EF4-FFF2-40B4-BE49-F238E27FC236}">
                  <a16:creationId xmlns:a16="http://schemas.microsoft.com/office/drawing/2014/main" id="{234BDD09-BFA3-7A07-FC3E-9605022A92F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8" name="Picture 22">
              <a:extLst>
                <a:ext uri="{FF2B5EF4-FFF2-40B4-BE49-F238E27FC236}">
                  <a16:creationId xmlns:a16="http://schemas.microsoft.com/office/drawing/2014/main" id="{F7C3F34E-EABD-5C77-2AE1-CF7FDC44E332}"/>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7" name="Group 26">
            <a:extLst>
              <a:ext uri="{FF2B5EF4-FFF2-40B4-BE49-F238E27FC236}">
                <a16:creationId xmlns:a16="http://schemas.microsoft.com/office/drawing/2014/main" id="{C78DAFC6-95CE-438F-B18D-F77117F76F82}"/>
              </a:ext>
            </a:extLst>
          </p:cNvPr>
          <p:cNvGrpSpPr/>
          <p:nvPr/>
        </p:nvGrpSpPr>
        <p:grpSpPr>
          <a:xfrm>
            <a:off x="6707049" y="4379938"/>
            <a:ext cx="4656159" cy="1098063"/>
            <a:chOff x="333828" y="1584291"/>
            <a:chExt cx="11524343" cy="4847772"/>
          </a:xfrm>
        </p:grpSpPr>
        <p:pic>
          <p:nvPicPr>
            <p:cNvPr id="28" name="Picture 27">
              <a:extLst>
                <a:ext uri="{FF2B5EF4-FFF2-40B4-BE49-F238E27FC236}">
                  <a16:creationId xmlns:a16="http://schemas.microsoft.com/office/drawing/2014/main" id="{D38E1DC3-E695-4FB4-9E04-44A1393C56C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9" name="Picture 28">
              <a:extLst>
                <a:ext uri="{FF2B5EF4-FFF2-40B4-BE49-F238E27FC236}">
                  <a16:creationId xmlns:a16="http://schemas.microsoft.com/office/drawing/2014/main" id="{4184C049-80DD-4F07-BEB2-82BBCEAC6004}"/>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1969218" y="2759843"/>
            <a:ext cx="3901238" cy="523220"/>
          </a:xfrm>
          <a:prstGeom prst="rect">
            <a:avLst/>
          </a:prstGeom>
          <a:noFill/>
        </p:spPr>
        <p:txBody>
          <a:bodyPr wrap="square" rtlCol="0">
            <a:spAutoFit/>
          </a:bodyPr>
          <a:lstStyle/>
          <a:p>
            <a:r>
              <a:rPr lang="en-US" sz="2800" b="1" dirty="0">
                <a:solidFill>
                  <a:schemeClr val="bg1"/>
                </a:solidFill>
                <a:effectLst/>
                <a:latin typeface="Montserrat" panose="00000500000000000000" pitchFamily="2" charset="0"/>
                <a:ea typeface="Calibri" panose="020F0502020204030204" pitchFamily="34" charset="0"/>
              </a:rPr>
              <a:t>A. </a:t>
            </a:r>
            <a:r>
              <a:rPr lang="en-US" sz="2800" b="1" dirty="0" err="1">
                <a:solidFill>
                  <a:schemeClr val="bg1"/>
                </a:solidFill>
                <a:latin typeface="Montserrat" panose="00000500000000000000" pitchFamily="2" charset="0"/>
                <a:ea typeface="Calibri" panose="020F0502020204030204" pitchFamily="34" charset="0"/>
              </a:rPr>
              <a:t>Tả</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cảnh</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ngụ</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tình</a:t>
            </a:r>
            <a:endParaRPr lang="fr-FR" sz="3600" dirty="0">
              <a:solidFill>
                <a:schemeClr val="bg1"/>
              </a:solidFill>
              <a:latin typeface="Montserrat" panose="00000500000000000000" pitchFamily="2" charset="0"/>
            </a:endParaRPr>
          </a:p>
        </p:txBody>
      </p:sp>
      <p:sp>
        <p:nvSpPr>
          <p:cNvPr id="31" name="TextBox 30">
            <a:extLst>
              <a:ext uri="{FF2B5EF4-FFF2-40B4-BE49-F238E27FC236}">
                <a16:creationId xmlns:a16="http://schemas.microsoft.com/office/drawing/2014/main" id="{C10D5D51-143C-4D86-8F14-FCBA79843B3F}"/>
              </a:ext>
            </a:extLst>
          </p:cNvPr>
          <p:cNvSpPr txBox="1"/>
          <p:nvPr/>
        </p:nvSpPr>
        <p:spPr>
          <a:xfrm>
            <a:off x="1868192" y="4679134"/>
            <a:ext cx="3693519" cy="523220"/>
          </a:xfrm>
          <a:prstGeom prst="rect">
            <a:avLst/>
          </a:prstGeom>
          <a:noFill/>
        </p:spPr>
        <p:txBody>
          <a:bodyPr wrap="square" rtlCol="0">
            <a:spAutoFit/>
          </a:bodyPr>
          <a:lstStyle/>
          <a:p>
            <a:pPr algn="ctr"/>
            <a:r>
              <a:rPr lang="en-US" sz="2800" b="1" dirty="0">
                <a:solidFill>
                  <a:schemeClr val="bg1"/>
                </a:solidFill>
                <a:latin typeface="Montserrat" panose="00000500000000000000" pitchFamily="2" charset="0"/>
                <a:ea typeface="Calibri" panose="020F0502020204030204" pitchFamily="34" charset="0"/>
              </a:rPr>
              <a:t>C</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Sử</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dụng</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từ</a:t>
            </a:r>
            <a:r>
              <a:rPr lang="en-US" sz="2800" b="1" dirty="0">
                <a:solidFill>
                  <a:schemeClr val="bg1"/>
                </a:solidFill>
                <a:latin typeface="Montserrat" panose="00000500000000000000" pitchFamily="2" charset="0"/>
                <a:ea typeface="Calibri" panose="020F0502020204030204" pitchFamily="34" charset="0"/>
              </a:rPr>
              <a:t> </a:t>
            </a:r>
            <a:r>
              <a:rPr lang="en-US" sz="2800" b="1" dirty="0" err="1">
                <a:solidFill>
                  <a:schemeClr val="bg1"/>
                </a:solidFill>
                <a:latin typeface="Montserrat" panose="00000500000000000000" pitchFamily="2" charset="0"/>
                <a:ea typeface="Calibri" panose="020F0502020204030204" pitchFamily="34" charset="0"/>
              </a:rPr>
              <a:t>láy</a:t>
            </a:r>
            <a:endParaRPr lang="fr-FR" sz="3600" dirty="0">
              <a:solidFill>
                <a:schemeClr val="bg1"/>
              </a:solidFill>
              <a:latin typeface="Montserrat" panose="00000500000000000000" pitchFamily="2" charset="0"/>
            </a:endParaRPr>
          </a:p>
        </p:txBody>
      </p:sp>
      <p:sp>
        <p:nvSpPr>
          <p:cNvPr id="32" name="TextBox 31">
            <a:extLst>
              <a:ext uri="{FF2B5EF4-FFF2-40B4-BE49-F238E27FC236}">
                <a16:creationId xmlns:a16="http://schemas.microsoft.com/office/drawing/2014/main" id="{548271ED-E1C7-4657-9182-F49EA1C44A96}"/>
              </a:ext>
            </a:extLst>
          </p:cNvPr>
          <p:cNvSpPr txBox="1"/>
          <p:nvPr/>
        </p:nvSpPr>
        <p:spPr>
          <a:xfrm>
            <a:off x="6860831" y="2791329"/>
            <a:ext cx="4262364" cy="523220"/>
          </a:xfrm>
          <a:prstGeom prst="rect">
            <a:avLst/>
          </a:prstGeom>
          <a:noFill/>
        </p:spPr>
        <p:txBody>
          <a:bodyPr wrap="square" rtlCol="0">
            <a:spAutoFit/>
          </a:bodyPr>
          <a:lstStyle/>
          <a:p>
            <a:pPr algn="ctr"/>
            <a:r>
              <a:rPr lang="en-US" sz="2800" b="1" dirty="0">
                <a:solidFill>
                  <a:schemeClr val="bg1"/>
                </a:solidFill>
                <a:latin typeface="Montserrat" panose="00000500000000000000" pitchFamily="2" charset="0"/>
                <a:ea typeface="Calibri" panose="020F0502020204030204" pitchFamily="34" charset="0"/>
              </a:rPr>
              <a:t>B</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Các</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cặp</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đối</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chỉnh</a:t>
            </a:r>
            <a:endParaRPr lang="fr-FR" sz="3600" dirty="0">
              <a:solidFill>
                <a:schemeClr val="bg1"/>
              </a:solidFill>
              <a:latin typeface="Montserrat" panose="00000500000000000000" pitchFamily="2" charset="0"/>
            </a:endParaRPr>
          </a:p>
        </p:txBody>
      </p:sp>
      <p:sp>
        <p:nvSpPr>
          <p:cNvPr id="33" name="TextBox 32">
            <a:extLst>
              <a:ext uri="{FF2B5EF4-FFF2-40B4-BE49-F238E27FC236}">
                <a16:creationId xmlns:a16="http://schemas.microsoft.com/office/drawing/2014/main" id="{7FD167AD-B3DD-423C-9A0A-0EBD1C1F0A64}"/>
              </a:ext>
            </a:extLst>
          </p:cNvPr>
          <p:cNvSpPr txBox="1"/>
          <p:nvPr/>
        </p:nvSpPr>
        <p:spPr>
          <a:xfrm>
            <a:off x="7188452" y="4667359"/>
            <a:ext cx="3777539" cy="523220"/>
          </a:xfrm>
          <a:prstGeom prst="rect">
            <a:avLst/>
          </a:prstGeom>
          <a:noFill/>
        </p:spPr>
        <p:txBody>
          <a:bodyPr wrap="square" rtlCol="0">
            <a:spAutoFit/>
          </a:bodyPr>
          <a:lstStyle/>
          <a:p>
            <a:pPr algn="ctr"/>
            <a:r>
              <a:rPr lang="en-US" sz="2800" b="1" dirty="0">
                <a:solidFill>
                  <a:schemeClr val="bg1"/>
                </a:solidFill>
                <a:latin typeface="Montserrat" panose="00000500000000000000" pitchFamily="2" charset="0"/>
                <a:ea typeface="Calibri" panose="020F0502020204030204" pitchFamily="34" charset="0"/>
              </a:rPr>
              <a:t>D</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Tất</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cả</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đều</a:t>
            </a:r>
            <a:r>
              <a:rPr lang="en-US" sz="2800" b="1" dirty="0">
                <a:solidFill>
                  <a:schemeClr val="bg1"/>
                </a:solidFill>
                <a:effectLst/>
                <a:latin typeface="Montserrat" panose="00000500000000000000" pitchFamily="2" charset="0"/>
                <a:ea typeface="Calibri" panose="020F0502020204030204" pitchFamily="34" charset="0"/>
              </a:rPr>
              <a:t> </a:t>
            </a:r>
            <a:r>
              <a:rPr lang="en-US" sz="2800" b="1" dirty="0" err="1">
                <a:solidFill>
                  <a:schemeClr val="bg1"/>
                </a:solidFill>
                <a:effectLst/>
                <a:latin typeface="Montserrat" panose="00000500000000000000" pitchFamily="2" charset="0"/>
                <a:ea typeface="Calibri" panose="020F0502020204030204" pitchFamily="34" charset="0"/>
              </a:rPr>
              <a:t>đúng</a:t>
            </a:r>
            <a:r>
              <a:rPr lang="en-US" sz="2800" b="1" dirty="0">
                <a:solidFill>
                  <a:schemeClr val="bg1"/>
                </a:solidFill>
                <a:effectLst/>
                <a:latin typeface="Montserrat" panose="00000500000000000000" pitchFamily="2" charset="0"/>
                <a:ea typeface="Calibri" panose="020F0502020204030204" pitchFamily="34" charset="0"/>
              </a:rPr>
              <a:t>.</a:t>
            </a:r>
            <a:endParaRPr lang="fr-FR" sz="3600" dirty="0">
              <a:solidFill>
                <a:schemeClr val="bg1"/>
              </a:solidFill>
              <a:latin typeface="Montserrat" panose="00000500000000000000" pitchFamily="2" charset="0"/>
            </a:endParaRPr>
          </a:p>
        </p:txBody>
      </p:sp>
      <p:pic>
        <p:nvPicPr>
          <p:cNvPr id="2" name="nhạc chơi rung chuông vàng">
            <a:hlinkClick r:id="" action="ppaction://media"/>
            <a:extLst>
              <a:ext uri="{FF2B5EF4-FFF2-40B4-BE49-F238E27FC236}">
                <a16:creationId xmlns:a16="http://schemas.microsoft.com/office/drawing/2014/main" id="{55A10B0C-9286-4B1F-92AC-26C620EC5B0F}"/>
              </a:ext>
            </a:extLst>
          </p:cNvPr>
          <p:cNvPicPr>
            <a:picLocks noChangeAspect="1"/>
          </p:cNvPicPr>
          <p:nvPr>
            <a:audioFile r:link="rId1"/>
            <p:extLst>
              <p:ext uri="{DAA4B4D4-6D71-4841-9C94-3DE7FCFB9230}">
                <p14:media xmlns:p14="http://schemas.microsoft.com/office/powerpoint/2010/main" r:embed="rId2">
                  <p14:trim st="8824"/>
                </p14:media>
              </p:ext>
            </p:extLst>
          </p:nvPr>
        </p:nvPicPr>
        <p:blipFill>
          <a:blip r:embed="rId14"/>
          <a:stretch>
            <a:fillRect/>
          </a:stretch>
        </p:blipFill>
        <p:spPr>
          <a:xfrm>
            <a:off x="-915162" y="825506"/>
            <a:ext cx="609600" cy="609600"/>
          </a:xfrm>
          <a:prstGeom prst="rect">
            <a:avLst/>
          </a:prstGeom>
        </p:spPr>
      </p:pic>
      <p:pic>
        <p:nvPicPr>
          <p:cNvPr id="3" name="y2mate.com - ĐỒNG HỒ ĐẾM NGƯỢC 5 GIÂY CHUÔNG BÁO HẾT GIỜ_480p">
            <a:hlinkClick r:id="" action="ppaction://media"/>
            <a:extLst>
              <a:ext uri="{FF2B5EF4-FFF2-40B4-BE49-F238E27FC236}">
                <a16:creationId xmlns:a16="http://schemas.microsoft.com/office/drawing/2014/main" id="{5B9FFD7E-978A-ED8A-6CD8-8A7CB058681B}"/>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5603806" y="3543826"/>
            <a:ext cx="1542551" cy="1213811"/>
          </a:xfrm>
          <a:prstGeom prst="rect">
            <a:avLst/>
          </a:prstGeom>
        </p:spPr>
      </p:pic>
    </p:spTree>
    <p:extLst>
      <p:ext uri="{BB962C8B-B14F-4D97-AF65-F5344CB8AC3E}">
        <p14:creationId xmlns:p14="http://schemas.microsoft.com/office/powerpoint/2010/main" val="1757746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75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750"/>
                                        <p:tgtEl>
                                          <p:spTgt spid="3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750"/>
                                        <p:tgtEl>
                                          <p:spTgt spid="3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750"/>
                                        <p:tgtEl>
                                          <p:spTgt spid="3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down)">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6512" fill="hold"/>
                                        <p:tgtEl>
                                          <p:spTgt spid="2"/>
                                        </p:tgtEl>
                                      </p:cBhvr>
                                    </p:cmd>
                                  </p:childTnLst>
                                </p:cTn>
                              </p:par>
                              <p:par>
                                <p:cTn id="32" presetID="1" presetClass="mediacall" presetSubtype="0" fill="hold" nodeType="withEffect">
                                  <p:stCondLst>
                                    <p:cond delay="0"/>
                                  </p:stCondLst>
                                  <p:childTnLst>
                                    <p:cmd type="call" cmd="playFrom(0.0)">
                                      <p:cBhvr>
                                        <p:cTn id="33" dur="7710" fill="hold"/>
                                        <p:tgtEl>
                                          <p:spTgt spid="3"/>
                                        </p:tgtEl>
                                      </p:cBhvr>
                                    </p:cmd>
                                  </p:childTnLst>
                                </p:cTn>
                              </p:par>
                              <p:par>
                                <p:cTn id="34" presetID="16" presetClass="exit" presetSubtype="21" fill="hold" nodeType="withEffect">
                                  <p:stCondLst>
                                    <p:cond delay="5010"/>
                                  </p:stCondLst>
                                  <p:childTnLst>
                                    <p:animEffect transition="out" filter="barn(inVertical)">
                                      <p:cBhvr>
                                        <p:cTn id="35" dur="500"/>
                                        <p:tgtEl>
                                          <p:spTgt spid="3"/>
                                        </p:tgtEl>
                                      </p:cBhvr>
                                    </p:animEffect>
                                    <p:set>
                                      <p:cBhvr>
                                        <p:cTn id="36" dur="1" fill="hold">
                                          <p:stCondLst>
                                            <p:cond delay="499"/>
                                          </p:stCondLst>
                                        </p:cTn>
                                        <p:tgtEl>
                                          <p:spTgt spid="3"/>
                                        </p:tgtEl>
                                        <p:attrNameLst>
                                          <p:attrName>style.visibility</p:attrName>
                                        </p:attrNameLst>
                                      </p:cBhvr>
                                      <p:to>
                                        <p:strVal val="hidden"/>
                                      </p:to>
                                    </p:set>
                                    <p:cmd type="call" cmd="stop">
                                      <p:cBhvr>
                                        <p:cTn id="37" dur="1">
                                          <p:stCondLst>
                                            <p:cond delay="499"/>
                                          </p:stCondLst>
                                        </p:cTn>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6" name="suction.wav"/>
                                        </p:tgtEl>
                                      </p:cMediaNode>
                                    </p:audio>
                                  </p:subTnLst>
                                </p:cTn>
                              </p:par>
                              <p:par>
                                <p:cTn id="42" presetID="1" presetClass="exit" presetSubtype="0" fill="hold" grpId="1" nodeType="withEffect">
                                  <p:stCondLst>
                                    <p:cond delay="0"/>
                                  </p:stCondLst>
                                  <p:childTnLst>
                                    <p:set>
                                      <p:cBhvr>
                                        <p:cTn id="43"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6" name="suction.wav"/>
                                        </p:tgtEl>
                                      </p:cMediaNode>
                                    </p:audio>
                                  </p:subTnLst>
                                </p:cTn>
                              </p:par>
                              <p:par>
                                <p:cTn id="44" presetID="1" presetClass="exit" presetSubtype="0" fill="hold" grpId="1" nodeType="withEffect">
                                  <p:stCondLst>
                                    <p:cond delay="0"/>
                                  </p:stCondLst>
                                  <p:childTnLst>
                                    <p:set>
                                      <p:cBhvr>
                                        <p:cTn id="45"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
                </p:tgtEl>
              </p:cMediaNode>
            </p:audio>
            <p:video>
              <p:cMediaNode vol="80000">
                <p:cTn id="47" fill="hold" display="0">
                  <p:stCondLst>
                    <p:cond delay="indefinite"/>
                  </p:stCondLst>
                </p:cTn>
                <p:tgtEl>
                  <p:spTgt spid="3"/>
                </p:tgtEl>
              </p:cMediaNode>
            </p:video>
            <p:seq concurrent="1" nextAc="seek">
              <p:cTn id="48" restart="whenNotActive" fill="hold" evtFilter="cancelBubble" nodeType="interactiveSeq">
                <p:stCondLst>
                  <p:cond evt="onClick" delay="0">
                    <p:tgtEl>
                      <p:spTgt spid="3"/>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3"/>
                                        </p:tgtEl>
                                      </p:cBhvr>
                                    </p:cmd>
                                  </p:childTnLst>
                                </p:cTn>
                              </p:par>
                            </p:childTnLst>
                          </p:cTn>
                        </p:par>
                      </p:childTnLst>
                    </p:cTn>
                  </p:par>
                </p:childTnLst>
              </p:cTn>
              <p:nextCondLst>
                <p:cond evt="onClick" delay="0">
                  <p:tgtEl>
                    <p:spTgt spid="3"/>
                  </p:tgtEl>
                </p:cond>
              </p:nextCondLst>
            </p:seq>
          </p:childTnLst>
        </p:cTn>
      </p:par>
    </p:tnLst>
    <p:bldLst>
      <p:bldP spid="12" grpId="0"/>
      <p:bldP spid="30" grpId="0"/>
      <p:bldP spid="30" grpId="1"/>
      <p:bldP spid="31" grpId="0"/>
      <p:bldP spid="31" grpId="1"/>
      <p:bldP spid="32" grpId="0"/>
      <p:bldP spid="32" grpId="1"/>
      <p:bldP spid="3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ebook Powerpoint Template | Notebook paper template, Notebook paper,  Powerpoint template free">
            <a:extLst>
              <a:ext uri="{FF2B5EF4-FFF2-40B4-BE49-F238E27FC236}">
                <a16:creationId xmlns:a16="http://schemas.microsoft.com/office/drawing/2014/main" id="{A5B50F30-39BC-A9D4-56DE-A5EE4B2C15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6830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EB2A9EB2-1110-09B3-BF55-97D862BA1C71}"/>
              </a:ext>
            </a:extLst>
          </p:cNvPr>
          <p:cNvSpPr txBox="1"/>
          <p:nvPr/>
        </p:nvSpPr>
        <p:spPr>
          <a:xfrm>
            <a:off x="1095374" y="506740"/>
            <a:ext cx="9902826" cy="1077218"/>
          </a:xfrm>
          <a:prstGeom prst="rect">
            <a:avLst/>
          </a:prstGeom>
          <a:noFill/>
        </p:spPr>
        <p:txBody>
          <a:bodyPr wrap="square">
            <a:spAutoFit/>
          </a:bodyPr>
          <a:lstStyle/>
          <a:p>
            <a:pPr marR="30480" algn="just">
              <a:spcBef>
                <a:spcPts val="600"/>
              </a:spcBef>
              <a:spcAft>
                <a:spcPts val="600"/>
              </a:spcAft>
            </a:pPr>
            <a:r>
              <a:rPr lang="en-US" sz="3200" b="1" dirty="0">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a:t>
            </a:r>
            <a:r>
              <a:rPr lang="en-US" sz="3200" b="1" dirty="0" err="1">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Nhiệm</a:t>
            </a:r>
            <a:r>
              <a:rPr lang="en-US" sz="3200" b="1" dirty="0">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vụ</a:t>
            </a:r>
            <a:r>
              <a:rPr lang="en-US" sz="3200" b="1" dirty="0">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 2: </a:t>
            </a:r>
            <a:r>
              <a:rPr lang="en-US" sz="3200" b="1"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Nhận</a:t>
            </a:r>
            <a:r>
              <a:rPr lang="en-US" sz="3200" b="1"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xét</a:t>
            </a:r>
            <a:r>
              <a:rPr lang="en-US" sz="3200" b="1"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điểm</a:t>
            </a:r>
            <a:r>
              <a:rPr lang="en-US" sz="3200" b="1"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khác</a:t>
            </a:r>
            <a:r>
              <a:rPr lang="en-US" sz="3200" b="1"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biệt</a:t>
            </a:r>
            <a:r>
              <a:rPr lang="en-US" sz="3200" b="1"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của</a:t>
            </a:r>
            <a:r>
              <a:rPr lang="en-US" sz="3200" b="1"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Gương</a:t>
            </a:r>
            <a:r>
              <a:rPr lang="en-US" sz="3200" b="1"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báu</a:t>
            </a:r>
            <a:r>
              <a:rPr lang="en-US" sz="3200" b="1"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khuyên</a:t>
            </a:r>
            <a:r>
              <a:rPr lang="en-US" sz="3200" b="1"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răn</a:t>
            </a:r>
            <a:r>
              <a:rPr lang="en-US" sz="3200" b="1"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43):</a:t>
            </a:r>
            <a:endParaRPr lang="en-US" sz="3200" dirty="0">
              <a:solidFill>
                <a:srgbClr val="00B05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Cuộn: Dọc 4">
            <a:extLst>
              <a:ext uri="{FF2B5EF4-FFF2-40B4-BE49-F238E27FC236}">
                <a16:creationId xmlns:a16="http://schemas.microsoft.com/office/drawing/2014/main" id="{B9F5859F-ACA5-649B-4C0E-EAFAC5DFFDB9}"/>
              </a:ext>
            </a:extLst>
          </p:cNvPr>
          <p:cNvSpPr/>
          <p:nvPr/>
        </p:nvSpPr>
        <p:spPr>
          <a:xfrm>
            <a:off x="1535112" y="1935340"/>
            <a:ext cx="9902825" cy="1719302"/>
          </a:xfrm>
          <a:prstGeom prst="verticalScroll">
            <a:avLst>
              <a:gd name="adj" fmla="val 12744"/>
            </a:avLst>
          </a:prstGeom>
          <a:noFill/>
          <a:ln w="571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12">
            <a:extLst>
              <a:ext uri="{FF2B5EF4-FFF2-40B4-BE49-F238E27FC236}">
                <a16:creationId xmlns:a16="http://schemas.microsoft.com/office/drawing/2014/main" id="{C269CF54-0819-38E2-5D1E-41187342A0E6}"/>
              </a:ext>
            </a:extLst>
          </p:cNvPr>
          <p:cNvSpPr txBox="1"/>
          <p:nvPr/>
        </p:nvSpPr>
        <p:spPr>
          <a:xfrm>
            <a:off x="1974850" y="2269647"/>
            <a:ext cx="9023350" cy="1384995"/>
          </a:xfrm>
          <a:prstGeom prst="rect">
            <a:avLst/>
          </a:prstGeom>
          <a:noFill/>
        </p:spPr>
        <p:txBody>
          <a:bodyPr wrap="square">
            <a:spAutoFit/>
          </a:bodyPr>
          <a:lstStyle/>
          <a:p>
            <a:pPr marL="30480" marR="30480" algn="just">
              <a:spcBef>
                <a:spcPts val="600"/>
              </a:spcBef>
              <a:spcAft>
                <a:spcPts val="600"/>
              </a:spcAft>
            </a:pP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Gương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báu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khuyên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răn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43) so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bát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cú</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Hình ảnh 14">
            <a:extLst>
              <a:ext uri="{FF2B5EF4-FFF2-40B4-BE49-F238E27FC236}">
                <a16:creationId xmlns:a16="http://schemas.microsoft.com/office/drawing/2014/main" id="{96E20E38-4601-91A0-5CAC-77E9AC9387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4679" y="4105043"/>
            <a:ext cx="4103689" cy="2525347"/>
          </a:xfrm>
          <a:prstGeom prst="rect">
            <a:avLst/>
          </a:prstGeom>
        </p:spPr>
      </p:pic>
    </p:spTree>
    <p:extLst>
      <p:ext uri="{BB962C8B-B14F-4D97-AF65-F5344CB8AC3E}">
        <p14:creationId xmlns:p14="http://schemas.microsoft.com/office/powerpoint/2010/main" val="851614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ebook Powerpoint Template | Notebook paper template, Notebook paper,  Powerpoint template free">
            <a:extLst>
              <a:ext uri="{FF2B5EF4-FFF2-40B4-BE49-F238E27FC236}">
                <a16:creationId xmlns:a16="http://schemas.microsoft.com/office/drawing/2014/main" id="{A5B50F30-39BC-A9D4-56DE-A5EE4B2C15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190500" y="-33562"/>
            <a:ext cx="12801600" cy="6891562"/>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FC573C65-5A0F-1654-40E5-E0CEDB92DA52}"/>
              </a:ext>
            </a:extLst>
          </p:cNvPr>
          <p:cNvSpPr txBox="1"/>
          <p:nvPr/>
        </p:nvSpPr>
        <p:spPr>
          <a:xfrm>
            <a:off x="956003" y="362426"/>
            <a:ext cx="10863961" cy="1532334"/>
          </a:xfrm>
          <a:prstGeom prst="roundRect">
            <a:avLst/>
          </a:prstGeom>
          <a:noFill/>
          <a:ln w="38100">
            <a:noFill/>
          </a:ln>
        </p:spPr>
        <p:txBody>
          <a:bodyPr wrap="square">
            <a:spAutoFit/>
          </a:bodyPr>
          <a:lstStyle/>
          <a:p>
            <a:pPr algn="just">
              <a:spcBef>
                <a:spcPts val="600"/>
              </a:spcBef>
              <a:spcAft>
                <a:spcPts val="60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it-IT" sz="2800" dirty="0">
                <a:latin typeface="Times New Roman" panose="02020603050405020304" pitchFamily="18" charset="0"/>
                <a:ea typeface="Times New Roman" panose="02020603050405020304" pitchFamily="18" charset="0"/>
                <a:cs typeface="Times New Roman" panose="02020603050405020304" pitchFamily="18" charset="0"/>
              </a:rPr>
              <a:t>“Gương báu khuyên răn” (bài 43) là bài thơ được viết theo thể thất ngôn xen lục ngôn (câu sáu chữ xen với các câu thơ bảy chữ) nên có điểm khác với các bài thơ thất ngôn bát cú quen thuộc của thơ Đường luật: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D8FC62E8-E413-08F7-CAD7-DD77873F7966}"/>
              </a:ext>
            </a:extLst>
          </p:cNvPr>
          <p:cNvSpPr txBox="1"/>
          <p:nvPr/>
        </p:nvSpPr>
        <p:spPr>
          <a:xfrm>
            <a:off x="914400" y="1785382"/>
            <a:ext cx="11003644" cy="3970318"/>
          </a:xfrm>
          <a:prstGeom prst="rect">
            <a:avLst/>
          </a:prstGeom>
          <a:noFill/>
          <a:ln w="38100">
            <a:solidFill>
              <a:srgbClr val="00CC00"/>
            </a:solidFill>
          </a:ln>
        </p:spPr>
        <p:txBody>
          <a:bodyPr wrap="square">
            <a:spAutoFit/>
          </a:bodyPr>
          <a:lstStyle/>
          <a:p>
            <a:pPr algn="just">
              <a:spcBef>
                <a:spcPts val="600"/>
              </a:spcBef>
              <a:spcAft>
                <a:spcPts val="60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it-IT" sz="2800" dirty="0">
                <a:latin typeface="Times New Roman" panose="02020603050405020304" pitchFamily="18" charset="0"/>
                <a:ea typeface="Calibri" panose="020F0502020204030204" pitchFamily="34" charset="0"/>
                <a:cs typeface="Times New Roman" panose="02020603050405020304" pitchFamily="18" charset="0"/>
              </a:rPr>
              <a:t>- Thơ Nôm Đường luật thất ngôn xen lục ngôn là sự sáng tạo của Nguyễn Trãi và các nhà thơ Việt Nam thời trung đại nhằm dân tộc hóa một thể thơ vay mượn của nước ngoài, bằng cách lồng các câu sáu chữ vào các vị trí khác nhau trong bài thơ thất ngôn bát cú. Các câu lục được đặt nhiều ở câu mở đầu và câu cuối. Khi nằm ở các vị trí then chốt, các câu lục sẽ đóng vai trò là các câu “đột sáng” của cả bài thơ, nhấn mạnh cô đọng cảm xúc, suy tư của tác giả trong bài thơ, tạo nên nhịp điệu mang âm hưởng dân tộc (rất nhiều câu tục ngữ Việt Nam có sáu chữ; câu lục sau này cũng là thành phần cấu tạo nên câu thơ lục bát).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86CDE3BC-656A-0DF9-5487-053930C9D660}"/>
              </a:ext>
            </a:extLst>
          </p:cNvPr>
          <p:cNvSpPr txBox="1"/>
          <p:nvPr/>
        </p:nvSpPr>
        <p:spPr>
          <a:xfrm>
            <a:off x="914400" y="5829796"/>
            <a:ext cx="11003644" cy="954107"/>
          </a:xfrm>
          <a:prstGeom prst="rect">
            <a:avLst/>
          </a:prstGeom>
          <a:noFill/>
          <a:ln w="38100">
            <a:solidFill>
              <a:srgbClr val="00CC00"/>
            </a:solidFill>
          </a:ln>
        </p:spPr>
        <p:txBody>
          <a:bodyPr wrap="square">
            <a:spAutoFit/>
          </a:bodyPr>
          <a:lstStyle/>
          <a:p>
            <a:pPr algn="just">
              <a:spcBef>
                <a:spcPts val="600"/>
              </a:spcBef>
              <a:spcAft>
                <a:spcPts val="60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it-IT"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Sự sáng tạo thể thơ thất ngôn xen lục ngôn cho thấy Nguyễn Trãi rất có ý thức trong việc xây dựng một thể thơ cho văn học dân tộc.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8306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ebook Powerpoint Template | Notebook paper template, Notebook paper,  Powerpoint template free">
            <a:extLst>
              <a:ext uri="{FF2B5EF4-FFF2-40B4-BE49-F238E27FC236}">
                <a16:creationId xmlns:a16="http://schemas.microsoft.com/office/drawing/2014/main" id="{A5B50F30-39BC-A9D4-56DE-A5EE4B2C15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6830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EB2A9EB2-1110-09B3-BF55-97D862BA1C71}"/>
              </a:ext>
            </a:extLst>
          </p:cNvPr>
          <p:cNvSpPr txBox="1"/>
          <p:nvPr/>
        </p:nvSpPr>
        <p:spPr>
          <a:xfrm>
            <a:off x="1095374" y="506740"/>
            <a:ext cx="9902826" cy="584775"/>
          </a:xfrm>
          <a:prstGeom prst="rect">
            <a:avLst/>
          </a:prstGeom>
          <a:noFill/>
        </p:spPr>
        <p:txBody>
          <a:bodyPr wrap="square">
            <a:spAutoFit/>
          </a:bodyPr>
          <a:lstStyle/>
          <a:p>
            <a:pPr marR="30480" algn="just">
              <a:spcBef>
                <a:spcPts val="600"/>
              </a:spcBef>
              <a:spcAft>
                <a:spcPts val="600"/>
              </a:spcAft>
            </a:pPr>
            <a:r>
              <a:rPr lang="en-US" sz="3200" b="1" dirty="0">
                <a:solidFill>
                  <a:srgbClr val="00B050"/>
                </a:solidFill>
                <a:latin typeface="Times New Roman" panose="02020603050405020304" pitchFamily="18" charset="0"/>
                <a:cs typeface="Times New Roman" panose="02020603050405020304" pitchFamily="18" charset="0"/>
              </a:rPr>
              <a:t>*</a:t>
            </a:r>
            <a:r>
              <a:rPr lang="en-US" sz="3200" b="1" dirty="0" err="1">
                <a:solidFill>
                  <a:srgbClr val="00B050"/>
                </a:solidFill>
                <a:latin typeface="Times New Roman" panose="02020603050405020304" pitchFamily="18" charset="0"/>
                <a:cs typeface="Times New Roman" panose="02020603050405020304" pitchFamily="18" charset="0"/>
              </a:rPr>
              <a:t>Nhiệm</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vụ</a:t>
            </a:r>
            <a:r>
              <a:rPr lang="en-US" sz="3200" b="1" dirty="0">
                <a:solidFill>
                  <a:srgbClr val="00B050"/>
                </a:solidFill>
                <a:latin typeface="Times New Roman" panose="02020603050405020304" pitchFamily="18" charset="0"/>
                <a:cs typeface="Times New Roman" panose="02020603050405020304" pitchFamily="18" charset="0"/>
              </a:rPr>
              <a:t> 3: </a:t>
            </a:r>
            <a:r>
              <a:rPr lang="en-US" sz="3200" b="1" dirty="0" err="1">
                <a:solidFill>
                  <a:srgbClr val="00B050"/>
                </a:solidFill>
                <a:latin typeface="Times New Roman" panose="02020603050405020304" pitchFamily="18" charset="0"/>
                <a:cs typeface="Times New Roman" panose="02020603050405020304" pitchFamily="18" charset="0"/>
              </a:rPr>
              <a:t>Viết</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tích</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cực</a:t>
            </a:r>
            <a:endParaRPr lang="en-US" sz="3200" dirty="0">
              <a:solidFill>
                <a:srgbClr val="00B050"/>
              </a:solidFill>
              <a:latin typeface="Times New Roman" panose="02020603050405020304" pitchFamily="18" charset="0"/>
              <a:cs typeface="Times New Roman" panose="02020603050405020304" pitchFamily="18" charset="0"/>
            </a:endParaRPr>
          </a:p>
        </p:txBody>
      </p:sp>
      <p:sp>
        <p:nvSpPr>
          <p:cNvPr id="5" name="Cuộn: Dọc 4">
            <a:extLst>
              <a:ext uri="{FF2B5EF4-FFF2-40B4-BE49-F238E27FC236}">
                <a16:creationId xmlns:a16="http://schemas.microsoft.com/office/drawing/2014/main" id="{B9F5859F-ACA5-649B-4C0E-EAFAC5DFFDB9}"/>
              </a:ext>
            </a:extLst>
          </p:cNvPr>
          <p:cNvSpPr/>
          <p:nvPr/>
        </p:nvSpPr>
        <p:spPr>
          <a:xfrm>
            <a:off x="1193800" y="1422954"/>
            <a:ext cx="10174288" cy="4088292"/>
          </a:xfrm>
          <a:prstGeom prst="verticalScroll">
            <a:avLst>
              <a:gd name="adj" fmla="val 12744"/>
            </a:avLst>
          </a:prstGeom>
          <a:noFill/>
          <a:ln w="571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12">
            <a:extLst>
              <a:ext uri="{FF2B5EF4-FFF2-40B4-BE49-F238E27FC236}">
                <a16:creationId xmlns:a16="http://schemas.microsoft.com/office/drawing/2014/main" id="{C269CF54-0819-38E2-5D1E-41187342A0E6}"/>
              </a:ext>
            </a:extLst>
          </p:cNvPr>
          <p:cNvSpPr txBox="1"/>
          <p:nvPr/>
        </p:nvSpPr>
        <p:spPr>
          <a:xfrm>
            <a:off x="1974850" y="2015647"/>
            <a:ext cx="9023350" cy="3108543"/>
          </a:xfrm>
          <a:prstGeom prst="rect">
            <a:avLst/>
          </a:prstGeom>
          <a:noFill/>
        </p:spPr>
        <p:txBody>
          <a:bodyPr wrap="square">
            <a:spAutoFit/>
          </a:bodyPr>
          <a:lstStyle/>
          <a:p>
            <a:r>
              <a:rPr lang="en-US" sz="2800" b="1" u="sng" dirty="0" err="1">
                <a:latin typeface="Times New Roman" panose="02020603050405020304" pitchFamily="18" charset="0"/>
                <a:cs typeface="Times New Roman" panose="02020603050405020304" pitchFamily="18" charset="0"/>
              </a:rPr>
              <a:t>Yêu</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cầu</a:t>
            </a:r>
            <a:r>
              <a:rPr lang="en-US" sz="2800" b="1" u="sng"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a:t>
            </a:r>
          </a:p>
          <a:p>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 1</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8 – 10 </a:t>
            </a:r>
            <a:r>
              <a:rPr lang="en-US" sz="2800" dirty="0" err="1">
                <a:latin typeface="Times New Roman" panose="02020603050405020304" pitchFamily="18" charset="0"/>
                <a:cs typeface="Times New Roman" panose="02020603050405020304" pitchFamily="18" charset="0"/>
              </a:rPr>
              <a:t>dòng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Trãi</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báu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khuyên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răn</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kính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giới</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43).</a:t>
            </a:r>
          </a:p>
          <a:p>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 2</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8 – 10 </a:t>
            </a:r>
            <a:r>
              <a:rPr lang="en-US" sz="2800" dirty="0" err="1">
                <a:latin typeface="Times New Roman" panose="02020603050405020304" pitchFamily="18" charset="0"/>
                <a:cs typeface="Times New Roman" panose="02020603050405020304" pitchFamily="18" charset="0"/>
              </a:rPr>
              <a:t>dòng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báu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khuyên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răn</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kính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giới</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43)</a:t>
            </a:r>
          </a:p>
        </p:txBody>
      </p:sp>
      <p:pic>
        <p:nvPicPr>
          <p:cNvPr id="7" name="Hình ảnh 6">
            <a:extLst>
              <a:ext uri="{FF2B5EF4-FFF2-40B4-BE49-F238E27FC236}">
                <a16:creationId xmlns:a16="http://schemas.microsoft.com/office/drawing/2014/main" id="{7C5D79C6-5D0F-19D9-D121-933DBC079C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0313" y="4841932"/>
            <a:ext cx="2125663" cy="2147048"/>
          </a:xfrm>
          <a:prstGeom prst="rect">
            <a:avLst/>
          </a:prstGeom>
        </p:spPr>
      </p:pic>
    </p:spTree>
    <p:extLst>
      <p:ext uri="{BB962C8B-B14F-4D97-AF65-F5344CB8AC3E}">
        <p14:creationId xmlns:p14="http://schemas.microsoft.com/office/powerpoint/2010/main" val="2241158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Bảng 4">
            <a:extLst>
              <a:ext uri="{FF2B5EF4-FFF2-40B4-BE49-F238E27FC236}">
                <a16:creationId xmlns:a16="http://schemas.microsoft.com/office/drawing/2014/main" id="{6C903F1A-6A2D-8DE7-5AB1-D0ACABB698EF}"/>
              </a:ext>
            </a:extLst>
          </p:cNvPr>
          <p:cNvGraphicFramePr>
            <a:graphicFrameLocks noGrp="1"/>
          </p:cNvGraphicFramePr>
          <p:nvPr>
            <p:extLst>
              <p:ext uri="{D42A27DB-BD31-4B8C-83A1-F6EECF244321}">
                <p14:modId xmlns:p14="http://schemas.microsoft.com/office/powerpoint/2010/main" val="3056506127"/>
              </p:ext>
            </p:extLst>
          </p:nvPr>
        </p:nvGraphicFramePr>
        <p:xfrm>
          <a:off x="555033" y="1155557"/>
          <a:ext cx="11081932" cy="5425440"/>
        </p:xfrm>
        <a:graphic>
          <a:graphicData uri="http://schemas.openxmlformats.org/drawingml/2006/table">
            <a:tbl>
              <a:tblPr firstRow="1" firstCol="1" bandRow="1">
                <a:tableStyleId>{5C22544A-7EE6-4342-B048-85BDC9FD1C3A}</a:tableStyleId>
              </a:tblPr>
              <a:tblGrid>
                <a:gridCol w="818681">
                  <a:extLst>
                    <a:ext uri="{9D8B030D-6E8A-4147-A177-3AD203B41FA5}">
                      <a16:colId xmlns:a16="http://schemas.microsoft.com/office/drawing/2014/main" val="2478608723"/>
                    </a:ext>
                  </a:extLst>
                </a:gridCol>
                <a:gridCol w="6564156">
                  <a:extLst>
                    <a:ext uri="{9D8B030D-6E8A-4147-A177-3AD203B41FA5}">
                      <a16:colId xmlns:a16="http://schemas.microsoft.com/office/drawing/2014/main" val="1517778106"/>
                    </a:ext>
                  </a:extLst>
                </a:gridCol>
                <a:gridCol w="1928756">
                  <a:extLst>
                    <a:ext uri="{9D8B030D-6E8A-4147-A177-3AD203B41FA5}">
                      <a16:colId xmlns:a16="http://schemas.microsoft.com/office/drawing/2014/main" val="912808372"/>
                    </a:ext>
                  </a:extLst>
                </a:gridCol>
                <a:gridCol w="1770339">
                  <a:extLst>
                    <a:ext uri="{9D8B030D-6E8A-4147-A177-3AD203B41FA5}">
                      <a16:colId xmlns:a16="http://schemas.microsoft.com/office/drawing/2014/main" val="1083737375"/>
                    </a:ext>
                  </a:extLst>
                </a:gridCol>
              </a:tblGrid>
              <a:tr h="141829">
                <a:tc>
                  <a:txBody>
                    <a:bodyPr/>
                    <a:lstStyle/>
                    <a:p>
                      <a:pPr marL="0" marR="0" algn="ctr">
                        <a:lnSpc>
                          <a:spcPct val="100000"/>
                        </a:lnSpc>
                        <a:spcBef>
                          <a:spcPts val="600"/>
                        </a:spcBef>
                        <a:spcAft>
                          <a:spcPts val="600"/>
                        </a:spcAft>
                      </a:pPr>
                      <a:r>
                        <a:rPr lang="en-US" sz="2800">
                          <a:effectLst/>
                          <a:latin typeface="Times New Roman" panose="02020603050405020304" pitchFamily="18" charset="0"/>
                          <a:cs typeface="Times New Roman" panose="02020603050405020304" pitchFamily="18" charset="0"/>
                        </a:rPr>
                        <a:t>STT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600"/>
                        </a:spcBef>
                        <a:spcAft>
                          <a:spcPts val="600"/>
                        </a:spcAft>
                      </a:pPr>
                      <a:r>
                        <a:rPr lang="en-US" sz="2800" dirty="0" err="1">
                          <a:effectLst/>
                          <a:latin typeface="Times New Roman" panose="02020603050405020304" pitchFamily="18" charset="0"/>
                          <a:cs typeface="Times New Roman" panose="02020603050405020304" pitchFamily="18" charset="0"/>
                        </a:rPr>
                        <a:t>Tiêu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600"/>
                        </a:spcBef>
                        <a:spcAft>
                          <a:spcPts val="600"/>
                        </a:spcAft>
                      </a:pPr>
                      <a:r>
                        <a:rPr lang="en-US" sz="2800">
                          <a:effectLst/>
                          <a:latin typeface="Times New Roman" panose="02020603050405020304" pitchFamily="18" charset="0"/>
                          <a:cs typeface="Times New Roman" panose="02020603050405020304" pitchFamily="18" charset="0"/>
                        </a:rPr>
                        <a:t>Đạt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600"/>
                        </a:spcBef>
                        <a:spcAft>
                          <a:spcPts val="600"/>
                        </a:spcAft>
                      </a:pP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đạt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4080897735"/>
                  </a:ext>
                </a:extLst>
              </a:tr>
              <a:tr h="372703">
                <a:tc>
                  <a:txBody>
                    <a:bodyPr/>
                    <a:lstStyle/>
                    <a:p>
                      <a:pPr marL="0" marR="0" algn="ctr">
                        <a:lnSpc>
                          <a:spcPct val="100000"/>
                        </a:lnSpc>
                        <a:spcBef>
                          <a:spcPts val="600"/>
                        </a:spcBef>
                        <a:spcAft>
                          <a:spcPts val="600"/>
                        </a:spcAft>
                      </a:pPr>
                      <a:r>
                        <a:rPr lang="en-US" sz="2800">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600"/>
                        </a:spcBef>
                        <a:spcAft>
                          <a:spcPts val="600"/>
                        </a:spcAft>
                      </a:pPr>
                      <a:r>
                        <a:rPr lang="en-US" sz="2800" dirty="0" err="1">
                          <a:effectLst/>
                          <a:latin typeface="Times New Roman" panose="02020603050405020304" pitchFamily="18" charset="0"/>
                          <a:cs typeface="Times New Roman" panose="02020603050405020304" pitchFamily="18" charset="0"/>
                        </a:rPr>
                        <a:t>Đảm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lượng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khoảng</a:t>
                      </a:r>
                      <a:r>
                        <a:rPr lang="en-US" sz="2800" dirty="0">
                          <a:effectLst/>
                          <a:latin typeface="Times New Roman" panose="02020603050405020304" pitchFamily="18" charset="0"/>
                          <a:cs typeface="Times New Roman" panose="02020603050405020304" pitchFamily="18" charset="0"/>
                        </a:rPr>
                        <a:t> 8 - 10 </a:t>
                      </a:r>
                      <a:r>
                        <a:rPr lang="en-US" sz="2800" dirty="0" err="1">
                          <a:effectLst/>
                          <a:latin typeface="Times New Roman" panose="02020603050405020304" pitchFamily="18" charset="0"/>
                          <a:cs typeface="Times New Roman" panose="02020603050405020304" pitchFamily="18" charset="0"/>
                        </a:rPr>
                        <a:t>dòng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600"/>
                        </a:spcBef>
                        <a:spcAft>
                          <a:spcPts val="6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600"/>
                        </a:spcBef>
                        <a:spcAft>
                          <a:spcPts val="6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5161008"/>
                  </a:ext>
                </a:extLst>
              </a:tr>
              <a:tr h="810450">
                <a:tc>
                  <a:txBody>
                    <a:bodyPr/>
                    <a:lstStyle/>
                    <a:p>
                      <a:pPr marL="0" marR="0" algn="ctr">
                        <a:lnSpc>
                          <a:spcPct val="100000"/>
                        </a:lnSpc>
                        <a:spcBef>
                          <a:spcPts val="600"/>
                        </a:spcBef>
                        <a:spcAft>
                          <a:spcPts val="600"/>
                        </a:spcAft>
                      </a:pPr>
                      <a:r>
                        <a:rPr lang="en-US" sz="2800">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nSpc>
                          <a:spcPct val="100000"/>
                        </a:lnSpc>
                        <a:spcBef>
                          <a:spcPts val="600"/>
                        </a:spcBef>
                        <a:spcAft>
                          <a:spcPts val="600"/>
                        </a:spcAft>
                      </a:pP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đúng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chủ</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p>
                    <a:p>
                      <a:pPr marL="0" marR="0">
                        <a:lnSpc>
                          <a:spcPct val="100000"/>
                        </a:lnSpc>
                        <a:spcBef>
                          <a:spcPts val="600"/>
                        </a:spcBef>
                        <a:spcAft>
                          <a:spcPts val="60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1: </a:t>
                      </a:r>
                      <a:r>
                        <a:rPr lang="en-US" sz="2800" dirty="0" err="1">
                          <a:effectLst/>
                          <a:latin typeface="Times New Roman" panose="02020603050405020304" pitchFamily="18" charset="0"/>
                          <a:cs typeface="Times New Roman" panose="02020603050405020304" pitchFamily="18" charset="0"/>
                        </a:rPr>
                        <a:t>vẻ</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đẹp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tâm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hồn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Nguyễn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Trãi</a:t>
                      </a:r>
                      <a:r>
                        <a:rPr lang="en-US" sz="2800" dirty="0">
                          <a:effectLst/>
                          <a:latin typeface="Times New Roman" panose="02020603050405020304" pitchFamily="18" charset="0"/>
                          <a:cs typeface="Times New Roman" panose="02020603050405020304" pitchFamily="18" charset="0"/>
                        </a:rPr>
                        <a:t> qua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báu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khuyên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43).</a:t>
                      </a:r>
                    </a:p>
                    <a:p>
                      <a:pPr marL="0" marR="0">
                        <a:lnSpc>
                          <a:spcPct val="100000"/>
                        </a:lnSpc>
                        <a:spcBef>
                          <a:spcPts val="600"/>
                        </a:spcBef>
                        <a:spcAft>
                          <a:spcPts val="60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2: </a:t>
                      </a:r>
                      <a:r>
                        <a:rPr lang="en-US" sz="2800" dirty="0" err="1">
                          <a:effectLst/>
                          <a:latin typeface="Times New Roman" panose="02020603050405020304" pitchFamily="18" charset="0"/>
                          <a:cs typeface="Times New Roman" panose="02020603050405020304" pitchFamily="18" charset="0"/>
                        </a:rPr>
                        <a:t>phân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yếu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báu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khuyên</a:t>
                      </a:r>
                      <a:r>
                        <a:rPr lang="en-US" sz="2800" dirty="0">
                          <a:effectLst/>
                          <a:latin typeface="Times New Roman" panose="02020603050405020304" pitchFamily="18" charset="0"/>
                          <a:cs typeface="Times New Roman" panose="02020603050405020304" pitchFamily="18" charset="0"/>
                        </a:rPr>
                        <a:t> </a:t>
                      </a:r>
                      <a:r>
                        <a:rPr lang="en-US" sz="2800">
                          <a:effectLst/>
                          <a:latin typeface="Times New Roman" panose="02020603050405020304" pitchFamily="18" charset="0"/>
                          <a:cs typeface="Times New Roman" panose="02020603050405020304" pitchFamily="18" charset="0"/>
                        </a:rPr>
                        <a:t>răn” </a:t>
                      </a: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43)</a:t>
                      </a:r>
                      <a:endParaRPr lang="en-US" dirty="0"/>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600"/>
                        </a:spcBef>
                        <a:spcAft>
                          <a:spcPts val="6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600"/>
                        </a:spcBef>
                        <a:spcAft>
                          <a:spcPts val="6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8125809"/>
                  </a:ext>
                </a:extLst>
              </a:tr>
              <a:tr h="283658">
                <a:tc>
                  <a:txBody>
                    <a:bodyPr/>
                    <a:lstStyle/>
                    <a:p>
                      <a:pPr marL="0" marR="0" algn="ctr">
                        <a:lnSpc>
                          <a:spcPct val="100000"/>
                        </a:lnSpc>
                        <a:spcBef>
                          <a:spcPts val="600"/>
                        </a:spcBef>
                        <a:spcAft>
                          <a:spcPts val="600"/>
                        </a:spcAf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600"/>
                        </a:spcBef>
                        <a:spcAft>
                          <a:spcPts val="600"/>
                        </a:spcAft>
                      </a:pP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giữa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600"/>
                        </a:spcBef>
                        <a:spcAft>
                          <a:spcPts val="6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600"/>
                        </a:spcBef>
                        <a:spcAft>
                          <a:spcPts val="6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7385979"/>
                  </a:ext>
                </a:extLst>
              </a:tr>
              <a:tr h="372703">
                <a:tc>
                  <a:txBody>
                    <a:bodyPr/>
                    <a:lstStyle/>
                    <a:p>
                      <a:pPr marL="0" marR="0" algn="ctr">
                        <a:lnSpc>
                          <a:spcPct val="100000"/>
                        </a:lnSpc>
                        <a:spcBef>
                          <a:spcPts val="600"/>
                        </a:spcBef>
                        <a:spcAft>
                          <a:spcPts val="600"/>
                        </a:spcAft>
                      </a:pPr>
                      <a:r>
                        <a:rPr lang="en-US" sz="2800" dirty="0">
                          <a:effectLst/>
                          <a:latin typeface="Times New Roman" panose="02020603050405020304" pitchFamily="18" charset="0"/>
                          <a:cs typeface="Times New Roman" panose="02020603050405020304" pitchFamily="18" charset="0"/>
                        </a:rPr>
                        <a:t>4</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600"/>
                        </a:spcBef>
                        <a:spcAft>
                          <a:spcPts val="600"/>
                        </a:spcAft>
                      </a:pPr>
                      <a:r>
                        <a:rPr lang="en-US" sz="2800">
                          <a:effectLst/>
                          <a:latin typeface="Times New Roman" panose="02020603050405020304" pitchFamily="18" charset="0"/>
                          <a:cs typeface="Times New Roman" panose="02020603050405020304" pitchFamily="18" charset="0"/>
                        </a:rPr>
                        <a:t>Đoạn văn đảm bảo về yêu cầu về chính tả, cách sử dụng từ ngữ, ngữ pháp.</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600"/>
                        </a:spcBef>
                        <a:spcAft>
                          <a:spcPts val="6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600"/>
                        </a:spcBef>
                        <a:spcAft>
                          <a:spcPts val="6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1595924"/>
                  </a:ext>
                </a:extLst>
              </a:tr>
            </a:tbl>
          </a:graphicData>
        </a:graphic>
      </p:graphicFrame>
      <p:sp>
        <p:nvSpPr>
          <p:cNvPr id="6" name="Rectangle 1">
            <a:extLst>
              <a:ext uri="{FF2B5EF4-FFF2-40B4-BE49-F238E27FC236}">
                <a16:creationId xmlns:a16="http://schemas.microsoft.com/office/drawing/2014/main" id="{8958AE2C-2F49-6DAE-F228-7EC7A4D443FC}"/>
              </a:ext>
            </a:extLst>
          </p:cNvPr>
          <p:cNvSpPr>
            <a:spLocks noChangeArrowheads="1"/>
          </p:cNvSpPr>
          <p:nvPr/>
        </p:nvSpPr>
        <p:spPr bwMode="auto">
          <a:xfrm>
            <a:off x="3317081" y="277003"/>
            <a:ext cx="5913437" cy="5232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err="1">
                <a:ln>
                  <a:noFill/>
                </a:ln>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kumimoji="0" lang="en-US" altLang="en-US" sz="2800" b="1" i="1" u="none" strike="noStrike" cap="none" normalizeH="0" baseline="0" dirty="0">
                <a:ln>
                  <a:noFill/>
                </a:ln>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1" u="none" strike="noStrike" cap="none" normalizeH="0" baseline="0" dirty="0" err="1">
                <a:ln>
                  <a:noFill/>
                </a:ln>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kiểm</a:t>
            </a:r>
            <a:r>
              <a:rPr kumimoji="0" lang="en-US" altLang="en-US" sz="2800" b="1" i="1" u="none" strike="noStrike" cap="none" normalizeH="0" baseline="0" dirty="0">
                <a:ln>
                  <a:noFill/>
                </a:ln>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1" u="none" strike="noStrike" cap="none" normalizeH="0" baseline="0" dirty="0" err="1">
                <a:ln>
                  <a:noFill/>
                </a:ln>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kumimoji="0" lang="en-US" altLang="en-US" sz="2800" b="1" i="1" u="none" strike="noStrike" cap="none" normalizeH="0" baseline="0" dirty="0">
                <a:ln>
                  <a:noFill/>
                </a:ln>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1" u="none" strike="noStrike" cap="none" normalizeH="0" baseline="0" dirty="0" err="1">
                <a:ln>
                  <a:noFill/>
                </a:ln>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kumimoji="0" lang="en-US" altLang="en-US" sz="2800" b="1" i="1" u="none" strike="noStrike" cap="none" normalizeH="0" baseline="0" dirty="0">
                <a:ln>
                  <a:noFill/>
                </a:ln>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1" u="none" strike="noStrike" cap="none" normalizeH="0" baseline="0" dirty="0" err="1">
                <a:ln>
                  <a:noFill/>
                </a:ln>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altLang="en-US" sz="2800" b="1" i="1" u="none" strike="noStrike" cap="none" normalizeH="0" baseline="0" dirty="0">
                <a:ln>
                  <a:noFill/>
                </a:ln>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1" u="none" strike="noStrike" cap="none" normalizeH="0" baseline="0" dirty="0" err="1">
                <a:ln>
                  <a:noFill/>
                </a:ln>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kumimoji="0" lang="en-US" altLang="en-US" sz="2800" b="1" i="1" u="none" strike="noStrike" cap="none" normalizeH="0" baseline="0" dirty="0">
                <a:ln>
                  <a:noFill/>
                </a:ln>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1" u="none" strike="noStrike" cap="none" normalizeH="0" baseline="0" dirty="0" err="1">
                <a:ln>
                  <a:noFill/>
                </a:ln>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văn</a:t>
            </a:r>
            <a:endParaRPr kumimoji="0" lang="en-US" altLang="en-US" sz="2800" b="0"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2226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ebook Powerpoint Template | Notebook paper template, Notebook paper,  Powerpoint template free">
            <a:extLst>
              <a:ext uri="{FF2B5EF4-FFF2-40B4-BE49-F238E27FC236}">
                <a16:creationId xmlns:a16="http://schemas.microsoft.com/office/drawing/2014/main" id="{A5B50F30-39BC-A9D4-56DE-A5EE4B2C15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E21B94C3-3306-4E48-D70D-3A75B8B0EBAB}"/>
              </a:ext>
            </a:extLst>
          </p:cNvPr>
          <p:cNvSpPr txBox="1"/>
          <p:nvPr/>
        </p:nvSpPr>
        <p:spPr>
          <a:xfrm>
            <a:off x="4293847" y="599682"/>
            <a:ext cx="3670300" cy="919401"/>
          </a:xfrm>
          <a:prstGeom prst="roundRect">
            <a:avLst/>
          </a:prstGeom>
          <a:gradFill>
            <a:gsLst>
              <a:gs pos="36000">
                <a:srgbClr val="00FF00"/>
              </a:gs>
              <a:gs pos="100000">
                <a:srgbClr val="00CC00"/>
              </a:gs>
            </a:gsLst>
            <a:lin ang="5400000" scaled="1"/>
          </a:gradFill>
          <a:ln w="57150">
            <a:noFill/>
          </a:ln>
        </p:spPr>
        <p:txBody>
          <a:bodyPr wrap="square" rtlCol="0">
            <a:spAutoFit/>
          </a:bodyPr>
          <a:lstStyle/>
          <a:p>
            <a:pPr algn="ctr"/>
            <a:r>
              <a:rPr lang="en-US" sz="4800" b="1" dirty="0">
                <a:solidFill>
                  <a:schemeClr val="bg1"/>
                </a:solidFill>
                <a:latin typeface="Forte" panose="03060902040502070203" pitchFamily="66" charset="0"/>
                <a:cs typeface="Times New Roman" panose="02020603050405020304" pitchFamily="18" charset="0"/>
              </a:rPr>
              <a:t>VẬN DỤNG</a:t>
            </a:r>
          </a:p>
        </p:txBody>
      </p:sp>
      <p:pic>
        <p:nvPicPr>
          <p:cNvPr id="2" name="Hình ảnh 1">
            <a:extLst>
              <a:ext uri="{FF2B5EF4-FFF2-40B4-BE49-F238E27FC236}">
                <a16:creationId xmlns:a16="http://schemas.microsoft.com/office/drawing/2014/main" id="{FC3ED896-7772-5F7D-FCAB-276C026EFB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0795" y="-130415"/>
            <a:ext cx="1727199" cy="1727199"/>
          </a:xfrm>
          <a:prstGeom prst="rect">
            <a:avLst/>
          </a:prstGeom>
        </p:spPr>
      </p:pic>
      <p:sp>
        <p:nvSpPr>
          <p:cNvPr id="7" name="Hộp Văn bản 6">
            <a:extLst>
              <a:ext uri="{FF2B5EF4-FFF2-40B4-BE49-F238E27FC236}">
                <a16:creationId xmlns:a16="http://schemas.microsoft.com/office/drawing/2014/main" id="{87F281B3-18D1-7B74-DC78-ED6092B5A185}"/>
              </a:ext>
            </a:extLst>
          </p:cNvPr>
          <p:cNvSpPr txBox="1"/>
          <p:nvPr/>
        </p:nvSpPr>
        <p:spPr>
          <a:xfrm>
            <a:off x="1423987" y="1873080"/>
            <a:ext cx="9623425" cy="1539139"/>
          </a:xfrm>
          <a:prstGeom prst="rect">
            <a:avLst/>
          </a:prstGeom>
          <a:noFill/>
          <a:ln w="57150">
            <a:solidFill>
              <a:srgbClr val="00CC00"/>
            </a:solidFill>
          </a:ln>
        </p:spPr>
        <p:txBody>
          <a:bodyPr wrap="square">
            <a:spAutoFit/>
          </a:bodyPr>
          <a:lstStyle/>
          <a:p>
            <a:pPr marL="57150" marR="57150" algn="just">
              <a:lnSpc>
                <a:spcPct val="115000"/>
              </a:lnSpc>
              <a:spcBef>
                <a:spcPts val="600"/>
              </a:spcBef>
              <a:spcAft>
                <a:spcPts val="600"/>
              </a:spcAft>
              <a:tabLst>
                <a:tab pos="0" algn="l"/>
                <a:tab pos="57150" algn="l"/>
                <a:tab pos="152400" algn="l"/>
              </a:tabLst>
            </a:pP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Qua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Trãi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xử</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giai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nay?</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Hình ảnh 7">
            <a:extLst>
              <a:ext uri="{FF2B5EF4-FFF2-40B4-BE49-F238E27FC236}">
                <a16:creationId xmlns:a16="http://schemas.microsoft.com/office/drawing/2014/main" id="{D1E865FB-DAA0-4E92-245D-8A211568F3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189" y="3607618"/>
            <a:ext cx="3713807" cy="2753340"/>
          </a:xfrm>
          <a:prstGeom prst="rect">
            <a:avLst/>
          </a:prstGeom>
        </p:spPr>
      </p:pic>
    </p:spTree>
    <p:extLst>
      <p:ext uri="{BB962C8B-B14F-4D97-AF65-F5344CB8AC3E}">
        <p14:creationId xmlns:p14="http://schemas.microsoft.com/office/powerpoint/2010/main" val="361350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ebook Powerpoint Template | Notebook paper template, Notebook paper,  Powerpoint template free">
            <a:extLst>
              <a:ext uri="{FF2B5EF4-FFF2-40B4-BE49-F238E27FC236}">
                <a16:creationId xmlns:a16="http://schemas.microsoft.com/office/drawing/2014/main" id="{A5B50F30-39BC-A9D4-56DE-A5EE4B2C15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6">
            <a:extLst>
              <a:ext uri="{FF2B5EF4-FFF2-40B4-BE49-F238E27FC236}">
                <a16:creationId xmlns:a16="http://schemas.microsoft.com/office/drawing/2014/main" id="{87F281B3-18D1-7B74-DC78-ED6092B5A185}"/>
              </a:ext>
            </a:extLst>
          </p:cNvPr>
          <p:cNvSpPr txBox="1"/>
          <p:nvPr/>
        </p:nvSpPr>
        <p:spPr>
          <a:xfrm>
            <a:off x="1317284" y="497042"/>
            <a:ext cx="9623425" cy="1539139"/>
          </a:xfrm>
          <a:prstGeom prst="rect">
            <a:avLst/>
          </a:prstGeom>
          <a:noFill/>
          <a:ln w="57150">
            <a:solidFill>
              <a:srgbClr val="00CC00"/>
            </a:solidFill>
          </a:ln>
        </p:spPr>
        <p:txBody>
          <a:bodyPr wrap="square">
            <a:spAutoFit/>
          </a:bodyPr>
          <a:lstStyle/>
          <a:p>
            <a:pPr marL="57150" marR="57150" algn="just">
              <a:lnSpc>
                <a:spcPct val="115000"/>
              </a:lnSpc>
              <a:spcBef>
                <a:spcPts val="600"/>
              </a:spcBef>
              <a:spcAft>
                <a:spcPts val="600"/>
              </a:spcAft>
              <a:tabLst>
                <a:tab pos="0" algn="l"/>
                <a:tab pos="57150" algn="l"/>
                <a:tab pos="152400" algn="l"/>
              </a:tabLst>
            </a:pP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Qua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Trãi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xử</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giai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nay?</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Hình ảnh 7">
            <a:extLst>
              <a:ext uri="{FF2B5EF4-FFF2-40B4-BE49-F238E27FC236}">
                <a16:creationId xmlns:a16="http://schemas.microsoft.com/office/drawing/2014/main" id="{D1E865FB-DAA0-4E92-245D-8A211568F3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2494" y="5304439"/>
            <a:ext cx="2095500" cy="1553561"/>
          </a:xfrm>
          <a:prstGeom prst="rect">
            <a:avLst/>
          </a:prstGeom>
        </p:spPr>
      </p:pic>
      <p:sp>
        <p:nvSpPr>
          <p:cNvPr id="3" name="Hộp Văn bản 2">
            <a:extLst>
              <a:ext uri="{FF2B5EF4-FFF2-40B4-BE49-F238E27FC236}">
                <a16:creationId xmlns:a16="http://schemas.microsoft.com/office/drawing/2014/main" id="{C666F2AE-95BB-A594-047C-ADC15625CAFF}"/>
              </a:ext>
            </a:extLst>
          </p:cNvPr>
          <p:cNvSpPr txBox="1"/>
          <p:nvPr/>
        </p:nvSpPr>
        <p:spPr>
          <a:xfrm>
            <a:off x="1154404" y="2290108"/>
            <a:ext cx="10055840" cy="1055608"/>
          </a:xfrm>
          <a:prstGeom prst="roundRect">
            <a:avLst/>
          </a:prstGeom>
          <a:noFill/>
          <a:ln w="38100">
            <a:noFill/>
          </a:ln>
        </p:spPr>
        <p:txBody>
          <a:bodyPr wrap="square">
            <a:spAutoFit/>
          </a:bodyPr>
          <a:lstStyle/>
          <a:p>
            <a:pPr algn="just">
              <a:spcBef>
                <a:spcPts val="600"/>
              </a:spcBef>
              <a:spcAft>
                <a:spcPts val="600"/>
              </a:spcAft>
            </a:pPr>
            <a:r>
              <a:rPr lang="en-US" sz="2800" b="1" dirty="0">
                <a:solidFill>
                  <a:srgbClr val="00B050"/>
                </a:solidFill>
                <a:latin typeface="Times New Roman" panose="02020603050405020304" pitchFamily="18" charset="0"/>
                <a:ea typeface="Times New Roman" panose="02020603050405020304" pitchFamily="18" charset="0"/>
              </a:rPr>
              <a:t>C</a:t>
            </a:r>
            <a:r>
              <a:rPr lang="vi-VN" sz="2800" b="1" dirty="0" err="1">
                <a:solidFill>
                  <a:srgbClr val="00B050"/>
                </a:solidFill>
                <a:latin typeface="Times New Roman" panose="02020603050405020304" pitchFamily="18" charset="0"/>
                <a:ea typeface="Times New Roman" panose="02020603050405020304" pitchFamily="18" charset="0"/>
              </a:rPr>
              <a:t>ách</a:t>
            </a:r>
            <a:r>
              <a:rPr lang="vi-VN" sz="2800" b="1" dirty="0">
                <a:solidFill>
                  <a:srgbClr val="00B050"/>
                </a:solidFill>
                <a:latin typeface="Times New Roman" panose="02020603050405020304" pitchFamily="18" charset="0"/>
                <a:ea typeface="Times New Roman" panose="02020603050405020304" pitchFamily="18" charset="0"/>
              </a:rPr>
              <a:t> </a:t>
            </a:r>
            <a:r>
              <a:rPr lang="vi-VN" sz="2800" b="1" dirty="0" err="1">
                <a:solidFill>
                  <a:srgbClr val="00B050"/>
                </a:solidFill>
                <a:latin typeface="Times New Roman" panose="02020603050405020304" pitchFamily="18" charset="0"/>
                <a:ea typeface="Times New Roman" panose="02020603050405020304" pitchFamily="18" charset="0"/>
              </a:rPr>
              <a:t>ứng</a:t>
            </a:r>
            <a:r>
              <a:rPr lang="vi-VN" sz="2800" b="1" dirty="0">
                <a:solidFill>
                  <a:srgbClr val="00B050"/>
                </a:solidFill>
                <a:latin typeface="Times New Roman" panose="02020603050405020304" pitchFamily="18" charset="0"/>
                <a:ea typeface="Times New Roman" panose="02020603050405020304" pitchFamily="18" charset="0"/>
              </a:rPr>
              <a:t> </a:t>
            </a:r>
            <a:r>
              <a:rPr lang="vi-VN" sz="2800" b="1" dirty="0" err="1">
                <a:solidFill>
                  <a:srgbClr val="00B050"/>
                </a:solidFill>
                <a:latin typeface="Times New Roman" panose="02020603050405020304" pitchFamily="18" charset="0"/>
                <a:ea typeface="Times New Roman" panose="02020603050405020304" pitchFamily="18" charset="0"/>
              </a:rPr>
              <a:t>xử</a:t>
            </a:r>
            <a:r>
              <a:rPr lang="vi-VN" sz="2800" b="1" dirty="0">
                <a:solidFill>
                  <a:srgbClr val="00B050"/>
                </a:solidFill>
                <a:latin typeface="Times New Roman" panose="02020603050405020304" pitchFamily="18" charset="0"/>
                <a:ea typeface="Times New Roman" panose="02020603050405020304" pitchFamily="18" charset="0"/>
              </a:rPr>
              <a:t> </a:t>
            </a:r>
            <a:r>
              <a:rPr lang="vi-VN" sz="2800" b="1" dirty="0" err="1">
                <a:solidFill>
                  <a:srgbClr val="00B050"/>
                </a:solidFill>
                <a:latin typeface="Times New Roman" panose="02020603050405020304" pitchFamily="18" charset="0"/>
                <a:ea typeface="Times New Roman" panose="02020603050405020304" pitchFamily="18" charset="0"/>
              </a:rPr>
              <a:t>của</a:t>
            </a:r>
            <a:r>
              <a:rPr lang="vi-VN" sz="2800" b="1" dirty="0">
                <a:solidFill>
                  <a:srgbClr val="00B050"/>
                </a:solidFill>
                <a:latin typeface="Times New Roman" panose="02020603050405020304" pitchFamily="18" charset="0"/>
                <a:ea typeface="Times New Roman" panose="02020603050405020304" pitchFamily="18" charset="0"/>
              </a:rPr>
              <a:t> con </a:t>
            </a:r>
            <a:r>
              <a:rPr lang="vi-VN" sz="2800" b="1" dirty="0" err="1">
                <a:solidFill>
                  <a:srgbClr val="00B050"/>
                </a:solidFill>
                <a:latin typeface="Times New Roman" panose="02020603050405020304" pitchFamily="18" charset="0"/>
                <a:ea typeface="Times New Roman" panose="02020603050405020304" pitchFamily="18" charset="0"/>
              </a:rPr>
              <a:t>người</a:t>
            </a:r>
            <a:r>
              <a:rPr lang="vi-VN" sz="2800" b="1" dirty="0">
                <a:solidFill>
                  <a:srgbClr val="00B050"/>
                </a:solidFill>
                <a:latin typeface="Times New Roman" panose="02020603050405020304" pitchFamily="18" charset="0"/>
                <a:ea typeface="Times New Roman" panose="02020603050405020304" pitchFamily="18" charset="0"/>
              </a:rPr>
              <a:t> </a:t>
            </a:r>
            <a:r>
              <a:rPr lang="vi-VN" sz="2800" b="1" dirty="0" err="1">
                <a:solidFill>
                  <a:srgbClr val="00B050"/>
                </a:solidFill>
                <a:latin typeface="Times New Roman" panose="02020603050405020304" pitchFamily="18" charset="0"/>
                <a:ea typeface="Times New Roman" panose="02020603050405020304" pitchFamily="18" charset="0"/>
              </a:rPr>
              <a:t>đối</a:t>
            </a:r>
            <a:r>
              <a:rPr lang="vi-VN" sz="2800" b="1" dirty="0">
                <a:solidFill>
                  <a:srgbClr val="00B050"/>
                </a:solidFill>
                <a:latin typeface="Times New Roman" panose="02020603050405020304" pitchFamily="18" charset="0"/>
                <a:ea typeface="Times New Roman" panose="02020603050405020304" pitchFamily="18" charset="0"/>
              </a:rPr>
              <a:t> </a:t>
            </a:r>
            <a:r>
              <a:rPr lang="vi-VN" sz="2800" b="1" dirty="0" err="1">
                <a:solidFill>
                  <a:srgbClr val="00B050"/>
                </a:solidFill>
                <a:latin typeface="Times New Roman" panose="02020603050405020304" pitchFamily="18" charset="0"/>
                <a:ea typeface="Times New Roman" panose="02020603050405020304" pitchFamily="18" charset="0"/>
              </a:rPr>
              <a:t>với</a:t>
            </a:r>
            <a:r>
              <a:rPr lang="vi-VN" sz="2800" b="1" dirty="0">
                <a:solidFill>
                  <a:srgbClr val="00B050"/>
                </a:solidFill>
                <a:latin typeface="Times New Roman" panose="02020603050405020304" pitchFamily="18" charset="0"/>
                <a:ea typeface="Times New Roman" panose="02020603050405020304" pitchFamily="18" charset="0"/>
              </a:rPr>
              <a:t> thiên nhiên </a:t>
            </a:r>
            <a:r>
              <a:rPr lang="vi-VN" sz="2800" b="1" dirty="0" err="1">
                <a:solidFill>
                  <a:srgbClr val="00B050"/>
                </a:solidFill>
                <a:latin typeface="Times New Roman" panose="02020603050405020304" pitchFamily="18" charset="0"/>
                <a:ea typeface="Times New Roman" panose="02020603050405020304" pitchFamily="18" charset="0"/>
              </a:rPr>
              <a:t>và</a:t>
            </a:r>
            <a:r>
              <a:rPr lang="vi-VN" sz="2800" b="1" dirty="0">
                <a:solidFill>
                  <a:srgbClr val="00B050"/>
                </a:solidFill>
                <a:latin typeface="Times New Roman" panose="02020603050405020304" pitchFamily="18" charset="0"/>
                <a:ea typeface="Times New Roman" panose="02020603050405020304" pitchFamily="18" charset="0"/>
              </a:rPr>
              <a:t> môi </a:t>
            </a:r>
            <a:r>
              <a:rPr lang="vi-VN" sz="2800" b="1" dirty="0" err="1">
                <a:solidFill>
                  <a:srgbClr val="00B050"/>
                </a:solidFill>
                <a:latin typeface="Times New Roman" panose="02020603050405020304" pitchFamily="18" charset="0"/>
                <a:ea typeface="Times New Roman" panose="02020603050405020304" pitchFamily="18" charset="0"/>
              </a:rPr>
              <a:t>trường</a:t>
            </a:r>
            <a:r>
              <a:rPr lang="vi-VN" sz="2800" b="1" dirty="0">
                <a:solidFill>
                  <a:srgbClr val="00B050"/>
                </a:solidFill>
                <a:latin typeface="Times New Roman" panose="02020603050405020304" pitchFamily="18" charset="0"/>
                <a:ea typeface="Times New Roman" panose="02020603050405020304" pitchFamily="18" charset="0"/>
              </a:rPr>
              <a:t> trong giai </a:t>
            </a:r>
            <a:r>
              <a:rPr lang="vi-VN" sz="2800" b="1" dirty="0" err="1">
                <a:solidFill>
                  <a:srgbClr val="00B050"/>
                </a:solidFill>
                <a:latin typeface="Times New Roman" panose="02020603050405020304" pitchFamily="18" charset="0"/>
                <a:ea typeface="Times New Roman" panose="02020603050405020304" pitchFamily="18" charset="0"/>
              </a:rPr>
              <a:t>đoạn</a:t>
            </a:r>
            <a:r>
              <a:rPr lang="vi-VN" sz="2800" b="1" dirty="0">
                <a:solidFill>
                  <a:srgbClr val="00B050"/>
                </a:solidFill>
                <a:latin typeface="Times New Roman" panose="02020603050405020304" pitchFamily="18" charset="0"/>
                <a:ea typeface="Times New Roman" panose="02020603050405020304" pitchFamily="18" charset="0"/>
              </a:rPr>
              <a:t> </a:t>
            </a:r>
            <a:r>
              <a:rPr lang="vi-VN" sz="2800" b="1" dirty="0" err="1">
                <a:solidFill>
                  <a:srgbClr val="00B050"/>
                </a:solidFill>
                <a:latin typeface="Times New Roman" panose="02020603050405020304" pitchFamily="18" charset="0"/>
                <a:ea typeface="Times New Roman" panose="02020603050405020304" pitchFamily="18" charset="0"/>
              </a:rPr>
              <a:t>hiện</a:t>
            </a:r>
            <a:r>
              <a:rPr lang="vi-VN" sz="2800" b="1" dirty="0">
                <a:solidFill>
                  <a:srgbClr val="00B050"/>
                </a:solidFill>
                <a:latin typeface="Times New Roman" panose="02020603050405020304" pitchFamily="18" charset="0"/>
                <a:ea typeface="Times New Roman" panose="02020603050405020304" pitchFamily="18" charset="0"/>
              </a:rPr>
              <a:t> nay</a:t>
            </a:r>
            <a:r>
              <a:rPr lang="en-US" sz="2800" b="1" dirty="0">
                <a:solidFill>
                  <a:srgbClr val="00B050"/>
                </a:solidFill>
                <a:latin typeface="Times New Roman" panose="02020603050405020304" pitchFamily="18" charset="0"/>
                <a:ea typeface="Times New Roman" panose="02020603050405020304" pitchFamily="18" charset="0"/>
              </a:rPr>
              <a:t>:</a:t>
            </a:r>
            <a:endParaRPr lang="en-US" sz="2400" b="1" dirty="0">
              <a:solidFill>
                <a:srgbClr val="00B050"/>
              </a:solidFill>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id="{7B1E36DD-DEEF-8D4B-F3F7-2A95E0F5084B}"/>
              </a:ext>
            </a:extLst>
          </p:cNvPr>
          <p:cNvSpPr txBox="1"/>
          <p:nvPr/>
        </p:nvSpPr>
        <p:spPr>
          <a:xfrm>
            <a:off x="1317284" y="3467100"/>
            <a:ext cx="10055840" cy="1055608"/>
          </a:xfrm>
          <a:prstGeom prst="roundRect">
            <a:avLst/>
          </a:prstGeom>
          <a:noFill/>
          <a:ln w="38100">
            <a:solidFill>
              <a:srgbClr val="00B050"/>
            </a:solidFill>
          </a:ln>
        </p:spPr>
        <p:txBody>
          <a:bodyPr wrap="square">
            <a:spAutoFit/>
          </a:bodyPr>
          <a:lstStyle/>
          <a:p>
            <a:pPr algn="just">
              <a:spcBef>
                <a:spcPts val="600"/>
              </a:spcBef>
              <a:spcAft>
                <a:spcPts val="600"/>
              </a:spcAft>
            </a:pP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Thực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trạng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rPr>
              <a:t>Con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ngày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càng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tàn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gây</a:t>
            </a:r>
            <a:r>
              <a:rPr lang="en-US" sz="2800" dirty="0">
                <a:solidFill>
                  <a:srgbClr val="000000"/>
                </a:solidFill>
                <a:latin typeface="Times New Roman" panose="02020603050405020304" pitchFamily="18" charset="0"/>
                <a:ea typeface="Times New Roman" panose="02020603050405020304" pitchFamily="18" charset="0"/>
              </a:rPr>
              <a:t> ô </a:t>
            </a:r>
            <a:r>
              <a:rPr lang="en-US" sz="2800" dirty="0" err="1">
                <a:solidFill>
                  <a:srgbClr val="000000"/>
                </a:solidFill>
                <a:latin typeface="Times New Roman" panose="02020603050405020304" pitchFamily="18" charset="0"/>
                <a:ea typeface="Times New Roman" panose="02020603050405020304" pitchFamily="18" charset="0"/>
              </a:rPr>
              <a:t>nhiễm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trường</a:t>
            </a:r>
            <a:r>
              <a:rPr lang="en-US" sz="28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67173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ebook Powerpoint Template | Notebook paper template, Notebook paper,  Powerpoint template free">
            <a:extLst>
              <a:ext uri="{FF2B5EF4-FFF2-40B4-BE49-F238E27FC236}">
                <a16:creationId xmlns:a16="http://schemas.microsoft.com/office/drawing/2014/main" id="{A5B50F30-39BC-A9D4-56DE-A5EE4B2C15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32997" y="-3010"/>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E21B94C3-3306-4E48-D70D-3A75B8B0EBAB}"/>
              </a:ext>
            </a:extLst>
          </p:cNvPr>
          <p:cNvSpPr txBox="1"/>
          <p:nvPr/>
        </p:nvSpPr>
        <p:spPr>
          <a:xfrm>
            <a:off x="2118434" y="1350407"/>
            <a:ext cx="8242300" cy="919401"/>
          </a:xfrm>
          <a:prstGeom prst="roundRect">
            <a:avLst/>
          </a:prstGeom>
          <a:gradFill>
            <a:gsLst>
              <a:gs pos="36000">
                <a:srgbClr val="00FF00"/>
              </a:gs>
              <a:gs pos="100000">
                <a:srgbClr val="00CC00"/>
              </a:gs>
            </a:gsLst>
            <a:lin ang="5400000" scaled="1"/>
          </a:gradFill>
          <a:ln w="57150">
            <a:noFill/>
          </a:ln>
        </p:spPr>
        <p:txBody>
          <a:bodyPr wrap="square" rtlCol="0">
            <a:spAutoFit/>
          </a:bodyPr>
          <a:lstStyle/>
          <a:p>
            <a:pPr algn="ctr"/>
            <a:r>
              <a:rPr lang="en-US" sz="4800" b="1" dirty="0">
                <a:solidFill>
                  <a:schemeClr val="bg1"/>
                </a:solidFill>
                <a:latin typeface="Forte" panose="03060902040502070203" pitchFamily="66" charset="0"/>
                <a:cs typeface="Times New Roman" panose="02020603050405020304" pitchFamily="18" charset="0"/>
              </a:rPr>
              <a:t>HÌNH THÀNH KIẾN THỨC</a:t>
            </a:r>
          </a:p>
        </p:txBody>
      </p:sp>
      <p:pic>
        <p:nvPicPr>
          <p:cNvPr id="2" name="Hình ảnh 1">
            <a:extLst>
              <a:ext uri="{FF2B5EF4-FFF2-40B4-BE49-F238E27FC236}">
                <a16:creationId xmlns:a16="http://schemas.microsoft.com/office/drawing/2014/main" id="{2BF14B4D-EC47-9D4A-56EE-0F148E7B7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3325" y="2216551"/>
            <a:ext cx="4705350" cy="4810125"/>
          </a:xfrm>
          <a:prstGeom prst="rect">
            <a:avLst/>
          </a:prstGeom>
        </p:spPr>
      </p:pic>
    </p:spTree>
    <p:extLst>
      <p:ext uri="{BB962C8B-B14F-4D97-AF65-F5344CB8AC3E}">
        <p14:creationId xmlns:p14="http://schemas.microsoft.com/office/powerpoint/2010/main" val="3805029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ebook Powerpoint Template | Notebook paper template, Notebook paper,  Powerpoint template free">
            <a:extLst>
              <a:ext uri="{FF2B5EF4-FFF2-40B4-BE49-F238E27FC236}">
                <a16:creationId xmlns:a16="http://schemas.microsoft.com/office/drawing/2014/main" id="{A5B50F30-39BC-A9D4-56DE-A5EE4B2C15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6">
            <a:extLst>
              <a:ext uri="{FF2B5EF4-FFF2-40B4-BE49-F238E27FC236}">
                <a16:creationId xmlns:a16="http://schemas.microsoft.com/office/drawing/2014/main" id="{87F281B3-18D1-7B74-DC78-ED6092B5A185}"/>
              </a:ext>
            </a:extLst>
          </p:cNvPr>
          <p:cNvSpPr txBox="1"/>
          <p:nvPr/>
        </p:nvSpPr>
        <p:spPr>
          <a:xfrm>
            <a:off x="1317284" y="497042"/>
            <a:ext cx="9623425" cy="1539139"/>
          </a:xfrm>
          <a:prstGeom prst="rect">
            <a:avLst/>
          </a:prstGeom>
          <a:noFill/>
          <a:ln w="57150">
            <a:solidFill>
              <a:srgbClr val="00CC00"/>
            </a:solidFill>
          </a:ln>
        </p:spPr>
        <p:txBody>
          <a:bodyPr wrap="square">
            <a:spAutoFit/>
          </a:bodyPr>
          <a:lstStyle/>
          <a:p>
            <a:pPr marL="57150" marR="57150" algn="just">
              <a:lnSpc>
                <a:spcPct val="115000"/>
              </a:lnSpc>
              <a:spcBef>
                <a:spcPts val="600"/>
              </a:spcBef>
              <a:spcAft>
                <a:spcPts val="600"/>
              </a:spcAft>
              <a:tabLst>
                <a:tab pos="0" algn="l"/>
                <a:tab pos="57150" algn="l"/>
                <a:tab pos="152400" algn="l"/>
              </a:tabLst>
            </a:pP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Qua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Trãi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xử</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giai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nay?</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Hình ảnh 7">
            <a:extLst>
              <a:ext uri="{FF2B5EF4-FFF2-40B4-BE49-F238E27FC236}">
                <a16:creationId xmlns:a16="http://schemas.microsoft.com/office/drawing/2014/main" id="{D1E865FB-DAA0-4E92-245D-8A211568F3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5867" y="5607642"/>
            <a:ext cx="1659959" cy="1230660"/>
          </a:xfrm>
          <a:prstGeom prst="rect">
            <a:avLst/>
          </a:prstGeom>
        </p:spPr>
      </p:pic>
      <p:sp>
        <p:nvSpPr>
          <p:cNvPr id="3" name="Hộp Văn bản 2">
            <a:extLst>
              <a:ext uri="{FF2B5EF4-FFF2-40B4-BE49-F238E27FC236}">
                <a16:creationId xmlns:a16="http://schemas.microsoft.com/office/drawing/2014/main" id="{C666F2AE-95BB-A594-047C-ADC15625CAFF}"/>
              </a:ext>
            </a:extLst>
          </p:cNvPr>
          <p:cNvSpPr txBox="1"/>
          <p:nvPr/>
        </p:nvSpPr>
        <p:spPr>
          <a:xfrm>
            <a:off x="1154404" y="2038981"/>
            <a:ext cx="10055840" cy="1055608"/>
          </a:xfrm>
          <a:prstGeom prst="roundRect">
            <a:avLst/>
          </a:prstGeom>
          <a:noFill/>
          <a:ln w="38100">
            <a:noFill/>
          </a:ln>
        </p:spPr>
        <p:txBody>
          <a:bodyPr wrap="square">
            <a:spAutoFit/>
          </a:bodyPr>
          <a:lstStyle/>
          <a:p>
            <a:pPr algn="just">
              <a:spcBef>
                <a:spcPts val="600"/>
              </a:spcBef>
              <a:spcAft>
                <a:spcPts val="600"/>
              </a:spcAft>
            </a:pPr>
            <a:r>
              <a:rPr lang="en-US" sz="2800" b="1" dirty="0">
                <a:solidFill>
                  <a:srgbClr val="00B050"/>
                </a:solidFill>
                <a:latin typeface="Times New Roman" panose="02020603050405020304" pitchFamily="18" charset="0"/>
                <a:ea typeface="Times New Roman" panose="02020603050405020304" pitchFamily="18" charset="0"/>
              </a:rPr>
              <a:t>C</a:t>
            </a:r>
            <a:r>
              <a:rPr lang="vi-VN" sz="2800" b="1" dirty="0" err="1">
                <a:solidFill>
                  <a:srgbClr val="00B050"/>
                </a:solidFill>
                <a:latin typeface="Times New Roman" panose="02020603050405020304" pitchFamily="18" charset="0"/>
                <a:ea typeface="Times New Roman" panose="02020603050405020304" pitchFamily="18" charset="0"/>
              </a:rPr>
              <a:t>ách</a:t>
            </a:r>
            <a:r>
              <a:rPr lang="vi-VN" sz="2800" b="1" dirty="0">
                <a:solidFill>
                  <a:srgbClr val="00B050"/>
                </a:solidFill>
                <a:latin typeface="Times New Roman" panose="02020603050405020304" pitchFamily="18" charset="0"/>
                <a:ea typeface="Times New Roman" panose="02020603050405020304" pitchFamily="18" charset="0"/>
              </a:rPr>
              <a:t> </a:t>
            </a:r>
            <a:r>
              <a:rPr lang="vi-VN" sz="2800" b="1" dirty="0" err="1">
                <a:solidFill>
                  <a:srgbClr val="00B050"/>
                </a:solidFill>
                <a:latin typeface="Times New Roman" panose="02020603050405020304" pitchFamily="18" charset="0"/>
                <a:ea typeface="Times New Roman" panose="02020603050405020304" pitchFamily="18" charset="0"/>
              </a:rPr>
              <a:t>ứng</a:t>
            </a:r>
            <a:r>
              <a:rPr lang="vi-VN" sz="2800" b="1" dirty="0">
                <a:solidFill>
                  <a:srgbClr val="00B050"/>
                </a:solidFill>
                <a:latin typeface="Times New Roman" panose="02020603050405020304" pitchFamily="18" charset="0"/>
                <a:ea typeface="Times New Roman" panose="02020603050405020304" pitchFamily="18" charset="0"/>
              </a:rPr>
              <a:t> </a:t>
            </a:r>
            <a:r>
              <a:rPr lang="vi-VN" sz="2800" b="1" dirty="0" err="1">
                <a:solidFill>
                  <a:srgbClr val="00B050"/>
                </a:solidFill>
                <a:latin typeface="Times New Roman" panose="02020603050405020304" pitchFamily="18" charset="0"/>
                <a:ea typeface="Times New Roman" panose="02020603050405020304" pitchFamily="18" charset="0"/>
              </a:rPr>
              <a:t>xử</a:t>
            </a:r>
            <a:r>
              <a:rPr lang="vi-VN" sz="2800" b="1" dirty="0">
                <a:solidFill>
                  <a:srgbClr val="00B050"/>
                </a:solidFill>
                <a:latin typeface="Times New Roman" panose="02020603050405020304" pitchFamily="18" charset="0"/>
                <a:ea typeface="Times New Roman" panose="02020603050405020304" pitchFamily="18" charset="0"/>
              </a:rPr>
              <a:t> </a:t>
            </a:r>
            <a:r>
              <a:rPr lang="vi-VN" sz="2800" b="1" dirty="0" err="1">
                <a:solidFill>
                  <a:srgbClr val="00B050"/>
                </a:solidFill>
                <a:latin typeface="Times New Roman" panose="02020603050405020304" pitchFamily="18" charset="0"/>
                <a:ea typeface="Times New Roman" panose="02020603050405020304" pitchFamily="18" charset="0"/>
              </a:rPr>
              <a:t>của</a:t>
            </a:r>
            <a:r>
              <a:rPr lang="vi-VN" sz="2800" b="1" dirty="0">
                <a:solidFill>
                  <a:srgbClr val="00B050"/>
                </a:solidFill>
                <a:latin typeface="Times New Roman" panose="02020603050405020304" pitchFamily="18" charset="0"/>
                <a:ea typeface="Times New Roman" panose="02020603050405020304" pitchFamily="18" charset="0"/>
              </a:rPr>
              <a:t> con </a:t>
            </a:r>
            <a:r>
              <a:rPr lang="vi-VN" sz="2800" b="1" dirty="0" err="1">
                <a:solidFill>
                  <a:srgbClr val="00B050"/>
                </a:solidFill>
                <a:latin typeface="Times New Roman" panose="02020603050405020304" pitchFamily="18" charset="0"/>
                <a:ea typeface="Times New Roman" panose="02020603050405020304" pitchFamily="18" charset="0"/>
              </a:rPr>
              <a:t>người</a:t>
            </a:r>
            <a:r>
              <a:rPr lang="vi-VN" sz="2800" b="1" dirty="0">
                <a:solidFill>
                  <a:srgbClr val="00B050"/>
                </a:solidFill>
                <a:latin typeface="Times New Roman" panose="02020603050405020304" pitchFamily="18" charset="0"/>
                <a:ea typeface="Times New Roman" panose="02020603050405020304" pitchFamily="18" charset="0"/>
              </a:rPr>
              <a:t> </a:t>
            </a:r>
            <a:r>
              <a:rPr lang="vi-VN" sz="2800" b="1" dirty="0" err="1">
                <a:solidFill>
                  <a:srgbClr val="00B050"/>
                </a:solidFill>
                <a:latin typeface="Times New Roman" panose="02020603050405020304" pitchFamily="18" charset="0"/>
                <a:ea typeface="Times New Roman" panose="02020603050405020304" pitchFamily="18" charset="0"/>
              </a:rPr>
              <a:t>đối</a:t>
            </a:r>
            <a:r>
              <a:rPr lang="vi-VN" sz="2800" b="1" dirty="0">
                <a:solidFill>
                  <a:srgbClr val="00B050"/>
                </a:solidFill>
                <a:latin typeface="Times New Roman" panose="02020603050405020304" pitchFamily="18" charset="0"/>
                <a:ea typeface="Times New Roman" panose="02020603050405020304" pitchFamily="18" charset="0"/>
              </a:rPr>
              <a:t> </a:t>
            </a:r>
            <a:r>
              <a:rPr lang="vi-VN" sz="2800" b="1" dirty="0" err="1">
                <a:solidFill>
                  <a:srgbClr val="00B050"/>
                </a:solidFill>
                <a:latin typeface="Times New Roman" panose="02020603050405020304" pitchFamily="18" charset="0"/>
                <a:ea typeface="Times New Roman" panose="02020603050405020304" pitchFamily="18" charset="0"/>
              </a:rPr>
              <a:t>với</a:t>
            </a:r>
            <a:r>
              <a:rPr lang="vi-VN" sz="2800" b="1" dirty="0">
                <a:solidFill>
                  <a:srgbClr val="00B050"/>
                </a:solidFill>
                <a:latin typeface="Times New Roman" panose="02020603050405020304" pitchFamily="18" charset="0"/>
                <a:ea typeface="Times New Roman" panose="02020603050405020304" pitchFamily="18" charset="0"/>
              </a:rPr>
              <a:t> thiên nhiên </a:t>
            </a:r>
            <a:r>
              <a:rPr lang="vi-VN" sz="2800" b="1" dirty="0" err="1">
                <a:solidFill>
                  <a:srgbClr val="00B050"/>
                </a:solidFill>
                <a:latin typeface="Times New Roman" panose="02020603050405020304" pitchFamily="18" charset="0"/>
                <a:ea typeface="Times New Roman" panose="02020603050405020304" pitchFamily="18" charset="0"/>
              </a:rPr>
              <a:t>và</a:t>
            </a:r>
            <a:r>
              <a:rPr lang="vi-VN" sz="2800" b="1" dirty="0">
                <a:solidFill>
                  <a:srgbClr val="00B050"/>
                </a:solidFill>
                <a:latin typeface="Times New Roman" panose="02020603050405020304" pitchFamily="18" charset="0"/>
                <a:ea typeface="Times New Roman" panose="02020603050405020304" pitchFamily="18" charset="0"/>
              </a:rPr>
              <a:t> môi </a:t>
            </a:r>
            <a:r>
              <a:rPr lang="vi-VN" sz="2800" b="1" dirty="0" err="1">
                <a:solidFill>
                  <a:srgbClr val="00B050"/>
                </a:solidFill>
                <a:latin typeface="Times New Roman" panose="02020603050405020304" pitchFamily="18" charset="0"/>
                <a:ea typeface="Times New Roman" panose="02020603050405020304" pitchFamily="18" charset="0"/>
              </a:rPr>
              <a:t>trường</a:t>
            </a:r>
            <a:r>
              <a:rPr lang="vi-VN" sz="2800" b="1" dirty="0">
                <a:solidFill>
                  <a:srgbClr val="00B050"/>
                </a:solidFill>
                <a:latin typeface="Times New Roman" panose="02020603050405020304" pitchFamily="18" charset="0"/>
                <a:ea typeface="Times New Roman" panose="02020603050405020304" pitchFamily="18" charset="0"/>
              </a:rPr>
              <a:t> trong giai </a:t>
            </a:r>
            <a:r>
              <a:rPr lang="vi-VN" sz="2800" b="1" dirty="0" err="1">
                <a:solidFill>
                  <a:srgbClr val="00B050"/>
                </a:solidFill>
                <a:latin typeface="Times New Roman" panose="02020603050405020304" pitchFamily="18" charset="0"/>
                <a:ea typeface="Times New Roman" panose="02020603050405020304" pitchFamily="18" charset="0"/>
              </a:rPr>
              <a:t>đoạn</a:t>
            </a:r>
            <a:r>
              <a:rPr lang="vi-VN" sz="2800" b="1" dirty="0">
                <a:solidFill>
                  <a:srgbClr val="00B050"/>
                </a:solidFill>
                <a:latin typeface="Times New Roman" panose="02020603050405020304" pitchFamily="18" charset="0"/>
                <a:ea typeface="Times New Roman" panose="02020603050405020304" pitchFamily="18" charset="0"/>
              </a:rPr>
              <a:t> </a:t>
            </a:r>
            <a:r>
              <a:rPr lang="vi-VN" sz="2800" b="1" dirty="0" err="1">
                <a:solidFill>
                  <a:srgbClr val="00B050"/>
                </a:solidFill>
                <a:latin typeface="Times New Roman" panose="02020603050405020304" pitchFamily="18" charset="0"/>
                <a:ea typeface="Times New Roman" panose="02020603050405020304" pitchFamily="18" charset="0"/>
              </a:rPr>
              <a:t>hiện</a:t>
            </a:r>
            <a:r>
              <a:rPr lang="vi-VN" sz="2800" b="1" dirty="0">
                <a:solidFill>
                  <a:srgbClr val="00B050"/>
                </a:solidFill>
                <a:latin typeface="Times New Roman" panose="02020603050405020304" pitchFamily="18" charset="0"/>
                <a:ea typeface="Times New Roman" panose="02020603050405020304" pitchFamily="18" charset="0"/>
              </a:rPr>
              <a:t> nay</a:t>
            </a:r>
            <a:r>
              <a:rPr lang="en-US" sz="2800" b="1" dirty="0">
                <a:solidFill>
                  <a:srgbClr val="00B050"/>
                </a:solidFill>
                <a:latin typeface="Times New Roman" panose="02020603050405020304" pitchFamily="18" charset="0"/>
                <a:ea typeface="Times New Roman" panose="02020603050405020304" pitchFamily="18" charset="0"/>
              </a:rPr>
              <a:t>:</a:t>
            </a:r>
            <a:endParaRPr lang="en-US" sz="2400" b="1" dirty="0">
              <a:solidFill>
                <a:srgbClr val="00B050"/>
              </a:solidFill>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id="{7B1E36DD-DEEF-8D4B-F3F7-2A95E0F5084B}"/>
              </a:ext>
            </a:extLst>
          </p:cNvPr>
          <p:cNvSpPr txBox="1"/>
          <p:nvPr/>
        </p:nvSpPr>
        <p:spPr>
          <a:xfrm>
            <a:off x="1154404" y="3053116"/>
            <a:ext cx="10341316" cy="1055608"/>
          </a:xfrm>
          <a:prstGeom prst="roundRect">
            <a:avLst/>
          </a:prstGeom>
          <a:noFill/>
          <a:ln w="38100">
            <a:solidFill>
              <a:srgbClr val="00B050"/>
            </a:solidFill>
          </a:ln>
        </p:spPr>
        <p:txBody>
          <a:bodyPr wrap="square">
            <a:spAutoFit/>
          </a:bodyPr>
          <a:lstStyle/>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rPr>
              <a:t>Con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thay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đổi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nhận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đúng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đắn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giúp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trường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chữa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tồn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bền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vững</a:t>
            </a:r>
            <a:r>
              <a:rPr lang="en-US" sz="28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11" name="Hộp Văn bản 10">
            <a:extLst>
              <a:ext uri="{FF2B5EF4-FFF2-40B4-BE49-F238E27FC236}">
                <a16:creationId xmlns:a16="http://schemas.microsoft.com/office/drawing/2014/main" id="{66A67E44-289F-912D-F13C-64C77CAA9858}"/>
              </a:ext>
            </a:extLst>
          </p:cNvPr>
          <p:cNvSpPr txBox="1"/>
          <p:nvPr/>
        </p:nvSpPr>
        <p:spPr>
          <a:xfrm>
            <a:off x="1154404" y="4108724"/>
            <a:ext cx="10341316" cy="606407"/>
          </a:xfrm>
          <a:prstGeom prst="roundRect">
            <a:avLst/>
          </a:prstGeom>
          <a:noFill/>
          <a:ln w="38100">
            <a:noFill/>
          </a:ln>
        </p:spPr>
        <p:txBody>
          <a:bodyPr wrap="square">
            <a:spAutoFit/>
          </a:bodyPr>
          <a:lstStyle/>
          <a:p>
            <a:pPr algn="just">
              <a:lnSpc>
                <a:spcPct val="115000"/>
              </a:lnSpc>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Trồng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xanh</a:t>
            </a:r>
            <a:endParaRPr lang="en-US" sz="2400" dirty="0">
              <a:latin typeface="Times New Roman" panose="02020603050405020304" pitchFamily="18" charset="0"/>
              <a:ea typeface="Times New Roman" panose="02020603050405020304" pitchFamily="18" charset="0"/>
            </a:endParaRPr>
          </a:p>
        </p:txBody>
      </p:sp>
      <p:sp>
        <p:nvSpPr>
          <p:cNvPr id="12" name="Hộp Văn bản 11">
            <a:extLst>
              <a:ext uri="{FF2B5EF4-FFF2-40B4-BE49-F238E27FC236}">
                <a16:creationId xmlns:a16="http://schemas.microsoft.com/office/drawing/2014/main" id="{60BC4D52-CB2C-A3FD-151F-C9E42D51ACC1}"/>
              </a:ext>
            </a:extLst>
          </p:cNvPr>
          <p:cNvSpPr txBox="1"/>
          <p:nvPr/>
        </p:nvSpPr>
        <p:spPr>
          <a:xfrm>
            <a:off x="1154404" y="4569341"/>
            <a:ext cx="10341316" cy="606407"/>
          </a:xfrm>
          <a:prstGeom prst="roundRect">
            <a:avLst/>
          </a:prstGeom>
          <a:noFill/>
          <a:ln w="38100">
            <a:noFill/>
          </a:ln>
        </p:spPr>
        <p:txBody>
          <a:bodyPr wrap="square">
            <a:spAutoFit/>
          </a:bodyPr>
          <a:lstStyle/>
          <a:p>
            <a:pPr algn="just">
              <a:lnSpc>
                <a:spcPct val="115000"/>
              </a:lnSpc>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đặc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biệt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nhựa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nilon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trường</a:t>
            </a:r>
            <a:endParaRPr lang="en-US" sz="2400" dirty="0">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4FAD7394-8533-630F-5980-2F42AFFC70BB}"/>
              </a:ext>
            </a:extLst>
          </p:cNvPr>
          <p:cNvSpPr txBox="1"/>
          <p:nvPr/>
        </p:nvSpPr>
        <p:spPr>
          <a:xfrm>
            <a:off x="1154404" y="5001235"/>
            <a:ext cx="10341316" cy="606407"/>
          </a:xfrm>
          <a:prstGeom prst="roundRect">
            <a:avLst/>
          </a:prstGeom>
          <a:noFill/>
          <a:ln w="38100">
            <a:noFill/>
          </a:ln>
        </p:spPr>
        <p:txBody>
          <a:bodyPr wrap="square">
            <a:spAutoFit/>
          </a:bodyPr>
          <a:lstStyle/>
          <a:p>
            <a:pPr algn="just">
              <a:lnSpc>
                <a:spcPct val="115000"/>
              </a:lnSpc>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kiệm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nguồn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năng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lượng</a:t>
            </a:r>
            <a:endParaRPr lang="en-US" sz="2400" dirty="0">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2C6F2CF7-D638-B46E-CE6C-2FC2B11D6C2B}"/>
              </a:ext>
            </a:extLst>
          </p:cNvPr>
          <p:cNvSpPr txBox="1"/>
          <p:nvPr/>
        </p:nvSpPr>
        <p:spPr>
          <a:xfrm>
            <a:off x="1154404" y="5524755"/>
            <a:ext cx="9399296" cy="1055608"/>
          </a:xfrm>
          <a:prstGeom prst="roundRect">
            <a:avLst/>
          </a:prstGeom>
          <a:noFill/>
          <a:ln w="38100">
            <a:noFill/>
          </a:ln>
        </p:spPr>
        <p:txBody>
          <a:bodyPr wrap="square">
            <a:spAutoFit/>
          </a:bodyPr>
          <a:lstStyle/>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Ưu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phẩm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dụng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nguồn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năng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lượng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năng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lượng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mặt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gió</a:t>
            </a:r>
            <a:r>
              <a:rPr lang="en-US" sz="28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15" name="Hộp Văn bản 14">
            <a:extLst>
              <a:ext uri="{FF2B5EF4-FFF2-40B4-BE49-F238E27FC236}">
                <a16:creationId xmlns:a16="http://schemas.microsoft.com/office/drawing/2014/main" id="{C8E43116-9276-22AD-12B6-762FA617B33C}"/>
              </a:ext>
            </a:extLst>
          </p:cNvPr>
          <p:cNvSpPr txBox="1"/>
          <p:nvPr/>
        </p:nvSpPr>
        <p:spPr>
          <a:xfrm>
            <a:off x="1482676" y="6300771"/>
            <a:ext cx="9399296" cy="578882"/>
          </a:xfrm>
          <a:prstGeom prst="roundRect">
            <a:avLst/>
          </a:prstGeom>
          <a:noFill/>
          <a:ln w="38100">
            <a:noFill/>
          </a:ln>
        </p:spPr>
        <p:txBody>
          <a:bodyPr wrap="square">
            <a:spAutoFit/>
          </a:bodyPr>
          <a:lstStyle/>
          <a:p>
            <a:pPr algn="ctr">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63504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a:extLst>
              <a:ext uri="{FF2B5EF4-FFF2-40B4-BE49-F238E27FC236}">
                <a16:creationId xmlns:a16="http://schemas.microsoft.com/office/drawing/2014/main" id="{FC9F4253-6A35-3325-9E75-32374E943E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t="3804" r="4044"/>
          <a:stretch/>
        </p:blipFill>
        <p:spPr bwMode="auto">
          <a:xfrm>
            <a:off x="0" y="-3782"/>
            <a:ext cx="12192000" cy="6861781"/>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D24C2CEF-45B9-DB47-277D-C0DA78B81A92}"/>
              </a:ext>
            </a:extLst>
          </p:cNvPr>
          <p:cNvSpPr txBox="1"/>
          <p:nvPr/>
        </p:nvSpPr>
        <p:spPr>
          <a:xfrm>
            <a:off x="1041400" y="246943"/>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effectLst/>
                <a:highlight>
                  <a:srgbClr val="339933"/>
                </a:highlight>
                <a:latin typeface="Times New Roman" panose="02020603050405020304" pitchFamily="18" charset="0"/>
                <a:ea typeface="Times New Roman" panose="02020603050405020304" pitchFamily="18" charset="0"/>
                <a:cs typeface="Times New Roman" panose="02020603050405020304" pitchFamily="18" charset="0"/>
              </a:rPr>
              <a:t>I. Tìm hiểu chung</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F8157803-084F-5F2A-624A-6D92DAEA6453}"/>
              </a:ext>
            </a:extLst>
          </p:cNvPr>
          <p:cNvSpPr txBox="1"/>
          <p:nvPr/>
        </p:nvSpPr>
        <p:spPr>
          <a:xfrm>
            <a:off x="1117600" y="839326"/>
            <a:ext cx="9017000" cy="584775"/>
          </a:xfrm>
          <a:prstGeom prst="rect">
            <a:avLst/>
          </a:prstGeom>
          <a:noFill/>
        </p:spPr>
        <p:txBody>
          <a:bodyPr wrap="square">
            <a:spAutoFit/>
          </a:bodyPr>
          <a:lstStyle/>
          <a:p>
            <a:pPr marL="0" marR="0" algn="just">
              <a:spcBef>
                <a:spcPts val="0"/>
              </a:spcBef>
              <a:spcAft>
                <a:spcPts val="0"/>
              </a:spcAft>
            </a:pPr>
            <a:r>
              <a:rPr lang="en-US"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Vài</a:t>
            </a:r>
            <a:r>
              <a:rPr lang="en-US"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nét</a:t>
            </a:r>
            <a:r>
              <a:rPr lang="en-US"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Nôm</a:t>
            </a:r>
            <a:r>
              <a:rPr lang="en-US"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en-US"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xen </a:t>
            </a:r>
            <a:r>
              <a:rPr lang="en-US" sz="32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lục</a:t>
            </a:r>
            <a:r>
              <a:rPr lang="en-US"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ngôn</a:t>
            </a:r>
            <a:endParaRPr lang="en-US" sz="3200" dirty="0">
              <a:solidFill>
                <a:srgbClr val="339933"/>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Hộp Văn bản 14">
            <a:extLst>
              <a:ext uri="{FF2B5EF4-FFF2-40B4-BE49-F238E27FC236}">
                <a16:creationId xmlns:a16="http://schemas.microsoft.com/office/drawing/2014/main" id="{60281DD8-67BF-D2FC-4207-CB653ED44556}"/>
              </a:ext>
            </a:extLst>
          </p:cNvPr>
          <p:cNvSpPr txBox="1"/>
          <p:nvPr/>
        </p:nvSpPr>
        <p:spPr>
          <a:xfrm>
            <a:off x="2006600" y="1485657"/>
            <a:ext cx="9429750" cy="3420130"/>
          </a:xfrm>
          <a:prstGeom prst="cloudCallout">
            <a:avLst>
              <a:gd name="adj1" fmla="val -42382"/>
              <a:gd name="adj2" fmla="val 44305"/>
            </a:avLst>
          </a:prstGeom>
          <a:noFill/>
          <a:ln w="38100">
            <a:solidFill>
              <a:srgbClr val="00CC00"/>
            </a:solidFill>
          </a:ln>
        </p:spPr>
        <p:txBody>
          <a:bodyPr wrap="square">
            <a:spAutoFit/>
          </a:bodyPr>
          <a:lstStyle/>
          <a:p>
            <a:pPr algn="just"/>
            <a:r>
              <a:rPr lang="pt-BR" sz="2800" dirty="0">
                <a:latin typeface="Times New Roman" panose="02020603050405020304" pitchFamily="18" charset="0"/>
                <a:ea typeface="Tahoma" panose="020B0604030504040204" pitchFamily="34" charset="0"/>
                <a:cs typeface="Times New Roman" panose="02020603050405020304" pitchFamily="18" charset="0"/>
              </a:rPr>
              <a:t>Dựa vào kiến thức đã học và phần Kiến thức Ngữ văn SGK tr.4, em hãy nhắc lại những hiểu biết về thơ Nôm Đường luật và nêu những hiểu biết về thơ Nôm Đường luật thất ngôn xen lục ngôn.</a:t>
            </a:r>
            <a:endParaRPr lang="en-US" sz="28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1" name="Hình ảnh 10">
            <a:extLst>
              <a:ext uri="{FF2B5EF4-FFF2-40B4-BE49-F238E27FC236}">
                <a16:creationId xmlns:a16="http://schemas.microsoft.com/office/drawing/2014/main" id="{BDABCECC-6908-BB3B-2F3E-4C257BDE7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1300" y="3850700"/>
            <a:ext cx="3149600" cy="3149600"/>
          </a:xfrm>
          <a:prstGeom prst="rect">
            <a:avLst/>
          </a:prstGeom>
        </p:spPr>
      </p:pic>
    </p:spTree>
    <p:extLst>
      <p:ext uri="{BB962C8B-B14F-4D97-AF65-F5344CB8AC3E}">
        <p14:creationId xmlns:p14="http://schemas.microsoft.com/office/powerpoint/2010/main" val="2746758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a:extLst>
              <a:ext uri="{FF2B5EF4-FFF2-40B4-BE49-F238E27FC236}">
                <a16:creationId xmlns:a16="http://schemas.microsoft.com/office/drawing/2014/main" id="{FC9F4253-6A35-3325-9E75-32374E943E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t="3804" r="4044"/>
          <a:stretch/>
        </p:blipFill>
        <p:spPr bwMode="auto">
          <a:xfrm>
            <a:off x="0" y="-3782"/>
            <a:ext cx="12192000" cy="6861781"/>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D24C2CEF-45B9-DB47-277D-C0DA78B81A92}"/>
              </a:ext>
            </a:extLst>
          </p:cNvPr>
          <p:cNvSpPr txBox="1"/>
          <p:nvPr/>
        </p:nvSpPr>
        <p:spPr>
          <a:xfrm>
            <a:off x="1041400" y="246943"/>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effectLst/>
                <a:highlight>
                  <a:srgbClr val="339933"/>
                </a:highlight>
                <a:latin typeface="Times New Roman" panose="02020603050405020304" pitchFamily="18" charset="0"/>
                <a:ea typeface="Times New Roman" panose="02020603050405020304" pitchFamily="18" charset="0"/>
                <a:cs typeface="Times New Roman" panose="02020603050405020304" pitchFamily="18" charset="0"/>
              </a:rPr>
              <a:t>I. Tìm hiểu chung</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F8157803-084F-5F2A-624A-6D92DAEA6453}"/>
              </a:ext>
            </a:extLst>
          </p:cNvPr>
          <p:cNvSpPr txBox="1"/>
          <p:nvPr/>
        </p:nvSpPr>
        <p:spPr>
          <a:xfrm>
            <a:off x="1117600" y="839326"/>
            <a:ext cx="9017000" cy="584775"/>
          </a:xfrm>
          <a:prstGeom prst="rect">
            <a:avLst/>
          </a:prstGeom>
          <a:noFill/>
        </p:spPr>
        <p:txBody>
          <a:bodyPr wrap="square">
            <a:spAutoFit/>
          </a:bodyPr>
          <a:lstStyle/>
          <a:p>
            <a:pPr marL="0" marR="0" algn="just">
              <a:spcBef>
                <a:spcPts val="0"/>
              </a:spcBef>
              <a:spcAft>
                <a:spcPts val="0"/>
              </a:spcAft>
            </a:pPr>
            <a:r>
              <a:rPr lang="en-US"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Vài</a:t>
            </a:r>
            <a:r>
              <a:rPr lang="en-US"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nét</a:t>
            </a:r>
            <a:r>
              <a:rPr lang="en-US"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Nôm</a:t>
            </a:r>
            <a:r>
              <a:rPr lang="en-US"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en-US"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xen </a:t>
            </a:r>
            <a:r>
              <a:rPr lang="en-US" sz="32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lục</a:t>
            </a:r>
            <a:r>
              <a:rPr lang="en-US"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ngôn</a:t>
            </a:r>
            <a:endParaRPr lang="en-US" sz="3200" dirty="0">
              <a:solidFill>
                <a:srgbClr val="339933"/>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Bảng 2">
            <a:extLst>
              <a:ext uri="{FF2B5EF4-FFF2-40B4-BE49-F238E27FC236}">
                <a16:creationId xmlns:a16="http://schemas.microsoft.com/office/drawing/2014/main" id="{A256AB97-982E-F997-2DBC-D514A927D406}"/>
              </a:ext>
            </a:extLst>
          </p:cNvPr>
          <p:cNvGraphicFramePr>
            <a:graphicFrameLocks noGrp="1"/>
          </p:cNvGraphicFramePr>
          <p:nvPr>
            <p:extLst>
              <p:ext uri="{D42A27DB-BD31-4B8C-83A1-F6EECF244321}">
                <p14:modId xmlns:p14="http://schemas.microsoft.com/office/powerpoint/2010/main" val="2781494568"/>
              </p:ext>
            </p:extLst>
          </p:nvPr>
        </p:nvGraphicFramePr>
        <p:xfrm>
          <a:off x="1699894" y="2518935"/>
          <a:ext cx="9247505" cy="3743015"/>
        </p:xfrm>
        <a:graphic>
          <a:graphicData uri="http://schemas.openxmlformats.org/drawingml/2006/table">
            <a:tbl>
              <a:tblPr firstRow="1" firstCol="1" bandRow="1">
                <a:tableStyleId>{5C22544A-7EE6-4342-B048-85BDC9FD1C3A}</a:tableStyleId>
              </a:tblPr>
              <a:tblGrid>
                <a:gridCol w="3557906">
                  <a:extLst>
                    <a:ext uri="{9D8B030D-6E8A-4147-A177-3AD203B41FA5}">
                      <a16:colId xmlns:a16="http://schemas.microsoft.com/office/drawing/2014/main" val="4145974263"/>
                    </a:ext>
                  </a:extLst>
                </a:gridCol>
                <a:gridCol w="5689599">
                  <a:extLst>
                    <a:ext uri="{9D8B030D-6E8A-4147-A177-3AD203B41FA5}">
                      <a16:colId xmlns:a16="http://schemas.microsoft.com/office/drawing/2014/main" val="1712004984"/>
                    </a:ext>
                  </a:extLst>
                </a:gridCol>
              </a:tblGrid>
              <a:tr h="471635">
                <a:tc>
                  <a:txBody>
                    <a:bodyPr/>
                    <a:lstStyle/>
                    <a:p>
                      <a:pPr marL="0" marR="0">
                        <a:lnSpc>
                          <a:spcPct val="115000"/>
                        </a:lnSpc>
                        <a:spcBef>
                          <a:spcPts val="600"/>
                        </a:spcBef>
                        <a:spcAft>
                          <a:spcPts val="600"/>
                        </a:spcAft>
                      </a:pPr>
                      <a:r>
                        <a:rPr lang="pt-BR" sz="2800" dirty="0">
                          <a:effectLst/>
                          <a:latin typeface="Times New Roman" panose="02020603050405020304" pitchFamily="18" charset="0"/>
                          <a:cs typeface="Times New Roman" panose="02020603050405020304" pitchFamily="18" charset="0"/>
                        </a:rPr>
                        <a:t>1. Thời điểm ra đời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just">
                        <a:lnSpc>
                          <a:spcPct val="115000"/>
                        </a:lnSpc>
                        <a:spcBef>
                          <a:spcPts val="600"/>
                        </a:spcBef>
                        <a:spcAft>
                          <a:spcPts val="600"/>
                        </a:spcAft>
                      </a:pP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2407227"/>
                  </a:ext>
                </a:extLst>
              </a:tr>
              <a:tr h="1261424">
                <a:tc>
                  <a:txBody>
                    <a:bodyPr/>
                    <a:lstStyle/>
                    <a:p>
                      <a:pPr marL="0" marR="0">
                        <a:lnSpc>
                          <a:spcPct val="115000"/>
                        </a:lnSpc>
                        <a:spcBef>
                          <a:spcPts val="600"/>
                        </a:spcBef>
                        <a:spcAft>
                          <a:spcPts val="600"/>
                        </a:spcAft>
                      </a:pPr>
                      <a:r>
                        <a:rPr lang="pt-BR" sz="2800" dirty="0">
                          <a:effectLst/>
                          <a:latin typeface="Times New Roman" panose="02020603050405020304" pitchFamily="18" charset="0"/>
                          <a:cs typeface="Times New Roman" panose="02020603050405020304" pitchFamily="18" charset="0"/>
                        </a:rPr>
                        <a:t>2. Yếu tố tiếp thu thơ Đường luật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nSpc>
                          <a:spcPct val="115000"/>
                        </a:lnSpc>
                        <a:spcBef>
                          <a:spcPts val="600"/>
                        </a:spcBef>
                        <a:spcAft>
                          <a:spcPts val="6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25381070"/>
                  </a:ext>
                </a:extLst>
              </a:tr>
              <a:tr h="2009956">
                <a:tc>
                  <a:txBody>
                    <a:bodyPr/>
                    <a:lstStyle/>
                    <a:p>
                      <a:pPr marL="0" marR="0">
                        <a:lnSpc>
                          <a:spcPct val="115000"/>
                        </a:lnSpc>
                        <a:spcBef>
                          <a:spcPts val="600"/>
                        </a:spcBef>
                        <a:spcAft>
                          <a:spcPts val="600"/>
                        </a:spcAft>
                      </a:pPr>
                      <a:r>
                        <a:rPr lang="pt-BR" sz="2800" dirty="0">
                          <a:effectLst/>
                          <a:latin typeface="Times New Roman" panose="02020603050405020304" pitchFamily="18" charset="0"/>
                          <a:cs typeface="Times New Roman" panose="02020603050405020304" pitchFamily="18" charset="0"/>
                        </a:rPr>
                        <a:t>3. Yếu tố sáng tạo so với thơ Đường luật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nSpc>
                          <a:spcPct val="115000"/>
                        </a:lnSpc>
                        <a:spcBef>
                          <a:spcPts val="600"/>
                        </a:spcBef>
                        <a:spcAft>
                          <a:spcPts val="6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4376295"/>
                  </a:ext>
                </a:extLst>
              </a:tr>
            </a:tbl>
          </a:graphicData>
        </a:graphic>
      </p:graphicFrame>
      <p:sp>
        <p:nvSpPr>
          <p:cNvPr id="8" name="Hộp Văn bản 7">
            <a:extLst>
              <a:ext uri="{FF2B5EF4-FFF2-40B4-BE49-F238E27FC236}">
                <a16:creationId xmlns:a16="http://schemas.microsoft.com/office/drawing/2014/main" id="{4D93ACB7-1411-7CAD-0CF8-D1EAF7226E7F}"/>
              </a:ext>
            </a:extLst>
          </p:cNvPr>
          <p:cNvSpPr txBox="1"/>
          <p:nvPr/>
        </p:nvSpPr>
        <p:spPr>
          <a:xfrm>
            <a:off x="1117600" y="1400825"/>
            <a:ext cx="6102350"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CC66"/>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rgbClr val="00CC66"/>
                </a:solidFill>
                <a:effectLst/>
                <a:latin typeface="Times New Roman" panose="02020603050405020304" pitchFamily="18" charset="0"/>
                <a:ea typeface="Calibri" panose="020F0502020204030204" pitchFamily="34" charset="0"/>
                <a:cs typeface="Times New Roman" panose="02020603050405020304" pitchFamily="18" charset="0"/>
              </a:rPr>
              <a:t>Về</a:t>
            </a:r>
            <a:r>
              <a:rPr kumimoji="0" lang="en-US" altLang="en-US" sz="2800" b="1" i="0" u="none" strike="noStrike" cap="none" normalizeH="0" baseline="0" dirty="0">
                <a:ln>
                  <a:noFill/>
                </a:ln>
                <a:solidFill>
                  <a:srgbClr val="00CC66"/>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rgbClr val="00CC66"/>
                </a:solidFill>
                <a:effectLst/>
                <a:latin typeface="Times New Roman" panose="02020603050405020304" pitchFamily="18" charset="0"/>
                <a:ea typeface="Calibri" panose="020F0502020204030204" pitchFamily="34" charset="0"/>
                <a:cs typeface="Times New Roman" panose="02020603050405020304" pitchFamily="18" charset="0"/>
              </a:rPr>
              <a:t>thơ</a:t>
            </a:r>
            <a:r>
              <a:rPr kumimoji="0" lang="en-US" altLang="en-US" sz="2800" b="1" i="0" u="none" strike="noStrike" cap="none" normalizeH="0" baseline="0" dirty="0">
                <a:ln>
                  <a:noFill/>
                </a:ln>
                <a:solidFill>
                  <a:srgbClr val="00CC66"/>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rgbClr val="00CC66"/>
                </a:solidFill>
                <a:effectLst/>
                <a:latin typeface="Times New Roman" panose="02020603050405020304" pitchFamily="18" charset="0"/>
                <a:ea typeface="Calibri" panose="020F0502020204030204" pitchFamily="34" charset="0"/>
                <a:cs typeface="Times New Roman" panose="02020603050405020304" pitchFamily="18" charset="0"/>
              </a:rPr>
              <a:t>Nôm</a:t>
            </a:r>
            <a:r>
              <a:rPr kumimoji="0" lang="en-US" altLang="en-US" sz="2800" b="1" i="0" u="none" strike="noStrike" cap="none" normalizeH="0" baseline="0" dirty="0">
                <a:ln>
                  <a:noFill/>
                </a:ln>
                <a:solidFill>
                  <a:srgbClr val="00CC66"/>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rgbClr val="00CC66"/>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kumimoji="0" lang="en-US" altLang="en-US" sz="2800" b="1" i="0" u="none" strike="noStrike" cap="none" normalizeH="0" baseline="0" dirty="0">
                <a:ln>
                  <a:noFill/>
                </a:ln>
                <a:solidFill>
                  <a:srgbClr val="00CC66"/>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rgbClr val="00CC66"/>
                </a:solidFill>
                <a:effectLst/>
                <a:latin typeface="Times New Roman" panose="02020603050405020304" pitchFamily="18" charset="0"/>
                <a:ea typeface="Calibri" panose="020F0502020204030204" pitchFamily="34" charset="0"/>
                <a:cs typeface="Times New Roman" panose="02020603050405020304" pitchFamily="18" charset="0"/>
              </a:rPr>
              <a:t>luật</a:t>
            </a:r>
            <a:r>
              <a:rPr kumimoji="0" lang="en-US" altLang="en-US" sz="2800" b="1" i="0" u="none" strike="noStrike" cap="none" normalizeH="0" baseline="0" dirty="0">
                <a:ln>
                  <a:noFill/>
                </a:ln>
                <a:solidFill>
                  <a:srgbClr val="00CC66"/>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1200" b="0" i="0" u="none" strike="noStrike" cap="none" normalizeH="0" baseline="0" dirty="0">
              <a:ln>
                <a:noFill/>
              </a:ln>
              <a:solidFill>
                <a:srgbClr val="00CC66"/>
              </a:solidFill>
              <a:effectLst/>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803E25A2-4793-F405-4CB5-0D4A934B5A66}"/>
              </a:ext>
            </a:extLst>
          </p:cNvPr>
          <p:cNvSpPr txBox="1"/>
          <p:nvPr/>
        </p:nvSpPr>
        <p:spPr>
          <a:xfrm>
            <a:off x="5959475" y="2501663"/>
            <a:ext cx="6102350" cy="548099"/>
          </a:xfrm>
          <a:prstGeom prst="rect">
            <a:avLst/>
          </a:prstGeom>
          <a:noFill/>
        </p:spPr>
        <p:txBody>
          <a:bodyPr wrap="square">
            <a:spAutoFit/>
          </a:bodyPr>
          <a:lstStyle/>
          <a:p>
            <a:pPr marL="0" marR="0" algn="just">
              <a:lnSpc>
                <a:spcPct val="115000"/>
              </a:lnSpc>
              <a:spcBef>
                <a:spcPts val="600"/>
              </a:spcBef>
              <a:spcAft>
                <a:spcPts val="600"/>
              </a:spcAft>
            </a:pPr>
            <a:r>
              <a:rPr lang="en-US" sz="2800" b="0" dirty="0" err="1">
                <a:solidFill>
                  <a:schemeClr val="tx1"/>
                </a:solidFill>
                <a:effectLst/>
                <a:latin typeface="Times New Roman" panose="02020603050405020304" pitchFamily="18" charset="0"/>
                <a:cs typeface="Times New Roman" panose="02020603050405020304" pitchFamily="18" charset="0"/>
              </a:rPr>
              <a:t>Khoảng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thế</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kỉ</a:t>
            </a:r>
            <a:r>
              <a:rPr lang="en-US" sz="2800" b="0" dirty="0">
                <a:solidFill>
                  <a:schemeClr val="tx1"/>
                </a:solidFill>
                <a:effectLst/>
                <a:latin typeface="Times New Roman" panose="02020603050405020304" pitchFamily="18" charset="0"/>
                <a:cs typeface="Times New Roman" panose="02020603050405020304" pitchFamily="18" charset="0"/>
              </a:rPr>
              <a:t> XIII</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Hộp Văn bản 12">
            <a:extLst>
              <a:ext uri="{FF2B5EF4-FFF2-40B4-BE49-F238E27FC236}">
                <a16:creationId xmlns:a16="http://schemas.microsoft.com/office/drawing/2014/main" id="{77122A49-C505-D7E4-0C4E-DE556C395F8C}"/>
              </a:ext>
            </a:extLst>
          </p:cNvPr>
          <p:cNvSpPr txBox="1"/>
          <p:nvPr/>
        </p:nvSpPr>
        <p:spPr>
          <a:xfrm>
            <a:off x="5378450" y="3218034"/>
            <a:ext cx="5422900" cy="1043619"/>
          </a:xfrm>
          <a:prstGeom prst="rect">
            <a:avLst/>
          </a:prstGeom>
          <a:noFill/>
        </p:spPr>
        <p:txBody>
          <a:bodyPr wrap="square">
            <a:spAutoFit/>
          </a:bodyPr>
          <a:lstStyle/>
          <a:p>
            <a:pPr>
              <a:lnSpc>
                <a:spcPct val="115000"/>
              </a:lnSpc>
              <a:spcBef>
                <a:spcPts val="600"/>
              </a:spcBef>
              <a:spcAft>
                <a:spcPts val="600"/>
              </a:spcAft>
            </a:pPr>
            <a:r>
              <a:rPr lang="pt-BR" sz="2800" dirty="0">
                <a:effectLst/>
                <a:latin typeface="Times New Roman" panose="02020603050405020304" pitchFamily="18" charset="0"/>
                <a:cs typeface="Times New Roman" panose="02020603050405020304" pitchFamily="18" charset="0"/>
              </a:rPr>
              <a:t>Mang tính quy phạm của thể thơ Đường luật về niêm, luật, vần, đối,...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Hộp Văn bản 13">
            <a:extLst>
              <a:ext uri="{FF2B5EF4-FFF2-40B4-BE49-F238E27FC236}">
                <a16:creationId xmlns:a16="http://schemas.microsoft.com/office/drawing/2014/main" id="{BFD485F5-226F-C97F-6680-9071F30109D0}"/>
              </a:ext>
            </a:extLst>
          </p:cNvPr>
          <p:cNvSpPr txBox="1"/>
          <p:nvPr/>
        </p:nvSpPr>
        <p:spPr>
          <a:xfrm>
            <a:off x="5378450" y="4423893"/>
            <a:ext cx="5422900" cy="1539139"/>
          </a:xfrm>
          <a:prstGeom prst="rect">
            <a:avLst/>
          </a:prstGeom>
          <a:noFill/>
        </p:spPr>
        <p:txBody>
          <a:bodyPr wrap="square">
            <a:spAutoFit/>
          </a:bodyPr>
          <a:lstStyle/>
          <a:p>
            <a:pPr>
              <a:lnSpc>
                <a:spcPct val="115000"/>
              </a:lnSpc>
              <a:spcBef>
                <a:spcPts val="600"/>
              </a:spcBef>
              <a:spcAft>
                <a:spcPts val="600"/>
              </a:spcAft>
            </a:pPr>
            <a:r>
              <a:rPr lang="pt-BR" sz="2800" dirty="0">
                <a:effectLst/>
                <a:latin typeface="Times New Roman" panose="02020603050405020304" pitchFamily="18" charset="0"/>
                <a:cs typeface="Times New Roman" panose="02020603050405020304" pitchFamily="18" charset="0"/>
              </a:rPr>
              <a:t>Có những thay đổi về nhịp điệu câu thơ, tận dụng các phép đối; từ ngữ và hình ảnh mang bản sắc dân tộc.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9983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circle(in)">
                                      <p:cBhvr>
                                        <p:cTn id="17" dur="20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circle(in)">
                                      <p:cBhvr>
                                        <p:cTn id="22" dur="20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circle(in)">
                                      <p:cBhvr>
                                        <p:cTn id="27" dur="2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a:extLst>
              <a:ext uri="{FF2B5EF4-FFF2-40B4-BE49-F238E27FC236}">
                <a16:creationId xmlns:a16="http://schemas.microsoft.com/office/drawing/2014/main" id="{FC9F4253-6A35-3325-9E75-32374E943E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t="3804" r="4044"/>
          <a:stretch/>
        </p:blipFill>
        <p:spPr bwMode="auto">
          <a:xfrm>
            <a:off x="0" y="-3781"/>
            <a:ext cx="12192000" cy="6861781"/>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D24C2CEF-45B9-DB47-277D-C0DA78B81A92}"/>
              </a:ext>
            </a:extLst>
          </p:cNvPr>
          <p:cNvSpPr txBox="1"/>
          <p:nvPr/>
        </p:nvSpPr>
        <p:spPr>
          <a:xfrm>
            <a:off x="1041400" y="246943"/>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effectLst/>
                <a:highlight>
                  <a:srgbClr val="339933"/>
                </a:highlight>
                <a:latin typeface="Times New Roman" panose="02020603050405020304" pitchFamily="18" charset="0"/>
                <a:ea typeface="Times New Roman" panose="02020603050405020304" pitchFamily="18" charset="0"/>
                <a:cs typeface="Times New Roman" panose="02020603050405020304" pitchFamily="18" charset="0"/>
              </a:rPr>
              <a:t>I. Tìm hiểu chung</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F8157803-084F-5F2A-624A-6D92DAEA6453}"/>
              </a:ext>
            </a:extLst>
          </p:cNvPr>
          <p:cNvSpPr txBox="1"/>
          <p:nvPr/>
        </p:nvSpPr>
        <p:spPr>
          <a:xfrm>
            <a:off x="1117600" y="839326"/>
            <a:ext cx="9017000" cy="584775"/>
          </a:xfrm>
          <a:prstGeom prst="rect">
            <a:avLst/>
          </a:prstGeom>
          <a:noFill/>
        </p:spPr>
        <p:txBody>
          <a:bodyPr wrap="square">
            <a:spAutoFit/>
          </a:bodyPr>
          <a:lstStyle/>
          <a:p>
            <a:pPr marL="0" marR="0" algn="just">
              <a:spcBef>
                <a:spcPts val="0"/>
              </a:spcBef>
              <a:spcAft>
                <a:spcPts val="0"/>
              </a:spcAft>
            </a:pPr>
            <a:r>
              <a:rPr lang="en-US"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Vài</a:t>
            </a:r>
            <a:r>
              <a:rPr lang="en-US"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nét</a:t>
            </a:r>
            <a:r>
              <a:rPr lang="en-US"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Nôm</a:t>
            </a:r>
            <a:r>
              <a:rPr lang="en-US"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en-US"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xen </a:t>
            </a:r>
            <a:r>
              <a:rPr lang="en-US" sz="32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lục</a:t>
            </a:r>
            <a:r>
              <a:rPr lang="en-US"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ngôn</a:t>
            </a:r>
            <a:endParaRPr lang="en-US" sz="3200" dirty="0">
              <a:solidFill>
                <a:srgbClr val="339933"/>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4D93ACB7-1411-7CAD-0CF8-D1EAF7226E7F}"/>
              </a:ext>
            </a:extLst>
          </p:cNvPr>
          <p:cNvSpPr txBox="1"/>
          <p:nvPr/>
        </p:nvSpPr>
        <p:spPr>
          <a:xfrm>
            <a:off x="1117599" y="1400825"/>
            <a:ext cx="9247505" cy="523220"/>
          </a:xfrm>
          <a:prstGeom prst="rect">
            <a:avLst/>
          </a:prstGeom>
          <a:noFill/>
        </p:spPr>
        <p:txBody>
          <a:bodyPr wrap="square">
            <a:spAutoFit/>
          </a:bodyPr>
          <a:lstStyle/>
          <a:p>
            <a:pPr lvl="0" eaLnBrk="0" fontAlgn="base" hangingPunct="0">
              <a:spcBef>
                <a:spcPct val="0"/>
              </a:spcBef>
              <a:spcAft>
                <a:spcPct val="0"/>
              </a:spcAft>
            </a:pPr>
            <a:r>
              <a:rPr kumimoji="0" lang="en-US" altLang="en-US" sz="2800" b="1" i="0" u="none" strike="noStrike" cap="none" normalizeH="0" baseline="0" dirty="0">
                <a:ln>
                  <a:noFill/>
                </a:ln>
                <a:solidFill>
                  <a:srgbClr val="00CC66"/>
                </a:solidFill>
                <a:effectLst/>
                <a:latin typeface="Times New Roman" panose="02020603050405020304" pitchFamily="18" charset="0"/>
                <a:ea typeface="MS Mincho" panose="02020609040205080304" pitchFamily="49" charset="-128"/>
                <a:cs typeface="Times New Roman" panose="02020603050405020304" pitchFamily="18" charset="0"/>
              </a:rPr>
              <a:t>*</a:t>
            </a:r>
            <a:r>
              <a:rPr kumimoji="0" lang="en-US" altLang="en-US" sz="2800" b="1" i="0" u="none" strike="noStrike" cap="none" normalizeH="0" baseline="0" dirty="0" err="1">
                <a:ln>
                  <a:noFill/>
                </a:ln>
                <a:solidFill>
                  <a:srgbClr val="00CC66"/>
                </a:solidFill>
                <a:effectLst/>
                <a:latin typeface="Times New Roman" panose="02020603050405020304" pitchFamily="18" charset="0"/>
                <a:ea typeface="MS Mincho" panose="02020609040205080304" pitchFamily="49" charset="-128"/>
                <a:cs typeface="Times New Roman" panose="02020603050405020304" pitchFamily="18" charset="0"/>
              </a:rPr>
              <a:t>Về</a:t>
            </a:r>
            <a:r>
              <a:rPr kumimoji="0" lang="en-US" altLang="en-US" sz="2800" b="1" i="0" u="none" strike="noStrike" cap="none" normalizeH="0" baseline="0" dirty="0">
                <a:ln>
                  <a:noFill/>
                </a:ln>
                <a:solidFill>
                  <a:srgbClr val="00CC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1" i="0" u="none" strike="noStrike" cap="none" normalizeH="0" baseline="0" dirty="0" err="1">
                <a:ln>
                  <a:noFill/>
                </a:ln>
                <a:solidFill>
                  <a:srgbClr val="00CC66"/>
                </a:solidFill>
                <a:effectLst/>
                <a:latin typeface="Times New Roman" panose="02020603050405020304" pitchFamily="18" charset="0"/>
                <a:ea typeface="MS Mincho" panose="02020609040205080304" pitchFamily="49" charset="-128"/>
                <a:cs typeface="Times New Roman" panose="02020603050405020304" pitchFamily="18" charset="0"/>
              </a:rPr>
              <a:t>thơ</a:t>
            </a:r>
            <a:r>
              <a:rPr kumimoji="0" lang="en-US" altLang="en-US" sz="2800" b="1" i="0" u="none" strike="noStrike" cap="none" normalizeH="0" baseline="0" dirty="0">
                <a:ln>
                  <a:noFill/>
                </a:ln>
                <a:solidFill>
                  <a:srgbClr val="00CC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1" i="0" u="none" strike="noStrike" cap="none" normalizeH="0" baseline="0" dirty="0" err="1">
                <a:ln>
                  <a:noFill/>
                </a:ln>
                <a:solidFill>
                  <a:srgbClr val="00CC66"/>
                </a:solidFill>
                <a:effectLst/>
                <a:latin typeface="Times New Roman" panose="02020603050405020304" pitchFamily="18" charset="0"/>
                <a:ea typeface="MS Mincho" panose="02020609040205080304" pitchFamily="49" charset="-128"/>
                <a:cs typeface="Times New Roman" panose="02020603050405020304" pitchFamily="18" charset="0"/>
              </a:rPr>
              <a:t>Nôm</a:t>
            </a:r>
            <a:r>
              <a:rPr kumimoji="0" lang="en-US" altLang="en-US" sz="2800" b="1" i="0" u="none" strike="noStrike" cap="none" normalizeH="0" baseline="0" dirty="0">
                <a:ln>
                  <a:noFill/>
                </a:ln>
                <a:solidFill>
                  <a:srgbClr val="00CC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1" i="0" u="none" strike="noStrike" cap="none" normalizeH="0" baseline="0" dirty="0" err="1">
                <a:ln>
                  <a:noFill/>
                </a:ln>
                <a:solidFill>
                  <a:srgbClr val="00CC66"/>
                </a:solidFill>
                <a:effectLst/>
                <a:latin typeface="Times New Roman" panose="02020603050405020304" pitchFamily="18" charset="0"/>
                <a:ea typeface="MS Mincho" panose="02020609040205080304" pitchFamily="49" charset="-128"/>
                <a:cs typeface="Times New Roman" panose="02020603050405020304" pitchFamily="18" charset="0"/>
              </a:rPr>
              <a:t>Đường</a:t>
            </a:r>
            <a:r>
              <a:rPr kumimoji="0" lang="en-US" altLang="en-US" sz="2800" b="1" i="0" u="none" strike="noStrike" cap="none" normalizeH="0" baseline="0" dirty="0">
                <a:ln>
                  <a:noFill/>
                </a:ln>
                <a:solidFill>
                  <a:srgbClr val="00CC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1" i="0" u="none" strike="noStrike" cap="none" normalizeH="0" baseline="0" dirty="0" err="1">
                <a:ln>
                  <a:noFill/>
                </a:ln>
                <a:solidFill>
                  <a:srgbClr val="00CC66"/>
                </a:solidFill>
                <a:effectLst/>
                <a:latin typeface="Times New Roman" panose="02020603050405020304" pitchFamily="18" charset="0"/>
                <a:ea typeface="MS Mincho" panose="02020609040205080304" pitchFamily="49" charset="-128"/>
                <a:cs typeface="Times New Roman" panose="02020603050405020304" pitchFamily="18" charset="0"/>
              </a:rPr>
              <a:t>luật</a:t>
            </a:r>
            <a:r>
              <a:rPr kumimoji="0" lang="en-US" altLang="en-US" sz="2800" b="1" i="0" u="none" strike="noStrike" cap="none" normalizeH="0" baseline="0" dirty="0">
                <a:ln>
                  <a:noFill/>
                </a:ln>
                <a:solidFill>
                  <a:srgbClr val="00CC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1" i="0" u="none" strike="noStrike" cap="none" normalizeH="0" baseline="0" dirty="0" err="1">
                <a:ln>
                  <a:noFill/>
                </a:ln>
                <a:solidFill>
                  <a:srgbClr val="00CC66"/>
                </a:solidFill>
                <a:effectLst/>
                <a:latin typeface="Times New Roman" panose="02020603050405020304" pitchFamily="18" charset="0"/>
                <a:ea typeface="MS Mincho" panose="02020609040205080304" pitchFamily="49" charset="-128"/>
                <a:cs typeface="Times New Roman" panose="02020603050405020304" pitchFamily="18" charset="0"/>
              </a:rPr>
              <a:t>thất</a:t>
            </a:r>
            <a:r>
              <a:rPr kumimoji="0" lang="en-US" altLang="en-US" sz="2800" b="1" i="0" u="none" strike="noStrike" cap="none" normalizeH="0" baseline="0" dirty="0">
                <a:ln>
                  <a:noFill/>
                </a:ln>
                <a:solidFill>
                  <a:srgbClr val="00CC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1" i="0" u="none" strike="noStrike" cap="none" normalizeH="0" baseline="0" dirty="0" err="1">
                <a:ln>
                  <a:noFill/>
                </a:ln>
                <a:solidFill>
                  <a:srgbClr val="00CC66"/>
                </a:solidFill>
                <a:effectLst/>
                <a:latin typeface="Times New Roman" panose="02020603050405020304" pitchFamily="18" charset="0"/>
                <a:ea typeface="MS Mincho" panose="02020609040205080304" pitchFamily="49" charset="-128"/>
                <a:cs typeface="Times New Roman" panose="02020603050405020304" pitchFamily="18" charset="0"/>
              </a:rPr>
              <a:t>ngôn</a:t>
            </a:r>
            <a:r>
              <a:rPr kumimoji="0" lang="en-US" altLang="en-US" sz="2800" b="1" i="0" u="none" strike="noStrike" cap="none" normalizeH="0" baseline="0" dirty="0">
                <a:ln>
                  <a:noFill/>
                </a:ln>
                <a:solidFill>
                  <a:srgbClr val="00CC66"/>
                </a:solidFill>
                <a:effectLst/>
                <a:latin typeface="Times New Roman" panose="02020603050405020304" pitchFamily="18" charset="0"/>
                <a:ea typeface="MS Mincho" panose="02020609040205080304" pitchFamily="49" charset="-128"/>
                <a:cs typeface="Times New Roman" panose="02020603050405020304" pitchFamily="18" charset="0"/>
              </a:rPr>
              <a:t> xen </a:t>
            </a:r>
            <a:r>
              <a:rPr kumimoji="0" lang="en-US" altLang="en-US" sz="2800" b="1" i="0" u="none" strike="noStrike" cap="none" normalizeH="0" baseline="0" dirty="0" err="1">
                <a:ln>
                  <a:noFill/>
                </a:ln>
                <a:solidFill>
                  <a:srgbClr val="00CC66"/>
                </a:solidFill>
                <a:effectLst/>
                <a:latin typeface="Times New Roman" panose="02020603050405020304" pitchFamily="18" charset="0"/>
                <a:ea typeface="MS Mincho" panose="02020609040205080304" pitchFamily="49" charset="-128"/>
                <a:cs typeface="Times New Roman" panose="02020603050405020304" pitchFamily="18" charset="0"/>
              </a:rPr>
              <a:t>lục</a:t>
            </a:r>
            <a:r>
              <a:rPr kumimoji="0" lang="en-US" altLang="en-US" sz="2800" b="1" i="0" u="none" strike="noStrike" cap="none" normalizeH="0" baseline="0" dirty="0">
                <a:ln>
                  <a:noFill/>
                </a:ln>
                <a:solidFill>
                  <a:srgbClr val="00CC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1" i="0" u="none" strike="noStrike" cap="none" normalizeH="0" baseline="0" dirty="0" err="1">
                <a:ln>
                  <a:noFill/>
                </a:ln>
                <a:solidFill>
                  <a:srgbClr val="00CC66"/>
                </a:solidFill>
                <a:effectLst/>
                <a:latin typeface="Times New Roman" panose="02020603050405020304" pitchFamily="18" charset="0"/>
                <a:ea typeface="MS Mincho" panose="02020609040205080304" pitchFamily="49" charset="-128"/>
                <a:cs typeface="Times New Roman" panose="02020603050405020304" pitchFamily="18" charset="0"/>
              </a:rPr>
              <a:t>ngôn</a:t>
            </a:r>
            <a:r>
              <a:rPr kumimoji="0" lang="en-US" altLang="en-US" sz="2800" b="1" i="0" u="none" strike="noStrike" cap="none" normalizeH="0" baseline="0" dirty="0">
                <a:ln>
                  <a:noFill/>
                </a:ln>
                <a:solidFill>
                  <a:srgbClr val="00CC66"/>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kumimoji="0" lang="en-US" altLang="en-US" sz="1200" b="0" i="0" u="none" strike="noStrike" cap="none" normalizeH="0" baseline="0" dirty="0">
              <a:ln>
                <a:noFill/>
              </a:ln>
              <a:solidFill>
                <a:srgbClr val="00CC66"/>
              </a:solidFill>
              <a:effectLst/>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03996680-9896-F4D0-55DF-998A9967DD29}"/>
              </a:ext>
            </a:extLst>
          </p:cNvPr>
          <p:cNvSpPr txBox="1"/>
          <p:nvPr/>
        </p:nvSpPr>
        <p:spPr>
          <a:xfrm>
            <a:off x="1352550" y="2267208"/>
            <a:ext cx="9486900" cy="1055608"/>
          </a:xfrm>
          <a:prstGeom prst="roundRect">
            <a:avLst/>
          </a:prstGeom>
          <a:noFill/>
          <a:ln w="38100">
            <a:solidFill>
              <a:srgbClr val="00CC00"/>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Đây</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là</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sáng</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tạo</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tác</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giả</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Việt</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Nam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trên</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cơ</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sở</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kế</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thừa</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thơ</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Nôm</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Đường</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luật</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p>
        </p:txBody>
      </p:sp>
      <p:sp>
        <p:nvSpPr>
          <p:cNvPr id="9" name="Hộp Văn bản 8">
            <a:extLst>
              <a:ext uri="{FF2B5EF4-FFF2-40B4-BE49-F238E27FC236}">
                <a16:creationId xmlns:a16="http://schemas.microsoft.com/office/drawing/2014/main" id="{008D0105-4C86-E504-DACB-599C7D27BE10}"/>
              </a:ext>
            </a:extLst>
          </p:cNvPr>
          <p:cNvSpPr txBox="1"/>
          <p:nvPr/>
        </p:nvSpPr>
        <p:spPr>
          <a:xfrm>
            <a:off x="1447800" y="3532887"/>
            <a:ext cx="9918700" cy="2485787"/>
          </a:xfrm>
          <a:prstGeom prst="roundRect">
            <a:avLst/>
          </a:prstGeom>
          <a:noFill/>
          <a:ln w="38100">
            <a:solidFill>
              <a:srgbClr val="00CC00"/>
            </a:solidFill>
          </a:ln>
        </p:spPr>
        <p:txBody>
          <a:bodyPr wrap="square">
            <a:spAutoFit/>
          </a:bodyPr>
          <a:lstStyle/>
          <a:p>
            <a:pPr lvl="0" algn="just" eaLnBrk="0" fontAlgn="base" hangingPunct="0">
              <a:spcBef>
                <a:spcPct val="0"/>
              </a:spcBef>
              <a:spcAft>
                <a:spcPct val="0"/>
              </a:spcAft>
            </a:pP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Việc</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xuất</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hiện</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câu</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lục</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ngôn</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sáu</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chữ</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xen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kẽ</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với</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câu</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thất</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ngôn</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(7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chữ</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phá</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vỡ</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ít</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nhiều</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kết</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cấu</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thơ</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Đường</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luật</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thất</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ngôn</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tạo</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nên</a:t>
            </a:r>
            <a:r>
              <a:rPr lang="en-US" alt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điểm</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nhấn</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về</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cảm</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xúc</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suy</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tư</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hình</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ảnh</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ngôn</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nhịp</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điệu</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góp</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phần</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mở</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ra</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thời</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kì</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mới</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cho</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sự</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phát</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triển</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văn</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học</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dân</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tộc</a:t>
            </a:r>
            <a:r>
              <a:rPr kumimoji="0" lang="en-US" altLang="en-US" sz="2800" b="0" i="0" u="none" strike="noStrike" cap="none" normalizeH="0" baseline="0" dirty="0">
                <a:ln>
                  <a:noFill/>
                </a:ln>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r>
              <a:rPr kumimoji="0" lang="en-US" altLang="en-US"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7672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a:extLst>
              <a:ext uri="{FF2B5EF4-FFF2-40B4-BE49-F238E27FC236}">
                <a16:creationId xmlns:a16="http://schemas.microsoft.com/office/drawing/2014/main" id="{FC9F4253-6A35-3325-9E75-32374E943E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1" t="3804" r="6815"/>
          <a:stretch/>
        </p:blipFill>
        <p:spPr bwMode="auto">
          <a:xfrm>
            <a:off x="0" y="0"/>
            <a:ext cx="12192000" cy="6861781"/>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D24C2CEF-45B9-DB47-277D-C0DA78B81A92}"/>
              </a:ext>
            </a:extLst>
          </p:cNvPr>
          <p:cNvSpPr txBox="1"/>
          <p:nvPr/>
        </p:nvSpPr>
        <p:spPr>
          <a:xfrm>
            <a:off x="1060450" y="287436"/>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effectLst/>
                <a:highlight>
                  <a:srgbClr val="339933"/>
                </a:highlight>
                <a:latin typeface="Times New Roman" panose="02020603050405020304" pitchFamily="18" charset="0"/>
                <a:ea typeface="Times New Roman" panose="02020603050405020304" pitchFamily="18" charset="0"/>
                <a:cs typeface="Times New Roman" panose="02020603050405020304" pitchFamily="18" charset="0"/>
              </a:rPr>
              <a:t>I. Tìm hiểu chung</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F8157803-084F-5F2A-624A-6D92DAEA6453}"/>
              </a:ext>
            </a:extLst>
          </p:cNvPr>
          <p:cNvSpPr txBox="1"/>
          <p:nvPr/>
        </p:nvSpPr>
        <p:spPr>
          <a:xfrm>
            <a:off x="1117599" y="839326"/>
            <a:ext cx="10496549" cy="523220"/>
          </a:xfrm>
          <a:prstGeom prst="rect">
            <a:avLst/>
          </a:prstGeom>
          <a:noFill/>
        </p:spPr>
        <p:txBody>
          <a:bodyPr wrap="square">
            <a:spAutoFit/>
          </a:bodyPr>
          <a:lstStyle/>
          <a:p>
            <a:r>
              <a:rPr lang="en-US" sz="2800" b="1" dirty="0">
                <a:solidFill>
                  <a:srgbClr val="339933"/>
                </a:solidFill>
                <a:latin typeface="Times New Roman" panose="02020603050405020304" pitchFamily="18" charset="0"/>
                <a:cs typeface="Times New Roman" panose="02020603050405020304" pitchFamily="18" charset="0"/>
              </a:rPr>
              <a:t>2. </a:t>
            </a:r>
            <a:r>
              <a:rPr lang="en-US" sz="2800" b="1" dirty="0" err="1">
                <a:solidFill>
                  <a:srgbClr val="339933"/>
                </a:solidFill>
                <a:latin typeface="Times New Roman" panose="02020603050405020304" pitchFamily="18" charset="0"/>
                <a:cs typeface="Times New Roman" panose="02020603050405020304" pitchFamily="18" charset="0"/>
              </a:rPr>
              <a:t>Bài</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thơ</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Gương</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báu</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khuyên</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răn</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Bảo</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kính</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cảnh</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giới</a:t>
            </a:r>
            <a:r>
              <a:rPr lang="en-US" sz="2800" b="1" dirty="0">
                <a:solidFill>
                  <a:srgbClr val="339933"/>
                </a:solidFill>
                <a:latin typeface="Times New Roman" panose="02020603050405020304" pitchFamily="18" charset="0"/>
                <a:cs typeface="Times New Roman" panose="02020603050405020304" pitchFamily="18" charset="0"/>
              </a:rPr>
              <a:t> - </a:t>
            </a:r>
            <a:r>
              <a:rPr lang="en-US" sz="2800" b="1" dirty="0" err="1">
                <a:solidFill>
                  <a:srgbClr val="339933"/>
                </a:solidFill>
                <a:latin typeface="Times New Roman" panose="02020603050405020304" pitchFamily="18" charset="0"/>
                <a:cs typeface="Times New Roman" panose="02020603050405020304" pitchFamily="18" charset="0"/>
              </a:rPr>
              <a:t>bài</a:t>
            </a:r>
            <a:r>
              <a:rPr lang="en-US" sz="2800" b="1" dirty="0">
                <a:solidFill>
                  <a:srgbClr val="339933"/>
                </a:solidFill>
                <a:latin typeface="Times New Roman" panose="02020603050405020304" pitchFamily="18" charset="0"/>
                <a:cs typeface="Times New Roman" panose="02020603050405020304" pitchFamily="18" charset="0"/>
              </a:rPr>
              <a:t> 43)</a:t>
            </a:r>
            <a:endParaRPr lang="en-US" sz="2800" dirty="0">
              <a:solidFill>
                <a:srgbClr val="339933"/>
              </a:solidFill>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4D93ACB7-1411-7CAD-0CF8-D1EAF7226E7F}"/>
              </a:ext>
            </a:extLst>
          </p:cNvPr>
          <p:cNvSpPr txBox="1"/>
          <p:nvPr/>
        </p:nvSpPr>
        <p:spPr>
          <a:xfrm>
            <a:off x="1117599" y="1400825"/>
            <a:ext cx="9247505" cy="523220"/>
          </a:xfrm>
          <a:prstGeom prst="rect">
            <a:avLst/>
          </a:prstGeom>
          <a:noFill/>
        </p:spPr>
        <p:txBody>
          <a:bodyPr wrap="square">
            <a:spAutoFit/>
          </a:bodyPr>
          <a:lstStyle/>
          <a:p>
            <a:pPr lvl="0" eaLnBrk="0" fontAlgn="base" hangingPunct="0">
              <a:spcBef>
                <a:spcPct val="0"/>
              </a:spcBef>
              <a:spcAft>
                <a:spcPct val="0"/>
              </a:spcAft>
            </a:pPr>
            <a:r>
              <a:rPr lang="en-US" altLang="en-US" sz="2800" b="1" dirty="0">
                <a:solidFill>
                  <a:srgbClr val="00CC66"/>
                </a:solidFill>
                <a:latin typeface="Times New Roman" panose="02020603050405020304" pitchFamily="18" charset="0"/>
                <a:ea typeface="MS Mincho" panose="02020609040205080304" pitchFamily="49" charset="-128"/>
                <a:cs typeface="Times New Roman" panose="02020603050405020304" pitchFamily="18" charset="0"/>
              </a:rPr>
              <a:t>a. </a:t>
            </a:r>
            <a:r>
              <a:rPr lang="en-US" altLang="en-US" sz="2800" b="1" dirty="0" err="1">
                <a:solidFill>
                  <a:srgbClr val="00CC66"/>
                </a:solidFill>
                <a:latin typeface="Times New Roman" panose="02020603050405020304" pitchFamily="18" charset="0"/>
                <a:ea typeface="MS Mincho" panose="02020609040205080304" pitchFamily="49" charset="-128"/>
                <a:cs typeface="Times New Roman" panose="02020603050405020304" pitchFamily="18" charset="0"/>
              </a:rPr>
              <a:t>Xuất</a:t>
            </a:r>
            <a:r>
              <a:rPr lang="en-US" altLang="en-US" sz="2800" b="1" dirty="0">
                <a:solidFill>
                  <a:srgbClr val="00CC66"/>
                </a:solidFill>
                <a:latin typeface="Times New Roman" panose="02020603050405020304" pitchFamily="18" charset="0"/>
                <a:ea typeface="MS Mincho" panose="02020609040205080304" pitchFamily="49" charset="-128"/>
                <a:cs typeface="Times New Roman" panose="02020603050405020304" pitchFamily="18" charset="0"/>
              </a:rPr>
              <a:t> </a:t>
            </a:r>
            <a:r>
              <a:rPr lang="en-US" altLang="en-US" sz="2800" b="1" dirty="0" err="1">
                <a:solidFill>
                  <a:srgbClr val="00CC66"/>
                </a:solidFill>
                <a:latin typeface="Times New Roman" panose="02020603050405020304" pitchFamily="18" charset="0"/>
                <a:ea typeface="MS Mincho" panose="02020609040205080304" pitchFamily="49" charset="-128"/>
                <a:cs typeface="Times New Roman" panose="02020603050405020304" pitchFamily="18" charset="0"/>
              </a:rPr>
              <a:t>xứ</a:t>
            </a:r>
            <a:endParaRPr kumimoji="0" lang="en-US" altLang="en-US" sz="1200" b="0" i="0" u="none" strike="noStrike" cap="none" normalizeH="0" baseline="0" dirty="0">
              <a:ln>
                <a:noFill/>
              </a:ln>
              <a:solidFill>
                <a:srgbClr val="00CC66"/>
              </a:solidFill>
              <a:effectLst/>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03996680-9896-F4D0-55DF-998A9967DD29}"/>
              </a:ext>
            </a:extLst>
          </p:cNvPr>
          <p:cNvSpPr txBox="1"/>
          <p:nvPr/>
        </p:nvSpPr>
        <p:spPr>
          <a:xfrm>
            <a:off x="1238250" y="1924045"/>
            <a:ext cx="9918700" cy="1532334"/>
          </a:xfrm>
          <a:prstGeom prst="roundRect">
            <a:avLst/>
          </a:prstGeom>
          <a:noFill/>
          <a:ln w="38100">
            <a:solidFill>
              <a:srgbClr val="00CC00"/>
            </a:solidFill>
          </a:ln>
        </p:spPr>
        <p:txBody>
          <a:bodyPr wrap="square">
            <a:spAutoFit/>
          </a:bodyPr>
          <a:lstStyle/>
          <a:p>
            <a:pPr algn="just">
              <a:spcBef>
                <a:spcPts val="600"/>
              </a:spcBef>
              <a:spcAft>
                <a:spcPts val="600"/>
              </a:spcAf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43/61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chùm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kính</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Gương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báu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răn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âm</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Trãi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254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008D0105-4C86-E504-DACB-599C7D27BE10}"/>
              </a:ext>
            </a:extLst>
          </p:cNvPr>
          <p:cNvSpPr txBox="1"/>
          <p:nvPr/>
        </p:nvSpPr>
        <p:spPr>
          <a:xfrm>
            <a:off x="1238250" y="3603051"/>
            <a:ext cx="9918700" cy="1532334"/>
          </a:xfrm>
          <a:prstGeom prst="roundRect">
            <a:avLst/>
          </a:prstGeom>
          <a:noFill/>
          <a:ln w="38100">
            <a:solidFill>
              <a:srgbClr val="00CC00"/>
            </a:solidFill>
          </a:ln>
        </p:spPr>
        <p:txBody>
          <a:bodyPr wrap="square">
            <a:spAutoFit/>
          </a:bodyPr>
          <a:lstStyle/>
          <a:p>
            <a:pPr algn="just">
              <a:spcBef>
                <a:spcPts val="600"/>
              </a:spcBef>
              <a:spcAft>
                <a:spcPts val="600"/>
              </a:spcAf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chùm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kính</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Gương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báu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răn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hầu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hết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đều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mang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huấn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chứa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đựng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trăn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tư</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id="{44EBEAE1-08C6-3A32-136B-87A29F1B6DCC}"/>
              </a:ext>
            </a:extLst>
          </p:cNvPr>
          <p:cNvSpPr txBox="1"/>
          <p:nvPr/>
        </p:nvSpPr>
        <p:spPr>
          <a:xfrm>
            <a:off x="1117599" y="5282057"/>
            <a:ext cx="10496550" cy="1532334"/>
          </a:xfrm>
          <a:prstGeom prst="roundRect">
            <a:avLst/>
          </a:prstGeom>
          <a:noFill/>
          <a:ln w="38100">
            <a:solidFill>
              <a:srgbClr val="00CC00"/>
            </a:solidFill>
          </a:ln>
        </p:spPr>
        <p:txBody>
          <a:bodyPr wrap="square">
            <a:spAutoFit/>
          </a:bodyPr>
          <a:lstStyle/>
          <a:p>
            <a:pPr algn="just">
              <a:spcBef>
                <a:spcPts val="600"/>
              </a:spcBef>
              <a:spcAft>
                <a:spcPts val="600"/>
              </a:spcAf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Chùm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ghi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khoảnh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khắc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thư</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nhàn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lánh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chốn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hoà</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nhịp</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yên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nơi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thôn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dã</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vẻ</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hồn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Trãi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6306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7" grpId="0" animBg="1"/>
      <p:bldP spid="9" grpId="0" animBg="1"/>
      <p:bldP spid="11"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468</TotalTime>
  <Words>3973</Words>
  <Application>Microsoft Office PowerPoint</Application>
  <PresentationFormat>Widescreen</PresentationFormat>
  <Paragraphs>280</Paragraphs>
  <Slides>50</Slides>
  <Notes>0</Notes>
  <HiddenSlides>0</HiddenSlides>
  <MMClips>27</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50</vt:i4>
      </vt:variant>
    </vt:vector>
  </HeadingPairs>
  <TitlesOfParts>
    <vt:vector size="60" baseType="lpstr">
      <vt:lpstr>Arial</vt:lpstr>
      <vt:lpstr>Bodoni MT Black</vt:lpstr>
      <vt:lpstr>Calibri</vt:lpstr>
      <vt:lpstr>Calibri Light</vt:lpstr>
      <vt:lpstr>Forte</vt:lpstr>
      <vt:lpstr>Montserrat</vt:lpstr>
      <vt:lpstr>Open Sans Extrabold</vt:lpstr>
      <vt:lpstr>Ravie</vt:lpstr>
      <vt:lpstr>Times New Roman</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pc</cp:lastModifiedBy>
  <cp:revision>3</cp:revision>
  <dcterms:created xsi:type="dcterms:W3CDTF">2022-10-13T01:50:19Z</dcterms:created>
  <dcterms:modified xsi:type="dcterms:W3CDTF">2026-01-20T04:09:58Z</dcterms:modified>
</cp:coreProperties>
</file>