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9" r:id="rId3"/>
    <p:sldId id="260" r:id="rId4"/>
    <p:sldId id="263" r:id="rId5"/>
    <p:sldId id="264" r:id="rId6"/>
    <p:sldId id="266" r:id="rId7"/>
    <p:sldId id="265" r:id="rId8"/>
    <p:sldId id="261"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62" r:id="rId26"/>
    <p:sldId id="283" r:id="rId27"/>
    <p:sldId id="285" r:id="rId28"/>
    <p:sldId id="284"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69" d="100"/>
          <a:sy n="69" d="100"/>
        </p:scale>
        <p:origin x="7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3E247-4976-480A-81B3-A3074475EB37}" type="datetimeFigureOut">
              <a:rPr lang="en-US" smtClean="0"/>
              <a:t>16/01/2025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C8694-7D5A-4334-AD00-B532CC8BC9D2}" type="slidenum">
              <a:rPr lang="en-US" smtClean="0"/>
              <a:t>‹#›</a:t>
            </a:fld>
            <a:endParaRPr lang="en-US"/>
          </a:p>
        </p:txBody>
      </p:sp>
    </p:spTree>
    <p:extLst>
      <p:ext uri="{BB962C8B-B14F-4D97-AF65-F5344CB8AC3E}">
        <p14:creationId xmlns:p14="http://schemas.microsoft.com/office/powerpoint/2010/main" val="177000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4466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35644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6BB3F-0FDC-9122-198B-AF5B704B96D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56F82E4-7D6E-9422-F17D-56E7C51A8A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198C093-074C-E307-8354-01EBD0625DB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B516908F-70D5-45E2-5440-D227B1B96AF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02356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CDE27-B01F-9A31-1373-42EA4F1ECFD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63644A4-DC8F-577B-EAD5-478A49FC896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3FE4B16-08ED-BE84-434C-6DB6AF8F98A2}"/>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2374EA5-688E-735E-2070-12FFF4EEBB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70123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E9800-CD12-6266-45E9-41BE0C436C9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031A4A2-5340-853D-5DC3-CE76E1F060F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E76763E-688F-AB43-1961-127A5175A37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7C16BF0-5EDC-3B8F-AD4A-73C96D18280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36840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2025/1/16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3027853327"/>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2025/1/16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4006758199"/>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2025/1/16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3895622508"/>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2025/1/16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1719348235"/>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2025/1/16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3654743281"/>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2025/1/16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748457600"/>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2025/1/16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
        <p:nvSpPr>
          <p:cNvPr id="10" name="TextBox 9"/>
          <p:cNvSpPr txBox="1"/>
          <p:nvPr userDrawn="1"/>
        </p:nvSpPr>
        <p:spPr>
          <a:xfrm>
            <a:off x="1907704" y="6664939"/>
            <a:ext cx="1224136"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下载</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1971369268"/>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2025/1/16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2631054613"/>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2025/1/16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3821744327"/>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2025/1/16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2127887492"/>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2025/1/16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1909525313"/>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800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notesSlide" Target="../notesSlides/notesSlide2.xml"/><Relationship Id="rId10" Type="http://schemas.openxmlformats.org/officeDocument/2006/relationships/hyperlink" Target="https://www.youtube.com/watch?v=P6FkawQphz8&amp;t=5350s" TargetMode="Externa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hemeOverride" Target="../theme/themeOverride5.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hemeOverride" Target="../theme/themeOverride3.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hemeOverride" Target="../theme/themeOverride4.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11" name="文本框 10"/>
          <p:cNvSpPr txBox="1"/>
          <p:nvPr/>
        </p:nvSpPr>
        <p:spPr>
          <a:xfrm>
            <a:off x="7915723" y="4933286"/>
            <a:ext cx="158133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FFFF"/>
                </a:solidFill>
                <a:effectLst/>
                <a:uLnTx/>
                <a:uFillTx/>
                <a:latin typeface="微软雅黑" panose="020F0502020204030204"/>
                <a:cs typeface="+mn-ea"/>
                <a:sym typeface="+mn-lt"/>
              </a:rPr>
              <a:t>RESUME</a:t>
            </a:r>
            <a:endParaRPr kumimoji="0" lang="zh-CN" altLang="en-US" sz="2800" b="0" i="0" u="none" strike="noStrike" kern="1200" cap="none" spc="0" normalizeH="0" baseline="0" noProof="0" dirty="0">
              <a:ln>
                <a:noFill/>
              </a:ln>
              <a:solidFill>
                <a:srgbClr val="FFFFFF"/>
              </a:solidFill>
              <a:effectLst/>
              <a:uLnTx/>
              <a:uFillTx/>
              <a:latin typeface="微软雅黑" panose="020F0502020204030204"/>
              <a:cs typeface="+mn-ea"/>
              <a:sym typeface="+mn-lt"/>
            </a:endParaRPr>
          </a:p>
        </p:txBody>
      </p:sp>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3138825">
            <a:off x="2978087" y="558170"/>
            <a:ext cx="251891" cy="351779"/>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387840" y="4148458"/>
            <a:ext cx="515617" cy="508554"/>
          </a:xfrm>
          <a:prstGeom prst="rect">
            <a:avLst/>
          </a:prstGeom>
        </p:spPr>
      </p:pic>
      <p:pic>
        <p:nvPicPr>
          <p:cNvPr id="17" name="图片 1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646594" y="724508"/>
            <a:ext cx="439518" cy="433497"/>
          </a:xfrm>
          <a:prstGeom prst="rect">
            <a:avLst/>
          </a:prstGeom>
        </p:spPr>
      </p:pic>
      <p:sp>
        <p:nvSpPr>
          <p:cNvPr id="3" name="TextBox 2">
            <a:extLst>
              <a:ext uri="{FF2B5EF4-FFF2-40B4-BE49-F238E27FC236}">
                <a16:creationId xmlns:a16="http://schemas.microsoft.com/office/drawing/2014/main" id="{937ABC35-9476-B218-54F0-02CB1D2DD3EA}"/>
              </a:ext>
            </a:extLst>
          </p:cNvPr>
          <p:cNvSpPr txBox="1"/>
          <p:nvPr/>
        </p:nvSpPr>
        <p:spPr>
          <a:xfrm>
            <a:off x="827902" y="1158005"/>
            <a:ext cx="9391135" cy="4143250"/>
          </a:xfrm>
          <a:prstGeom prst="rect">
            <a:avLst/>
          </a:prstGeom>
          <a:noFill/>
        </p:spPr>
        <p:txBody>
          <a:bodyPr wrap="square">
            <a:spAutoFit/>
          </a:bodyPr>
          <a:lstStyle/>
          <a:p>
            <a:pPr algn="ctr">
              <a:lnSpc>
                <a:spcPct val="150000"/>
              </a:lnSpc>
            </a:pPr>
            <a:r>
              <a:rPr lang="vi-VN" sz="4000" b="1" dirty="0">
                <a:effectLst/>
                <a:latin typeface="Times New Roman" panose="02020603050405020304" pitchFamily="18" charset="0"/>
                <a:ea typeface="Times New Roman" panose="02020603050405020304" pitchFamily="18" charset="0"/>
              </a:rPr>
              <a:t>THỰC HÀNH TIẾNG VIỆT</a:t>
            </a:r>
            <a:r>
              <a:rPr lang="en-US" sz="4000" b="1" dirty="0">
                <a:effectLst/>
                <a:latin typeface="Times New Roman" panose="02020603050405020304" pitchFamily="18" charset="0"/>
                <a:ea typeface="Times New Roman" panose="02020603050405020304" pitchFamily="18" charset="0"/>
              </a:rPr>
              <a:t>:</a:t>
            </a:r>
          </a:p>
          <a:p>
            <a:pPr algn="ctr">
              <a:lnSpc>
                <a:spcPct val="150000"/>
              </a:lnSpc>
            </a:pPr>
            <a:r>
              <a:rPr lang="en-US" sz="4000" dirty="0">
                <a:effectLst/>
                <a:latin typeface="Times New Roman" panose="02020603050405020304" pitchFamily="18" charset="0"/>
                <a:ea typeface="Times New Roman" panose="02020603050405020304" pitchFamily="18" charset="0"/>
              </a:rPr>
              <a:t> </a:t>
            </a:r>
            <a:r>
              <a:rPr lang="en-US" sz="7200" b="1" dirty="0">
                <a:solidFill>
                  <a:srgbClr val="FF0000"/>
                </a:solidFill>
                <a:effectLst/>
                <a:latin typeface="Times New Roman" panose="02020603050405020304" pitchFamily="18" charset="0"/>
                <a:ea typeface="Times New Roman" panose="02020603050405020304" pitchFamily="18" charset="0"/>
              </a:rPr>
              <a:t>BIỆN PHÁP TU TỪ NÓI MỈA</a:t>
            </a:r>
            <a:endParaRPr lang="en-US" sz="4000" b="1" dirty="0">
              <a:solidFill>
                <a:srgbClr val="FF0000"/>
              </a:solidFill>
            </a:endParaRPr>
          </a:p>
        </p:txBody>
      </p:sp>
    </p:spTree>
    <p:extLst>
      <p:ext uri="{BB962C8B-B14F-4D97-AF65-F5344CB8AC3E}">
        <p14:creationId xmlns:p14="http://schemas.microsoft.com/office/powerpoint/2010/main" val="3532042978"/>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8A93D-9387-D1E5-285A-6534E6C4D5E1}"/>
              </a:ext>
            </a:extLst>
          </p:cNvPr>
          <p:cNvSpPr txBox="1"/>
          <p:nvPr/>
        </p:nvSpPr>
        <p:spPr>
          <a:xfrm>
            <a:off x="667264" y="370277"/>
            <a:ext cx="10799805" cy="5180393"/>
          </a:xfrm>
          <a:prstGeom prst="rect">
            <a:avLst/>
          </a:prstGeom>
          <a:noFill/>
        </p:spPr>
        <p:txBody>
          <a:bodyPr wrap="square">
            <a:spAutoFit/>
          </a:bodyPr>
          <a:lstStyle/>
          <a:p>
            <a:pPr algn="ctr">
              <a:lnSpc>
                <a:spcPct val="150000"/>
              </a:lnSpc>
              <a:spcAft>
                <a:spcPts val="100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ƯỚNG DẪN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GV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làm 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thư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GV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Có 04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a,b,c,d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là:</a:t>
            </a:r>
          </a:p>
          <a:p>
            <a:pPr algn="just">
              <a:lnSpc>
                <a:spcPct val="150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Các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chỉ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khi cô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xong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hỏi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là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9001256"/>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1475F7-89C1-64F4-B5C7-2ED6AA26549B}"/>
              </a:ext>
            </a:extLst>
          </p:cNvPr>
          <p:cNvSpPr txBox="1"/>
          <p:nvPr/>
        </p:nvSpPr>
        <p:spPr>
          <a:xfrm>
            <a:off x="399535" y="192216"/>
            <a:ext cx="11392929" cy="4744889"/>
          </a:xfrm>
          <a:prstGeom prst="rect">
            <a:avLst/>
          </a:prstGeom>
          <a:noFill/>
        </p:spPr>
        <p:txBody>
          <a:bodyPr wrap="square">
            <a:spAutoFit/>
          </a:bodyPr>
          <a:lstStyle/>
          <a:p>
            <a:pPr algn="just">
              <a:lnSpc>
                <a:spcPct val="150000"/>
              </a:lnSpc>
              <a:spcAft>
                <a:spcPts val="100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mỉa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các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Ái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dirty="0">
                <a:effectLst/>
                <a:latin typeface="Times New Roman" panose="02020603050405020304" pitchFamily="18" charset="0"/>
                <a:ea typeface="Calibri" panose="020F0502020204030204" pitchFamily="34" charset="0"/>
              </a:rPr>
              <a:t>a. </a:t>
            </a:r>
            <a:r>
              <a:rPr lang="en-US" sz="2800" i="1" dirty="0" err="1">
                <a:effectLst/>
                <a:latin typeface="Times New Roman" panose="02020603050405020304" pitchFamily="18" charset="0"/>
                <a:ea typeface="Calibri" panose="020F0502020204030204" pitchFamily="34" charset="0"/>
              </a:rPr>
              <a:t>Tôi</a:t>
            </a:r>
            <a:r>
              <a:rPr lang="en-US" sz="2800" i="1" dirty="0">
                <a:effectLst/>
                <a:latin typeface="Times New Roman" panose="02020603050405020304" pitchFamily="18" charset="0"/>
                <a:ea typeface="Calibri" panose="020F0502020204030204" pitchFamily="34" charset="0"/>
              </a:rPr>
              <a:t> nhớ </a:t>
            </a:r>
            <a:r>
              <a:rPr lang="en-US" sz="2800" i="1" dirty="0" err="1">
                <a:effectLst/>
                <a:latin typeface="Times New Roman" panose="02020603050405020304" pitchFamily="18" charset="0"/>
                <a:ea typeface="Calibri" panose="020F0502020204030204" pitchFamily="34" charset="0"/>
              </a:rPr>
              <a:t>chuyện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vua</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Thuấn</a:t>
            </a:r>
            <a:r>
              <a:rPr lang="en-US" sz="2800" i="1" dirty="0">
                <a:effectLst/>
                <a:latin typeface="Times New Roman" panose="02020603050405020304" pitchFamily="18" charset="0"/>
                <a:ea typeface="Calibri" panose="020F0502020204030204" pitchFamily="34" charset="0"/>
              </a:rPr>
              <a:t>, vì muốn </a:t>
            </a:r>
            <a:r>
              <a:rPr lang="en-US" sz="2800" i="1" dirty="0" err="1">
                <a:effectLst/>
                <a:latin typeface="Times New Roman" panose="02020603050405020304" pitchFamily="18" charset="0"/>
                <a:ea typeface="Calibri" panose="020F0502020204030204" pitchFamily="34" charset="0"/>
              </a:rPr>
              <a:t>đích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thân</a:t>
            </a:r>
            <a:r>
              <a:rPr lang="en-US" sz="2800" i="1" dirty="0">
                <a:effectLst/>
                <a:latin typeface="Times New Roman" panose="02020603050405020304" pitchFamily="18" charset="0"/>
                <a:ea typeface="Calibri" panose="020F0502020204030204" pitchFamily="34" charset="0"/>
              </a:rPr>
              <a:t> tai nghe </a:t>
            </a:r>
            <a:r>
              <a:rPr lang="en-US" sz="2800" i="1" dirty="0" err="1">
                <a:effectLst/>
                <a:latin typeface="Times New Roman" panose="02020603050405020304" pitchFamily="18" charset="0"/>
                <a:ea typeface="Calibri" panose="020F0502020204030204" pitchFamily="34" charset="0"/>
              </a:rPr>
              <a:t>mắt</a:t>
            </a:r>
            <a:r>
              <a:rPr lang="en-US" sz="2800" i="1" dirty="0">
                <a:effectLst/>
                <a:latin typeface="Times New Roman" panose="02020603050405020304" pitchFamily="18" charset="0"/>
                <a:ea typeface="Calibri" panose="020F0502020204030204" pitchFamily="34" charset="0"/>
              </a:rPr>
              <a:t> thấy </a:t>
            </a:r>
            <a:r>
              <a:rPr lang="en-US" sz="2800" i="1" dirty="0" err="1">
                <a:effectLst/>
                <a:latin typeface="Times New Roman" panose="02020603050405020304" pitchFamily="18" charset="0"/>
                <a:ea typeface="Calibri" panose="020F0502020204030204" pitchFamily="34" charset="0"/>
              </a:rPr>
              <a:t>dân</a:t>
            </a:r>
            <a:r>
              <a:rPr lang="en-US" sz="2800" i="1" dirty="0">
                <a:effectLst/>
                <a:latin typeface="Times New Roman" panose="02020603050405020304" pitchFamily="18" charset="0"/>
                <a:ea typeface="Calibri" panose="020F0502020204030204" pitchFamily="34" charset="0"/>
              </a:rPr>
              <a:t> có </a:t>
            </a:r>
            <a:r>
              <a:rPr lang="en-US" sz="2800" i="1" dirty="0" err="1">
                <a:effectLst/>
                <a:latin typeface="Times New Roman" panose="02020603050405020304" pitchFamily="18" charset="0"/>
                <a:ea typeface="Calibri" panose="020F0502020204030204" pitchFamily="34" charset="0"/>
              </a:rPr>
              <a:t>bằng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lòng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mình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không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nên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cải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trang</a:t>
            </a:r>
            <a:r>
              <a:rPr lang="en-US" sz="2800" i="1" dirty="0">
                <a:effectLst/>
                <a:latin typeface="Times New Roman" panose="02020603050405020304" pitchFamily="18" charset="0"/>
                <a:ea typeface="Calibri" panose="020F0502020204030204" pitchFamily="34" charset="0"/>
              </a:rPr>
              <a:t> làm </a:t>
            </a:r>
            <a:r>
              <a:rPr lang="en-US" sz="2800" i="1" dirty="0" err="1">
                <a:effectLst/>
                <a:latin typeface="Times New Roman" panose="02020603050405020304" pitchFamily="18" charset="0"/>
                <a:ea typeface="Calibri" panose="020F0502020204030204" pitchFamily="34" charset="0"/>
              </a:rPr>
              <a:t>dân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cày</a:t>
            </a:r>
            <a:r>
              <a:rPr lang="en-US" sz="2800" i="1" dirty="0">
                <a:effectLst/>
                <a:latin typeface="Times New Roman" panose="02020603050405020304" pitchFamily="18" charset="0"/>
                <a:ea typeface="Calibri" panose="020F0502020204030204" pitchFamily="34" charset="0"/>
              </a:rPr>
              <a:t> đi </a:t>
            </a:r>
            <a:r>
              <a:rPr lang="en-US" sz="2800" i="1" dirty="0" err="1">
                <a:effectLst/>
                <a:latin typeface="Times New Roman" panose="02020603050405020304" pitchFamily="18" charset="0"/>
                <a:ea typeface="Calibri" panose="020F0502020204030204" pitchFamily="34" charset="0"/>
              </a:rPr>
              <a:t>dò</a:t>
            </a:r>
            <a:r>
              <a:rPr lang="en-US" sz="2800" i="1" dirty="0">
                <a:effectLst/>
                <a:latin typeface="Times New Roman" panose="02020603050405020304" pitchFamily="18" charset="0"/>
                <a:ea typeface="Calibri" panose="020F0502020204030204" pitchFamily="34" charset="0"/>
              </a:rPr>
              <a:t> la </a:t>
            </a:r>
            <a:r>
              <a:rPr lang="en-US" sz="2800" i="1" dirty="0" err="1">
                <a:effectLst/>
                <a:latin typeface="Times New Roman" panose="02020603050405020304" pitchFamily="18" charset="0"/>
                <a:ea typeface="Calibri" panose="020F0502020204030204" pitchFamily="34" charset="0"/>
              </a:rPr>
              <a:t>khắp</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xứ</a:t>
            </a:r>
            <a:r>
              <a:rPr lang="en-US" sz="2800" i="1" dirty="0">
                <a:effectLst/>
                <a:latin typeface="Times New Roman" panose="02020603050405020304" pitchFamily="18" charset="0"/>
                <a:ea typeface="Calibri" panose="020F0502020204030204" pitchFamily="34" charset="0"/>
              </a:rPr>
              <a:t>. […] </a:t>
            </a:r>
            <a:r>
              <a:rPr lang="en-US" sz="2800" i="1" dirty="0" err="1">
                <a:effectLst/>
                <a:latin typeface="Times New Roman" panose="02020603050405020304" pitchFamily="18" charset="0"/>
                <a:ea typeface="Calibri" panose="020F0502020204030204" pitchFamily="34" charset="0"/>
              </a:rPr>
              <a:t>Bên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cạnh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những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bậc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cải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trang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vĩ</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đại</a:t>
            </a:r>
            <a:r>
              <a:rPr lang="en-US" sz="2800" i="1" dirty="0">
                <a:effectLst/>
                <a:latin typeface="Times New Roman" panose="02020603050405020304" pitchFamily="18" charset="0"/>
                <a:ea typeface="Calibri" panose="020F0502020204030204" pitchFamily="34" charset="0"/>
              </a:rPr>
              <a:t> ấy muốn đi </a:t>
            </a:r>
            <a:r>
              <a:rPr lang="en-US" sz="2800" i="1" dirty="0" err="1">
                <a:effectLst/>
                <a:latin typeface="Times New Roman" panose="02020603050405020304" pitchFamily="18" charset="0"/>
                <a:ea typeface="Calibri" panose="020F0502020204030204" pitchFamily="34" charset="0"/>
              </a:rPr>
              <a:t>sâu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vào</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cuộc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sống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của</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nhân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dân</a:t>
            </a:r>
            <a:r>
              <a:rPr lang="en-US" sz="2800" i="1" dirty="0">
                <a:effectLst/>
                <a:latin typeface="Times New Roman" panose="02020603050405020304" pitchFamily="18" charset="0"/>
                <a:ea typeface="Calibri" panose="020F0502020204030204" pitchFamily="34" charset="0"/>
              </a:rPr>
              <a:t>, ngày nay còn có </a:t>
            </a:r>
            <a:r>
              <a:rPr lang="en-US" sz="2800" i="1" dirty="0" err="1">
                <a:effectLst/>
                <a:latin typeface="Times New Roman" panose="02020603050405020304" pitchFamily="18" charset="0"/>
                <a:ea typeface="Calibri" panose="020F0502020204030204" pitchFamily="34" charset="0"/>
              </a:rPr>
              <a:t>những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ông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hoàng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ông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chúa</a:t>
            </a:r>
            <a:r>
              <a:rPr lang="en-US" sz="2800" i="1" dirty="0">
                <a:effectLst/>
                <a:latin typeface="Times New Roman" panose="02020603050405020304" pitchFamily="18" charset="0"/>
                <a:ea typeface="Calibri" panose="020F0502020204030204" pitchFamily="34" charset="0"/>
              </a:rPr>
              <a:t>, để </a:t>
            </a:r>
            <a:r>
              <a:rPr lang="en-US" sz="2800" i="1" dirty="0" err="1">
                <a:effectLst/>
                <a:latin typeface="Times New Roman" panose="02020603050405020304" pitchFamily="18" charset="0"/>
                <a:ea typeface="Calibri" panose="020F0502020204030204" pitchFamily="34" charset="0"/>
              </a:rPr>
              <a:t>tiện</a:t>
            </a:r>
            <a:r>
              <a:rPr lang="en-US" sz="2800" i="1" dirty="0">
                <a:effectLst/>
                <a:latin typeface="Times New Roman" panose="02020603050405020304" pitchFamily="18" charset="0"/>
                <a:ea typeface="Calibri" panose="020F0502020204030204" pitchFamily="34" charset="0"/>
              </a:rPr>
              <a:t> việc </a:t>
            </a:r>
            <a:r>
              <a:rPr lang="en-US" sz="2800" i="1" dirty="0" err="1">
                <a:effectLst/>
                <a:latin typeface="Times New Roman" panose="02020603050405020304" pitchFamily="18" charset="0"/>
                <a:ea typeface="Calibri" panose="020F0502020204030204" pitchFamily="34" charset="0"/>
              </a:rPr>
              <a:t>riêng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và</a:t>
            </a:r>
            <a:r>
              <a:rPr lang="en-US" sz="2800" i="1" dirty="0">
                <a:effectLst/>
                <a:latin typeface="Times New Roman" panose="02020603050405020304" pitchFamily="18" charset="0"/>
                <a:ea typeface="Calibri" panose="020F0502020204030204" pitchFamily="34" charset="0"/>
              </a:rPr>
              <a:t> vì </a:t>
            </a:r>
            <a:r>
              <a:rPr lang="en-US" sz="2800" i="1" dirty="0" err="1">
                <a:effectLst/>
                <a:latin typeface="Times New Roman" panose="02020603050405020304" pitchFamily="18" charset="0"/>
                <a:ea typeface="Calibri" panose="020F0502020204030204" pitchFamily="34" charset="0"/>
              </a:rPr>
              <a:t>lí</a:t>
            </a:r>
            <a:r>
              <a:rPr lang="en-US" sz="2800" i="1" dirty="0">
                <a:effectLst/>
                <a:latin typeface="Times New Roman" panose="02020603050405020304" pitchFamily="18" charset="0"/>
                <a:ea typeface="Calibri" panose="020F0502020204030204" pitchFamily="34" charset="0"/>
              </a:rPr>
              <a:t> do </a:t>
            </a:r>
            <a:r>
              <a:rPr lang="en-US" sz="2800" i="1" dirty="0" err="1">
                <a:effectLst/>
                <a:latin typeface="Times New Roman" panose="02020603050405020304" pitchFamily="18" charset="0"/>
                <a:ea typeface="Calibri" panose="020F0502020204030204" pitchFamily="34" charset="0"/>
              </a:rPr>
              <a:t>không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cao</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thượng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bằng</a:t>
            </a:r>
            <a:r>
              <a:rPr lang="en-US" sz="2800" i="1" dirty="0">
                <a:effectLst/>
                <a:latin typeface="Times New Roman" panose="02020603050405020304" pitchFamily="18" charset="0"/>
                <a:ea typeface="Calibri" panose="020F0502020204030204" pitchFamily="34" charset="0"/>
              </a:rPr>
              <a:t>, cũng “vi </a:t>
            </a:r>
            <a:r>
              <a:rPr lang="en-US" sz="2800" i="1" dirty="0" err="1">
                <a:effectLst/>
                <a:latin typeface="Times New Roman" panose="02020603050405020304" pitchFamily="18" charset="0"/>
                <a:ea typeface="Calibri" panose="020F0502020204030204" pitchFamily="34" charset="0"/>
              </a:rPr>
              <a:t>hành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đấy</a:t>
            </a:r>
            <a:r>
              <a:rPr lang="en-US" sz="2800" i="1" dirty="0">
                <a:effectLst/>
                <a:latin typeface="Times New Roman" panose="02020603050405020304" pitchFamily="18" charset="0"/>
                <a:ea typeface="Calibri" panose="020F0502020204030204" pitchFamily="34" charset="0"/>
              </a:rPr>
              <a:t>.</a:t>
            </a:r>
            <a:endParaRPr lang="en-US" sz="2800" dirty="0"/>
          </a:p>
        </p:txBody>
      </p:sp>
      <p:sp>
        <p:nvSpPr>
          <p:cNvPr id="4" name="TextBox 3">
            <a:extLst>
              <a:ext uri="{FF2B5EF4-FFF2-40B4-BE49-F238E27FC236}">
                <a16:creationId xmlns:a16="http://schemas.microsoft.com/office/drawing/2014/main" id="{4105176F-A254-8A0D-3D00-79F994D7053A}"/>
              </a:ext>
            </a:extLst>
          </p:cNvPr>
          <p:cNvSpPr txBox="1"/>
          <p:nvPr/>
        </p:nvSpPr>
        <p:spPr>
          <a:xfrm>
            <a:off x="1952368" y="5647038"/>
            <a:ext cx="4473146" cy="646331"/>
          </a:xfrm>
          <a:prstGeom prst="rect">
            <a:avLst/>
          </a:prstGeom>
          <a:noFill/>
        </p:spPr>
        <p:txBody>
          <a:bodyPr wrap="square" rtlCol="0">
            <a:spAutoFit/>
          </a:bodyPr>
          <a:lstStyle/>
          <a:p>
            <a:r>
              <a:rPr lang="en-US" sz="3600" b="1" i="1" dirty="0">
                <a:latin typeface="Times New Roman" panose="02020603050405020304" pitchFamily="18" charset="0"/>
                <a:ea typeface="Calibri" panose="020F0502020204030204" pitchFamily="34" charset="0"/>
              </a:rPr>
              <a:t>“vi </a:t>
            </a:r>
            <a:r>
              <a:rPr lang="en-US" sz="3600" b="1" i="1" dirty="0" err="1">
                <a:latin typeface="Times New Roman" panose="02020603050405020304" pitchFamily="18" charset="0"/>
                <a:ea typeface="Calibri" panose="020F0502020204030204" pitchFamily="34" charset="0"/>
              </a:rPr>
              <a:t>hành</a:t>
            </a:r>
            <a:r>
              <a:rPr lang="en-US" sz="3600" b="1" i="1" dirty="0">
                <a:latin typeface="Times New Roman" panose="02020603050405020304" pitchFamily="18" charset="0"/>
                <a:ea typeface="Calibri" panose="020F0502020204030204" pitchFamily="34" charset="0"/>
              </a:rPr>
              <a:t>” </a:t>
            </a:r>
            <a:endParaRPr lang="en-US" sz="3600" b="1" dirty="0"/>
          </a:p>
        </p:txBody>
      </p:sp>
    </p:spTree>
    <p:extLst>
      <p:ext uri="{BB962C8B-B14F-4D97-AF65-F5344CB8AC3E}">
        <p14:creationId xmlns:p14="http://schemas.microsoft.com/office/powerpoint/2010/main" val="3151352500"/>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42071-635C-A95D-035B-D1C5B771C8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E2B44E-3ACC-3013-18DE-664F855764BA}"/>
              </a:ext>
            </a:extLst>
          </p:cNvPr>
          <p:cNvSpPr txBox="1"/>
          <p:nvPr/>
        </p:nvSpPr>
        <p:spPr>
          <a:xfrm>
            <a:off x="399535" y="192216"/>
            <a:ext cx="8645611" cy="3892861"/>
          </a:xfrm>
          <a:prstGeom prst="rect">
            <a:avLst/>
          </a:prstGeom>
          <a:noFill/>
        </p:spPr>
        <p:txBody>
          <a:bodyPr wrap="square">
            <a:spAutoFit/>
          </a:bodyPr>
          <a:lstStyle/>
          <a:p>
            <a:pPr algn="just">
              <a:lnSpc>
                <a:spcPct val="150000"/>
              </a:lnSpc>
              <a:spcAft>
                <a:spcPts val="1000"/>
              </a:spcAft>
            </a:pPr>
            <a:r>
              <a:rPr lang="en-US" sz="2800" dirty="0">
                <a:latin typeface="Times New Roman" panose="02020603050405020304" pitchFamily="18" charset="0"/>
                <a:cs typeface="Times New Roman" panose="02020603050405020304" pitchFamily="18" charset="0"/>
              </a:rPr>
              <a:t>b.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rõ</a:t>
            </a:r>
            <a:r>
              <a:rPr lang="en-US" sz="2800" i="1"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đồ</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nhà “vi </a:t>
            </a:r>
            <a:r>
              <a:rPr lang="en-US" sz="2800" i="1" dirty="0" err="1">
                <a:latin typeface="Times New Roman" panose="02020603050405020304" pitchFamily="18" charset="0"/>
                <a:cs typeface="Times New Roman" panose="02020603050405020304" pitchFamily="18" charset="0"/>
              </a:rPr>
              <a: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chăng</a:t>
            </a:r>
            <a:r>
              <a:rPr lang="en-US" sz="2800" i="1" dirty="0">
                <a:latin typeface="Times New Roman" panose="02020603050405020304" pitchFamily="18" charset="0"/>
                <a:cs typeface="Times New Roman" panose="02020603050405020304" pitchFamily="18" charset="0"/>
              </a:rPr>
              <a:t> là </a:t>
            </a:r>
            <a:r>
              <a:rPr lang="en-US" sz="2800" i="1" dirty="0" err="1">
                <a:latin typeface="Times New Roman" panose="02020603050405020304" pitchFamily="18" charset="0"/>
                <a:cs typeface="Times New Roman" panose="02020603050405020304" pitchFamily="18" charset="0"/>
              </a:rPr>
              <a:t>ngài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muốn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quyền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bạn </a:t>
            </a:r>
            <a:r>
              <a:rPr lang="en-US" sz="2800" i="1" dirty="0" err="1">
                <a:latin typeface="Times New Roman" panose="02020603050405020304" pitchFamily="18" charset="0"/>
                <a:cs typeface="Times New Roman" panose="02020603050405020304" pitchFamily="18" charset="0"/>
              </a:rPr>
              <a:t>ngài</a:t>
            </a:r>
            <a:r>
              <a:rPr lang="en-US" sz="2800" i="1" dirty="0">
                <a:latin typeface="Times New Roman" panose="02020603050405020304" pitchFamily="18" charset="0"/>
                <a:cs typeface="Times New Roman" panose="02020603050405020304" pitchFamily="18" charset="0"/>
              </a:rPr>
              <a:t> là A-</a:t>
            </a:r>
            <a:r>
              <a:rPr lang="en-US" sz="2800" i="1" dirty="0" err="1">
                <a:latin typeface="Times New Roman" panose="02020603050405020304" pitchFamily="18" charset="0"/>
                <a:cs typeface="Times New Roman" panose="02020603050405020304" pitchFamily="18" charset="0"/>
              </a:rPr>
              <a:t>lếch</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xăng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có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sung </a:t>
            </a:r>
            <a:r>
              <a:rPr lang="en-US" sz="2800" i="1" dirty="0" err="1">
                <a:latin typeface="Times New Roman" panose="02020603050405020304" pitchFamily="18" charset="0"/>
                <a:cs typeface="Times New Roman" panose="02020603050405020304" pitchFamily="18" charset="0"/>
              </a:rPr>
              <a:t>sướng</a:t>
            </a:r>
            <a:r>
              <a:rPr lang="en-US" sz="2800" i="1" dirty="0">
                <a:latin typeface="Times New Roman" panose="02020603050405020304" pitchFamily="18" charset="0"/>
                <a:cs typeface="Times New Roman" panose="02020603050405020304" pitchFamily="18" charset="0"/>
              </a:rPr>
              <a:t>, có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uống</a:t>
            </a:r>
            <a:r>
              <a:rPr lang="en-US" sz="2800" i="1" dirty="0">
                <a:latin typeface="Times New Roman" panose="02020603050405020304" pitchFamily="18" charset="0"/>
                <a:cs typeface="Times New Roman" panose="02020603050405020304" pitchFamily="18" charset="0"/>
              </a:rPr>
              <a:t> nhiều </a:t>
            </a:r>
            <a:r>
              <a:rPr lang="en-US" sz="2800" i="1" dirty="0" err="1">
                <a:latin typeface="Times New Roman" panose="02020603050405020304" pitchFamily="18" charset="0"/>
                <a:cs typeface="Times New Roman" panose="02020603050405020304" pitchFamily="18" charset="0"/>
              </a:rPr>
              <a:t>rượu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dân</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dưới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quyền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9C23463-EC9F-9E72-4DBF-0B2FB5F577FF}"/>
              </a:ext>
            </a:extLst>
          </p:cNvPr>
          <p:cNvSpPr txBox="1"/>
          <p:nvPr/>
        </p:nvSpPr>
        <p:spPr>
          <a:xfrm>
            <a:off x="399535" y="4905633"/>
            <a:ext cx="8089557" cy="1384995"/>
          </a:xfrm>
          <a:prstGeom prst="rect">
            <a:avLst/>
          </a:prstGeom>
          <a:noFill/>
        </p:spPr>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có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sung </a:t>
            </a:r>
            <a:r>
              <a:rPr lang="en-US" sz="2800" b="1" i="1" dirty="0" err="1">
                <a:latin typeface="Times New Roman" panose="02020603050405020304" pitchFamily="18" charset="0"/>
                <a:cs typeface="Times New Roman" panose="02020603050405020304" pitchFamily="18" charset="0"/>
              </a:rPr>
              <a:t>sướng</a:t>
            </a:r>
            <a:r>
              <a:rPr lang="en-US" sz="2800" b="1" i="1" dirty="0">
                <a:latin typeface="Times New Roman" panose="02020603050405020304" pitchFamily="18" charset="0"/>
                <a:cs typeface="Times New Roman" panose="02020603050405020304" pitchFamily="18" charset="0"/>
              </a:rPr>
              <a:t>, có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uống</a:t>
            </a:r>
            <a:r>
              <a:rPr lang="en-US" sz="2800" b="1" i="1" dirty="0">
                <a:latin typeface="Times New Roman" panose="02020603050405020304" pitchFamily="18" charset="0"/>
                <a:cs typeface="Times New Roman" panose="02020603050405020304" pitchFamily="18" charset="0"/>
              </a:rPr>
              <a:t> nhiều </a:t>
            </a:r>
            <a:r>
              <a:rPr lang="en-US" sz="2800" b="1" i="1" dirty="0" err="1">
                <a:latin typeface="Times New Roman" panose="02020603050405020304" pitchFamily="18" charset="0"/>
                <a:cs typeface="Times New Roman" panose="02020603050405020304" pitchFamily="18" charset="0"/>
              </a:rPr>
              <a:t>rượu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hút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thuốc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bằng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dân</a:t>
            </a:r>
            <a:r>
              <a:rPr lang="en-US" sz="2800" b="1" i="1" dirty="0">
                <a:latin typeface="Times New Roman" panose="02020603050405020304" pitchFamily="18" charset="0"/>
                <a:cs typeface="Times New Roman" panose="02020603050405020304" pitchFamily="18" charset="0"/>
              </a:rPr>
              <a:t> Nam </a:t>
            </a:r>
            <a:r>
              <a:rPr lang="en-US" sz="2800" b="1" i="1" dirty="0" err="1">
                <a:latin typeface="Times New Roman" panose="02020603050405020304" pitchFamily="18" charset="0"/>
                <a:cs typeface="Times New Roman" panose="02020603050405020304" pitchFamily="18" charset="0"/>
              </a:rPr>
              <a:t>dưới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quyền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trị</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ngài</a:t>
            </a:r>
            <a:r>
              <a:rPr lang="en-US" sz="2800" b="1" i="1" dirty="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195980"/>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454B4-BE0B-8413-2324-578B0944B2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51C3208-BE62-4086-5E57-ED2522038F9F}"/>
              </a:ext>
            </a:extLst>
          </p:cNvPr>
          <p:cNvSpPr txBox="1"/>
          <p:nvPr/>
        </p:nvSpPr>
        <p:spPr>
          <a:xfrm>
            <a:off x="399535" y="192216"/>
            <a:ext cx="11289957" cy="3246530"/>
          </a:xfrm>
          <a:prstGeom prst="rect">
            <a:avLst/>
          </a:prstGeom>
          <a:noFill/>
        </p:spPr>
        <p:txBody>
          <a:bodyPr wrap="square">
            <a:spAutoFit/>
          </a:bodyPr>
          <a:lstStyle/>
          <a:p>
            <a:pPr algn="just">
              <a:lnSpc>
                <a:spcPct val="150000"/>
              </a:lnSpc>
              <a:spcAft>
                <a:spcPts val="1000"/>
              </a:spcAft>
            </a:pPr>
            <a:r>
              <a:rPr lang="en-US" sz="2800" dirty="0">
                <a:latin typeface="Times New Roman" panose="02020603050405020304" pitchFamily="18" charset="0"/>
                <a:cs typeface="Times New Roman" panose="02020603050405020304" pitchFamily="18" charset="0"/>
              </a:rPr>
              <a:t>c. </a:t>
            </a:r>
            <a:r>
              <a:rPr lang="en-US" sz="2800" i="1" dirty="0">
                <a:latin typeface="Times New Roman" panose="02020603050405020304" pitchFamily="18" charset="0"/>
                <a:cs typeface="Times New Roman" panose="02020603050405020304" pitchFamily="18" charset="0"/>
              </a:rPr>
              <a:t>Cô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tưởng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tốt</a:t>
            </a:r>
            <a:r>
              <a:rPr lang="en-US" sz="2800" i="1" dirty="0">
                <a:latin typeface="Times New Roman" panose="02020603050405020304" pitchFamily="18" charset="0"/>
                <a:cs typeface="Times New Roman" panose="02020603050405020304" pitchFamily="18" charset="0"/>
              </a:rPr>
              <a:t> đẹp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dành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ở đây. </a:t>
            </a:r>
            <a:r>
              <a:rPr lang="en-US" sz="2800" i="1" dirty="0" err="1">
                <a:latin typeface="Times New Roman" panose="02020603050405020304" pitchFamily="18" charset="0"/>
                <a:cs typeface="Times New Roman" panose="02020603050405020304" pitchFamily="18" charset="0"/>
              </a:rPr>
              <a:t>Quần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cứ là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phát</a:t>
            </a:r>
            <a:r>
              <a:rPr lang="en-US" sz="2800" i="1" dirty="0">
                <a:latin typeface="Times New Roman" panose="02020603050405020304" pitchFamily="18" charset="0"/>
                <a:cs typeface="Times New Roman" panose="02020603050405020304" pitchFamily="18" charset="0"/>
              </a:rPr>
              <a:t> mà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khi </a:t>
            </a:r>
            <a:r>
              <a:rPr lang="en-US" sz="2800" i="1" dirty="0" err="1">
                <a:latin typeface="Times New Roman" panose="02020603050405020304" pitchFamily="18" charset="0"/>
                <a:cs typeface="Times New Roman" panose="02020603050405020304" pitchFamily="18" charset="0"/>
              </a:rPr>
              <a:t>vừa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thoáng</a:t>
            </a:r>
            <a:r>
              <a:rPr lang="en-US" sz="2800" i="1" dirty="0">
                <a:latin typeface="Times New Roman" panose="02020603050405020304" pitchFamily="18" charset="0"/>
                <a:cs typeface="Times New Roman" panose="02020603050405020304" pitchFamily="18" charset="0"/>
              </a:rPr>
              <a:t> thấy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bào</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đấy</a:t>
            </a:r>
            <a:r>
              <a:rPr lang="en-US" sz="2800" i="1" dirty="0">
                <a:latin typeface="Times New Roman" panose="02020603050405020304" pitchFamily="18" charset="0"/>
                <a:cs typeface="Times New Roman" panose="02020603050405020304" pitchFamily="18" charset="0"/>
              </a:rPr>
              <a:t>!” hay “</a:t>
            </a:r>
            <a:r>
              <a:rPr lang="en-US" sz="2800" i="1" dirty="0" err="1">
                <a:latin typeface="Times New Roman" panose="02020603050405020304" pitchFamily="18" charset="0"/>
                <a:cs typeface="Times New Roman" panose="02020603050405020304" pitchFamily="18" charset="0"/>
              </a:rPr>
              <a:t>Xem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kìa</a:t>
            </a:r>
            <a:r>
              <a:rPr lang="en-US" sz="2800" i="1" dirty="0">
                <a:latin typeface="Times New Roman" panose="02020603050405020304" pitchFamily="18" charset="0"/>
                <a:cs typeface="Times New Roman" panose="02020603050405020304" pitchFamily="18" charset="0"/>
              </a:rPr>
              <a:t>!” là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lời</a:t>
            </a:r>
            <a:r>
              <a:rPr lang="en-US" sz="2800" i="1" dirty="0">
                <a:latin typeface="Times New Roman" panose="02020603050405020304" pitchFamily="18" charset="0"/>
                <a:cs typeface="Times New Roman" panose="02020603050405020304" pitchFamily="18" charset="0"/>
              </a:rPr>
              <a:t> chào mừng </a:t>
            </a:r>
            <a:r>
              <a:rPr lang="en-US" sz="2800" i="1" dirty="0" err="1">
                <a:latin typeface="Times New Roman" panose="02020603050405020304" pitchFamily="18" charset="0"/>
                <a:cs typeface="Times New Roman" panose="02020603050405020304" pitchFamily="18" charset="0"/>
              </a:rPr>
              <a:t>kín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trọng</a:t>
            </a:r>
            <a:r>
              <a:rPr lang="en-US" sz="2800" i="1" dirty="0">
                <a:latin typeface="Times New Roman" panose="02020603050405020304" pitchFamily="18" charset="0"/>
                <a:cs typeface="Times New Roman" panose="02020603050405020304" pitchFamily="18" charset="0"/>
              </a:rPr>
              <a:t> mà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gặp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đường</a:t>
            </a:r>
            <a:r>
              <a:rPr lang="en-US" sz="2800" i="1"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BFB4878-56EF-9D46-9ED8-A55071A841B7}"/>
              </a:ext>
            </a:extLst>
          </p:cNvPr>
          <p:cNvSpPr txBox="1"/>
          <p:nvPr/>
        </p:nvSpPr>
        <p:spPr>
          <a:xfrm>
            <a:off x="399534" y="3620530"/>
            <a:ext cx="11289957"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=&gt; c. </a:t>
            </a:r>
            <a:r>
              <a:rPr lang="en-US" sz="2800" i="1" dirty="0">
                <a:latin typeface="Times New Roman" panose="02020603050405020304" pitchFamily="18" charset="0"/>
                <a:cs typeface="Times New Roman" panose="02020603050405020304" pitchFamily="18" charset="0"/>
              </a:rPr>
              <a:t>Cô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tưởng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cảnh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đón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tiếp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tốt</a:t>
            </a:r>
            <a:r>
              <a:rPr lang="en-US" sz="2800" b="1" i="1" dirty="0">
                <a:latin typeface="Times New Roman" panose="02020603050405020304" pitchFamily="18" charset="0"/>
                <a:cs typeface="Times New Roman" panose="02020603050405020304" pitchFamily="18" charset="0"/>
              </a:rPr>
              <a:t> đẹp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dành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ở đây. </a:t>
            </a:r>
            <a:r>
              <a:rPr lang="en-US" sz="2800" i="1" dirty="0" err="1">
                <a:latin typeface="Times New Roman" panose="02020603050405020304" pitchFamily="18" charset="0"/>
                <a:cs typeface="Times New Roman" panose="02020603050405020304" pitchFamily="18" charset="0"/>
              </a:rPr>
              <a:t>Quần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cứ là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phát</a:t>
            </a:r>
            <a:r>
              <a:rPr lang="en-US" sz="2800" i="1" dirty="0">
                <a:latin typeface="Times New Roman" panose="02020603050405020304" pitchFamily="18" charset="0"/>
                <a:cs typeface="Times New Roman" panose="02020603050405020304" pitchFamily="18" charset="0"/>
              </a:rPr>
              <a:t> mà </a:t>
            </a:r>
            <a:r>
              <a:rPr lang="en-US" sz="2800" b="1" i="1" dirty="0" err="1">
                <a:latin typeface="Times New Roman" panose="02020603050405020304" pitchFamily="18" charset="0"/>
                <a:cs typeface="Times New Roman" panose="02020603050405020304" pitchFamily="18" charset="0"/>
              </a:rPr>
              <a:t>biểu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khi </a:t>
            </a:r>
            <a:r>
              <a:rPr lang="en-US" sz="2800" i="1" dirty="0" err="1">
                <a:latin typeface="Times New Roman" panose="02020603050405020304" pitchFamily="18" charset="0"/>
                <a:cs typeface="Times New Roman" panose="02020603050405020304" pitchFamily="18" charset="0"/>
              </a:rPr>
              <a:t>vừa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thoáng</a:t>
            </a:r>
            <a:r>
              <a:rPr lang="en-US" sz="2800" i="1" dirty="0">
                <a:latin typeface="Times New Roman" panose="02020603050405020304" pitchFamily="18" charset="0"/>
                <a:cs typeface="Times New Roman" panose="02020603050405020304" pitchFamily="18" charset="0"/>
              </a:rPr>
              <a:t> thấy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bào</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đấy</a:t>
            </a:r>
            <a:r>
              <a:rPr lang="en-US" sz="2800" i="1" dirty="0">
                <a:latin typeface="Times New Roman" panose="02020603050405020304" pitchFamily="18" charset="0"/>
                <a:cs typeface="Times New Roman" panose="02020603050405020304" pitchFamily="18" charset="0"/>
              </a:rPr>
              <a:t>!” hay “</a:t>
            </a:r>
            <a:r>
              <a:rPr lang="en-US" sz="2800" i="1" dirty="0" err="1">
                <a:latin typeface="Times New Roman" panose="02020603050405020304" pitchFamily="18" charset="0"/>
                <a:cs typeface="Times New Roman" panose="02020603050405020304" pitchFamily="18" charset="0"/>
              </a:rPr>
              <a:t>Xem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kìa</a:t>
            </a:r>
            <a:r>
              <a:rPr lang="en-US" sz="2800" i="1" dirty="0">
                <a:latin typeface="Times New Roman" panose="02020603050405020304" pitchFamily="18" charset="0"/>
                <a:cs typeface="Times New Roman" panose="02020603050405020304" pitchFamily="18" charset="0"/>
              </a:rPr>
              <a:t>!” là </a:t>
            </a:r>
            <a:r>
              <a:rPr lang="en-US" sz="2800" b="1" i="1" dirty="0" err="1">
                <a:latin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lời</a:t>
            </a:r>
            <a:r>
              <a:rPr lang="en-US" sz="2800" b="1" i="1" dirty="0">
                <a:latin typeface="Times New Roman" panose="02020603050405020304" pitchFamily="18" charset="0"/>
                <a:cs typeface="Times New Roman" panose="02020603050405020304" pitchFamily="18" charset="0"/>
              </a:rPr>
              <a:t> chào mừng </a:t>
            </a:r>
            <a:r>
              <a:rPr lang="en-US" sz="2800" b="1" i="1" dirty="0" err="1">
                <a:latin typeface="Times New Roman" panose="02020603050405020304" pitchFamily="18" charset="0"/>
                <a:cs typeface="Times New Roman" panose="02020603050405020304" pitchFamily="18" charset="0"/>
              </a:rPr>
              <a:t>kín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kính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trọng</a:t>
            </a:r>
            <a:r>
              <a:rPr lang="en-US" sz="2800" i="1" dirty="0">
                <a:latin typeface="Times New Roman" panose="02020603050405020304" pitchFamily="18" charset="0"/>
                <a:cs typeface="Times New Roman" panose="02020603050405020304" pitchFamily="18" charset="0"/>
              </a:rPr>
              <a:t> mà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gặp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đường</a:t>
            </a:r>
            <a:r>
              <a:rPr lang="en-US" sz="2800" i="1" dirty="0">
                <a:latin typeface="Times New Roman" panose="02020603050405020304" pitchFamily="18" charset="0"/>
                <a:cs typeface="Times New Roman" panose="02020603050405020304" pitchFamily="18" charset="0"/>
              </a:rPr>
              <a:t>.</a:t>
            </a:r>
            <a:endParaRPr lang="en-US"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043458"/>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D1F42-E53B-702B-B377-75D8ABC337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3BE621-7111-CA45-3BD6-D759A4E2313D}"/>
              </a:ext>
            </a:extLst>
          </p:cNvPr>
          <p:cNvSpPr txBox="1"/>
          <p:nvPr/>
        </p:nvSpPr>
        <p:spPr>
          <a:xfrm>
            <a:off x="399535" y="192216"/>
            <a:ext cx="11289957" cy="2219838"/>
          </a:xfrm>
          <a:prstGeom prst="rect">
            <a:avLst/>
          </a:prstGeom>
          <a:noFill/>
        </p:spPr>
        <p:txBody>
          <a:bodyPr wrap="square">
            <a:spAutoFit/>
          </a:bodyPr>
          <a:lstStyle/>
          <a:p>
            <a:pPr>
              <a:lnSpc>
                <a:spcPct val="150000"/>
              </a:lnSpc>
            </a:pPr>
            <a:r>
              <a:rPr lang="en-US" sz="3200" dirty="0">
                <a:latin typeface="Times New Roman" panose="02020603050405020304" pitchFamily="18" charset="0"/>
                <a:cs typeface="Times New Roman" panose="02020603050405020304" pitchFamily="18" charset="0"/>
              </a:rPr>
              <a:t>d. </a:t>
            </a:r>
            <a:r>
              <a:rPr lang="en-US" sz="3200" i="1" dirty="0">
                <a:latin typeface="Times New Roman" panose="02020603050405020304" pitchFamily="18" charset="0"/>
                <a:cs typeface="Times New Roman" panose="02020603050405020304" pitchFamily="18" charset="0"/>
              </a:rPr>
              <a:t>Ngày nay, cứ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khỏi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cửa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giấu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nổi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niềm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là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An Nam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hãnh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có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hoàng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8BB3FC3-57A4-BB1F-21E6-EE06BA8D3D25}"/>
              </a:ext>
            </a:extLst>
          </p:cNvPr>
          <p:cNvSpPr txBox="1"/>
          <p:nvPr/>
        </p:nvSpPr>
        <p:spPr>
          <a:xfrm>
            <a:off x="399534" y="3620530"/>
            <a:ext cx="11289957" cy="2496837"/>
          </a:xfrm>
          <a:prstGeom prst="rect">
            <a:avLst/>
          </a:prstGeom>
          <a:noFill/>
        </p:spPr>
        <p:txBody>
          <a:bodyPr wrap="square" rtlCol="0">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 =&gt; </a:t>
            </a:r>
            <a:r>
              <a:rPr lang="en-US" sz="3200" dirty="0">
                <a:latin typeface="Times New Roman" panose="02020603050405020304" pitchFamily="18" charset="0"/>
                <a:cs typeface="Times New Roman" panose="02020603050405020304" pitchFamily="18" charset="0"/>
              </a:rPr>
              <a:t>d. </a:t>
            </a:r>
            <a:r>
              <a:rPr lang="en-US" sz="3200" i="1" dirty="0">
                <a:latin typeface="Times New Roman" panose="02020603050405020304" pitchFamily="18" charset="0"/>
                <a:cs typeface="Times New Roman" panose="02020603050405020304" pitchFamily="18" charset="0"/>
              </a:rPr>
              <a:t>Ngày nay, cứ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khỏi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cửa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giấu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nổi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niềm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tự</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là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An Nam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sự</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kiêu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hãnh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có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hoàng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a:t>
            </a:r>
            <a:endParaRPr lang="en-US" sz="9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7206408"/>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69B9-E04A-910F-FC48-1209115DD7EE}"/>
            </a:ext>
          </a:extLst>
        </p:cNvPr>
        <p:cNvGrpSpPr/>
        <p:nvPr/>
      </p:nvGrpSpPr>
      <p:grpSpPr>
        <a:xfrm>
          <a:off x="0" y="0"/>
          <a:ext cx="0" cy="0"/>
          <a:chOff x="0" y="0"/>
          <a:chExt cx="0" cy="0"/>
        </a:xfrm>
      </p:grpSpPr>
      <p:pic>
        <p:nvPicPr>
          <p:cNvPr id="3" name="Picture 2" descr="A graduation cap flying over a road&#10;&#10;Description automatically generated">
            <a:extLst>
              <a:ext uri="{FF2B5EF4-FFF2-40B4-BE49-F238E27FC236}">
                <a16:creationId xmlns:a16="http://schemas.microsoft.com/office/drawing/2014/main" id="{68F8A994-19C6-C4BF-DA80-E1704400957C}"/>
              </a:ext>
            </a:extLst>
          </p:cNvPr>
          <p:cNvPicPr>
            <a:picLocks noChangeAspect="1"/>
          </p:cNvPicPr>
          <p:nvPr/>
        </p:nvPicPr>
        <p:blipFill>
          <a:blip r:embed="rId2">
            <a:extLst>
              <a:ext uri="{28A0092B-C50C-407E-A947-70E740481C1C}">
                <a14:useLocalDpi xmlns:a14="http://schemas.microsoft.com/office/drawing/2010/main" val="0"/>
              </a:ext>
            </a:extLst>
          </a:blip>
          <a:srcRect t="1862" b="6800"/>
          <a:stretch/>
        </p:blipFill>
        <p:spPr>
          <a:xfrm>
            <a:off x="838200" y="469664"/>
            <a:ext cx="10515600" cy="5330606"/>
          </a:xfrm>
          <a:prstGeom prst="rect">
            <a:avLst/>
          </a:prstGeom>
        </p:spPr>
      </p:pic>
      <p:sp>
        <p:nvSpPr>
          <p:cNvPr id="5" name="TextBox 4">
            <a:extLst>
              <a:ext uri="{FF2B5EF4-FFF2-40B4-BE49-F238E27FC236}">
                <a16:creationId xmlns:a16="http://schemas.microsoft.com/office/drawing/2014/main" id="{5CA93D73-1AC4-5F16-06BD-BF51476AE15D}"/>
              </a:ext>
            </a:extLst>
          </p:cNvPr>
          <p:cNvSpPr txBox="1"/>
          <p:nvPr/>
        </p:nvSpPr>
        <p:spPr>
          <a:xfrm>
            <a:off x="838200" y="765404"/>
            <a:ext cx="10515600" cy="4660699"/>
          </a:xfrm>
          <a:prstGeom prst="rect">
            <a:avLst/>
          </a:prstGeom>
          <a:noFill/>
        </p:spPr>
        <p:txBody>
          <a:bodyPr wrap="square">
            <a:spAutoFit/>
          </a:bodyPr>
          <a:lstStyle/>
          <a:p>
            <a:pPr algn="just">
              <a:lnSpc>
                <a:spcPct val="150000"/>
              </a:lnSpc>
              <a:spcAft>
                <a:spcPts val="1000"/>
              </a:spcAft>
              <a:tabLst>
                <a:tab pos="1386840" algn="l"/>
              </a:tabLs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ĐƯỜNG CHINH PHỤC ĐỈNH CAO TIẾNG VIỆT</a:t>
            </a:r>
          </a:p>
          <a:p>
            <a:pPr algn="just">
              <a:lnSpc>
                <a:spcPct val="150000"/>
              </a:lnSpc>
              <a:spcAft>
                <a:spcPts val="1000"/>
              </a:spcAft>
              <a:tabLst>
                <a:tab pos="1386840" algn="l"/>
              </a:tabLst>
            </a:pPr>
            <a:endPar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tabLst>
                <a:tab pos="1386840" algn="l"/>
              </a:tabLst>
            </a:pPr>
            <a:endPar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tabLst>
                <a:tab pos="1386840" algn="l"/>
              </a:tabLst>
            </a:pPr>
            <a:endPar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1000"/>
              </a:spcAft>
              <a:tabLst>
                <a:tab pos="1386840" algn="l"/>
              </a:tabLst>
            </a:pP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VÒNG </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VƯỢT TRỞ NGẠI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69287"/>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793CF1-89B8-6A73-EC5E-34520B958F20}"/>
              </a:ext>
            </a:extLst>
          </p:cNvPr>
          <p:cNvSpPr txBox="1"/>
          <p:nvPr/>
        </p:nvSpPr>
        <p:spPr>
          <a:xfrm>
            <a:off x="1507524" y="127856"/>
            <a:ext cx="8875239" cy="954107"/>
          </a:xfrm>
          <a:prstGeom prst="rect">
            <a:avLst/>
          </a:prstGeom>
          <a:noFill/>
        </p:spPr>
        <p:txBody>
          <a:bodyPr wrap="square">
            <a:spAutoFit/>
          </a:bodyPr>
          <a:lstStyle/>
          <a:p>
            <a:pPr algn="ctr"/>
            <a:r>
              <a:rPr lang="en-US" sz="2800" b="1" dirty="0">
                <a:solidFill>
                  <a:srgbClr val="FF0000"/>
                </a:solidFill>
                <a:effectLst/>
                <a:latin typeface="Times New Roman" panose="02020603050405020304" pitchFamily="18" charset="0"/>
                <a:ea typeface="MS Mincho" panose="02020609040205080304" pitchFamily="49" charset="-128"/>
              </a:rPr>
              <a:t>Trong </a:t>
            </a:r>
            <a:r>
              <a:rPr lang="en-US" sz="2800" b="1" dirty="0" err="1">
                <a:solidFill>
                  <a:srgbClr val="FF0000"/>
                </a:solidFill>
                <a:effectLst/>
                <a:latin typeface="Times New Roman" panose="02020603050405020304" pitchFamily="18" charset="0"/>
                <a:ea typeface="MS Mincho" panose="02020609040205080304" pitchFamily="49" charset="-128"/>
              </a:rPr>
              <a:t>thời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gian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tối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đa</a:t>
            </a:r>
            <a:r>
              <a:rPr lang="en-US" sz="2800" b="1" dirty="0">
                <a:solidFill>
                  <a:srgbClr val="FF0000"/>
                </a:solidFill>
                <a:effectLst/>
                <a:latin typeface="Times New Roman" panose="02020603050405020304" pitchFamily="18" charset="0"/>
                <a:ea typeface="MS Mincho" panose="02020609040205080304" pitchFamily="49" charset="-128"/>
              </a:rPr>
              <a:t> 7 </a:t>
            </a:r>
            <a:r>
              <a:rPr lang="en-US" sz="2800" b="1" dirty="0" err="1">
                <a:solidFill>
                  <a:srgbClr val="FF0000"/>
                </a:solidFill>
                <a:effectLst/>
                <a:latin typeface="Times New Roman" panose="02020603050405020304" pitchFamily="18" charset="0"/>
                <a:ea typeface="MS Mincho" panose="02020609040205080304" pitchFamily="49" charset="-128"/>
              </a:rPr>
              <a:t>phút</a:t>
            </a:r>
            <a:r>
              <a:rPr lang="en-US" sz="2800" b="1" dirty="0">
                <a:solidFill>
                  <a:srgbClr val="FF0000"/>
                </a:solidFill>
                <a:effectLst/>
                <a:latin typeface="Times New Roman" panose="02020603050405020304" pitchFamily="18" charset="0"/>
                <a:ea typeface="MS Mincho" panose="02020609040205080304" pitchFamily="49" charset="-128"/>
              </a:rPr>
              <a:t>, các </a:t>
            </a:r>
            <a:r>
              <a:rPr lang="en-US" sz="2800" b="1" dirty="0" err="1">
                <a:solidFill>
                  <a:srgbClr val="FF0000"/>
                </a:solidFill>
                <a:effectLst/>
                <a:latin typeface="Times New Roman" panose="02020603050405020304" pitchFamily="18" charset="0"/>
                <a:ea typeface="MS Mincho" panose="02020609040205080304" pitchFamily="49" charset="-128"/>
              </a:rPr>
              <a:t>nhóm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thảo</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luận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hoàn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thành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bài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tập</a:t>
            </a:r>
            <a:r>
              <a:rPr lang="en-US" sz="2800" b="1" dirty="0">
                <a:solidFill>
                  <a:srgbClr val="FF0000"/>
                </a:solidFill>
                <a:effectLst/>
                <a:latin typeface="Times New Roman" panose="02020603050405020304" pitchFamily="18" charset="0"/>
                <a:ea typeface="MS Mincho" panose="02020609040205080304" pitchFamily="49" charset="-128"/>
              </a:rPr>
              <a:t> 2 (SGK </a:t>
            </a:r>
            <a:r>
              <a:rPr lang="en-US" sz="2800" b="1" dirty="0" err="1">
                <a:solidFill>
                  <a:srgbClr val="FF0000"/>
                </a:solidFill>
                <a:effectLst/>
                <a:latin typeface="Times New Roman" panose="02020603050405020304" pitchFamily="18" charset="0"/>
                <a:ea typeface="MS Mincho" panose="02020609040205080304" pitchFamily="49" charset="-128"/>
              </a:rPr>
              <a:t>Ngữ</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văn</a:t>
            </a:r>
            <a:r>
              <a:rPr lang="en-US" sz="2800" b="1" dirty="0">
                <a:solidFill>
                  <a:srgbClr val="FF0000"/>
                </a:solidFill>
                <a:effectLst/>
                <a:latin typeface="Times New Roman" panose="02020603050405020304" pitchFamily="18" charset="0"/>
                <a:ea typeface="MS Mincho" panose="02020609040205080304" pitchFamily="49" charset="-128"/>
              </a:rPr>
              <a:t> 12, </a:t>
            </a:r>
            <a:r>
              <a:rPr lang="en-US" sz="2800" b="1" dirty="0" err="1">
                <a:solidFill>
                  <a:srgbClr val="FF0000"/>
                </a:solidFill>
                <a:effectLst/>
                <a:latin typeface="Times New Roman" panose="02020603050405020304" pitchFamily="18" charset="0"/>
                <a:ea typeface="MS Mincho" panose="02020609040205080304" pitchFamily="49" charset="-128"/>
              </a:rPr>
              <a:t>tập</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hai</a:t>
            </a:r>
            <a:r>
              <a:rPr lang="en-US" sz="2800" b="1" dirty="0">
                <a:solidFill>
                  <a:srgbClr val="FF0000"/>
                </a:solidFill>
                <a:effectLst/>
                <a:latin typeface="Times New Roman" panose="02020603050405020304" pitchFamily="18" charset="0"/>
                <a:ea typeface="MS Mincho" panose="02020609040205080304" pitchFamily="49" charset="-128"/>
              </a:rPr>
              <a:t>, tr. 25)</a:t>
            </a:r>
            <a:endParaRPr lang="en-US" sz="2800" b="1" dirty="0">
              <a:solidFill>
                <a:srgbClr val="FF0000"/>
              </a:solidFill>
            </a:endParaRPr>
          </a:p>
        </p:txBody>
      </p:sp>
      <p:sp>
        <p:nvSpPr>
          <p:cNvPr id="6" name="TextBox 5">
            <a:extLst>
              <a:ext uri="{FF2B5EF4-FFF2-40B4-BE49-F238E27FC236}">
                <a16:creationId xmlns:a16="http://schemas.microsoft.com/office/drawing/2014/main" id="{5354F86C-2AAF-FA60-1F8E-0896390A8779}"/>
              </a:ext>
            </a:extLst>
          </p:cNvPr>
          <p:cNvSpPr txBox="1"/>
          <p:nvPr/>
        </p:nvSpPr>
        <p:spPr>
          <a:xfrm>
            <a:off x="432486" y="1177102"/>
            <a:ext cx="10206682" cy="3190617"/>
          </a:xfrm>
          <a:prstGeom prst="rect">
            <a:avLst/>
          </a:prstGeom>
          <a:noFill/>
        </p:spPr>
        <p:txBody>
          <a:bodyPr wrap="square">
            <a:spAutoFit/>
          </a:bodyPr>
          <a:lstStyle/>
          <a:p>
            <a:pPr>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hỏi: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mỉa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ca dao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vác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săn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beo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vác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đũa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săn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mèo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khắp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mâm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Đồn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hiền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cơm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tiền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AA8674E-A48C-7D70-AD0B-45AF9A4BA8B4}"/>
              </a:ext>
            </a:extLst>
          </p:cNvPr>
          <p:cNvSpPr txBox="1"/>
          <p:nvPr/>
        </p:nvSpPr>
        <p:spPr>
          <a:xfrm>
            <a:off x="6096000" y="3429000"/>
            <a:ext cx="10206682" cy="3318857"/>
          </a:xfrm>
          <a:prstGeom prst="rect">
            <a:avLst/>
          </a:prstGeom>
          <a:noFill/>
        </p:spPr>
        <p:txBody>
          <a:bodyPr wrap="square">
            <a:spAutoFit/>
          </a:bodyPr>
          <a:lstStyle/>
          <a:p>
            <a:pPr>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khéo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khéo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lo,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Bán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bò</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mua cái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ễnh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ương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Đem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về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gầm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giường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Nó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kêu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ì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ọp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lại thương con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bò</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Làm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trai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trai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trăm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đám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cỗ</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đám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nào.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1541003"/>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Architecture with solid fill">
            <a:extLst>
              <a:ext uri="{FF2B5EF4-FFF2-40B4-BE49-F238E27FC236}">
                <a16:creationId xmlns:a16="http://schemas.microsoft.com/office/drawing/2014/main" id="{BA93D4CD-0689-93A6-D151-FDD0C9F6840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22422" y="0"/>
            <a:ext cx="2870886" cy="2870886"/>
          </a:xfrm>
          <a:prstGeom prst="rect">
            <a:avLst/>
          </a:prstGeom>
        </p:spPr>
      </p:pic>
      <p:sp>
        <p:nvSpPr>
          <p:cNvPr id="6" name="TextBox 5">
            <a:extLst>
              <a:ext uri="{FF2B5EF4-FFF2-40B4-BE49-F238E27FC236}">
                <a16:creationId xmlns:a16="http://schemas.microsoft.com/office/drawing/2014/main" id="{2FC8F559-CDD3-E2D0-3099-FA0BFDEC435D}"/>
              </a:ext>
            </a:extLst>
          </p:cNvPr>
          <p:cNvSpPr txBox="1"/>
          <p:nvPr/>
        </p:nvSpPr>
        <p:spPr>
          <a:xfrm>
            <a:off x="3715611" y="253011"/>
            <a:ext cx="7788530" cy="4923912"/>
          </a:xfrm>
          <a:prstGeom prst="rect">
            <a:avLst/>
          </a:prstGeom>
          <a:noFill/>
        </p:spPr>
        <p:txBody>
          <a:bodyPr wrap="square">
            <a:spAutoFit/>
          </a:bodyPr>
          <a:lstStyle/>
          <a:p>
            <a:pPr>
              <a:lnSpc>
                <a:spcPct val="150000"/>
              </a:lnSpc>
              <a:spcAft>
                <a:spcPts val="100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mỉa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ca dao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vác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săn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beo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vác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đũa</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săn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mèo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khắp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mâm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vác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đũa</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săn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mèo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chỉ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quẩn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mâm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8" name="Picture 7">
            <a:extLst>
              <a:ext uri="{FF2B5EF4-FFF2-40B4-BE49-F238E27FC236}">
                <a16:creationId xmlns:a16="http://schemas.microsoft.com/office/drawing/2014/main" id="{26EB4A51-1E9D-D2BC-77F5-66165068AF94}"/>
              </a:ext>
            </a:extLst>
          </p:cNvPr>
          <p:cNvPicPr>
            <a:picLocks noChangeAspect="1"/>
          </p:cNvPicPr>
          <p:nvPr/>
        </p:nvPicPr>
        <p:blipFill>
          <a:blip r:embed="rId4"/>
          <a:stretch>
            <a:fillRect/>
          </a:stretch>
        </p:blipFill>
        <p:spPr>
          <a:xfrm>
            <a:off x="436606" y="2714967"/>
            <a:ext cx="2928896" cy="36611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26709450"/>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arn(inVertical)">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ED7F4-85D8-E01B-1011-D8701DE1A0DE}"/>
            </a:ext>
          </a:extLst>
        </p:cNvPr>
        <p:cNvGrpSpPr/>
        <p:nvPr/>
      </p:nvGrpSpPr>
      <p:grpSpPr>
        <a:xfrm>
          <a:off x="0" y="0"/>
          <a:ext cx="0" cy="0"/>
          <a:chOff x="0" y="0"/>
          <a:chExt cx="0" cy="0"/>
        </a:xfrm>
      </p:grpSpPr>
      <p:pic>
        <p:nvPicPr>
          <p:cNvPr id="4" name="Graphic 3" descr="Architecture with solid fill">
            <a:extLst>
              <a:ext uri="{FF2B5EF4-FFF2-40B4-BE49-F238E27FC236}">
                <a16:creationId xmlns:a16="http://schemas.microsoft.com/office/drawing/2014/main" id="{160F8DCA-1042-0E78-0272-B5C8424BAF4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22422" y="0"/>
            <a:ext cx="2870886" cy="2870886"/>
          </a:xfrm>
          <a:prstGeom prst="rect">
            <a:avLst/>
          </a:prstGeom>
        </p:spPr>
      </p:pic>
      <p:sp>
        <p:nvSpPr>
          <p:cNvPr id="6" name="TextBox 5">
            <a:extLst>
              <a:ext uri="{FF2B5EF4-FFF2-40B4-BE49-F238E27FC236}">
                <a16:creationId xmlns:a16="http://schemas.microsoft.com/office/drawing/2014/main" id="{A175142C-8099-EF34-D651-A12C47EDFDFC}"/>
              </a:ext>
            </a:extLst>
          </p:cNvPr>
          <p:cNvSpPr txBox="1"/>
          <p:nvPr/>
        </p:nvSpPr>
        <p:spPr>
          <a:xfrm>
            <a:off x="4098670" y="388936"/>
            <a:ext cx="7788530" cy="4667432"/>
          </a:xfrm>
          <a:prstGeom prst="rect">
            <a:avLst/>
          </a:prstGeom>
          <a:noFill/>
        </p:spPr>
        <p:txBody>
          <a:bodyPr wrap="square">
            <a:spAutoFit/>
          </a:bodyPr>
          <a:lstStyle/>
          <a:p>
            <a:pPr>
              <a:lnSpc>
                <a:spcPct val="150000"/>
              </a:lnSpc>
              <a:spcAft>
                <a:spcPts val="100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mỉa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ca dao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b="1" dirty="0">
                <a:latin typeface="Times New Roman" panose="02020603050405020304" pitchFamily="18" charset="0"/>
                <a:cs typeface="Times New Roman" panose="02020603050405020304" pitchFamily="18" charset="0"/>
              </a:rPr>
              <a:t>b. </a:t>
            </a:r>
            <a:r>
              <a:rPr lang="en-US" sz="2800" i="1" dirty="0" err="1">
                <a:latin typeface="Times New Roman" panose="02020603050405020304" pitchFamily="18" charset="0"/>
                <a:cs typeface="Times New Roman" panose="02020603050405020304" pitchFamily="18" charset="0"/>
              </a:rPr>
              <a:t>Đồn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rằng</a:t>
            </a:r>
            <a:r>
              <a:rPr lang="en-US" sz="2800"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cha </a:t>
            </a:r>
            <a:r>
              <a:rPr lang="en-US" sz="2800" b="1" i="1" dirty="0" err="1">
                <a:latin typeface="Times New Roman" panose="02020603050405020304" pitchFamily="18" charset="0"/>
                <a:cs typeface="Times New Roman" panose="02020603050405020304" pitchFamily="18" charset="0"/>
              </a:rPr>
              <a:t>mẹ</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hiền</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i="1" dirty="0" err="1">
                <a:latin typeface="Times New Roman" panose="02020603050405020304" pitchFamily="18" charset="0"/>
                <a:cs typeface="Times New Roman" panose="02020603050405020304" pitchFamily="18" charset="0"/>
              </a:rPr>
              <a:t>Cắn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cắn</a:t>
            </a:r>
            <a:r>
              <a:rPr lang="en-US" sz="2800" i="1" dirty="0">
                <a:latin typeface="Times New Roman" panose="02020603050405020304" pitchFamily="18" charset="0"/>
                <a:cs typeface="Times New Roman" panose="02020603050405020304" pitchFamily="18" charset="0"/>
              </a:rPr>
              <a:t> tiền </a:t>
            </a:r>
            <a:r>
              <a:rPr lang="en-US" sz="2800" i="1" dirty="0" err="1">
                <a:latin typeface="Times New Roman" panose="02020603050405020304" pitchFamily="18" charset="0"/>
                <a:cs typeface="Times New Roman" panose="02020603050405020304" pitchFamily="18" charset="0"/>
              </a:rPr>
              <a:t>vỡ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=&gt;</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giá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lại,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mỉa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cha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tiền,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a:t>
            </a:r>
          </a:p>
        </p:txBody>
      </p:sp>
      <p:pic>
        <p:nvPicPr>
          <p:cNvPr id="3" name="Picture 2" descr="A group of people riding scooters with a basket of coins&#10;&#10;Description automatically generated">
            <a:extLst>
              <a:ext uri="{FF2B5EF4-FFF2-40B4-BE49-F238E27FC236}">
                <a16:creationId xmlns:a16="http://schemas.microsoft.com/office/drawing/2014/main" id="{F86F391B-622C-5BB8-6373-DD26F4947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22" y="2870886"/>
            <a:ext cx="3536092" cy="3536092"/>
          </a:xfrm>
          <a:prstGeom prst="rect">
            <a:avLst/>
          </a:prstGeom>
        </p:spPr>
      </p:pic>
    </p:spTree>
    <p:extLst>
      <p:ext uri="{BB962C8B-B14F-4D97-AF65-F5344CB8AC3E}">
        <p14:creationId xmlns:p14="http://schemas.microsoft.com/office/powerpoint/2010/main" val="2242257332"/>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arn(inVertical)">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0A620-ADD1-66BB-FFE8-2BB1C91A3291}"/>
            </a:ext>
          </a:extLst>
        </p:cNvPr>
        <p:cNvGrpSpPr/>
        <p:nvPr/>
      </p:nvGrpSpPr>
      <p:grpSpPr>
        <a:xfrm>
          <a:off x="0" y="0"/>
          <a:ext cx="0" cy="0"/>
          <a:chOff x="0" y="0"/>
          <a:chExt cx="0" cy="0"/>
        </a:xfrm>
      </p:grpSpPr>
      <p:pic>
        <p:nvPicPr>
          <p:cNvPr id="4" name="Graphic 3" descr="Architecture with solid fill">
            <a:extLst>
              <a:ext uri="{FF2B5EF4-FFF2-40B4-BE49-F238E27FC236}">
                <a16:creationId xmlns:a16="http://schemas.microsoft.com/office/drawing/2014/main" id="{792FA763-A53C-D4B8-6AC4-FED25C52617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22422" y="0"/>
            <a:ext cx="2870886" cy="2870886"/>
          </a:xfrm>
          <a:prstGeom prst="rect">
            <a:avLst/>
          </a:prstGeom>
        </p:spPr>
      </p:pic>
      <p:sp>
        <p:nvSpPr>
          <p:cNvPr id="6" name="TextBox 5">
            <a:extLst>
              <a:ext uri="{FF2B5EF4-FFF2-40B4-BE49-F238E27FC236}">
                <a16:creationId xmlns:a16="http://schemas.microsoft.com/office/drawing/2014/main" id="{9243300B-5DEB-6CBE-C1D4-2484CE9E9F65}"/>
              </a:ext>
            </a:extLst>
          </p:cNvPr>
          <p:cNvSpPr txBox="1"/>
          <p:nvPr/>
        </p:nvSpPr>
        <p:spPr>
          <a:xfrm>
            <a:off x="4098670" y="0"/>
            <a:ext cx="7788530" cy="6683881"/>
          </a:xfrm>
          <a:prstGeom prst="rect">
            <a:avLst/>
          </a:prstGeom>
          <a:noFill/>
        </p:spPr>
        <p:txBody>
          <a:bodyPr wrap="square">
            <a:spAutoFit/>
          </a:bodyPr>
          <a:lstStyle/>
          <a:p>
            <a:pPr>
              <a:lnSpc>
                <a:spcPct val="150000"/>
              </a:lnSpc>
              <a:spcAft>
                <a:spcPts val="100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mỉa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ca dao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b="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khéo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liệu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khéo</a:t>
            </a:r>
            <a:r>
              <a:rPr lang="en-US" sz="2800" b="1" i="1" dirty="0">
                <a:latin typeface="Times New Roman" panose="02020603050405020304" pitchFamily="18" charset="0"/>
                <a:cs typeface="Times New Roman" panose="02020603050405020304" pitchFamily="18" charset="0"/>
              </a:rPr>
              <a:t> lo</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i="1" dirty="0">
                <a:latin typeface="Times New Roman" panose="02020603050405020304" pitchFamily="18" charset="0"/>
                <a:cs typeface="Times New Roman" panose="02020603050405020304" pitchFamily="18" charset="0"/>
              </a:rPr>
              <a:t>Bán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bò</a:t>
            </a:r>
            <a:r>
              <a:rPr lang="en-US" sz="2800" i="1" dirty="0">
                <a:latin typeface="Times New Roman" panose="02020603050405020304" pitchFamily="18" charset="0"/>
                <a:cs typeface="Times New Roman" panose="02020603050405020304" pitchFamily="18" charset="0"/>
              </a:rPr>
              <a:t>, mua cái </a:t>
            </a:r>
            <a:r>
              <a:rPr lang="en-US" sz="2800" i="1" dirty="0" err="1">
                <a:latin typeface="Times New Roman" panose="02020603050405020304" pitchFamily="18" charset="0"/>
                <a:cs typeface="Times New Roman" panose="02020603050405020304" pitchFamily="18" charset="0"/>
              </a:rPr>
              <a:t>ễnh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ương</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i="1" dirty="0" err="1">
                <a:latin typeface="Times New Roman" panose="02020603050405020304" pitchFamily="18" charset="0"/>
                <a:cs typeface="Times New Roman" panose="02020603050405020304" pitchFamily="18" charset="0"/>
              </a:rPr>
              <a:t>Đem</a:t>
            </a:r>
            <a:r>
              <a:rPr lang="en-US" sz="2800" i="1" dirty="0">
                <a:latin typeface="Times New Roman" panose="02020603050405020304" pitchFamily="18" charset="0"/>
                <a:cs typeface="Times New Roman" panose="02020603050405020304" pitchFamily="18" charset="0"/>
              </a:rPr>
              <a:t> về </a:t>
            </a:r>
            <a:r>
              <a:rPr lang="en-US" sz="2800" i="1" dirty="0" err="1">
                <a:latin typeface="Times New Roman" panose="02020603050405020304" pitchFamily="18" charset="0"/>
                <a:cs typeface="Times New Roman" panose="02020603050405020304" pitchFamily="18" charset="0"/>
              </a:rPr>
              <a:t>thả</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gầm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giường</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i="1" dirty="0">
                <a:latin typeface="Times New Roman" panose="02020603050405020304" pitchFamily="18" charset="0"/>
                <a:cs typeface="Times New Roman" panose="02020603050405020304" pitchFamily="18" charset="0"/>
              </a:rPr>
              <a:t>Nó </a:t>
            </a:r>
            <a:r>
              <a:rPr lang="en-US" sz="2800" i="1" dirty="0" err="1">
                <a:latin typeface="Times New Roman" panose="02020603050405020304" pitchFamily="18" charset="0"/>
                <a:cs typeface="Times New Roman" panose="02020603050405020304" pitchFamily="18" charset="0"/>
              </a:rPr>
              <a:t>kêu</a:t>
            </a:r>
            <a:r>
              <a:rPr lang="en-US" sz="2800" i="1" dirty="0">
                <a:latin typeface="Times New Roman" panose="02020603050405020304" pitchFamily="18" charset="0"/>
                <a:cs typeface="Times New Roman" panose="02020603050405020304" pitchFamily="18" charset="0"/>
              </a:rPr>
              <a:t> ì </a:t>
            </a:r>
            <a:r>
              <a:rPr lang="en-US" sz="2800" i="1" dirty="0" err="1">
                <a:latin typeface="Times New Roman" panose="02020603050405020304" pitchFamily="18" charset="0"/>
                <a:cs typeface="Times New Roman" panose="02020603050405020304" pitchFamily="18" charset="0"/>
              </a:rPr>
              <a:t>ọp</a:t>
            </a:r>
            <a:r>
              <a:rPr lang="en-US" sz="2800" i="1" dirty="0">
                <a:latin typeface="Times New Roman" panose="02020603050405020304" pitchFamily="18" charset="0"/>
                <a:cs typeface="Times New Roman" panose="02020603050405020304" pitchFamily="18" charset="0"/>
              </a:rPr>
              <a:t>, lại thương con </a:t>
            </a:r>
            <a:r>
              <a:rPr lang="en-US" sz="2800" i="1" dirty="0" err="1">
                <a:latin typeface="Times New Roman" panose="02020603050405020304" pitchFamily="18" charset="0"/>
                <a:cs typeface="Times New Roman" panose="02020603050405020304" pitchFamily="18" charset="0"/>
              </a:rPr>
              <a:t>bò</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b="1"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Cụm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khéo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liệu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khéo</a:t>
            </a:r>
            <a:r>
              <a:rPr lang="en-US" sz="2800" b="1" i="1" dirty="0">
                <a:latin typeface="Times New Roman" panose="02020603050405020304" pitchFamily="18" charset="0"/>
                <a:cs typeface="Times New Roman" panose="02020603050405020304" pitchFamily="18" charset="0"/>
              </a:rPr>
              <a:t> lo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giá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lại,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mỉa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giễu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vụng</a:t>
            </a:r>
            <a:r>
              <a:rPr lang="en-US" sz="2800" dirty="0">
                <a:latin typeface="Times New Roman" panose="02020603050405020304" pitchFamily="18" charset="0"/>
                <a:cs typeface="Times New Roman" panose="02020603050405020304" pitchFamily="18" charset="0"/>
              </a:rPr>
              <a:t> về,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toan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vén</a:t>
            </a:r>
            <a:r>
              <a:rPr lang="en-US" sz="2800" dirty="0">
                <a:latin typeface="Times New Roman" panose="02020603050405020304" pitchFamily="18" charset="0"/>
                <a:cs typeface="Times New Roman" panose="02020603050405020304" pitchFamily="18" charset="0"/>
              </a:rPr>
              <a:t>.</a:t>
            </a:r>
          </a:p>
        </p:txBody>
      </p:sp>
      <p:pic>
        <p:nvPicPr>
          <p:cNvPr id="5" name="Picture 4" descr="A person carrying a basket and a person carrying a basket&#10;&#10;Description automatically generated">
            <a:extLst>
              <a:ext uri="{FF2B5EF4-FFF2-40B4-BE49-F238E27FC236}">
                <a16:creationId xmlns:a16="http://schemas.microsoft.com/office/drawing/2014/main" id="{A8541F27-0BEF-96C3-C889-F617166A9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870886"/>
            <a:ext cx="3339414" cy="3452226"/>
          </a:xfrm>
          <a:prstGeom prst="rect">
            <a:avLst/>
          </a:prstGeom>
        </p:spPr>
      </p:pic>
    </p:spTree>
    <p:extLst>
      <p:ext uri="{BB962C8B-B14F-4D97-AF65-F5344CB8AC3E}">
        <p14:creationId xmlns:p14="http://schemas.microsoft.com/office/powerpoint/2010/main" val="1492882875"/>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arn(inVertical)">
                                      <p:cBhvr>
                                        <p:cTn id="13" dur="500"/>
                                        <p:tgtEl>
                                          <p:spTgt spid="6">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arn(inVertical)">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barn(inVertical)">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DE8"/>
        </a:solidFill>
        <a:effectLst/>
      </p:bgPr>
    </p:bg>
    <p:spTree>
      <p:nvGrpSpPr>
        <p:cNvPr id="1" name=""/>
        <p:cNvGrpSpPr/>
        <p:nvPr/>
      </p:nvGrpSpPr>
      <p:grpSpPr>
        <a:xfrm>
          <a:off x="0" y="0"/>
          <a:ext cx="0" cy="0"/>
          <a:chOff x="0" y="0"/>
          <a:chExt cx="0" cy="0"/>
        </a:xfrm>
      </p:grpSpPr>
      <p:sp>
        <p:nvSpPr>
          <p:cNvPr id="2" name="MH_Others_1"/>
          <p:cNvSpPr/>
          <p:nvPr>
            <p:custDataLst>
              <p:tags r:id="rId2"/>
            </p:custDataLst>
          </p:nvPr>
        </p:nvSpPr>
        <p:spPr>
          <a:xfrm>
            <a:off x="9899178" y="1628433"/>
            <a:ext cx="1283172" cy="1283172"/>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FFFF"/>
              </a:solidFill>
              <a:effectLst/>
              <a:uLnTx/>
              <a:uFillTx/>
              <a:latin typeface="微软雅黑" panose="020F0502020204030204"/>
              <a:cs typeface="+mn-ea"/>
              <a:sym typeface="+mn-lt"/>
            </a:endParaRPr>
          </a:p>
        </p:txBody>
      </p:sp>
      <p:sp>
        <p:nvSpPr>
          <p:cNvPr id="3" name="MH_Others_11"/>
          <p:cNvSpPr/>
          <p:nvPr>
            <p:custDataLst>
              <p:tags r:id="rId3"/>
            </p:custDataLst>
          </p:nvPr>
        </p:nvSpPr>
        <p:spPr>
          <a:xfrm>
            <a:off x="8994126" y="736567"/>
            <a:ext cx="886004" cy="886004"/>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FFFF"/>
              </a:solidFill>
              <a:effectLst/>
              <a:uLnTx/>
              <a:uFillTx/>
              <a:latin typeface="微软雅黑" panose="020F0502020204030204"/>
              <a:cs typeface="+mn-ea"/>
              <a:sym typeface="+mn-lt"/>
            </a:endParaRPr>
          </a:p>
        </p:txBody>
      </p:sp>
      <p:pic>
        <p:nvPicPr>
          <p:cNvPr id="17" name="图片 16"/>
          <p:cNvPicPr>
            <a:picLocks noChangeAspect="1"/>
          </p:cNvPicPr>
          <p:nvPr/>
        </p:nvPicPr>
        <p:blipFill rotWithShape="1">
          <a:blip r:embed="rId6">
            <a:extLst>
              <a:ext uri="{28A0092B-C50C-407E-A947-70E740481C1C}">
                <a14:useLocalDpi xmlns:a14="http://schemas.microsoft.com/office/drawing/2010/main" val="0"/>
              </a:ext>
            </a:extLst>
          </a:blip>
          <a:srcRect l="55858" t="53595"/>
          <a:stretch/>
        </p:blipFill>
        <p:spPr>
          <a:xfrm>
            <a:off x="7752080" y="4192470"/>
            <a:ext cx="4439920" cy="2665530"/>
          </a:xfrm>
          <a:prstGeom prst="rect">
            <a:avLst/>
          </a:prstGeom>
        </p:spPr>
      </p:pic>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3138825">
            <a:off x="1207113" y="1800505"/>
            <a:ext cx="251891" cy="351779"/>
          </a:xfrm>
          <a:prstGeom prst="rect">
            <a:avLst/>
          </a:prstGeom>
        </p:spPr>
      </p:pic>
      <p:pic>
        <p:nvPicPr>
          <p:cNvPr id="19" name="图片 1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76028" y="272585"/>
            <a:ext cx="515617" cy="508554"/>
          </a:xfrm>
          <a:prstGeom prst="rect">
            <a:avLst/>
          </a:prstGeom>
        </p:spPr>
      </p:pic>
      <p:pic>
        <p:nvPicPr>
          <p:cNvPr id="20" name="图片 19"/>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0740602" y="4548238"/>
            <a:ext cx="439518" cy="433497"/>
          </a:xfrm>
          <a:prstGeom prst="rect">
            <a:avLst/>
          </a:prstGeom>
        </p:spPr>
      </p:pic>
      <p:sp>
        <p:nvSpPr>
          <p:cNvPr id="5" name="TextBox 4">
            <a:extLst>
              <a:ext uri="{FF2B5EF4-FFF2-40B4-BE49-F238E27FC236}">
                <a16:creationId xmlns:a16="http://schemas.microsoft.com/office/drawing/2014/main" id="{9BABD718-B799-9691-0CD8-E692C651CE7A}"/>
              </a:ext>
            </a:extLst>
          </p:cNvPr>
          <p:cNvSpPr txBox="1"/>
          <p:nvPr/>
        </p:nvSpPr>
        <p:spPr>
          <a:xfrm>
            <a:off x="1009650" y="162525"/>
            <a:ext cx="9149278" cy="1692771"/>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1</a:t>
            </a:r>
          </a:p>
          <a:p>
            <a:pPr algn="ctr"/>
            <a:r>
              <a:rPr lang="en-US" sz="7200" b="1" dirty="0">
                <a:solidFill>
                  <a:srgbClr val="FF0000"/>
                </a:solidFill>
                <a:latin typeface="Times New Roman" panose="02020603050405020304" pitchFamily="18" charset="0"/>
                <a:cs typeface="Times New Roman" panose="02020603050405020304" pitchFamily="18" charset="0"/>
              </a:rPr>
              <a:t>KHỞI ĐỘNG </a:t>
            </a:r>
          </a:p>
        </p:txBody>
      </p:sp>
      <p:sp>
        <p:nvSpPr>
          <p:cNvPr id="6" name="TextBox 5">
            <a:extLst>
              <a:ext uri="{FF2B5EF4-FFF2-40B4-BE49-F238E27FC236}">
                <a16:creationId xmlns:a16="http://schemas.microsoft.com/office/drawing/2014/main" id="{51F031FF-E4D7-659F-552E-29988DF8E697}"/>
              </a:ext>
            </a:extLst>
          </p:cNvPr>
          <p:cNvSpPr txBox="1"/>
          <p:nvPr/>
        </p:nvSpPr>
        <p:spPr>
          <a:xfrm>
            <a:off x="676028" y="1769197"/>
            <a:ext cx="10582136" cy="4534062"/>
          </a:xfrm>
          <a:prstGeom prst="rect">
            <a:avLst/>
          </a:prstGeom>
          <a:noFill/>
        </p:spPr>
        <p:txBody>
          <a:bodyPr wrap="square">
            <a:spAutoFit/>
          </a:bodyPr>
          <a:lstStyle/>
          <a:p>
            <a:pPr algn="just">
              <a:lnSpc>
                <a:spcPct val="150000"/>
              </a:lnSpc>
              <a:spcAft>
                <a:spcPts val="1000"/>
              </a:spcAft>
            </a:pP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Clip:</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80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xmlns="" val="tx"/>
                    </a:ext>
                  </a:extLst>
                </a:hlinkClick>
              </a:rPr>
              <a:t>https://www.youtube.com/watch?v=P6FkawQphz8&amp;t=5350s</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1:28:12 đến 1:29:49)</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hỏi:</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Hãy chỉ ra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yếu tố gây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đối với người xem. </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chúng ta thấy buồn cười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9692390"/>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750"/>
                                        <p:tgtEl>
                                          <p:spTgt spid="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5B8DB-8001-E0B0-D3D4-3567D203F3D4}"/>
            </a:ext>
          </a:extLst>
        </p:cNvPr>
        <p:cNvGrpSpPr/>
        <p:nvPr/>
      </p:nvGrpSpPr>
      <p:grpSpPr>
        <a:xfrm>
          <a:off x="0" y="0"/>
          <a:ext cx="0" cy="0"/>
          <a:chOff x="0" y="0"/>
          <a:chExt cx="0" cy="0"/>
        </a:xfrm>
      </p:grpSpPr>
      <p:pic>
        <p:nvPicPr>
          <p:cNvPr id="4" name="Graphic 3" descr="Architecture with solid fill">
            <a:extLst>
              <a:ext uri="{FF2B5EF4-FFF2-40B4-BE49-F238E27FC236}">
                <a16:creationId xmlns:a16="http://schemas.microsoft.com/office/drawing/2014/main" id="{AFD1A872-3407-8676-5AD5-4C50E9F59F8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22422" y="0"/>
            <a:ext cx="2870886" cy="2870886"/>
          </a:xfrm>
          <a:prstGeom prst="rect">
            <a:avLst/>
          </a:prstGeom>
        </p:spPr>
      </p:pic>
      <p:sp>
        <p:nvSpPr>
          <p:cNvPr id="6" name="TextBox 5">
            <a:extLst>
              <a:ext uri="{FF2B5EF4-FFF2-40B4-BE49-F238E27FC236}">
                <a16:creationId xmlns:a16="http://schemas.microsoft.com/office/drawing/2014/main" id="{C92EE5AD-BB1F-5D9E-C504-8F642CF9E966}"/>
              </a:ext>
            </a:extLst>
          </p:cNvPr>
          <p:cNvSpPr txBox="1"/>
          <p:nvPr/>
        </p:nvSpPr>
        <p:spPr>
          <a:xfrm>
            <a:off x="4098670" y="214005"/>
            <a:ext cx="7788530" cy="5313762"/>
          </a:xfrm>
          <a:prstGeom prst="rect">
            <a:avLst/>
          </a:prstGeom>
          <a:noFill/>
        </p:spPr>
        <p:txBody>
          <a:bodyPr wrap="square">
            <a:spAutoFit/>
          </a:bodyPr>
          <a:lstStyle/>
          <a:p>
            <a:pPr>
              <a:lnSpc>
                <a:spcPct val="150000"/>
              </a:lnSpc>
              <a:spcAft>
                <a:spcPts val="100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mỉa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ca dao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b="1"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Làm </a:t>
            </a:r>
            <a:r>
              <a:rPr lang="en-US" sz="2800" i="1" dirty="0" err="1">
                <a:latin typeface="Times New Roman" panose="02020603050405020304" pitchFamily="18" charset="0"/>
                <a:cs typeface="Times New Roman" panose="02020603050405020304" pitchFamily="18" charset="0"/>
              </a:rPr>
              <a:t>trai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trai</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cỗ</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đám</a:t>
            </a:r>
            <a:r>
              <a:rPr lang="en-US" sz="2800" i="1" dirty="0">
                <a:latin typeface="Times New Roman" panose="02020603050405020304" pitchFamily="18" charset="0"/>
                <a:cs typeface="Times New Roman" panose="02020603050405020304" pitchFamily="18" charset="0"/>
              </a:rPr>
              <a:t> nào.</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b="1"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Cụm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giá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lại,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mỉa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việc </a:t>
            </a:r>
            <a:r>
              <a:rPr lang="en-US" sz="2800" dirty="0" err="1">
                <a:latin typeface="Times New Roman" panose="02020603050405020304" pitchFamily="18" charset="0"/>
                <a:cs typeface="Times New Roman" panose="02020603050405020304" pitchFamily="18" charset="0"/>
              </a:rPr>
              <a:t>thỏa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vui ăn </a:t>
            </a:r>
            <a:r>
              <a:rPr lang="en-US" sz="2800" dirty="0" err="1">
                <a:latin typeface="Times New Roman" panose="02020603050405020304" pitchFamily="18" charset="0"/>
                <a:cs typeface="Times New Roman" panose="02020603050405020304" pitchFamily="18" charset="0"/>
              </a:rPr>
              <a:t>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chén</a:t>
            </a:r>
            <a:r>
              <a:rPr lang="en-US" sz="2800" dirty="0">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CCFB2E47-D5BB-0250-7E4F-4DD0E6096820}"/>
              </a:ext>
            </a:extLst>
          </p:cNvPr>
          <p:cNvPicPr>
            <a:picLocks noChangeAspect="1"/>
          </p:cNvPicPr>
          <p:nvPr/>
        </p:nvPicPr>
        <p:blipFill>
          <a:blip r:embed="rId4"/>
          <a:stretch>
            <a:fillRect/>
          </a:stretch>
        </p:blipFill>
        <p:spPr>
          <a:xfrm>
            <a:off x="424377" y="2870886"/>
            <a:ext cx="3159082" cy="3196282"/>
          </a:xfrm>
          <a:prstGeom prst="rect">
            <a:avLst/>
          </a:prstGeom>
        </p:spPr>
      </p:pic>
    </p:spTree>
    <p:extLst>
      <p:ext uri="{BB962C8B-B14F-4D97-AF65-F5344CB8AC3E}">
        <p14:creationId xmlns:p14="http://schemas.microsoft.com/office/powerpoint/2010/main" val="2496633123"/>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arn(inVertical)">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E6B67-B0EC-C795-4FCA-BB63E4C52C68}"/>
            </a:ext>
          </a:extLst>
        </p:cNvPr>
        <p:cNvGrpSpPr/>
        <p:nvPr/>
      </p:nvGrpSpPr>
      <p:grpSpPr>
        <a:xfrm>
          <a:off x="0" y="0"/>
          <a:ext cx="0" cy="0"/>
          <a:chOff x="0" y="0"/>
          <a:chExt cx="0" cy="0"/>
        </a:xfrm>
      </p:grpSpPr>
      <p:pic>
        <p:nvPicPr>
          <p:cNvPr id="3" name="Picture 2" descr="A graduation cap flying over a road&#10;&#10;Description automatically generated">
            <a:extLst>
              <a:ext uri="{FF2B5EF4-FFF2-40B4-BE49-F238E27FC236}">
                <a16:creationId xmlns:a16="http://schemas.microsoft.com/office/drawing/2014/main" id="{F4FF1379-5746-8106-5DA2-B57348D7366D}"/>
              </a:ext>
            </a:extLst>
          </p:cNvPr>
          <p:cNvPicPr>
            <a:picLocks noChangeAspect="1"/>
          </p:cNvPicPr>
          <p:nvPr/>
        </p:nvPicPr>
        <p:blipFill>
          <a:blip r:embed="rId2">
            <a:extLst>
              <a:ext uri="{28A0092B-C50C-407E-A947-70E740481C1C}">
                <a14:useLocalDpi xmlns:a14="http://schemas.microsoft.com/office/drawing/2010/main" val="0"/>
              </a:ext>
            </a:extLst>
          </a:blip>
          <a:srcRect t="1862" b="6800"/>
          <a:stretch/>
        </p:blipFill>
        <p:spPr>
          <a:xfrm>
            <a:off x="838200" y="469664"/>
            <a:ext cx="10515600" cy="5330606"/>
          </a:xfrm>
          <a:prstGeom prst="rect">
            <a:avLst/>
          </a:prstGeom>
        </p:spPr>
      </p:pic>
      <p:sp>
        <p:nvSpPr>
          <p:cNvPr id="5" name="TextBox 4">
            <a:extLst>
              <a:ext uri="{FF2B5EF4-FFF2-40B4-BE49-F238E27FC236}">
                <a16:creationId xmlns:a16="http://schemas.microsoft.com/office/drawing/2014/main" id="{21482EE2-97FF-A2D6-C43B-892B4E38E9D1}"/>
              </a:ext>
            </a:extLst>
          </p:cNvPr>
          <p:cNvSpPr txBox="1"/>
          <p:nvPr/>
        </p:nvSpPr>
        <p:spPr>
          <a:xfrm>
            <a:off x="838200" y="765404"/>
            <a:ext cx="10515600" cy="466069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tab pos="1386840" algn="l"/>
              </a:tabLst>
              <a:defRPr/>
            </a:pPr>
            <a:r>
              <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ĐƯỜNG CHINH PHỤC ĐỈNH CAO TIẾNG VIỆT</a:t>
            </a:r>
          </a:p>
          <a:p>
            <a:pPr marL="0" marR="0" lvl="0" indent="0" algn="just" defTabSz="914400" rtl="0" eaLnBrk="1" fontAlgn="auto" latinLnBrk="0" hangingPunct="1">
              <a:lnSpc>
                <a:spcPct val="150000"/>
              </a:lnSpc>
              <a:spcBef>
                <a:spcPts val="0"/>
              </a:spcBef>
              <a:spcAft>
                <a:spcPts val="1000"/>
              </a:spcAft>
              <a:buClrTx/>
              <a:buSzTx/>
              <a:buFontTx/>
              <a:buNone/>
              <a:tabLst>
                <a:tab pos="1386840" algn="l"/>
              </a:tabLst>
              <a:defRPr/>
            </a:pPr>
            <a:endPar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tab pos="1386840" algn="l"/>
              </a:tabLst>
              <a:defRPr/>
            </a:pPr>
            <a:endPar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tab pos="1386840" algn="l"/>
              </a:tabLst>
              <a:defRPr/>
            </a:pPr>
            <a:endPar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1000"/>
              </a:spcAft>
              <a:buClrTx/>
              <a:buSzTx/>
              <a:buFontTx/>
              <a:buNone/>
              <a:tabLst>
                <a:tab pos="1386840" algn="l"/>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pt-BR" sz="36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VÒNG </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3</a:t>
            </a:r>
            <a:r>
              <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NHÀ</a:t>
            </a:r>
            <a:r>
              <a:rPr kumimoji="0" lang="en-US" sz="3600" b="1" i="0" u="none" strike="noStrike" kern="1200" cap="none" spc="0" normalizeH="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VÔ ĐỊCH</a:t>
            </a:r>
            <a:r>
              <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4593071"/>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EC184-8E04-4172-4CEC-A18AA730102A}"/>
              </a:ext>
            </a:extLst>
          </p:cNvPr>
          <p:cNvSpPr txBox="1"/>
          <p:nvPr/>
        </p:nvSpPr>
        <p:spPr>
          <a:xfrm>
            <a:off x="342899" y="0"/>
            <a:ext cx="7392431" cy="6037550"/>
          </a:xfrm>
          <a:prstGeom prst="rect">
            <a:avLst/>
          </a:prstGeom>
          <a:noFill/>
        </p:spPr>
        <p:txBody>
          <a:bodyPr wrap="square">
            <a:spAutoFit/>
          </a:bodyPr>
          <a:lstStyle/>
          <a:p>
            <a:pPr algn="just">
              <a:lnSpc>
                <a:spcPct val="150000"/>
              </a:lnSpc>
              <a:spcAft>
                <a:spcPts val="100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châm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biếm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về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mỉa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Vắt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chày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nhà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chưa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đấy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thôi chứ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vắt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chày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cũng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đấy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mỉa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mỉa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cợt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xỉn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chưa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có.</a:t>
            </a:r>
          </a:p>
        </p:txBody>
      </p:sp>
      <p:pic>
        <p:nvPicPr>
          <p:cNvPr id="3074" name="Picture 2" descr="Truyện tiếu lâm cực ngắn">
            <a:extLst>
              <a:ext uri="{FF2B5EF4-FFF2-40B4-BE49-F238E27FC236}">
                <a16:creationId xmlns:a16="http://schemas.microsoft.com/office/drawing/2014/main" id="{28DCD8ED-0C15-C01A-6005-8B6104C77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704" y="836148"/>
            <a:ext cx="3503397" cy="428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165157"/>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2DFC4-6318-CF44-C5C9-066D8418E66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7E0326-3B22-0AA8-F95C-9A646DB7E622}"/>
              </a:ext>
            </a:extLst>
          </p:cNvPr>
          <p:cNvSpPr txBox="1"/>
          <p:nvPr/>
        </p:nvSpPr>
        <p:spPr>
          <a:xfrm>
            <a:off x="342899" y="0"/>
            <a:ext cx="9097663" cy="6606424"/>
          </a:xfrm>
          <a:prstGeom prst="rect">
            <a:avLst/>
          </a:prstGeom>
          <a:noFill/>
        </p:spPr>
        <p:txBody>
          <a:bodyPr wrap="square">
            <a:spAutoFit/>
          </a:bodyPr>
          <a:lstStyle/>
          <a:p>
            <a:pPr>
              <a:lnSpc>
                <a:spcPct val="150000"/>
              </a:lnSpc>
              <a:spcAft>
                <a:spcPts val="100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châm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biếm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về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mỉa</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Hai kiểu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may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ngài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mặc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hầu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trên thì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vạt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đằng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may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đi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dăm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tấc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còn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ngài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mặc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để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đen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thì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vạt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đằng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may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mỉa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mỉa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cợt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mặt,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trên thì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tâng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bốc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luồn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cúi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thì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oai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cậy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cậy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thế.</a:t>
            </a:r>
          </a:p>
        </p:txBody>
      </p:sp>
      <p:pic>
        <p:nvPicPr>
          <p:cNvPr id="3074" name="Picture 2" descr="Truyện tiếu lâm cực ngắn">
            <a:extLst>
              <a:ext uri="{FF2B5EF4-FFF2-40B4-BE49-F238E27FC236}">
                <a16:creationId xmlns:a16="http://schemas.microsoft.com/office/drawing/2014/main" id="{451AF838-4917-6A12-59F1-3ACF88A11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907" y="243006"/>
            <a:ext cx="2603157" cy="31859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660215511"/>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7437F-779B-F911-C88C-F543B896C6D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3BB720-862B-512A-F031-F84910F68FE6}"/>
              </a:ext>
            </a:extLst>
          </p:cNvPr>
          <p:cNvSpPr txBox="1"/>
          <p:nvPr/>
        </p:nvSpPr>
        <p:spPr>
          <a:xfrm>
            <a:off x="342899" y="160638"/>
            <a:ext cx="11849101" cy="6150338"/>
          </a:xfrm>
          <a:prstGeom prst="rect">
            <a:avLst/>
          </a:prstGeom>
          <a:noFill/>
        </p:spPr>
        <p:txBody>
          <a:bodyPr wrap="square">
            <a:spAutoFit/>
          </a:bodyPr>
          <a:lstStyle/>
          <a:p>
            <a:pPr>
              <a:lnSpc>
                <a:spcPct val="150000"/>
              </a:lnSpc>
              <a:spcAft>
                <a:spcPts val="1000"/>
              </a:spcAft>
            </a:pP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châm</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biếm</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về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mỉa</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600" dirty="0" err="1">
                <a:latin typeface="Times New Roman" panose="02020603050405020304" pitchFamily="18" charset="0"/>
                <a:cs typeface="Times New Roman" panose="02020603050405020304" pitchFamily="18" charset="0"/>
              </a:rPr>
              <a:t>Ví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a:t>
            </a:r>
            <a:r>
              <a:rPr lang="en-US" sz="2600" dirty="0">
                <a:latin typeface="Times New Roman" panose="02020603050405020304" pitchFamily="18" charset="0"/>
                <a:cs typeface="Times New Roman" panose="02020603050405020304" pitchFamily="18" charset="0"/>
              </a:rPr>
              <a:t> (3): </a:t>
            </a:r>
            <a:r>
              <a:rPr lang="en-US" sz="2600" dirty="0" err="1">
                <a:latin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cs typeface="Times New Roman" panose="02020603050405020304" pitchFamily="18" charset="0"/>
              </a:rPr>
              <a:t> ca dao </a:t>
            </a:r>
            <a:r>
              <a:rPr lang="en-US" sz="2600" dirty="0" err="1">
                <a:latin typeface="Times New Roman" panose="02020603050405020304" pitchFamily="18" charset="0"/>
                <a:cs typeface="Times New Roman" panose="02020603050405020304" pitchFamily="18" charset="0"/>
              </a:rPr>
              <a:t>châm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biếm</a:t>
            </a:r>
            <a:endParaRPr lang="en-US" sz="2600" dirty="0">
              <a:latin typeface="Times New Roman" panose="02020603050405020304" pitchFamily="18" charset="0"/>
              <a:cs typeface="Times New Roman" panose="02020603050405020304" pitchFamily="18" charset="0"/>
            </a:endParaRPr>
          </a:p>
          <a:p>
            <a:pPr>
              <a:lnSpc>
                <a:spcPct val="150000"/>
              </a:lnSpc>
            </a:pPr>
            <a:r>
              <a:rPr lang="en-US" sz="2600" i="1" dirty="0" err="1">
                <a:latin typeface="Times New Roman" panose="02020603050405020304" pitchFamily="18" charset="0"/>
                <a:cs typeface="Times New Roman" panose="02020603050405020304" pitchFamily="18" charset="0"/>
              </a:rPr>
              <a:t>Bồng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bồng</a:t>
            </a:r>
            <a:r>
              <a:rPr lang="en-US" sz="2600"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cõng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chồng</a:t>
            </a:r>
            <a:r>
              <a:rPr lang="en-US" sz="2600" b="1" i="1" dirty="0">
                <a:latin typeface="Times New Roman" panose="02020603050405020304" pitchFamily="18" charset="0"/>
                <a:cs typeface="Times New Roman" panose="02020603050405020304" pitchFamily="18" charset="0"/>
              </a:rPr>
              <a:t> đi </a:t>
            </a:r>
            <a:r>
              <a:rPr lang="en-US" sz="2600" b="1" i="1" dirty="0" err="1">
                <a:latin typeface="Times New Roman" panose="02020603050405020304" pitchFamily="18" charset="0"/>
                <a:cs typeface="Times New Roman" panose="02020603050405020304" pitchFamily="18" charset="0"/>
              </a:rPr>
              <a:t>chơi</a:t>
            </a:r>
            <a:r>
              <a:rPr lang="en-US" sz="2600" i="1" dirty="0">
                <a:latin typeface="Times New Roman" panose="02020603050405020304" pitchFamily="18" charset="0"/>
                <a:cs typeface="Times New Roman" panose="02020603050405020304" pitchFamily="18" charset="0"/>
              </a:rPr>
              <a:t/>
            </a:r>
            <a:br>
              <a:rPr lang="en-US" sz="2600" i="1" dirty="0">
                <a:latin typeface="Times New Roman" panose="02020603050405020304" pitchFamily="18" charset="0"/>
                <a:cs typeface="Times New Roman" panose="02020603050405020304" pitchFamily="18" charset="0"/>
              </a:rPr>
            </a:br>
            <a:r>
              <a:rPr lang="en-US" sz="2600" i="1" dirty="0">
                <a:latin typeface="Times New Roman" panose="02020603050405020304" pitchFamily="18" charset="0"/>
                <a:cs typeface="Times New Roman" panose="02020603050405020304" pitchFamily="18" charset="0"/>
              </a:rPr>
              <a:t>Đi đến chỗ </a:t>
            </a:r>
            <a:r>
              <a:rPr lang="en-US" sz="2600" i="1" dirty="0" err="1">
                <a:latin typeface="Times New Roman" panose="02020603050405020304" pitchFamily="18" charset="0"/>
                <a:cs typeface="Times New Roman" panose="02020603050405020304" pitchFamily="18" charset="0"/>
              </a:rPr>
              <a:t>lội</a:t>
            </a:r>
            <a:r>
              <a:rPr lang="en-US" sz="2600"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đánh</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rơi</a:t>
            </a:r>
            <a:r>
              <a:rPr lang="en-US" sz="2600" b="1" i="1" dirty="0">
                <a:latin typeface="Times New Roman" panose="02020603050405020304" pitchFamily="18" charset="0"/>
                <a:cs typeface="Times New Roman" panose="02020603050405020304" pitchFamily="18" charset="0"/>
              </a:rPr>
              <a:t> mất </a:t>
            </a:r>
            <a:r>
              <a:rPr lang="en-US" sz="2600" b="1" i="1" dirty="0" err="1">
                <a:latin typeface="Times New Roman" panose="02020603050405020304" pitchFamily="18" charset="0"/>
                <a:cs typeface="Times New Roman" panose="02020603050405020304" pitchFamily="18" charset="0"/>
              </a:rPr>
              <a:t>chồng</a:t>
            </a:r>
            <a:r>
              <a:rPr lang="en-US" sz="2600" i="1" dirty="0">
                <a:latin typeface="Times New Roman" panose="02020603050405020304" pitchFamily="18" charset="0"/>
                <a:cs typeface="Times New Roman" panose="02020603050405020304" pitchFamily="18" charset="0"/>
              </a:rPr>
              <a:t/>
            </a:r>
            <a:br>
              <a:rPr lang="en-US" sz="2600" i="1" dirty="0">
                <a:latin typeface="Times New Roman" panose="02020603050405020304" pitchFamily="18" charset="0"/>
                <a:cs typeface="Times New Roman" panose="02020603050405020304" pitchFamily="18" charset="0"/>
              </a:rPr>
            </a:br>
            <a:r>
              <a:rPr lang="en-US" sz="2600" i="1" dirty="0" err="1">
                <a:latin typeface="Times New Roman" panose="02020603050405020304" pitchFamily="18" charset="0"/>
                <a:cs typeface="Times New Roman" panose="02020603050405020304" pitchFamily="18" charset="0"/>
              </a:rPr>
              <a:t>Chị</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em</a:t>
            </a:r>
            <a:r>
              <a:rPr lang="en-US" sz="2600" i="1" dirty="0">
                <a:latin typeface="Times New Roman" panose="02020603050405020304" pitchFamily="18" charset="0"/>
                <a:cs typeface="Times New Roman" panose="02020603050405020304" pitchFamily="18" charset="0"/>
              </a:rPr>
              <a:t> ơi </a:t>
            </a:r>
            <a:r>
              <a:rPr lang="en-US" sz="2600" i="1" dirty="0" err="1">
                <a:latin typeface="Times New Roman" panose="02020603050405020304" pitchFamily="18" charset="0"/>
                <a:cs typeface="Times New Roman" panose="02020603050405020304" pitchFamily="18" charset="0"/>
              </a:rPr>
              <a:t>cho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tôi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mượn</a:t>
            </a:r>
            <a:r>
              <a:rPr lang="en-US" sz="2600" i="1" dirty="0">
                <a:latin typeface="Times New Roman" panose="02020603050405020304" pitchFamily="18" charset="0"/>
                <a:cs typeface="Times New Roman" panose="02020603050405020304" pitchFamily="18" charset="0"/>
              </a:rPr>
              <a:t> cái </a:t>
            </a:r>
            <a:r>
              <a:rPr lang="en-US" sz="2600" i="1" dirty="0" err="1">
                <a:latin typeface="Times New Roman" panose="02020603050405020304" pitchFamily="18" charset="0"/>
                <a:cs typeface="Times New Roman" panose="02020603050405020304" pitchFamily="18" charset="0"/>
              </a:rPr>
              <a:t>gầu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sòng</a:t>
            </a:r>
            <a:r>
              <a:rPr lang="en-US" sz="2600" i="1" dirty="0">
                <a:latin typeface="Times New Roman" panose="02020603050405020304" pitchFamily="18" charset="0"/>
                <a:cs typeface="Times New Roman" panose="02020603050405020304" pitchFamily="18" charset="0"/>
              </a:rPr>
              <a:t/>
            </a:r>
            <a:br>
              <a:rPr lang="en-US" sz="2600" i="1" dirty="0">
                <a:latin typeface="Times New Roman" panose="02020603050405020304" pitchFamily="18" charset="0"/>
                <a:cs typeface="Times New Roman" panose="02020603050405020304" pitchFamily="18" charset="0"/>
              </a:rPr>
            </a:br>
            <a:r>
              <a:rPr lang="en-US" sz="2600" i="1" dirty="0">
                <a:latin typeface="Times New Roman" panose="02020603050405020304" pitchFamily="18" charset="0"/>
                <a:cs typeface="Times New Roman" panose="02020603050405020304" pitchFamily="18" charset="0"/>
              </a:rPr>
              <a:t>Để </a:t>
            </a:r>
            <a:r>
              <a:rPr lang="en-US" sz="2600" i="1" dirty="0" err="1">
                <a:latin typeface="Times New Roman" panose="02020603050405020304" pitchFamily="18" charset="0"/>
                <a:cs typeface="Times New Roman" panose="02020603050405020304" pitchFamily="18" charset="0"/>
              </a:rPr>
              <a:t>tôi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tát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nước</a:t>
            </a:r>
            <a:r>
              <a:rPr lang="en-US" sz="2600"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múc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chồng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tôi</a:t>
            </a:r>
            <a:r>
              <a:rPr lang="en-US" sz="2600" b="1" i="1" dirty="0">
                <a:latin typeface="Times New Roman" panose="02020603050405020304" pitchFamily="18" charset="0"/>
                <a:cs typeface="Times New Roman" panose="02020603050405020304" pitchFamily="18" charset="0"/>
              </a:rPr>
              <a:t> lên</a:t>
            </a:r>
            <a:endParaRPr lang="en-US" sz="2600" dirty="0">
              <a:latin typeface="Times New Roman" panose="02020603050405020304" pitchFamily="18" charset="0"/>
              <a:cs typeface="Times New Roman" panose="02020603050405020304" pitchFamily="18" charset="0"/>
            </a:endParaRPr>
          </a:p>
          <a:p>
            <a:pPr>
              <a:lnSpc>
                <a:spcPct val="150000"/>
              </a:lnSpc>
            </a:pPr>
            <a:r>
              <a:rPr lang="en-US" sz="2600" b="1" dirty="0">
                <a:latin typeface="Times New Roman" panose="02020603050405020304" pitchFamily="18" charset="0"/>
                <a:cs typeface="Times New Roman" panose="02020603050405020304" pitchFamily="18" charset="0"/>
              </a:rPr>
              <a:t>=&gt; </a:t>
            </a:r>
            <a:r>
              <a:rPr lang="en-US" sz="2600" dirty="0" err="1">
                <a:latin typeface="Times New Roman" panose="02020603050405020304" pitchFamily="18" charset="0"/>
                <a:cs typeface="Times New Roman" panose="02020603050405020304" pitchFamily="18" charset="0"/>
              </a:rPr>
              <a:t>Cụm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cõng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chồng</a:t>
            </a:r>
            <a:r>
              <a:rPr lang="en-US" sz="2600" b="1" i="1" dirty="0">
                <a:latin typeface="Times New Roman" panose="02020603050405020304" pitchFamily="18" charset="0"/>
                <a:cs typeface="Times New Roman" panose="02020603050405020304" pitchFamily="18" charset="0"/>
              </a:rPr>
              <a:t> đi </a:t>
            </a:r>
            <a:r>
              <a:rPr lang="en-US" sz="2600" b="1" i="1" dirty="0" err="1">
                <a:latin typeface="Times New Roman" panose="02020603050405020304" pitchFamily="18" charset="0"/>
                <a:cs typeface="Times New Roman" panose="02020603050405020304" pitchFamily="18" charset="0"/>
              </a:rPr>
              <a:t>chơi</a:t>
            </a:r>
            <a:r>
              <a:rPr lang="en-US" sz="2600"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đánh</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rơi</a:t>
            </a:r>
            <a:r>
              <a:rPr lang="en-US" sz="2600" b="1" i="1" dirty="0">
                <a:latin typeface="Times New Roman" panose="02020603050405020304" pitchFamily="18" charset="0"/>
                <a:cs typeface="Times New Roman" panose="02020603050405020304" pitchFamily="18" charset="0"/>
              </a:rPr>
              <a:t> mất </a:t>
            </a:r>
            <a:r>
              <a:rPr lang="en-US" sz="2600" b="1" i="1" dirty="0" err="1">
                <a:latin typeface="Times New Roman" panose="02020603050405020304" pitchFamily="18" charset="0"/>
                <a:cs typeface="Times New Roman" panose="02020603050405020304" pitchFamily="18" charset="0"/>
              </a:rPr>
              <a:t>chồng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múc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chồng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tôi</a:t>
            </a:r>
            <a:r>
              <a:rPr lang="en-US" sz="2600" b="1" i="1" dirty="0">
                <a:latin typeface="Times New Roman" panose="02020603050405020304" pitchFamily="18" charset="0"/>
                <a:cs typeface="Times New Roman" panose="02020603050405020304" pitchFamily="18" charset="0"/>
              </a:rPr>
              <a:t> 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xót</a:t>
            </a:r>
            <a:r>
              <a:rPr lang="en-US" sz="2600" dirty="0">
                <a:latin typeface="Times New Roman" panose="02020603050405020304" pitchFamily="18" charset="0"/>
                <a:cs typeface="Times New Roman" panose="02020603050405020304" pitchFamily="18" charset="0"/>
              </a:rPr>
              <a:t> xa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nữ</a:t>
            </a:r>
            <a:r>
              <a:rPr lang="en-US" sz="2600" dirty="0">
                <a:latin typeface="Times New Roman" panose="02020603050405020304" pitchFamily="18" charset="0"/>
                <a:cs typeface="Times New Roman" panose="02020603050405020304" pitchFamily="18" charset="0"/>
              </a:rPr>
              <a:t> là </a:t>
            </a:r>
            <a:r>
              <a:rPr lang="en-US" sz="2600" dirty="0" err="1">
                <a:latin typeface="Times New Roman" panose="02020603050405020304" pitchFamily="18" charset="0"/>
                <a:cs typeface="Times New Roman" panose="02020603050405020304" pitchFamily="18" charset="0"/>
              </a:rPr>
              <a:t>nạn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nạn</a:t>
            </a:r>
            <a:r>
              <a:rPr lang="en-US" sz="2600" dirty="0">
                <a:latin typeface="Times New Roman" panose="02020603050405020304" pitchFamily="18" charset="0"/>
                <a:cs typeface="Times New Roman" panose="02020603050405020304" pitchFamily="18" charset="0"/>
              </a:rPr>
              <a:t> ấy, lấy </a:t>
            </a:r>
            <a:r>
              <a:rPr lang="en-US" sz="2600" dirty="0" err="1">
                <a:latin typeface="Times New Roman" panose="02020603050405020304" pitchFamily="18" charset="0"/>
                <a:cs typeface="Times New Roman" panose="02020603050405020304" pitchFamily="18" charset="0"/>
              </a:rPr>
              <a:t>phải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chồng</a:t>
            </a:r>
            <a:r>
              <a:rPr lang="en-US" sz="2600" dirty="0">
                <a:latin typeface="Times New Roman" panose="02020603050405020304" pitchFamily="18" charset="0"/>
                <a:cs typeface="Times New Roman" panose="02020603050405020304" pitchFamily="18" charset="0"/>
              </a:rPr>
              <a:t> còn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cõng</a:t>
            </a:r>
            <a:r>
              <a:rPr lang="en-US" sz="2600" dirty="0">
                <a:latin typeface="Times New Roman" panose="02020603050405020304" pitchFamily="18" charset="0"/>
                <a:cs typeface="Times New Roman" panose="02020603050405020304" pitchFamily="18" charset="0"/>
              </a:rPr>
              <a:t> đi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p>
        </p:txBody>
      </p:sp>
      <p:pic>
        <p:nvPicPr>
          <p:cNvPr id="3074" name="Picture 2" descr="Truyện tiếu lâm cực ngắn">
            <a:extLst>
              <a:ext uri="{FF2B5EF4-FFF2-40B4-BE49-F238E27FC236}">
                <a16:creationId xmlns:a16="http://schemas.microsoft.com/office/drawing/2014/main" id="{6CF693FD-FB85-BC6C-60A0-281AD252E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561" y="1182119"/>
            <a:ext cx="2603157" cy="31859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9691417"/>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DE8"/>
        </a:solidFill>
        <a:effectLst/>
      </p:bgPr>
    </p:bg>
    <p:spTree>
      <p:nvGrpSpPr>
        <p:cNvPr id="1" name="">
          <a:extLst>
            <a:ext uri="{FF2B5EF4-FFF2-40B4-BE49-F238E27FC236}">
              <a16:creationId xmlns:a16="http://schemas.microsoft.com/office/drawing/2014/main" id="{F2C93916-97D3-0118-6A6C-740999418617}"/>
            </a:ext>
          </a:extLst>
        </p:cNvPr>
        <p:cNvGrpSpPr/>
        <p:nvPr/>
      </p:nvGrpSpPr>
      <p:grpSpPr>
        <a:xfrm>
          <a:off x="0" y="0"/>
          <a:ext cx="0" cy="0"/>
          <a:chOff x="0" y="0"/>
          <a:chExt cx="0" cy="0"/>
        </a:xfrm>
      </p:grpSpPr>
      <p:sp>
        <p:nvSpPr>
          <p:cNvPr id="2" name="MH_Others_1">
            <a:extLst>
              <a:ext uri="{FF2B5EF4-FFF2-40B4-BE49-F238E27FC236}">
                <a16:creationId xmlns:a16="http://schemas.microsoft.com/office/drawing/2014/main" id="{D9C2EECF-29B3-27FB-041C-BB411B107E97}"/>
              </a:ext>
            </a:extLst>
          </p:cNvPr>
          <p:cNvSpPr/>
          <p:nvPr>
            <p:custDataLst>
              <p:tags r:id="rId2"/>
            </p:custDataLst>
          </p:nvPr>
        </p:nvSpPr>
        <p:spPr>
          <a:xfrm>
            <a:off x="9899178" y="1628433"/>
            <a:ext cx="1283172" cy="1283172"/>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FFFF"/>
              </a:solidFill>
              <a:effectLst/>
              <a:uLnTx/>
              <a:uFillTx/>
              <a:latin typeface="微软雅黑" panose="020F0502020204030204"/>
              <a:cs typeface="+mn-ea"/>
              <a:sym typeface="+mn-lt"/>
            </a:endParaRPr>
          </a:p>
        </p:txBody>
      </p:sp>
      <p:sp>
        <p:nvSpPr>
          <p:cNvPr id="3" name="MH_Others_11">
            <a:extLst>
              <a:ext uri="{FF2B5EF4-FFF2-40B4-BE49-F238E27FC236}">
                <a16:creationId xmlns:a16="http://schemas.microsoft.com/office/drawing/2014/main" id="{AE079D80-4228-D715-ABD9-C542EE18D9E2}"/>
              </a:ext>
            </a:extLst>
          </p:cNvPr>
          <p:cNvSpPr/>
          <p:nvPr>
            <p:custDataLst>
              <p:tags r:id="rId3"/>
            </p:custDataLst>
          </p:nvPr>
        </p:nvSpPr>
        <p:spPr>
          <a:xfrm>
            <a:off x="8994126" y="736567"/>
            <a:ext cx="886004" cy="886004"/>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FFFF"/>
              </a:solidFill>
              <a:effectLst/>
              <a:uLnTx/>
              <a:uFillTx/>
              <a:latin typeface="微软雅黑" panose="020F0502020204030204"/>
              <a:cs typeface="+mn-ea"/>
              <a:sym typeface="+mn-lt"/>
            </a:endParaRPr>
          </a:p>
        </p:txBody>
      </p:sp>
      <p:pic>
        <p:nvPicPr>
          <p:cNvPr id="17" name="图片 16">
            <a:extLst>
              <a:ext uri="{FF2B5EF4-FFF2-40B4-BE49-F238E27FC236}">
                <a16:creationId xmlns:a16="http://schemas.microsoft.com/office/drawing/2014/main" id="{1BF21DCA-820E-A192-A356-863882758523}"/>
              </a:ext>
            </a:extLst>
          </p:cNvPr>
          <p:cNvPicPr>
            <a:picLocks noChangeAspect="1"/>
          </p:cNvPicPr>
          <p:nvPr/>
        </p:nvPicPr>
        <p:blipFill rotWithShape="1">
          <a:blip r:embed="rId6">
            <a:extLst>
              <a:ext uri="{28A0092B-C50C-407E-A947-70E740481C1C}">
                <a14:useLocalDpi xmlns:a14="http://schemas.microsoft.com/office/drawing/2010/main" val="0"/>
              </a:ext>
            </a:extLst>
          </a:blip>
          <a:srcRect l="55858" t="53595"/>
          <a:stretch/>
        </p:blipFill>
        <p:spPr>
          <a:xfrm>
            <a:off x="7752080" y="4192470"/>
            <a:ext cx="4439920" cy="2665530"/>
          </a:xfrm>
          <a:prstGeom prst="rect">
            <a:avLst/>
          </a:prstGeom>
        </p:spPr>
      </p:pic>
      <p:pic>
        <p:nvPicPr>
          <p:cNvPr id="18" name="图片 17">
            <a:extLst>
              <a:ext uri="{FF2B5EF4-FFF2-40B4-BE49-F238E27FC236}">
                <a16:creationId xmlns:a16="http://schemas.microsoft.com/office/drawing/2014/main" id="{DE0BA169-7D7F-D25F-19A4-F256A392A6F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3138825">
            <a:off x="1207113" y="1800505"/>
            <a:ext cx="251891" cy="351779"/>
          </a:xfrm>
          <a:prstGeom prst="rect">
            <a:avLst/>
          </a:prstGeom>
        </p:spPr>
      </p:pic>
      <p:pic>
        <p:nvPicPr>
          <p:cNvPr id="19" name="图片 18">
            <a:extLst>
              <a:ext uri="{FF2B5EF4-FFF2-40B4-BE49-F238E27FC236}">
                <a16:creationId xmlns:a16="http://schemas.microsoft.com/office/drawing/2014/main" id="{160699A2-9E8B-6E30-17EC-504A5E1303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76028" y="272585"/>
            <a:ext cx="515617" cy="508554"/>
          </a:xfrm>
          <a:prstGeom prst="rect">
            <a:avLst/>
          </a:prstGeom>
        </p:spPr>
      </p:pic>
      <p:pic>
        <p:nvPicPr>
          <p:cNvPr id="20" name="图片 19">
            <a:extLst>
              <a:ext uri="{FF2B5EF4-FFF2-40B4-BE49-F238E27FC236}">
                <a16:creationId xmlns:a16="http://schemas.microsoft.com/office/drawing/2014/main" id="{FB0CF23E-89E8-399C-AA31-51B7B28BB82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0740602" y="4548238"/>
            <a:ext cx="439518" cy="433497"/>
          </a:xfrm>
          <a:prstGeom prst="rect">
            <a:avLst/>
          </a:prstGeom>
        </p:spPr>
      </p:pic>
      <p:sp>
        <p:nvSpPr>
          <p:cNvPr id="5" name="TextBox 4">
            <a:extLst>
              <a:ext uri="{FF2B5EF4-FFF2-40B4-BE49-F238E27FC236}">
                <a16:creationId xmlns:a16="http://schemas.microsoft.com/office/drawing/2014/main" id="{BAF42974-5A73-E63E-A2EE-1E64C1F1B62F}"/>
              </a:ext>
            </a:extLst>
          </p:cNvPr>
          <p:cNvSpPr txBox="1"/>
          <p:nvPr/>
        </p:nvSpPr>
        <p:spPr>
          <a:xfrm>
            <a:off x="933836" y="578470"/>
            <a:ext cx="8432586" cy="2047676"/>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4</a:t>
            </a:r>
          </a:p>
          <a:p>
            <a:pPr algn="ctr">
              <a:lnSpc>
                <a:spcPct val="150000"/>
              </a:lnSpc>
            </a:pPr>
            <a:r>
              <a:rPr lang="en-US" sz="7200" b="1" dirty="0">
                <a:solidFill>
                  <a:srgbClr val="FF0000"/>
                </a:solidFill>
                <a:latin typeface="Times New Roman" panose="02020603050405020304" pitchFamily="18" charset="0"/>
                <a:cs typeface="Times New Roman" panose="02020603050405020304" pitchFamily="18" charset="0"/>
              </a:rPr>
              <a:t>VẬN DỤNG </a:t>
            </a:r>
          </a:p>
        </p:txBody>
      </p:sp>
      <p:sp>
        <p:nvSpPr>
          <p:cNvPr id="6" name="TextBox 5">
            <a:extLst>
              <a:ext uri="{FF2B5EF4-FFF2-40B4-BE49-F238E27FC236}">
                <a16:creationId xmlns:a16="http://schemas.microsoft.com/office/drawing/2014/main" id="{D97CFF9F-38BF-9B01-1901-2B689EDBC562}"/>
              </a:ext>
            </a:extLst>
          </p:cNvPr>
          <p:cNvSpPr txBox="1"/>
          <p:nvPr/>
        </p:nvSpPr>
        <p:spPr>
          <a:xfrm>
            <a:off x="803189" y="3036585"/>
            <a:ext cx="9354065" cy="1953868"/>
          </a:xfrm>
          <a:prstGeom prst="rect">
            <a:avLst/>
          </a:prstGeom>
          <a:noFill/>
        </p:spPr>
        <p:txBody>
          <a:bodyPr wrap="square">
            <a:spAutoFit/>
          </a:bodyPr>
          <a:lstStyle/>
          <a:p>
            <a:pPr algn="just">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về 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Viết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10 – 15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mỉa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Vi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8187421"/>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750"/>
                                        <p:tgtEl>
                                          <p:spTgt spid="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4FA2E84-B4B8-662C-1BE2-21FD25D729F5}"/>
              </a:ext>
            </a:extLst>
          </p:cNvPr>
          <p:cNvGraphicFramePr>
            <a:graphicFrameLocks noGrp="1"/>
          </p:cNvGraphicFramePr>
          <p:nvPr>
            <p:extLst>
              <p:ext uri="{D42A27DB-BD31-4B8C-83A1-F6EECF244321}">
                <p14:modId xmlns:p14="http://schemas.microsoft.com/office/powerpoint/2010/main" val="2148658805"/>
              </p:ext>
            </p:extLst>
          </p:nvPr>
        </p:nvGraphicFramePr>
        <p:xfrm>
          <a:off x="325395" y="823695"/>
          <a:ext cx="11541210" cy="6173321"/>
        </p:xfrm>
        <a:graphic>
          <a:graphicData uri="http://schemas.openxmlformats.org/drawingml/2006/table">
            <a:tbl>
              <a:tblPr firstRow="1" firstCol="1" lastRow="1" lastCol="1" bandRow="1" bandCol="1">
                <a:tableStyleId>{5C22544A-7EE6-4342-B048-85BDC9FD1C3A}</a:tableStyleId>
              </a:tblPr>
              <a:tblGrid>
                <a:gridCol w="1655805">
                  <a:extLst>
                    <a:ext uri="{9D8B030D-6E8A-4147-A177-3AD203B41FA5}">
                      <a16:colId xmlns:a16="http://schemas.microsoft.com/office/drawing/2014/main" val="1625494061"/>
                    </a:ext>
                  </a:extLst>
                </a:gridCol>
                <a:gridCol w="8736227">
                  <a:extLst>
                    <a:ext uri="{9D8B030D-6E8A-4147-A177-3AD203B41FA5}">
                      <a16:colId xmlns:a16="http://schemas.microsoft.com/office/drawing/2014/main" val="2457181346"/>
                    </a:ext>
                  </a:extLst>
                </a:gridCol>
                <a:gridCol w="411708">
                  <a:extLst>
                    <a:ext uri="{9D8B030D-6E8A-4147-A177-3AD203B41FA5}">
                      <a16:colId xmlns:a16="http://schemas.microsoft.com/office/drawing/2014/main" val="3270370530"/>
                    </a:ext>
                  </a:extLst>
                </a:gridCol>
                <a:gridCol w="737470">
                  <a:extLst>
                    <a:ext uri="{9D8B030D-6E8A-4147-A177-3AD203B41FA5}">
                      <a16:colId xmlns:a16="http://schemas.microsoft.com/office/drawing/2014/main" val="15263882"/>
                    </a:ext>
                  </a:extLst>
                </a:gridCol>
              </a:tblGrid>
              <a:tr h="303784">
                <a:tc>
                  <a:txBody>
                    <a:bodyPr/>
                    <a:lstStyle/>
                    <a:p>
                      <a:pPr algn="just">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Tiêu chí</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pPr>
                      <a:r>
                        <a:rPr lang="en-US" sz="2400" dirty="0">
                          <a:solidFill>
                            <a:schemeClr val="tx1"/>
                          </a:solidFill>
                          <a:effectLst/>
                          <a:latin typeface="Times New Roman" panose="02020603050405020304" pitchFamily="18" charset="0"/>
                          <a:cs typeface="Times New Roman" panose="02020603050405020304" pitchFamily="18" charset="0"/>
                        </a:rPr>
                        <a:t>Mô </a:t>
                      </a:r>
                      <a:r>
                        <a:rPr lang="en-US" sz="2400" dirty="0" err="1">
                          <a:solidFill>
                            <a:schemeClr val="tx1"/>
                          </a:solidFill>
                          <a:effectLst/>
                          <a:latin typeface="Times New Roman" panose="02020603050405020304" pitchFamily="18" charset="0"/>
                          <a:cs typeface="Times New Roman" panose="02020603050405020304" pitchFamily="18" charset="0"/>
                        </a:rPr>
                        <a:t>tả</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tiêu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chí</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Điểm</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Điểm</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661001"/>
                  </a:ext>
                </a:extLst>
              </a:tr>
              <a:tr h="303784">
                <a:tc>
                  <a:txBody>
                    <a:bodyPr/>
                    <a:lstStyle/>
                    <a:p>
                      <a:pPr algn="just">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Hình thức</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Đảm bảo quy cách một đoạn văn với độ dài khoảng 10 – 15 dòng.</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50000"/>
                        </a:lnSpc>
                        <a:spcAft>
                          <a:spcPts val="1000"/>
                        </a:spcAft>
                      </a:pPr>
                      <a:r>
                        <a:rPr lang="vi-VN" sz="2400" dirty="0">
                          <a:solidFill>
                            <a:schemeClr val="tx1"/>
                          </a:solidFill>
                          <a:effectLst/>
                          <a:latin typeface="Times New Roman" panose="02020603050405020304" pitchFamily="18" charset="0"/>
                          <a:cs typeface="Times New Roman" panose="02020603050405020304" pitchFamily="18" charset="0"/>
                        </a:rPr>
                        <a:t>2</a:t>
                      </a:r>
                      <a:r>
                        <a:rPr lang="en-US" sz="2400" dirty="0">
                          <a:solidFill>
                            <a:schemeClr val="tx1"/>
                          </a:solidFill>
                          <a:effectLst/>
                          <a:latin typeface="Times New Roman" panose="02020603050405020304" pitchFamily="18" charset="0"/>
                          <a:cs typeface="Times New Roman" panose="02020603050405020304" pitchFamily="18" charset="0"/>
                        </a:rPr>
                        <a:t>.0</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50000"/>
                        </a:lnSpc>
                        <a:spcAft>
                          <a:spcPts val="1000"/>
                        </a:spcAft>
                      </a:pPr>
                      <a:r>
                        <a:rPr lang="vi-VN" sz="2400">
                          <a:solidFill>
                            <a:schemeClr val="tx1"/>
                          </a:solidFill>
                          <a:effectLst/>
                          <a:latin typeface="Times New Roman" panose="02020603050405020304" pitchFamily="18" charset="0"/>
                          <a:cs typeface="Times New Roman" panose="02020603050405020304" pitchFamily="18" charset="0"/>
                        </a:rPr>
                        <a:t>2</a:t>
                      </a:r>
                      <a:r>
                        <a:rPr lang="en-US" sz="2400">
                          <a:solidFill>
                            <a:schemeClr val="tx1"/>
                          </a:solidFill>
                          <a:effectLst/>
                          <a:latin typeface="Times New Roman" panose="02020603050405020304" pitchFamily="18" charset="0"/>
                          <a:cs typeface="Times New Roman" panose="02020603050405020304" pitchFamily="18" charset="0"/>
                        </a:rPr>
                        <a:t>.0</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25771"/>
                  </a:ext>
                </a:extLst>
              </a:tr>
              <a:tr h="596040">
                <a:tc rowSpan="4">
                  <a:txBody>
                    <a:bodyPr/>
                    <a:lstStyle/>
                    <a:p>
                      <a:pPr algn="just">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Nội dung</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fontAlgn="base">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Viết một đoạn văn theo chủ đề trình bày suy nghĩ của em về tác dụng biện pháp nói mỉa trong truyện ngắn “Vi hành” của Nguyễn Ái Quốc</a:t>
                      </a:r>
                      <a:r>
                        <a:rPr lang="vi-VN" sz="24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6028922"/>
                  </a:ext>
                </a:extLst>
              </a:tr>
              <a:tr h="303784">
                <a:tc vMerge="1">
                  <a:txBody>
                    <a:bodyPr/>
                    <a:lstStyle/>
                    <a:p>
                      <a:endParaRPr lang="en-US"/>
                    </a:p>
                  </a:txBody>
                  <a:tcPr/>
                </a:tc>
                <a:tc gridSpan="2">
                  <a:txBody>
                    <a:bodyPr/>
                    <a:lstStyle/>
                    <a:p>
                      <a:pPr>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Giới thiệu được chủ đề của đoạn văn.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spcAft>
                          <a:spcPts val="100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pPr>
                      <a:r>
                        <a:rPr lang="vi-VN" sz="2400">
                          <a:solidFill>
                            <a:schemeClr val="tx1"/>
                          </a:solidFill>
                          <a:effectLst/>
                          <a:latin typeface="Times New Roman" panose="02020603050405020304" pitchFamily="18" charset="0"/>
                          <a:cs typeface="Times New Roman" panose="02020603050405020304" pitchFamily="18" charset="0"/>
                        </a:rPr>
                        <a:t>1.0</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352184"/>
                  </a:ext>
                </a:extLst>
              </a:tr>
              <a:tr h="2881481">
                <a:tc vMerge="1">
                  <a:txBody>
                    <a:bodyPr/>
                    <a:lstStyle/>
                    <a:p>
                      <a:endParaRPr lang="en-US"/>
                    </a:p>
                  </a:txBody>
                  <a:tcPr/>
                </a:tc>
                <a:tc gridSpan="2">
                  <a:txBody>
                    <a:bodyPr/>
                    <a:lstStyle/>
                    <a:p>
                      <a:pPr>
                        <a:lnSpc>
                          <a:spcPct val="150000"/>
                        </a:lnSpc>
                        <a:spcAft>
                          <a:spcPts val="1000"/>
                        </a:spcAft>
                      </a:pPr>
                      <a:r>
                        <a:rPr lang="en-US" sz="2400" dirty="0">
                          <a:solidFill>
                            <a:schemeClr val="tx1"/>
                          </a:solidFill>
                          <a:effectLst/>
                          <a:latin typeface="Times New Roman" panose="02020603050405020304" pitchFamily="18" charset="0"/>
                          <a:cs typeface="Times New Roman" panose="02020603050405020304" pitchFamily="18" charset="0"/>
                        </a:rPr>
                        <a:t>Các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đoạn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đều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tập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trung</a:t>
                      </a:r>
                      <a:r>
                        <a:rPr lang="en-US" sz="2400" dirty="0">
                          <a:solidFill>
                            <a:schemeClr val="tx1"/>
                          </a:solidFill>
                          <a:effectLst/>
                          <a:latin typeface="Times New Roman" panose="02020603050405020304" pitchFamily="18" charset="0"/>
                          <a:cs typeface="Times New Roman" panose="02020603050405020304" pitchFamily="18" charset="0"/>
                        </a:rPr>
                        <a:t> làm </a:t>
                      </a:r>
                      <a:r>
                        <a:rPr lang="en-US" sz="2400" dirty="0" err="1">
                          <a:solidFill>
                            <a:schemeClr val="tx1"/>
                          </a:solidFill>
                          <a:effectLst/>
                          <a:latin typeface="Times New Roman" panose="02020603050405020304" pitchFamily="18" charset="0"/>
                          <a:cs typeface="Times New Roman" panose="02020603050405020304" pitchFamily="18" charset="0"/>
                        </a:rPr>
                        <a:t>rõ</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chủ</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dụng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pháp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nói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mỉa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truyện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ngắn</a:t>
                      </a:r>
                      <a:r>
                        <a:rPr lang="en-US" sz="2400" dirty="0">
                          <a:solidFill>
                            <a:schemeClr val="tx1"/>
                          </a:solidFill>
                          <a:effectLst/>
                          <a:latin typeface="Times New Roman" panose="02020603050405020304" pitchFamily="18" charset="0"/>
                          <a:cs typeface="Times New Roman" panose="02020603050405020304" pitchFamily="18" charset="0"/>
                        </a:rPr>
                        <a:t> “Vi </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Nguyễn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Quốc</a:t>
                      </a:r>
                      <a:endParaRPr lang="en-US" sz="2800" dirty="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1000"/>
                        </a:spcAft>
                      </a:pPr>
                      <a:r>
                        <a:rPr lang="vi-VN" sz="2400" dirty="0">
                          <a:solidFill>
                            <a:schemeClr val="tx1"/>
                          </a:solidFill>
                          <a:effectLst/>
                          <a:latin typeface="Times New Roman" panose="02020603050405020304" pitchFamily="18" charset="0"/>
                          <a:cs typeface="Times New Roman" panose="02020603050405020304" pitchFamily="18" charset="0"/>
                        </a:rPr>
                        <a:t>- Biện pháp tu từ nói mỉa là biện pháp tu từ nổi bật của truyện ngắn “Vi hành” góp phần tạo nên thành công to lớn của tác phẩm</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spcAft>
                          <a:spcPts val="100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pPr>
                      <a:r>
                        <a:rPr lang="vi-VN" sz="2400" dirty="0">
                          <a:solidFill>
                            <a:schemeClr val="tx1"/>
                          </a:solidFill>
                          <a:effectLst/>
                          <a:latin typeface="Times New Roman" panose="02020603050405020304" pitchFamily="18" charset="0"/>
                          <a:cs typeface="Times New Roman" panose="02020603050405020304" pitchFamily="18" charset="0"/>
                        </a:rPr>
                        <a:t>4.0</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5049268"/>
                  </a:ext>
                </a:extLst>
              </a:tr>
              <a:tr h="303784">
                <a:tc vMerge="1">
                  <a:txBody>
                    <a:bodyPr/>
                    <a:lstStyle/>
                    <a:p>
                      <a:endParaRPr lang="en-US"/>
                    </a:p>
                  </a:txBody>
                  <a:tcPr/>
                </a:tc>
                <a:tc gridSpan="2">
                  <a:txBody>
                    <a:bodyPr/>
                    <a:lstStyle/>
                    <a:p>
                      <a:pPr>
                        <a:lnSpc>
                          <a:spcPct val="150000"/>
                        </a:lnSpc>
                        <a:spcAft>
                          <a:spcPts val="100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spcAft>
                          <a:spcPts val="100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pPr>
                      <a:r>
                        <a:rPr lang="vi-VN" sz="2400" dirty="0">
                          <a:solidFill>
                            <a:schemeClr val="tx1"/>
                          </a:solidFill>
                          <a:effectLst/>
                          <a:latin typeface="Times New Roman" panose="02020603050405020304" pitchFamily="18" charset="0"/>
                          <a:cs typeface="Times New Roman" panose="02020603050405020304" pitchFamily="18" charset="0"/>
                        </a:rPr>
                        <a:t>1.0</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0085269"/>
                  </a:ext>
                </a:extLst>
              </a:tr>
            </a:tbl>
          </a:graphicData>
        </a:graphic>
      </p:graphicFrame>
      <p:sp>
        <p:nvSpPr>
          <p:cNvPr id="4" name="TextBox 3">
            <a:extLst>
              <a:ext uri="{FF2B5EF4-FFF2-40B4-BE49-F238E27FC236}">
                <a16:creationId xmlns:a16="http://schemas.microsoft.com/office/drawing/2014/main" id="{11B0A940-1C0F-1BDA-BF20-70282246E7BA}"/>
              </a:ext>
            </a:extLst>
          </p:cNvPr>
          <p:cNvSpPr txBox="1"/>
          <p:nvPr/>
        </p:nvSpPr>
        <p:spPr>
          <a:xfrm>
            <a:off x="2619362" y="189594"/>
            <a:ext cx="6104238" cy="349583"/>
          </a:xfrm>
          <a:prstGeom prst="rect">
            <a:avLst/>
          </a:prstGeom>
          <a:noFill/>
        </p:spPr>
        <p:txBody>
          <a:bodyPr wrap="square">
            <a:spAutoFit/>
          </a:bodyPr>
          <a:lstStyle/>
          <a:p>
            <a:pPr marL="318770" marR="541655" algn="ctr">
              <a:lnSpc>
                <a:spcPts val="1800"/>
              </a:lnSpc>
              <a:spcAft>
                <a:spcPts val="1000"/>
              </a:spcAft>
            </a:pPr>
            <a:r>
              <a:rPr lang="vi-VN" sz="2800" b="1" dirty="0">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Rubric đánh giá </a:t>
            </a:r>
            <a:r>
              <a:rPr lang="en-US" sz="2800" b="1" dirty="0" err="1">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đoạn</a:t>
            </a:r>
            <a:r>
              <a:rPr lang="en-US" sz="2800" b="1" dirty="0">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4707060"/>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94B2F5-57FD-90A1-7D6D-C4A269979DE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7BA0CA4-AF67-6310-178E-39C6104867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149B4E95-63D0-B675-AF06-17ACEFD116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008DF98-DB8A-7D30-FBFF-48DFBD6EE7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30AB6D1-2A23-D821-03A0-5BDEBF0733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3B9D5D-E07A-11E9-44C9-03CBB86BB4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319DC000-E9B0-3DEA-23E4-9725B7C84B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54897A29-0D58-122A-FC7F-3991C4FE65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544A5C22-2548-FD40-7618-042236479127}"/>
              </a:ext>
            </a:extLst>
          </p:cNvPr>
          <p:cNvGraphicFramePr>
            <a:graphicFrameLocks noGrp="1"/>
          </p:cNvGraphicFramePr>
          <p:nvPr>
            <p:extLst>
              <p:ext uri="{D42A27DB-BD31-4B8C-83A1-F6EECF244321}">
                <p14:modId xmlns:p14="http://schemas.microsoft.com/office/powerpoint/2010/main" val="1090580498"/>
              </p:ext>
            </p:extLst>
          </p:nvPr>
        </p:nvGraphicFramePr>
        <p:xfrm>
          <a:off x="325395" y="583974"/>
          <a:ext cx="11541210" cy="6154006"/>
        </p:xfrm>
        <a:graphic>
          <a:graphicData uri="http://schemas.openxmlformats.org/drawingml/2006/table">
            <a:tbl>
              <a:tblPr firstRow="1" firstCol="1" lastRow="1" lastCol="1" bandRow="1" bandCol="1">
                <a:tableStyleId>{5C22544A-7EE6-4342-B048-85BDC9FD1C3A}</a:tableStyleId>
              </a:tblPr>
              <a:tblGrid>
                <a:gridCol w="1655805">
                  <a:extLst>
                    <a:ext uri="{9D8B030D-6E8A-4147-A177-3AD203B41FA5}">
                      <a16:colId xmlns:a16="http://schemas.microsoft.com/office/drawing/2014/main" val="1625494061"/>
                    </a:ext>
                  </a:extLst>
                </a:gridCol>
                <a:gridCol w="8736227">
                  <a:extLst>
                    <a:ext uri="{9D8B030D-6E8A-4147-A177-3AD203B41FA5}">
                      <a16:colId xmlns:a16="http://schemas.microsoft.com/office/drawing/2014/main" val="2457181346"/>
                    </a:ext>
                  </a:extLst>
                </a:gridCol>
                <a:gridCol w="411708">
                  <a:extLst>
                    <a:ext uri="{9D8B030D-6E8A-4147-A177-3AD203B41FA5}">
                      <a16:colId xmlns:a16="http://schemas.microsoft.com/office/drawing/2014/main" val="3270370530"/>
                    </a:ext>
                  </a:extLst>
                </a:gridCol>
                <a:gridCol w="737470">
                  <a:extLst>
                    <a:ext uri="{9D8B030D-6E8A-4147-A177-3AD203B41FA5}">
                      <a16:colId xmlns:a16="http://schemas.microsoft.com/office/drawing/2014/main" val="15263882"/>
                    </a:ext>
                  </a:extLst>
                </a:gridCol>
              </a:tblGrid>
              <a:tr h="303784">
                <a:tc>
                  <a:txBody>
                    <a:bodyPr/>
                    <a:lstStyle/>
                    <a:p>
                      <a:pPr algn="just">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Tiêu chí</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pPr>
                      <a:r>
                        <a:rPr lang="en-US" sz="2400" dirty="0">
                          <a:solidFill>
                            <a:schemeClr val="tx1"/>
                          </a:solidFill>
                          <a:effectLst/>
                          <a:latin typeface="Times New Roman" panose="02020603050405020304" pitchFamily="18" charset="0"/>
                          <a:cs typeface="Times New Roman" panose="02020603050405020304" pitchFamily="18" charset="0"/>
                        </a:rPr>
                        <a:t>Mô </a:t>
                      </a:r>
                      <a:r>
                        <a:rPr lang="en-US" sz="2400" dirty="0" err="1">
                          <a:solidFill>
                            <a:schemeClr val="tx1"/>
                          </a:solidFill>
                          <a:effectLst/>
                          <a:latin typeface="Times New Roman" panose="02020603050405020304" pitchFamily="18" charset="0"/>
                          <a:cs typeface="Times New Roman" panose="02020603050405020304" pitchFamily="18" charset="0"/>
                        </a:rPr>
                        <a:t>tả</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tiêu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chí</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Điểm</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Điểm</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661001"/>
                  </a:ext>
                </a:extLst>
              </a:tr>
              <a:tr h="596040">
                <a:tc rowSpan="4">
                  <a:txBody>
                    <a:bodyPr/>
                    <a:lstStyle/>
                    <a:p>
                      <a:pPr algn="just">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Nội dung</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fontAlgn="base">
                        <a:lnSpc>
                          <a:spcPct val="150000"/>
                        </a:lnSpc>
                        <a:spcAft>
                          <a:spcPts val="100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6028922"/>
                  </a:ext>
                </a:extLst>
              </a:tr>
              <a:tr h="303784">
                <a:tc vMerge="1">
                  <a:txBody>
                    <a:bodyPr/>
                    <a:lstStyle/>
                    <a:p>
                      <a:endParaRPr lang="en-US"/>
                    </a:p>
                  </a:txBody>
                  <a:tcPr/>
                </a:tc>
                <a:tc gridSpan="2">
                  <a:txBody>
                    <a:bodyPr/>
                    <a:lstStyle/>
                    <a:p>
                      <a:pPr>
                        <a:lnSpc>
                          <a:spcPct val="150000"/>
                        </a:lnSpc>
                        <a:spcAft>
                          <a:spcPts val="100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spcAft>
                          <a:spcPts val="100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pPr>
                      <a:r>
                        <a:rPr lang="vi-VN" sz="2400">
                          <a:solidFill>
                            <a:schemeClr val="tx1"/>
                          </a:solidFill>
                          <a:effectLst/>
                          <a:latin typeface="Times New Roman" panose="02020603050405020304" pitchFamily="18" charset="0"/>
                          <a:cs typeface="Times New Roman" panose="02020603050405020304" pitchFamily="18" charset="0"/>
                        </a:rPr>
                        <a:t>1.0</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352184"/>
                  </a:ext>
                </a:extLst>
              </a:tr>
              <a:tr h="3291291">
                <a:tc vMerge="1">
                  <a:txBody>
                    <a:bodyPr/>
                    <a:lstStyle/>
                    <a:p>
                      <a:endParaRPr lang="en-US"/>
                    </a:p>
                  </a:txBody>
                  <a:tcPr/>
                </a:tc>
                <a:tc gridSpan="2">
                  <a:txBody>
                    <a:bodyPr/>
                    <a:lstStyle/>
                    <a:p>
                      <a:pPr>
                        <a:lnSpc>
                          <a:spcPct val="150000"/>
                        </a:lnSpc>
                        <a:spcAft>
                          <a:spcPts val="100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 Biện pháp tu từ nói mỉa giúp tác giả tạo ra những tình huống, chi tiết mang tính trào phúng trong việc mô tả tâm lí, tính cách nhân vật.</a:t>
                      </a:r>
                      <a:endParaRPr lang="en-US" sz="2800" dirty="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1000"/>
                        </a:spcAft>
                      </a:pPr>
                      <a:r>
                        <a:rPr lang="vi-VN" sz="2400" dirty="0">
                          <a:solidFill>
                            <a:schemeClr val="tx1"/>
                          </a:solidFill>
                          <a:effectLst/>
                          <a:latin typeface="Times New Roman" panose="02020603050405020304" pitchFamily="18" charset="0"/>
                          <a:cs typeface="Times New Roman" panose="02020603050405020304" pitchFamily="18" charset="0"/>
                        </a:rPr>
                        <a:t>- Biện pháp tu từ nói mỉa tạo ra sự độc đáo tinh tế trong giọng điệu, giúp tác giả có thể truyền đạt thông điệp của mình một cách uyển chuyển mà sắc bén mạnh mẽ.</a:t>
                      </a:r>
                      <a:endParaRPr lang="en-US" sz="2800" dirty="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1000"/>
                        </a:spcAft>
                      </a:pPr>
                      <a:r>
                        <a:rPr lang="vi-VN" sz="2400" dirty="0">
                          <a:solidFill>
                            <a:schemeClr val="tx1"/>
                          </a:solidFill>
                          <a:effectLst/>
                          <a:latin typeface="Times New Roman" panose="02020603050405020304" pitchFamily="18" charset="0"/>
                          <a:cs typeface="Times New Roman" panose="02020603050405020304" pitchFamily="18" charset="0"/>
                        </a:rPr>
                        <a:t>- Biện pháp tu từ nói mỉa tạo ra dấu ấn riêng biệt của tác phẩm và tác giả.</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spcAft>
                          <a:spcPts val="100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pPr>
                      <a:r>
                        <a:rPr lang="vi-VN" sz="2400">
                          <a:solidFill>
                            <a:schemeClr val="tx1"/>
                          </a:solidFill>
                          <a:effectLst/>
                          <a:latin typeface="Times New Roman" panose="02020603050405020304" pitchFamily="18" charset="0"/>
                          <a:cs typeface="Times New Roman" panose="02020603050405020304" pitchFamily="18" charset="0"/>
                        </a:rPr>
                        <a:t>4.0</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5049268"/>
                  </a:ext>
                </a:extLst>
              </a:tr>
              <a:tr h="303784">
                <a:tc vMerge="1">
                  <a:txBody>
                    <a:bodyPr/>
                    <a:lstStyle/>
                    <a:p>
                      <a:endParaRPr lang="en-US"/>
                    </a:p>
                  </a:txBody>
                  <a:tcPr/>
                </a:tc>
                <a:tc gridSpan="2">
                  <a:txBody>
                    <a:bodyPr/>
                    <a:lstStyle/>
                    <a:p>
                      <a:pPr>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Đánh</a:t>
                      </a:r>
                      <a:r>
                        <a:rPr lang="vi-VN" sz="2400">
                          <a:solidFill>
                            <a:schemeClr val="tx1"/>
                          </a:solidFill>
                          <a:effectLst/>
                          <a:latin typeface="Times New Roman" panose="02020603050405020304" pitchFamily="18" charset="0"/>
                          <a:cs typeface="Times New Roman" panose="02020603050405020304" pitchFamily="18" charset="0"/>
                        </a:rPr>
                        <a:t> giá, nhận xét về biện pháp nói mỉa trong truyện ngắn “Vi hành”</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spcAft>
                          <a:spcPts val="100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pPr>
                      <a:r>
                        <a:rPr lang="vi-VN" sz="2400" dirty="0">
                          <a:solidFill>
                            <a:schemeClr val="tx1"/>
                          </a:solidFill>
                          <a:effectLst/>
                          <a:latin typeface="Times New Roman" panose="02020603050405020304" pitchFamily="18" charset="0"/>
                          <a:cs typeface="Times New Roman" panose="02020603050405020304" pitchFamily="18" charset="0"/>
                        </a:rPr>
                        <a:t>1.0</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0085269"/>
                  </a:ext>
                </a:extLst>
              </a:tr>
            </a:tbl>
          </a:graphicData>
        </a:graphic>
      </p:graphicFrame>
      <p:sp>
        <p:nvSpPr>
          <p:cNvPr id="4" name="TextBox 3">
            <a:extLst>
              <a:ext uri="{FF2B5EF4-FFF2-40B4-BE49-F238E27FC236}">
                <a16:creationId xmlns:a16="http://schemas.microsoft.com/office/drawing/2014/main" id="{7854A9D5-0A1D-7C67-C92A-73D0D6EE694B}"/>
              </a:ext>
            </a:extLst>
          </p:cNvPr>
          <p:cNvSpPr txBox="1"/>
          <p:nvPr/>
        </p:nvSpPr>
        <p:spPr>
          <a:xfrm>
            <a:off x="2619362" y="189594"/>
            <a:ext cx="6104238" cy="349583"/>
          </a:xfrm>
          <a:prstGeom prst="rect">
            <a:avLst/>
          </a:prstGeom>
          <a:noFill/>
        </p:spPr>
        <p:txBody>
          <a:bodyPr wrap="square">
            <a:spAutoFit/>
          </a:bodyPr>
          <a:lstStyle/>
          <a:p>
            <a:pPr marL="318770" marR="541655" algn="ctr">
              <a:lnSpc>
                <a:spcPts val="1800"/>
              </a:lnSpc>
              <a:spcAft>
                <a:spcPts val="1000"/>
              </a:spcAft>
            </a:pPr>
            <a:r>
              <a:rPr lang="vi-VN" sz="2800" b="1" dirty="0">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Rubric đánh giá </a:t>
            </a:r>
            <a:r>
              <a:rPr lang="en-US" sz="2800" b="1" dirty="0" err="1">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đoạn</a:t>
            </a:r>
            <a:r>
              <a:rPr lang="en-US" sz="2800" b="1" dirty="0">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947051"/>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E747BF-AA9C-7B56-B79E-9EA85AA9406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537897C-1282-5A5C-F1EF-22B30551D6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7713447-04F2-6B1A-C751-2581768274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DA0B311-EA01-F267-3BE8-9D2B30192F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5ECC3F-2392-5FDA-23D6-7291037AE5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0F544FD-7175-A556-F6F3-B33CADBCE3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A1CC16B3-1A78-8902-5454-BC98F09CB3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D095B4FC-9394-CA60-6566-2620CF0982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EE1ECEE-5F8A-AEC1-5736-BB13E35CC047}"/>
              </a:ext>
            </a:extLst>
          </p:cNvPr>
          <p:cNvGraphicFramePr>
            <a:graphicFrameLocks noGrp="1"/>
          </p:cNvGraphicFramePr>
          <p:nvPr>
            <p:extLst>
              <p:ext uri="{D42A27DB-BD31-4B8C-83A1-F6EECF244321}">
                <p14:modId xmlns:p14="http://schemas.microsoft.com/office/powerpoint/2010/main" val="3884723682"/>
              </p:ext>
            </p:extLst>
          </p:nvPr>
        </p:nvGraphicFramePr>
        <p:xfrm>
          <a:off x="325395" y="1567832"/>
          <a:ext cx="11541210" cy="3097276"/>
        </p:xfrm>
        <a:graphic>
          <a:graphicData uri="http://schemas.openxmlformats.org/drawingml/2006/table">
            <a:tbl>
              <a:tblPr firstRow="1" firstCol="1" lastRow="1" lastCol="1" bandRow="1" bandCol="1">
                <a:tableStyleId>{5C22544A-7EE6-4342-B048-85BDC9FD1C3A}</a:tableStyleId>
              </a:tblPr>
              <a:tblGrid>
                <a:gridCol w="1655805">
                  <a:extLst>
                    <a:ext uri="{9D8B030D-6E8A-4147-A177-3AD203B41FA5}">
                      <a16:colId xmlns:a16="http://schemas.microsoft.com/office/drawing/2014/main" val="1625494061"/>
                    </a:ext>
                  </a:extLst>
                </a:gridCol>
                <a:gridCol w="8736227">
                  <a:extLst>
                    <a:ext uri="{9D8B030D-6E8A-4147-A177-3AD203B41FA5}">
                      <a16:colId xmlns:a16="http://schemas.microsoft.com/office/drawing/2014/main" val="2457181346"/>
                    </a:ext>
                  </a:extLst>
                </a:gridCol>
                <a:gridCol w="411708">
                  <a:extLst>
                    <a:ext uri="{9D8B030D-6E8A-4147-A177-3AD203B41FA5}">
                      <a16:colId xmlns:a16="http://schemas.microsoft.com/office/drawing/2014/main" val="3270370530"/>
                    </a:ext>
                  </a:extLst>
                </a:gridCol>
                <a:gridCol w="737470">
                  <a:extLst>
                    <a:ext uri="{9D8B030D-6E8A-4147-A177-3AD203B41FA5}">
                      <a16:colId xmlns:a16="http://schemas.microsoft.com/office/drawing/2014/main" val="15263882"/>
                    </a:ext>
                  </a:extLst>
                </a:gridCol>
              </a:tblGrid>
              <a:tr h="303784">
                <a:tc>
                  <a:txBody>
                    <a:bodyPr/>
                    <a:lstStyle/>
                    <a:p>
                      <a:pPr algn="just">
                        <a:lnSpc>
                          <a:spcPct val="150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Tiêu chí</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pPr>
                      <a:r>
                        <a:rPr lang="en-US" sz="2800" dirty="0">
                          <a:solidFill>
                            <a:schemeClr val="tx1"/>
                          </a:solidFill>
                          <a:effectLst/>
                          <a:latin typeface="Times New Roman" panose="02020603050405020304" pitchFamily="18" charset="0"/>
                          <a:cs typeface="Times New Roman" panose="02020603050405020304" pitchFamily="18" charset="0"/>
                        </a:rPr>
                        <a:t>Mô </a:t>
                      </a:r>
                      <a:r>
                        <a:rPr lang="en-US" sz="2800" dirty="0" err="1">
                          <a:solidFill>
                            <a:schemeClr val="tx1"/>
                          </a:solidFill>
                          <a:effectLst/>
                          <a:latin typeface="Times New Roman" panose="02020603050405020304" pitchFamily="18" charset="0"/>
                          <a:cs typeface="Times New Roman" panose="02020603050405020304" pitchFamily="18" charset="0"/>
                        </a:rPr>
                        <a:t>tả</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tiêu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chí</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50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Điểm</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50000"/>
                        </a:lnSpc>
                        <a:spcAft>
                          <a:spcPts val="1000"/>
                        </a:spcAft>
                      </a:pPr>
                      <a:r>
                        <a:rPr lang="en-US" sz="2400">
                          <a:solidFill>
                            <a:schemeClr val="tx1"/>
                          </a:solidFill>
                          <a:effectLst/>
                          <a:latin typeface="Times New Roman" panose="02020603050405020304" pitchFamily="18" charset="0"/>
                          <a:cs typeface="Times New Roman" panose="02020603050405020304" pitchFamily="18" charset="0"/>
                        </a:rPr>
                        <a:t>Điểm</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661001"/>
                  </a:ext>
                </a:extLst>
              </a:tr>
              <a:tr h="303784">
                <a:tc>
                  <a:txBody>
                    <a:bodyPr/>
                    <a:lstStyle/>
                    <a:p>
                      <a:pPr algn="just">
                        <a:lnSpc>
                          <a:spcPct val="150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Chính tả, ngữ pháp</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50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cs typeface="Times New Roman" panose="02020603050405020304" pitchFamily="18" charset="0"/>
                        </a:rPr>
                        <a:t>Đảm bảo chuẩn chính tả, </a:t>
                      </a:r>
                      <a:r>
                        <a:rPr lang="en-US" sz="2800">
                          <a:solidFill>
                            <a:schemeClr val="tx1"/>
                          </a:solidFill>
                          <a:effectLst/>
                          <a:latin typeface="Times New Roman" panose="02020603050405020304" pitchFamily="18" charset="0"/>
                          <a:cs typeface="Times New Roman" panose="02020603050405020304" pitchFamily="18" charset="0"/>
                        </a:rPr>
                        <a:t>từ ngữ, </a:t>
                      </a:r>
                      <a:r>
                        <a:rPr lang="vi-VN" sz="2800">
                          <a:solidFill>
                            <a:schemeClr val="tx1"/>
                          </a:solidFill>
                          <a:effectLst/>
                          <a:latin typeface="Times New Roman" panose="02020603050405020304" pitchFamily="18" charset="0"/>
                          <a:cs typeface="Times New Roman" panose="02020603050405020304" pitchFamily="18" charset="0"/>
                        </a:rPr>
                        <a:t>ngữ pháp Tiếng Việt.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50000"/>
                        </a:lnSpc>
                        <a:spcAft>
                          <a:spcPts val="100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pPr>
                      <a:r>
                        <a:rPr lang="en-US" sz="2800" dirty="0">
                          <a:solidFill>
                            <a:schemeClr val="tx1"/>
                          </a:solidFill>
                          <a:effectLst/>
                          <a:latin typeface="Times New Roman" panose="02020603050405020304" pitchFamily="18" charset="0"/>
                          <a:cs typeface="Times New Roman" panose="02020603050405020304" pitchFamily="18" charset="0"/>
                        </a:rPr>
                        <a:t>1.0</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34032"/>
                  </a:ext>
                </a:extLst>
              </a:tr>
              <a:tr h="758406">
                <a:tc>
                  <a:txBody>
                    <a:bodyPr/>
                    <a:lstStyle/>
                    <a:p>
                      <a:pPr algn="just">
                        <a:lnSpc>
                          <a:spcPct val="150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Sáng tạo</a:t>
                      </a:r>
                      <a:endParaRPr lang="en-US" sz="3200">
                        <a:solidFill>
                          <a:schemeClr val="tx1"/>
                        </a:solidFill>
                        <a:effectLst/>
                        <a:latin typeface="Times New Roman" panose="02020603050405020304" pitchFamily="18" charset="0"/>
                        <a:cs typeface="Times New Roman" panose="02020603050405020304" pitchFamily="18" charset="0"/>
                      </a:endParaRPr>
                    </a:p>
                    <a:p>
                      <a:pPr algn="just">
                        <a:lnSpc>
                          <a:spcPct val="150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50000"/>
                        </a:lnSpc>
                        <a:spcAft>
                          <a:spcPts val="1000"/>
                        </a:spcAft>
                      </a:pPr>
                      <a:r>
                        <a:rPr lang="vi-VN" sz="2800">
                          <a:solidFill>
                            <a:schemeClr val="tx1"/>
                          </a:solidFill>
                          <a:effectLst/>
                          <a:latin typeface="Times New Roman" panose="02020603050405020304" pitchFamily="18" charset="0"/>
                          <a:cs typeface="Times New Roman" panose="02020603050405020304" pitchFamily="18" charset="0"/>
                        </a:rPr>
                        <a:t>Thể hiện những suy nghĩ sâu sắc về vấn đề nghị luận; </a:t>
                      </a:r>
                      <a:r>
                        <a:rPr lang="en-US" sz="2800">
                          <a:solidFill>
                            <a:schemeClr val="tx1"/>
                          </a:solidFill>
                          <a:effectLst/>
                          <a:latin typeface="Times New Roman" panose="02020603050405020304" pitchFamily="18" charset="0"/>
                          <a:cs typeface="Times New Roman" panose="02020603050405020304" pitchFamily="18" charset="0"/>
                        </a:rPr>
                        <a:t>có </a:t>
                      </a:r>
                      <a:r>
                        <a:rPr lang="vi-VN" sz="2800">
                          <a:solidFill>
                            <a:schemeClr val="tx1"/>
                          </a:solidFill>
                          <a:effectLst/>
                          <a:latin typeface="Times New Roman" panose="02020603050405020304" pitchFamily="18" charset="0"/>
                          <a:cs typeface="Times New Roman" panose="02020603050405020304" pitchFamily="18" charset="0"/>
                        </a:rPr>
                        <a:t>cách diễn đạt mới mẻ.</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50000"/>
                        </a:lnSpc>
                        <a:spcAft>
                          <a:spcPts val="100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pPr>
                      <a:r>
                        <a:rPr lang="en-US" sz="2800" dirty="0">
                          <a:solidFill>
                            <a:schemeClr val="tx1"/>
                          </a:solidFill>
                          <a:effectLst/>
                          <a:latin typeface="Times New Roman" panose="02020603050405020304" pitchFamily="18" charset="0"/>
                          <a:cs typeface="Times New Roman" panose="02020603050405020304" pitchFamily="18" charset="0"/>
                        </a:rPr>
                        <a:t>1.0</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170" marR="37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9514154"/>
                  </a:ext>
                </a:extLst>
              </a:tr>
            </a:tbl>
          </a:graphicData>
        </a:graphic>
      </p:graphicFrame>
      <p:sp>
        <p:nvSpPr>
          <p:cNvPr id="4" name="TextBox 3">
            <a:extLst>
              <a:ext uri="{FF2B5EF4-FFF2-40B4-BE49-F238E27FC236}">
                <a16:creationId xmlns:a16="http://schemas.microsoft.com/office/drawing/2014/main" id="{3F988B21-4198-C57A-3AC4-541C29D10D02}"/>
              </a:ext>
            </a:extLst>
          </p:cNvPr>
          <p:cNvSpPr txBox="1"/>
          <p:nvPr/>
        </p:nvSpPr>
        <p:spPr>
          <a:xfrm>
            <a:off x="2619362" y="189594"/>
            <a:ext cx="6104238" cy="349583"/>
          </a:xfrm>
          <a:prstGeom prst="rect">
            <a:avLst/>
          </a:prstGeom>
          <a:noFill/>
        </p:spPr>
        <p:txBody>
          <a:bodyPr wrap="square">
            <a:spAutoFit/>
          </a:bodyPr>
          <a:lstStyle/>
          <a:p>
            <a:pPr marL="318770" marR="541655" algn="ctr">
              <a:lnSpc>
                <a:spcPts val="1800"/>
              </a:lnSpc>
              <a:spcAft>
                <a:spcPts val="1000"/>
              </a:spcAft>
            </a:pPr>
            <a:r>
              <a:rPr lang="vi-VN" sz="2800" b="1" dirty="0">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Rubric đánh giá </a:t>
            </a:r>
            <a:r>
              <a:rPr lang="en-US" sz="2800" b="1" dirty="0" err="1">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đoạn</a:t>
            </a:r>
            <a:r>
              <a:rPr lang="en-US" sz="2800" b="1" dirty="0">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9256261"/>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mond shaped frame with flowers and leaves&#10;&#10;Description automatically generated">
            <a:extLst>
              <a:ext uri="{FF2B5EF4-FFF2-40B4-BE49-F238E27FC236}">
                <a16:creationId xmlns:a16="http://schemas.microsoft.com/office/drawing/2014/main" id="{35041D1E-031B-3FBA-F4A5-DC567BF1E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70" y="758435"/>
            <a:ext cx="5293583" cy="5341130"/>
          </a:xfrm>
          <a:prstGeom prst="rect">
            <a:avLst/>
          </a:prstGeom>
        </p:spPr>
      </p:pic>
      <p:sp>
        <p:nvSpPr>
          <p:cNvPr id="5" name="TextBox 4">
            <a:extLst>
              <a:ext uri="{FF2B5EF4-FFF2-40B4-BE49-F238E27FC236}">
                <a16:creationId xmlns:a16="http://schemas.microsoft.com/office/drawing/2014/main" id="{EC2EC7C0-76E6-F16E-3736-C71EA8893541}"/>
              </a:ext>
            </a:extLst>
          </p:cNvPr>
          <p:cNvSpPr txBox="1"/>
          <p:nvPr/>
        </p:nvSpPr>
        <p:spPr>
          <a:xfrm>
            <a:off x="5174393" y="0"/>
            <a:ext cx="6922872" cy="6216574"/>
          </a:xfrm>
          <a:prstGeom prst="rect">
            <a:avLst/>
          </a:prstGeom>
          <a:noFill/>
        </p:spPr>
        <p:txBody>
          <a:bodyPr wrap="square">
            <a:spAutoFit/>
          </a:bodyPr>
          <a:lstStyle/>
          <a:p>
            <a:pPr algn="ctr">
              <a:lnSpc>
                <a:spcPct val="150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Vẽ sơ đồ tư duy về các đơn vị kiến thức của bài học.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Tìm đọc thêm một số câu văn có sử dụng biện pháp tu từ nói mỉa và phân tích chỉ ra tác 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Hoàn thành viết đoạn văn theo chủ đề tự chọn, có sử 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mỉa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800" b="1" dirty="0">
                <a:effectLst/>
                <a:latin typeface="Times New Roman" panose="02020603050405020304" pitchFamily="18" charset="0"/>
                <a:ea typeface="Calibri" panose="020F0502020204030204" pitchFamily="34" charset="0"/>
                <a:cs typeface="Times New Roman" panose="02020603050405020304" pitchFamily="18" charset="0"/>
              </a:rPr>
              <a:t> Chuẩn bị bài:</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Viết bài nghị luận về quan niệm yêu nước của tuổi trẻ.</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87810DE-D3A7-4B11-D9B2-57CAD3689D96}"/>
              </a:ext>
            </a:extLst>
          </p:cNvPr>
          <p:cNvSpPr txBox="1"/>
          <p:nvPr/>
        </p:nvSpPr>
        <p:spPr>
          <a:xfrm>
            <a:off x="-110568" y="3108287"/>
            <a:ext cx="6098058" cy="1020279"/>
          </a:xfrm>
          <a:prstGeom prst="rect">
            <a:avLst/>
          </a:prstGeom>
          <a:noFill/>
        </p:spPr>
        <p:txBody>
          <a:bodyPr wrap="square">
            <a:spAutoFit/>
          </a:bodyPr>
          <a:lstStyle/>
          <a:p>
            <a:pPr algn="ctr">
              <a:lnSpc>
                <a:spcPts val="1800"/>
              </a:lnSpc>
              <a:spcAft>
                <a:spcPts val="1000"/>
              </a:spcAft>
            </a:pPr>
            <a:r>
              <a:rPr lang="nl-NL"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HỌC </a:t>
            </a:r>
          </a:p>
          <a:p>
            <a:pPr algn="ctr">
              <a:lnSpc>
                <a:spcPct val="150000"/>
              </a:lnSpc>
              <a:spcAft>
                <a:spcPts val="1000"/>
              </a:spcAft>
            </a:pPr>
            <a:r>
              <a:rPr lang="nl-NL"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Ở NHÀ</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4960725"/>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DE8"/>
        </a:solidFill>
        <a:effectLst/>
      </p:bgPr>
    </p:bg>
    <p:spTree>
      <p:nvGrpSpPr>
        <p:cNvPr id="1" name="">
          <a:extLst>
            <a:ext uri="{FF2B5EF4-FFF2-40B4-BE49-F238E27FC236}">
              <a16:creationId xmlns:a16="http://schemas.microsoft.com/office/drawing/2014/main" id="{756A5CCD-6DD7-F234-91FD-5CE5E1A172BC}"/>
            </a:ext>
          </a:extLst>
        </p:cNvPr>
        <p:cNvGrpSpPr/>
        <p:nvPr/>
      </p:nvGrpSpPr>
      <p:grpSpPr>
        <a:xfrm>
          <a:off x="0" y="0"/>
          <a:ext cx="0" cy="0"/>
          <a:chOff x="0" y="0"/>
          <a:chExt cx="0" cy="0"/>
        </a:xfrm>
      </p:grpSpPr>
      <p:sp>
        <p:nvSpPr>
          <p:cNvPr id="2" name="MH_Others_1">
            <a:extLst>
              <a:ext uri="{FF2B5EF4-FFF2-40B4-BE49-F238E27FC236}">
                <a16:creationId xmlns:a16="http://schemas.microsoft.com/office/drawing/2014/main" id="{50CE9DB2-41C3-B443-63E6-3612AA50DD7B}"/>
              </a:ext>
            </a:extLst>
          </p:cNvPr>
          <p:cNvSpPr/>
          <p:nvPr>
            <p:custDataLst>
              <p:tags r:id="rId2"/>
            </p:custDataLst>
          </p:nvPr>
        </p:nvSpPr>
        <p:spPr>
          <a:xfrm>
            <a:off x="9899178" y="1628433"/>
            <a:ext cx="1283172" cy="1283172"/>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FFFF"/>
              </a:solidFill>
              <a:effectLst/>
              <a:uLnTx/>
              <a:uFillTx/>
              <a:latin typeface="微软雅黑" panose="020F0502020204030204"/>
              <a:cs typeface="+mn-ea"/>
              <a:sym typeface="+mn-lt"/>
            </a:endParaRPr>
          </a:p>
        </p:txBody>
      </p:sp>
      <p:sp>
        <p:nvSpPr>
          <p:cNvPr id="3" name="MH_Others_11">
            <a:extLst>
              <a:ext uri="{FF2B5EF4-FFF2-40B4-BE49-F238E27FC236}">
                <a16:creationId xmlns:a16="http://schemas.microsoft.com/office/drawing/2014/main" id="{81627E4D-B4C9-9452-E272-8DFCBD54B5CC}"/>
              </a:ext>
            </a:extLst>
          </p:cNvPr>
          <p:cNvSpPr/>
          <p:nvPr>
            <p:custDataLst>
              <p:tags r:id="rId3"/>
            </p:custDataLst>
          </p:nvPr>
        </p:nvSpPr>
        <p:spPr>
          <a:xfrm>
            <a:off x="8994126" y="736567"/>
            <a:ext cx="886004" cy="886004"/>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FFFF"/>
              </a:solidFill>
              <a:effectLst/>
              <a:uLnTx/>
              <a:uFillTx/>
              <a:latin typeface="微软雅黑" panose="020F0502020204030204"/>
              <a:cs typeface="+mn-ea"/>
              <a:sym typeface="+mn-lt"/>
            </a:endParaRPr>
          </a:p>
        </p:txBody>
      </p:sp>
      <p:pic>
        <p:nvPicPr>
          <p:cNvPr id="17" name="图片 16">
            <a:extLst>
              <a:ext uri="{FF2B5EF4-FFF2-40B4-BE49-F238E27FC236}">
                <a16:creationId xmlns:a16="http://schemas.microsoft.com/office/drawing/2014/main" id="{8FB2AD99-56C1-C842-7576-936382C8CFAF}"/>
              </a:ext>
            </a:extLst>
          </p:cNvPr>
          <p:cNvPicPr>
            <a:picLocks noChangeAspect="1"/>
          </p:cNvPicPr>
          <p:nvPr/>
        </p:nvPicPr>
        <p:blipFill rotWithShape="1">
          <a:blip r:embed="rId6">
            <a:extLst>
              <a:ext uri="{28A0092B-C50C-407E-A947-70E740481C1C}">
                <a14:useLocalDpi xmlns:a14="http://schemas.microsoft.com/office/drawing/2010/main" val="0"/>
              </a:ext>
            </a:extLst>
          </a:blip>
          <a:srcRect l="55858" t="53595"/>
          <a:stretch/>
        </p:blipFill>
        <p:spPr>
          <a:xfrm>
            <a:off x="7752080" y="4192470"/>
            <a:ext cx="4439920" cy="2665530"/>
          </a:xfrm>
          <a:prstGeom prst="rect">
            <a:avLst/>
          </a:prstGeom>
        </p:spPr>
      </p:pic>
      <p:pic>
        <p:nvPicPr>
          <p:cNvPr id="18" name="图片 17">
            <a:extLst>
              <a:ext uri="{FF2B5EF4-FFF2-40B4-BE49-F238E27FC236}">
                <a16:creationId xmlns:a16="http://schemas.microsoft.com/office/drawing/2014/main" id="{FC71E1B2-F5E0-7D64-7EA8-D0384F56F4B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3138825">
            <a:off x="1207113" y="1800505"/>
            <a:ext cx="251891" cy="351779"/>
          </a:xfrm>
          <a:prstGeom prst="rect">
            <a:avLst/>
          </a:prstGeom>
        </p:spPr>
      </p:pic>
      <p:pic>
        <p:nvPicPr>
          <p:cNvPr id="19" name="图片 18">
            <a:extLst>
              <a:ext uri="{FF2B5EF4-FFF2-40B4-BE49-F238E27FC236}">
                <a16:creationId xmlns:a16="http://schemas.microsoft.com/office/drawing/2014/main" id="{17AC5567-C479-C14B-360E-505BF781649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76028" y="272585"/>
            <a:ext cx="515617" cy="508554"/>
          </a:xfrm>
          <a:prstGeom prst="rect">
            <a:avLst/>
          </a:prstGeom>
        </p:spPr>
      </p:pic>
      <p:pic>
        <p:nvPicPr>
          <p:cNvPr id="20" name="图片 19">
            <a:extLst>
              <a:ext uri="{FF2B5EF4-FFF2-40B4-BE49-F238E27FC236}">
                <a16:creationId xmlns:a16="http://schemas.microsoft.com/office/drawing/2014/main" id="{C7C96AFF-5888-4089-8D0A-77623DE0FBC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0740602" y="4548238"/>
            <a:ext cx="439518" cy="433497"/>
          </a:xfrm>
          <a:prstGeom prst="rect">
            <a:avLst/>
          </a:prstGeom>
        </p:spPr>
      </p:pic>
      <p:sp>
        <p:nvSpPr>
          <p:cNvPr id="5" name="TextBox 4">
            <a:extLst>
              <a:ext uri="{FF2B5EF4-FFF2-40B4-BE49-F238E27FC236}">
                <a16:creationId xmlns:a16="http://schemas.microsoft.com/office/drawing/2014/main" id="{4551C70B-B9B7-D8DB-488D-366BB1BA1AB3}"/>
              </a:ext>
            </a:extLst>
          </p:cNvPr>
          <p:cNvSpPr txBox="1"/>
          <p:nvPr/>
        </p:nvSpPr>
        <p:spPr>
          <a:xfrm>
            <a:off x="933836" y="926756"/>
            <a:ext cx="8432586" cy="3709670"/>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2</a:t>
            </a:r>
          </a:p>
          <a:p>
            <a:pPr algn="ctr">
              <a:lnSpc>
                <a:spcPct val="150000"/>
              </a:lnSpc>
            </a:pPr>
            <a:r>
              <a:rPr lang="en-US" sz="7200" b="1" dirty="0">
                <a:solidFill>
                  <a:srgbClr val="FF0000"/>
                </a:solidFill>
                <a:latin typeface="Times New Roman" panose="02020603050405020304" pitchFamily="18" charset="0"/>
                <a:cs typeface="Times New Roman" panose="02020603050405020304" pitchFamily="18" charset="0"/>
              </a:rPr>
              <a:t>HÌNH THÀNH KIẾN THỨC </a:t>
            </a:r>
          </a:p>
        </p:txBody>
      </p:sp>
    </p:spTree>
    <p:extLst>
      <p:ext uri="{BB962C8B-B14F-4D97-AF65-F5344CB8AC3E}">
        <p14:creationId xmlns:p14="http://schemas.microsoft.com/office/powerpoint/2010/main" val="3299566747"/>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750"/>
                                        <p:tgtEl>
                                          <p:spTgt spid="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69D286-F4D7-4C8B-A6BD-D05384C7F1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3BCB34A-2F40-4F41-8488-A134C1C155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green hills with a house and mountains in the background&#10;&#10;Description automatically generated">
            <a:extLst>
              <a:ext uri="{FF2B5EF4-FFF2-40B4-BE49-F238E27FC236}">
                <a16:creationId xmlns:a16="http://schemas.microsoft.com/office/drawing/2014/main" id="{0E7F3651-120E-6D1D-840E-848BBFF73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76" y="1868080"/>
            <a:ext cx="3343202" cy="2224748"/>
          </a:xfrm>
          <a:prstGeom prst="rect">
            <a:avLst/>
          </a:prstGeom>
        </p:spPr>
      </p:pic>
      <p:sp>
        <p:nvSpPr>
          <p:cNvPr id="18" name="Freeform: Shape 17">
            <a:extLst>
              <a:ext uri="{FF2B5EF4-FFF2-40B4-BE49-F238E27FC236}">
                <a16:creationId xmlns:a16="http://schemas.microsoft.com/office/drawing/2014/main" id="{F78382DC-4207-465E-B379-1E16448AA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white dove flying in the sky&#10;&#10;Description automatically generated">
            <a:extLst>
              <a:ext uri="{FF2B5EF4-FFF2-40B4-BE49-F238E27FC236}">
                <a16:creationId xmlns:a16="http://schemas.microsoft.com/office/drawing/2014/main" id="{12A9B73D-A42B-CE32-4941-3D3E1A317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244" y="2012782"/>
            <a:ext cx="6020730" cy="3371608"/>
          </a:xfrm>
          <a:prstGeom prst="rect">
            <a:avLst/>
          </a:prstGeom>
        </p:spPr>
      </p:pic>
      <p:sp>
        <p:nvSpPr>
          <p:cNvPr id="6" name="TextBox 5">
            <a:extLst>
              <a:ext uri="{FF2B5EF4-FFF2-40B4-BE49-F238E27FC236}">
                <a16:creationId xmlns:a16="http://schemas.microsoft.com/office/drawing/2014/main" id="{F32F7E4F-701E-091C-B91E-36B9792D0059}"/>
              </a:ext>
            </a:extLst>
          </p:cNvPr>
          <p:cNvSpPr txBox="1"/>
          <p:nvPr/>
        </p:nvSpPr>
        <p:spPr>
          <a:xfrm>
            <a:off x="5226908" y="340424"/>
            <a:ext cx="3323968" cy="769441"/>
          </a:xfrm>
          <a:prstGeom prst="rect">
            <a:avLst/>
          </a:prstGeom>
          <a:noFill/>
        </p:spPr>
        <p:txBody>
          <a:bodyPr wrap="square" rtlCol="0">
            <a:spAutoFit/>
          </a:bodyPr>
          <a:lstStyle/>
          <a:p>
            <a:r>
              <a:rPr lang="en-US" sz="4400" b="1" dirty="0">
                <a:solidFill>
                  <a:srgbClr val="FF0000"/>
                </a:solidFill>
              </a:rPr>
              <a:t>LÍ THUYẾT</a:t>
            </a:r>
          </a:p>
        </p:txBody>
      </p:sp>
    </p:spTree>
    <p:extLst>
      <p:ext uri="{BB962C8B-B14F-4D97-AF65-F5344CB8AC3E}">
        <p14:creationId xmlns:p14="http://schemas.microsoft.com/office/powerpoint/2010/main" val="1775923968"/>
      </p:ext>
    </p:extLst>
  </p:cSld>
  <p:clrMapOvr>
    <a:masterClrMapping/>
  </p:clrMapOvr>
  <p:transition spd="slow" advTm="2000">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B65B86-75AD-4CC1-49AC-3C916F1BEBF3}"/>
              </a:ext>
            </a:extLst>
          </p:cNvPr>
          <p:cNvSpPr txBox="1"/>
          <p:nvPr/>
        </p:nvSpPr>
        <p:spPr>
          <a:xfrm>
            <a:off x="1238765" y="1968430"/>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dirty="0">
                <a:solidFill>
                  <a:srgbClr val="FFFFFF"/>
                </a:solidFill>
                <a:effectLst/>
                <a:latin typeface="Times New Roman" panose="02020603050405020304" pitchFamily="18" charset="0"/>
                <a:ea typeface="+mj-ea"/>
                <a:cs typeface="Times New Roman" panose="02020603050405020304" pitchFamily="18" charset="0"/>
              </a:rPr>
              <a:t>BIỆN PHÁP TU TỪ NÓI MỈA</a:t>
            </a:r>
            <a:endParaRPr lang="en-US" sz="3600" kern="1200" dirty="0">
              <a:solidFill>
                <a:srgbClr val="FFFFFF"/>
              </a:solidFill>
              <a:latin typeface="Times New Roman" panose="02020603050405020304" pitchFamily="18" charset="0"/>
              <a:ea typeface="+mj-ea"/>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79D4C90-A8A3-D503-E5DC-55697B341000}"/>
              </a:ext>
            </a:extLst>
          </p:cNvPr>
          <p:cNvGraphicFramePr>
            <a:graphicFrameLocks noGrp="1"/>
          </p:cNvGraphicFramePr>
          <p:nvPr>
            <p:extLst>
              <p:ext uri="{D42A27DB-BD31-4B8C-83A1-F6EECF244321}">
                <p14:modId xmlns:p14="http://schemas.microsoft.com/office/powerpoint/2010/main" val="1490187337"/>
              </p:ext>
            </p:extLst>
          </p:nvPr>
        </p:nvGraphicFramePr>
        <p:xfrm>
          <a:off x="4987381" y="828147"/>
          <a:ext cx="6780700" cy="5201705"/>
        </p:xfrm>
        <a:graphic>
          <a:graphicData uri="http://schemas.openxmlformats.org/drawingml/2006/table">
            <a:tbl>
              <a:tblPr firstRow="1" firstCol="1" bandRow="1">
                <a:tableStyleId>{5C22544A-7EE6-4342-B048-85BDC9FD1C3A}</a:tableStyleId>
              </a:tblPr>
              <a:tblGrid>
                <a:gridCol w="6780700">
                  <a:extLst>
                    <a:ext uri="{9D8B030D-6E8A-4147-A177-3AD203B41FA5}">
                      <a16:colId xmlns:a16="http://schemas.microsoft.com/office/drawing/2014/main" val="1105361453"/>
                    </a:ext>
                  </a:extLst>
                </a:gridCol>
              </a:tblGrid>
              <a:tr h="5201705">
                <a:tc>
                  <a:txBody>
                    <a:bodyPr/>
                    <a:lstStyle/>
                    <a:p>
                      <a:pPr algn="ctr">
                        <a:lnSpc>
                          <a:spcPct val="115000"/>
                        </a:lnSpc>
                        <a:spcAft>
                          <a:spcPts val="1000"/>
                        </a:spcAft>
                      </a:pPr>
                      <a:r>
                        <a:rPr lang="vi-VN" sz="3200" dirty="0">
                          <a:solidFill>
                            <a:srgbClr val="FF0000"/>
                          </a:solidFill>
                          <a:effectLst/>
                          <a:latin typeface="Times New Roman" panose="02020603050405020304" pitchFamily="18" charset="0"/>
                          <a:cs typeface="Times New Roman" panose="02020603050405020304" pitchFamily="18" charset="0"/>
                        </a:rPr>
                        <a:t>PHIẾU HỌC TẬP SỐ 01</a:t>
                      </a:r>
                      <a:endParaRPr lang="en-US" sz="3400" dirty="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vi-VN" sz="3200" dirty="0">
                          <a:solidFill>
                            <a:srgbClr val="FF0000"/>
                          </a:solidFill>
                          <a:effectLst/>
                          <a:latin typeface="Times New Roman" panose="02020603050405020304" pitchFamily="18" charset="0"/>
                          <a:cs typeface="Times New Roman" panose="02020603050405020304" pitchFamily="18" charset="0"/>
                        </a:rPr>
                        <a:t>1. Thế nào là nói mỉa? </a:t>
                      </a:r>
                      <a:endParaRPr lang="en-US" sz="3400" dirty="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vi-VN" sz="3200" dirty="0">
                          <a:solidFill>
                            <a:srgbClr val="FF0000"/>
                          </a:solidFill>
                          <a:effectLst/>
                          <a:latin typeface="Times New Roman" panose="02020603050405020304" pitchFamily="18" charset="0"/>
                          <a:cs typeface="Times New Roman" panose="02020603050405020304" pitchFamily="18" charset="0"/>
                        </a:rPr>
                        <a:t>2. Chỉ rõ tác dụng của nói biện pháp nói mỉa.</a:t>
                      </a:r>
                      <a:endParaRPr lang="en-US" sz="3400" dirty="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vi-VN" sz="3200" dirty="0">
                          <a:solidFill>
                            <a:srgbClr val="FF0000"/>
                          </a:solidFill>
                          <a:effectLst/>
                          <a:latin typeface="Times New Roman" panose="02020603050405020304" pitchFamily="18" charset="0"/>
                          <a:cs typeface="Times New Roman" panose="02020603050405020304" pitchFamily="18" charset="0"/>
                        </a:rPr>
                        <a:t>3. Nêu cấu tạo của biện pháp nói mỉa. </a:t>
                      </a:r>
                      <a:endParaRPr lang="en-US" sz="3400" dirty="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vi-VN" sz="3200" dirty="0">
                          <a:solidFill>
                            <a:srgbClr val="FF0000"/>
                          </a:solidFill>
                          <a:effectLst/>
                          <a:latin typeface="Times New Roman" panose="02020603050405020304" pitchFamily="18" charset="0"/>
                          <a:cs typeface="Times New Roman" panose="02020603050405020304" pitchFamily="18" charset="0"/>
                        </a:rPr>
                        <a:t>4. Lấy ví dụ minh họa</a:t>
                      </a:r>
                      <a:r>
                        <a:rPr lang="vi-VN" sz="3200" dirty="0">
                          <a:effectLst/>
                        </a:rPr>
                        <a:t>.</a:t>
                      </a:r>
                      <a:endParaRPr lang="en-US" sz="3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8194" marR="168194" marT="0" marB="0"/>
                </a:tc>
                <a:extLst>
                  <a:ext uri="{0D108BD9-81ED-4DB2-BD59-A6C34878D82A}">
                    <a16:rowId xmlns:a16="http://schemas.microsoft.com/office/drawing/2014/main" val="3817763117"/>
                  </a:ext>
                </a:extLst>
              </a:tr>
            </a:tbl>
          </a:graphicData>
        </a:graphic>
      </p:graphicFrame>
      <p:sp>
        <p:nvSpPr>
          <p:cNvPr id="5" name="TextBox 4">
            <a:extLst>
              <a:ext uri="{FF2B5EF4-FFF2-40B4-BE49-F238E27FC236}">
                <a16:creationId xmlns:a16="http://schemas.microsoft.com/office/drawing/2014/main" id="{2B26F494-492F-D296-4D8A-3765745EBE96}"/>
              </a:ext>
            </a:extLst>
          </p:cNvPr>
          <p:cNvSpPr txBox="1"/>
          <p:nvPr/>
        </p:nvSpPr>
        <p:spPr>
          <a:xfrm>
            <a:off x="717422" y="172995"/>
            <a:ext cx="464541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HOẠT ĐỘNG NHÓM</a:t>
            </a:r>
          </a:p>
        </p:txBody>
      </p:sp>
    </p:spTree>
    <p:extLst>
      <p:ext uri="{BB962C8B-B14F-4D97-AF65-F5344CB8AC3E}">
        <p14:creationId xmlns:p14="http://schemas.microsoft.com/office/powerpoint/2010/main" val="1386279256"/>
      </p:ext>
    </p:extLst>
  </p:cSld>
  <p:clrMapOvr>
    <a:masterClrMapping/>
  </p:clrMapOvr>
  <p:transition spd="slow" advTm="2000">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9CA42-96A6-EA37-740D-E502A56E3B3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3CBB16D-8647-1604-2D7E-85BD9AE74BA1}"/>
              </a:ext>
            </a:extLst>
          </p:cNvPr>
          <p:cNvGraphicFramePr>
            <a:graphicFrameLocks noGrp="1"/>
          </p:cNvGraphicFramePr>
          <p:nvPr>
            <p:extLst>
              <p:ext uri="{D42A27DB-BD31-4B8C-83A1-F6EECF244321}">
                <p14:modId xmlns:p14="http://schemas.microsoft.com/office/powerpoint/2010/main" val="1533381204"/>
              </p:ext>
            </p:extLst>
          </p:nvPr>
        </p:nvGraphicFramePr>
        <p:xfrm>
          <a:off x="642550" y="966039"/>
          <a:ext cx="11306433" cy="5248910"/>
        </p:xfrm>
        <a:graphic>
          <a:graphicData uri="http://schemas.openxmlformats.org/drawingml/2006/table">
            <a:tbl>
              <a:tblPr firstRow="1" firstCol="1" bandRow="1"/>
              <a:tblGrid>
                <a:gridCol w="1272747">
                  <a:extLst>
                    <a:ext uri="{9D8B030D-6E8A-4147-A177-3AD203B41FA5}">
                      <a16:colId xmlns:a16="http://schemas.microsoft.com/office/drawing/2014/main" val="1603401659"/>
                    </a:ext>
                  </a:extLst>
                </a:gridCol>
                <a:gridCol w="10033686">
                  <a:extLst>
                    <a:ext uri="{9D8B030D-6E8A-4147-A177-3AD203B41FA5}">
                      <a16:colId xmlns:a16="http://schemas.microsoft.com/office/drawing/2014/main" val="1393283727"/>
                    </a:ext>
                  </a:extLst>
                </a:gridCol>
              </a:tblGrid>
              <a:tr h="185392">
                <a:tc>
                  <a:txBody>
                    <a:bodyPr/>
                    <a:lstStyle/>
                    <a:p>
                      <a:pPr algn="just">
                        <a:lnSpc>
                          <a:spcPct val="115000"/>
                        </a:lnSpc>
                        <a:spcAft>
                          <a:spcPts val="1000"/>
                        </a:spcAft>
                        <a:tabLst>
                          <a:tab pos="1386840" algn="l"/>
                        </a:tabLs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Phương diện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9068" marR="2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tabLst>
                          <a:tab pos="1386840" algn="l"/>
                        </a:tabLs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a:effectLst/>
                          <a:latin typeface="Times New Roman" panose="02020603050405020304" pitchFamily="18" charset="0"/>
                          <a:ea typeface="Calibri" panose="020F0502020204030204" pitchFamily="34" charset="0"/>
                          <a:cs typeface="Times New Roman" panose="02020603050405020304" pitchFamily="18" charset="0"/>
                        </a:rPr>
                        <a:t>Biện pháp tu từ nói mỉa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9068" marR="2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894997"/>
                  </a:ext>
                </a:extLst>
              </a:tr>
              <a:tr h="969057">
                <a:tc>
                  <a:txBody>
                    <a:bodyPr/>
                    <a:lstStyle/>
                    <a:p>
                      <a:pPr algn="just">
                        <a:lnSpc>
                          <a:spcPct val="115000"/>
                        </a:lnSpc>
                        <a:spcAft>
                          <a:spcPts val="1000"/>
                        </a:spcAft>
                        <a:tabLst>
                          <a:tab pos="1386840" algn="l"/>
                        </a:tabLs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Ví dụ</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9068" marR="2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tabLst>
                          <a:tab pos="1386840" algn="l"/>
                        </a:tabLst>
                      </a:pPr>
                      <a:r>
                        <a:rPr lang="vi-VN" sz="2800" i="1">
                          <a:effectLst/>
                          <a:latin typeface="Times New Roman" panose="02020603050405020304" pitchFamily="18" charset="0"/>
                          <a:ea typeface="Calibri" panose="020F0502020204030204" pitchFamily="34" charset="0"/>
                          <a:cs typeface="Times New Roman" panose="02020603050405020304" pitchFamily="18" charset="0"/>
                        </a:rPr>
                        <a:t>1. Anh chị khiến tôi </a:t>
                      </a:r>
                      <a:r>
                        <a:rPr lang="vi-VN" sz="2800" b="1" i="1">
                          <a:effectLst/>
                          <a:latin typeface="Times New Roman" panose="02020603050405020304" pitchFamily="18" charset="0"/>
                          <a:ea typeface="Calibri" panose="020F0502020204030204" pitchFamily="34" charset="0"/>
                          <a:cs typeface="Times New Roman" panose="02020603050405020304" pitchFamily="18" charset="0"/>
                        </a:rPr>
                        <a:t>đẹp mặt</a:t>
                      </a:r>
                      <a:r>
                        <a:rPr lang="vi-VN" sz="2800" i="1">
                          <a:effectLst/>
                          <a:latin typeface="Times New Roman" panose="02020603050405020304" pitchFamily="18" charset="0"/>
                          <a:ea typeface="Calibri" panose="020F0502020204030204" pitchFamily="34" charset="0"/>
                          <a:cs typeface="Times New Roman" panose="02020603050405020304" pitchFamily="18" charset="0"/>
                        </a:rPr>
                        <a:t> quá! </a:t>
                      </a:r>
                      <a:r>
                        <a:rPr lang="vi-VN" sz="2800">
                          <a:effectLst/>
                          <a:latin typeface="Times New Roman" panose="02020603050405020304" pitchFamily="18" charset="0"/>
                          <a:ea typeface="Calibri" panose="020F0502020204030204" pitchFamily="34" charset="0"/>
                          <a:cs typeface="Times New Roman" panose="02020603050405020304" pitchFamily="18" charset="0"/>
                        </a:rPr>
                        <a:t>(ngụ ý đánh giá của </a:t>
                      </a:r>
                      <a:r>
                        <a:rPr lang="vi-VN" sz="2800" i="1">
                          <a:effectLst/>
                          <a:latin typeface="Times New Roman" panose="02020603050405020304" pitchFamily="18" charset="0"/>
                          <a:ea typeface="Calibri" panose="020F0502020204030204" pitchFamily="34" charset="0"/>
                          <a:cs typeface="Times New Roman" panose="02020603050405020304" pitchFamily="18" charset="0"/>
                        </a:rPr>
                        <a:t>đẹp mặt</a:t>
                      </a:r>
                      <a:r>
                        <a:rPr lang="vi-VN" sz="2800">
                          <a:effectLst/>
                          <a:latin typeface="Times New Roman" panose="02020603050405020304" pitchFamily="18" charset="0"/>
                          <a:ea typeface="Calibri" panose="020F0502020204030204" pitchFamily="34" charset="0"/>
                          <a:cs typeface="Times New Roman" panose="02020603050405020304" pitchFamily="18" charset="0"/>
                        </a:rPr>
                        <a:t> là </a:t>
                      </a:r>
                      <a:r>
                        <a:rPr lang="vi-VN" sz="2800" i="1">
                          <a:effectLst/>
                          <a:latin typeface="Times New Roman" panose="02020603050405020304" pitchFamily="18" charset="0"/>
                          <a:ea typeface="Calibri" panose="020F0502020204030204" pitchFamily="34" charset="0"/>
                          <a:cs typeface="Times New Roman" panose="02020603050405020304" pitchFamily="18" charset="0"/>
                        </a:rPr>
                        <a:t>mất mặt</a:t>
                      </a:r>
                      <a:r>
                        <a:rPr lang="vi-VN"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280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Bạn tôi lo lắng thi cử ngày không ngủ đêm không ăn, </a:t>
                      </a:r>
                      <a:r>
                        <a:rPr lang="en-US" sz="2800" b="1" i="1">
                          <a:effectLst/>
                          <a:latin typeface="Times New Roman" panose="02020603050405020304" pitchFamily="18" charset="0"/>
                          <a:ea typeface="Calibri" panose="020F0502020204030204" pitchFamily="34" charset="0"/>
                          <a:cs typeface="Times New Roman" panose="02020603050405020304" pitchFamily="18" charset="0"/>
                        </a:rPr>
                        <a:t>gầy</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 hết cả người đây này!</a:t>
                      </a:r>
                      <a:r>
                        <a:rPr lang="en-US" sz="2800">
                          <a:effectLst/>
                          <a:latin typeface="Times New Roman" panose="02020603050405020304" pitchFamily="18" charset="0"/>
                          <a:ea typeface="Calibri" panose="020F0502020204030204" pitchFamily="34" charset="0"/>
                          <a:cs typeface="Times New Roman" panose="02020603050405020304" pitchFamily="18" charset="0"/>
                        </a:rPr>
                        <a:t> (Thực tế là bạn tôi đang tăng cân).</a:t>
                      </a:r>
                    </a:p>
                    <a:p>
                      <a:pPr algn="just">
                        <a:lnSpc>
                          <a:spcPct val="115000"/>
                        </a:lnSpc>
                        <a:spcAft>
                          <a:spcPts val="1000"/>
                        </a:spcAft>
                        <a:tabLst>
                          <a:tab pos="1386840" algn="l"/>
                        </a:tabLst>
                      </a:pPr>
                      <a:r>
                        <a:rPr lang="vi-VN" sz="2800"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9068" marR="2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780718"/>
                  </a:ext>
                </a:extLst>
              </a:tr>
              <a:tr h="528939">
                <a:tc>
                  <a:txBody>
                    <a:bodyPr/>
                    <a:lstStyle/>
                    <a:p>
                      <a:pPr algn="just">
                        <a:lnSpc>
                          <a:spcPct val="115000"/>
                        </a:lnSpc>
                        <a:spcAft>
                          <a:spcPts val="1000"/>
                        </a:spcAft>
                        <a:tabLst>
                          <a:tab pos="1386840" algn="l"/>
                        </a:tabLs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9068" marR="2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gười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viết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có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ngụ</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giá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lại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068" marR="2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072239"/>
                  </a:ext>
                </a:extLst>
              </a:tr>
            </a:tbl>
          </a:graphicData>
        </a:graphic>
      </p:graphicFrame>
      <p:sp>
        <p:nvSpPr>
          <p:cNvPr id="3" name="TextBox 2">
            <a:extLst>
              <a:ext uri="{FF2B5EF4-FFF2-40B4-BE49-F238E27FC236}">
                <a16:creationId xmlns:a16="http://schemas.microsoft.com/office/drawing/2014/main" id="{9B2D7DF8-44BF-44C9-4C97-57DC6E4E6135}"/>
              </a:ext>
            </a:extLst>
          </p:cNvPr>
          <p:cNvSpPr txBox="1"/>
          <p:nvPr/>
        </p:nvSpPr>
        <p:spPr>
          <a:xfrm>
            <a:off x="1016342" y="349696"/>
            <a:ext cx="8844349" cy="354640"/>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rgbClr val="FF0000"/>
                </a:solidFill>
                <a:effectLst/>
                <a:latin typeface="Times New Roman" panose="02020603050405020304" pitchFamily="18" charset="0"/>
                <a:ea typeface="+mj-ea"/>
                <a:cs typeface="Times New Roman" panose="02020603050405020304" pitchFamily="18" charset="0"/>
              </a:rPr>
              <a:t>BIỆN PHÁP TU TỪ NÓI MỈA</a:t>
            </a:r>
            <a:endParaRPr lang="en-US" sz="2800" kern="1200"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655052052"/>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5B28204-561A-1F05-324A-DF2048EB591E}"/>
              </a:ext>
            </a:extLst>
          </p:cNvPr>
          <p:cNvGraphicFramePr>
            <a:graphicFrameLocks noGrp="1"/>
          </p:cNvGraphicFramePr>
          <p:nvPr>
            <p:extLst>
              <p:ext uri="{D42A27DB-BD31-4B8C-83A1-F6EECF244321}">
                <p14:modId xmlns:p14="http://schemas.microsoft.com/office/powerpoint/2010/main" val="2614547360"/>
              </p:ext>
            </p:extLst>
          </p:nvPr>
        </p:nvGraphicFramePr>
        <p:xfrm>
          <a:off x="642550" y="966039"/>
          <a:ext cx="11306433" cy="5648770"/>
        </p:xfrm>
        <a:graphic>
          <a:graphicData uri="http://schemas.openxmlformats.org/drawingml/2006/table">
            <a:tbl>
              <a:tblPr firstRow="1" firstCol="1" bandRow="1"/>
              <a:tblGrid>
                <a:gridCol w="1272747">
                  <a:extLst>
                    <a:ext uri="{9D8B030D-6E8A-4147-A177-3AD203B41FA5}">
                      <a16:colId xmlns:a16="http://schemas.microsoft.com/office/drawing/2014/main" val="1603401659"/>
                    </a:ext>
                  </a:extLst>
                </a:gridCol>
                <a:gridCol w="10033686">
                  <a:extLst>
                    <a:ext uri="{9D8B030D-6E8A-4147-A177-3AD203B41FA5}">
                      <a16:colId xmlns:a16="http://schemas.microsoft.com/office/drawing/2014/main" val="1393283727"/>
                    </a:ext>
                  </a:extLst>
                </a:gridCol>
              </a:tblGrid>
              <a:tr h="185392">
                <a:tc>
                  <a:txBody>
                    <a:bodyPr/>
                    <a:lstStyle/>
                    <a:p>
                      <a:pPr algn="just">
                        <a:lnSpc>
                          <a:spcPct val="115000"/>
                        </a:lnSpc>
                        <a:spcAft>
                          <a:spcPts val="1000"/>
                        </a:spcAft>
                        <a:tabLst>
                          <a:tab pos="1386840" algn="l"/>
                        </a:tabLs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Phương diện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9068" marR="2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tabLst>
                          <a:tab pos="138684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a:effectLst/>
                          <a:latin typeface="Times New Roman" panose="02020603050405020304" pitchFamily="18" charset="0"/>
                          <a:ea typeface="Calibri" panose="020F0502020204030204" pitchFamily="34" charset="0"/>
                          <a:cs typeface="Times New Roman" panose="02020603050405020304" pitchFamily="18" charset="0"/>
                        </a:rPr>
                        <a:t>Biện pháp tu từ nói mỉa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9068" marR="2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894997"/>
                  </a:ext>
                </a:extLst>
              </a:tr>
              <a:tr h="722083">
                <a:tc>
                  <a:txBody>
                    <a:bodyPr/>
                    <a:lstStyle/>
                    <a:p>
                      <a:pPr algn="just">
                        <a:lnSpc>
                          <a:spcPct val="115000"/>
                        </a:lnSpc>
                        <a:spcAft>
                          <a:spcPts val="1000"/>
                        </a:spcAft>
                        <a:tabLst>
                          <a:tab pos="1386840" algn="l"/>
                        </a:tabLs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Tác dụng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9068" marR="2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tabLst>
                          <a:tab pos="1386840" algn="l"/>
                        </a:tabLs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hằm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được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đến</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(VD1)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C</a:t>
                      </a:r>
                      <a: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t>ó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thể để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đùa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giao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gũi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(VD2) </a:t>
                      </a:r>
                    </a:p>
                  </a:txBody>
                  <a:tcPr marL="29068" marR="2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816229"/>
                  </a:ext>
                </a:extLst>
              </a:tr>
              <a:tr h="1945866">
                <a:tc>
                  <a:txBody>
                    <a:bodyPr/>
                    <a:lstStyle/>
                    <a:p>
                      <a:pPr algn="just">
                        <a:lnSpc>
                          <a:spcPct val="115000"/>
                        </a:lnSpc>
                        <a:spcAft>
                          <a:spcPts val="1000"/>
                        </a:spcAft>
                        <a:tabLst>
                          <a:tab pos="1386840" algn="l"/>
                        </a:tabLs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Cấu tạo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9068" marR="2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tabLst>
                          <a:tab pos="1386840" algn="l"/>
                        </a:tabLs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Nói mỉa gồm hai tầng nghĩa: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Ý nghĩa bề mặt của từ ngữ (nghĩa tường minh)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Ý nghĩa đánh giá của người nói / người viết (nghĩa hàm ẩn)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-&gt;Sự mâu thuẫn giữa hai tầng nghĩa càng lớn thì tác dụng châm biếm, đả kích càng mạnh mẽ.</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Để hiểu được ý nghĩa, giá trị đích thực của nói mỉa, người nghe /người đọc cần dựa vào ngữ cảnh, giọng điệu và các yếu tố phi ngôn ngữ đi kèm với lời nói (cử chỉ, nét mặt).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068" marR="2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5313352"/>
                  </a:ext>
                </a:extLst>
              </a:tr>
            </a:tbl>
          </a:graphicData>
        </a:graphic>
      </p:graphicFrame>
      <p:sp>
        <p:nvSpPr>
          <p:cNvPr id="3" name="TextBox 2">
            <a:extLst>
              <a:ext uri="{FF2B5EF4-FFF2-40B4-BE49-F238E27FC236}">
                <a16:creationId xmlns:a16="http://schemas.microsoft.com/office/drawing/2014/main" id="{1BB337EE-662B-6559-B6B3-D3F2C5D1143F}"/>
              </a:ext>
            </a:extLst>
          </p:cNvPr>
          <p:cNvSpPr txBox="1"/>
          <p:nvPr/>
        </p:nvSpPr>
        <p:spPr>
          <a:xfrm>
            <a:off x="1016342" y="349696"/>
            <a:ext cx="8844349" cy="354640"/>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rgbClr val="FF0000"/>
                </a:solidFill>
                <a:effectLst/>
                <a:latin typeface="Times New Roman" panose="02020603050405020304" pitchFamily="18" charset="0"/>
                <a:ea typeface="+mj-ea"/>
                <a:cs typeface="Times New Roman" panose="02020603050405020304" pitchFamily="18" charset="0"/>
              </a:rPr>
              <a:t>BIỆN PHÁP TU TỪ NÓI MỈA</a:t>
            </a:r>
            <a:endParaRPr lang="en-US" sz="2800" kern="1200"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44867041"/>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DE8"/>
        </a:solidFill>
        <a:effectLst/>
      </p:bgPr>
    </p:bg>
    <p:spTree>
      <p:nvGrpSpPr>
        <p:cNvPr id="1" name="">
          <a:extLst>
            <a:ext uri="{FF2B5EF4-FFF2-40B4-BE49-F238E27FC236}">
              <a16:creationId xmlns:a16="http://schemas.microsoft.com/office/drawing/2014/main" id="{FE2A18D9-3C32-9A1C-1001-92AF4CF60FC7}"/>
            </a:ext>
          </a:extLst>
        </p:cNvPr>
        <p:cNvGrpSpPr/>
        <p:nvPr/>
      </p:nvGrpSpPr>
      <p:grpSpPr>
        <a:xfrm>
          <a:off x="0" y="0"/>
          <a:ext cx="0" cy="0"/>
          <a:chOff x="0" y="0"/>
          <a:chExt cx="0" cy="0"/>
        </a:xfrm>
      </p:grpSpPr>
      <p:sp>
        <p:nvSpPr>
          <p:cNvPr id="2" name="MH_Others_1">
            <a:extLst>
              <a:ext uri="{FF2B5EF4-FFF2-40B4-BE49-F238E27FC236}">
                <a16:creationId xmlns:a16="http://schemas.microsoft.com/office/drawing/2014/main" id="{FF981A1D-0194-E9A9-5564-50DF7317684B}"/>
              </a:ext>
            </a:extLst>
          </p:cNvPr>
          <p:cNvSpPr/>
          <p:nvPr>
            <p:custDataLst>
              <p:tags r:id="rId2"/>
            </p:custDataLst>
          </p:nvPr>
        </p:nvSpPr>
        <p:spPr>
          <a:xfrm>
            <a:off x="9899178" y="1628433"/>
            <a:ext cx="1283172" cy="1283172"/>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FFFF"/>
              </a:solidFill>
              <a:effectLst/>
              <a:uLnTx/>
              <a:uFillTx/>
              <a:latin typeface="微软雅黑" panose="020F0502020204030204"/>
              <a:cs typeface="+mn-ea"/>
              <a:sym typeface="+mn-lt"/>
            </a:endParaRPr>
          </a:p>
        </p:txBody>
      </p:sp>
      <p:sp>
        <p:nvSpPr>
          <p:cNvPr id="3" name="MH_Others_11">
            <a:extLst>
              <a:ext uri="{FF2B5EF4-FFF2-40B4-BE49-F238E27FC236}">
                <a16:creationId xmlns:a16="http://schemas.microsoft.com/office/drawing/2014/main" id="{FCB8CB26-A8B6-7283-186D-1F373C9D90D8}"/>
              </a:ext>
            </a:extLst>
          </p:cNvPr>
          <p:cNvSpPr/>
          <p:nvPr>
            <p:custDataLst>
              <p:tags r:id="rId3"/>
            </p:custDataLst>
          </p:nvPr>
        </p:nvSpPr>
        <p:spPr>
          <a:xfrm>
            <a:off x="8994126" y="736567"/>
            <a:ext cx="886004" cy="886004"/>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FFFF"/>
              </a:solidFill>
              <a:effectLst/>
              <a:uLnTx/>
              <a:uFillTx/>
              <a:latin typeface="微软雅黑" panose="020F0502020204030204"/>
              <a:cs typeface="+mn-ea"/>
              <a:sym typeface="+mn-lt"/>
            </a:endParaRPr>
          </a:p>
        </p:txBody>
      </p:sp>
      <p:pic>
        <p:nvPicPr>
          <p:cNvPr id="17" name="图片 16">
            <a:extLst>
              <a:ext uri="{FF2B5EF4-FFF2-40B4-BE49-F238E27FC236}">
                <a16:creationId xmlns:a16="http://schemas.microsoft.com/office/drawing/2014/main" id="{85BC1397-858C-A457-C82E-F9FEC0EB223F}"/>
              </a:ext>
            </a:extLst>
          </p:cNvPr>
          <p:cNvPicPr>
            <a:picLocks noChangeAspect="1"/>
          </p:cNvPicPr>
          <p:nvPr/>
        </p:nvPicPr>
        <p:blipFill rotWithShape="1">
          <a:blip r:embed="rId6">
            <a:extLst>
              <a:ext uri="{28A0092B-C50C-407E-A947-70E740481C1C}">
                <a14:useLocalDpi xmlns:a14="http://schemas.microsoft.com/office/drawing/2010/main" val="0"/>
              </a:ext>
            </a:extLst>
          </a:blip>
          <a:srcRect l="55858" t="53595"/>
          <a:stretch/>
        </p:blipFill>
        <p:spPr>
          <a:xfrm>
            <a:off x="7752080" y="4192470"/>
            <a:ext cx="4439920" cy="2665530"/>
          </a:xfrm>
          <a:prstGeom prst="rect">
            <a:avLst/>
          </a:prstGeom>
        </p:spPr>
      </p:pic>
      <p:pic>
        <p:nvPicPr>
          <p:cNvPr id="18" name="图片 17">
            <a:extLst>
              <a:ext uri="{FF2B5EF4-FFF2-40B4-BE49-F238E27FC236}">
                <a16:creationId xmlns:a16="http://schemas.microsoft.com/office/drawing/2014/main" id="{BA0A4B34-3713-649C-1511-C43C01BC9F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3138825">
            <a:off x="1207113" y="1800505"/>
            <a:ext cx="251891" cy="351779"/>
          </a:xfrm>
          <a:prstGeom prst="rect">
            <a:avLst/>
          </a:prstGeom>
        </p:spPr>
      </p:pic>
      <p:pic>
        <p:nvPicPr>
          <p:cNvPr id="19" name="图片 18">
            <a:extLst>
              <a:ext uri="{FF2B5EF4-FFF2-40B4-BE49-F238E27FC236}">
                <a16:creationId xmlns:a16="http://schemas.microsoft.com/office/drawing/2014/main" id="{D44847E9-F82A-8733-EACD-B075D83BC9C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76028" y="272585"/>
            <a:ext cx="515617" cy="508554"/>
          </a:xfrm>
          <a:prstGeom prst="rect">
            <a:avLst/>
          </a:prstGeom>
        </p:spPr>
      </p:pic>
      <p:pic>
        <p:nvPicPr>
          <p:cNvPr id="20" name="图片 19">
            <a:extLst>
              <a:ext uri="{FF2B5EF4-FFF2-40B4-BE49-F238E27FC236}">
                <a16:creationId xmlns:a16="http://schemas.microsoft.com/office/drawing/2014/main" id="{6479F8E3-975E-6B18-B5D9-508252E31AA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0740602" y="4548238"/>
            <a:ext cx="439518" cy="433497"/>
          </a:xfrm>
          <a:prstGeom prst="rect">
            <a:avLst/>
          </a:prstGeom>
        </p:spPr>
      </p:pic>
      <p:sp>
        <p:nvSpPr>
          <p:cNvPr id="5" name="TextBox 4">
            <a:extLst>
              <a:ext uri="{FF2B5EF4-FFF2-40B4-BE49-F238E27FC236}">
                <a16:creationId xmlns:a16="http://schemas.microsoft.com/office/drawing/2014/main" id="{8C85346B-7705-9221-0850-3525377C95AD}"/>
              </a:ext>
            </a:extLst>
          </p:cNvPr>
          <p:cNvSpPr txBox="1"/>
          <p:nvPr/>
        </p:nvSpPr>
        <p:spPr>
          <a:xfrm>
            <a:off x="676028" y="2270019"/>
            <a:ext cx="8432586" cy="2047676"/>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3</a:t>
            </a:r>
          </a:p>
          <a:p>
            <a:pPr algn="ctr">
              <a:lnSpc>
                <a:spcPct val="150000"/>
              </a:lnSpc>
            </a:pPr>
            <a:r>
              <a:rPr lang="en-US" sz="7200" b="1" dirty="0">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161485215"/>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750"/>
                                        <p:tgtEl>
                                          <p:spTgt spid="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5872A3-CFF8-4F36-8446-6F1B04585A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7EC0934-1503-4296-A688-FC4E83E3F6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4813"/>
            <a:ext cx="7147352" cy="6333471"/>
            <a:chOff x="329184" y="-555662"/>
            <a:chExt cx="524256" cy="6333471"/>
          </a:xfrm>
        </p:grpSpPr>
        <p:cxnSp>
          <p:nvCxnSpPr>
            <p:cNvPr id="11" name="Straight Connector 10">
              <a:extLst>
                <a:ext uri="{FF2B5EF4-FFF2-40B4-BE49-F238E27FC236}">
                  <a16:creationId xmlns:a16="http://schemas.microsoft.com/office/drawing/2014/main" id="{0C528A17-D3E6-4463-8942-C4991C05B0C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99B74AA-0D92-4B16-A6FE-030C4476EF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555662"/>
              <a:ext cx="524256" cy="60877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5E2C537D-FECA-4C7F-A65B-F82518B3A1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265180"/>
            <a:ext cx="10999072" cy="575157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aduation cap flying over a road&#10;&#10;Description automatically generated">
            <a:extLst>
              <a:ext uri="{FF2B5EF4-FFF2-40B4-BE49-F238E27FC236}">
                <a16:creationId xmlns:a16="http://schemas.microsoft.com/office/drawing/2014/main" id="{1B39B8AC-F876-EE27-EB08-9B94E84164A5}"/>
              </a:ext>
            </a:extLst>
          </p:cNvPr>
          <p:cNvPicPr>
            <a:picLocks noChangeAspect="1"/>
          </p:cNvPicPr>
          <p:nvPr/>
        </p:nvPicPr>
        <p:blipFill>
          <a:blip r:embed="rId2">
            <a:extLst>
              <a:ext uri="{28A0092B-C50C-407E-A947-70E740481C1C}">
                <a14:useLocalDpi xmlns:a14="http://schemas.microsoft.com/office/drawing/2010/main" val="0"/>
              </a:ext>
            </a:extLst>
          </a:blip>
          <a:srcRect t="1862" b="6800"/>
          <a:stretch/>
        </p:blipFill>
        <p:spPr>
          <a:xfrm>
            <a:off x="838200" y="469664"/>
            <a:ext cx="10515600" cy="5330606"/>
          </a:xfrm>
          <a:prstGeom prst="rect">
            <a:avLst/>
          </a:prstGeom>
        </p:spPr>
      </p:pic>
      <p:sp>
        <p:nvSpPr>
          <p:cNvPr id="5" name="TextBox 4">
            <a:extLst>
              <a:ext uri="{FF2B5EF4-FFF2-40B4-BE49-F238E27FC236}">
                <a16:creationId xmlns:a16="http://schemas.microsoft.com/office/drawing/2014/main" id="{AD27F3BB-AB46-A7F6-218D-357CC076B08D}"/>
              </a:ext>
            </a:extLst>
          </p:cNvPr>
          <p:cNvSpPr txBox="1"/>
          <p:nvPr/>
        </p:nvSpPr>
        <p:spPr>
          <a:xfrm>
            <a:off x="838200" y="765404"/>
            <a:ext cx="10515600" cy="4660699"/>
          </a:xfrm>
          <a:prstGeom prst="rect">
            <a:avLst/>
          </a:prstGeom>
          <a:noFill/>
        </p:spPr>
        <p:txBody>
          <a:bodyPr wrap="square">
            <a:spAutoFit/>
          </a:bodyPr>
          <a:lstStyle/>
          <a:p>
            <a:pPr algn="just">
              <a:lnSpc>
                <a:spcPct val="150000"/>
              </a:lnSpc>
              <a:spcAft>
                <a:spcPts val="1000"/>
              </a:spcAft>
              <a:tabLst>
                <a:tab pos="1386840" algn="l"/>
              </a:tabLs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ĐƯỜNG CHINH PHỤC ĐỈNH CAO TIẾNG VIỆT</a:t>
            </a:r>
          </a:p>
          <a:p>
            <a:pPr algn="just">
              <a:lnSpc>
                <a:spcPct val="150000"/>
              </a:lnSpc>
              <a:spcAft>
                <a:spcPts val="1000"/>
              </a:spcAft>
              <a:tabLst>
                <a:tab pos="1386840" algn="l"/>
              </a:tabLst>
            </a:pPr>
            <a:endPar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tabLst>
                <a:tab pos="1386840" algn="l"/>
              </a:tabLst>
            </a:pPr>
            <a:endPar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tabLst>
                <a:tab pos="1386840" algn="l"/>
              </a:tabLst>
            </a:pPr>
            <a:endPar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1000"/>
              </a:spcAft>
              <a:tabLst>
                <a:tab pos="1386840" algn="l"/>
              </a:tabLst>
            </a:pP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VÒNG </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r>
              <a:rPr lang="pt-BR"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ĐỌ SỨC ĐUA TÀI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5911536"/>
      </p:ext>
    </p:ext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Lst>
</file>

<file path=ppt/tags/tag2.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Lst>
</file>

<file path=ppt/tags/tag3.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Lst>
</file>

<file path=ppt/tags/tag4.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Lst>
</file>

<file path=ppt/tags/tag5.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Lst>
</file>

<file path=ppt/tags/tag6.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Lst>
</file>

<file path=ppt/tags/tag7.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Lst>
</file>

<file path=ppt/tags/tag8.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fontScheme name="04vqclm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284</TotalTime>
  <Words>1688</Words>
  <Application>Microsoft Office PowerPoint</Application>
  <PresentationFormat>Widescreen</PresentationFormat>
  <Paragraphs>168</Paragraphs>
  <Slides>29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微软雅黑</vt:lpstr>
      <vt:lpstr>Aptos</vt:lpstr>
      <vt:lpstr>Arial</vt:lpstr>
      <vt:lpstr>Calibri</vt:lpstr>
      <vt:lpstr>等线</vt:lpstr>
      <vt:lpstr>MS Mincho</vt:lpstr>
      <vt:lpstr>Palatino Linotype</vt:lpstr>
      <vt:lpstr>Times New Roman</vt:lpstr>
      <vt:lpstr>义启小魏楷</vt:lpstr>
      <vt:lpstr>字魂59号-创粗黑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kimhuong8784@gmail.com</dc:creator>
  <cp:lastModifiedBy>Admin</cp:lastModifiedBy>
  <cp:revision>9</cp:revision>
  <dcterms:created xsi:type="dcterms:W3CDTF">2024-11-05T02:35:23Z</dcterms:created>
  <dcterms:modified xsi:type="dcterms:W3CDTF">2025-01-16T15:59:42Z</dcterms:modified>
</cp:coreProperties>
</file>