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45" r:id="rId2"/>
    <p:sldId id="256" r:id="rId3"/>
    <p:sldId id="268" r:id="rId4"/>
    <p:sldId id="269" r:id="rId5"/>
    <p:sldId id="270" r:id="rId6"/>
    <p:sldId id="272" r:id="rId7"/>
    <p:sldId id="271" r:id="rId8"/>
    <p:sldId id="273" r:id="rId9"/>
    <p:sldId id="276" r:id="rId10"/>
    <p:sldId id="257" r:id="rId11"/>
    <p:sldId id="274" r:id="rId12"/>
    <p:sldId id="275" r:id="rId13"/>
    <p:sldId id="261" r:id="rId14"/>
    <p:sldId id="277" r:id="rId15"/>
    <p:sldId id="278" r:id="rId16"/>
    <p:sldId id="263" r:id="rId17"/>
    <p:sldId id="296" r:id="rId18"/>
    <p:sldId id="281" r:id="rId19"/>
    <p:sldId id="280" r:id="rId20"/>
    <p:sldId id="262" r:id="rId21"/>
    <p:sldId id="265" r:id="rId22"/>
    <p:sldId id="279" r:id="rId23"/>
    <p:sldId id="282" r:id="rId24"/>
    <p:sldId id="283" r:id="rId25"/>
    <p:sldId id="264" r:id="rId26"/>
    <p:sldId id="285" r:id="rId27"/>
    <p:sldId id="286" r:id="rId28"/>
    <p:sldId id="284" r:id="rId29"/>
    <p:sldId id="334" r:id="rId30"/>
    <p:sldId id="335" r:id="rId31"/>
    <p:sldId id="336" r:id="rId32"/>
    <p:sldId id="338" r:id="rId33"/>
    <p:sldId id="339" r:id="rId34"/>
    <p:sldId id="342" r:id="rId35"/>
    <p:sldId id="341" r:id="rId36"/>
    <p:sldId id="288" r:id="rId37"/>
    <p:sldId id="267" r:id="rId38"/>
    <p:sldId id="287" r:id="rId39"/>
    <p:sldId id="291" r:id="rId40"/>
    <p:sldId id="290" r:id="rId41"/>
    <p:sldId id="293" r:id="rId42"/>
    <p:sldId id="294" r:id="rId43"/>
    <p:sldId id="292" r:id="rId44"/>
    <p:sldId id="295" r:id="rId45"/>
    <p:sldId id="289" r:id="rId4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39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9"/>
        <p:cNvGrpSpPr/>
        <p:nvPr/>
      </p:nvGrpSpPr>
      <p:grpSpPr>
        <a:xfrm>
          <a:off x="0" y="0"/>
          <a:ext cx="0" cy="0"/>
          <a:chOff x="0" y="0"/>
          <a:chExt cx="0" cy="0"/>
        </a:xfrm>
      </p:grpSpPr>
      <p:sp>
        <p:nvSpPr>
          <p:cNvPr id="20" name="Google Shape;20;p3"/>
          <p:cNvSpPr/>
          <p:nvPr/>
        </p:nvSpPr>
        <p:spPr>
          <a:xfrm flipH="1">
            <a:off x="-4678400" y="-405670"/>
            <a:ext cx="7357896" cy="4739920"/>
          </a:xfrm>
          <a:custGeom>
            <a:avLst/>
            <a:gdLst/>
            <a:ahLst/>
            <a:cxnLst/>
            <a:rect l="l" t="t" r="r" b="b"/>
            <a:pathLst>
              <a:path w="98138" h="63220" extrusionOk="0">
                <a:moveTo>
                  <a:pt x="2536" y="0"/>
                </a:moveTo>
                <a:cubicBezTo>
                  <a:pt x="768" y="2535"/>
                  <a:pt x="1" y="5704"/>
                  <a:pt x="535" y="8740"/>
                </a:cubicBezTo>
                <a:cubicBezTo>
                  <a:pt x="2036" y="17146"/>
                  <a:pt x="12410" y="20982"/>
                  <a:pt x="15879" y="28721"/>
                </a:cubicBezTo>
                <a:cubicBezTo>
                  <a:pt x="17914" y="33257"/>
                  <a:pt x="17280" y="38561"/>
                  <a:pt x="16513" y="43465"/>
                </a:cubicBezTo>
                <a:cubicBezTo>
                  <a:pt x="16079" y="46100"/>
                  <a:pt x="15612" y="48869"/>
                  <a:pt x="16446" y="51437"/>
                </a:cubicBezTo>
                <a:cubicBezTo>
                  <a:pt x="17046" y="53238"/>
                  <a:pt x="18181" y="54739"/>
                  <a:pt x="19448" y="56107"/>
                </a:cubicBezTo>
                <a:cubicBezTo>
                  <a:pt x="23932" y="60782"/>
                  <a:pt x="30436" y="63219"/>
                  <a:pt x="36910" y="63219"/>
                </a:cubicBezTo>
                <a:cubicBezTo>
                  <a:pt x="41754" y="63219"/>
                  <a:pt x="46583" y="61855"/>
                  <a:pt x="50537" y="59042"/>
                </a:cubicBezTo>
                <a:cubicBezTo>
                  <a:pt x="56375" y="54873"/>
                  <a:pt x="60044" y="48301"/>
                  <a:pt x="65548" y="43732"/>
                </a:cubicBezTo>
                <a:cubicBezTo>
                  <a:pt x="70526" y="39593"/>
                  <a:pt x="76988" y="37341"/>
                  <a:pt x="83454" y="37341"/>
                </a:cubicBezTo>
                <a:cubicBezTo>
                  <a:pt x="84180" y="37341"/>
                  <a:pt x="84905" y="37370"/>
                  <a:pt x="85629" y="37427"/>
                </a:cubicBezTo>
                <a:cubicBezTo>
                  <a:pt x="89591" y="37744"/>
                  <a:pt x="93614" y="38905"/>
                  <a:pt x="97525" y="38905"/>
                </a:cubicBezTo>
                <a:cubicBezTo>
                  <a:pt x="97730" y="38905"/>
                  <a:pt x="97934" y="38901"/>
                  <a:pt x="98138" y="38895"/>
                </a:cubicBezTo>
                <a:lnTo>
                  <a:pt x="98138" y="0"/>
                </a:ln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 name="Google Shape;21;p3"/>
          <p:cNvSpPr/>
          <p:nvPr/>
        </p:nvSpPr>
        <p:spPr>
          <a:xfrm>
            <a:off x="14554301" y="5203901"/>
            <a:ext cx="5866934" cy="5769478"/>
          </a:xfrm>
          <a:custGeom>
            <a:avLst/>
            <a:gdLst/>
            <a:ahLst/>
            <a:cxnLst/>
            <a:rect l="l" t="t" r="r" b="b"/>
            <a:pathLst>
              <a:path w="28054" h="27588" extrusionOk="0">
                <a:moveTo>
                  <a:pt x="20915" y="1969"/>
                </a:moveTo>
                <a:cubicBezTo>
                  <a:pt x="20548" y="1635"/>
                  <a:pt x="20114" y="1302"/>
                  <a:pt x="19647" y="1035"/>
                </a:cubicBezTo>
                <a:cubicBezTo>
                  <a:pt x="17779" y="1"/>
                  <a:pt x="15244" y="168"/>
                  <a:pt x="13576" y="1535"/>
                </a:cubicBezTo>
                <a:cubicBezTo>
                  <a:pt x="11608" y="3070"/>
                  <a:pt x="10608" y="5805"/>
                  <a:pt x="9707" y="8040"/>
                </a:cubicBezTo>
                <a:cubicBezTo>
                  <a:pt x="9640" y="8173"/>
                  <a:pt x="9607" y="8240"/>
                  <a:pt x="9574" y="8374"/>
                </a:cubicBezTo>
                <a:cubicBezTo>
                  <a:pt x="8573" y="10809"/>
                  <a:pt x="7305" y="12043"/>
                  <a:pt x="4970" y="13411"/>
                </a:cubicBezTo>
                <a:cubicBezTo>
                  <a:pt x="4136" y="13911"/>
                  <a:pt x="3236" y="14411"/>
                  <a:pt x="2569" y="15145"/>
                </a:cubicBezTo>
                <a:cubicBezTo>
                  <a:pt x="0" y="17714"/>
                  <a:pt x="934" y="22417"/>
                  <a:pt x="3769" y="24685"/>
                </a:cubicBezTo>
                <a:cubicBezTo>
                  <a:pt x="7439" y="27587"/>
                  <a:pt x="12876" y="26853"/>
                  <a:pt x="17179" y="25019"/>
                </a:cubicBezTo>
                <a:cubicBezTo>
                  <a:pt x="17980" y="24685"/>
                  <a:pt x="18747" y="24318"/>
                  <a:pt x="19481" y="23885"/>
                </a:cubicBezTo>
                <a:cubicBezTo>
                  <a:pt x="21182" y="22917"/>
                  <a:pt x="22783" y="21750"/>
                  <a:pt x="23984" y="20215"/>
                </a:cubicBezTo>
                <a:cubicBezTo>
                  <a:pt x="28053" y="14978"/>
                  <a:pt x="25652" y="6072"/>
                  <a:pt x="20915" y="1969"/>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 name="Google Shape;22;p3"/>
          <p:cNvSpPr/>
          <p:nvPr/>
        </p:nvSpPr>
        <p:spPr>
          <a:xfrm>
            <a:off x="14316250" y="-1587750"/>
            <a:ext cx="6151100" cy="3857800"/>
          </a:xfrm>
          <a:custGeom>
            <a:avLst/>
            <a:gdLst/>
            <a:ahLst/>
            <a:cxnLst/>
            <a:rect l="l" t="t" r="r" b="b"/>
            <a:pathLst>
              <a:path w="123022" h="77156" extrusionOk="0">
                <a:moveTo>
                  <a:pt x="5338" y="334"/>
                </a:moveTo>
                <a:cubicBezTo>
                  <a:pt x="0" y="9707"/>
                  <a:pt x="4504" y="20548"/>
                  <a:pt x="12242" y="26986"/>
                </a:cubicBezTo>
                <a:cubicBezTo>
                  <a:pt x="16345" y="30355"/>
                  <a:pt x="21582" y="31990"/>
                  <a:pt x="25519" y="35626"/>
                </a:cubicBezTo>
                <a:cubicBezTo>
                  <a:pt x="30622" y="40363"/>
                  <a:pt x="29121" y="47801"/>
                  <a:pt x="27754" y="53806"/>
                </a:cubicBezTo>
                <a:cubicBezTo>
                  <a:pt x="26586" y="58876"/>
                  <a:pt x="25585" y="64380"/>
                  <a:pt x="28521" y="69083"/>
                </a:cubicBezTo>
                <a:cubicBezTo>
                  <a:pt x="31089" y="73253"/>
                  <a:pt x="36526" y="75421"/>
                  <a:pt x="41130" y="76088"/>
                </a:cubicBezTo>
                <a:cubicBezTo>
                  <a:pt x="46600" y="76889"/>
                  <a:pt x="51537" y="74254"/>
                  <a:pt x="55907" y="71351"/>
                </a:cubicBezTo>
                <a:cubicBezTo>
                  <a:pt x="60977" y="67982"/>
                  <a:pt x="65614" y="63913"/>
                  <a:pt x="71451" y="61845"/>
                </a:cubicBezTo>
                <a:cubicBezTo>
                  <a:pt x="76121" y="60177"/>
                  <a:pt x="81225" y="60143"/>
                  <a:pt x="86095" y="60577"/>
                </a:cubicBezTo>
                <a:cubicBezTo>
                  <a:pt x="91466" y="61077"/>
                  <a:pt x="97103" y="62145"/>
                  <a:pt x="102007" y="64413"/>
                </a:cubicBezTo>
                <a:cubicBezTo>
                  <a:pt x="109412" y="67849"/>
                  <a:pt x="114315" y="75221"/>
                  <a:pt x="122488" y="77056"/>
                </a:cubicBezTo>
                <a:cubicBezTo>
                  <a:pt x="122855" y="77156"/>
                  <a:pt x="123022" y="76555"/>
                  <a:pt x="122655" y="76488"/>
                </a:cubicBezTo>
                <a:cubicBezTo>
                  <a:pt x="117184" y="75254"/>
                  <a:pt x="113014" y="71418"/>
                  <a:pt x="108745" y="68082"/>
                </a:cubicBezTo>
                <a:cubicBezTo>
                  <a:pt x="104342" y="64680"/>
                  <a:pt x="99772" y="62545"/>
                  <a:pt x="94334" y="61344"/>
                </a:cubicBezTo>
                <a:cubicBezTo>
                  <a:pt x="88497" y="60043"/>
                  <a:pt x="82393" y="59343"/>
                  <a:pt x="76422" y="60077"/>
                </a:cubicBezTo>
                <a:cubicBezTo>
                  <a:pt x="70751" y="60811"/>
                  <a:pt x="65947" y="63546"/>
                  <a:pt x="61378" y="66748"/>
                </a:cubicBezTo>
                <a:cubicBezTo>
                  <a:pt x="56441" y="70217"/>
                  <a:pt x="51571" y="74354"/>
                  <a:pt x="45466" y="75488"/>
                </a:cubicBezTo>
                <a:cubicBezTo>
                  <a:pt x="39295" y="76655"/>
                  <a:pt x="31423" y="73320"/>
                  <a:pt x="28421" y="67716"/>
                </a:cubicBezTo>
                <a:cubicBezTo>
                  <a:pt x="25252" y="61811"/>
                  <a:pt x="28621" y="54239"/>
                  <a:pt x="29521" y="48168"/>
                </a:cubicBezTo>
                <a:cubicBezTo>
                  <a:pt x="30189" y="43398"/>
                  <a:pt x="29388" y="38695"/>
                  <a:pt x="25919" y="35192"/>
                </a:cubicBezTo>
                <a:cubicBezTo>
                  <a:pt x="23717" y="32991"/>
                  <a:pt x="20749" y="31556"/>
                  <a:pt x="18047" y="30122"/>
                </a:cubicBezTo>
                <a:cubicBezTo>
                  <a:pt x="14778" y="28321"/>
                  <a:pt x="11842" y="26152"/>
                  <a:pt x="9340" y="23384"/>
                </a:cubicBezTo>
                <a:cubicBezTo>
                  <a:pt x="3736" y="17313"/>
                  <a:pt x="1602" y="8106"/>
                  <a:pt x="5871" y="701"/>
                </a:cubicBezTo>
                <a:cubicBezTo>
                  <a:pt x="6071" y="301"/>
                  <a:pt x="5538" y="0"/>
                  <a:pt x="5338" y="334"/>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 name="Google Shape;23;p3"/>
          <p:cNvSpPr txBox="1">
            <a:spLocks noGrp="1"/>
          </p:cNvSpPr>
          <p:nvPr>
            <p:ph type="title"/>
          </p:nvPr>
        </p:nvSpPr>
        <p:spPr>
          <a:xfrm>
            <a:off x="2040412" y="3864550"/>
            <a:ext cx="10215600" cy="2625600"/>
          </a:xfrm>
          <a:prstGeom prst="rect">
            <a:avLst/>
          </a:prstGeom>
        </p:spPr>
        <p:txBody>
          <a:bodyPr spcFirstLastPara="1" wrap="square" lIns="0" tIns="0" rIns="0" bIns="0" anchor="ctr" anchorCtr="0">
            <a:noAutofit/>
          </a:bodyPr>
          <a:lstStyle>
            <a:lvl1pPr lvl="0">
              <a:lnSpc>
                <a:spcPct val="80000"/>
              </a:lnSpc>
              <a:spcBef>
                <a:spcPts val="0"/>
              </a:spcBef>
              <a:spcAft>
                <a:spcPts val="0"/>
              </a:spcAft>
              <a:buSzPts val="3600"/>
              <a:buNone/>
              <a:defRPr sz="9200" b="1">
                <a:solidFill>
                  <a:schemeClr val="lt2"/>
                </a:solidFill>
                <a:latin typeface="Syne"/>
                <a:ea typeface="Syne"/>
                <a:cs typeface="Syne"/>
                <a:sym typeface="Syne"/>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24" name="Google Shape;24;p3"/>
          <p:cNvSpPr txBox="1">
            <a:spLocks noGrp="1"/>
          </p:cNvSpPr>
          <p:nvPr>
            <p:ph type="subTitle" idx="1"/>
          </p:nvPr>
        </p:nvSpPr>
        <p:spPr>
          <a:xfrm>
            <a:off x="2036812" y="6816200"/>
            <a:ext cx="10222800" cy="5898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3200"/>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25" name="Google Shape;25;p3"/>
          <p:cNvSpPr txBox="1">
            <a:spLocks noGrp="1"/>
          </p:cNvSpPr>
          <p:nvPr>
            <p:ph type="title" idx="2" hasCustomPrompt="1"/>
          </p:nvPr>
        </p:nvSpPr>
        <p:spPr>
          <a:xfrm>
            <a:off x="12009188" y="3060300"/>
            <a:ext cx="4242000" cy="3927000"/>
          </a:xfrm>
          <a:prstGeom prst="rect">
            <a:avLst/>
          </a:prstGeom>
        </p:spPr>
        <p:txBody>
          <a:bodyPr spcFirstLastPara="1" wrap="square" lIns="0" tIns="0" rIns="0" bIns="0" anchor="b" anchorCtr="0">
            <a:noAutofit/>
          </a:bodyPr>
          <a:lstStyle>
            <a:lvl1pPr lvl="0" algn="r" rtl="0">
              <a:spcBef>
                <a:spcPts val="0"/>
              </a:spcBef>
              <a:spcAft>
                <a:spcPts val="0"/>
              </a:spcAft>
              <a:buSzPts val="12000"/>
              <a:buNone/>
              <a:defRPr sz="24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Tree>
    <p:extLst>
      <p:ext uri="{BB962C8B-B14F-4D97-AF65-F5344CB8AC3E}">
        <p14:creationId xmlns:p14="http://schemas.microsoft.com/office/powerpoint/2010/main" val="13458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sv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12.svg"/><Relationship Id="rId5" Type="http://schemas.openxmlformats.org/officeDocument/2006/relationships/image" Target="../media/image26.svg"/><Relationship Id="rId10" Type="http://schemas.openxmlformats.org/officeDocument/2006/relationships/image" Target="../media/image11.png"/><Relationship Id="rId4" Type="http://schemas.openxmlformats.org/officeDocument/2006/relationships/image" Target="../media/image25.png"/><Relationship Id="rId9" Type="http://schemas.openxmlformats.org/officeDocument/2006/relationships/image" Target="../media/image30.svg"/></Relationships>
</file>

<file path=ppt/slides/_rels/slide13.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12.svg"/><Relationship Id="rId5" Type="http://schemas.openxmlformats.org/officeDocument/2006/relationships/image" Target="../media/image26.svg"/><Relationship Id="rId10" Type="http://schemas.openxmlformats.org/officeDocument/2006/relationships/image" Target="../media/image11.png"/><Relationship Id="rId4" Type="http://schemas.openxmlformats.org/officeDocument/2006/relationships/image" Target="../media/image25.png"/><Relationship Id="rId9" Type="http://schemas.openxmlformats.org/officeDocument/2006/relationships/image" Target="../media/image30.svg"/></Relationships>
</file>

<file path=ppt/slides/_rels/slide2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png"/><Relationship Id="rId3" Type="http://schemas.openxmlformats.org/officeDocument/2006/relationships/slide" Target="slide31.xml"/><Relationship Id="rId7" Type="http://schemas.openxmlformats.org/officeDocument/2006/relationships/image" Target="../media/image36.png"/><Relationship Id="rId12" Type="http://schemas.openxmlformats.org/officeDocument/2006/relationships/slide" Target="slide33.xml"/><Relationship Id="rId17" Type="http://schemas.openxmlformats.org/officeDocument/2006/relationships/image" Target="../media/image44.gif"/><Relationship Id="rId2" Type="http://schemas.openxmlformats.org/officeDocument/2006/relationships/image" Target="../media/image33.jpeg"/><Relationship Id="rId16"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slide" Target="slide28.xml"/><Relationship Id="rId11" Type="http://schemas.openxmlformats.org/officeDocument/2006/relationships/image" Target="../media/image39.png"/><Relationship Id="rId5" Type="http://schemas.openxmlformats.org/officeDocument/2006/relationships/image" Target="../media/image35.png"/><Relationship Id="rId15" Type="http://schemas.openxmlformats.org/officeDocument/2006/relationships/image" Target="../media/image42.png"/><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slide" Target="slide32.xml"/><Relationship Id="rId14" Type="http://schemas.openxmlformats.org/officeDocument/2006/relationships/image" Target="../media/image41.png"/></Relationships>
</file>

<file path=ppt/slides/_rels/slide31.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image" Target="../media/image51.gif"/><Relationship Id="rId3" Type="http://schemas.openxmlformats.org/officeDocument/2006/relationships/audio" Target="../media/audio2.wav"/><Relationship Id="rId7" Type="http://schemas.openxmlformats.org/officeDocument/2006/relationships/image" Target="../media/image46.jpeg"/><Relationship Id="rId12" Type="http://schemas.openxmlformats.org/officeDocument/2006/relationships/image" Target="../media/image50.gif"/><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image" Target="../media/image49.gif"/><Relationship Id="rId5" Type="http://schemas.openxmlformats.org/officeDocument/2006/relationships/image" Target="../media/image34.png"/><Relationship Id="rId10" Type="http://schemas.openxmlformats.org/officeDocument/2006/relationships/image" Target="../media/image48.gif"/><Relationship Id="rId4" Type="http://schemas.openxmlformats.org/officeDocument/2006/relationships/image" Target="../media/image45.gif"/><Relationship Id="rId9" Type="http://schemas.openxmlformats.org/officeDocument/2006/relationships/image" Target="../media/image47.gif"/><Relationship Id="rId14" Type="http://schemas.openxmlformats.org/officeDocument/2006/relationships/image" Target="../media/image52.gif"/></Relationships>
</file>

<file path=ppt/slides/_rels/slide32.xml.rels><?xml version="1.0" encoding="UTF-8" standalone="yes"?>
<Relationships xmlns="http://schemas.openxmlformats.org/package/2006/relationships"><Relationship Id="rId8" Type="http://schemas.openxmlformats.org/officeDocument/2006/relationships/image" Target="../media/image48.gif"/><Relationship Id="rId13" Type="http://schemas.openxmlformats.org/officeDocument/2006/relationships/image" Target="../media/image51.gif"/><Relationship Id="rId3" Type="http://schemas.openxmlformats.org/officeDocument/2006/relationships/audio" Target="../media/audio2.wav"/><Relationship Id="rId7" Type="http://schemas.openxmlformats.org/officeDocument/2006/relationships/image" Target="../media/image47.gif"/><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30.xml"/><Relationship Id="rId11" Type="http://schemas.openxmlformats.org/officeDocument/2006/relationships/image" Target="../media/image36.png"/><Relationship Id="rId5" Type="http://schemas.openxmlformats.org/officeDocument/2006/relationships/image" Target="../media/image46.jpeg"/><Relationship Id="rId10" Type="http://schemas.openxmlformats.org/officeDocument/2006/relationships/image" Target="../media/image50.gif"/><Relationship Id="rId4" Type="http://schemas.openxmlformats.org/officeDocument/2006/relationships/image" Target="../media/image45.gif"/><Relationship Id="rId9" Type="http://schemas.openxmlformats.org/officeDocument/2006/relationships/image" Target="../media/image49.gif"/><Relationship Id="rId14" Type="http://schemas.openxmlformats.org/officeDocument/2006/relationships/image" Target="../media/image52.gif"/></Relationships>
</file>

<file path=ppt/slides/_rels/slide33.xml.rels><?xml version="1.0" encoding="UTF-8" standalone="yes"?>
<Relationships xmlns="http://schemas.openxmlformats.org/package/2006/relationships"><Relationship Id="rId8" Type="http://schemas.openxmlformats.org/officeDocument/2006/relationships/image" Target="../media/image48.gif"/><Relationship Id="rId13" Type="http://schemas.openxmlformats.org/officeDocument/2006/relationships/image" Target="../media/image51.gif"/><Relationship Id="rId3" Type="http://schemas.openxmlformats.org/officeDocument/2006/relationships/audio" Target="../media/audio2.wav"/><Relationship Id="rId7" Type="http://schemas.openxmlformats.org/officeDocument/2006/relationships/image" Target="../media/image47.gif"/><Relationship Id="rId12"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30.xml"/><Relationship Id="rId11" Type="http://schemas.openxmlformats.org/officeDocument/2006/relationships/image" Target="../media/image38.png"/><Relationship Id="rId5" Type="http://schemas.openxmlformats.org/officeDocument/2006/relationships/image" Target="../media/image46.jpeg"/><Relationship Id="rId10" Type="http://schemas.openxmlformats.org/officeDocument/2006/relationships/image" Target="../media/image50.gif"/><Relationship Id="rId4" Type="http://schemas.openxmlformats.org/officeDocument/2006/relationships/image" Target="../media/image45.gif"/><Relationship Id="rId9" Type="http://schemas.openxmlformats.org/officeDocument/2006/relationships/image" Target="../media/image49.gif"/><Relationship Id="rId14" Type="http://schemas.openxmlformats.org/officeDocument/2006/relationships/image" Target="../media/image52.gif"/></Relationships>
</file>

<file path=ppt/slides/_rels/slide34.xml.rels><?xml version="1.0" encoding="UTF-8" standalone="yes"?>
<Relationships xmlns="http://schemas.openxmlformats.org/package/2006/relationships"><Relationship Id="rId8" Type="http://schemas.openxmlformats.org/officeDocument/2006/relationships/image" Target="../media/image48.gif"/><Relationship Id="rId13" Type="http://schemas.openxmlformats.org/officeDocument/2006/relationships/image" Target="../media/image51.gif"/><Relationship Id="rId3" Type="http://schemas.openxmlformats.org/officeDocument/2006/relationships/audio" Target="../media/audio2.wav"/><Relationship Id="rId7" Type="http://schemas.openxmlformats.org/officeDocument/2006/relationships/image" Target="../media/image47.gif"/><Relationship Id="rId12"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30.xml"/><Relationship Id="rId11" Type="http://schemas.openxmlformats.org/officeDocument/2006/relationships/image" Target="../media/image40.png"/><Relationship Id="rId5" Type="http://schemas.openxmlformats.org/officeDocument/2006/relationships/image" Target="../media/image46.jpeg"/><Relationship Id="rId10" Type="http://schemas.openxmlformats.org/officeDocument/2006/relationships/image" Target="../media/image50.gif"/><Relationship Id="rId4" Type="http://schemas.openxmlformats.org/officeDocument/2006/relationships/image" Target="../media/image45.gif"/><Relationship Id="rId9" Type="http://schemas.openxmlformats.org/officeDocument/2006/relationships/image" Target="../media/image49.gif"/></Relationships>
</file>

<file path=ppt/slides/_rels/slide35.xml.rels><?xml version="1.0" encoding="UTF-8" standalone="yes"?>
<Relationships xmlns="http://schemas.openxmlformats.org/package/2006/relationships"><Relationship Id="rId8" Type="http://schemas.openxmlformats.org/officeDocument/2006/relationships/image" Target="../media/image48.gif"/><Relationship Id="rId13" Type="http://schemas.openxmlformats.org/officeDocument/2006/relationships/image" Target="../media/image51.gif"/><Relationship Id="rId3" Type="http://schemas.openxmlformats.org/officeDocument/2006/relationships/audio" Target="../media/audio2.wav"/><Relationship Id="rId7" Type="http://schemas.openxmlformats.org/officeDocument/2006/relationships/image" Target="../media/image47.gif"/><Relationship Id="rId12"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30.xml"/><Relationship Id="rId11" Type="http://schemas.openxmlformats.org/officeDocument/2006/relationships/image" Target="../media/image42.png"/><Relationship Id="rId5" Type="http://schemas.openxmlformats.org/officeDocument/2006/relationships/image" Target="../media/image46.jpeg"/><Relationship Id="rId10" Type="http://schemas.openxmlformats.org/officeDocument/2006/relationships/image" Target="../media/image50.gif"/><Relationship Id="rId4" Type="http://schemas.openxmlformats.org/officeDocument/2006/relationships/image" Target="../media/image45.gif"/><Relationship Id="rId9" Type="http://schemas.openxmlformats.org/officeDocument/2006/relationships/image" Target="../media/image49.gif"/><Relationship Id="rId14" Type="http://schemas.openxmlformats.org/officeDocument/2006/relationships/image" Target="../media/image52.gif"/></Relationships>
</file>

<file path=ppt/slides/_rels/slide36.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3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4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4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svg"/><Relationship Id="rId7" Type="http://schemas.openxmlformats.org/officeDocument/2006/relationships/image" Target="../media/image1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svg"/><Relationship Id="rId7" Type="http://schemas.openxmlformats.org/officeDocument/2006/relationships/image" Target="../media/image1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Hình nền đẹp 168 - Hình nền - Phạm Thu Thảnh - Website trường mầm non Gia  Thư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0"/>
            <a:ext cx="18173700" cy="10037120"/>
          </a:xfrm>
          <a:prstGeom prst="rect">
            <a:avLst/>
          </a:prstGeom>
          <a:ln w="38100" cap="sq">
            <a:solidFill>
              <a:srgbClr val="FFFF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5" name="Picture 27" descr="ngoc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95667">
            <a:off x="113339" y="173418"/>
            <a:ext cx="1974066" cy="1493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p:cNvSpPr txBox="1"/>
          <p:nvPr/>
        </p:nvSpPr>
        <p:spPr>
          <a:xfrm>
            <a:off x="2217357" y="6846918"/>
            <a:ext cx="12759146" cy="823752"/>
          </a:xfrm>
          <a:prstGeom prst="rect">
            <a:avLst/>
          </a:prstGeom>
          <a:noFill/>
        </p:spPr>
        <p:txBody>
          <a:bodyPr wrap="square" rtlCol="0">
            <a:spAutoFit/>
          </a:bodyPr>
          <a:lstStyle/>
          <a:p>
            <a:pPr eaLnBrk="0" fontAlgn="base" hangingPunct="0">
              <a:lnSpc>
                <a:spcPct val="150000"/>
              </a:lnSpc>
              <a:spcBef>
                <a:spcPct val="0"/>
              </a:spcBef>
              <a:spcAft>
                <a:spcPct val="0"/>
              </a:spcAft>
            </a:pPr>
            <a:r>
              <a:rPr lang="vi-VN" sz="3600" b="1" dirty="0">
                <a:solidFill>
                  <a:srgbClr val="0000CC"/>
                </a:solidFill>
                <a:latin typeface="Times New Roman" panose="02020603050405020304" pitchFamily="18" charset="0"/>
                <a:cs typeface="Times New Roman" panose="02020603050405020304" pitchFamily="18" charset="0"/>
              </a:rPr>
              <a:t>Giáo viên thực hiện:  ĐOÀN THỊ HỒNG NHU</a:t>
            </a:r>
            <a:r>
              <a:rPr lang="en-US" sz="3600" b="1" dirty="0">
                <a:solidFill>
                  <a:srgbClr val="0000CC"/>
                </a:solidFill>
                <a:latin typeface="Times New Roman" panose="02020603050405020304" pitchFamily="18" charset="0"/>
                <a:cs typeface="Times New Roman" panose="02020603050405020304" pitchFamily="18" charset="0"/>
              </a:rPr>
              <a:t>NG</a:t>
            </a:r>
            <a:endParaRPr lang="vi-VN" sz="3600" b="1" dirty="0">
              <a:solidFill>
                <a:srgbClr val="0000CC"/>
              </a:solidFill>
              <a:latin typeface="Times New Roman" panose="02020603050405020304" pitchFamily="18" charset="0"/>
              <a:cs typeface="Times New Roman" panose="02020603050405020304" pitchFamily="18" charset="0"/>
            </a:endParaRPr>
          </a:p>
        </p:txBody>
      </p:sp>
      <p:pic>
        <p:nvPicPr>
          <p:cNvPr id="32" name="Picture 27" descr="ngoc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91533" flipH="1">
            <a:off x="15524527" y="-157175"/>
            <a:ext cx="2926238" cy="159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448597" y="296699"/>
            <a:ext cx="12096206" cy="1915204"/>
          </a:xfrm>
          <a:prstGeom prst="rect">
            <a:avLst/>
          </a:prstGeom>
        </p:spPr>
        <p:txBody>
          <a:bodyPr wrap="square">
            <a:spAutoFit/>
          </a:bodyPr>
          <a:lstStyle/>
          <a:p>
            <a:pPr algn="ctr" eaLnBrk="0" fontAlgn="base" hangingPunct="0">
              <a:lnSpc>
                <a:spcPct val="150000"/>
              </a:lnSpc>
              <a:spcBef>
                <a:spcPct val="0"/>
              </a:spcBef>
              <a:spcAft>
                <a:spcPct val="0"/>
              </a:spcAft>
            </a:pPr>
            <a:r>
              <a:rPr lang="en-US" sz="4200" b="1" dirty="0" err="1">
                <a:solidFill>
                  <a:srgbClr val="0000FF"/>
                </a:solidFill>
                <a:latin typeface="Times New Roman" panose="02020603050405020304" pitchFamily="18" charset="0"/>
                <a:cs typeface="Times New Roman" panose="02020603050405020304" pitchFamily="18" charset="0"/>
              </a:rPr>
              <a:t>SỞ</a:t>
            </a:r>
            <a:r>
              <a:rPr lang="en-US" sz="4200" b="1" dirty="0">
                <a:solidFill>
                  <a:srgbClr val="0000FF"/>
                </a:solidFill>
                <a:latin typeface="Times New Roman" panose="02020603050405020304" pitchFamily="18" charset="0"/>
                <a:cs typeface="Times New Roman" panose="02020603050405020304" pitchFamily="18" charset="0"/>
              </a:rPr>
              <a:t> </a:t>
            </a:r>
            <a:r>
              <a:rPr lang="en-US" sz="4200" b="1" dirty="0" err="1">
                <a:solidFill>
                  <a:srgbClr val="0000FF"/>
                </a:solidFill>
                <a:latin typeface="Times New Roman" panose="02020603050405020304" pitchFamily="18" charset="0"/>
                <a:cs typeface="Times New Roman" panose="02020603050405020304" pitchFamily="18" charset="0"/>
              </a:rPr>
              <a:t>GIÁO</a:t>
            </a:r>
            <a:r>
              <a:rPr lang="en-US" sz="4200" b="1" dirty="0">
                <a:solidFill>
                  <a:srgbClr val="0000FF"/>
                </a:solidFill>
                <a:latin typeface="Times New Roman" panose="02020603050405020304" pitchFamily="18" charset="0"/>
                <a:cs typeface="Times New Roman" panose="02020603050405020304" pitchFamily="18" charset="0"/>
              </a:rPr>
              <a:t> </a:t>
            </a:r>
            <a:r>
              <a:rPr lang="en-US" sz="4200" b="1" dirty="0" err="1">
                <a:solidFill>
                  <a:srgbClr val="0000FF"/>
                </a:solidFill>
                <a:latin typeface="Times New Roman" panose="02020603050405020304" pitchFamily="18" charset="0"/>
                <a:cs typeface="Times New Roman" panose="02020603050405020304" pitchFamily="18" charset="0"/>
              </a:rPr>
              <a:t>DỤC</a:t>
            </a:r>
            <a:r>
              <a:rPr lang="en-US" sz="4200" b="1" dirty="0">
                <a:solidFill>
                  <a:srgbClr val="0000FF"/>
                </a:solidFill>
                <a:latin typeface="Times New Roman" panose="02020603050405020304" pitchFamily="18" charset="0"/>
                <a:cs typeface="Times New Roman" panose="02020603050405020304" pitchFamily="18" charset="0"/>
              </a:rPr>
              <a:t> </a:t>
            </a:r>
            <a:r>
              <a:rPr lang="en-US" sz="4200" b="1" dirty="0" err="1">
                <a:solidFill>
                  <a:srgbClr val="0000FF"/>
                </a:solidFill>
                <a:latin typeface="Times New Roman" panose="02020603050405020304" pitchFamily="18" charset="0"/>
                <a:cs typeface="Times New Roman" panose="02020603050405020304" pitchFamily="18" charset="0"/>
              </a:rPr>
              <a:t>VÀ</a:t>
            </a:r>
            <a:r>
              <a:rPr lang="en-US" sz="4200" b="1" dirty="0">
                <a:solidFill>
                  <a:srgbClr val="0000FF"/>
                </a:solidFill>
                <a:latin typeface="Times New Roman" panose="02020603050405020304" pitchFamily="18" charset="0"/>
                <a:cs typeface="Times New Roman" panose="02020603050405020304" pitchFamily="18" charset="0"/>
              </a:rPr>
              <a:t> </a:t>
            </a:r>
            <a:r>
              <a:rPr lang="en-US" sz="4200" b="1" dirty="0" err="1">
                <a:solidFill>
                  <a:srgbClr val="0000FF"/>
                </a:solidFill>
                <a:latin typeface="Times New Roman" panose="02020603050405020304" pitchFamily="18" charset="0"/>
                <a:cs typeface="Times New Roman" panose="02020603050405020304" pitchFamily="18" charset="0"/>
              </a:rPr>
              <a:t>ĐÀO</a:t>
            </a:r>
            <a:r>
              <a:rPr lang="en-US" sz="4200" b="1" dirty="0">
                <a:solidFill>
                  <a:srgbClr val="0000FF"/>
                </a:solidFill>
                <a:latin typeface="Times New Roman" panose="02020603050405020304" pitchFamily="18" charset="0"/>
                <a:cs typeface="Times New Roman" panose="02020603050405020304" pitchFamily="18" charset="0"/>
              </a:rPr>
              <a:t> </a:t>
            </a:r>
            <a:r>
              <a:rPr lang="en-US" sz="4200" b="1" dirty="0" err="1">
                <a:solidFill>
                  <a:srgbClr val="0000FF"/>
                </a:solidFill>
                <a:latin typeface="Times New Roman" panose="02020603050405020304" pitchFamily="18" charset="0"/>
                <a:cs typeface="Times New Roman" panose="02020603050405020304" pitchFamily="18" charset="0"/>
              </a:rPr>
              <a:t>TẠO</a:t>
            </a:r>
            <a:r>
              <a:rPr lang="en-US" sz="4200" b="1" dirty="0">
                <a:solidFill>
                  <a:srgbClr val="0000FF"/>
                </a:solidFill>
                <a:latin typeface="Times New Roman" panose="02020603050405020304" pitchFamily="18" charset="0"/>
                <a:cs typeface="Times New Roman" panose="02020603050405020304" pitchFamily="18" charset="0"/>
              </a:rPr>
              <a:t> </a:t>
            </a:r>
            <a:r>
              <a:rPr lang="en-US" sz="4200" b="1" dirty="0" err="1">
                <a:solidFill>
                  <a:srgbClr val="0000FF"/>
                </a:solidFill>
                <a:latin typeface="Times New Roman" panose="02020603050405020304" pitchFamily="18" charset="0"/>
                <a:cs typeface="Times New Roman" panose="02020603050405020304" pitchFamily="18" charset="0"/>
              </a:rPr>
              <a:t>GIA</a:t>
            </a:r>
            <a:r>
              <a:rPr lang="en-US" sz="4200" b="1" dirty="0">
                <a:solidFill>
                  <a:srgbClr val="0000FF"/>
                </a:solidFill>
                <a:latin typeface="Times New Roman" panose="02020603050405020304" pitchFamily="18" charset="0"/>
                <a:cs typeface="Times New Roman" panose="02020603050405020304" pitchFamily="18" charset="0"/>
              </a:rPr>
              <a:t> LAI</a:t>
            </a:r>
          </a:p>
          <a:p>
            <a:pPr algn="ctr" eaLnBrk="0" fontAlgn="base" hangingPunct="0">
              <a:lnSpc>
                <a:spcPct val="150000"/>
              </a:lnSpc>
              <a:spcBef>
                <a:spcPct val="0"/>
              </a:spcBef>
              <a:spcAft>
                <a:spcPct val="0"/>
              </a:spcAft>
            </a:pPr>
            <a:r>
              <a:rPr lang="en-US" sz="4200" b="1" dirty="0">
                <a:solidFill>
                  <a:srgbClr val="0000FF"/>
                </a:solidFill>
                <a:latin typeface="Times New Roman" panose="02020603050405020304" pitchFamily="18" charset="0"/>
                <a:cs typeface="Times New Roman" panose="02020603050405020304" pitchFamily="18" charset="0"/>
              </a:rPr>
              <a:t>   </a:t>
            </a:r>
            <a:r>
              <a:rPr lang="en-US" sz="4200" b="1" dirty="0" err="1">
                <a:solidFill>
                  <a:srgbClr val="0000FF"/>
                </a:solidFill>
                <a:latin typeface="Times New Roman" panose="02020603050405020304" pitchFamily="18" charset="0"/>
                <a:cs typeface="Times New Roman" panose="02020603050405020304" pitchFamily="18" charset="0"/>
              </a:rPr>
              <a:t>TRƯỜNG</a:t>
            </a:r>
            <a:r>
              <a:rPr lang="en-US" sz="4200" b="1" dirty="0">
                <a:solidFill>
                  <a:srgbClr val="0000FF"/>
                </a:solidFill>
                <a:latin typeface="Times New Roman" panose="02020603050405020304" pitchFamily="18" charset="0"/>
                <a:cs typeface="Times New Roman" panose="02020603050405020304" pitchFamily="18" charset="0"/>
              </a:rPr>
              <a:t> </a:t>
            </a:r>
            <a:r>
              <a:rPr lang="en-US" sz="4200" b="1" dirty="0" err="1">
                <a:solidFill>
                  <a:srgbClr val="0000FF"/>
                </a:solidFill>
                <a:latin typeface="Times New Roman" panose="02020603050405020304" pitchFamily="18" charset="0"/>
                <a:cs typeface="Times New Roman" panose="02020603050405020304" pitchFamily="18" charset="0"/>
              </a:rPr>
              <a:t>THPT</a:t>
            </a:r>
            <a:r>
              <a:rPr lang="en-US" sz="4200" b="1" dirty="0">
                <a:solidFill>
                  <a:srgbClr val="0000FF"/>
                </a:solidFill>
                <a:latin typeface="Times New Roman" panose="02020603050405020304" pitchFamily="18" charset="0"/>
                <a:cs typeface="Times New Roman" panose="02020603050405020304" pitchFamily="18" charset="0"/>
              </a:rPr>
              <a:t> </a:t>
            </a:r>
            <a:r>
              <a:rPr lang="en-US" sz="4200" b="1" dirty="0" err="1">
                <a:solidFill>
                  <a:srgbClr val="0000FF"/>
                </a:solidFill>
                <a:latin typeface="Times New Roman" panose="02020603050405020304" pitchFamily="18" charset="0"/>
                <a:cs typeface="Times New Roman" panose="02020603050405020304" pitchFamily="18" charset="0"/>
              </a:rPr>
              <a:t>SỐ</a:t>
            </a:r>
            <a:r>
              <a:rPr lang="en-US" sz="4200" b="1" dirty="0">
                <a:solidFill>
                  <a:srgbClr val="0000FF"/>
                </a:solidFill>
                <a:latin typeface="Times New Roman" panose="02020603050405020304" pitchFamily="18" charset="0"/>
                <a:cs typeface="Times New Roman" panose="02020603050405020304" pitchFamily="18" charset="0"/>
              </a:rPr>
              <a:t> 1 </a:t>
            </a:r>
            <a:r>
              <a:rPr lang="en-US" sz="4200" b="1" dirty="0" err="1">
                <a:solidFill>
                  <a:srgbClr val="0000FF"/>
                </a:solidFill>
                <a:latin typeface="Times New Roman" panose="02020603050405020304" pitchFamily="18" charset="0"/>
                <a:cs typeface="Times New Roman" panose="02020603050405020304" pitchFamily="18" charset="0"/>
              </a:rPr>
              <a:t>NGUYỄN</a:t>
            </a:r>
            <a:r>
              <a:rPr lang="en-US" sz="4200" b="1" dirty="0">
                <a:solidFill>
                  <a:srgbClr val="0000FF"/>
                </a:solidFill>
                <a:latin typeface="Times New Roman" panose="02020603050405020304" pitchFamily="18" charset="0"/>
                <a:cs typeface="Times New Roman" panose="02020603050405020304" pitchFamily="18" charset="0"/>
              </a:rPr>
              <a:t> DU</a:t>
            </a:r>
            <a:r>
              <a:rPr lang="vi-VN" sz="4200" b="1" dirty="0">
                <a:solidFill>
                  <a:srgbClr val="0000FF"/>
                </a:solidFill>
                <a:latin typeface="Times New Roman" panose="02020603050405020304" pitchFamily="18" charset="0"/>
                <a:cs typeface="Times New Roman" panose="02020603050405020304" pitchFamily="18" charset="0"/>
              </a:rPr>
              <a:t>	</a:t>
            </a:r>
            <a:endParaRPr lang="vi-VN" sz="3600" b="1" dirty="0">
              <a:solidFill>
                <a:srgbClr val="0000FF"/>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A1D32AA-C846-4B25-979D-EC3B94D400B2}"/>
              </a:ext>
            </a:extLst>
          </p:cNvPr>
          <p:cNvSpPr txBox="1"/>
          <p:nvPr/>
        </p:nvSpPr>
        <p:spPr>
          <a:xfrm>
            <a:off x="171453" y="3441280"/>
            <a:ext cx="18059398" cy="1953996"/>
          </a:xfrm>
          <a:prstGeom prst="rect">
            <a:avLst/>
          </a:prstGeom>
          <a:noFill/>
        </p:spPr>
        <p:txBody>
          <a:bodyPr wrap="square">
            <a:spAutoFit/>
          </a:bodyPr>
          <a:lstStyle/>
          <a:p>
            <a:pPr algn="ctr">
              <a:lnSpc>
                <a:spcPct val="115000"/>
              </a:lnSpc>
              <a:spcBef>
                <a:spcPts val="900"/>
              </a:spcBef>
              <a:spcAft>
                <a:spcPts val="900"/>
              </a:spcAft>
            </a:pPr>
            <a:r>
              <a:rPr lang="en-US" sz="4800" b="1" dirty="0">
                <a:solidFill>
                  <a:srgbClr val="FF0000"/>
                </a:solidFill>
                <a:latin typeface="Times New Roman" panose="02020603050405020304" pitchFamily="18" charset="0"/>
                <a:ea typeface="Calibri" panose="020F0502020204030204" pitchFamily="34" charset="0"/>
              </a:rPr>
              <a:t>CHÀO MỪNG QUÝ THẦY CÔ ĐẾN DỰ GIỜ </a:t>
            </a:r>
          </a:p>
          <a:p>
            <a:pPr algn="ctr">
              <a:lnSpc>
                <a:spcPct val="115000"/>
              </a:lnSpc>
              <a:spcBef>
                <a:spcPts val="900"/>
              </a:spcBef>
              <a:spcAft>
                <a:spcPts val="900"/>
              </a:spcAft>
            </a:pPr>
            <a:r>
              <a:rPr lang="en-US" sz="4800" b="1" dirty="0">
                <a:solidFill>
                  <a:srgbClr val="FF0000"/>
                </a:solidFill>
                <a:latin typeface="Times New Roman" panose="02020603050405020304" pitchFamily="18" charset="0"/>
                <a:ea typeface="Calibri" panose="020F0502020204030204" pitchFamily="34" charset="0"/>
              </a:rPr>
              <a:t>TIẾT HỌC HÔM NAY</a:t>
            </a:r>
          </a:p>
        </p:txBody>
      </p:sp>
    </p:spTree>
    <p:extLst>
      <p:ext uri="{BB962C8B-B14F-4D97-AF65-F5344CB8AC3E}">
        <p14:creationId xmlns:p14="http://schemas.microsoft.com/office/powerpoint/2010/main" val="371219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4A6A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20895"/>
            <a:ext cx="15970487" cy="9445209"/>
            <a:chOff x="0" y="0"/>
            <a:chExt cx="21293982" cy="12593612"/>
          </a:xfrm>
        </p:grpSpPr>
        <p:grpSp>
          <p:nvGrpSpPr>
            <p:cNvPr id="3" name="Group 3"/>
            <p:cNvGrpSpPr/>
            <p:nvPr/>
          </p:nvGrpSpPr>
          <p:grpSpPr>
            <a:xfrm>
              <a:off x="0" y="0"/>
              <a:ext cx="21293982" cy="12593612"/>
              <a:chOff x="0" y="0"/>
              <a:chExt cx="4206219" cy="2487627"/>
            </a:xfrm>
          </p:grpSpPr>
          <p:sp>
            <p:nvSpPr>
              <p:cNvPr id="4" name="Freeform 4"/>
              <p:cNvSpPr/>
              <p:nvPr/>
            </p:nvSpPr>
            <p:spPr>
              <a:xfrm>
                <a:off x="0" y="0"/>
                <a:ext cx="4206219" cy="2487627"/>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txBody>
              <a:bodyPr/>
              <a:lstStyle/>
              <a:p>
                <a:endParaRPr lang="en-US"/>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623458" y="649950"/>
              <a:ext cx="20047066" cy="11158691"/>
              <a:chOff x="0" y="0"/>
              <a:chExt cx="3959914" cy="2204186"/>
            </a:xfrm>
          </p:grpSpPr>
          <p:sp>
            <p:nvSpPr>
              <p:cNvPr id="7" name="Freeform 7"/>
              <p:cNvSpPr/>
              <p:nvPr/>
            </p:nvSpPr>
            <p:spPr>
              <a:xfrm>
                <a:off x="0" y="0"/>
                <a:ext cx="3959914"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txBody>
              <a:bodyPr/>
              <a:lstStyle/>
              <a:p>
                <a:endParaRPr lang="en-US"/>
              </a:p>
            </p:txBody>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sp>
        <p:nvSpPr>
          <p:cNvPr id="13" name="Freeform 13"/>
          <p:cNvSpPr/>
          <p:nvPr/>
        </p:nvSpPr>
        <p:spPr>
          <a:xfrm>
            <a:off x="15486731" y="6990443"/>
            <a:ext cx="737119" cy="1061297"/>
          </a:xfrm>
          <a:custGeom>
            <a:avLst/>
            <a:gdLst/>
            <a:ahLst/>
            <a:cxnLst/>
            <a:rect l="l" t="t" r="r" b="b"/>
            <a:pathLst>
              <a:path w="737119" h="1061297">
                <a:moveTo>
                  <a:pt x="0" y="0"/>
                </a:moveTo>
                <a:lnTo>
                  <a:pt x="737120" y="0"/>
                </a:lnTo>
                <a:lnTo>
                  <a:pt x="737120" y="1061297"/>
                </a:lnTo>
                <a:lnTo>
                  <a:pt x="0" y="10612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14763632" y="1571203"/>
            <a:ext cx="737119" cy="1061297"/>
          </a:xfrm>
          <a:custGeom>
            <a:avLst/>
            <a:gdLst/>
            <a:ahLst/>
            <a:cxnLst/>
            <a:rect l="l" t="t" r="r" b="b"/>
            <a:pathLst>
              <a:path w="737119" h="1061297">
                <a:moveTo>
                  <a:pt x="0" y="0"/>
                </a:moveTo>
                <a:lnTo>
                  <a:pt x="737119" y="0"/>
                </a:lnTo>
                <a:lnTo>
                  <a:pt x="737119" y="1061297"/>
                </a:lnTo>
                <a:lnTo>
                  <a:pt x="0" y="10612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a:off x="15500751" y="1307998"/>
            <a:ext cx="584719" cy="841873"/>
          </a:xfrm>
          <a:custGeom>
            <a:avLst/>
            <a:gdLst/>
            <a:ahLst/>
            <a:cxnLst/>
            <a:rect l="l" t="t" r="r" b="b"/>
            <a:pathLst>
              <a:path w="584719" h="841873">
                <a:moveTo>
                  <a:pt x="0" y="0"/>
                </a:moveTo>
                <a:lnTo>
                  <a:pt x="584719" y="0"/>
                </a:lnTo>
                <a:lnTo>
                  <a:pt x="584719" y="841874"/>
                </a:lnTo>
                <a:lnTo>
                  <a:pt x="0" y="8418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Freeform 17"/>
          <p:cNvSpPr/>
          <p:nvPr/>
        </p:nvSpPr>
        <p:spPr>
          <a:xfrm>
            <a:off x="-178340" y="6059303"/>
            <a:ext cx="2590425" cy="4227697"/>
          </a:xfrm>
          <a:custGeom>
            <a:avLst/>
            <a:gdLst/>
            <a:ahLst/>
            <a:cxnLst/>
            <a:rect l="l" t="t" r="r" b="b"/>
            <a:pathLst>
              <a:path w="2590425" h="4227697">
                <a:moveTo>
                  <a:pt x="0" y="0"/>
                </a:moveTo>
                <a:lnTo>
                  <a:pt x="2590425" y="0"/>
                </a:lnTo>
                <a:lnTo>
                  <a:pt x="2590425" y="4227697"/>
                </a:lnTo>
                <a:lnTo>
                  <a:pt x="0" y="42276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Rectangle 17"/>
          <p:cNvSpPr/>
          <p:nvPr/>
        </p:nvSpPr>
        <p:spPr>
          <a:xfrm>
            <a:off x="2571750" y="2543239"/>
            <a:ext cx="5638210" cy="956800"/>
          </a:xfrm>
          <a:prstGeom prst="rect">
            <a:avLst/>
          </a:prstGeom>
        </p:spPr>
        <p:txBody>
          <a:bodyPr wrap="none">
            <a:spAutoFit/>
          </a:bodyPr>
          <a:lstStyle/>
          <a:p>
            <a:pPr algn="just">
              <a:lnSpc>
                <a:spcPct val="130000"/>
              </a:lnSpc>
              <a:spcAft>
                <a:spcPts val="0"/>
              </a:spcAft>
              <a:tabLst>
                <a:tab pos="1386840" algn="l"/>
              </a:tabLst>
            </a:pPr>
            <a:r>
              <a:rPr lang="en-US" sz="4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1. </a:t>
            </a:r>
            <a:r>
              <a:rPr lang="en-US" sz="4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Tác</a:t>
            </a:r>
            <a:r>
              <a:rPr lang="en-US" sz="4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giả</a:t>
            </a:r>
            <a:r>
              <a:rPr lang="en-US" sz="4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4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xuất</a:t>
            </a:r>
            <a:r>
              <a:rPr lang="en-US" sz="4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xứ</a:t>
            </a:r>
            <a:endParaRPr lang="en-GB" sz="4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1816920" y="3637496"/>
            <a:ext cx="10050364" cy="2973122"/>
          </a:xfrm>
          <a:prstGeom prst="rect">
            <a:avLst/>
          </a:prstGeom>
        </p:spPr>
        <p:txBody>
          <a:bodyPr wrap="square">
            <a:spAutoFit/>
          </a:bodyPr>
          <a:lstStyle/>
          <a:p>
            <a:pPr algn="just">
              <a:lnSpc>
                <a:spcPct val="130000"/>
              </a:lnSpc>
              <a:spcAft>
                <a:spcPts val="0"/>
              </a:spcAft>
              <a:tabLst>
                <a:tab pos="1386840" algn="l"/>
              </a:tabLst>
            </a:pPr>
            <a:r>
              <a:rPr lang="en-US" sz="4800" b="1">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8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Tác giả: PGS. TS Phạm Văn Tình, sinh năm 1954, quê ở Nam Định, </a:t>
            </a:r>
            <a:r>
              <a:rPr lang="en-US" sz="4800">
                <a:solidFill>
                  <a:srgbClr val="1C1C1C"/>
                </a:solidFill>
                <a:latin typeface="Times New Roman" panose="02020603050405020304" pitchFamily="18" charset="0"/>
                <a:ea typeface="Calibri" panose="020F0502020204030204" pitchFamily="34" charset="0"/>
                <a:cs typeface="Times New Roman" panose="02020603050405020304" pitchFamily="18" charset="0"/>
              </a:rPr>
              <a:t>Tổng thư ký Hội Ngôn ngữ học Việt Nam.</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9"/>
          <p:cNvSpPr/>
          <p:nvPr/>
        </p:nvSpPr>
        <p:spPr>
          <a:xfrm>
            <a:off x="2571750" y="6737868"/>
            <a:ext cx="9763127" cy="2012859"/>
          </a:xfrm>
          <a:prstGeom prst="rect">
            <a:avLst/>
          </a:prstGeom>
        </p:spPr>
        <p:txBody>
          <a:bodyPr wrap="square">
            <a:spAutoFit/>
          </a:bodyPr>
          <a:lstStyle/>
          <a:p>
            <a:pPr>
              <a:lnSpc>
                <a:spcPct val="130000"/>
              </a:lnSpc>
              <a:spcAft>
                <a:spcPts val="0"/>
              </a:spcAft>
              <a:tabLst>
                <a:tab pos="1386840" algn="l"/>
              </a:tabLst>
            </a:pPr>
            <a:r>
              <a:rPr lang="en-US" sz="48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Xuất xứ: In trên báo phunuonline.com.vn, ngày 28/7/2020.</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34877" y="2702680"/>
            <a:ext cx="4061423" cy="57536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4A6A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20895"/>
            <a:ext cx="15970487" cy="9445209"/>
            <a:chOff x="0" y="0"/>
            <a:chExt cx="4206219" cy="2487627"/>
          </a:xfrm>
        </p:grpSpPr>
        <p:sp>
          <p:nvSpPr>
            <p:cNvPr id="3" name="Freeform 3"/>
            <p:cNvSpPr/>
            <p:nvPr/>
          </p:nvSpPr>
          <p:spPr>
            <a:xfrm>
              <a:off x="0" y="0"/>
              <a:ext cx="4206219" cy="2487627"/>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1496294" y="908358"/>
            <a:ext cx="15035299" cy="8369018"/>
            <a:chOff x="0" y="0"/>
            <a:chExt cx="3959914" cy="2204186"/>
          </a:xfrm>
        </p:grpSpPr>
        <p:sp>
          <p:nvSpPr>
            <p:cNvPr id="6" name="Freeform 6"/>
            <p:cNvSpPr/>
            <p:nvPr/>
          </p:nvSpPr>
          <p:spPr>
            <a:xfrm>
              <a:off x="0" y="0"/>
              <a:ext cx="3959914"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a:off x="6368192" y="1855449"/>
            <a:ext cx="9344390" cy="2331264"/>
            <a:chOff x="0" y="0"/>
            <a:chExt cx="2461074" cy="385667"/>
          </a:xfrm>
        </p:grpSpPr>
        <p:sp>
          <p:nvSpPr>
            <p:cNvPr id="9" name="Freeform 9"/>
            <p:cNvSpPr/>
            <p:nvPr/>
          </p:nvSpPr>
          <p:spPr>
            <a:xfrm>
              <a:off x="0" y="0"/>
              <a:ext cx="2461074" cy="385667"/>
            </a:xfrm>
            <a:custGeom>
              <a:avLst/>
              <a:gdLst/>
              <a:ahLst/>
              <a:cxnLst/>
              <a:rect l="l" t="t" r="r" b="b"/>
              <a:pathLst>
                <a:path w="2461074" h="385667">
                  <a:moveTo>
                    <a:pt x="31483" y="0"/>
                  </a:moveTo>
                  <a:lnTo>
                    <a:pt x="2429591" y="0"/>
                  </a:lnTo>
                  <a:cubicBezTo>
                    <a:pt x="2446978" y="0"/>
                    <a:pt x="2461074" y="14096"/>
                    <a:pt x="2461074" y="31483"/>
                  </a:cubicBezTo>
                  <a:lnTo>
                    <a:pt x="2461074" y="354184"/>
                  </a:lnTo>
                  <a:cubicBezTo>
                    <a:pt x="2461074" y="371572"/>
                    <a:pt x="2446978" y="385667"/>
                    <a:pt x="2429591" y="385667"/>
                  </a:cubicBezTo>
                  <a:lnTo>
                    <a:pt x="31483" y="385667"/>
                  </a:lnTo>
                  <a:cubicBezTo>
                    <a:pt x="14096" y="385667"/>
                    <a:pt x="0" y="371572"/>
                    <a:pt x="0" y="354184"/>
                  </a:cubicBezTo>
                  <a:lnTo>
                    <a:pt x="0" y="31483"/>
                  </a:lnTo>
                  <a:cubicBezTo>
                    <a:pt x="0" y="14096"/>
                    <a:pt x="14096" y="0"/>
                    <a:pt x="31483" y="0"/>
                  </a:cubicBezTo>
                  <a:close/>
                </a:path>
              </a:pathLst>
            </a:custGeom>
            <a:solidFill>
              <a:srgbClr val="000000">
                <a:alpha val="0"/>
              </a:srgbClr>
            </a:solidFill>
            <a:ln w="47625">
              <a:solidFill>
                <a:srgbClr val="5D381C"/>
              </a:solidFill>
            </a:ln>
          </p:spPr>
          <p:txBody>
            <a:bodyPr/>
            <a:lstStyle/>
            <a:p>
              <a:endParaRPr lang="en-US"/>
            </a:p>
          </p:txBody>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1" name="Group 11"/>
          <p:cNvGrpSpPr>
            <a:grpSpLocks noChangeAspect="1"/>
          </p:cNvGrpSpPr>
          <p:nvPr/>
        </p:nvGrpSpPr>
        <p:grpSpPr>
          <a:xfrm>
            <a:off x="1927878" y="3101438"/>
            <a:ext cx="3039126" cy="4084122"/>
            <a:chOff x="0" y="0"/>
            <a:chExt cx="3663950" cy="4923790"/>
          </a:xfrm>
        </p:grpSpPr>
        <p:sp>
          <p:nvSpPr>
            <p:cNvPr id="12" name="Freeform 12"/>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2"/>
              <a:stretch>
                <a:fillRect l="-39970" r="-39970"/>
              </a:stretch>
            </a:blipFill>
          </p:spPr>
          <p:txBody>
            <a:bodyPr/>
            <a:lstStyle/>
            <a:p>
              <a:endParaRPr lang="en-US"/>
            </a:p>
          </p:txBody>
        </p:sp>
        <p:sp>
          <p:nvSpPr>
            <p:cNvPr id="13" name="Freeform 13"/>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5D381C"/>
            </a:solidFill>
          </p:spPr>
          <p:txBody>
            <a:bodyPr/>
            <a:lstStyle/>
            <a:p>
              <a:endParaRPr lang="en-US"/>
            </a:p>
          </p:txBody>
        </p:sp>
      </p:grpSp>
      <p:sp>
        <p:nvSpPr>
          <p:cNvPr id="16" name="AutoShape 16"/>
          <p:cNvSpPr/>
          <p:nvPr/>
        </p:nvSpPr>
        <p:spPr>
          <a:xfrm>
            <a:off x="6398672" y="8478451"/>
            <a:ext cx="9056026" cy="23812"/>
          </a:xfrm>
          <a:prstGeom prst="line">
            <a:avLst/>
          </a:prstGeom>
          <a:ln w="47625" cap="flat">
            <a:solidFill>
              <a:srgbClr val="5D381C"/>
            </a:solidFill>
            <a:prstDash val="solid"/>
            <a:headEnd type="none" w="sm" len="sm"/>
            <a:tailEnd type="none" w="sm" len="sm"/>
          </a:ln>
        </p:spPr>
        <p:txBody>
          <a:bodyPr/>
          <a:lstStyle/>
          <a:p>
            <a:endParaRPr lang="en-US"/>
          </a:p>
        </p:txBody>
      </p:sp>
      <p:sp>
        <p:nvSpPr>
          <p:cNvPr id="17" name="Freeform 17"/>
          <p:cNvSpPr/>
          <p:nvPr/>
        </p:nvSpPr>
        <p:spPr>
          <a:xfrm rot="3207531">
            <a:off x="15731899" y="-1930446"/>
            <a:ext cx="2840387" cy="5966081"/>
          </a:xfrm>
          <a:custGeom>
            <a:avLst/>
            <a:gdLst/>
            <a:ahLst/>
            <a:cxnLst/>
            <a:rect l="l" t="t" r="r" b="b"/>
            <a:pathLst>
              <a:path w="2840387" h="5966081">
                <a:moveTo>
                  <a:pt x="0" y="0"/>
                </a:moveTo>
                <a:lnTo>
                  <a:pt x="2840387" y="0"/>
                </a:lnTo>
                <a:lnTo>
                  <a:pt x="2840387" y="5966082"/>
                </a:lnTo>
                <a:lnTo>
                  <a:pt x="0" y="59660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18"/>
          <p:cNvSpPr/>
          <p:nvPr/>
        </p:nvSpPr>
        <p:spPr>
          <a:xfrm rot="-9230465">
            <a:off x="-546364" y="7656625"/>
            <a:ext cx="2685882" cy="5641551"/>
          </a:xfrm>
          <a:custGeom>
            <a:avLst/>
            <a:gdLst/>
            <a:ahLst/>
            <a:cxnLst/>
            <a:rect l="l" t="t" r="r" b="b"/>
            <a:pathLst>
              <a:path w="2685882" h="5641551">
                <a:moveTo>
                  <a:pt x="0" y="0"/>
                </a:moveTo>
                <a:lnTo>
                  <a:pt x="2685882" y="0"/>
                </a:lnTo>
                <a:lnTo>
                  <a:pt x="2685882" y="5641551"/>
                </a:lnTo>
                <a:lnTo>
                  <a:pt x="0" y="56415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Freeform 9"/>
          <p:cNvSpPr/>
          <p:nvPr/>
        </p:nvSpPr>
        <p:spPr>
          <a:xfrm>
            <a:off x="6337712" y="5133804"/>
            <a:ext cx="9344390" cy="2479430"/>
          </a:xfrm>
          <a:custGeom>
            <a:avLst/>
            <a:gdLst/>
            <a:ahLst/>
            <a:cxnLst/>
            <a:rect l="l" t="t" r="r" b="b"/>
            <a:pathLst>
              <a:path w="2461074" h="385667">
                <a:moveTo>
                  <a:pt x="31483" y="0"/>
                </a:moveTo>
                <a:lnTo>
                  <a:pt x="2429591" y="0"/>
                </a:lnTo>
                <a:cubicBezTo>
                  <a:pt x="2446978" y="0"/>
                  <a:pt x="2461074" y="14096"/>
                  <a:pt x="2461074" y="31483"/>
                </a:cubicBezTo>
                <a:lnTo>
                  <a:pt x="2461074" y="354184"/>
                </a:lnTo>
                <a:cubicBezTo>
                  <a:pt x="2461074" y="371572"/>
                  <a:pt x="2446978" y="385667"/>
                  <a:pt x="2429591" y="385667"/>
                </a:cubicBezTo>
                <a:lnTo>
                  <a:pt x="31483" y="385667"/>
                </a:lnTo>
                <a:cubicBezTo>
                  <a:pt x="14096" y="385667"/>
                  <a:pt x="0" y="371572"/>
                  <a:pt x="0" y="354184"/>
                </a:cubicBezTo>
                <a:lnTo>
                  <a:pt x="0" y="31483"/>
                </a:lnTo>
                <a:cubicBezTo>
                  <a:pt x="0" y="14096"/>
                  <a:pt x="14096" y="0"/>
                  <a:pt x="31483" y="0"/>
                </a:cubicBezTo>
                <a:close/>
              </a:path>
            </a:pathLst>
          </a:custGeom>
          <a:solidFill>
            <a:srgbClr val="000000">
              <a:alpha val="0"/>
            </a:srgbClr>
          </a:solidFill>
          <a:ln w="47625">
            <a:solidFill>
              <a:srgbClr val="5D381C"/>
            </a:solidFill>
          </a:ln>
        </p:spPr>
        <p:txBody>
          <a:bodyPr/>
          <a:lstStyle/>
          <a:p>
            <a:endParaRPr lang="en-US"/>
          </a:p>
        </p:txBody>
      </p:sp>
      <p:sp>
        <p:nvSpPr>
          <p:cNvPr id="20" name="Rectangle 19"/>
          <p:cNvSpPr/>
          <p:nvPr/>
        </p:nvSpPr>
        <p:spPr>
          <a:xfrm>
            <a:off x="6421407" y="2496847"/>
            <a:ext cx="8411598" cy="824649"/>
          </a:xfrm>
          <a:prstGeom prst="rect">
            <a:avLst/>
          </a:prstGeom>
        </p:spPr>
        <p:txBody>
          <a:bodyPr wrap="none">
            <a:spAutoFit/>
          </a:bodyPr>
          <a:lstStyle/>
          <a:p>
            <a:pPr algn="just">
              <a:lnSpc>
                <a:spcPct val="130000"/>
              </a:lnSpc>
              <a:spcAft>
                <a:spcPts val="0"/>
              </a:spcAft>
              <a:tabLst>
                <a:tab pos="1386840" algn="l"/>
              </a:tabLst>
            </a:pPr>
            <a:r>
              <a:rPr lang="en-US" sz="4000" b="1" dirty="0">
                <a:latin typeface="Times New Roman" panose="02020603050405020304" pitchFamily="18" charset="0"/>
                <a:ea typeface="Calibri" panose="020F0502020204030204" pitchFamily="34" charset="0"/>
                <a:cs typeface="Times New Roman" panose="02020603050405020304" pitchFamily="18" charset="0"/>
              </a:rPr>
              <a:t>2.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Thể</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Văn </a:t>
            </a:r>
            <a:r>
              <a:rPr lang="en-US" sz="4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bản</a:t>
            </a:r>
            <a:r>
              <a:rPr lang="en-US" sz="4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thông</a:t>
            </a:r>
            <a:r>
              <a:rPr lang="en-US" sz="4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tin </a:t>
            </a:r>
            <a:r>
              <a:rPr lang="en-US" sz="4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tổng</a:t>
            </a:r>
            <a:r>
              <a:rPr lang="en-US" sz="4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hợp</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tangle 20"/>
          <p:cNvSpPr/>
          <p:nvPr/>
        </p:nvSpPr>
        <p:spPr>
          <a:xfrm>
            <a:off x="6427652" y="5150335"/>
            <a:ext cx="9027045" cy="1624868"/>
          </a:xfrm>
          <a:prstGeom prst="rect">
            <a:avLst/>
          </a:prstGeom>
        </p:spPr>
        <p:txBody>
          <a:bodyPr wrap="square">
            <a:spAutoFit/>
          </a:bodyPr>
          <a:lstStyle/>
          <a:p>
            <a:pPr algn="just">
              <a:lnSpc>
                <a:spcPct val="130000"/>
              </a:lnSpc>
              <a:spcAft>
                <a:spcPts val="0"/>
              </a:spcAft>
            </a:pPr>
            <a:r>
              <a:rPr lang="en-US" sz="40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3. </a:t>
            </a:r>
            <a:r>
              <a:rPr lang="en-US" sz="40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Đề</a:t>
            </a:r>
            <a:r>
              <a:rPr lang="en-US" sz="40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tài</a:t>
            </a:r>
            <a:r>
              <a:rPr lang="en-US" sz="4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Việt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nay. </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766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ircle(in)">
                                      <p:cBhvr>
                                        <p:cTn id="19" dur="2000"/>
                                        <p:tgtEl>
                                          <p:spTgt spid="21"/>
                                        </p:tgtEl>
                                      </p:cBhvr>
                                    </p:animEffect>
                                  </p:childTnLst>
                                </p:cTn>
                              </p:par>
                              <p:par>
                                <p:cTn id="20" presetID="6" presetClass="entr" presetSubtype="16"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ircle(in)">
                                      <p:cBhvr>
                                        <p:cTn id="2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4A6A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20895"/>
            <a:ext cx="15970487" cy="9445209"/>
            <a:chOff x="0" y="0"/>
            <a:chExt cx="4206219" cy="2487627"/>
          </a:xfrm>
        </p:grpSpPr>
        <p:sp>
          <p:nvSpPr>
            <p:cNvPr id="3" name="Freeform 3"/>
            <p:cNvSpPr/>
            <p:nvPr/>
          </p:nvSpPr>
          <p:spPr>
            <a:xfrm>
              <a:off x="0" y="0"/>
              <a:ext cx="4206219" cy="2487627"/>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1502943" y="863981"/>
            <a:ext cx="15035299" cy="8369018"/>
            <a:chOff x="0" y="0"/>
            <a:chExt cx="3959914" cy="2204186"/>
          </a:xfrm>
        </p:grpSpPr>
        <p:sp>
          <p:nvSpPr>
            <p:cNvPr id="6" name="Freeform 6"/>
            <p:cNvSpPr/>
            <p:nvPr/>
          </p:nvSpPr>
          <p:spPr>
            <a:xfrm>
              <a:off x="0" y="0"/>
              <a:ext cx="3959914"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a:off x="4499017" y="972964"/>
            <a:ext cx="9344390" cy="1409351"/>
            <a:chOff x="0" y="0"/>
            <a:chExt cx="2461074" cy="385667"/>
          </a:xfrm>
        </p:grpSpPr>
        <p:sp>
          <p:nvSpPr>
            <p:cNvPr id="9" name="Freeform 9"/>
            <p:cNvSpPr/>
            <p:nvPr/>
          </p:nvSpPr>
          <p:spPr>
            <a:xfrm>
              <a:off x="0" y="0"/>
              <a:ext cx="2461074" cy="385667"/>
            </a:xfrm>
            <a:custGeom>
              <a:avLst/>
              <a:gdLst/>
              <a:ahLst/>
              <a:cxnLst/>
              <a:rect l="l" t="t" r="r" b="b"/>
              <a:pathLst>
                <a:path w="2461074" h="385667">
                  <a:moveTo>
                    <a:pt x="31483" y="0"/>
                  </a:moveTo>
                  <a:lnTo>
                    <a:pt x="2429591" y="0"/>
                  </a:lnTo>
                  <a:cubicBezTo>
                    <a:pt x="2446978" y="0"/>
                    <a:pt x="2461074" y="14096"/>
                    <a:pt x="2461074" y="31483"/>
                  </a:cubicBezTo>
                  <a:lnTo>
                    <a:pt x="2461074" y="354184"/>
                  </a:lnTo>
                  <a:cubicBezTo>
                    <a:pt x="2461074" y="371572"/>
                    <a:pt x="2446978" y="385667"/>
                    <a:pt x="2429591" y="385667"/>
                  </a:cubicBezTo>
                  <a:lnTo>
                    <a:pt x="31483" y="385667"/>
                  </a:lnTo>
                  <a:cubicBezTo>
                    <a:pt x="14096" y="385667"/>
                    <a:pt x="0" y="371572"/>
                    <a:pt x="0" y="354184"/>
                  </a:cubicBezTo>
                  <a:lnTo>
                    <a:pt x="0" y="31483"/>
                  </a:lnTo>
                  <a:cubicBezTo>
                    <a:pt x="0" y="14096"/>
                    <a:pt x="14096" y="0"/>
                    <a:pt x="31483" y="0"/>
                  </a:cubicBezTo>
                  <a:close/>
                </a:path>
              </a:pathLst>
            </a:custGeom>
            <a:solidFill>
              <a:srgbClr val="000000">
                <a:alpha val="0"/>
              </a:srgbClr>
            </a:solidFill>
            <a:ln w="47625">
              <a:solidFill>
                <a:srgbClr val="5D381C"/>
              </a:solidFill>
            </a:ln>
          </p:spPr>
          <p:txBody>
            <a:bodyPr/>
            <a:lstStyle/>
            <a:p>
              <a:endParaRPr lang="en-US"/>
            </a:p>
          </p:txBody>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1" name="Group 11"/>
          <p:cNvGrpSpPr/>
          <p:nvPr/>
        </p:nvGrpSpPr>
        <p:grpSpPr>
          <a:xfrm>
            <a:off x="3259297" y="2491966"/>
            <a:ext cx="1649416" cy="1649416"/>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47625">
              <a:solidFill>
                <a:srgbClr val="5D381C"/>
              </a:solidFill>
            </a:ln>
          </p:spPr>
          <p:txBody>
            <a:bodyPr/>
            <a:lstStyle/>
            <a:p>
              <a:endParaRPr lang="en-US"/>
            </a:p>
          </p:txBody>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a:off x="6778588" y="2491966"/>
            <a:ext cx="1649416" cy="1649416"/>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47625">
              <a:solidFill>
                <a:srgbClr val="5D381C"/>
              </a:solidFill>
            </a:ln>
          </p:spPr>
          <p:txBody>
            <a:bodyPr/>
            <a:lstStyle/>
            <a:p>
              <a:endParaRPr lang="en-US"/>
            </a:p>
          </p:txBody>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7" name="Group 17"/>
          <p:cNvGrpSpPr/>
          <p:nvPr/>
        </p:nvGrpSpPr>
        <p:grpSpPr>
          <a:xfrm>
            <a:off x="10297880" y="2491966"/>
            <a:ext cx="1649416" cy="1649416"/>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47625">
              <a:solidFill>
                <a:srgbClr val="5D381C"/>
              </a:solidFill>
            </a:ln>
          </p:spPr>
          <p:txBody>
            <a:bodyPr/>
            <a:lstStyle/>
            <a:p>
              <a:endParaRPr lang="en-US"/>
            </a:p>
          </p:txBody>
        </p:sp>
        <p:sp>
          <p:nvSpPr>
            <p:cNvPr id="19" name="TextBox 1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0" name="Group 20"/>
          <p:cNvGrpSpPr/>
          <p:nvPr/>
        </p:nvGrpSpPr>
        <p:grpSpPr>
          <a:xfrm>
            <a:off x="13817171" y="2491966"/>
            <a:ext cx="1649416" cy="1649416"/>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47625">
              <a:solidFill>
                <a:srgbClr val="5D381C"/>
              </a:solidFill>
            </a:ln>
          </p:spPr>
          <p:txBody>
            <a:bodyPr/>
            <a:lstStyle/>
            <a:p>
              <a:endParaRPr lang="en-US"/>
            </a:p>
          </p:txBody>
        </p:sp>
        <p:sp>
          <p:nvSpPr>
            <p:cNvPr id="22" name="TextBox 22"/>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3" name="Group 23"/>
          <p:cNvGrpSpPr/>
          <p:nvPr/>
        </p:nvGrpSpPr>
        <p:grpSpPr>
          <a:xfrm>
            <a:off x="2586598" y="4168176"/>
            <a:ext cx="13446855" cy="258029"/>
            <a:chOff x="0" y="0"/>
            <a:chExt cx="3541559" cy="67958"/>
          </a:xfrm>
        </p:grpSpPr>
        <p:sp>
          <p:nvSpPr>
            <p:cNvPr id="24" name="Freeform 24"/>
            <p:cNvSpPr/>
            <p:nvPr/>
          </p:nvSpPr>
          <p:spPr>
            <a:xfrm>
              <a:off x="0" y="0"/>
              <a:ext cx="3541559" cy="67958"/>
            </a:xfrm>
            <a:custGeom>
              <a:avLst/>
              <a:gdLst/>
              <a:ahLst/>
              <a:cxnLst/>
              <a:rect l="l" t="t" r="r" b="b"/>
              <a:pathLst>
                <a:path w="3541559" h="67958">
                  <a:moveTo>
                    <a:pt x="21878" y="0"/>
                  </a:moveTo>
                  <a:lnTo>
                    <a:pt x="3519681" y="0"/>
                  </a:lnTo>
                  <a:cubicBezTo>
                    <a:pt x="3531763" y="0"/>
                    <a:pt x="3541559" y="9795"/>
                    <a:pt x="3541559" y="21878"/>
                  </a:cubicBezTo>
                  <a:lnTo>
                    <a:pt x="3541559" y="46080"/>
                  </a:lnTo>
                  <a:cubicBezTo>
                    <a:pt x="3541559" y="58163"/>
                    <a:pt x="3531763" y="67958"/>
                    <a:pt x="3519681" y="67958"/>
                  </a:cubicBezTo>
                  <a:lnTo>
                    <a:pt x="21878" y="67958"/>
                  </a:lnTo>
                  <a:cubicBezTo>
                    <a:pt x="16076" y="67958"/>
                    <a:pt x="10511" y="65653"/>
                    <a:pt x="6408" y="61550"/>
                  </a:cubicBezTo>
                  <a:cubicBezTo>
                    <a:pt x="2305" y="57447"/>
                    <a:pt x="0" y="51882"/>
                    <a:pt x="0" y="46080"/>
                  </a:cubicBezTo>
                  <a:lnTo>
                    <a:pt x="0" y="21878"/>
                  </a:lnTo>
                  <a:cubicBezTo>
                    <a:pt x="0" y="16076"/>
                    <a:pt x="2305" y="10511"/>
                    <a:pt x="6408" y="6408"/>
                  </a:cubicBezTo>
                  <a:cubicBezTo>
                    <a:pt x="10511" y="2305"/>
                    <a:pt x="16076" y="0"/>
                    <a:pt x="21878" y="0"/>
                  </a:cubicBezTo>
                  <a:close/>
                </a:path>
              </a:pathLst>
            </a:custGeom>
            <a:solidFill>
              <a:srgbClr val="000000">
                <a:alpha val="0"/>
              </a:srgbClr>
            </a:solidFill>
            <a:ln w="47625">
              <a:solidFill>
                <a:srgbClr val="5D381C"/>
              </a:solidFill>
            </a:ln>
          </p:spPr>
          <p:txBody>
            <a:bodyPr/>
            <a:lstStyle/>
            <a:p>
              <a:endParaRPr lang="en-US"/>
            </a:p>
          </p:txBody>
        </p:sp>
        <p:sp>
          <p:nvSpPr>
            <p:cNvPr id="25" name="TextBox 25"/>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7" name="Group 27"/>
          <p:cNvGrpSpPr/>
          <p:nvPr/>
        </p:nvGrpSpPr>
        <p:grpSpPr>
          <a:xfrm>
            <a:off x="3444480" y="2677150"/>
            <a:ext cx="1279050" cy="1279050"/>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18455"/>
            </a:solidFill>
            <a:ln>
              <a:noFill/>
            </a:ln>
          </p:spPr>
          <p:txBody>
            <a:bodyPr/>
            <a:lstStyle/>
            <a:p>
              <a:endParaRPr lang="en-US"/>
            </a:p>
          </p:txBody>
        </p:sp>
        <p:sp>
          <p:nvSpPr>
            <p:cNvPr id="29" name="TextBox 2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30" name="Group 30"/>
          <p:cNvGrpSpPr/>
          <p:nvPr/>
        </p:nvGrpSpPr>
        <p:grpSpPr>
          <a:xfrm>
            <a:off x="6963772" y="2677150"/>
            <a:ext cx="1279050" cy="1279050"/>
            <a:chOff x="0" y="0"/>
            <a:chExt cx="812800" cy="812800"/>
          </a:xfrm>
        </p:grpSpPr>
        <p:sp>
          <p:nvSpPr>
            <p:cNvPr id="31"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18455"/>
            </a:solidFill>
            <a:ln>
              <a:noFill/>
            </a:ln>
          </p:spPr>
          <p:txBody>
            <a:bodyPr/>
            <a:lstStyle/>
            <a:p>
              <a:endParaRPr lang="en-US"/>
            </a:p>
          </p:txBody>
        </p:sp>
        <p:sp>
          <p:nvSpPr>
            <p:cNvPr id="32" name="TextBox 32"/>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33" name="Group 33"/>
          <p:cNvGrpSpPr/>
          <p:nvPr/>
        </p:nvGrpSpPr>
        <p:grpSpPr>
          <a:xfrm>
            <a:off x="10483063" y="2677150"/>
            <a:ext cx="1279050" cy="1279050"/>
            <a:chOff x="0" y="0"/>
            <a:chExt cx="812800" cy="812800"/>
          </a:xfrm>
        </p:grpSpPr>
        <p:sp>
          <p:nvSpPr>
            <p:cNvPr id="34" name="Freeform 3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18455"/>
            </a:solidFill>
            <a:ln>
              <a:noFill/>
            </a:ln>
          </p:spPr>
          <p:txBody>
            <a:bodyPr/>
            <a:lstStyle/>
            <a:p>
              <a:endParaRPr lang="en-US"/>
            </a:p>
          </p:txBody>
        </p:sp>
        <p:sp>
          <p:nvSpPr>
            <p:cNvPr id="35" name="TextBox 3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36" name="Group 36"/>
          <p:cNvGrpSpPr/>
          <p:nvPr/>
        </p:nvGrpSpPr>
        <p:grpSpPr>
          <a:xfrm>
            <a:off x="14002354" y="2677150"/>
            <a:ext cx="1279050" cy="1279050"/>
            <a:chOff x="0" y="0"/>
            <a:chExt cx="812800" cy="812800"/>
          </a:xfrm>
        </p:grpSpPr>
        <p:sp>
          <p:nvSpPr>
            <p:cNvPr id="37" name="Freeform 3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18455"/>
            </a:solidFill>
            <a:ln>
              <a:noFill/>
            </a:ln>
          </p:spPr>
          <p:txBody>
            <a:bodyPr/>
            <a:lstStyle/>
            <a:p>
              <a:endParaRPr lang="en-US"/>
            </a:p>
          </p:txBody>
        </p:sp>
        <p:sp>
          <p:nvSpPr>
            <p:cNvPr id="38" name="TextBox 3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42" name="Freeform 42"/>
          <p:cNvSpPr/>
          <p:nvPr/>
        </p:nvSpPr>
        <p:spPr>
          <a:xfrm>
            <a:off x="3621368" y="2877850"/>
            <a:ext cx="877649" cy="877649"/>
          </a:xfrm>
          <a:custGeom>
            <a:avLst/>
            <a:gdLst/>
            <a:ahLst/>
            <a:cxnLst/>
            <a:rect l="l" t="t" r="r" b="b"/>
            <a:pathLst>
              <a:path w="877649" h="877649">
                <a:moveTo>
                  <a:pt x="0" y="0"/>
                </a:moveTo>
                <a:lnTo>
                  <a:pt x="877649" y="0"/>
                </a:lnTo>
                <a:lnTo>
                  <a:pt x="877649" y="877649"/>
                </a:lnTo>
                <a:lnTo>
                  <a:pt x="0" y="8776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3" name="Freeform 43"/>
          <p:cNvSpPr/>
          <p:nvPr/>
        </p:nvSpPr>
        <p:spPr>
          <a:xfrm>
            <a:off x="7270087" y="2860533"/>
            <a:ext cx="666418" cy="1013564"/>
          </a:xfrm>
          <a:custGeom>
            <a:avLst/>
            <a:gdLst/>
            <a:ahLst/>
            <a:cxnLst/>
            <a:rect l="l" t="t" r="r" b="b"/>
            <a:pathLst>
              <a:path w="666418" h="1013564">
                <a:moveTo>
                  <a:pt x="0" y="0"/>
                </a:moveTo>
                <a:lnTo>
                  <a:pt x="666419" y="0"/>
                </a:lnTo>
                <a:lnTo>
                  <a:pt x="666419" y="1013564"/>
                </a:lnTo>
                <a:lnTo>
                  <a:pt x="0" y="10135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4" name="TextBox 44"/>
          <p:cNvSpPr txBox="1"/>
          <p:nvPr/>
        </p:nvSpPr>
        <p:spPr>
          <a:xfrm>
            <a:off x="7314375" y="1116642"/>
            <a:ext cx="8612406" cy="1015663"/>
          </a:xfrm>
          <a:prstGeom prst="rect">
            <a:avLst/>
          </a:prstGeom>
        </p:spPr>
        <p:txBody>
          <a:bodyPr lIns="0" tIns="0" rIns="0" bIns="0" rtlCol="0" anchor="t">
            <a:spAutoFit/>
          </a:bodyPr>
          <a:lstStyle/>
          <a:p>
            <a:r>
              <a:rPr lang="fr-FR" sz="6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 </a:t>
            </a:r>
            <a:r>
              <a:rPr lang="fr-FR" sz="6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Bố</a:t>
            </a:r>
            <a:r>
              <a:rPr lang="fr-FR" sz="6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r-FR" sz="6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cục</a:t>
            </a:r>
            <a:r>
              <a:rPr lang="fr-FR" sz="6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GB" sz="6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5" name="TextBox 45"/>
          <p:cNvSpPr txBox="1"/>
          <p:nvPr/>
        </p:nvSpPr>
        <p:spPr>
          <a:xfrm>
            <a:off x="2133600" y="4414791"/>
            <a:ext cx="2055058" cy="577081"/>
          </a:xfrm>
          <a:prstGeom prst="rect">
            <a:avLst/>
          </a:prstGeom>
        </p:spPr>
        <p:txBody>
          <a:bodyPr lIns="0" tIns="0" rIns="0" bIns="0" rtlCol="0" anchor="t">
            <a:spAutoFit/>
          </a:bodyPr>
          <a:lstStyle/>
          <a:p>
            <a:pPr algn="ctr">
              <a:lnSpc>
                <a:spcPts val="4514"/>
              </a:lnSpc>
            </a:pPr>
            <a:r>
              <a:rPr lang="fr-FR" sz="4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Phần 1</a:t>
            </a:r>
            <a:endParaRPr lang="en-US" sz="3600" spc="34">
              <a:solidFill>
                <a:srgbClr val="E1845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6" name="TextBox 46"/>
          <p:cNvSpPr txBox="1"/>
          <p:nvPr/>
        </p:nvSpPr>
        <p:spPr>
          <a:xfrm>
            <a:off x="1759894" y="5319008"/>
            <a:ext cx="2659706" cy="3231654"/>
          </a:xfrm>
          <a:prstGeom prst="rect">
            <a:avLst/>
          </a:prstGeom>
        </p:spPr>
        <p:txBody>
          <a:bodyPr wrap="square" lIns="0" tIns="0" rIns="0" bIns="0" rtlCol="0" anchor="t">
            <a:spAutoFit/>
          </a:bodyPr>
          <a:lstStyle/>
          <a:p>
            <a:pPr algn="just">
              <a:lnSpc>
                <a:spcPts val="3640"/>
              </a:lnSpc>
            </a:pPr>
            <a:r>
              <a:rPr lang="fr-FR" sz="3600">
                <a:latin typeface="Times New Roman" panose="02020603050405020304" pitchFamily="18" charset="0"/>
                <a:cs typeface="Times New Roman" panose="02020603050405020304" pitchFamily="18" charset="0"/>
              </a:rPr>
              <a:t>Từ đầu </a:t>
            </a:r>
            <a:r>
              <a:rPr lang="fr-FR" sz="3600" i="1">
                <a:latin typeface="Times New Roman" panose="02020603050405020304" pitchFamily="18" charset="0"/>
                <a:cs typeface="Times New Roman" panose="02020603050405020304" pitchFamily="18" charset="0"/>
              </a:rPr>
              <a:t>… Đó chính là thứ “tiếng Việt đời mới”</a:t>
            </a:r>
            <a:r>
              <a:rPr lang="fr-FR" sz="3600">
                <a:latin typeface="Times New Roman" panose="02020603050405020304" pitchFamily="18" charset="0"/>
                <a:cs typeface="Times New Roman" panose="02020603050405020304" pitchFamily="18" charset="0"/>
              </a:rPr>
              <a:t>: Đặt vấn đề và tóm tắt nội dung chính.</a:t>
            </a:r>
            <a:endParaRPr lang="en-US" sz="3200">
              <a:solidFill>
                <a:srgbClr val="5D381C"/>
              </a:solidFill>
              <a:latin typeface="Times New Roman" panose="02020603050405020304" pitchFamily="18" charset="0"/>
              <a:cs typeface="Times New Roman" panose="02020603050405020304" pitchFamily="18" charset="0"/>
            </a:endParaRPr>
          </a:p>
        </p:txBody>
      </p:sp>
      <p:sp>
        <p:nvSpPr>
          <p:cNvPr id="47" name="TextBox 47"/>
          <p:cNvSpPr txBox="1"/>
          <p:nvPr/>
        </p:nvSpPr>
        <p:spPr>
          <a:xfrm>
            <a:off x="5347641" y="4399755"/>
            <a:ext cx="2055058" cy="577081"/>
          </a:xfrm>
          <a:prstGeom prst="rect">
            <a:avLst/>
          </a:prstGeom>
        </p:spPr>
        <p:txBody>
          <a:bodyPr lIns="0" tIns="0" rIns="0" bIns="0" rtlCol="0" anchor="t">
            <a:spAutoFit/>
          </a:bodyPr>
          <a:lstStyle/>
          <a:p>
            <a:pPr algn="ctr">
              <a:lnSpc>
                <a:spcPts val="4514"/>
              </a:lnSpc>
            </a:pPr>
            <a:r>
              <a:rPr lang="fr-FR" sz="4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Phần 2</a:t>
            </a:r>
            <a:endParaRPr lang="en-US" sz="3600" spc="34">
              <a:solidFill>
                <a:srgbClr val="E1845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8" name="TextBox 48"/>
          <p:cNvSpPr txBox="1"/>
          <p:nvPr/>
        </p:nvSpPr>
        <p:spPr>
          <a:xfrm>
            <a:off x="4753791" y="5247060"/>
            <a:ext cx="3503304" cy="3693319"/>
          </a:xfrm>
          <a:prstGeom prst="rect">
            <a:avLst/>
          </a:prstGeom>
        </p:spPr>
        <p:txBody>
          <a:bodyPr wrap="square" lIns="0" tIns="0" rIns="0" bIns="0" rtlCol="0" anchor="t">
            <a:spAutoFit/>
          </a:bodyPr>
          <a:lstStyle/>
          <a:p>
            <a:pPr algn="just">
              <a:lnSpc>
                <a:spcPts val="3640"/>
              </a:lnSpc>
            </a:pPr>
            <a:r>
              <a:rPr lang="fr-FR" sz="3600">
                <a:latin typeface="Times New Roman" panose="02020603050405020304" pitchFamily="18" charset="0"/>
                <a:cs typeface="Times New Roman" panose="02020603050405020304" pitchFamily="18" charset="0"/>
              </a:rPr>
              <a:t>Tiểu mục </a:t>
            </a:r>
            <a:r>
              <a:rPr lang="fr-FR" sz="3600" b="1">
                <a:latin typeface="Times New Roman" panose="02020603050405020304" pitchFamily="18" charset="0"/>
                <a:cs typeface="Times New Roman" panose="02020603050405020304" pitchFamily="18" charset="0"/>
              </a:rPr>
              <a:t>Từ việc phá vỡ các chuẩn mực chính tả</a:t>
            </a:r>
            <a:r>
              <a:rPr lang="fr-FR" sz="3600">
                <a:latin typeface="Times New Roman" panose="02020603050405020304" pitchFamily="18" charset="0"/>
                <a:cs typeface="Times New Roman" panose="02020603050405020304" pitchFamily="18" charset="0"/>
              </a:rPr>
              <a:t>…: nêu lên những biến thể chính tả mà giới trẻ sử dụng trong tiếng Việt hiện nay.</a:t>
            </a:r>
            <a:endParaRPr lang="en-US" sz="3200">
              <a:solidFill>
                <a:srgbClr val="5D381C"/>
              </a:solidFill>
              <a:latin typeface="Times New Roman" panose="02020603050405020304" pitchFamily="18" charset="0"/>
              <a:cs typeface="Times New Roman" panose="02020603050405020304" pitchFamily="18" charset="0"/>
            </a:endParaRPr>
          </a:p>
        </p:txBody>
      </p:sp>
      <p:sp>
        <p:nvSpPr>
          <p:cNvPr id="49" name="TextBox 49"/>
          <p:cNvSpPr txBox="1"/>
          <p:nvPr/>
        </p:nvSpPr>
        <p:spPr>
          <a:xfrm>
            <a:off x="9222542" y="4374909"/>
            <a:ext cx="2055058" cy="577081"/>
          </a:xfrm>
          <a:prstGeom prst="rect">
            <a:avLst/>
          </a:prstGeom>
        </p:spPr>
        <p:txBody>
          <a:bodyPr lIns="0" tIns="0" rIns="0" bIns="0" rtlCol="0" anchor="t">
            <a:spAutoFit/>
          </a:bodyPr>
          <a:lstStyle/>
          <a:p>
            <a:pPr algn="ctr">
              <a:lnSpc>
                <a:spcPts val="4514"/>
              </a:lnSpc>
            </a:pPr>
            <a:r>
              <a:rPr lang="fr-FR" sz="4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Phần 3</a:t>
            </a:r>
            <a:endParaRPr lang="en-US" sz="3600" spc="34">
              <a:solidFill>
                <a:srgbClr val="E1845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0" name="TextBox 50"/>
          <p:cNvSpPr txBox="1"/>
          <p:nvPr/>
        </p:nvSpPr>
        <p:spPr>
          <a:xfrm>
            <a:off x="8702367" y="5247060"/>
            <a:ext cx="3184833" cy="3693319"/>
          </a:xfrm>
          <a:prstGeom prst="rect">
            <a:avLst/>
          </a:prstGeom>
        </p:spPr>
        <p:txBody>
          <a:bodyPr wrap="square" lIns="0" tIns="0" rIns="0" bIns="0" rtlCol="0" anchor="t">
            <a:spAutoFit/>
          </a:bodyPr>
          <a:lstStyle/>
          <a:p>
            <a:pPr algn="just">
              <a:lnSpc>
                <a:spcPts val="3640"/>
              </a:lnSpc>
            </a:pPr>
            <a:r>
              <a:rPr lang="fr-FR" sz="3600">
                <a:latin typeface="Times New Roman" panose="02020603050405020304" pitchFamily="18" charset="0"/>
                <a:cs typeface="Times New Roman" panose="02020603050405020304" pitchFamily="18" charset="0"/>
              </a:rPr>
              <a:t>Tiểu mục </a:t>
            </a:r>
            <a:r>
              <a:rPr lang="fr-FR" sz="3600" b="1">
                <a:latin typeface="Times New Roman" panose="02020603050405020304" pitchFamily="18" charset="0"/>
                <a:cs typeface="Times New Roman" panose="02020603050405020304" pitchFamily="18" charset="0"/>
              </a:rPr>
              <a:t>"...đến thay đổi và lệch chuẩn ngôn từ</a:t>
            </a:r>
            <a:r>
              <a:rPr lang="fr-FR" sz="3600">
                <a:latin typeface="Times New Roman" panose="02020603050405020304" pitchFamily="18" charset="0"/>
                <a:cs typeface="Times New Roman" panose="02020603050405020304" pitchFamily="18" charset="0"/>
              </a:rPr>
              <a:t>": Nói về các loại sáng tạo “lệch chuẩn” ngôn từ của giới trẻ - các “teencode”</a:t>
            </a:r>
            <a:endParaRPr lang="en-US" sz="3200">
              <a:solidFill>
                <a:srgbClr val="5D381C"/>
              </a:solidFill>
              <a:latin typeface="Times New Roman" panose="02020603050405020304" pitchFamily="18" charset="0"/>
              <a:cs typeface="Times New Roman" panose="02020603050405020304" pitchFamily="18" charset="0"/>
            </a:endParaRPr>
          </a:p>
        </p:txBody>
      </p:sp>
      <p:sp>
        <p:nvSpPr>
          <p:cNvPr id="51" name="TextBox 51"/>
          <p:cNvSpPr txBox="1"/>
          <p:nvPr/>
        </p:nvSpPr>
        <p:spPr>
          <a:xfrm>
            <a:off x="13437747" y="4419624"/>
            <a:ext cx="2055058" cy="577081"/>
          </a:xfrm>
          <a:prstGeom prst="rect">
            <a:avLst/>
          </a:prstGeom>
        </p:spPr>
        <p:txBody>
          <a:bodyPr lIns="0" tIns="0" rIns="0" bIns="0" rtlCol="0" anchor="t">
            <a:spAutoFit/>
          </a:bodyPr>
          <a:lstStyle/>
          <a:p>
            <a:pPr algn="ctr">
              <a:lnSpc>
                <a:spcPts val="4514"/>
              </a:lnSpc>
            </a:pPr>
            <a:r>
              <a:rPr lang="fr-FR" sz="4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Phần 4</a:t>
            </a:r>
            <a:endParaRPr lang="en-US" sz="3600" spc="34">
              <a:solidFill>
                <a:srgbClr val="E1845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2" name="TextBox 52"/>
          <p:cNvSpPr txBox="1"/>
          <p:nvPr/>
        </p:nvSpPr>
        <p:spPr>
          <a:xfrm>
            <a:off x="12332472" y="5266111"/>
            <a:ext cx="3988145" cy="3693319"/>
          </a:xfrm>
          <a:prstGeom prst="rect">
            <a:avLst/>
          </a:prstGeom>
        </p:spPr>
        <p:txBody>
          <a:bodyPr wrap="square" lIns="0" tIns="0" rIns="0" bIns="0" rtlCol="0" anchor="t">
            <a:spAutoFit/>
          </a:bodyPr>
          <a:lstStyle/>
          <a:p>
            <a:pPr algn="just">
              <a:lnSpc>
                <a:spcPts val="3640"/>
              </a:lnSpc>
            </a:pPr>
            <a:r>
              <a:rPr lang="fr-FR" sz="3600">
                <a:latin typeface="Times New Roman" panose="02020603050405020304" pitchFamily="18" charset="0"/>
                <a:cs typeface="Times New Roman" panose="02020603050405020304" pitchFamily="18" charset="0"/>
              </a:rPr>
              <a:t>Tiểu mục "</a:t>
            </a:r>
            <a:r>
              <a:rPr lang="fr-FR" sz="3600" b="1">
                <a:latin typeface="Times New Roman" panose="02020603050405020304" pitchFamily="18" charset="0"/>
                <a:cs typeface="Times New Roman" panose="02020603050405020304" pitchFamily="18" charset="0"/>
              </a:rPr>
              <a:t>Nên nhìn nhận thế nào từ góc độ ngôn ngữ học?</a:t>
            </a:r>
            <a:r>
              <a:rPr lang="fr-FR" sz="3600">
                <a:latin typeface="Times New Roman" panose="02020603050405020304" pitchFamily="18" charset="0"/>
                <a:cs typeface="Times New Roman" panose="02020603050405020304" pitchFamily="18" charset="0"/>
              </a:rPr>
              <a:t>": nêu lên quan niệm của người viết về sáng tạo ngôn ngữ và vấn đề trau dồi tiếng mẹ đẻ ở giới trẻ.</a:t>
            </a:r>
            <a:endParaRPr lang="en-US" sz="3200">
              <a:solidFill>
                <a:srgbClr val="5D381C"/>
              </a:solidFill>
              <a:latin typeface="Times New Roman" panose="02020603050405020304" pitchFamily="18" charset="0"/>
              <a:cs typeface="Times New Roman" panose="02020603050405020304" pitchFamily="18" charset="0"/>
            </a:endParaRPr>
          </a:p>
        </p:txBody>
      </p:sp>
      <p:sp>
        <p:nvSpPr>
          <p:cNvPr id="53" name="Freeform 53"/>
          <p:cNvSpPr/>
          <p:nvPr/>
        </p:nvSpPr>
        <p:spPr>
          <a:xfrm>
            <a:off x="10676060" y="2877850"/>
            <a:ext cx="893057" cy="893057"/>
          </a:xfrm>
          <a:custGeom>
            <a:avLst/>
            <a:gdLst/>
            <a:ahLst/>
            <a:cxnLst/>
            <a:rect l="l" t="t" r="r" b="b"/>
            <a:pathLst>
              <a:path w="893057" h="893057">
                <a:moveTo>
                  <a:pt x="0" y="0"/>
                </a:moveTo>
                <a:lnTo>
                  <a:pt x="893056" y="0"/>
                </a:lnTo>
                <a:lnTo>
                  <a:pt x="893056" y="893056"/>
                </a:lnTo>
                <a:lnTo>
                  <a:pt x="0" y="8930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4" name="Freeform 54"/>
          <p:cNvSpPr/>
          <p:nvPr/>
        </p:nvSpPr>
        <p:spPr>
          <a:xfrm>
            <a:off x="14414271" y="2860533"/>
            <a:ext cx="704079" cy="996247"/>
          </a:xfrm>
          <a:custGeom>
            <a:avLst/>
            <a:gdLst/>
            <a:ahLst/>
            <a:cxnLst/>
            <a:rect l="l" t="t" r="r" b="b"/>
            <a:pathLst>
              <a:path w="704079" h="996247">
                <a:moveTo>
                  <a:pt x="0" y="0"/>
                </a:moveTo>
                <a:lnTo>
                  <a:pt x="704079" y="0"/>
                </a:lnTo>
                <a:lnTo>
                  <a:pt x="704079" y="996248"/>
                </a:lnTo>
                <a:lnTo>
                  <a:pt x="0" y="996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5" name="Freeform 55"/>
          <p:cNvSpPr/>
          <p:nvPr/>
        </p:nvSpPr>
        <p:spPr>
          <a:xfrm rot="3207531">
            <a:off x="15731899" y="-1930446"/>
            <a:ext cx="2840387" cy="5966081"/>
          </a:xfrm>
          <a:custGeom>
            <a:avLst/>
            <a:gdLst/>
            <a:ahLst/>
            <a:cxnLst/>
            <a:rect l="l" t="t" r="r" b="b"/>
            <a:pathLst>
              <a:path w="2840387" h="5966081">
                <a:moveTo>
                  <a:pt x="0" y="0"/>
                </a:moveTo>
                <a:lnTo>
                  <a:pt x="2840387" y="0"/>
                </a:lnTo>
                <a:lnTo>
                  <a:pt x="2840387" y="5966082"/>
                </a:lnTo>
                <a:lnTo>
                  <a:pt x="0" y="59660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6" name="Freeform 56"/>
          <p:cNvSpPr/>
          <p:nvPr/>
        </p:nvSpPr>
        <p:spPr>
          <a:xfrm rot="-9230465">
            <a:off x="-300556" y="7602674"/>
            <a:ext cx="2207856" cy="4637484"/>
          </a:xfrm>
          <a:custGeom>
            <a:avLst/>
            <a:gdLst/>
            <a:ahLst/>
            <a:cxnLst/>
            <a:rect l="l" t="t" r="r" b="b"/>
            <a:pathLst>
              <a:path w="2207856" h="4637484">
                <a:moveTo>
                  <a:pt x="0" y="0"/>
                </a:moveTo>
                <a:lnTo>
                  <a:pt x="2207857" y="0"/>
                </a:lnTo>
                <a:lnTo>
                  <a:pt x="2207857" y="4637484"/>
                </a:lnTo>
                <a:lnTo>
                  <a:pt x="0" y="46374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7" name="Down Arrow 56"/>
          <p:cNvSpPr/>
          <p:nvPr/>
        </p:nvSpPr>
        <p:spPr>
          <a:xfrm>
            <a:off x="4572000" y="5676900"/>
            <a:ext cx="90026" cy="3059128"/>
          </a:xfrm>
          <a:prstGeom prst="down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Down Arrow 57"/>
          <p:cNvSpPr/>
          <p:nvPr/>
        </p:nvSpPr>
        <p:spPr>
          <a:xfrm>
            <a:off x="8520574" y="5712620"/>
            <a:ext cx="90026" cy="3059128"/>
          </a:xfrm>
          <a:prstGeom prst="down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Down Arrow 58"/>
          <p:cNvSpPr/>
          <p:nvPr/>
        </p:nvSpPr>
        <p:spPr>
          <a:xfrm>
            <a:off x="12115800" y="5712620"/>
            <a:ext cx="90026" cy="3059128"/>
          </a:xfrm>
          <a:prstGeom prst="down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86010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wipe(down)">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circle(in)">
                                      <p:cBhvr>
                                        <p:cTn id="19" dur="20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ipe(down)">
                                      <p:cBhvr>
                                        <p:cTn id="24" dur="500"/>
                                        <p:tgtEl>
                                          <p:spTgt spid="4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circle(in)">
                                      <p:cBhvr>
                                        <p:cTn id="29" dur="2000"/>
                                        <p:tgtEl>
                                          <p:spTgt spid="48"/>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circle(in)">
                                      <p:cBhvr>
                                        <p:cTn id="34" dur="2000"/>
                                        <p:tgtEl>
                                          <p:spTgt spid="4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down)">
                                      <p:cBhvr>
                                        <p:cTn id="39" dur="5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circle(in)">
                                      <p:cBhvr>
                                        <p:cTn id="44" dur="2000"/>
                                        <p:tgtEl>
                                          <p:spTgt spid="51"/>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circle(in)">
                                      <p:cBhvr>
                                        <p:cTn id="49"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8" grpId="0"/>
      <p:bldP spid="49" grpId="0"/>
      <p:bldP spid="50" grpId="0"/>
      <p:bldP spid="51" grpId="0"/>
      <p:bldP spid="5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4A6A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20895"/>
            <a:ext cx="15970487" cy="9445209"/>
            <a:chOff x="0" y="0"/>
            <a:chExt cx="4206219" cy="2487627"/>
          </a:xfrm>
        </p:grpSpPr>
        <p:sp>
          <p:nvSpPr>
            <p:cNvPr id="3" name="Freeform 3"/>
            <p:cNvSpPr/>
            <p:nvPr/>
          </p:nvSpPr>
          <p:spPr>
            <a:xfrm>
              <a:off x="0" y="0"/>
              <a:ext cx="4206219" cy="2487627"/>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96294" y="908358"/>
            <a:ext cx="15035299" cy="8369018"/>
            <a:chOff x="0" y="0"/>
            <a:chExt cx="3959914" cy="2204186"/>
          </a:xfrm>
        </p:grpSpPr>
        <p:sp>
          <p:nvSpPr>
            <p:cNvPr id="6" name="Freeform 6"/>
            <p:cNvSpPr/>
            <p:nvPr/>
          </p:nvSpPr>
          <p:spPr>
            <a:xfrm>
              <a:off x="0" y="0"/>
              <a:ext cx="3959914"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5069506" y="3407219"/>
            <a:ext cx="8148069" cy="3371296"/>
            <a:chOff x="0" y="0"/>
            <a:chExt cx="2145994" cy="887913"/>
          </a:xfrm>
        </p:grpSpPr>
        <p:sp>
          <p:nvSpPr>
            <p:cNvPr id="9" name="Freeform 9"/>
            <p:cNvSpPr/>
            <p:nvPr/>
          </p:nvSpPr>
          <p:spPr>
            <a:xfrm>
              <a:off x="0" y="0"/>
              <a:ext cx="2145994" cy="887913"/>
            </a:xfrm>
            <a:custGeom>
              <a:avLst/>
              <a:gdLst/>
              <a:ahLst/>
              <a:cxnLst/>
              <a:rect l="l" t="t" r="r" b="b"/>
              <a:pathLst>
                <a:path w="2145994" h="887913">
                  <a:moveTo>
                    <a:pt x="95015" y="0"/>
                  </a:moveTo>
                  <a:lnTo>
                    <a:pt x="2050978" y="0"/>
                  </a:lnTo>
                  <a:cubicBezTo>
                    <a:pt x="2076178" y="0"/>
                    <a:pt x="2100345" y="10011"/>
                    <a:pt x="2118164" y="27829"/>
                  </a:cubicBezTo>
                  <a:cubicBezTo>
                    <a:pt x="2135983" y="45648"/>
                    <a:pt x="2145994" y="69816"/>
                    <a:pt x="2145994" y="95015"/>
                  </a:cubicBezTo>
                  <a:lnTo>
                    <a:pt x="2145994" y="792898"/>
                  </a:lnTo>
                  <a:cubicBezTo>
                    <a:pt x="2145994" y="818098"/>
                    <a:pt x="2135983" y="842265"/>
                    <a:pt x="2118164" y="860084"/>
                  </a:cubicBezTo>
                  <a:cubicBezTo>
                    <a:pt x="2100345" y="877903"/>
                    <a:pt x="2076178" y="887913"/>
                    <a:pt x="2050978" y="887913"/>
                  </a:cubicBezTo>
                  <a:lnTo>
                    <a:pt x="95015" y="887913"/>
                  </a:lnTo>
                  <a:cubicBezTo>
                    <a:pt x="69816" y="887913"/>
                    <a:pt x="45648" y="877903"/>
                    <a:pt x="27829" y="860084"/>
                  </a:cubicBezTo>
                  <a:cubicBezTo>
                    <a:pt x="10011" y="842265"/>
                    <a:pt x="0" y="818098"/>
                    <a:pt x="0" y="792898"/>
                  </a:cubicBezTo>
                  <a:lnTo>
                    <a:pt x="0" y="95015"/>
                  </a:lnTo>
                  <a:cubicBezTo>
                    <a:pt x="0" y="69816"/>
                    <a:pt x="10011" y="45648"/>
                    <a:pt x="27829" y="27829"/>
                  </a:cubicBezTo>
                  <a:cubicBezTo>
                    <a:pt x="45648" y="10011"/>
                    <a:pt x="69816" y="0"/>
                    <a:pt x="95015" y="0"/>
                  </a:cubicBezTo>
                  <a:close/>
                </a:path>
              </a:pathLst>
            </a:custGeom>
            <a:solidFill>
              <a:srgbClr val="000000">
                <a:alpha val="0"/>
              </a:srgbClr>
            </a:solidFill>
            <a:ln w="47625">
              <a:solidFill>
                <a:srgbClr val="5D381C"/>
              </a:solidFill>
            </a:ln>
          </p:spPr>
          <p:txBody>
            <a:bodyPr/>
            <a:lstStyle/>
            <a:p>
              <a:endParaRPr lang="en-US"/>
            </a:p>
          </p:txBody>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4066520" y="4249092"/>
            <a:ext cx="737119" cy="1061297"/>
          </a:xfrm>
          <a:custGeom>
            <a:avLst/>
            <a:gdLst/>
            <a:ahLst/>
            <a:cxnLst/>
            <a:rect l="l" t="t" r="r" b="b"/>
            <a:pathLst>
              <a:path w="737119" h="1061297">
                <a:moveTo>
                  <a:pt x="0" y="0"/>
                </a:moveTo>
                <a:lnTo>
                  <a:pt x="737119" y="0"/>
                </a:lnTo>
                <a:lnTo>
                  <a:pt x="737119" y="1061298"/>
                </a:lnTo>
                <a:lnTo>
                  <a:pt x="0" y="10612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3381299" y="5792132"/>
            <a:ext cx="737119" cy="1061297"/>
          </a:xfrm>
          <a:custGeom>
            <a:avLst/>
            <a:gdLst/>
            <a:ahLst/>
            <a:cxnLst/>
            <a:rect l="l" t="t" r="r" b="b"/>
            <a:pathLst>
              <a:path w="737119" h="1061297">
                <a:moveTo>
                  <a:pt x="0" y="0"/>
                </a:moveTo>
                <a:lnTo>
                  <a:pt x="737119" y="0"/>
                </a:lnTo>
                <a:lnTo>
                  <a:pt x="737119" y="1061297"/>
                </a:lnTo>
                <a:lnTo>
                  <a:pt x="0" y="10612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4301603" y="6432492"/>
            <a:ext cx="584719" cy="841873"/>
          </a:xfrm>
          <a:custGeom>
            <a:avLst/>
            <a:gdLst/>
            <a:ahLst/>
            <a:cxnLst/>
            <a:rect l="l" t="t" r="r" b="b"/>
            <a:pathLst>
              <a:path w="584719" h="841873">
                <a:moveTo>
                  <a:pt x="0" y="0"/>
                </a:moveTo>
                <a:lnTo>
                  <a:pt x="584719" y="0"/>
                </a:lnTo>
                <a:lnTo>
                  <a:pt x="584719" y="841874"/>
                </a:lnTo>
                <a:lnTo>
                  <a:pt x="0" y="8418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TextBox 14"/>
          <p:cNvSpPr txBox="1"/>
          <p:nvPr/>
        </p:nvSpPr>
        <p:spPr>
          <a:xfrm>
            <a:off x="5181462" y="3921459"/>
            <a:ext cx="8675601" cy="830997"/>
          </a:xfrm>
          <a:prstGeom prst="rect">
            <a:avLst/>
          </a:prstGeom>
        </p:spPr>
        <p:txBody>
          <a:bodyPr lIns="0" tIns="0" rIns="0" bIns="0" rtlCol="0" anchor="t">
            <a:spAutoFit/>
          </a:bodyPr>
          <a:lstStyle/>
          <a:p>
            <a:r>
              <a:rPr lang="pt-BR" sz="5400" b="1">
                <a:latin typeface="Times New Roman" panose="02020603050405020304" pitchFamily="18" charset="0"/>
                <a:cs typeface="Times New Roman" panose="02020603050405020304" pitchFamily="18" charset="0"/>
              </a:rPr>
              <a:t>II. KHÁM PHÁ VĂN BẢN</a:t>
            </a:r>
            <a:endParaRPr lang="en-GB" sz="5400">
              <a:latin typeface="Times New Roman" panose="02020603050405020304" pitchFamily="18" charset="0"/>
              <a:cs typeface="Times New Roman" panose="02020603050405020304" pitchFamily="18" charset="0"/>
            </a:endParaRPr>
          </a:p>
        </p:txBody>
      </p:sp>
      <p:sp>
        <p:nvSpPr>
          <p:cNvPr id="15" name="Freeform 15"/>
          <p:cNvSpPr/>
          <p:nvPr/>
        </p:nvSpPr>
        <p:spPr>
          <a:xfrm>
            <a:off x="13481800" y="3407219"/>
            <a:ext cx="584719" cy="841873"/>
          </a:xfrm>
          <a:custGeom>
            <a:avLst/>
            <a:gdLst/>
            <a:ahLst/>
            <a:cxnLst/>
            <a:rect l="l" t="t" r="r" b="b"/>
            <a:pathLst>
              <a:path w="584719" h="841873">
                <a:moveTo>
                  <a:pt x="0" y="0"/>
                </a:moveTo>
                <a:lnTo>
                  <a:pt x="584720" y="0"/>
                </a:lnTo>
                <a:lnTo>
                  <a:pt x="584720" y="841873"/>
                </a:lnTo>
                <a:lnTo>
                  <a:pt x="0" y="841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a:off x="2053046" y="901152"/>
            <a:ext cx="2065372" cy="4191715"/>
          </a:xfrm>
          <a:custGeom>
            <a:avLst/>
            <a:gdLst/>
            <a:ahLst/>
            <a:cxnLst/>
            <a:rect l="l" t="t" r="r" b="b"/>
            <a:pathLst>
              <a:path w="2065372" h="4191715">
                <a:moveTo>
                  <a:pt x="0" y="0"/>
                </a:moveTo>
                <a:lnTo>
                  <a:pt x="2065372" y="0"/>
                </a:lnTo>
                <a:lnTo>
                  <a:pt x="2065372" y="4191715"/>
                </a:lnTo>
                <a:lnTo>
                  <a:pt x="0" y="4191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14329543" y="6363155"/>
            <a:ext cx="1588787" cy="2592976"/>
          </a:xfrm>
          <a:custGeom>
            <a:avLst/>
            <a:gdLst/>
            <a:ahLst/>
            <a:cxnLst/>
            <a:rect l="l" t="t" r="r" b="b"/>
            <a:pathLst>
              <a:path w="1588787" h="2592976">
                <a:moveTo>
                  <a:pt x="0" y="0"/>
                </a:moveTo>
                <a:lnTo>
                  <a:pt x="1588788" y="0"/>
                </a:lnTo>
                <a:lnTo>
                  <a:pt x="1588788" y="2592976"/>
                </a:lnTo>
                <a:lnTo>
                  <a:pt x="0" y="25929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Rectangle 17"/>
          <p:cNvSpPr/>
          <p:nvPr/>
        </p:nvSpPr>
        <p:spPr>
          <a:xfrm>
            <a:off x="5095018" y="5171557"/>
            <a:ext cx="8339271" cy="956800"/>
          </a:xfrm>
          <a:prstGeom prst="rect">
            <a:avLst/>
          </a:prstGeom>
        </p:spPr>
        <p:txBody>
          <a:bodyPr wrap="none">
            <a:spAutoFit/>
          </a:bodyPr>
          <a:lstStyle/>
          <a:p>
            <a:pPr>
              <a:lnSpc>
                <a:spcPct val="130000"/>
              </a:lnSpc>
              <a:spcAft>
                <a:spcPts val="0"/>
              </a:spcAft>
            </a:pPr>
            <a:r>
              <a:rPr lang="pt-BR" sz="4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Thông tin chính của văn bản</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4A6A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20895"/>
            <a:ext cx="15970487" cy="9445209"/>
            <a:chOff x="0" y="0"/>
            <a:chExt cx="4206219" cy="2487627"/>
          </a:xfrm>
        </p:grpSpPr>
        <p:sp>
          <p:nvSpPr>
            <p:cNvPr id="3" name="Freeform 3"/>
            <p:cNvSpPr/>
            <p:nvPr/>
          </p:nvSpPr>
          <p:spPr>
            <a:xfrm>
              <a:off x="0" y="0"/>
              <a:ext cx="4206219" cy="2487627"/>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1496294" y="908358"/>
            <a:ext cx="15035299" cy="8369018"/>
            <a:chOff x="0" y="0"/>
            <a:chExt cx="3959914" cy="2204186"/>
          </a:xfrm>
        </p:grpSpPr>
        <p:sp>
          <p:nvSpPr>
            <p:cNvPr id="6" name="Freeform 6"/>
            <p:cNvSpPr/>
            <p:nvPr/>
          </p:nvSpPr>
          <p:spPr>
            <a:xfrm>
              <a:off x="0" y="0"/>
              <a:ext cx="3959914"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a:off x="2243689" y="2027004"/>
            <a:ext cx="13799705" cy="6832203"/>
            <a:chOff x="0" y="0"/>
            <a:chExt cx="3634490" cy="1799428"/>
          </a:xfrm>
        </p:grpSpPr>
        <p:sp>
          <p:nvSpPr>
            <p:cNvPr id="9" name="Freeform 9"/>
            <p:cNvSpPr/>
            <p:nvPr/>
          </p:nvSpPr>
          <p:spPr>
            <a:xfrm>
              <a:off x="0" y="0"/>
              <a:ext cx="3634490" cy="1799428"/>
            </a:xfrm>
            <a:custGeom>
              <a:avLst/>
              <a:gdLst/>
              <a:ahLst/>
              <a:cxnLst/>
              <a:rect l="l" t="t" r="r" b="b"/>
              <a:pathLst>
                <a:path w="3634490" h="1799428">
                  <a:moveTo>
                    <a:pt x="21319" y="0"/>
                  </a:moveTo>
                  <a:lnTo>
                    <a:pt x="3613171" y="0"/>
                  </a:lnTo>
                  <a:cubicBezTo>
                    <a:pt x="3618826" y="0"/>
                    <a:pt x="3624248" y="2246"/>
                    <a:pt x="3628246" y="6244"/>
                  </a:cubicBezTo>
                  <a:cubicBezTo>
                    <a:pt x="3632244" y="10242"/>
                    <a:pt x="3634490" y="15665"/>
                    <a:pt x="3634490" y="21319"/>
                  </a:cubicBezTo>
                  <a:lnTo>
                    <a:pt x="3634490" y="1778109"/>
                  </a:lnTo>
                  <a:cubicBezTo>
                    <a:pt x="3634490" y="1783763"/>
                    <a:pt x="3632244" y="1789186"/>
                    <a:pt x="3628246" y="1793184"/>
                  </a:cubicBezTo>
                  <a:cubicBezTo>
                    <a:pt x="3624248" y="1797182"/>
                    <a:pt x="3618826" y="1799428"/>
                    <a:pt x="3613171" y="1799428"/>
                  </a:cubicBezTo>
                  <a:lnTo>
                    <a:pt x="21319" y="1799428"/>
                  </a:lnTo>
                  <a:cubicBezTo>
                    <a:pt x="15665" y="1799428"/>
                    <a:pt x="10242" y="1797182"/>
                    <a:pt x="6244" y="1793184"/>
                  </a:cubicBezTo>
                  <a:cubicBezTo>
                    <a:pt x="2246" y="1789186"/>
                    <a:pt x="0" y="1783763"/>
                    <a:pt x="0" y="1778109"/>
                  </a:cubicBezTo>
                  <a:lnTo>
                    <a:pt x="0" y="21319"/>
                  </a:lnTo>
                  <a:cubicBezTo>
                    <a:pt x="0" y="15665"/>
                    <a:pt x="2246" y="10242"/>
                    <a:pt x="6244" y="6244"/>
                  </a:cubicBezTo>
                  <a:cubicBezTo>
                    <a:pt x="10242" y="2246"/>
                    <a:pt x="15665" y="0"/>
                    <a:pt x="21319" y="0"/>
                  </a:cubicBezTo>
                  <a:close/>
                </a:path>
              </a:pathLst>
            </a:custGeom>
            <a:solidFill>
              <a:srgbClr val="000000">
                <a:alpha val="0"/>
              </a:srgbClr>
            </a:solidFill>
            <a:ln w="47625">
              <a:solidFill>
                <a:srgbClr val="5D381C"/>
              </a:solidFill>
            </a:ln>
          </p:spPr>
          <p:txBody>
            <a:bodyPr/>
            <a:lstStyle/>
            <a:p>
              <a:endParaRPr lang="en-US"/>
            </a:p>
          </p:txBody>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Freeform 11"/>
          <p:cNvSpPr/>
          <p:nvPr/>
        </p:nvSpPr>
        <p:spPr>
          <a:xfrm rot="3207531">
            <a:off x="15731899" y="-1930446"/>
            <a:ext cx="2840387" cy="5966081"/>
          </a:xfrm>
          <a:custGeom>
            <a:avLst/>
            <a:gdLst/>
            <a:ahLst/>
            <a:cxnLst/>
            <a:rect l="l" t="t" r="r" b="b"/>
            <a:pathLst>
              <a:path w="2840387" h="5966081">
                <a:moveTo>
                  <a:pt x="0" y="0"/>
                </a:moveTo>
                <a:lnTo>
                  <a:pt x="2840387" y="0"/>
                </a:lnTo>
                <a:lnTo>
                  <a:pt x="2840387" y="5966082"/>
                </a:lnTo>
                <a:lnTo>
                  <a:pt x="0" y="59660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2"/>
          <p:cNvSpPr txBox="1"/>
          <p:nvPr/>
        </p:nvSpPr>
        <p:spPr>
          <a:xfrm>
            <a:off x="6990417" y="2177786"/>
            <a:ext cx="8612406" cy="1015663"/>
          </a:xfrm>
          <a:prstGeom prst="rect">
            <a:avLst/>
          </a:prstGeom>
        </p:spPr>
        <p:txBody>
          <a:bodyPr lIns="0" tIns="0" rIns="0" bIns="0" rtlCol="0" anchor="t">
            <a:spAutoFit/>
          </a:bodyPr>
          <a:lstStyle/>
          <a:p>
            <a:r>
              <a:rPr lang="pt-BR" sz="6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 Sa pô</a:t>
            </a:r>
            <a:endParaRPr lang="en-GB" sz="66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13" name="Group 13"/>
          <p:cNvGrpSpPr/>
          <p:nvPr/>
        </p:nvGrpSpPr>
        <p:grpSpPr>
          <a:xfrm>
            <a:off x="3641926" y="5224446"/>
            <a:ext cx="11004148" cy="1464330"/>
            <a:chOff x="0" y="0"/>
            <a:chExt cx="2898212" cy="385667"/>
          </a:xfrm>
        </p:grpSpPr>
        <p:sp>
          <p:nvSpPr>
            <p:cNvPr id="14" name="Freeform 14"/>
            <p:cNvSpPr/>
            <p:nvPr/>
          </p:nvSpPr>
          <p:spPr>
            <a:xfrm>
              <a:off x="0" y="0"/>
              <a:ext cx="2898212" cy="385667"/>
            </a:xfrm>
            <a:custGeom>
              <a:avLst/>
              <a:gdLst/>
              <a:ahLst/>
              <a:cxnLst/>
              <a:rect l="l" t="t" r="r" b="b"/>
              <a:pathLst>
                <a:path w="2898212" h="385667">
                  <a:moveTo>
                    <a:pt x="26735" y="0"/>
                  </a:moveTo>
                  <a:lnTo>
                    <a:pt x="2871477" y="0"/>
                  </a:lnTo>
                  <a:cubicBezTo>
                    <a:pt x="2886242" y="0"/>
                    <a:pt x="2898212" y="11970"/>
                    <a:pt x="2898212" y="26735"/>
                  </a:cubicBezTo>
                  <a:lnTo>
                    <a:pt x="2898212" y="358932"/>
                  </a:lnTo>
                  <a:cubicBezTo>
                    <a:pt x="2898212" y="373698"/>
                    <a:pt x="2886242" y="385667"/>
                    <a:pt x="2871477" y="385667"/>
                  </a:cubicBezTo>
                  <a:lnTo>
                    <a:pt x="26735" y="385667"/>
                  </a:lnTo>
                  <a:cubicBezTo>
                    <a:pt x="11970" y="385667"/>
                    <a:pt x="0" y="373698"/>
                    <a:pt x="0" y="358932"/>
                  </a:cubicBezTo>
                  <a:lnTo>
                    <a:pt x="0" y="26735"/>
                  </a:lnTo>
                  <a:cubicBezTo>
                    <a:pt x="0" y="11970"/>
                    <a:pt x="11970" y="0"/>
                    <a:pt x="26735" y="0"/>
                  </a:cubicBezTo>
                  <a:close/>
                </a:path>
              </a:pathLst>
            </a:custGeom>
            <a:solidFill>
              <a:srgbClr val="000000">
                <a:alpha val="0"/>
              </a:srgbClr>
            </a:solidFill>
            <a:ln w="47625">
              <a:solidFill>
                <a:srgbClr val="5D381C"/>
              </a:solidFill>
            </a:ln>
          </p:spPr>
          <p:txBody>
            <a:bodyPr/>
            <a:lstStyle/>
            <a:p>
              <a:endParaRPr lang="en-US"/>
            </a:p>
          </p:txBody>
        </p:sp>
        <p:sp>
          <p:nvSpPr>
            <p:cNvPr id="15" name="TextBox 15"/>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6" name="Group 16"/>
          <p:cNvGrpSpPr/>
          <p:nvPr/>
        </p:nvGrpSpPr>
        <p:grpSpPr>
          <a:xfrm>
            <a:off x="3641926" y="6945951"/>
            <a:ext cx="11004148" cy="1464330"/>
            <a:chOff x="0" y="0"/>
            <a:chExt cx="2898212" cy="385667"/>
          </a:xfrm>
        </p:grpSpPr>
        <p:sp>
          <p:nvSpPr>
            <p:cNvPr id="17" name="Freeform 17"/>
            <p:cNvSpPr/>
            <p:nvPr/>
          </p:nvSpPr>
          <p:spPr>
            <a:xfrm>
              <a:off x="0" y="0"/>
              <a:ext cx="2898212" cy="385667"/>
            </a:xfrm>
            <a:custGeom>
              <a:avLst/>
              <a:gdLst/>
              <a:ahLst/>
              <a:cxnLst/>
              <a:rect l="l" t="t" r="r" b="b"/>
              <a:pathLst>
                <a:path w="2898212" h="385667">
                  <a:moveTo>
                    <a:pt x="26735" y="0"/>
                  </a:moveTo>
                  <a:lnTo>
                    <a:pt x="2871477" y="0"/>
                  </a:lnTo>
                  <a:cubicBezTo>
                    <a:pt x="2886242" y="0"/>
                    <a:pt x="2898212" y="11970"/>
                    <a:pt x="2898212" y="26735"/>
                  </a:cubicBezTo>
                  <a:lnTo>
                    <a:pt x="2898212" y="358932"/>
                  </a:lnTo>
                  <a:cubicBezTo>
                    <a:pt x="2898212" y="373698"/>
                    <a:pt x="2886242" y="385667"/>
                    <a:pt x="2871477" y="385667"/>
                  </a:cubicBezTo>
                  <a:lnTo>
                    <a:pt x="26735" y="385667"/>
                  </a:lnTo>
                  <a:cubicBezTo>
                    <a:pt x="11970" y="385667"/>
                    <a:pt x="0" y="373698"/>
                    <a:pt x="0" y="358932"/>
                  </a:cubicBezTo>
                  <a:lnTo>
                    <a:pt x="0" y="26735"/>
                  </a:lnTo>
                  <a:cubicBezTo>
                    <a:pt x="0" y="11970"/>
                    <a:pt x="11970" y="0"/>
                    <a:pt x="26735" y="0"/>
                  </a:cubicBezTo>
                  <a:close/>
                </a:path>
              </a:pathLst>
            </a:custGeom>
            <a:solidFill>
              <a:srgbClr val="000000">
                <a:alpha val="0"/>
              </a:srgbClr>
            </a:solidFill>
            <a:ln w="47625">
              <a:solidFill>
                <a:srgbClr val="5D381C"/>
              </a:solidFill>
            </a:ln>
          </p:spPr>
          <p:txBody>
            <a:bodyPr/>
            <a:lstStyle/>
            <a:p>
              <a:endParaRPr lang="en-US"/>
            </a:p>
          </p:txBody>
        </p:sp>
        <p:sp>
          <p:nvSpPr>
            <p:cNvPr id="18" name="TextBox 18"/>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9" name="Group 19"/>
          <p:cNvGrpSpPr/>
          <p:nvPr/>
        </p:nvGrpSpPr>
        <p:grpSpPr>
          <a:xfrm>
            <a:off x="3641926" y="3502941"/>
            <a:ext cx="11004148" cy="1464330"/>
            <a:chOff x="0" y="0"/>
            <a:chExt cx="2898212" cy="385667"/>
          </a:xfrm>
        </p:grpSpPr>
        <p:sp>
          <p:nvSpPr>
            <p:cNvPr id="20" name="Freeform 20"/>
            <p:cNvSpPr/>
            <p:nvPr/>
          </p:nvSpPr>
          <p:spPr>
            <a:xfrm>
              <a:off x="0" y="0"/>
              <a:ext cx="2898212" cy="385667"/>
            </a:xfrm>
            <a:custGeom>
              <a:avLst/>
              <a:gdLst/>
              <a:ahLst/>
              <a:cxnLst/>
              <a:rect l="l" t="t" r="r" b="b"/>
              <a:pathLst>
                <a:path w="2898212" h="385667">
                  <a:moveTo>
                    <a:pt x="26735" y="0"/>
                  </a:moveTo>
                  <a:lnTo>
                    <a:pt x="2871477" y="0"/>
                  </a:lnTo>
                  <a:cubicBezTo>
                    <a:pt x="2886242" y="0"/>
                    <a:pt x="2898212" y="11970"/>
                    <a:pt x="2898212" y="26735"/>
                  </a:cubicBezTo>
                  <a:lnTo>
                    <a:pt x="2898212" y="358932"/>
                  </a:lnTo>
                  <a:cubicBezTo>
                    <a:pt x="2898212" y="373698"/>
                    <a:pt x="2886242" y="385667"/>
                    <a:pt x="2871477" y="385667"/>
                  </a:cubicBezTo>
                  <a:lnTo>
                    <a:pt x="26735" y="385667"/>
                  </a:lnTo>
                  <a:cubicBezTo>
                    <a:pt x="11970" y="385667"/>
                    <a:pt x="0" y="373698"/>
                    <a:pt x="0" y="358932"/>
                  </a:cubicBezTo>
                  <a:lnTo>
                    <a:pt x="0" y="26735"/>
                  </a:lnTo>
                  <a:cubicBezTo>
                    <a:pt x="0" y="11970"/>
                    <a:pt x="11970" y="0"/>
                    <a:pt x="26735" y="0"/>
                  </a:cubicBezTo>
                  <a:close/>
                </a:path>
              </a:pathLst>
            </a:custGeom>
            <a:solidFill>
              <a:srgbClr val="000000">
                <a:alpha val="0"/>
              </a:srgbClr>
            </a:solidFill>
            <a:ln w="47625">
              <a:solidFill>
                <a:srgbClr val="5D381C"/>
              </a:solidFill>
            </a:ln>
          </p:spPr>
          <p:txBody>
            <a:bodyPr/>
            <a:lstStyle/>
            <a:p>
              <a:endParaRPr lang="en-US"/>
            </a:p>
          </p:txBody>
        </p:sp>
        <p:sp>
          <p:nvSpPr>
            <p:cNvPr id="21" name="TextBox 21"/>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2" name="TextBox 22"/>
          <p:cNvSpPr txBox="1"/>
          <p:nvPr/>
        </p:nvSpPr>
        <p:spPr>
          <a:xfrm>
            <a:off x="4038680" y="5204527"/>
            <a:ext cx="10317976" cy="1231106"/>
          </a:xfrm>
          <a:prstGeom prst="rect">
            <a:avLst/>
          </a:prstGeom>
        </p:spPr>
        <p:txBody>
          <a:bodyPr lIns="0" tIns="0" rIns="0" bIns="0" rtlCol="0" anchor="t">
            <a:spAutoFit/>
          </a:bodyPr>
          <a:lstStyle/>
          <a:p>
            <a:pPr algn="just">
              <a:spcBef>
                <a:spcPct val="0"/>
              </a:spcBef>
            </a:pPr>
            <a:r>
              <a:rPr lang="pt-BR" sz="4000">
                <a:latin typeface="Times New Roman" panose="02020603050405020304" pitchFamily="18" charset="0"/>
                <a:cs typeface="Times New Roman" panose="02020603050405020304" pitchFamily="18" charset="0"/>
              </a:rPr>
              <a:t>- Dẫn ý kiến đánh giá của nhiều người về tiếng Việt của lớp trẻ hiện nay.</a:t>
            </a:r>
            <a:r>
              <a:rPr lang="en-US" sz="4000">
                <a:solidFill>
                  <a:srgbClr val="5D381C"/>
                </a:solidFill>
                <a:latin typeface="Times New Roman" panose="02020603050405020304" pitchFamily="18" charset="0"/>
                <a:cs typeface="Times New Roman" panose="02020603050405020304" pitchFamily="18" charset="0"/>
              </a:rPr>
              <a:t>.</a:t>
            </a:r>
          </a:p>
        </p:txBody>
      </p:sp>
      <p:sp>
        <p:nvSpPr>
          <p:cNvPr id="23" name="TextBox 23"/>
          <p:cNvSpPr txBox="1"/>
          <p:nvPr/>
        </p:nvSpPr>
        <p:spPr>
          <a:xfrm>
            <a:off x="4035051" y="7025054"/>
            <a:ext cx="10317976" cy="1231106"/>
          </a:xfrm>
          <a:prstGeom prst="rect">
            <a:avLst/>
          </a:prstGeom>
        </p:spPr>
        <p:txBody>
          <a:bodyPr lIns="0" tIns="0" rIns="0" bIns="0" rtlCol="0" anchor="t">
            <a:spAutoFit/>
          </a:bodyPr>
          <a:lstStyle/>
          <a:p>
            <a:pPr algn="just"/>
            <a:r>
              <a:rPr lang="pt-BR" sz="4000">
                <a:latin typeface="Times New Roman" panose="02020603050405020304" pitchFamily="18" charset="0"/>
                <a:cs typeface="Times New Roman" panose="02020603050405020304" pitchFamily="18" charset="0"/>
              </a:rPr>
              <a:t>- Tác dụng: dẫn dắt, tạo sự tranh luận, đối thoại,  kích thích người đọc tìm hiểu bài viết.</a:t>
            </a:r>
            <a:endParaRPr lang="en-GB" sz="4000">
              <a:latin typeface="Times New Roman" panose="02020603050405020304" pitchFamily="18" charset="0"/>
              <a:cs typeface="Times New Roman" panose="02020603050405020304" pitchFamily="18" charset="0"/>
            </a:endParaRPr>
          </a:p>
        </p:txBody>
      </p:sp>
      <p:sp>
        <p:nvSpPr>
          <p:cNvPr id="24" name="TextBox 24"/>
          <p:cNvSpPr txBox="1"/>
          <p:nvPr/>
        </p:nvSpPr>
        <p:spPr>
          <a:xfrm>
            <a:off x="4035051" y="3744251"/>
            <a:ext cx="10317976" cy="615553"/>
          </a:xfrm>
          <a:prstGeom prst="rect">
            <a:avLst/>
          </a:prstGeom>
        </p:spPr>
        <p:txBody>
          <a:bodyPr lIns="0" tIns="0" rIns="0" bIns="0" rtlCol="0" anchor="t">
            <a:spAutoFit/>
          </a:bodyPr>
          <a:lstStyle/>
          <a:p>
            <a:pPr algn="just"/>
            <a:r>
              <a:rPr lang="pt-BR" sz="4000" b="1">
                <a:latin typeface="Times New Roman" panose="02020603050405020304" pitchFamily="18" charset="0"/>
                <a:cs typeface="Times New Roman" panose="02020603050405020304" pitchFamily="18" charset="0"/>
              </a:rPr>
              <a:t>- </a:t>
            </a:r>
            <a:r>
              <a:rPr lang="pt-BR" sz="4000">
                <a:latin typeface="Times New Roman" panose="02020603050405020304" pitchFamily="18" charset="0"/>
                <a:cs typeface="Times New Roman" panose="02020603050405020304" pitchFamily="18" charset="0"/>
              </a:rPr>
              <a:t>Vị trí: ở đầu văn bản, ngay sau nhan đề.</a:t>
            </a:r>
            <a:endParaRPr lang="en-GB" sz="4000">
              <a:latin typeface="Times New Roman" panose="02020603050405020304" pitchFamily="18" charset="0"/>
              <a:cs typeface="Times New Roman" panose="02020603050405020304" pitchFamily="18" charset="0"/>
            </a:endParaRPr>
          </a:p>
        </p:txBody>
      </p:sp>
      <p:sp>
        <p:nvSpPr>
          <p:cNvPr id="25" name="Freeform 25"/>
          <p:cNvSpPr/>
          <p:nvPr/>
        </p:nvSpPr>
        <p:spPr>
          <a:xfrm rot="-9230465">
            <a:off x="-546364" y="7656625"/>
            <a:ext cx="2685882" cy="5641551"/>
          </a:xfrm>
          <a:custGeom>
            <a:avLst/>
            <a:gdLst/>
            <a:ahLst/>
            <a:cxnLst/>
            <a:rect l="l" t="t" r="r" b="b"/>
            <a:pathLst>
              <a:path w="2685882" h="5641551">
                <a:moveTo>
                  <a:pt x="0" y="0"/>
                </a:moveTo>
                <a:lnTo>
                  <a:pt x="2685882" y="0"/>
                </a:lnTo>
                <a:lnTo>
                  <a:pt x="2685882" y="5641551"/>
                </a:lnTo>
                <a:lnTo>
                  <a:pt x="0" y="56415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227105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4A6A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20895"/>
            <a:ext cx="15970487" cy="9445209"/>
            <a:chOff x="0" y="0"/>
            <a:chExt cx="4206219" cy="2487627"/>
          </a:xfrm>
        </p:grpSpPr>
        <p:sp>
          <p:nvSpPr>
            <p:cNvPr id="3" name="Freeform 3"/>
            <p:cNvSpPr/>
            <p:nvPr/>
          </p:nvSpPr>
          <p:spPr>
            <a:xfrm>
              <a:off x="0" y="0"/>
              <a:ext cx="4206219" cy="2487627"/>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1496294" y="908358"/>
            <a:ext cx="15035299" cy="8369018"/>
            <a:chOff x="0" y="0"/>
            <a:chExt cx="3959914" cy="2204186"/>
          </a:xfrm>
        </p:grpSpPr>
        <p:sp>
          <p:nvSpPr>
            <p:cNvPr id="6" name="Freeform 6"/>
            <p:cNvSpPr/>
            <p:nvPr/>
          </p:nvSpPr>
          <p:spPr>
            <a:xfrm>
              <a:off x="0" y="0"/>
              <a:ext cx="3959914"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txBody>
            <a:bodyPr/>
            <a:lstStyle/>
            <a:p>
              <a:endParaRPr lang="en-US" dirty="0"/>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1" name="Freeform 11"/>
          <p:cNvSpPr/>
          <p:nvPr/>
        </p:nvSpPr>
        <p:spPr>
          <a:xfrm>
            <a:off x="15262622" y="2226222"/>
            <a:ext cx="584719" cy="841873"/>
          </a:xfrm>
          <a:custGeom>
            <a:avLst/>
            <a:gdLst/>
            <a:ahLst/>
            <a:cxnLst/>
            <a:rect l="l" t="t" r="r" b="b"/>
            <a:pathLst>
              <a:path w="584719" h="841873">
                <a:moveTo>
                  <a:pt x="0" y="0"/>
                </a:moveTo>
                <a:lnTo>
                  <a:pt x="584720" y="0"/>
                </a:lnTo>
                <a:lnTo>
                  <a:pt x="584720" y="841873"/>
                </a:lnTo>
                <a:lnTo>
                  <a:pt x="0" y="841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2422429" y="2283313"/>
            <a:ext cx="584719" cy="841873"/>
          </a:xfrm>
          <a:custGeom>
            <a:avLst/>
            <a:gdLst/>
            <a:ahLst/>
            <a:cxnLst/>
            <a:rect l="l" t="t" r="r" b="b"/>
            <a:pathLst>
              <a:path w="584719" h="841873">
                <a:moveTo>
                  <a:pt x="0" y="0"/>
                </a:moveTo>
                <a:lnTo>
                  <a:pt x="584719" y="0"/>
                </a:lnTo>
                <a:lnTo>
                  <a:pt x="584719" y="841873"/>
                </a:lnTo>
                <a:lnTo>
                  <a:pt x="0" y="841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TextBox 13"/>
          <p:cNvSpPr txBox="1"/>
          <p:nvPr/>
        </p:nvSpPr>
        <p:spPr>
          <a:xfrm>
            <a:off x="4837797" y="2235688"/>
            <a:ext cx="8612406" cy="830997"/>
          </a:xfrm>
          <a:prstGeom prst="rect">
            <a:avLst/>
          </a:prstGeom>
        </p:spPr>
        <p:txBody>
          <a:bodyPr lIns="0" tIns="0" rIns="0" bIns="0" rtlCol="0" anchor="t">
            <a:spAutoFit/>
          </a:bodyPr>
          <a:lstStyle/>
          <a:p>
            <a:r>
              <a:rPr lang="pt-BR" sz="5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1.2. Các thông tin chính</a:t>
            </a:r>
            <a:endParaRPr lang="en-GB" sz="54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14" name="Group 14"/>
          <p:cNvGrpSpPr/>
          <p:nvPr/>
        </p:nvGrpSpPr>
        <p:grpSpPr>
          <a:xfrm>
            <a:off x="2409112" y="3335436"/>
            <a:ext cx="5139689" cy="5139689"/>
            <a:chOff x="0" y="0"/>
            <a:chExt cx="6852919" cy="6852919"/>
          </a:xfrm>
        </p:grpSpPr>
        <p:grpSp>
          <p:nvGrpSpPr>
            <p:cNvPr id="15" name="Group 15"/>
            <p:cNvGrpSpPr>
              <a:grpSpLocks noChangeAspect="1"/>
            </p:cNvGrpSpPr>
            <p:nvPr/>
          </p:nvGrpSpPr>
          <p:grpSpPr>
            <a:xfrm>
              <a:off x="0" y="0"/>
              <a:ext cx="6852919" cy="6852919"/>
              <a:chOff x="0" y="0"/>
              <a:chExt cx="2540000" cy="2540000"/>
            </a:xfrm>
          </p:grpSpPr>
          <p:sp>
            <p:nvSpPr>
              <p:cNvPr id="16" name="Freeform 16"/>
              <p:cNvSpPr/>
              <p:nvPr/>
            </p:nvSpPr>
            <p:spPr>
              <a:xfrm>
                <a:off x="1270000" y="0"/>
                <a:ext cx="1377505" cy="2333476"/>
              </a:xfrm>
              <a:custGeom>
                <a:avLst/>
                <a:gdLst/>
                <a:ahLst/>
                <a:cxnLst/>
                <a:rect l="l" t="t" r="r" b="b"/>
                <a:pathLst>
                  <a:path w="1377505" h="2333476">
                    <a:moveTo>
                      <a:pt x="0" y="0"/>
                    </a:moveTo>
                    <a:lnTo>
                      <a:pt x="0" y="0"/>
                    </a:lnTo>
                    <a:cubicBezTo>
                      <a:pt x="561922" y="0"/>
                      <a:pt x="1057045" y="369271"/>
                      <a:pt x="1217275" y="907864"/>
                    </a:cubicBezTo>
                    <a:cubicBezTo>
                      <a:pt x="1377505" y="1446457"/>
                      <a:pt x="1164747" y="2026321"/>
                      <a:pt x="694203" y="2333476"/>
                    </a:cubicBezTo>
                    <a:lnTo>
                      <a:pt x="347102" y="1801738"/>
                    </a:lnTo>
                    <a:cubicBezTo>
                      <a:pt x="582373" y="1648160"/>
                      <a:pt x="688752" y="1358229"/>
                      <a:pt x="608637" y="1088932"/>
                    </a:cubicBezTo>
                    <a:cubicBezTo>
                      <a:pt x="528522" y="819635"/>
                      <a:pt x="280961" y="635000"/>
                      <a:pt x="0" y="635000"/>
                    </a:cubicBezTo>
                    <a:close/>
                  </a:path>
                </a:pathLst>
              </a:custGeom>
              <a:solidFill>
                <a:srgbClr val="E18455"/>
              </a:solidFill>
            </p:spPr>
            <p:txBody>
              <a:bodyPr/>
              <a:lstStyle/>
              <a:p>
                <a:endParaRPr lang="en-US"/>
              </a:p>
            </p:txBody>
          </p:sp>
          <p:sp>
            <p:nvSpPr>
              <p:cNvPr id="17" name="Freeform 17"/>
              <p:cNvSpPr/>
              <p:nvPr/>
            </p:nvSpPr>
            <p:spPr>
              <a:xfrm>
                <a:off x="473094" y="1764429"/>
                <a:ext cx="1543393" cy="870232"/>
              </a:xfrm>
              <a:custGeom>
                <a:avLst/>
                <a:gdLst/>
                <a:ahLst/>
                <a:cxnLst/>
                <a:rect l="l" t="t" r="r" b="b"/>
                <a:pathLst>
                  <a:path w="1543393" h="870232">
                    <a:moveTo>
                      <a:pt x="1543393" y="533023"/>
                    </a:moveTo>
                    <a:cubicBezTo>
                      <a:pt x="1079264" y="870232"/>
                      <a:pt x="446696" y="854415"/>
                      <a:pt x="0" y="494430"/>
                    </a:cubicBezTo>
                    <a:lnTo>
                      <a:pt x="398453" y="0"/>
                    </a:lnTo>
                    <a:cubicBezTo>
                      <a:pt x="621801" y="179993"/>
                      <a:pt x="938085" y="187902"/>
                      <a:pt x="1170150" y="19297"/>
                    </a:cubicBezTo>
                    <a:close/>
                  </a:path>
                </a:pathLst>
              </a:custGeom>
              <a:solidFill>
                <a:srgbClr val="C25554"/>
              </a:solidFill>
            </p:spPr>
            <p:txBody>
              <a:bodyPr/>
              <a:lstStyle/>
              <a:p>
                <a:endParaRPr lang="en-US"/>
              </a:p>
            </p:txBody>
          </p:sp>
          <p:sp>
            <p:nvSpPr>
              <p:cNvPr id="18" name="Freeform 18"/>
              <p:cNvSpPr/>
              <p:nvPr/>
            </p:nvSpPr>
            <p:spPr>
              <a:xfrm>
                <a:off x="-107848" y="0"/>
                <a:ext cx="1377785" cy="2297452"/>
              </a:xfrm>
              <a:custGeom>
                <a:avLst/>
                <a:gdLst/>
                <a:ahLst/>
                <a:cxnLst/>
                <a:rect l="l" t="t" r="r" b="b"/>
                <a:pathLst>
                  <a:path w="1377785" h="2297452">
                    <a:moveTo>
                      <a:pt x="631361" y="2297452"/>
                    </a:moveTo>
                    <a:cubicBezTo>
                      <a:pt x="186261" y="1974067"/>
                      <a:pt x="0" y="1400864"/>
                      <a:pt x="169987" y="877609"/>
                    </a:cubicBezTo>
                    <a:cubicBezTo>
                      <a:pt x="339973" y="354354"/>
                      <a:pt x="827547" y="55"/>
                      <a:pt x="1377721" y="0"/>
                    </a:cubicBezTo>
                    <a:lnTo>
                      <a:pt x="1377785" y="635000"/>
                    </a:lnTo>
                    <a:cubicBezTo>
                      <a:pt x="1102698" y="635028"/>
                      <a:pt x="858911" y="812177"/>
                      <a:pt x="773917" y="1073804"/>
                    </a:cubicBezTo>
                    <a:cubicBezTo>
                      <a:pt x="688924" y="1335432"/>
                      <a:pt x="782054" y="1622034"/>
                      <a:pt x="1004604" y="1783726"/>
                    </a:cubicBezTo>
                    <a:close/>
                  </a:path>
                </a:pathLst>
              </a:custGeom>
              <a:solidFill>
                <a:srgbClr val="982D53"/>
              </a:solidFill>
            </p:spPr>
            <p:txBody>
              <a:bodyPr/>
              <a:lstStyle/>
              <a:p>
                <a:endParaRPr lang="en-US"/>
              </a:p>
            </p:txBody>
          </p:sp>
        </p:grpSp>
      </p:grpSp>
      <p:sp>
        <p:nvSpPr>
          <p:cNvPr id="19" name="TextBox 19"/>
          <p:cNvSpPr txBox="1"/>
          <p:nvPr/>
        </p:nvSpPr>
        <p:spPr>
          <a:xfrm>
            <a:off x="8083028" y="3528149"/>
            <a:ext cx="7995172" cy="2462213"/>
          </a:xfrm>
          <a:prstGeom prst="rect">
            <a:avLst/>
          </a:prstGeom>
        </p:spPr>
        <p:txBody>
          <a:bodyPr wrap="square" lIns="0" tIns="0" rIns="0" bIns="0" rtlCol="0" anchor="t">
            <a:spAutoFit/>
          </a:bodyPr>
          <a:lstStyle/>
          <a:p>
            <a:pPr algn="just"/>
            <a:r>
              <a:rPr lang="pt-BR" sz="4000" b="1" dirty="0">
                <a:latin typeface="Times New Roman" panose="02020603050405020304" pitchFamily="18" charset="0"/>
                <a:cs typeface="Times New Roman" panose="02020603050405020304" pitchFamily="18" charset="0"/>
              </a:rPr>
              <a:t>*Dẫn dắt và giới thiệu vấn đề</a:t>
            </a:r>
            <a:r>
              <a:rPr lang="pt-BR" sz="4000" dirty="0">
                <a:latin typeface="Times New Roman" panose="02020603050405020304" pitchFamily="18" charset="0"/>
                <a:cs typeface="Times New Roman" panose="02020603050405020304" pitchFamily="18" charset="0"/>
              </a:rPr>
              <a:t>: </a:t>
            </a:r>
          </a:p>
          <a:p>
            <a:pPr algn="just"/>
            <a:r>
              <a:rPr lang="pt-BR" sz="4000" dirty="0">
                <a:latin typeface="Times New Roman" panose="02020603050405020304" pitchFamily="18" charset="0"/>
                <a:cs typeface="Times New Roman" panose="02020603050405020304" pitchFamily="18" charset="0"/>
              </a:rPr>
              <a:t>-Giới trẻ thuộc dòng 8X, 9X và dòng Y2K đang tạo ra một thứ “tiếng Việt đời mới”.</a:t>
            </a:r>
            <a:endParaRPr lang="en-GB" sz="4000" dirty="0">
              <a:latin typeface="Times New Roman" panose="02020603050405020304" pitchFamily="18" charset="0"/>
              <a:cs typeface="Times New Roman" panose="02020603050405020304" pitchFamily="18" charset="0"/>
            </a:endParaRPr>
          </a:p>
        </p:txBody>
      </p:sp>
      <p:sp>
        <p:nvSpPr>
          <p:cNvPr id="23" name="TextBox 23"/>
          <p:cNvSpPr txBox="1"/>
          <p:nvPr/>
        </p:nvSpPr>
        <p:spPr>
          <a:xfrm>
            <a:off x="8194284" y="5945976"/>
            <a:ext cx="7544184" cy="1231106"/>
          </a:xfrm>
          <a:prstGeom prst="rect">
            <a:avLst/>
          </a:prstGeom>
        </p:spPr>
        <p:txBody>
          <a:bodyPr wrap="square" lIns="0" tIns="0" rIns="0" bIns="0" rtlCol="0" anchor="t">
            <a:spAutoFit/>
          </a:bodyPr>
          <a:lstStyle/>
          <a:p>
            <a:pPr algn="just"/>
            <a:r>
              <a:rPr lang="pt-BR" sz="4000" dirty="0">
                <a:latin typeface="Times New Roman" panose="02020603050405020304" pitchFamily="18" charset="0"/>
                <a:cs typeface="Times New Roman" panose="02020603050405020304" pitchFamily="18" charset="0"/>
              </a:rPr>
              <a:t>-Thứ “tiếng Việt đời mới” khác hẳn với tiếng Việt toàn dân.</a:t>
            </a:r>
            <a:endParaRPr lang="en-GB"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38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ircle(in)">
                                      <p:cBhvr>
                                        <p:cTn id="1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4A6A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20895"/>
            <a:ext cx="15970487" cy="9445209"/>
            <a:chOff x="0" y="0"/>
            <a:chExt cx="4206219" cy="2487627"/>
          </a:xfrm>
        </p:grpSpPr>
        <p:sp>
          <p:nvSpPr>
            <p:cNvPr id="3" name="Freeform 3"/>
            <p:cNvSpPr/>
            <p:nvPr/>
          </p:nvSpPr>
          <p:spPr>
            <a:xfrm>
              <a:off x="0" y="0"/>
              <a:ext cx="4206219" cy="2487627"/>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96294" y="908358"/>
            <a:ext cx="15035299" cy="8369018"/>
            <a:chOff x="0" y="0"/>
            <a:chExt cx="3959914" cy="2204186"/>
          </a:xfrm>
        </p:grpSpPr>
        <p:sp>
          <p:nvSpPr>
            <p:cNvPr id="6" name="Freeform 6"/>
            <p:cNvSpPr/>
            <p:nvPr/>
          </p:nvSpPr>
          <p:spPr>
            <a:xfrm>
              <a:off x="0" y="0"/>
              <a:ext cx="3959914"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797035" y="1133053"/>
            <a:ext cx="12366765" cy="1464330"/>
            <a:chOff x="0" y="0"/>
            <a:chExt cx="2461074" cy="385667"/>
          </a:xfrm>
        </p:grpSpPr>
        <p:sp>
          <p:nvSpPr>
            <p:cNvPr id="9" name="Freeform 9"/>
            <p:cNvSpPr/>
            <p:nvPr/>
          </p:nvSpPr>
          <p:spPr>
            <a:xfrm>
              <a:off x="0" y="0"/>
              <a:ext cx="2461074" cy="385667"/>
            </a:xfrm>
            <a:custGeom>
              <a:avLst/>
              <a:gdLst/>
              <a:ahLst/>
              <a:cxnLst/>
              <a:rect l="l" t="t" r="r" b="b"/>
              <a:pathLst>
                <a:path w="2461074" h="385667">
                  <a:moveTo>
                    <a:pt x="31483" y="0"/>
                  </a:moveTo>
                  <a:lnTo>
                    <a:pt x="2429591" y="0"/>
                  </a:lnTo>
                  <a:cubicBezTo>
                    <a:pt x="2446978" y="0"/>
                    <a:pt x="2461074" y="14096"/>
                    <a:pt x="2461074" y="31483"/>
                  </a:cubicBezTo>
                  <a:lnTo>
                    <a:pt x="2461074" y="354184"/>
                  </a:lnTo>
                  <a:cubicBezTo>
                    <a:pt x="2461074" y="371572"/>
                    <a:pt x="2446978" y="385667"/>
                    <a:pt x="2429591" y="385667"/>
                  </a:cubicBezTo>
                  <a:lnTo>
                    <a:pt x="31483" y="385667"/>
                  </a:lnTo>
                  <a:cubicBezTo>
                    <a:pt x="14096" y="385667"/>
                    <a:pt x="0" y="371572"/>
                    <a:pt x="0" y="354184"/>
                  </a:cubicBezTo>
                  <a:lnTo>
                    <a:pt x="0" y="31483"/>
                  </a:lnTo>
                  <a:cubicBezTo>
                    <a:pt x="0" y="14096"/>
                    <a:pt x="14096" y="0"/>
                    <a:pt x="31483" y="0"/>
                  </a:cubicBezTo>
                  <a:close/>
                </a:path>
              </a:pathLst>
            </a:custGeom>
            <a:solidFill>
              <a:srgbClr val="000000">
                <a:alpha val="0"/>
              </a:srgbClr>
            </a:solidFill>
            <a:ln w="47625">
              <a:solidFill>
                <a:srgbClr val="5D381C"/>
              </a:solidFill>
            </a:ln>
          </p:spPr>
          <p:txBody>
            <a:bodyPr/>
            <a:lstStyle/>
            <a:p>
              <a:endParaRPr lang="en-US"/>
            </a:p>
          </p:txBody>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a:grpSpLocks noChangeAspect="1"/>
          </p:cNvGrpSpPr>
          <p:nvPr/>
        </p:nvGrpSpPr>
        <p:grpSpPr>
          <a:xfrm>
            <a:off x="1896851" y="3689658"/>
            <a:ext cx="3039126" cy="4084122"/>
            <a:chOff x="0" y="0"/>
            <a:chExt cx="3663950" cy="4923790"/>
          </a:xfrm>
        </p:grpSpPr>
        <p:sp>
          <p:nvSpPr>
            <p:cNvPr id="12" name="Freeform 12"/>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2"/>
              <a:stretch>
                <a:fillRect l="-39970" r="-39970"/>
              </a:stretch>
            </a:blipFill>
          </p:spPr>
          <p:txBody>
            <a:bodyPr/>
            <a:lstStyle/>
            <a:p>
              <a:endParaRPr lang="en-US"/>
            </a:p>
          </p:txBody>
        </p:sp>
        <p:sp>
          <p:nvSpPr>
            <p:cNvPr id="13" name="Freeform 13"/>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5D381C"/>
            </a:solidFill>
          </p:spPr>
          <p:txBody>
            <a:bodyPr/>
            <a:lstStyle/>
            <a:p>
              <a:endParaRPr lang="en-US"/>
            </a:p>
          </p:txBody>
        </p:sp>
      </p:grpSp>
      <p:sp>
        <p:nvSpPr>
          <p:cNvPr id="14" name="TextBox 14"/>
          <p:cNvSpPr txBox="1"/>
          <p:nvPr/>
        </p:nvSpPr>
        <p:spPr>
          <a:xfrm>
            <a:off x="3416414" y="1476598"/>
            <a:ext cx="11398027" cy="677108"/>
          </a:xfrm>
          <a:prstGeom prst="rect">
            <a:avLst/>
          </a:prstGeom>
        </p:spPr>
        <p:txBody>
          <a:bodyPr wrap="square" lIns="0" tIns="0" rIns="0" bIns="0" rtlCol="0" anchor="t">
            <a:spAutoFit/>
          </a:bodyPr>
          <a:lstStyle/>
          <a:p>
            <a:r>
              <a:rPr lang="pt-BR" sz="4400" b="1">
                <a:latin typeface="Times New Roman" panose="02020603050405020304" pitchFamily="18" charset="0"/>
                <a:cs typeface="Times New Roman" panose="02020603050405020304" pitchFamily="18" charset="0"/>
              </a:rPr>
              <a:t>(1) Từ việc phá vỡ các chuẩn mực chính tả:</a:t>
            </a:r>
            <a:endParaRPr lang="en-GB" sz="4400">
              <a:latin typeface="Times New Roman" panose="02020603050405020304" pitchFamily="18" charset="0"/>
              <a:cs typeface="Times New Roman" panose="02020603050405020304" pitchFamily="18" charset="0"/>
            </a:endParaRPr>
          </a:p>
        </p:txBody>
      </p:sp>
      <p:sp>
        <p:nvSpPr>
          <p:cNvPr id="15" name="TextBox 15"/>
          <p:cNvSpPr txBox="1"/>
          <p:nvPr/>
        </p:nvSpPr>
        <p:spPr>
          <a:xfrm>
            <a:off x="6400800" y="3880760"/>
            <a:ext cx="8924452" cy="3385542"/>
          </a:xfrm>
          <a:prstGeom prst="rect">
            <a:avLst/>
          </a:prstGeom>
        </p:spPr>
        <p:txBody>
          <a:bodyPr wrap="square" lIns="0" tIns="0" rIns="0" bIns="0" rtlCol="0" anchor="t">
            <a:spAutoFit/>
          </a:bodyPr>
          <a:lstStyle/>
          <a:p>
            <a:pPr algn="just"/>
            <a:r>
              <a:rPr lang="pt-BR" sz="4400">
                <a:latin typeface="Times New Roman" panose="02020603050405020304" pitchFamily="18" charset="0"/>
                <a:cs typeface="Times New Roman" panose="02020603050405020304" pitchFamily="18" charset="0"/>
              </a:rPr>
              <a:t>- Trích dẫn một số đoạn tiêu biểu trong bài viết “Tiếng Việt thời @” của tác giả Roseph Ruelle, biệt danh là Giâu (Joe) nói về kiểu chat trên Internet của thanh niên Việt Nam:</a:t>
            </a:r>
            <a:endParaRPr lang="en-GB" sz="4400">
              <a:latin typeface="Times New Roman" panose="02020603050405020304" pitchFamily="18" charset="0"/>
              <a:cs typeface="Times New Roman" panose="02020603050405020304" pitchFamily="18" charset="0"/>
            </a:endParaRPr>
          </a:p>
        </p:txBody>
      </p:sp>
      <p:sp>
        <p:nvSpPr>
          <p:cNvPr id="17" name="Freeform 17"/>
          <p:cNvSpPr/>
          <p:nvPr/>
        </p:nvSpPr>
        <p:spPr>
          <a:xfrm rot="3207531">
            <a:off x="15731899" y="-1930446"/>
            <a:ext cx="2840387" cy="5966081"/>
          </a:xfrm>
          <a:custGeom>
            <a:avLst/>
            <a:gdLst/>
            <a:ahLst/>
            <a:cxnLst/>
            <a:rect l="l" t="t" r="r" b="b"/>
            <a:pathLst>
              <a:path w="2840387" h="5966081">
                <a:moveTo>
                  <a:pt x="0" y="0"/>
                </a:moveTo>
                <a:lnTo>
                  <a:pt x="2840387" y="0"/>
                </a:lnTo>
                <a:lnTo>
                  <a:pt x="2840387" y="5966082"/>
                </a:lnTo>
                <a:lnTo>
                  <a:pt x="0" y="59660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18"/>
          <p:cNvSpPr/>
          <p:nvPr/>
        </p:nvSpPr>
        <p:spPr>
          <a:xfrm rot="-9230465">
            <a:off x="-546364" y="7656625"/>
            <a:ext cx="2685882" cy="5641551"/>
          </a:xfrm>
          <a:custGeom>
            <a:avLst/>
            <a:gdLst/>
            <a:ahLst/>
            <a:cxnLst/>
            <a:rect l="l" t="t" r="r" b="b"/>
            <a:pathLst>
              <a:path w="2685882" h="5641551">
                <a:moveTo>
                  <a:pt x="0" y="0"/>
                </a:moveTo>
                <a:lnTo>
                  <a:pt x="2685882" y="0"/>
                </a:lnTo>
                <a:lnTo>
                  <a:pt x="2685882" y="5641551"/>
                </a:lnTo>
                <a:lnTo>
                  <a:pt x="0" y="56415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4A6A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20895"/>
            <a:ext cx="15970487" cy="9445209"/>
            <a:chOff x="0" y="0"/>
            <a:chExt cx="4206219" cy="2487627"/>
          </a:xfrm>
        </p:grpSpPr>
        <p:sp>
          <p:nvSpPr>
            <p:cNvPr id="3" name="Freeform 3"/>
            <p:cNvSpPr/>
            <p:nvPr/>
          </p:nvSpPr>
          <p:spPr>
            <a:xfrm>
              <a:off x="0" y="0"/>
              <a:ext cx="4206219" cy="2487627"/>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1496294" y="908358"/>
            <a:ext cx="15035299" cy="8369018"/>
            <a:chOff x="0" y="0"/>
            <a:chExt cx="3959914" cy="2204186"/>
          </a:xfrm>
        </p:grpSpPr>
        <p:sp>
          <p:nvSpPr>
            <p:cNvPr id="6" name="Freeform 6"/>
            <p:cNvSpPr/>
            <p:nvPr/>
          </p:nvSpPr>
          <p:spPr>
            <a:xfrm>
              <a:off x="0" y="0"/>
              <a:ext cx="3959914"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a:off x="2243689" y="2027004"/>
            <a:ext cx="13799705" cy="6832203"/>
            <a:chOff x="0" y="0"/>
            <a:chExt cx="3634490" cy="1799428"/>
          </a:xfrm>
        </p:grpSpPr>
        <p:sp>
          <p:nvSpPr>
            <p:cNvPr id="9" name="Freeform 9"/>
            <p:cNvSpPr/>
            <p:nvPr/>
          </p:nvSpPr>
          <p:spPr>
            <a:xfrm>
              <a:off x="0" y="0"/>
              <a:ext cx="3634490" cy="1799428"/>
            </a:xfrm>
            <a:custGeom>
              <a:avLst/>
              <a:gdLst/>
              <a:ahLst/>
              <a:cxnLst/>
              <a:rect l="l" t="t" r="r" b="b"/>
              <a:pathLst>
                <a:path w="3634490" h="1799428">
                  <a:moveTo>
                    <a:pt x="21319" y="0"/>
                  </a:moveTo>
                  <a:lnTo>
                    <a:pt x="3613171" y="0"/>
                  </a:lnTo>
                  <a:cubicBezTo>
                    <a:pt x="3618826" y="0"/>
                    <a:pt x="3624248" y="2246"/>
                    <a:pt x="3628246" y="6244"/>
                  </a:cubicBezTo>
                  <a:cubicBezTo>
                    <a:pt x="3632244" y="10242"/>
                    <a:pt x="3634490" y="15665"/>
                    <a:pt x="3634490" y="21319"/>
                  </a:cubicBezTo>
                  <a:lnTo>
                    <a:pt x="3634490" y="1778109"/>
                  </a:lnTo>
                  <a:cubicBezTo>
                    <a:pt x="3634490" y="1783763"/>
                    <a:pt x="3632244" y="1789186"/>
                    <a:pt x="3628246" y="1793184"/>
                  </a:cubicBezTo>
                  <a:cubicBezTo>
                    <a:pt x="3624248" y="1797182"/>
                    <a:pt x="3618826" y="1799428"/>
                    <a:pt x="3613171" y="1799428"/>
                  </a:cubicBezTo>
                  <a:lnTo>
                    <a:pt x="21319" y="1799428"/>
                  </a:lnTo>
                  <a:cubicBezTo>
                    <a:pt x="15665" y="1799428"/>
                    <a:pt x="10242" y="1797182"/>
                    <a:pt x="6244" y="1793184"/>
                  </a:cubicBezTo>
                  <a:cubicBezTo>
                    <a:pt x="2246" y="1789186"/>
                    <a:pt x="0" y="1783763"/>
                    <a:pt x="0" y="1778109"/>
                  </a:cubicBezTo>
                  <a:lnTo>
                    <a:pt x="0" y="21319"/>
                  </a:lnTo>
                  <a:cubicBezTo>
                    <a:pt x="0" y="15665"/>
                    <a:pt x="2246" y="10242"/>
                    <a:pt x="6244" y="6244"/>
                  </a:cubicBezTo>
                  <a:cubicBezTo>
                    <a:pt x="10242" y="2246"/>
                    <a:pt x="15665" y="0"/>
                    <a:pt x="21319" y="0"/>
                  </a:cubicBezTo>
                  <a:close/>
                </a:path>
              </a:pathLst>
            </a:custGeom>
            <a:solidFill>
              <a:srgbClr val="000000">
                <a:alpha val="0"/>
              </a:srgbClr>
            </a:solidFill>
            <a:ln w="47625">
              <a:solidFill>
                <a:srgbClr val="5D381C"/>
              </a:solidFill>
            </a:ln>
          </p:spPr>
          <p:txBody>
            <a:bodyPr/>
            <a:lstStyle/>
            <a:p>
              <a:endParaRPr lang="en-US"/>
            </a:p>
          </p:txBody>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Freeform 11"/>
          <p:cNvSpPr/>
          <p:nvPr/>
        </p:nvSpPr>
        <p:spPr>
          <a:xfrm>
            <a:off x="15262622" y="2226222"/>
            <a:ext cx="584719" cy="841873"/>
          </a:xfrm>
          <a:custGeom>
            <a:avLst/>
            <a:gdLst/>
            <a:ahLst/>
            <a:cxnLst/>
            <a:rect l="l" t="t" r="r" b="b"/>
            <a:pathLst>
              <a:path w="584719" h="841873">
                <a:moveTo>
                  <a:pt x="0" y="0"/>
                </a:moveTo>
                <a:lnTo>
                  <a:pt x="584720" y="0"/>
                </a:lnTo>
                <a:lnTo>
                  <a:pt x="584720" y="841873"/>
                </a:lnTo>
                <a:lnTo>
                  <a:pt x="0" y="841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2422429" y="2283313"/>
            <a:ext cx="584719" cy="841873"/>
          </a:xfrm>
          <a:custGeom>
            <a:avLst/>
            <a:gdLst/>
            <a:ahLst/>
            <a:cxnLst/>
            <a:rect l="l" t="t" r="r" b="b"/>
            <a:pathLst>
              <a:path w="584719" h="841873">
                <a:moveTo>
                  <a:pt x="0" y="0"/>
                </a:moveTo>
                <a:lnTo>
                  <a:pt x="584719" y="0"/>
                </a:lnTo>
                <a:lnTo>
                  <a:pt x="584719" y="841873"/>
                </a:lnTo>
                <a:lnTo>
                  <a:pt x="0" y="841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4" name="Group 14"/>
          <p:cNvGrpSpPr/>
          <p:nvPr/>
        </p:nvGrpSpPr>
        <p:grpSpPr>
          <a:xfrm>
            <a:off x="2422429" y="3381495"/>
            <a:ext cx="5139689" cy="5139689"/>
            <a:chOff x="0" y="0"/>
            <a:chExt cx="6852919" cy="6852919"/>
          </a:xfrm>
        </p:grpSpPr>
        <p:grpSp>
          <p:nvGrpSpPr>
            <p:cNvPr id="15" name="Group 15"/>
            <p:cNvGrpSpPr>
              <a:grpSpLocks noChangeAspect="1"/>
            </p:cNvGrpSpPr>
            <p:nvPr/>
          </p:nvGrpSpPr>
          <p:grpSpPr>
            <a:xfrm>
              <a:off x="0" y="0"/>
              <a:ext cx="6852919" cy="6852919"/>
              <a:chOff x="0" y="0"/>
              <a:chExt cx="2540000" cy="2540000"/>
            </a:xfrm>
          </p:grpSpPr>
          <p:sp>
            <p:nvSpPr>
              <p:cNvPr id="16" name="Freeform 16"/>
              <p:cNvSpPr/>
              <p:nvPr/>
            </p:nvSpPr>
            <p:spPr>
              <a:xfrm>
                <a:off x="1270000" y="0"/>
                <a:ext cx="1377505" cy="2333476"/>
              </a:xfrm>
              <a:custGeom>
                <a:avLst/>
                <a:gdLst/>
                <a:ahLst/>
                <a:cxnLst/>
                <a:rect l="l" t="t" r="r" b="b"/>
                <a:pathLst>
                  <a:path w="1377505" h="2333476">
                    <a:moveTo>
                      <a:pt x="0" y="0"/>
                    </a:moveTo>
                    <a:lnTo>
                      <a:pt x="0" y="0"/>
                    </a:lnTo>
                    <a:cubicBezTo>
                      <a:pt x="561922" y="0"/>
                      <a:pt x="1057045" y="369271"/>
                      <a:pt x="1217275" y="907864"/>
                    </a:cubicBezTo>
                    <a:cubicBezTo>
                      <a:pt x="1377505" y="1446457"/>
                      <a:pt x="1164747" y="2026321"/>
                      <a:pt x="694203" y="2333476"/>
                    </a:cubicBezTo>
                    <a:lnTo>
                      <a:pt x="347102" y="1801738"/>
                    </a:lnTo>
                    <a:cubicBezTo>
                      <a:pt x="582373" y="1648160"/>
                      <a:pt x="688752" y="1358229"/>
                      <a:pt x="608637" y="1088932"/>
                    </a:cubicBezTo>
                    <a:cubicBezTo>
                      <a:pt x="528522" y="819635"/>
                      <a:pt x="280961" y="635000"/>
                      <a:pt x="0" y="635000"/>
                    </a:cubicBezTo>
                    <a:close/>
                  </a:path>
                </a:pathLst>
              </a:custGeom>
              <a:solidFill>
                <a:srgbClr val="E18455"/>
              </a:solidFill>
            </p:spPr>
            <p:txBody>
              <a:bodyPr/>
              <a:lstStyle/>
              <a:p>
                <a:endParaRPr lang="en-US"/>
              </a:p>
            </p:txBody>
          </p:sp>
          <p:sp>
            <p:nvSpPr>
              <p:cNvPr id="17" name="Freeform 17"/>
              <p:cNvSpPr/>
              <p:nvPr/>
            </p:nvSpPr>
            <p:spPr>
              <a:xfrm>
                <a:off x="473094" y="1764429"/>
                <a:ext cx="1543393" cy="870232"/>
              </a:xfrm>
              <a:custGeom>
                <a:avLst/>
                <a:gdLst/>
                <a:ahLst/>
                <a:cxnLst/>
                <a:rect l="l" t="t" r="r" b="b"/>
                <a:pathLst>
                  <a:path w="1543393" h="870232">
                    <a:moveTo>
                      <a:pt x="1543393" y="533023"/>
                    </a:moveTo>
                    <a:cubicBezTo>
                      <a:pt x="1079264" y="870232"/>
                      <a:pt x="446696" y="854415"/>
                      <a:pt x="0" y="494430"/>
                    </a:cubicBezTo>
                    <a:lnTo>
                      <a:pt x="398453" y="0"/>
                    </a:lnTo>
                    <a:cubicBezTo>
                      <a:pt x="621801" y="179993"/>
                      <a:pt x="938085" y="187902"/>
                      <a:pt x="1170150" y="19297"/>
                    </a:cubicBezTo>
                    <a:close/>
                  </a:path>
                </a:pathLst>
              </a:custGeom>
              <a:solidFill>
                <a:srgbClr val="C25554"/>
              </a:solidFill>
            </p:spPr>
            <p:txBody>
              <a:bodyPr/>
              <a:lstStyle/>
              <a:p>
                <a:endParaRPr lang="en-US"/>
              </a:p>
            </p:txBody>
          </p:sp>
          <p:sp>
            <p:nvSpPr>
              <p:cNvPr id="18" name="Freeform 18"/>
              <p:cNvSpPr/>
              <p:nvPr/>
            </p:nvSpPr>
            <p:spPr>
              <a:xfrm>
                <a:off x="-107848" y="0"/>
                <a:ext cx="1377785" cy="2297452"/>
              </a:xfrm>
              <a:custGeom>
                <a:avLst/>
                <a:gdLst/>
                <a:ahLst/>
                <a:cxnLst/>
                <a:rect l="l" t="t" r="r" b="b"/>
                <a:pathLst>
                  <a:path w="1377785" h="2297452">
                    <a:moveTo>
                      <a:pt x="631361" y="2297452"/>
                    </a:moveTo>
                    <a:cubicBezTo>
                      <a:pt x="186261" y="1974067"/>
                      <a:pt x="0" y="1400864"/>
                      <a:pt x="169987" y="877609"/>
                    </a:cubicBezTo>
                    <a:cubicBezTo>
                      <a:pt x="339973" y="354354"/>
                      <a:pt x="827547" y="55"/>
                      <a:pt x="1377721" y="0"/>
                    </a:cubicBezTo>
                    <a:lnTo>
                      <a:pt x="1377785" y="635000"/>
                    </a:lnTo>
                    <a:cubicBezTo>
                      <a:pt x="1102698" y="635028"/>
                      <a:pt x="858911" y="812177"/>
                      <a:pt x="773917" y="1073804"/>
                    </a:cubicBezTo>
                    <a:cubicBezTo>
                      <a:pt x="688924" y="1335432"/>
                      <a:pt x="782054" y="1622034"/>
                      <a:pt x="1004604" y="1783726"/>
                    </a:cubicBezTo>
                    <a:close/>
                  </a:path>
                </a:pathLst>
              </a:custGeom>
              <a:solidFill>
                <a:srgbClr val="982D53"/>
              </a:solidFill>
            </p:spPr>
            <p:txBody>
              <a:bodyPr/>
              <a:lstStyle/>
              <a:p>
                <a:endParaRPr lang="en-US"/>
              </a:p>
            </p:txBody>
          </p:sp>
        </p:grpSp>
      </p:grpSp>
      <p:sp>
        <p:nvSpPr>
          <p:cNvPr id="21" name="Rectangle 20"/>
          <p:cNvSpPr/>
          <p:nvPr/>
        </p:nvSpPr>
        <p:spPr>
          <a:xfrm>
            <a:off x="9677400" y="2217440"/>
            <a:ext cx="3103735" cy="769441"/>
          </a:xfrm>
          <a:prstGeom prst="rect">
            <a:avLst/>
          </a:prstGeom>
        </p:spPr>
        <p:txBody>
          <a:bodyPr wrap="none">
            <a:spAutoFit/>
          </a:bodyPr>
          <a:lstStyle/>
          <a:p>
            <a:r>
              <a:rPr lang="pt-BR" sz="4400" b="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=&gt;Tác dụng</a:t>
            </a:r>
            <a:endParaRPr lang="en-GB" sz="4400" b="1">
              <a:latin typeface="Times New Roman" panose="02020603050405020304" pitchFamily="18" charset="0"/>
              <a:cs typeface="Times New Roman" panose="02020603050405020304" pitchFamily="18" charset="0"/>
            </a:endParaRPr>
          </a:p>
        </p:txBody>
      </p:sp>
      <p:sp>
        <p:nvSpPr>
          <p:cNvPr id="22" name="Rectangle 21"/>
          <p:cNvSpPr/>
          <p:nvPr/>
        </p:nvSpPr>
        <p:spPr>
          <a:xfrm>
            <a:off x="7779655" y="3348477"/>
            <a:ext cx="8067686" cy="2800767"/>
          </a:xfrm>
          <a:prstGeom prst="rect">
            <a:avLst/>
          </a:prstGeom>
        </p:spPr>
        <p:txBody>
          <a:bodyPr wrap="square">
            <a:spAutoFit/>
          </a:bodyPr>
          <a:lstStyle/>
          <a:p>
            <a:pPr algn="just"/>
            <a:r>
              <a:rPr lang="pt-BR" sz="4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Làm rõ được những biến thể chính tả phổ biến của giới trẻ Việt: </a:t>
            </a:r>
            <a:r>
              <a:rPr lang="pt-BR" sz="4400" i="1" dirty="0">
                <a:latin typeface="Times New Roman" panose="02020603050405020304" pitchFamily="18" charset="0"/>
                <a:ea typeface="Times New Roman" panose="02020603050405020304" pitchFamily="18" charset="0"/>
                <a:cs typeface="Times New Roman" panose="02020603050405020304" pitchFamily="18" charset="0"/>
              </a:rPr>
              <a:t>thay thế nguyên âm, bỏ bớt chữ cái trong từ, thay thế chữ cái,viết tắt...</a:t>
            </a:r>
            <a:endParaRPr lang="en-GB" sz="4400" i="1" dirty="0">
              <a:latin typeface="Times New Roman" panose="02020603050405020304" pitchFamily="18" charset="0"/>
              <a:cs typeface="Times New Roman" panose="02020603050405020304" pitchFamily="18" charset="0"/>
            </a:endParaRPr>
          </a:p>
        </p:txBody>
      </p:sp>
      <p:sp>
        <p:nvSpPr>
          <p:cNvPr id="24" name="Rectangle 23"/>
          <p:cNvSpPr/>
          <p:nvPr/>
        </p:nvSpPr>
        <p:spPr>
          <a:xfrm>
            <a:off x="8054765" y="6161054"/>
            <a:ext cx="7713519" cy="1765035"/>
          </a:xfrm>
          <a:prstGeom prst="rect">
            <a:avLst/>
          </a:prstGeom>
        </p:spPr>
        <p:txBody>
          <a:bodyPr wrap="square">
            <a:spAutoFit/>
          </a:bodyPr>
          <a:lstStyle/>
          <a:p>
            <a:pPr algn="just">
              <a:lnSpc>
                <a:spcPct val="130000"/>
              </a:lnSpc>
              <a:spcAft>
                <a:spcPts val="0"/>
              </a:spcAft>
            </a:pPr>
            <a:r>
              <a:rPr lang="pt-BR" sz="4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Tăng sự hấp dẫn, độ tin cậy của bài viết.</a:t>
            </a:r>
            <a:endParaRPr lang="en-GB"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3800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circle(in)">
                                      <p:cBhvr>
                                        <p:cTn id="12" dur="20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circle(in)">
                                      <p:cBhvr>
                                        <p:cTn id="1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4A6A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20895"/>
            <a:ext cx="15970487" cy="9445209"/>
            <a:chOff x="0" y="0"/>
            <a:chExt cx="4206219" cy="2487627"/>
          </a:xfrm>
        </p:grpSpPr>
        <p:sp>
          <p:nvSpPr>
            <p:cNvPr id="3" name="Freeform 3"/>
            <p:cNvSpPr/>
            <p:nvPr/>
          </p:nvSpPr>
          <p:spPr>
            <a:xfrm>
              <a:off x="0" y="0"/>
              <a:ext cx="4206219" cy="2487627"/>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1496294" y="908358"/>
            <a:ext cx="15035299" cy="8369018"/>
            <a:chOff x="0" y="0"/>
            <a:chExt cx="3959914" cy="2204186"/>
          </a:xfrm>
        </p:grpSpPr>
        <p:sp>
          <p:nvSpPr>
            <p:cNvPr id="6" name="Freeform 6"/>
            <p:cNvSpPr/>
            <p:nvPr/>
          </p:nvSpPr>
          <p:spPr>
            <a:xfrm>
              <a:off x="0" y="0"/>
              <a:ext cx="3959914"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a:off x="3245541" y="1892143"/>
            <a:ext cx="10570654" cy="1464330"/>
            <a:chOff x="0" y="0"/>
            <a:chExt cx="2461074" cy="385667"/>
          </a:xfrm>
        </p:grpSpPr>
        <p:sp>
          <p:nvSpPr>
            <p:cNvPr id="9" name="Freeform 9"/>
            <p:cNvSpPr/>
            <p:nvPr/>
          </p:nvSpPr>
          <p:spPr>
            <a:xfrm>
              <a:off x="0" y="0"/>
              <a:ext cx="2461074" cy="385667"/>
            </a:xfrm>
            <a:custGeom>
              <a:avLst/>
              <a:gdLst/>
              <a:ahLst/>
              <a:cxnLst/>
              <a:rect l="l" t="t" r="r" b="b"/>
              <a:pathLst>
                <a:path w="2461074" h="385667">
                  <a:moveTo>
                    <a:pt x="31483" y="0"/>
                  </a:moveTo>
                  <a:lnTo>
                    <a:pt x="2429591" y="0"/>
                  </a:lnTo>
                  <a:cubicBezTo>
                    <a:pt x="2446978" y="0"/>
                    <a:pt x="2461074" y="14096"/>
                    <a:pt x="2461074" y="31483"/>
                  </a:cubicBezTo>
                  <a:lnTo>
                    <a:pt x="2461074" y="354184"/>
                  </a:lnTo>
                  <a:cubicBezTo>
                    <a:pt x="2461074" y="371572"/>
                    <a:pt x="2446978" y="385667"/>
                    <a:pt x="2429591" y="385667"/>
                  </a:cubicBezTo>
                  <a:lnTo>
                    <a:pt x="31483" y="385667"/>
                  </a:lnTo>
                  <a:cubicBezTo>
                    <a:pt x="14096" y="385667"/>
                    <a:pt x="0" y="371572"/>
                    <a:pt x="0" y="354184"/>
                  </a:cubicBezTo>
                  <a:lnTo>
                    <a:pt x="0" y="31483"/>
                  </a:lnTo>
                  <a:cubicBezTo>
                    <a:pt x="0" y="14096"/>
                    <a:pt x="14096" y="0"/>
                    <a:pt x="31483" y="0"/>
                  </a:cubicBezTo>
                  <a:close/>
                </a:path>
              </a:pathLst>
            </a:custGeom>
            <a:solidFill>
              <a:srgbClr val="000000">
                <a:alpha val="0"/>
              </a:srgbClr>
            </a:solidFill>
            <a:ln w="47625">
              <a:solidFill>
                <a:srgbClr val="5D381C"/>
              </a:solidFill>
            </a:ln>
          </p:spPr>
          <p:txBody>
            <a:bodyPr/>
            <a:lstStyle/>
            <a:p>
              <a:endParaRPr lang="en-US"/>
            </a:p>
          </p:txBody>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1" name="Group 11"/>
          <p:cNvGrpSpPr>
            <a:grpSpLocks noChangeAspect="1"/>
          </p:cNvGrpSpPr>
          <p:nvPr/>
        </p:nvGrpSpPr>
        <p:grpSpPr>
          <a:xfrm>
            <a:off x="2002759" y="4081448"/>
            <a:ext cx="3039126" cy="4084122"/>
            <a:chOff x="0" y="0"/>
            <a:chExt cx="3663950" cy="4923790"/>
          </a:xfrm>
        </p:grpSpPr>
        <p:sp>
          <p:nvSpPr>
            <p:cNvPr id="12" name="Freeform 12"/>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2"/>
              <a:stretch>
                <a:fillRect l="-39970" r="-39970"/>
              </a:stretch>
            </a:blipFill>
          </p:spPr>
          <p:txBody>
            <a:bodyPr/>
            <a:lstStyle/>
            <a:p>
              <a:endParaRPr lang="en-US"/>
            </a:p>
          </p:txBody>
        </p:sp>
        <p:sp>
          <p:nvSpPr>
            <p:cNvPr id="13" name="Freeform 13"/>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5D381C"/>
            </a:solidFill>
          </p:spPr>
          <p:txBody>
            <a:bodyPr/>
            <a:lstStyle/>
            <a:p>
              <a:endParaRPr lang="en-US"/>
            </a:p>
          </p:txBody>
        </p:sp>
      </p:grpSp>
      <p:sp>
        <p:nvSpPr>
          <p:cNvPr id="14" name="TextBox 14"/>
          <p:cNvSpPr txBox="1"/>
          <p:nvPr/>
        </p:nvSpPr>
        <p:spPr>
          <a:xfrm>
            <a:off x="3514900" y="2168598"/>
            <a:ext cx="10402203" cy="677108"/>
          </a:xfrm>
          <a:prstGeom prst="rect">
            <a:avLst/>
          </a:prstGeom>
        </p:spPr>
        <p:txBody>
          <a:bodyPr wrap="square" lIns="0" tIns="0" rIns="0" bIns="0" rtlCol="0" anchor="t">
            <a:spAutoFit/>
          </a:bodyPr>
          <a:lstStyle/>
          <a:p>
            <a:r>
              <a:rPr lang="pt-BR" sz="4400" b="1">
                <a:latin typeface="Times New Roman" panose="02020603050405020304" pitchFamily="18" charset="0"/>
                <a:cs typeface="Times New Roman" panose="02020603050405020304" pitchFamily="18" charset="0"/>
              </a:rPr>
              <a:t>(2) "...đến thay đổi và lệch chuẩn ngôn từ</a:t>
            </a:r>
            <a:r>
              <a:rPr lang="pt-BR" sz="4400">
                <a:latin typeface="Times New Roman" panose="02020603050405020304" pitchFamily="18" charset="0"/>
                <a:cs typeface="Times New Roman" panose="02020603050405020304" pitchFamily="18" charset="0"/>
              </a:rPr>
              <a:t>":</a:t>
            </a:r>
            <a:endParaRPr lang="en-GB" sz="4400">
              <a:latin typeface="Times New Roman" panose="02020603050405020304" pitchFamily="18" charset="0"/>
              <a:cs typeface="Times New Roman" panose="02020603050405020304" pitchFamily="18" charset="0"/>
            </a:endParaRPr>
          </a:p>
        </p:txBody>
      </p:sp>
      <p:sp>
        <p:nvSpPr>
          <p:cNvPr id="15" name="TextBox 15"/>
          <p:cNvSpPr txBox="1"/>
          <p:nvPr/>
        </p:nvSpPr>
        <p:spPr>
          <a:xfrm>
            <a:off x="5342314" y="3632928"/>
            <a:ext cx="10721768" cy="1354217"/>
          </a:xfrm>
          <a:prstGeom prst="rect">
            <a:avLst/>
          </a:prstGeom>
        </p:spPr>
        <p:txBody>
          <a:bodyPr wrap="square" lIns="0" tIns="0" rIns="0" bIns="0" rtlCol="0" anchor="t">
            <a:spAutoFit/>
          </a:bodyPr>
          <a:lstStyle/>
          <a:p>
            <a:pPr algn="just"/>
            <a:r>
              <a:rPr lang="pt-BR" sz="4400">
                <a:latin typeface="Times New Roman" panose="02020603050405020304" pitchFamily="18" charset="0"/>
                <a:cs typeface="Times New Roman" panose="02020603050405020304" pitchFamily="18" charset="0"/>
              </a:rPr>
              <a:t>- Liệt kê các loại sáng tạo “lệch chuẩn” ngôn từ với các ví dụ đa dạng, phổ biến trong giới trẻ:</a:t>
            </a:r>
            <a:endParaRPr lang="en-GB" sz="4400">
              <a:latin typeface="Times New Roman" panose="02020603050405020304" pitchFamily="18" charset="0"/>
              <a:cs typeface="Times New Roman" panose="02020603050405020304" pitchFamily="18" charset="0"/>
            </a:endParaRPr>
          </a:p>
        </p:txBody>
      </p:sp>
      <p:sp>
        <p:nvSpPr>
          <p:cNvPr id="16" name="AutoShape 16"/>
          <p:cNvSpPr/>
          <p:nvPr/>
        </p:nvSpPr>
        <p:spPr>
          <a:xfrm>
            <a:off x="6398672" y="8478451"/>
            <a:ext cx="9056026" cy="23812"/>
          </a:xfrm>
          <a:prstGeom prst="line">
            <a:avLst/>
          </a:prstGeom>
          <a:ln w="47625" cap="flat">
            <a:solidFill>
              <a:srgbClr val="5D381C"/>
            </a:solidFill>
            <a:prstDash val="solid"/>
            <a:headEnd type="none" w="sm" len="sm"/>
            <a:tailEnd type="none" w="sm" len="sm"/>
          </a:ln>
        </p:spPr>
        <p:txBody>
          <a:bodyPr/>
          <a:lstStyle/>
          <a:p>
            <a:endParaRPr lang="en-US"/>
          </a:p>
        </p:txBody>
      </p:sp>
      <p:sp>
        <p:nvSpPr>
          <p:cNvPr id="17" name="Freeform 17"/>
          <p:cNvSpPr/>
          <p:nvPr/>
        </p:nvSpPr>
        <p:spPr>
          <a:xfrm rot="3207531">
            <a:off x="15731899" y="-1930446"/>
            <a:ext cx="2840387" cy="5966081"/>
          </a:xfrm>
          <a:custGeom>
            <a:avLst/>
            <a:gdLst/>
            <a:ahLst/>
            <a:cxnLst/>
            <a:rect l="l" t="t" r="r" b="b"/>
            <a:pathLst>
              <a:path w="2840387" h="5966081">
                <a:moveTo>
                  <a:pt x="0" y="0"/>
                </a:moveTo>
                <a:lnTo>
                  <a:pt x="2840387" y="0"/>
                </a:lnTo>
                <a:lnTo>
                  <a:pt x="2840387" y="5966082"/>
                </a:lnTo>
                <a:lnTo>
                  <a:pt x="0" y="59660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18"/>
          <p:cNvSpPr/>
          <p:nvPr/>
        </p:nvSpPr>
        <p:spPr>
          <a:xfrm rot="-9230465">
            <a:off x="-546364" y="7656625"/>
            <a:ext cx="2685882" cy="5641551"/>
          </a:xfrm>
          <a:custGeom>
            <a:avLst/>
            <a:gdLst/>
            <a:ahLst/>
            <a:cxnLst/>
            <a:rect l="l" t="t" r="r" b="b"/>
            <a:pathLst>
              <a:path w="2685882" h="5641551">
                <a:moveTo>
                  <a:pt x="0" y="0"/>
                </a:moveTo>
                <a:lnTo>
                  <a:pt x="2685882" y="0"/>
                </a:lnTo>
                <a:lnTo>
                  <a:pt x="2685882" y="5641551"/>
                </a:lnTo>
                <a:lnTo>
                  <a:pt x="0" y="56415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Rectangle 18"/>
          <p:cNvSpPr/>
          <p:nvPr/>
        </p:nvSpPr>
        <p:spPr>
          <a:xfrm>
            <a:off x="5116316" y="5323514"/>
            <a:ext cx="11173764" cy="2800767"/>
          </a:xfrm>
          <a:prstGeom prst="rect">
            <a:avLst/>
          </a:prstGeom>
        </p:spPr>
        <p:txBody>
          <a:bodyPr wrap="square">
            <a:spAutoFit/>
          </a:bodyPr>
          <a:lstStyle/>
          <a:p>
            <a:pPr algn="just">
              <a:spcAft>
                <a:spcPts val="0"/>
              </a:spcAft>
            </a:pPr>
            <a:r>
              <a:rPr lang="pt-BR" sz="44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Hệ quả của các loại sáng tạo “lệch chuẩn” ngôn từ này: tạo ra nhiều “teencode” (mã ngôn ngữ tuổi teen) khác nhau, tạo nên sự hỗn tạp, mất kiểm soát trong tiếng Việt.</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709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circle(in)">
                                      <p:cBhvr>
                                        <p:cTn id="20"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4A6A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20895"/>
            <a:ext cx="15970487" cy="9445209"/>
            <a:chOff x="0" y="0"/>
            <a:chExt cx="4206219" cy="2487627"/>
          </a:xfrm>
        </p:grpSpPr>
        <p:sp>
          <p:nvSpPr>
            <p:cNvPr id="3" name="Freeform 3"/>
            <p:cNvSpPr/>
            <p:nvPr/>
          </p:nvSpPr>
          <p:spPr>
            <a:xfrm>
              <a:off x="0" y="0"/>
              <a:ext cx="4206219" cy="2487627"/>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1496294" y="908358"/>
            <a:ext cx="15035299" cy="8369018"/>
            <a:chOff x="0" y="0"/>
            <a:chExt cx="3959914" cy="2204186"/>
          </a:xfrm>
        </p:grpSpPr>
        <p:sp>
          <p:nvSpPr>
            <p:cNvPr id="6" name="Freeform 6"/>
            <p:cNvSpPr/>
            <p:nvPr/>
          </p:nvSpPr>
          <p:spPr>
            <a:xfrm>
              <a:off x="0" y="0"/>
              <a:ext cx="3959914"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a:off x="4565456" y="1097989"/>
            <a:ext cx="9344390" cy="1991842"/>
            <a:chOff x="0" y="0"/>
            <a:chExt cx="2461074" cy="385667"/>
          </a:xfrm>
        </p:grpSpPr>
        <p:sp>
          <p:nvSpPr>
            <p:cNvPr id="9" name="Freeform 9"/>
            <p:cNvSpPr/>
            <p:nvPr/>
          </p:nvSpPr>
          <p:spPr>
            <a:xfrm>
              <a:off x="0" y="0"/>
              <a:ext cx="2461074" cy="385667"/>
            </a:xfrm>
            <a:custGeom>
              <a:avLst/>
              <a:gdLst/>
              <a:ahLst/>
              <a:cxnLst/>
              <a:rect l="l" t="t" r="r" b="b"/>
              <a:pathLst>
                <a:path w="2461074" h="385667">
                  <a:moveTo>
                    <a:pt x="31483" y="0"/>
                  </a:moveTo>
                  <a:lnTo>
                    <a:pt x="2429591" y="0"/>
                  </a:lnTo>
                  <a:cubicBezTo>
                    <a:pt x="2446978" y="0"/>
                    <a:pt x="2461074" y="14096"/>
                    <a:pt x="2461074" y="31483"/>
                  </a:cubicBezTo>
                  <a:lnTo>
                    <a:pt x="2461074" y="354184"/>
                  </a:lnTo>
                  <a:cubicBezTo>
                    <a:pt x="2461074" y="371572"/>
                    <a:pt x="2446978" y="385667"/>
                    <a:pt x="2429591" y="385667"/>
                  </a:cubicBezTo>
                  <a:lnTo>
                    <a:pt x="31483" y="385667"/>
                  </a:lnTo>
                  <a:cubicBezTo>
                    <a:pt x="14096" y="385667"/>
                    <a:pt x="0" y="371572"/>
                    <a:pt x="0" y="354184"/>
                  </a:cubicBezTo>
                  <a:lnTo>
                    <a:pt x="0" y="31483"/>
                  </a:lnTo>
                  <a:cubicBezTo>
                    <a:pt x="0" y="14096"/>
                    <a:pt x="14096" y="0"/>
                    <a:pt x="31483" y="0"/>
                  </a:cubicBezTo>
                  <a:close/>
                </a:path>
              </a:pathLst>
            </a:custGeom>
            <a:solidFill>
              <a:srgbClr val="000000">
                <a:alpha val="0"/>
              </a:srgbClr>
            </a:solidFill>
            <a:ln w="47625">
              <a:solidFill>
                <a:srgbClr val="5D381C"/>
              </a:solidFill>
            </a:ln>
          </p:spPr>
          <p:txBody>
            <a:bodyPr/>
            <a:lstStyle/>
            <a:p>
              <a:endParaRPr lang="en-US"/>
            </a:p>
          </p:txBody>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sz="4400">
                <a:solidFill>
                  <a:prstClr val="black"/>
                </a:solidFill>
                <a:latin typeface="Times New Roman" panose="02020603050405020304" pitchFamily="18" charset="0"/>
                <a:cs typeface="Times New Roman" panose="02020603050405020304" pitchFamily="18" charset="0"/>
              </a:endParaRPr>
            </a:p>
          </p:txBody>
        </p:sp>
      </p:grpSp>
      <p:grpSp>
        <p:nvGrpSpPr>
          <p:cNvPr id="11" name="Group 11"/>
          <p:cNvGrpSpPr>
            <a:grpSpLocks noChangeAspect="1"/>
          </p:cNvGrpSpPr>
          <p:nvPr/>
        </p:nvGrpSpPr>
        <p:grpSpPr>
          <a:xfrm>
            <a:off x="2770699" y="4441955"/>
            <a:ext cx="3039126" cy="4084122"/>
            <a:chOff x="0" y="0"/>
            <a:chExt cx="3663950" cy="4923790"/>
          </a:xfrm>
        </p:grpSpPr>
        <p:sp>
          <p:nvSpPr>
            <p:cNvPr id="12" name="Freeform 12"/>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2"/>
              <a:stretch>
                <a:fillRect l="-39970" r="-39970"/>
              </a:stretch>
            </a:blipFill>
          </p:spPr>
          <p:txBody>
            <a:bodyPr/>
            <a:lstStyle/>
            <a:p>
              <a:endParaRPr lang="en-US"/>
            </a:p>
          </p:txBody>
        </p:sp>
        <p:sp>
          <p:nvSpPr>
            <p:cNvPr id="13" name="Freeform 13"/>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5D381C"/>
            </a:solidFill>
          </p:spPr>
          <p:txBody>
            <a:bodyPr/>
            <a:lstStyle/>
            <a:p>
              <a:endParaRPr lang="en-US"/>
            </a:p>
          </p:txBody>
        </p:sp>
      </p:grpSp>
      <p:sp>
        <p:nvSpPr>
          <p:cNvPr id="14" name="TextBox 14"/>
          <p:cNvSpPr txBox="1"/>
          <p:nvPr/>
        </p:nvSpPr>
        <p:spPr>
          <a:xfrm>
            <a:off x="5020123" y="1355227"/>
            <a:ext cx="8612406" cy="1477328"/>
          </a:xfrm>
          <a:prstGeom prst="rect">
            <a:avLst/>
          </a:prstGeom>
        </p:spPr>
        <p:txBody>
          <a:bodyPr lIns="0" tIns="0" rIns="0" bIns="0" rtlCol="0" anchor="t">
            <a:spAutoFit/>
          </a:bodyPr>
          <a:lstStyle/>
          <a:p>
            <a:pPr algn="ctr"/>
            <a:r>
              <a:rPr lang="pt-BR" sz="4800" b="1">
                <a:latin typeface="Times New Roman" panose="02020603050405020304" pitchFamily="18" charset="0"/>
                <a:cs typeface="Times New Roman" panose="02020603050405020304" pitchFamily="18" charset="0"/>
              </a:rPr>
              <a:t>(3)</a:t>
            </a:r>
            <a:r>
              <a:rPr lang="pt-BR" sz="4800">
                <a:latin typeface="Times New Roman" panose="02020603050405020304" pitchFamily="18" charset="0"/>
                <a:cs typeface="Times New Roman" panose="02020603050405020304" pitchFamily="18" charset="0"/>
              </a:rPr>
              <a:t> </a:t>
            </a:r>
            <a:r>
              <a:rPr lang="pt-BR" sz="4800" b="1">
                <a:latin typeface="Times New Roman" panose="02020603050405020304" pitchFamily="18" charset="0"/>
                <a:cs typeface="Times New Roman" panose="02020603050405020304" pitchFamily="18" charset="0"/>
              </a:rPr>
              <a:t>Nên nhìn nhận thế nào từ góc độ ngôn ngữ học?</a:t>
            </a:r>
            <a:endParaRPr lang="en-GB" sz="4800">
              <a:latin typeface="Times New Roman" panose="02020603050405020304" pitchFamily="18" charset="0"/>
              <a:cs typeface="Times New Roman" panose="02020603050405020304" pitchFamily="18" charset="0"/>
            </a:endParaRPr>
          </a:p>
        </p:txBody>
      </p:sp>
      <p:sp>
        <p:nvSpPr>
          <p:cNvPr id="15" name="TextBox 15"/>
          <p:cNvSpPr txBox="1"/>
          <p:nvPr/>
        </p:nvSpPr>
        <p:spPr>
          <a:xfrm>
            <a:off x="6354461" y="3549852"/>
            <a:ext cx="9118691" cy="677108"/>
          </a:xfrm>
          <a:prstGeom prst="rect">
            <a:avLst/>
          </a:prstGeom>
        </p:spPr>
        <p:txBody>
          <a:bodyPr lIns="0" tIns="0" rIns="0" bIns="0" rtlCol="0" anchor="t">
            <a:spAutoFit/>
          </a:bodyPr>
          <a:lstStyle/>
          <a:p>
            <a:r>
              <a:rPr lang="pt-BR" sz="4400" b="1">
                <a:latin typeface="Times New Roman" panose="02020603050405020304" pitchFamily="18" charset="0"/>
                <a:cs typeface="Times New Roman" panose="02020603050405020304" pitchFamily="18" charset="0"/>
              </a:rPr>
              <a:t>- </a:t>
            </a:r>
            <a:r>
              <a:rPr lang="pt-BR" sz="4400">
                <a:latin typeface="Times New Roman" panose="02020603050405020304" pitchFamily="18" charset="0"/>
                <a:cs typeface="Times New Roman" panose="02020603050405020304" pitchFamily="18" charset="0"/>
              </a:rPr>
              <a:t>Nhìn từ góc độ ngôn ngữ học:</a:t>
            </a:r>
            <a:endParaRPr lang="en-GB" sz="4400">
              <a:latin typeface="Times New Roman" panose="02020603050405020304" pitchFamily="18" charset="0"/>
              <a:cs typeface="Times New Roman" panose="02020603050405020304" pitchFamily="18" charset="0"/>
            </a:endParaRPr>
          </a:p>
        </p:txBody>
      </p:sp>
      <p:sp>
        <p:nvSpPr>
          <p:cNvPr id="16" name="AutoShape 16"/>
          <p:cNvSpPr/>
          <p:nvPr/>
        </p:nvSpPr>
        <p:spPr>
          <a:xfrm>
            <a:off x="6398672" y="8478451"/>
            <a:ext cx="9056026" cy="23812"/>
          </a:xfrm>
          <a:prstGeom prst="line">
            <a:avLst/>
          </a:prstGeom>
          <a:ln w="47625" cap="flat">
            <a:solidFill>
              <a:srgbClr val="5D381C"/>
            </a:solidFill>
            <a:prstDash val="solid"/>
            <a:headEnd type="none" w="sm" len="sm"/>
            <a:tailEnd type="none" w="sm" len="sm"/>
          </a:ln>
        </p:spPr>
        <p:txBody>
          <a:bodyPr/>
          <a:lstStyle/>
          <a:p>
            <a:endParaRPr lang="en-US"/>
          </a:p>
        </p:txBody>
      </p:sp>
      <p:sp>
        <p:nvSpPr>
          <p:cNvPr id="17" name="Freeform 17"/>
          <p:cNvSpPr/>
          <p:nvPr/>
        </p:nvSpPr>
        <p:spPr>
          <a:xfrm rot="3207531">
            <a:off x="15731899" y="-1930446"/>
            <a:ext cx="2840387" cy="5966081"/>
          </a:xfrm>
          <a:custGeom>
            <a:avLst/>
            <a:gdLst/>
            <a:ahLst/>
            <a:cxnLst/>
            <a:rect l="l" t="t" r="r" b="b"/>
            <a:pathLst>
              <a:path w="2840387" h="5966081">
                <a:moveTo>
                  <a:pt x="0" y="0"/>
                </a:moveTo>
                <a:lnTo>
                  <a:pt x="2840387" y="0"/>
                </a:lnTo>
                <a:lnTo>
                  <a:pt x="2840387" y="5966082"/>
                </a:lnTo>
                <a:lnTo>
                  <a:pt x="0" y="59660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18"/>
          <p:cNvSpPr/>
          <p:nvPr/>
        </p:nvSpPr>
        <p:spPr>
          <a:xfrm rot="-9230465">
            <a:off x="-546364" y="7656625"/>
            <a:ext cx="2685882" cy="5641551"/>
          </a:xfrm>
          <a:custGeom>
            <a:avLst/>
            <a:gdLst/>
            <a:ahLst/>
            <a:cxnLst/>
            <a:rect l="l" t="t" r="r" b="b"/>
            <a:pathLst>
              <a:path w="2685882" h="5641551">
                <a:moveTo>
                  <a:pt x="0" y="0"/>
                </a:moveTo>
                <a:lnTo>
                  <a:pt x="2685882" y="0"/>
                </a:lnTo>
                <a:lnTo>
                  <a:pt x="2685882" y="5641551"/>
                </a:lnTo>
                <a:lnTo>
                  <a:pt x="0" y="56415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Rectangle 18"/>
          <p:cNvSpPr/>
          <p:nvPr/>
        </p:nvSpPr>
        <p:spPr>
          <a:xfrm>
            <a:off x="6251084" y="4509321"/>
            <a:ext cx="9488382" cy="2123658"/>
          </a:xfrm>
          <a:prstGeom prst="rect">
            <a:avLst/>
          </a:prstGeom>
        </p:spPr>
        <p:txBody>
          <a:bodyPr wrap="square">
            <a:spAutoFit/>
          </a:bodyPr>
          <a:lstStyle/>
          <a:p>
            <a:pPr>
              <a:lnSpc>
                <a:spcPct val="150000"/>
              </a:lnSpc>
            </a:pPr>
            <a:r>
              <a:rPr lang="pt-BR" sz="44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Cần phân biệt sự đa dạng và sự hỗn tạp trong tiếng Việt. </a:t>
            </a:r>
            <a:endParaRPr lang="en-GB" sz="4400">
              <a:latin typeface="Times New Roman" panose="02020603050405020304" pitchFamily="18" charset="0"/>
              <a:cs typeface="Times New Roman" panose="02020603050405020304" pitchFamily="18" charset="0"/>
            </a:endParaRPr>
          </a:p>
        </p:txBody>
      </p:sp>
      <p:sp>
        <p:nvSpPr>
          <p:cNvPr id="20" name="Rectangle 19"/>
          <p:cNvSpPr/>
          <p:nvPr/>
        </p:nvSpPr>
        <p:spPr>
          <a:xfrm>
            <a:off x="6277419" y="6572871"/>
            <a:ext cx="9239944" cy="1852815"/>
          </a:xfrm>
          <a:prstGeom prst="rect">
            <a:avLst/>
          </a:prstGeom>
        </p:spPr>
        <p:txBody>
          <a:bodyPr wrap="square">
            <a:spAutoFit/>
          </a:bodyPr>
          <a:lstStyle/>
          <a:p>
            <a:pPr>
              <a:lnSpc>
                <a:spcPct val="130000"/>
              </a:lnSpc>
              <a:spcAft>
                <a:spcPts val="0"/>
              </a:spcAft>
            </a:pPr>
            <a:r>
              <a:rPr lang="pt-BR" sz="44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Nêu lên vấn đề cần học tập và trau dồi tiếng mẹ đẻ, nhất là khi còn trẻ tuổi.</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639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420895"/>
            <a:ext cx="15970487" cy="9445209"/>
            <a:chOff x="0" y="0"/>
            <a:chExt cx="4206219" cy="2487627"/>
          </a:xfrm>
        </p:grpSpPr>
        <p:sp>
          <p:nvSpPr>
            <p:cNvPr id="3" name="Freeform 3"/>
            <p:cNvSpPr/>
            <p:nvPr/>
          </p:nvSpPr>
          <p:spPr>
            <a:xfrm>
              <a:off x="0" y="0"/>
              <a:ext cx="4206219" cy="2487627"/>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96294" y="908358"/>
            <a:ext cx="15035299" cy="8369018"/>
            <a:chOff x="0" y="0"/>
            <a:chExt cx="3959914" cy="2204186"/>
          </a:xfrm>
        </p:grpSpPr>
        <p:sp>
          <p:nvSpPr>
            <p:cNvPr id="6" name="Freeform 6"/>
            <p:cNvSpPr/>
            <p:nvPr/>
          </p:nvSpPr>
          <p:spPr>
            <a:xfrm>
              <a:off x="0" y="0"/>
              <a:ext cx="3959914"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5229109" y="6853429"/>
            <a:ext cx="7829782" cy="1000125"/>
            <a:chOff x="0" y="0"/>
            <a:chExt cx="2062165" cy="263407"/>
          </a:xfrm>
        </p:grpSpPr>
        <p:sp>
          <p:nvSpPr>
            <p:cNvPr id="9" name="Freeform 9"/>
            <p:cNvSpPr/>
            <p:nvPr/>
          </p:nvSpPr>
          <p:spPr>
            <a:xfrm>
              <a:off x="0" y="0"/>
              <a:ext cx="2062165" cy="263407"/>
            </a:xfrm>
            <a:custGeom>
              <a:avLst/>
              <a:gdLst/>
              <a:ahLst/>
              <a:cxnLst/>
              <a:rect l="l" t="t" r="r" b="b"/>
              <a:pathLst>
                <a:path w="2062165" h="263407">
                  <a:moveTo>
                    <a:pt x="98878" y="0"/>
                  </a:moveTo>
                  <a:lnTo>
                    <a:pt x="1963287" y="0"/>
                  </a:lnTo>
                  <a:cubicBezTo>
                    <a:pt x="1989511" y="0"/>
                    <a:pt x="2014661" y="10417"/>
                    <a:pt x="2033204" y="28961"/>
                  </a:cubicBezTo>
                  <a:cubicBezTo>
                    <a:pt x="2051747" y="47504"/>
                    <a:pt x="2062165" y="72654"/>
                    <a:pt x="2062165" y="98878"/>
                  </a:cubicBezTo>
                  <a:lnTo>
                    <a:pt x="2062165" y="164530"/>
                  </a:lnTo>
                  <a:cubicBezTo>
                    <a:pt x="2062165" y="219138"/>
                    <a:pt x="2017895" y="263407"/>
                    <a:pt x="1963287" y="263407"/>
                  </a:cubicBezTo>
                  <a:lnTo>
                    <a:pt x="98878" y="263407"/>
                  </a:lnTo>
                  <a:cubicBezTo>
                    <a:pt x="72654" y="263407"/>
                    <a:pt x="47504" y="252990"/>
                    <a:pt x="28961" y="234447"/>
                  </a:cubicBezTo>
                  <a:cubicBezTo>
                    <a:pt x="10417" y="215904"/>
                    <a:pt x="0" y="190754"/>
                    <a:pt x="0" y="164530"/>
                  </a:cubicBezTo>
                  <a:lnTo>
                    <a:pt x="0" y="98878"/>
                  </a:lnTo>
                  <a:cubicBezTo>
                    <a:pt x="0" y="72654"/>
                    <a:pt x="10417" y="47504"/>
                    <a:pt x="28961" y="28961"/>
                  </a:cubicBezTo>
                  <a:cubicBezTo>
                    <a:pt x="47504" y="10417"/>
                    <a:pt x="72654" y="0"/>
                    <a:pt x="98878" y="0"/>
                  </a:cubicBezTo>
                  <a:close/>
                </a:path>
              </a:pathLst>
            </a:custGeom>
            <a:solidFill>
              <a:srgbClr val="000000">
                <a:alpha val="0"/>
              </a:srgbClr>
            </a:solidFill>
            <a:ln w="47625">
              <a:solidFill>
                <a:srgbClr val="5D381C"/>
              </a:solidFill>
            </a:ln>
          </p:spPr>
          <p:txBody>
            <a:bodyPr/>
            <a:lstStyle/>
            <a:p>
              <a:endParaRPr lang="en-US"/>
            </a:p>
          </p:txBody>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2053046" y="901152"/>
            <a:ext cx="2065372" cy="4191715"/>
          </a:xfrm>
          <a:custGeom>
            <a:avLst/>
            <a:gdLst/>
            <a:ahLst/>
            <a:cxnLst/>
            <a:rect l="l" t="t" r="r" b="b"/>
            <a:pathLst>
              <a:path w="2065372" h="4191715">
                <a:moveTo>
                  <a:pt x="0" y="0"/>
                </a:moveTo>
                <a:lnTo>
                  <a:pt x="2065372" y="0"/>
                </a:lnTo>
                <a:lnTo>
                  <a:pt x="2065372" y="4191715"/>
                </a:lnTo>
                <a:lnTo>
                  <a:pt x="0" y="41917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14329543" y="6363155"/>
            <a:ext cx="1588787" cy="2592976"/>
          </a:xfrm>
          <a:custGeom>
            <a:avLst/>
            <a:gdLst/>
            <a:ahLst/>
            <a:cxnLst/>
            <a:rect l="l" t="t" r="r" b="b"/>
            <a:pathLst>
              <a:path w="1588787" h="2592976">
                <a:moveTo>
                  <a:pt x="0" y="0"/>
                </a:moveTo>
                <a:lnTo>
                  <a:pt x="1588788" y="0"/>
                </a:lnTo>
                <a:lnTo>
                  <a:pt x="1588788" y="2592976"/>
                </a:lnTo>
                <a:lnTo>
                  <a:pt x="0" y="25929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15181212" y="5092867"/>
            <a:ext cx="737119" cy="1061297"/>
          </a:xfrm>
          <a:custGeom>
            <a:avLst/>
            <a:gdLst/>
            <a:ahLst/>
            <a:cxnLst/>
            <a:rect l="l" t="t" r="r" b="b"/>
            <a:pathLst>
              <a:path w="737119" h="1061297">
                <a:moveTo>
                  <a:pt x="0" y="0"/>
                </a:moveTo>
                <a:lnTo>
                  <a:pt x="737119" y="0"/>
                </a:lnTo>
                <a:lnTo>
                  <a:pt x="737119" y="1061297"/>
                </a:lnTo>
                <a:lnTo>
                  <a:pt x="0" y="10612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a:off x="3011136" y="6154164"/>
            <a:ext cx="737119" cy="1061297"/>
          </a:xfrm>
          <a:custGeom>
            <a:avLst/>
            <a:gdLst/>
            <a:ahLst/>
            <a:cxnLst/>
            <a:rect l="l" t="t" r="r" b="b"/>
            <a:pathLst>
              <a:path w="737119" h="1061297">
                <a:moveTo>
                  <a:pt x="0" y="0"/>
                </a:moveTo>
                <a:lnTo>
                  <a:pt x="737119" y="0"/>
                </a:lnTo>
                <a:lnTo>
                  <a:pt x="737119" y="1061297"/>
                </a:lnTo>
                <a:lnTo>
                  <a:pt x="0" y="10612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a:off x="2423210" y="6873651"/>
            <a:ext cx="584719" cy="841873"/>
          </a:xfrm>
          <a:custGeom>
            <a:avLst/>
            <a:gdLst/>
            <a:ahLst/>
            <a:cxnLst/>
            <a:rect l="l" t="t" r="r" b="b"/>
            <a:pathLst>
              <a:path w="584719" h="841873">
                <a:moveTo>
                  <a:pt x="0" y="0"/>
                </a:moveTo>
                <a:lnTo>
                  <a:pt x="584719" y="0"/>
                </a:lnTo>
                <a:lnTo>
                  <a:pt x="584719" y="841873"/>
                </a:lnTo>
                <a:lnTo>
                  <a:pt x="0" y="8418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a:off x="17259300" y="2743125"/>
            <a:ext cx="737119" cy="1061297"/>
          </a:xfrm>
          <a:custGeom>
            <a:avLst/>
            <a:gdLst/>
            <a:ahLst/>
            <a:cxnLst/>
            <a:rect l="l" t="t" r="r" b="b"/>
            <a:pathLst>
              <a:path w="737119" h="1061297">
                <a:moveTo>
                  <a:pt x="0" y="0"/>
                </a:moveTo>
                <a:lnTo>
                  <a:pt x="737119" y="0"/>
                </a:lnTo>
                <a:lnTo>
                  <a:pt x="737119" y="1061297"/>
                </a:lnTo>
                <a:lnTo>
                  <a:pt x="0" y="10612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a:off x="291581" y="6932555"/>
            <a:ext cx="504996" cy="727088"/>
          </a:xfrm>
          <a:custGeom>
            <a:avLst/>
            <a:gdLst/>
            <a:ahLst/>
            <a:cxnLst/>
            <a:rect l="l" t="t" r="r" b="b"/>
            <a:pathLst>
              <a:path w="504996" h="727088">
                <a:moveTo>
                  <a:pt x="0" y="0"/>
                </a:moveTo>
                <a:lnTo>
                  <a:pt x="504996" y="0"/>
                </a:lnTo>
                <a:lnTo>
                  <a:pt x="504996" y="727088"/>
                </a:lnTo>
                <a:lnTo>
                  <a:pt x="0" y="7270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Freeform 18"/>
          <p:cNvSpPr/>
          <p:nvPr/>
        </p:nvSpPr>
        <p:spPr>
          <a:xfrm rot="3207531">
            <a:off x="15731899" y="-1930446"/>
            <a:ext cx="2840387" cy="5966081"/>
          </a:xfrm>
          <a:custGeom>
            <a:avLst/>
            <a:gdLst/>
            <a:ahLst/>
            <a:cxnLst/>
            <a:rect l="l" t="t" r="r" b="b"/>
            <a:pathLst>
              <a:path w="2840387" h="5966081">
                <a:moveTo>
                  <a:pt x="0" y="0"/>
                </a:moveTo>
                <a:lnTo>
                  <a:pt x="2840387" y="0"/>
                </a:lnTo>
                <a:lnTo>
                  <a:pt x="2840387" y="5966082"/>
                </a:lnTo>
                <a:lnTo>
                  <a:pt x="0" y="59660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TextBox 19"/>
          <p:cNvSpPr txBox="1"/>
          <p:nvPr/>
        </p:nvSpPr>
        <p:spPr>
          <a:xfrm>
            <a:off x="3132643" y="2857157"/>
            <a:ext cx="12077950" cy="4431983"/>
          </a:xfrm>
          <a:prstGeom prst="rect">
            <a:avLst/>
          </a:prstGeom>
          <a:ln>
            <a:noFill/>
          </a:ln>
          <a:effectLst>
            <a:outerShdw blurRad="184150" dist="241300" dir="11520000" sx="110000" sy="110000" algn="ctr">
              <a:srgbClr val="000000">
                <a:alpha val="18000"/>
              </a:srgbClr>
            </a:outerShdw>
          </a:effectLst>
          <a:scene3d>
            <a:camera prst="isometricOffAxis1Right"/>
            <a:lightRig rig="flood" dir="t">
              <a:rot lat="0" lon="0" rev="13800000"/>
            </a:lightRig>
          </a:scene3d>
          <a:sp3d extrusionH="107950" prstMaterial="plastic">
            <a:bevelT w="82550" h="63500" prst="divot"/>
            <a:bevelB/>
          </a:sp3d>
        </p:spPr>
        <p:txBody>
          <a:bodyPr wrap="square" lIns="0" tIns="0" rIns="0" bIns="0" rtlCol="0" anchor="t">
            <a:spAutoFit/>
          </a:bodyPr>
          <a:lstStyle/>
          <a:p>
            <a:pPr algn="ctr"/>
            <a:r>
              <a:rPr lang="nl-NL" sz="9600" b="1">
                <a:latin typeface="Times New Roman" panose="02020603050405020304" pitchFamily="18" charset="0"/>
                <a:cs typeface="Times New Roman" panose="02020603050405020304" pitchFamily="18" charset="0"/>
              </a:rPr>
              <a:t>TIẾNG VIỆT LỚP TRẺ BÂY GIỜ</a:t>
            </a:r>
            <a:endParaRPr lang="en-GB" sz="9600">
              <a:latin typeface="Times New Roman" panose="02020603050405020304" pitchFamily="18" charset="0"/>
              <a:cs typeface="Times New Roman" panose="02020603050405020304" pitchFamily="18" charset="0"/>
            </a:endParaRPr>
          </a:p>
          <a:p>
            <a:r>
              <a:rPr lang="nl-NL" sz="9600" b="1">
                <a:latin typeface="Times New Roman" panose="02020603050405020304" pitchFamily="18" charset="0"/>
                <a:cs typeface="Times New Roman" panose="02020603050405020304" pitchFamily="18" charset="0"/>
              </a:rPr>
              <a:t>                                         </a:t>
            </a:r>
            <a:endParaRPr lang="en-GB" sz="9600">
              <a:latin typeface="Times New Roman" panose="02020603050405020304" pitchFamily="18" charset="0"/>
              <a:cs typeface="Times New Roman" panose="02020603050405020304" pitchFamily="18" charset="0"/>
            </a:endParaRPr>
          </a:p>
        </p:txBody>
      </p:sp>
      <p:sp>
        <p:nvSpPr>
          <p:cNvPr id="20" name="TextBox 20"/>
          <p:cNvSpPr txBox="1"/>
          <p:nvPr/>
        </p:nvSpPr>
        <p:spPr>
          <a:xfrm>
            <a:off x="5661300" y="7200067"/>
            <a:ext cx="6965399" cy="538609"/>
          </a:xfrm>
          <a:prstGeom prst="rect">
            <a:avLst/>
          </a:prstGeom>
        </p:spPr>
        <p:txBody>
          <a:bodyPr lIns="0" tIns="0" rIns="0" bIns="0" rtlCol="0" anchor="t">
            <a:spAutoFit/>
          </a:bodyPr>
          <a:lstStyle/>
          <a:p>
            <a:pPr algn="ctr">
              <a:lnSpc>
                <a:spcPts val="4200"/>
              </a:lnSpc>
              <a:spcBef>
                <a:spcPct val="0"/>
              </a:spcBef>
            </a:pPr>
            <a:r>
              <a:rPr lang="nl-NL" sz="6600" b="1">
                <a:latin typeface="Times New Roman" panose="02020603050405020304" pitchFamily="18" charset="0"/>
                <a:cs typeface="Times New Roman" panose="02020603050405020304" pitchFamily="18" charset="0"/>
              </a:rPr>
              <a:t>(Phạm Văn Tình)</a:t>
            </a:r>
            <a:endParaRPr lang="en-US" sz="6000">
              <a:solidFill>
                <a:srgbClr val="5D381C"/>
              </a:solidFill>
              <a:latin typeface="Times New Roman" panose="02020603050405020304" pitchFamily="18" charset="0"/>
              <a:cs typeface="Times New Roman" panose="02020603050405020304" pitchFamily="18" charset="0"/>
            </a:endParaRPr>
          </a:p>
        </p:txBody>
      </p:sp>
      <p:sp>
        <p:nvSpPr>
          <p:cNvPr id="21" name="Freeform 21"/>
          <p:cNvSpPr/>
          <p:nvPr/>
        </p:nvSpPr>
        <p:spPr>
          <a:xfrm rot="-9230465">
            <a:off x="-546364" y="7656625"/>
            <a:ext cx="2685882" cy="5641551"/>
          </a:xfrm>
          <a:custGeom>
            <a:avLst/>
            <a:gdLst/>
            <a:ahLst/>
            <a:cxnLst/>
            <a:rect l="l" t="t" r="r" b="b"/>
            <a:pathLst>
              <a:path w="2685882" h="5641551">
                <a:moveTo>
                  <a:pt x="0" y="0"/>
                </a:moveTo>
                <a:lnTo>
                  <a:pt x="2685882" y="0"/>
                </a:lnTo>
                <a:lnTo>
                  <a:pt x="2685882" y="5641551"/>
                </a:lnTo>
                <a:lnTo>
                  <a:pt x="0" y="56415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515353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4A6A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20895"/>
            <a:ext cx="15970487" cy="9445209"/>
            <a:chOff x="0" y="0"/>
            <a:chExt cx="4206219" cy="2487627"/>
          </a:xfrm>
        </p:grpSpPr>
        <p:sp>
          <p:nvSpPr>
            <p:cNvPr id="3" name="Freeform 3"/>
            <p:cNvSpPr/>
            <p:nvPr/>
          </p:nvSpPr>
          <p:spPr>
            <a:xfrm>
              <a:off x="0" y="0"/>
              <a:ext cx="4206219" cy="2487627"/>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96294" y="908358"/>
            <a:ext cx="15035299" cy="8369018"/>
            <a:chOff x="0" y="0"/>
            <a:chExt cx="3959914" cy="2204186"/>
          </a:xfrm>
        </p:grpSpPr>
        <p:sp>
          <p:nvSpPr>
            <p:cNvPr id="6" name="Freeform 6"/>
            <p:cNvSpPr/>
            <p:nvPr/>
          </p:nvSpPr>
          <p:spPr>
            <a:xfrm>
              <a:off x="0" y="0"/>
              <a:ext cx="3959914"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243689" y="1257300"/>
            <a:ext cx="13799705" cy="7848600"/>
            <a:chOff x="0" y="0"/>
            <a:chExt cx="3634490" cy="1799428"/>
          </a:xfrm>
        </p:grpSpPr>
        <p:sp>
          <p:nvSpPr>
            <p:cNvPr id="9" name="Freeform 9"/>
            <p:cNvSpPr/>
            <p:nvPr/>
          </p:nvSpPr>
          <p:spPr>
            <a:xfrm>
              <a:off x="0" y="0"/>
              <a:ext cx="3634490" cy="1799428"/>
            </a:xfrm>
            <a:custGeom>
              <a:avLst/>
              <a:gdLst/>
              <a:ahLst/>
              <a:cxnLst/>
              <a:rect l="l" t="t" r="r" b="b"/>
              <a:pathLst>
                <a:path w="3634490" h="1799428">
                  <a:moveTo>
                    <a:pt x="21319" y="0"/>
                  </a:moveTo>
                  <a:lnTo>
                    <a:pt x="3613171" y="0"/>
                  </a:lnTo>
                  <a:cubicBezTo>
                    <a:pt x="3618826" y="0"/>
                    <a:pt x="3624248" y="2246"/>
                    <a:pt x="3628246" y="6244"/>
                  </a:cubicBezTo>
                  <a:cubicBezTo>
                    <a:pt x="3632244" y="10242"/>
                    <a:pt x="3634490" y="15665"/>
                    <a:pt x="3634490" y="21319"/>
                  </a:cubicBezTo>
                  <a:lnTo>
                    <a:pt x="3634490" y="1778109"/>
                  </a:lnTo>
                  <a:cubicBezTo>
                    <a:pt x="3634490" y="1783763"/>
                    <a:pt x="3632244" y="1789186"/>
                    <a:pt x="3628246" y="1793184"/>
                  </a:cubicBezTo>
                  <a:cubicBezTo>
                    <a:pt x="3624248" y="1797182"/>
                    <a:pt x="3618826" y="1799428"/>
                    <a:pt x="3613171" y="1799428"/>
                  </a:cubicBezTo>
                  <a:lnTo>
                    <a:pt x="21319" y="1799428"/>
                  </a:lnTo>
                  <a:cubicBezTo>
                    <a:pt x="15665" y="1799428"/>
                    <a:pt x="10242" y="1797182"/>
                    <a:pt x="6244" y="1793184"/>
                  </a:cubicBezTo>
                  <a:cubicBezTo>
                    <a:pt x="2246" y="1789186"/>
                    <a:pt x="0" y="1783763"/>
                    <a:pt x="0" y="1778109"/>
                  </a:cubicBezTo>
                  <a:lnTo>
                    <a:pt x="0" y="21319"/>
                  </a:lnTo>
                  <a:cubicBezTo>
                    <a:pt x="0" y="15665"/>
                    <a:pt x="2246" y="10242"/>
                    <a:pt x="6244" y="6244"/>
                  </a:cubicBezTo>
                  <a:cubicBezTo>
                    <a:pt x="10242" y="2246"/>
                    <a:pt x="15665" y="0"/>
                    <a:pt x="21319" y="0"/>
                  </a:cubicBezTo>
                  <a:close/>
                </a:path>
              </a:pathLst>
            </a:custGeom>
            <a:solidFill>
              <a:srgbClr val="000000">
                <a:alpha val="0"/>
              </a:srgbClr>
            </a:solidFill>
            <a:ln w="47625">
              <a:solidFill>
                <a:srgbClr val="5D381C"/>
              </a:solidFill>
            </a:ln>
          </p:spPr>
          <p:txBody>
            <a:bodyPr/>
            <a:lstStyle/>
            <a:p>
              <a:endParaRPr lang="en-US"/>
            </a:p>
          </p:txBody>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5262622" y="2226222"/>
            <a:ext cx="584719" cy="841873"/>
          </a:xfrm>
          <a:custGeom>
            <a:avLst/>
            <a:gdLst/>
            <a:ahLst/>
            <a:cxnLst/>
            <a:rect l="l" t="t" r="r" b="b"/>
            <a:pathLst>
              <a:path w="584719" h="841873">
                <a:moveTo>
                  <a:pt x="0" y="0"/>
                </a:moveTo>
                <a:lnTo>
                  <a:pt x="584720" y="0"/>
                </a:lnTo>
                <a:lnTo>
                  <a:pt x="584720" y="841873"/>
                </a:lnTo>
                <a:lnTo>
                  <a:pt x="0" y="841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2422429" y="2283313"/>
            <a:ext cx="584719" cy="841873"/>
          </a:xfrm>
          <a:custGeom>
            <a:avLst/>
            <a:gdLst/>
            <a:ahLst/>
            <a:cxnLst/>
            <a:rect l="l" t="t" r="r" b="b"/>
            <a:pathLst>
              <a:path w="584719" h="841873">
                <a:moveTo>
                  <a:pt x="0" y="0"/>
                </a:moveTo>
                <a:lnTo>
                  <a:pt x="584719" y="0"/>
                </a:lnTo>
                <a:lnTo>
                  <a:pt x="584719" y="841873"/>
                </a:lnTo>
                <a:lnTo>
                  <a:pt x="0" y="841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TextBox 13"/>
          <p:cNvSpPr txBox="1"/>
          <p:nvPr/>
        </p:nvSpPr>
        <p:spPr>
          <a:xfrm>
            <a:off x="5329789" y="1568198"/>
            <a:ext cx="8612406" cy="738664"/>
          </a:xfrm>
          <a:prstGeom prst="rect">
            <a:avLst/>
          </a:prstGeom>
        </p:spPr>
        <p:txBody>
          <a:bodyPr lIns="0" tIns="0" rIns="0" bIns="0" rtlCol="0" anchor="t">
            <a:spAutoFit/>
          </a:bodyPr>
          <a:lstStyle/>
          <a:p>
            <a:r>
              <a:rPr lang="pt-BR" sz="4800" b="1">
                <a:latin typeface="Times New Roman" panose="02020603050405020304" pitchFamily="18" charset="0"/>
                <a:cs typeface="Times New Roman" panose="02020603050405020304" pitchFamily="18" charset="0"/>
              </a:rPr>
              <a:t>1.3. Ý nghĩa của vấn đề</a:t>
            </a:r>
            <a:endParaRPr lang="en-GB" sz="4800">
              <a:latin typeface="Times New Roman" panose="02020603050405020304" pitchFamily="18" charset="0"/>
              <a:cs typeface="Times New Roman" panose="02020603050405020304" pitchFamily="18" charset="0"/>
            </a:endParaRPr>
          </a:p>
        </p:txBody>
      </p:sp>
      <p:grpSp>
        <p:nvGrpSpPr>
          <p:cNvPr id="14" name="Group 14"/>
          <p:cNvGrpSpPr/>
          <p:nvPr/>
        </p:nvGrpSpPr>
        <p:grpSpPr>
          <a:xfrm>
            <a:off x="2837059" y="3394457"/>
            <a:ext cx="5139689" cy="5139689"/>
            <a:chOff x="0" y="0"/>
            <a:chExt cx="6852919" cy="6852919"/>
          </a:xfrm>
        </p:grpSpPr>
        <p:grpSp>
          <p:nvGrpSpPr>
            <p:cNvPr id="15" name="Group 15"/>
            <p:cNvGrpSpPr>
              <a:grpSpLocks noChangeAspect="1"/>
            </p:cNvGrpSpPr>
            <p:nvPr/>
          </p:nvGrpSpPr>
          <p:grpSpPr>
            <a:xfrm>
              <a:off x="0" y="0"/>
              <a:ext cx="6852919" cy="6852919"/>
              <a:chOff x="0" y="0"/>
              <a:chExt cx="2540000" cy="2540000"/>
            </a:xfrm>
          </p:grpSpPr>
          <p:sp>
            <p:nvSpPr>
              <p:cNvPr id="16" name="Freeform 16"/>
              <p:cNvSpPr/>
              <p:nvPr/>
            </p:nvSpPr>
            <p:spPr>
              <a:xfrm>
                <a:off x="1270000" y="0"/>
                <a:ext cx="1377505" cy="2333476"/>
              </a:xfrm>
              <a:custGeom>
                <a:avLst/>
                <a:gdLst/>
                <a:ahLst/>
                <a:cxnLst/>
                <a:rect l="l" t="t" r="r" b="b"/>
                <a:pathLst>
                  <a:path w="1377505" h="2333476">
                    <a:moveTo>
                      <a:pt x="0" y="0"/>
                    </a:moveTo>
                    <a:lnTo>
                      <a:pt x="0" y="0"/>
                    </a:lnTo>
                    <a:cubicBezTo>
                      <a:pt x="561922" y="0"/>
                      <a:pt x="1057045" y="369271"/>
                      <a:pt x="1217275" y="907864"/>
                    </a:cubicBezTo>
                    <a:cubicBezTo>
                      <a:pt x="1377505" y="1446457"/>
                      <a:pt x="1164747" y="2026321"/>
                      <a:pt x="694203" y="2333476"/>
                    </a:cubicBezTo>
                    <a:lnTo>
                      <a:pt x="347102" y="1801738"/>
                    </a:lnTo>
                    <a:cubicBezTo>
                      <a:pt x="582373" y="1648160"/>
                      <a:pt x="688752" y="1358229"/>
                      <a:pt x="608637" y="1088932"/>
                    </a:cubicBezTo>
                    <a:cubicBezTo>
                      <a:pt x="528522" y="819635"/>
                      <a:pt x="280961" y="635000"/>
                      <a:pt x="0" y="635000"/>
                    </a:cubicBezTo>
                    <a:close/>
                  </a:path>
                </a:pathLst>
              </a:custGeom>
              <a:solidFill>
                <a:srgbClr val="E18455"/>
              </a:solidFill>
            </p:spPr>
            <p:txBody>
              <a:bodyPr/>
              <a:lstStyle/>
              <a:p>
                <a:endParaRPr lang="en-US"/>
              </a:p>
            </p:txBody>
          </p:sp>
          <p:sp>
            <p:nvSpPr>
              <p:cNvPr id="17" name="Freeform 17"/>
              <p:cNvSpPr/>
              <p:nvPr/>
            </p:nvSpPr>
            <p:spPr>
              <a:xfrm>
                <a:off x="473094" y="1764429"/>
                <a:ext cx="1543393" cy="870232"/>
              </a:xfrm>
              <a:custGeom>
                <a:avLst/>
                <a:gdLst/>
                <a:ahLst/>
                <a:cxnLst/>
                <a:rect l="l" t="t" r="r" b="b"/>
                <a:pathLst>
                  <a:path w="1543393" h="870232">
                    <a:moveTo>
                      <a:pt x="1543393" y="533023"/>
                    </a:moveTo>
                    <a:cubicBezTo>
                      <a:pt x="1079264" y="870232"/>
                      <a:pt x="446696" y="854415"/>
                      <a:pt x="0" y="494430"/>
                    </a:cubicBezTo>
                    <a:lnTo>
                      <a:pt x="398453" y="0"/>
                    </a:lnTo>
                    <a:cubicBezTo>
                      <a:pt x="621801" y="179993"/>
                      <a:pt x="938085" y="187902"/>
                      <a:pt x="1170150" y="19297"/>
                    </a:cubicBezTo>
                    <a:close/>
                  </a:path>
                </a:pathLst>
              </a:custGeom>
              <a:solidFill>
                <a:srgbClr val="C25554"/>
              </a:solidFill>
            </p:spPr>
            <p:txBody>
              <a:bodyPr/>
              <a:lstStyle/>
              <a:p>
                <a:endParaRPr lang="en-US"/>
              </a:p>
            </p:txBody>
          </p:sp>
          <p:sp>
            <p:nvSpPr>
              <p:cNvPr id="18" name="Freeform 18"/>
              <p:cNvSpPr/>
              <p:nvPr/>
            </p:nvSpPr>
            <p:spPr>
              <a:xfrm>
                <a:off x="-107848" y="0"/>
                <a:ext cx="1377785" cy="2297452"/>
              </a:xfrm>
              <a:custGeom>
                <a:avLst/>
                <a:gdLst/>
                <a:ahLst/>
                <a:cxnLst/>
                <a:rect l="l" t="t" r="r" b="b"/>
                <a:pathLst>
                  <a:path w="1377785" h="2297452">
                    <a:moveTo>
                      <a:pt x="631361" y="2297452"/>
                    </a:moveTo>
                    <a:cubicBezTo>
                      <a:pt x="186261" y="1974067"/>
                      <a:pt x="0" y="1400864"/>
                      <a:pt x="169987" y="877609"/>
                    </a:cubicBezTo>
                    <a:cubicBezTo>
                      <a:pt x="339973" y="354354"/>
                      <a:pt x="827547" y="55"/>
                      <a:pt x="1377721" y="0"/>
                    </a:cubicBezTo>
                    <a:lnTo>
                      <a:pt x="1377785" y="635000"/>
                    </a:lnTo>
                    <a:cubicBezTo>
                      <a:pt x="1102698" y="635028"/>
                      <a:pt x="858911" y="812177"/>
                      <a:pt x="773917" y="1073804"/>
                    </a:cubicBezTo>
                    <a:cubicBezTo>
                      <a:pt x="688924" y="1335432"/>
                      <a:pt x="782054" y="1622034"/>
                      <a:pt x="1004604" y="1783726"/>
                    </a:cubicBezTo>
                    <a:close/>
                  </a:path>
                </a:pathLst>
              </a:custGeom>
              <a:solidFill>
                <a:srgbClr val="982D53"/>
              </a:solidFill>
            </p:spPr>
            <p:txBody>
              <a:bodyPr/>
              <a:lstStyle/>
              <a:p>
                <a:endParaRPr lang="en-US"/>
              </a:p>
            </p:txBody>
          </p:sp>
        </p:grpSp>
      </p:grpSp>
      <p:sp>
        <p:nvSpPr>
          <p:cNvPr id="19" name="TextBox 19"/>
          <p:cNvSpPr txBox="1"/>
          <p:nvPr/>
        </p:nvSpPr>
        <p:spPr>
          <a:xfrm>
            <a:off x="8033450" y="2548299"/>
            <a:ext cx="7663750" cy="2708434"/>
          </a:xfrm>
          <a:prstGeom prst="rect">
            <a:avLst/>
          </a:prstGeom>
        </p:spPr>
        <p:txBody>
          <a:bodyPr wrap="square" lIns="0" tIns="0" rIns="0" bIns="0" rtlCol="0" anchor="t">
            <a:spAutoFit/>
          </a:bodyPr>
          <a:lstStyle/>
          <a:p>
            <a:pPr algn="just"/>
            <a:r>
              <a:rPr lang="pt-BR" sz="4400">
                <a:latin typeface="Times New Roman" panose="02020603050405020304" pitchFamily="18" charset="0"/>
                <a:cs typeface="Times New Roman" panose="02020603050405020304" pitchFamily="18" charset="0"/>
              </a:rPr>
              <a:t>- Giúp người đọc nhận thức đúng đắn về thực trạng sử dụng tiếng Việt của giới trẻ ngày nay, cả mặt tích cực và tiêu cực, lợi và hại.</a:t>
            </a:r>
            <a:endParaRPr lang="en-GB" sz="4400">
              <a:latin typeface="Times New Roman" panose="02020603050405020304" pitchFamily="18" charset="0"/>
              <a:cs typeface="Times New Roman" panose="02020603050405020304" pitchFamily="18" charset="0"/>
            </a:endParaRPr>
          </a:p>
        </p:txBody>
      </p:sp>
      <p:sp>
        <p:nvSpPr>
          <p:cNvPr id="23" name="TextBox 23"/>
          <p:cNvSpPr txBox="1"/>
          <p:nvPr/>
        </p:nvSpPr>
        <p:spPr>
          <a:xfrm>
            <a:off x="8194284" y="5594384"/>
            <a:ext cx="7502915" cy="3385542"/>
          </a:xfrm>
          <a:prstGeom prst="rect">
            <a:avLst/>
          </a:prstGeom>
        </p:spPr>
        <p:txBody>
          <a:bodyPr wrap="square" lIns="0" tIns="0" rIns="0" bIns="0" rtlCol="0" anchor="t">
            <a:spAutoFit/>
          </a:bodyPr>
          <a:lstStyle/>
          <a:p>
            <a:pPr algn="just"/>
            <a:r>
              <a:rPr lang="pt-BR" sz="4400">
                <a:latin typeface="Times New Roman" panose="02020603050405020304" pitchFamily="18" charset="0"/>
                <a:cs typeface="Times New Roman" panose="02020603050405020304" pitchFamily="18" charset="0"/>
              </a:rPr>
              <a:t>- Từ đó, định hướng người đọc, nhất là giới trẻ cần biết sử dụng ngôn ngữ có chọn lọc, cần biết trau dồi tiếng mẹ đẻ ngay từ khi còn trẻ tuổi.</a:t>
            </a:r>
            <a:endParaRPr lang="en-US" sz="4400">
              <a:solidFill>
                <a:srgbClr val="5D381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circle(in)">
                                      <p:cBhvr>
                                        <p:cTn id="14" dur="2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in)">
                                      <p:cBhvr>
                                        <p:cTn id="19"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4A6A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20895"/>
            <a:ext cx="15970487" cy="9445209"/>
            <a:chOff x="0" y="0"/>
            <a:chExt cx="4206219" cy="2487627"/>
          </a:xfrm>
        </p:grpSpPr>
        <p:sp>
          <p:nvSpPr>
            <p:cNvPr id="3" name="Freeform 3"/>
            <p:cNvSpPr/>
            <p:nvPr/>
          </p:nvSpPr>
          <p:spPr>
            <a:xfrm>
              <a:off x="0" y="0"/>
              <a:ext cx="4206219" cy="2487627"/>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96294" y="908358"/>
            <a:ext cx="15035299" cy="8369018"/>
            <a:chOff x="0" y="0"/>
            <a:chExt cx="3959914" cy="2204186"/>
          </a:xfrm>
        </p:grpSpPr>
        <p:sp>
          <p:nvSpPr>
            <p:cNvPr id="6" name="Freeform 6"/>
            <p:cNvSpPr/>
            <p:nvPr/>
          </p:nvSpPr>
          <p:spPr>
            <a:xfrm>
              <a:off x="0" y="0"/>
              <a:ext cx="3959914"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243689" y="1257300"/>
            <a:ext cx="13799705" cy="7601907"/>
            <a:chOff x="0" y="0"/>
            <a:chExt cx="3634490" cy="1799428"/>
          </a:xfrm>
        </p:grpSpPr>
        <p:sp>
          <p:nvSpPr>
            <p:cNvPr id="9" name="Freeform 9"/>
            <p:cNvSpPr/>
            <p:nvPr/>
          </p:nvSpPr>
          <p:spPr>
            <a:xfrm>
              <a:off x="0" y="0"/>
              <a:ext cx="3634490" cy="1799428"/>
            </a:xfrm>
            <a:custGeom>
              <a:avLst/>
              <a:gdLst/>
              <a:ahLst/>
              <a:cxnLst/>
              <a:rect l="l" t="t" r="r" b="b"/>
              <a:pathLst>
                <a:path w="3634490" h="1799428">
                  <a:moveTo>
                    <a:pt x="21319" y="0"/>
                  </a:moveTo>
                  <a:lnTo>
                    <a:pt x="3613171" y="0"/>
                  </a:lnTo>
                  <a:cubicBezTo>
                    <a:pt x="3618826" y="0"/>
                    <a:pt x="3624248" y="2246"/>
                    <a:pt x="3628246" y="6244"/>
                  </a:cubicBezTo>
                  <a:cubicBezTo>
                    <a:pt x="3632244" y="10242"/>
                    <a:pt x="3634490" y="15665"/>
                    <a:pt x="3634490" y="21319"/>
                  </a:cubicBezTo>
                  <a:lnTo>
                    <a:pt x="3634490" y="1778109"/>
                  </a:lnTo>
                  <a:cubicBezTo>
                    <a:pt x="3634490" y="1783763"/>
                    <a:pt x="3632244" y="1789186"/>
                    <a:pt x="3628246" y="1793184"/>
                  </a:cubicBezTo>
                  <a:cubicBezTo>
                    <a:pt x="3624248" y="1797182"/>
                    <a:pt x="3618826" y="1799428"/>
                    <a:pt x="3613171" y="1799428"/>
                  </a:cubicBezTo>
                  <a:lnTo>
                    <a:pt x="21319" y="1799428"/>
                  </a:lnTo>
                  <a:cubicBezTo>
                    <a:pt x="15665" y="1799428"/>
                    <a:pt x="10242" y="1797182"/>
                    <a:pt x="6244" y="1793184"/>
                  </a:cubicBezTo>
                  <a:cubicBezTo>
                    <a:pt x="2246" y="1789186"/>
                    <a:pt x="0" y="1783763"/>
                    <a:pt x="0" y="1778109"/>
                  </a:cubicBezTo>
                  <a:lnTo>
                    <a:pt x="0" y="21319"/>
                  </a:lnTo>
                  <a:cubicBezTo>
                    <a:pt x="0" y="15665"/>
                    <a:pt x="2246" y="10242"/>
                    <a:pt x="6244" y="6244"/>
                  </a:cubicBezTo>
                  <a:cubicBezTo>
                    <a:pt x="10242" y="2246"/>
                    <a:pt x="15665" y="0"/>
                    <a:pt x="21319" y="0"/>
                  </a:cubicBezTo>
                  <a:close/>
                </a:path>
              </a:pathLst>
            </a:custGeom>
            <a:solidFill>
              <a:srgbClr val="000000">
                <a:alpha val="0"/>
              </a:srgbClr>
            </a:solidFill>
            <a:ln w="47625">
              <a:solidFill>
                <a:srgbClr val="5D381C"/>
              </a:solidFill>
            </a:ln>
          </p:spPr>
          <p:txBody>
            <a:bodyPr/>
            <a:lstStyle/>
            <a:p>
              <a:endParaRPr lang="en-US"/>
            </a:p>
          </p:txBody>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rot="3207531">
            <a:off x="15731899" y="-1930446"/>
            <a:ext cx="2840387" cy="5966081"/>
          </a:xfrm>
          <a:custGeom>
            <a:avLst/>
            <a:gdLst/>
            <a:ahLst/>
            <a:cxnLst/>
            <a:rect l="l" t="t" r="r" b="b"/>
            <a:pathLst>
              <a:path w="2840387" h="5966081">
                <a:moveTo>
                  <a:pt x="0" y="0"/>
                </a:moveTo>
                <a:lnTo>
                  <a:pt x="2840387" y="0"/>
                </a:lnTo>
                <a:lnTo>
                  <a:pt x="2840387" y="5966082"/>
                </a:lnTo>
                <a:lnTo>
                  <a:pt x="0" y="59660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2"/>
          <p:cNvSpPr txBox="1"/>
          <p:nvPr/>
        </p:nvSpPr>
        <p:spPr>
          <a:xfrm>
            <a:off x="5562600" y="1661894"/>
            <a:ext cx="8612406" cy="738664"/>
          </a:xfrm>
          <a:prstGeom prst="rect">
            <a:avLst/>
          </a:prstGeom>
        </p:spPr>
        <p:txBody>
          <a:bodyPr lIns="0" tIns="0" rIns="0" bIns="0" rtlCol="0" anchor="t">
            <a:spAutoFit/>
          </a:bodyPr>
          <a:lstStyle/>
          <a:p>
            <a:r>
              <a:rPr lang="pt-BR" sz="4800" b="1">
                <a:latin typeface="Times New Roman" panose="02020603050405020304" pitchFamily="18" charset="0"/>
                <a:cs typeface="Times New Roman" panose="02020603050405020304" pitchFamily="18" charset="0"/>
              </a:rPr>
              <a:t>2. Thái độ của người viết</a:t>
            </a:r>
            <a:endParaRPr lang="en-GB" sz="4800">
              <a:latin typeface="Times New Roman" panose="02020603050405020304" pitchFamily="18" charset="0"/>
              <a:cs typeface="Times New Roman" panose="02020603050405020304" pitchFamily="18" charset="0"/>
            </a:endParaRPr>
          </a:p>
        </p:txBody>
      </p:sp>
      <p:grpSp>
        <p:nvGrpSpPr>
          <p:cNvPr id="13" name="Group 13"/>
          <p:cNvGrpSpPr/>
          <p:nvPr/>
        </p:nvGrpSpPr>
        <p:grpSpPr>
          <a:xfrm>
            <a:off x="3641926" y="4671388"/>
            <a:ext cx="11004148" cy="2017388"/>
            <a:chOff x="0" y="0"/>
            <a:chExt cx="2898212" cy="385667"/>
          </a:xfrm>
        </p:grpSpPr>
        <p:sp>
          <p:nvSpPr>
            <p:cNvPr id="14" name="Freeform 14"/>
            <p:cNvSpPr/>
            <p:nvPr/>
          </p:nvSpPr>
          <p:spPr>
            <a:xfrm>
              <a:off x="0" y="0"/>
              <a:ext cx="2898212" cy="385667"/>
            </a:xfrm>
            <a:custGeom>
              <a:avLst/>
              <a:gdLst/>
              <a:ahLst/>
              <a:cxnLst/>
              <a:rect l="l" t="t" r="r" b="b"/>
              <a:pathLst>
                <a:path w="2898212" h="385667">
                  <a:moveTo>
                    <a:pt x="26735" y="0"/>
                  </a:moveTo>
                  <a:lnTo>
                    <a:pt x="2871477" y="0"/>
                  </a:lnTo>
                  <a:cubicBezTo>
                    <a:pt x="2886242" y="0"/>
                    <a:pt x="2898212" y="11970"/>
                    <a:pt x="2898212" y="26735"/>
                  </a:cubicBezTo>
                  <a:lnTo>
                    <a:pt x="2898212" y="358932"/>
                  </a:lnTo>
                  <a:cubicBezTo>
                    <a:pt x="2898212" y="373698"/>
                    <a:pt x="2886242" y="385667"/>
                    <a:pt x="2871477" y="385667"/>
                  </a:cubicBezTo>
                  <a:lnTo>
                    <a:pt x="26735" y="385667"/>
                  </a:lnTo>
                  <a:cubicBezTo>
                    <a:pt x="11970" y="385667"/>
                    <a:pt x="0" y="373698"/>
                    <a:pt x="0" y="358932"/>
                  </a:cubicBezTo>
                  <a:lnTo>
                    <a:pt x="0" y="26735"/>
                  </a:lnTo>
                  <a:cubicBezTo>
                    <a:pt x="0" y="11970"/>
                    <a:pt x="11970" y="0"/>
                    <a:pt x="26735" y="0"/>
                  </a:cubicBezTo>
                  <a:close/>
                </a:path>
              </a:pathLst>
            </a:custGeom>
            <a:solidFill>
              <a:srgbClr val="000000">
                <a:alpha val="0"/>
              </a:srgbClr>
            </a:solidFill>
            <a:ln w="47625">
              <a:solidFill>
                <a:srgbClr val="5D381C"/>
              </a:solidFill>
            </a:ln>
          </p:spPr>
          <p:txBody>
            <a:bodyPr/>
            <a:lstStyle/>
            <a:p>
              <a:endParaRPr lang="en-US"/>
            </a:p>
          </p:txBody>
        </p:sp>
        <p:sp>
          <p:nvSpPr>
            <p:cNvPr id="15" name="TextBox 15"/>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3641926" y="6945951"/>
            <a:ext cx="11004148" cy="1464330"/>
            <a:chOff x="0" y="0"/>
            <a:chExt cx="2898212" cy="385667"/>
          </a:xfrm>
        </p:grpSpPr>
        <p:sp>
          <p:nvSpPr>
            <p:cNvPr id="17" name="Freeform 17"/>
            <p:cNvSpPr/>
            <p:nvPr/>
          </p:nvSpPr>
          <p:spPr>
            <a:xfrm>
              <a:off x="0" y="0"/>
              <a:ext cx="2898212" cy="385667"/>
            </a:xfrm>
            <a:custGeom>
              <a:avLst/>
              <a:gdLst/>
              <a:ahLst/>
              <a:cxnLst/>
              <a:rect l="l" t="t" r="r" b="b"/>
              <a:pathLst>
                <a:path w="2898212" h="385667">
                  <a:moveTo>
                    <a:pt x="26735" y="0"/>
                  </a:moveTo>
                  <a:lnTo>
                    <a:pt x="2871477" y="0"/>
                  </a:lnTo>
                  <a:cubicBezTo>
                    <a:pt x="2886242" y="0"/>
                    <a:pt x="2898212" y="11970"/>
                    <a:pt x="2898212" y="26735"/>
                  </a:cubicBezTo>
                  <a:lnTo>
                    <a:pt x="2898212" y="358932"/>
                  </a:lnTo>
                  <a:cubicBezTo>
                    <a:pt x="2898212" y="373698"/>
                    <a:pt x="2886242" y="385667"/>
                    <a:pt x="2871477" y="385667"/>
                  </a:cubicBezTo>
                  <a:lnTo>
                    <a:pt x="26735" y="385667"/>
                  </a:lnTo>
                  <a:cubicBezTo>
                    <a:pt x="11970" y="385667"/>
                    <a:pt x="0" y="373698"/>
                    <a:pt x="0" y="358932"/>
                  </a:cubicBezTo>
                  <a:lnTo>
                    <a:pt x="0" y="26735"/>
                  </a:lnTo>
                  <a:cubicBezTo>
                    <a:pt x="0" y="11970"/>
                    <a:pt x="11970" y="0"/>
                    <a:pt x="26735" y="0"/>
                  </a:cubicBezTo>
                  <a:close/>
                </a:path>
              </a:pathLst>
            </a:custGeom>
            <a:solidFill>
              <a:srgbClr val="000000">
                <a:alpha val="0"/>
              </a:srgbClr>
            </a:solidFill>
            <a:ln w="47625">
              <a:solidFill>
                <a:srgbClr val="5D381C"/>
              </a:solidFill>
            </a:ln>
          </p:spPr>
          <p:txBody>
            <a:bodyPr/>
            <a:lstStyle/>
            <a:p>
              <a:endParaRPr lang="en-US"/>
            </a:p>
          </p:txBody>
        </p:sp>
        <p:sp>
          <p:nvSpPr>
            <p:cNvPr id="18" name="TextBox 18"/>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3641467" y="2965928"/>
            <a:ext cx="11004148" cy="1464330"/>
            <a:chOff x="0" y="0"/>
            <a:chExt cx="2898212" cy="385667"/>
          </a:xfrm>
        </p:grpSpPr>
        <p:sp>
          <p:nvSpPr>
            <p:cNvPr id="20" name="Freeform 20"/>
            <p:cNvSpPr/>
            <p:nvPr/>
          </p:nvSpPr>
          <p:spPr>
            <a:xfrm>
              <a:off x="0" y="0"/>
              <a:ext cx="2898212" cy="385667"/>
            </a:xfrm>
            <a:custGeom>
              <a:avLst/>
              <a:gdLst/>
              <a:ahLst/>
              <a:cxnLst/>
              <a:rect l="l" t="t" r="r" b="b"/>
              <a:pathLst>
                <a:path w="2898212" h="385667">
                  <a:moveTo>
                    <a:pt x="26735" y="0"/>
                  </a:moveTo>
                  <a:lnTo>
                    <a:pt x="2871477" y="0"/>
                  </a:lnTo>
                  <a:cubicBezTo>
                    <a:pt x="2886242" y="0"/>
                    <a:pt x="2898212" y="11970"/>
                    <a:pt x="2898212" y="26735"/>
                  </a:cubicBezTo>
                  <a:lnTo>
                    <a:pt x="2898212" y="358932"/>
                  </a:lnTo>
                  <a:cubicBezTo>
                    <a:pt x="2898212" y="373698"/>
                    <a:pt x="2886242" y="385667"/>
                    <a:pt x="2871477" y="385667"/>
                  </a:cubicBezTo>
                  <a:lnTo>
                    <a:pt x="26735" y="385667"/>
                  </a:lnTo>
                  <a:cubicBezTo>
                    <a:pt x="11970" y="385667"/>
                    <a:pt x="0" y="373698"/>
                    <a:pt x="0" y="358932"/>
                  </a:cubicBezTo>
                  <a:lnTo>
                    <a:pt x="0" y="26735"/>
                  </a:lnTo>
                  <a:cubicBezTo>
                    <a:pt x="0" y="11970"/>
                    <a:pt x="11970" y="0"/>
                    <a:pt x="26735" y="0"/>
                  </a:cubicBezTo>
                  <a:close/>
                </a:path>
              </a:pathLst>
            </a:custGeom>
            <a:solidFill>
              <a:srgbClr val="000000">
                <a:alpha val="0"/>
              </a:srgbClr>
            </a:solidFill>
            <a:ln w="47625">
              <a:solidFill>
                <a:srgbClr val="5D381C"/>
              </a:solidFill>
            </a:ln>
          </p:spPr>
          <p:txBody>
            <a:bodyPr/>
            <a:lstStyle/>
            <a:p>
              <a:endParaRPr lang="en-US"/>
            </a:p>
          </p:txBody>
        </p:sp>
        <p:sp>
          <p:nvSpPr>
            <p:cNvPr id="21" name="TextBox 21"/>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p>
          </p:txBody>
        </p:sp>
      </p:grpSp>
      <p:sp>
        <p:nvSpPr>
          <p:cNvPr id="22" name="TextBox 22"/>
          <p:cNvSpPr txBox="1"/>
          <p:nvPr/>
        </p:nvSpPr>
        <p:spPr>
          <a:xfrm>
            <a:off x="3999067" y="4755250"/>
            <a:ext cx="10317976" cy="1661993"/>
          </a:xfrm>
          <a:prstGeom prst="rect">
            <a:avLst/>
          </a:prstGeom>
        </p:spPr>
        <p:txBody>
          <a:bodyPr lIns="0" tIns="0" rIns="0" bIns="0" rtlCol="0" anchor="t">
            <a:spAutoFit/>
          </a:bodyPr>
          <a:lstStyle/>
          <a:p>
            <a:pPr algn="just">
              <a:spcBef>
                <a:spcPct val="0"/>
              </a:spcBef>
            </a:pPr>
            <a:r>
              <a:rPr lang="pt-BR" sz="3600" i="1">
                <a:latin typeface="Times New Roman" panose="02020603050405020304" pitchFamily="18" charset="0"/>
                <a:cs typeface="Times New Roman" panose="02020603050405020304" pitchFamily="18" charset="0"/>
              </a:rPr>
              <a:t>- </a:t>
            </a:r>
            <a:r>
              <a:rPr lang="pt-BR" sz="3600">
                <a:latin typeface="Times New Roman" panose="02020603050405020304" pitchFamily="18" charset="0"/>
                <a:cs typeface="Times New Roman" panose="02020603050405020304" pitchFamily="18" charset="0"/>
              </a:rPr>
              <a:t>Tuy nhiên, người viết không phản ứng gay gắt, tẩy chay, phủ định hoàn toàn sự sáng tạo “lệch chuẩn” ngôn ngữ của giới trẻ. </a:t>
            </a:r>
            <a:endParaRPr lang="en-US" sz="3200">
              <a:solidFill>
                <a:srgbClr val="5D381C"/>
              </a:solidFill>
              <a:latin typeface="Times New Roman" panose="02020603050405020304" pitchFamily="18" charset="0"/>
              <a:cs typeface="Times New Roman" panose="02020603050405020304" pitchFamily="18" charset="0"/>
            </a:endParaRPr>
          </a:p>
        </p:txBody>
      </p:sp>
      <p:sp>
        <p:nvSpPr>
          <p:cNvPr id="23" name="TextBox 23"/>
          <p:cNvSpPr txBox="1"/>
          <p:nvPr/>
        </p:nvSpPr>
        <p:spPr>
          <a:xfrm>
            <a:off x="4035051" y="7187261"/>
            <a:ext cx="10317976" cy="1107996"/>
          </a:xfrm>
          <a:prstGeom prst="rect">
            <a:avLst/>
          </a:prstGeom>
        </p:spPr>
        <p:txBody>
          <a:bodyPr lIns="0" tIns="0" rIns="0" bIns="0" rtlCol="0" anchor="t">
            <a:spAutoFit/>
          </a:bodyPr>
          <a:lstStyle/>
          <a:p>
            <a:pPr algn="just"/>
            <a:r>
              <a:rPr lang="pt-BR" sz="3600" i="1" dirty="0">
                <a:latin typeface="Times New Roman" panose="02020603050405020304" pitchFamily="18" charset="0"/>
                <a:cs typeface="Times New Roman" panose="02020603050405020304" pitchFamily="18" charset="0"/>
              </a:rPr>
              <a:t>- </a:t>
            </a:r>
            <a:r>
              <a:rPr lang="pt-BR" sz="3600" dirty="0">
                <a:latin typeface="Times New Roman" panose="02020603050405020304" pitchFamily="18" charset="0"/>
                <a:cs typeface="Times New Roman" panose="02020603050405020304" pitchFamily="18" charset="0"/>
              </a:rPr>
              <a:t>Bày tỏ sự lo lắng  và mong muốn giới trẻ hãy tích cực học tập và trau dồi tiếng mẹ đẻ.</a:t>
            </a:r>
            <a:endParaRPr lang="en-GB" sz="3600" dirty="0">
              <a:latin typeface="Times New Roman" panose="02020603050405020304" pitchFamily="18" charset="0"/>
              <a:cs typeface="Times New Roman" panose="02020603050405020304" pitchFamily="18" charset="0"/>
            </a:endParaRPr>
          </a:p>
        </p:txBody>
      </p:sp>
      <p:sp>
        <p:nvSpPr>
          <p:cNvPr id="24" name="TextBox 24"/>
          <p:cNvSpPr txBox="1"/>
          <p:nvPr/>
        </p:nvSpPr>
        <p:spPr>
          <a:xfrm>
            <a:off x="3984553" y="3131698"/>
            <a:ext cx="10317976" cy="1107996"/>
          </a:xfrm>
          <a:prstGeom prst="rect">
            <a:avLst/>
          </a:prstGeom>
        </p:spPr>
        <p:txBody>
          <a:bodyPr lIns="0" tIns="0" rIns="0" bIns="0" rtlCol="0" anchor="t">
            <a:spAutoFit/>
          </a:bodyPr>
          <a:lstStyle/>
          <a:p>
            <a:pPr algn="just"/>
            <a:r>
              <a:rPr lang="pt-BR" sz="3600">
                <a:latin typeface="Times New Roman" panose="02020603050405020304" pitchFamily="18" charset="0"/>
                <a:cs typeface="Times New Roman" panose="02020603050405020304" pitchFamily="18" charset="0"/>
              </a:rPr>
              <a:t>- Không đồng tình với cách sáng tạo “lệch chuẩn” ngôn từ của giới trẻ hiện nay.</a:t>
            </a:r>
            <a:endParaRPr lang="en-GB" sz="3600">
              <a:latin typeface="Times New Roman" panose="02020603050405020304" pitchFamily="18" charset="0"/>
              <a:cs typeface="Times New Roman" panose="02020603050405020304" pitchFamily="18" charset="0"/>
            </a:endParaRPr>
          </a:p>
        </p:txBody>
      </p:sp>
      <p:sp>
        <p:nvSpPr>
          <p:cNvPr id="25" name="Freeform 25"/>
          <p:cNvSpPr/>
          <p:nvPr/>
        </p:nvSpPr>
        <p:spPr>
          <a:xfrm rot="-9230465">
            <a:off x="-546364" y="7656625"/>
            <a:ext cx="2685882" cy="5641551"/>
          </a:xfrm>
          <a:custGeom>
            <a:avLst/>
            <a:gdLst/>
            <a:ahLst/>
            <a:cxnLst/>
            <a:rect l="l" t="t" r="r" b="b"/>
            <a:pathLst>
              <a:path w="2685882" h="5641551">
                <a:moveTo>
                  <a:pt x="0" y="0"/>
                </a:moveTo>
                <a:lnTo>
                  <a:pt x="2685882" y="0"/>
                </a:lnTo>
                <a:lnTo>
                  <a:pt x="2685882" y="5641551"/>
                </a:lnTo>
                <a:lnTo>
                  <a:pt x="0" y="56415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ircle(in)">
                                      <p:cBhvr>
                                        <p:cTn id="17" dur="2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ircle(in)">
                                      <p:cBhvr>
                                        <p:cTn id="2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4A6A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20895"/>
            <a:ext cx="15970487" cy="9445209"/>
            <a:chOff x="0" y="0"/>
            <a:chExt cx="4206219" cy="2487627"/>
          </a:xfrm>
        </p:grpSpPr>
        <p:sp>
          <p:nvSpPr>
            <p:cNvPr id="3" name="Freeform 3"/>
            <p:cNvSpPr/>
            <p:nvPr/>
          </p:nvSpPr>
          <p:spPr>
            <a:xfrm>
              <a:off x="0" y="0"/>
              <a:ext cx="4206219" cy="2487627"/>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1496294" y="647700"/>
            <a:ext cx="15035299" cy="8629676"/>
            <a:chOff x="0" y="0"/>
            <a:chExt cx="3959914" cy="2204186"/>
          </a:xfrm>
        </p:grpSpPr>
        <p:sp>
          <p:nvSpPr>
            <p:cNvPr id="6" name="Freeform 6"/>
            <p:cNvSpPr/>
            <p:nvPr/>
          </p:nvSpPr>
          <p:spPr>
            <a:xfrm>
              <a:off x="0" y="0"/>
              <a:ext cx="3959914"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a:off x="4450117" y="3794443"/>
            <a:ext cx="3367487" cy="4936304"/>
            <a:chOff x="0" y="0"/>
            <a:chExt cx="2461074" cy="385667"/>
          </a:xfrm>
        </p:grpSpPr>
        <p:sp>
          <p:nvSpPr>
            <p:cNvPr id="9" name="Freeform 9"/>
            <p:cNvSpPr/>
            <p:nvPr/>
          </p:nvSpPr>
          <p:spPr>
            <a:xfrm>
              <a:off x="0" y="0"/>
              <a:ext cx="2461074" cy="385667"/>
            </a:xfrm>
            <a:custGeom>
              <a:avLst/>
              <a:gdLst/>
              <a:ahLst/>
              <a:cxnLst/>
              <a:rect l="l" t="t" r="r" b="b"/>
              <a:pathLst>
                <a:path w="2461074" h="385667">
                  <a:moveTo>
                    <a:pt x="31483" y="0"/>
                  </a:moveTo>
                  <a:lnTo>
                    <a:pt x="2429591" y="0"/>
                  </a:lnTo>
                  <a:cubicBezTo>
                    <a:pt x="2446978" y="0"/>
                    <a:pt x="2461074" y="14096"/>
                    <a:pt x="2461074" y="31483"/>
                  </a:cubicBezTo>
                  <a:lnTo>
                    <a:pt x="2461074" y="354184"/>
                  </a:lnTo>
                  <a:cubicBezTo>
                    <a:pt x="2461074" y="371572"/>
                    <a:pt x="2446978" y="385667"/>
                    <a:pt x="2429591" y="385667"/>
                  </a:cubicBezTo>
                  <a:lnTo>
                    <a:pt x="31483" y="385667"/>
                  </a:lnTo>
                  <a:cubicBezTo>
                    <a:pt x="14096" y="385667"/>
                    <a:pt x="0" y="371572"/>
                    <a:pt x="0" y="354184"/>
                  </a:cubicBezTo>
                  <a:lnTo>
                    <a:pt x="0" y="31483"/>
                  </a:lnTo>
                  <a:cubicBezTo>
                    <a:pt x="0" y="14096"/>
                    <a:pt x="14096" y="0"/>
                    <a:pt x="31483" y="0"/>
                  </a:cubicBezTo>
                  <a:close/>
                </a:path>
              </a:pathLst>
            </a:custGeom>
            <a:solidFill>
              <a:srgbClr val="000000">
                <a:alpha val="0"/>
              </a:srgbClr>
            </a:solidFill>
            <a:ln w="47625">
              <a:solidFill>
                <a:srgbClr val="5D381C"/>
              </a:solidFill>
            </a:ln>
          </p:spPr>
          <p:txBody>
            <a:bodyPr/>
            <a:lstStyle/>
            <a:p>
              <a:endParaRPr lang="en-US"/>
            </a:p>
          </p:txBody>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4" name="TextBox 14"/>
          <p:cNvSpPr txBox="1"/>
          <p:nvPr/>
        </p:nvSpPr>
        <p:spPr>
          <a:xfrm>
            <a:off x="4780128" y="984297"/>
            <a:ext cx="8612406" cy="830997"/>
          </a:xfrm>
          <a:prstGeom prst="rect">
            <a:avLst/>
          </a:prstGeom>
        </p:spPr>
        <p:txBody>
          <a:bodyPr lIns="0" tIns="0" rIns="0" bIns="0" rtlCol="0" anchor="t">
            <a:spAutoFit/>
          </a:bodyPr>
          <a:lstStyle/>
          <a:p>
            <a:pPr algn="just"/>
            <a:r>
              <a:rPr lang="pt-BR" sz="5400" b="1">
                <a:latin typeface="Times New Roman" panose="02020603050405020304" pitchFamily="18" charset="0"/>
                <a:cs typeface="Times New Roman" panose="02020603050405020304" pitchFamily="18" charset="0"/>
              </a:rPr>
              <a:t>3. Hình thức trình bày</a:t>
            </a:r>
            <a:endParaRPr lang="en-GB" sz="5400">
              <a:latin typeface="Times New Roman" panose="02020603050405020304" pitchFamily="18" charset="0"/>
              <a:cs typeface="Times New Roman" panose="02020603050405020304" pitchFamily="18" charset="0"/>
            </a:endParaRPr>
          </a:p>
        </p:txBody>
      </p:sp>
      <p:sp>
        <p:nvSpPr>
          <p:cNvPr id="15" name="TextBox 15"/>
          <p:cNvSpPr txBox="1"/>
          <p:nvPr/>
        </p:nvSpPr>
        <p:spPr>
          <a:xfrm>
            <a:off x="4136571" y="1985383"/>
            <a:ext cx="9118691" cy="1354217"/>
          </a:xfrm>
          <a:prstGeom prst="rect">
            <a:avLst/>
          </a:prstGeom>
        </p:spPr>
        <p:txBody>
          <a:bodyPr lIns="0" tIns="0" rIns="0" bIns="0" rtlCol="0" anchor="t">
            <a:spAutoFit/>
          </a:bodyPr>
          <a:lstStyle/>
          <a:p>
            <a:pPr algn="ctr"/>
            <a:r>
              <a:rPr lang="pt-BR" sz="4400" b="1">
                <a:latin typeface="Times New Roman" panose="02020603050405020304" pitchFamily="18" charset="0"/>
                <a:cs typeface="Times New Roman" panose="02020603050405020304" pitchFamily="18" charset="0"/>
              </a:rPr>
              <a:t>- </a:t>
            </a:r>
            <a:r>
              <a:rPr lang="pt-BR" sz="4400">
                <a:latin typeface="Times New Roman" panose="02020603050405020304" pitchFamily="18" charset="0"/>
                <a:cs typeface="Times New Roman" panose="02020603050405020304" pitchFamily="18" charset="0"/>
              </a:rPr>
              <a:t>Cách đặt nhan đề, sử dụng sa pô và cách triển khai nội dung:</a:t>
            </a:r>
            <a:endParaRPr lang="en-GB" sz="4400">
              <a:latin typeface="Times New Roman" panose="02020603050405020304" pitchFamily="18" charset="0"/>
              <a:cs typeface="Times New Roman" panose="02020603050405020304" pitchFamily="18" charset="0"/>
            </a:endParaRPr>
          </a:p>
        </p:txBody>
      </p:sp>
      <p:sp>
        <p:nvSpPr>
          <p:cNvPr id="17" name="Freeform 17"/>
          <p:cNvSpPr/>
          <p:nvPr/>
        </p:nvSpPr>
        <p:spPr>
          <a:xfrm rot="3207531">
            <a:off x="15731899" y="-1930446"/>
            <a:ext cx="2840387" cy="5966081"/>
          </a:xfrm>
          <a:custGeom>
            <a:avLst/>
            <a:gdLst/>
            <a:ahLst/>
            <a:cxnLst/>
            <a:rect l="l" t="t" r="r" b="b"/>
            <a:pathLst>
              <a:path w="2840387" h="5966081">
                <a:moveTo>
                  <a:pt x="0" y="0"/>
                </a:moveTo>
                <a:lnTo>
                  <a:pt x="2840387" y="0"/>
                </a:lnTo>
                <a:lnTo>
                  <a:pt x="2840387" y="5966082"/>
                </a:lnTo>
                <a:lnTo>
                  <a:pt x="0" y="59660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Freeform 18"/>
          <p:cNvSpPr/>
          <p:nvPr/>
        </p:nvSpPr>
        <p:spPr>
          <a:xfrm rot="-9230465">
            <a:off x="-546364" y="7656625"/>
            <a:ext cx="2685882" cy="5641551"/>
          </a:xfrm>
          <a:custGeom>
            <a:avLst/>
            <a:gdLst/>
            <a:ahLst/>
            <a:cxnLst/>
            <a:rect l="l" t="t" r="r" b="b"/>
            <a:pathLst>
              <a:path w="2685882" h="5641551">
                <a:moveTo>
                  <a:pt x="0" y="0"/>
                </a:moveTo>
                <a:lnTo>
                  <a:pt x="2685882" y="0"/>
                </a:lnTo>
                <a:lnTo>
                  <a:pt x="2685882" y="5641551"/>
                </a:lnTo>
                <a:lnTo>
                  <a:pt x="0" y="56415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9" name="Group 8"/>
          <p:cNvGrpSpPr/>
          <p:nvPr/>
        </p:nvGrpSpPr>
        <p:grpSpPr>
          <a:xfrm>
            <a:off x="1582823" y="3777467"/>
            <a:ext cx="2531977" cy="4953280"/>
            <a:chOff x="0" y="0"/>
            <a:chExt cx="2461074" cy="385667"/>
          </a:xfrm>
        </p:grpSpPr>
        <p:sp>
          <p:nvSpPr>
            <p:cNvPr id="20" name="Freeform 9"/>
            <p:cNvSpPr/>
            <p:nvPr/>
          </p:nvSpPr>
          <p:spPr>
            <a:xfrm>
              <a:off x="0" y="0"/>
              <a:ext cx="2461074" cy="385667"/>
            </a:xfrm>
            <a:custGeom>
              <a:avLst/>
              <a:gdLst/>
              <a:ahLst/>
              <a:cxnLst/>
              <a:rect l="l" t="t" r="r" b="b"/>
              <a:pathLst>
                <a:path w="2461074" h="385667">
                  <a:moveTo>
                    <a:pt x="31483" y="0"/>
                  </a:moveTo>
                  <a:lnTo>
                    <a:pt x="2429591" y="0"/>
                  </a:lnTo>
                  <a:cubicBezTo>
                    <a:pt x="2446978" y="0"/>
                    <a:pt x="2461074" y="14096"/>
                    <a:pt x="2461074" y="31483"/>
                  </a:cubicBezTo>
                  <a:lnTo>
                    <a:pt x="2461074" y="354184"/>
                  </a:lnTo>
                  <a:cubicBezTo>
                    <a:pt x="2461074" y="371572"/>
                    <a:pt x="2446978" y="385667"/>
                    <a:pt x="2429591" y="385667"/>
                  </a:cubicBezTo>
                  <a:lnTo>
                    <a:pt x="31483" y="385667"/>
                  </a:lnTo>
                  <a:cubicBezTo>
                    <a:pt x="14096" y="385667"/>
                    <a:pt x="0" y="371572"/>
                    <a:pt x="0" y="354184"/>
                  </a:cubicBezTo>
                  <a:lnTo>
                    <a:pt x="0" y="31483"/>
                  </a:lnTo>
                  <a:cubicBezTo>
                    <a:pt x="0" y="14096"/>
                    <a:pt x="14096" y="0"/>
                    <a:pt x="31483" y="0"/>
                  </a:cubicBezTo>
                  <a:close/>
                </a:path>
              </a:pathLst>
            </a:custGeom>
            <a:solidFill>
              <a:srgbClr val="000000">
                <a:alpha val="0"/>
              </a:srgbClr>
            </a:solidFill>
            <a:ln w="47625">
              <a:solidFill>
                <a:srgbClr val="5D381C"/>
              </a:solidFill>
            </a:ln>
          </p:spPr>
          <p:txBody>
            <a:bodyPr/>
            <a:lstStyle/>
            <a:p>
              <a:endParaRPr lang="en-US"/>
            </a:p>
          </p:txBody>
        </p:sp>
        <p:sp>
          <p:nvSpPr>
            <p:cNvPr id="21" name="TextBox 10"/>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2" name="Group 8"/>
          <p:cNvGrpSpPr/>
          <p:nvPr/>
        </p:nvGrpSpPr>
        <p:grpSpPr>
          <a:xfrm>
            <a:off x="8038080" y="3794443"/>
            <a:ext cx="8078723" cy="4964103"/>
            <a:chOff x="0" y="0"/>
            <a:chExt cx="2461074" cy="385667"/>
          </a:xfrm>
        </p:grpSpPr>
        <p:sp>
          <p:nvSpPr>
            <p:cNvPr id="23" name="Freeform 9"/>
            <p:cNvSpPr/>
            <p:nvPr/>
          </p:nvSpPr>
          <p:spPr>
            <a:xfrm>
              <a:off x="0" y="0"/>
              <a:ext cx="2461074" cy="385667"/>
            </a:xfrm>
            <a:custGeom>
              <a:avLst/>
              <a:gdLst/>
              <a:ahLst/>
              <a:cxnLst/>
              <a:rect l="l" t="t" r="r" b="b"/>
              <a:pathLst>
                <a:path w="2461074" h="385667">
                  <a:moveTo>
                    <a:pt x="31483" y="0"/>
                  </a:moveTo>
                  <a:lnTo>
                    <a:pt x="2429591" y="0"/>
                  </a:lnTo>
                  <a:cubicBezTo>
                    <a:pt x="2446978" y="0"/>
                    <a:pt x="2461074" y="14096"/>
                    <a:pt x="2461074" y="31483"/>
                  </a:cubicBezTo>
                  <a:lnTo>
                    <a:pt x="2461074" y="354184"/>
                  </a:lnTo>
                  <a:cubicBezTo>
                    <a:pt x="2461074" y="371572"/>
                    <a:pt x="2446978" y="385667"/>
                    <a:pt x="2429591" y="385667"/>
                  </a:cubicBezTo>
                  <a:lnTo>
                    <a:pt x="31483" y="385667"/>
                  </a:lnTo>
                  <a:cubicBezTo>
                    <a:pt x="14096" y="385667"/>
                    <a:pt x="0" y="371572"/>
                    <a:pt x="0" y="354184"/>
                  </a:cubicBezTo>
                  <a:lnTo>
                    <a:pt x="0" y="31483"/>
                  </a:lnTo>
                  <a:cubicBezTo>
                    <a:pt x="0" y="14096"/>
                    <a:pt x="14096" y="0"/>
                    <a:pt x="31483" y="0"/>
                  </a:cubicBezTo>
                  <a:close/>
                </a:path>
              </a:pathLst>
            </a:custGeom>
            <a:solidFill>
              <a:srgbClr val="000000">
                <a:alpha val="0"/>
              </a:srgbClr>
            </a:solidFill>
            <a:ln w="47625">
              <a:solidFill>
                <a:srgbClr val="5D381C"/>
              </a:solidFill>
            </a:ln>
          </p:spPr>
          <p:txBody>
            <a:bodyPr/>
            <a:lstStyle/>
            <a:p>
              <a:endParaRPr lang="en-US"/>
            </a:p>
          </p:txBody>
        </p:sp>
        <p:sp>
          <p:nvSpPr>
            <p:cNvPr id="24" name="TextBox 10"/>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5" name="Rectangle 24"/>
          <p:cNvSpPr/>
          <p:nvPr/>
        </p:nvSpPr>
        <p:spPr>
          <a:xfrm>
            <a:off x="1715645" y="3992811"/>
            <a:ext cx="2399156" cy="4154984"/>
          </a:xfrm>
          <a:prstGeom prst="rect">
            <a:avLst/>
          </a:prstGeom>
        </p:spPr>
        <p:txBody>
          <a:bodyPr wrap="square">
            <a:spAutoFit/>
          </a:bodyPr>
          <a:lstStyle/>
          <a:p>
            <a:pPr algn="just"/>
            <a:r>
              <a:rPr lang="pt-BR" sz="4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Nhan đề: Nhan đề ngắn gọn, nêu được đề tài của VB.</a:t>
            </a:r>
            <a:endParaRPr lang="en-GB" sz="4400">
              <a:latin typeface="Times New Roman" panose="02020603050405020304" pitchFamily="18" charset="0"/>
              <a:cs typeface="Times New Roman" panose="02020603050405020304" pitchFamily="18" charset="0"/>
            </a:endParaRPr>
          </a:p>
        </p:txBody>
      </p:sp>
      <p:sp>
        <p:nvSpPr>
          <p:cNvPr id="26" name="Rectangle 25"/>
          <p:cNvSpPr/>
          <p:nvPr/>
        </p:nvSpPr>
        <p:spPr>
          <a:xfrm>
            <a:off x="4643835" y="3937216"/>
            <a:ext cx="2893994" cy="4832092"/>
          </a:xfrm>
          <a:prstGeom prst="rect">
            <a:avLst/>
          </a:prstGeom>
        </p:spPr>
        <p:txBody>
          <a:bodyPr wrap="square">
            <a:spAutoFit/>
          </a:bodyPr>
          <a:lstStyle/>
          <a:p>
            <a:pPr algn="just"/>
            <a:r>
              <a:rPr lang="pt-BR" sz="4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 pô: </a:t>
            </a:r>
            <a:r>
              <a:rPr lang="pt-BR" sz="44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dẫn dắt, tạo được sự thú vị và kích thích người đọc xem bài viết.</a:t>
            </a:r>
            <a:endParaRPr lang="en-GB" sz="4400">
              <a:latin typeface="Times New Roman" panose="02020603050405020304" pitchFamily="18" charset="0"/>
              <a:cs typeface="Times New Roman" panose="02020603050405020304" pitchFamily="18" charset="0"/>
            </a:endParaRPr>
          </a:p>
        </p:txBody>
      </p:sp>
      <p:sp>
        <p:nvSpPr>
          <p:cNvPr id="27" name="Rectangle 26"/>
          <p:cNvSpPr/>
          <p:nvPr/>
        </p:nvSpPr>
        <p:spPr>
          <a:xfrm>
            <a:off x="8170769" y="3868305"/>
            <a:ext cx="7835273" cy="4813818"/>
          </a:xfrm>
          <a:prstGeom prst="rect">
            <a:avLst/>
          </a:prstGeom>
        </p:spPr>
        <p:txBody>
          <a:bodyPr wrap="square">
            <a:spAutoFit/>
          </a:bodyPr>
          <a:lstStyle/>
          <a:p>
            <a:pPr algn="just">
              <a:lnSpc>
                <a:spcPct val="130000"/>
              </a:lnSpc>
              <a:spcAft>
                <a:spcPts val="0"/>
              </a:spcAft>
            </a:pPr>
            <a:r>
              <a:rPr lang="pt-BR" sz="4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 triển khai nội dung của VB bằng các tiểu mục: Các tiểu mục được in đậm dễ nhận biết. Trong mỗi tiểu mục, người viết đưa ra các ví dụ thực tế sinh động, đa dạng; sử dụng một số thuật ngữ chuyên ngành.</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4175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circle(in)">
                                      <p:cBhvr>
                                        <p:cTn id="17" dur="2000"/>
                                        <p:tgtEl>
                                          <p:spTgt spid="25"/>
                                        </p:tgtEl>
                                      </p:cBhvr>
                                    </p:animEffect>
                                  </p:childTnLst>
                                </p:cTn>
                              </p:par>
                              <p:par>
                                <p:cTn id="18" presetID="6" presetClass="entr" presetSubtype="16"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circle(in)">
                                      <p:cBhvr>
                                        <p:cTn id="20" dur="20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circle(in)">
                                      <p:cBhvr>
                                        <p:cTn id="25" dur="2000"/>
                                        <p:tgtEl>
                                          <p:spTgt spid="26"/>
                                        </p:tgtEl>
                                      </p:cBhvr>
                                    </p:animEffect>
                                  </p:childTnLst>
                                </p:cTn>
                              </p:par>
                              <p:par>
                                <p:cTn id="26" presetID="6" presetClass="entr" presetSubtype="16"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circle(in)">
                                      <p:cBhvr>
                                        <p:cTn id="33" dur="2000"/>
                                        <p:tgtEl>
                                          <p:spTgt spid="27"/>
                                        </p:tgtEl>
                                      </p:cBhvr>
                                    </p:animEffect>
                                  </p:childTnLst>
                                </p:cTn>
                              </p:par>
                              <p:par>
                                <p:cTn id="34" presetID="6" presetClass="entr" presetSubtype="16"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circle(in)">
                                      <p:cBhvr>
                                        <p:cTn id="36"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5" grpId="0"/>
      <p:bldP spid="26"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4A6A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20895"/>
            <a:ext cx="15970487" cy="9445209"/>
            <a:chOff x="0" y="0"/>
            <a:chExt cx="4206219" cy="2487627"/>
          </a:xfrm>
        </p:grpSpPr>
        <p:sp>
          <p:nvSpPr>
            <p:cNvPr id="3" name="Freeform 3"/>
            <p:cNvSpPr/>
            <p:nvPr/>
          </p:nvSpPr>
          <p:spPr>
            <a:xfrm>
              <a:off x="0" y="0"/>
              <a:ext cx="4206219" cy="2487627"/>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1496294" y="908358"/>
            <a:ext cx="15035299" cy="8369018"/>
            <a:chOff x="0" y="0"/>
            <a:chExt cx="3959914" cy="2204186"/>
          </a:xfrm>
        </p:grpSpPr>
        <p:sp>
          <p:nvSpPr>
            <p:cNvPr id="6" name="Freeform 6"/>
            <p:cNvSpPr/>
            <p:nvPr/>
          </p:nvSpPr>
          <p:spPr>
            <a:xfrm>
              <a:off x="0" y="0"/>
              <a:ext cx="3959914"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a:off x="6368192" y="1855449"/>
            <a:ext cx="9344390" cy="2331264"/>
            <a:chOff x="0" y="0"/>
            <a:chExt cx="2461074" cy="385667"/>
          </a:xfrm>
        </p:grpSpPr>
        <p:sp>
          <p:nvSpPr>
            <p:cNvPr id="9" name="Freeform 9"/>
            <p:cNvSpPr/>
            <p:nvPr/>
          </p:nvSpPr>
          <p:spPr>
            <a:xfrm>
              <a:off x="0" y="0"/>
              <a:ext cx="2461074" cy="385667"/>
            </a:xfrm>
            <a:custGeom>
              <a:avLst/>
              <a:gdLst/>
              <a:ahLst/>
              <a:cxnLst/>
              <a:rect l="l" t="t" r="r" b="b"/>
              <a:pathLst>
                <a:path w="2461074" h="385667">
                  <a:moveTo>
                    <a:pt x="31483" y="0"/>
                  </a:moveTo>
                  <a:lnTo>
                    <a:pt x="2429591" y="0"/>
                  </a:lnTo>
                  <a:cubicBezTo>
                    <a:pt x="2446978" y="0"/>
                    <a:pt x="2461074" y="14096"/>
                    <a:pt x="2461074" y="31483"/>
                  </a:cubicBezTo>
                  <a:lnTo>
                    <a:pt x="2461074" y="354184"/>
                  </a:lnTo>
                  <a:cubicBezTo>
                    <a:pt x="2461074" y="371572"/>
                    <a:pt x="2446978" y="385667"/>
                    <a:pt x="2429591" y="385667"/>
                  </a:cubicBezTo>
                  <a:lnTo>
                    <a:pt x="31483" y="385667"/>
                  </a:lnTo>
                  <a:cubicBezTo>
                    <a:pt x="14096" y="385667"/>
                    <a:pt x="0" y="371572"/>
                    <a:pt x="0" y="354184"/>
                  </a:cubicBezTo>
                  <a:lnTo>
                    <a:pt x="0" y="31483"/>
                  </a:lnTo>
                  <a:cubicBezTo>
                    <a:pt x="0" y="14096"/>
                    <a:pt x="14096" y="0"/>
                    <a:pt x="31483" y="0"/>
                  </a:cubicBezTo>
                  <a:close/>
                </a:path>
              </a:pathLst>
            </a:custGeom>
            <a:solidFill>
              <a:srgbClr val="000000">
                <a:alpha val="0"/>
              </a:srgbClr>
            </a:solidFill>
            <a:ln w="47625">
              <a:solidFill>
                <a:srgbClr val="5D381C"/>
              </a:solidFill>
            </a:ln>
          </p:spPr>
          <p:txBody>
            <a:bodyPr/>
            <a:lstStyle/>
            <a:p>
              <a:endParaRPr lang="en-US"/>
            </a:p>
          </p:txBody>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1" name="Group 11"/>
          <p:cNvGrpSpPr>
            <a:grpSpLocks noChangeAspect="1"/>
          </p:cNvGrpSpPr>
          <p:nvPr/>
        </p:nvGrpSpPr>
        <p:grpSpPr>
          <a:xfrm>
            <a:off x="1927878" y="3101438"/>
            <a:ext cx="3039126" cy="4084122"/>
            <a:chOff x="0" y="0"/>
            <a:chExt cx="3663950" cy="4923790"/>
          </a:xfrm>
        </p:grpSpPr>
        <p:sp>
          <p:nvSpPr>
            <p:cNvPr id="12" name="Freeform 12"/>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2"/>
              <a:stretch>
                <a:fillRect l="-39970" r="-39970"/>
              </a:stretch>
            </a:blipFill>
          </p:spPr>
          <p:txBody>
            <a:bodyPr/>
            <a:lstStyle/>
            <a:p>
              <a:endParaRPr lang="en-US"/>
            </a:p>
          </p:txBody>
        </p:sp>
        <p:sp>
          <p:nvSpPr>
            <p:cNvPr id="13" name="Freeform 13"/>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5D381C"/>
            </a:solidFill>
          </p:spPr>
          <p:txBody>
            <a:bodyPr/>
            <a:lstStyle/>
            <a:p>
              <a:endParaRPr lang="en-US"/>
            </a:p>
          </p:txBody>
        </p:sp>
      </p:grpSp>
      <p:sp>
        <p:nvSpPr>
          <p:cNvPr id="16" name="AutoShape 16"/>
          <p:cNvSpPr/>
          <p:nvPr/>
        </p:nvSpPr>
        <p:spPr>
          <a:xfrm>
            <a:off x="6398672" y="8478451"/>
            <a:ext cx="9056026" cy="23812"/>
          </a:xfrm>
          <a:prstGeom prst="line">
            <a:avLst/>
          </a:prstGeom>
          <a:ln w="47625" cap="flat">
            <a:solidFill>
              <a:srgbClr val="5D381C"/>
            </a:solidFill>
            <a:prstDash val="solid"/>
            <a:headEnd type="none" w="sm" len="sm"/>
            <a:tailEnd type="none" w="sm" len="sm"/>
          </a:ln>
        </p:spPr>
        <p:txBody>
          <a:bodyPr/>
          <a:lstStyle/>
          <a:p>
            <a:endParaRPr lang="en-US"/>
          </a:p>
        </p:txBody>
      </p:sp>
      <p:sp>
        <p:nvSpPr>
          <p:cNvPr id="17" name="Freeform 17"/>
          <p:cNvSpPr/>
          <p:nvPr/>
        </p:nvSpPr>
        <p:spPr>
          <a:xfrm rot="3207531">
            <a:off x="15731899" y="-1930446"/>
            <a:ext cx="2840387" cy="5966081"/>
          </a:xfrm>
          <a:custGeom>
            <a:avLst/>
            <a:gdLst/>
            <a:ahLst/>
            <a:cxnLst/>
            <a:rect l="l" t="t" r="r" b="b"/>
            <a:pathLst>
              <a:path w="2840387" h="5966081">
                <a:moveTo>
                  <a:pt x="0" y="0"/>
                </a:moveTo>
                <a:lnTo>
                  <a:pt x="2840387" y="0"/>
                </a:lnTo>
                <a:lnTo>
                  <a:pt x="2840387" y="5966082"/>
                </a:lnTo>
                <a:lnTo>
                  <a:pt x="0" y="59660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18"/>
          <p:cNvSpPr/>
          <p:nvPr/>
        </p:nvSpPr>
        <p:spPr>
          <a:xfrm rot="-9230465">
            <a:off x="-546364" y="7656625"/>
            <a:ext cx="2685882" cy="5641551"/>
          </a:xfrm>
          <a:custGeom>
            <a:avLst/>
            <a:gdLst/>
            <a:ahLst/>
            <a:cxnLst/>
            <a:rect l="l" t="t" r="r" b="b"/>
            <a:pathLst>
              <a:path w="2685882" h="5641551">
                <a:moveTo>
                  <a:pt x="0" y="0"/>
                </a:moveTo>
                <a:lnTo>
                  <a:pt x="2685882" y="0"/>
                </a:lnTo>
                <a:lnTo>
                  <a:pt x="2685882" y="5641551"/>
                </a:lnTo>
                <a:lnTo>
                  <a:pt x="0" y="56415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Freeform 9"/>
          <p:cNvSpPr/>
          <p:nvPr/>
        </p:nvSpPr>
        <p:spPr>
          <a:xfrm>
            <a:off x="6337712" y="5133804"/>
            <a:ext cx="9344390" cy="2331264"/>
          </a:xfrm>
          <a:custGeom>
            <a:avLst/>
            <a:gdLst/>
            <a:ahLst/>
            <a:cxnLst/>
            <a:rect l="l" t="t" r="r" b="b"/>
            <a:pathLst>
              <a:path w="2461074" h="385667">
                <a:moveTo>
                  <a:pt x="31483" y="0"/>
                </a:moveTo>
                <a:lnTo>
                  <a:pt x="2429591" y="0"/>
                </a:lnTo>
                <a:cubicBezTo>
                  <a:pt x="2446978" y="0"/>
                  <a:pt x="2461074" y="14096"/>
                  <a:pt x="2461074" y="31483"/>
                </a:cubicBezTo>
                <a:lnTo>
                  <a:pt x="2461074" y="354184"/>
                </a:lnTo>
                <a:cubicBezTo>
                  <a:pt x="2461074" y="371572"/>
                  <a:pt x="2446978" y="385667"/>
                  <a:pt x="2429591" y="385667"/>
                </a:cubicBezTo>
                <a:lnTo>
                  <a:pt x="31483" y="385667"/>
                </a:lnTo>
                <a:cubicBezTo>
                  <a:pt x="14096" y="385667"/>
                  <a:pt x="0" y="371572"/>
                  <a:pt x="0" y="354184"/>
                </a:cubicBezTo>
                <a:lnTo>
                  <a:pt x="0" y="31483"/>
                </a:lnTo>
                <a:cubicBezTo>
                  <a:pt x="0" y="14096"/>
                  <a:pt x="14096" y="0"/>
                  <a:pt x="31483" y="0"/>
                </a:cubicBezTo>
                <a:close/>
              </a:path>
            </a:pathLst>
          </a:custGeom>
          <a:solidFill>
            <a:srgbClr val="000000">
              <a:alpha val="0"/>
            </a:srgbClr>
          </a:solidFill>
          <a:ln w="47625">
            <a:solidFill>
              <a:srgbClr val="5D381C"/>
            </a:solidFill>
          </a:ln>
        </p:spPr>
        <p:txBody>
          <a:bodyPr/>
          <a:lstStyle/>
          <a:p>
            <a:endParaRPr lang="en-US"/>
          </a:p>
        </p:txBody>
      </p:sp>
      <p:sp>
        <p:nvSpPr>
          <p:cNvPr id="20" name="Rectangle 19"/>
          <p:cNvSpPr/>
          <p:nvPr/>
        </p:nvSpPr>
        <p:spPr>
          <a:xfrm>
            <a:off x="6527791" y="2351487"/>
            <a:ext cx="8926908" cy="1323439"/>
          </a:xfrm>
          <a:prstGeom prst="rect">
            <a:avLst/>
          </a:prstGeom>
        </p:spPr>
        <p:txBody>
          <a:bodyPr wrap="square">
            <a:spAutoFit/>
          </a:bodyPr>
          <a:lstStyle/>
          <a:p>
            <a:pPr algn="just"/>
            <a:r>
              <a:rPr lang="pt-BR" sz="4000">
                <a:latin typeface="Times New Roman" panose="02020603050405020304" pitchFamily="18" charset="0"/>
                <a:cs typeface="Times New Roman" panose="02020603050405020304" pitchFamily="18" charset="0"/>
              </a:rPr>
              <a:t>- Sử dụng kết hợp phương thức thuyết minh với các yếu tố biểu cảm, nghị luận. </a:t>
            </a:r>
            <a:endParaRPr lang="en-GB" sz="4000">
              <a:latin typeface="Times New Roman" panose="02020603050405020304" pitchFamily="18" charset="0"/>
              <a:cs typeface="Times New Roman" panose="02020603050405020304" pitchFamily="18" charset="0"/>
            </a:endParaRPr>
          </a:p>
        </p:txBody>
      </p:sp>
      <p:sp>
        <p:nvSpPr>
          <p:cNvPr id="21" name="Rectangle 20"/>
          <p:cNvSpPr/>
          <p:nvPr/>
        </p:nvSpPr>
        <p:spPr>
          <a:xfrm>
            <a:off x="6591796" y="5317100"/>
            <a:ext cx="8985632" cy="1938992"/>
          </a:xfrm>
          <a:prstGeom prst="rect">
            <a:avLst/>
          </a:prstGeom>
        </p:spPr>
        <p:txBody>
          <a:bodyPr wrap="square">
            <a:spAutoFit/>
          </a:bodyPr>
          <a:lstStyle/>
          <a:p>
            <a:pPr algn="just"/>
            <a:r>
              <a:rPr lang="pt-BR" sz="4000">
                <a:latin typeface="Times New Roman" panose="02020603050405020304" pitchFamily="18" charset="0"/>
                <a:cs typeface="Times New Roman" panose="02020603050405020304" pitchFamily="18" charset="0"/>
              </a:rPr>
              <a:t>- Sử dụng các phương tiện giao tiếp phi ngôn ngữ: dùng đề mục in đậm; sử dụng tranh minh hoạ.</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102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2000"/>
                                        <p:tgtEl>
                                          <p:spTgt spid="21"/>
                                        </p:tgtEl>
                                      </p:cBhvr>
                                    </p:animEffect>
                                  </p:childTnLst>
                                </p:cTn>
                              </p:par>
                              <p:par>
                                <p:cTn id="16" presetID="6" presetClass="entr" presetSubtype="16"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ircle(in)">
                                      <p:cBhvr>
                                        <p:cTn id="18"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4A6A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20895"/>
            <a:ext cx="15970487" cy="9445209"/>
            <a:chOff x="0" y="0"/>
            <a:chExt cx="4206219" cy="2487627"/>
          </a:xfrm>
        </p:grpSpPr>
        <p:sp>
          <p:nvSpPr>
            <p:cNvPr id="3" name="Freeform 3"/>
            <p:cNvSpPr/>
            <p:nvPr/>
          </p:nvSpPr>
          <p:spPr>
            <a:xfrm>
              <a:off x="0" y="0"/>
              <a:ext cx="4206219" cy="2487627"/>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1502943" y="863981"/>
            <a:ext cx="15035299" cy="8369018"/>
            <a:chOff x="0" y="0"/>
            <a:chExt cx="3959914" cy="2204186"/>
          </a:xfrm>
        </p:grpSpPr>
        <p:sp>
          <p:nvSpPr>
            <p:cNvPr id="6" name="Freeform 6"/>
            <p:cNvSpPr/>
            <p:nvPr/>
          </p:nvSpPr>
          <p:spPr>
            <a:xfrm>
              <a:off x="0" y="0"/>
              <a:ext cx="3959914"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a:off x="4734121" y="1002391"/>
            <a:ext cx="9344390" cy="1464330"/>
            <a:chOff x="0" y="0"/>
            <a:chExt cx="2461074" cy="385667"/>
          </a:xfrm>
        </p:grpSpPr>
        <p:sp>
          <p:nvSpPr>
            <p:cNvPr id="9" name="Freeform 9"/>
            <p:cNvSpPr/>
            <p:nvPr/>
          </p:nvSpPr>
          <p:spPr>
            <a:xfrm>
              <a:off x="0" y="0"/>
              <a:ext cx="2461074" cy="385667"/>
            </a:xfrm>
            <a:custGeom>
              <a:avLst/>
              <a:gdLst/>
              <a:ahLst/>
              <a:cxnLst/>
              <a:rect l="l" t="t" r="r" b="b"/>
              <a:pathLst>
                <a:path w="2461074" h="385667">
                  <a:moveTo>
                    <a:pt x="31483" y="0"/>
                  </a:moveTo>
                  <a:lnTo>
                    <a:pt x="2429591" y="0"/>
                  </a:lnTo>
                  <a:cubicBezTo>
                    <a:pt x="2446978" y="0"/>
                    <a:pt x="2461074" y="14096"/>
                    <a:pt x="2461074" y="31483"/>
                  </a:cubicBezTo>
                  <a:lnTo>
                    <a:pt x="2461074" y="354184"/>
                  </a:lnTo>
                  <a:cubicBezTo>
                    <a:pt x="2461074" y="371572"/>
                    <a:pt x="2446978" y="385667"/>
                    <a:pt x="2429591" y="385667"/>
                  </a:cubicBezTo>
                  <a:lnTo>
                    <a:pt x="31483" y="385667"/>
                  </a:lnTo>
                  <a:cubicBezTo>
                    <a:pt x="14096" y="385667"/>
                    <a:pt x="0" y="371572"/>
                    <a:pt x="0" y="354184"/>
                  </a:cubicBezTo>
                  <a:lnTo>
                    <a:pt x="0" y="31483"/>
                  </a:lnTo>
                  <a:cubicBezTo>
                    <a:pt x="0" y="14096"/>
                    <a:pt x="14096" y="0"/>
                    <a:pt x="31483" y="0"/>
                  </a:cubicBezTo>
                  <a:close/>
                </a:path>
              </a:pathLst>
            </a:custGeom>
            <a:solidFill>
              <a:srgbClr val="000000">
                <a:alpha val="0"/>
              </a:srgbClr>
            </a:solidFill>
            <a:ln w="47625">
              <a:solidFill>
                <a:srgbClr val="5D381C"/>
              </a:solidFill>
            </a:ln>
          </p:spPr>
          <p:txBody>
            <a:bodyPr/>
            <a:lstStyle/>
            <a:p>
              <a:endParaRPr lang="en-US"/>
            </a:p>
          </p:txBody>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1" name="Group 11"/>
          <p:cNvGrpSpPr/>
          <p:nvPr/>
        </p:nvGrpSpPr>
        <p:grpSpPr>
          <a:xfrm>
            <a:off x="3259297" y="2491966"/>
            <a:ext cx="1649416" cy="1649416"/>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47625">
              <a:solidFill>
                <a:srgbClr val="5D381C"/>
              </a:solidFill>
            </a:ln>
          </p:spPr>
          <p:txBody>
            <a:bodyPr/>
            <a:lstStyle/>
            <a:p>
              <a:endParaRPr lang="en-US"/>
            </a:p>
          </p:txBody>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a:off x="6778588" y="2491966"/>
            <a:ext cx="1649416" cy="1649416"/>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47625">
              <a:solidFill>
                <a:srgbClr val="5D381C"/>
              </a:solidFill>
            </a:ln>
          </p:spPr>
          <p:txBody>
            <a:bodyPr/>
            <a:lstStyle/>
            <a:p>
              <a:endParaRPr lang="en-US"/>
            </a:p>
          </p:txBody>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7" name="Group 17"/>
          <p:cNvGrpSpPr/>
          <p:nvPr/>
        </p:nvGrpSpPr>
        <p:grpSpPr>
          <a:xfrm>
            <a:off x="10297880" y="2491966"/>
            <a:ext cx="1649416" cy="1649416"/>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47625">
              <a:solidFill>
                <a:srgbClr val="5D381C"/>
              </a:solidFill>
            </a:ln>
          </p:spPr>
          <p:txBody>
            <a:bodyPr/>
            <a:lstStyle/>
            <a:p>
              <a:endParaRPr lang="en-US"/>
            </a:p>
          </p:txBody>
        </p:sp>
        <p:sp>
          <p:nvSpPr>
            <p:cNvPr id="19" name="TextBox 1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0" name="Group 20"/>
          <p:cNvGrpSpPr/>
          <p:nvPr/>
        </p:nvGrpSpPr>
        <p:grpSpPr>
          <a:xfrm>
            <a:off x="13817171" y="2491966"/>
            <a:ext cx="1649416" cy="1649416"/>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47625">
              <a:solidFill>
                <a:srgbClr val="5D381C"/>
              </a:solidFill>
            </a:ln>
          </p:spPr>
          <p:txBody>
            <a:bodyPr/>
            <a:lstStyle/>
            <a:p>
              <a:endParaRPr lang="en-US"/>
            </a:p>
          </p:txBody>
        </p:sp>
        <p:sp>
          <p:nvSpPr>
            <p:cNvPr id="22" name="TextBox 22"/>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3" name="Group 23"/>
          <p:cNvGrpSpPr/>
          <p:nvPr/>
        </p:nvGrpSpPr>
        <p:grpSpPr>
          <a:xfrm>
            <a:off x="2639515" y="4452998"/>
            <a:ext cx="13446855" cy="258029"/>
            <a:chOff x="0" y="0"/>
            <a:chExt cx="3541559" cy="67958"/>
          </a:xfrm>
        </p:grpSpPr>
        <p:sp>
          <p:nvSpPr>
            <p:cNvPr id="24" name="Freeform 24"/>
            <p:cNvSpPr/>
            <p:nvPr/>
          </p:nvSpPr>
          <p:spPr>
            <a:xfrm>
              <a:off x="0" y="0"/>
              <a:ext cx="3541559" cy="67958"/>
            </a:xfrm>
            <a:custGeom>
              <a:avLst/>
              <a:gdLst/>
              <a:ahLst/>
              <a:cxnLst/>
              <a:rect l="l" t="t" r="r" b="b"/>
              <a:pathLst>
                <a:path w="3541559" h="67958">
                  <a:moveTo>
                    <a:pt x="21878" y="0"/>
                  </a:moveTo>
                  <a:lnTo>
                    <a:pt x="3519681" y="0"/>
                  </a:lnTo>
                  <a:cubicBezTo>
                    <a:pt x="3531763" y="0"/>
                    <a:pt x="3541559" y="9795"/>
                    <a:pt x="3541559" y="21878"/>
                  </a:cubicBezTo>
                  <a:lnTo>
                    <a:pt x="3541559" y="46080"/>
                  </a:lnTo>
                  <a:cubicBezTo>
                    <a:pt x="3541559" y="58163"/>
                    <a:pt x="3531763" y="67958"/>
                    <a:pt x="3519681" y="67958"/>
                  </a:cubicBezTo>
                  <a:lnTo>
                    <a:pt x="21878" y="67958"/>
                  </a:lnTo>
                  <a:cubicBezTo>
                    <a:pt x="16076" y="67958"/>
                    <a:pt x="10511" y="65653"/>
                    <a:pt x="6408" y="61550"/>
                  </a:cubicBezTo>
                  <a:cubicBezTo>
                    <a:pt x="2305" y="57447"/>
                    <a:pt x="0" y="51882"/>
                    <a:pt x="0" y="46080"/>
                  </a:cubicBezTo>
                  <a:lnTo>
                    <a:pt x="0" y="21878"/>
                  </a:lnTo>
                  <a:cubicBezTo>
                    <a:pt x="0" y="16076"/>
                    <a:pt x="2305" y="10511"/>
                    <a:pt x="6408" y="6408"/>
                  </a:cubicBezTo>
                  <a:cubicBezTo>
                    <a:pt x="10511" y="2305"/>
                    <a:pt x="16076" y="0"/>
                    <a:pt x="21878" y="0"/>
                  </a:cubicBezTo>
                  <a:close/>
                </a:path>
              </a:pathLst>
            </a:custGeom>
            <a:solidFill>
              <a:srgbClr val="000000">
                <a:alpha val="0"/>
              </a:srgbClr>
            </a:solidFill>
            <a:ln w="47625">
              <a:solidFill>
                <a:srgbClr val="5D381C"/>
              </a:solidFill>
            </a:ln>
          </p:spPr>
          <p:txBody>
            <a:bodyPr/>
            <a:lstStyle/>
            <a:p>
              <a:endParaRPr lang="en-US"/>
            </a:p>
          </p:txBody>
        </p:sp>
        <p:sp>
          <p:nvSpPr>
            <p:cNvPr id="25" name="TextBox 25"/>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6" name="AutoShape 26"/>
          <p:cNvSpPr/>
          <p:nvPr/>
        </p:nvSpPr>
        <p:spPr>
          <a:xfrm flipV="1">
            <a:off x="4084005" y="4141383"/>
            <a:ext cx="0" cy="569644"/>
          </a:xfrm>
          <a:prstGeom prst="line">
            <a:avLst/>
          </a:prstGeom>
          <a:ln w="47625" cap="flat">
            <a:solidFill>
              <a:srgbClr val="5D381C"/>
            </a:solidFill>
            <a:prstDash val="solid"/>
            <a:headEnd type="none" w="sm" len="sm"/>
            <a:tailEnd type="none" w="sm" len="sm"/>
          </a:ln>
        </p:spPr>
        <p:txBody>
          <a:bodyPr/>
          <a:lstStyle/>
          <a:p>
            <a:endParaRPr lang="en-US"/>
          </a:p>
        </p:txBody>
      </p:sp>
      <p:grpSp>
        <p:nvGrpSpPr>
          <p:cNvPr id="27" name="Group 27"/>
          <p:cNvGrpSpPr/>
          <p:nvPr/>
        </p:nvGrpSpPr>
        <p:grpSpPr>
          <a:xfrm>
            <a:off x="3444480" y="2677150"/>
            <a:ext cx="1279050" cy="1279050"/>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18455"/>
            </a:solidFill>
            <a:ln>
              <a:noFill/>
            </a:ln>
          </p:spPr>
          <p:txBody>
            <a:bodyPr/>
            <a:lstStyle/>
            <a:p>
              <a:endParaRPr lang="en-US"/>
            </a:p>
          </p:txBody>
        </p:sp>
        <p:sp>
          <p:nvSpPr>
            <p:cNvPr id="29" name="TextBox 2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30" name="Group 30"/>
          <p:cNvGrpSpPr/>
          <p:nvPr/>
        </p:nvGrpSpPr>
        <p:grpSpPr>
          <a:xfrm>
            <a:off x="6963772" y="2677150"/>
            <a:ext cx="1279050" cy="1279050"/>
            <a:chOff x="0" y="0"/>
            <a:chExt cx="812800" cy="812800"/>
          </a:xfrm>
        </p:grpSpPr>
        <p:sp>
          <p:nvSpPr>
            <p:cNvPr id="31"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18455"/>
            </a:solidFill>
            <a:ln>
              <a:noFill/>
            </a:ln>
          </p:spPr>
          <p:txBody>
            <a:bodyPr/>
            <a:lstStyle/>
            <a:p>
              <a:endParaRPr lang="en-US"/>
            </a:p>
          </p:txBody>
        </p:sp>
        <p:sp>
          <p:nvSpPr>
            <p:cNvPr id="32" name="TextBox 32"/>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33" name="Group 33"/>
          <p:cNvGrpSpPr/>
          <p:nvPr/>
        </p:nvGrpSpPr>
        <p:grpSpPr>
          <a:xfrm>
            <a:off x="10483063" y="2677150"/>
            <a:ext cx="1279050" cy="1279050"/>
            <a:chOff x="0" y="0"/>
            <a:chExt cx="812800" cy="812800"/>
          </a:xfrm>
        </p:grpSpPr>
        <p:sp>
          <p:nvSpPr>
            <p:cNvPr id="34" name="Freeform 3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18455"/>
            </a:solidFill>
            <a:ln>
              <a:noFill/>
            </a:ln>
          </p:spPr>
          <p:txBody>
            <a:bodyPr/>
            <a:lstStyle/>
            <a:p>
              <a:endParaRPr lang="en-US"/>
            </a:p>
          </p:txBody>
        </p:sp>
        <p:sp>
          <p:nvSpPr>
            <p:cNvPr id="35" name="TextBox 3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36" name="Group 36"/>
          <p:cNvGrpSpPr/>
          <p:nvPr/>
        </p:nvGrpSpPr>
        <p:grpSpPr>
          <a:xfrm>
            <a:off x="14002354" y="2677150"/>
            <a:ext cx="1279050" cy="1279050"/>
            <a:chOff x="0" y="0"/>
            <a:chExt cx="812800" cy="812800"/>
          </a:xfrm>
        </p:grpSpPr>
        <p:sp>
          <p:nvSpPr>
            <p:cNvPr id="37" name="Freeform 3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18455"/>
            </a:solidFill>
            <a:ln>
              <a:noFill/>
            </a:ln>
          </p:spPr>
          <p:txBody>
            <a:bodyPr/>
            <a:lstStyle/>
            <a:p>
              <a:endParaRPr lang="en-US"/>
            </a:p>
          </p:txBody>
        </p:sp>
        <p:sp>
          <p:nvSpPr>
            <p:cNvPr id="38" name="TextBox 3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39" name="AutoShape 39"/>
          <p:cNvSpPr/>
          <p:nvPr/>
        </p:nvSpPr>
        <p:spPr>
          <a:xfrm flipV="1">
            <a:off x="7603297" y="4141383"/>
            <a:ext cx="0" cy="569644"/>
          </a:xfrm>
          <a:prstGeom prst="line">
            <a:avLst/>
          </a:prstGeom>
          <a:ln w="47625" cap="flat">
            <a:solidFill>
              <a:srgbClr val="5D381C"/>
            </a:solidFill>
            <a:prstDash val="solid"/>
            <a:headEnd type="none" w="sm" len="sm"/>
            <a:tailEnd type="none" w="sm" len="sm"/>
          </a:ln>
        </p:spPr>
        <p:txBody>
          <a:bodyPr/>
          <a:lstStyle/>
          <a:p>
            <a:endParaRPr lang="en-US"/>
          </a:p>
        </p:txBody>
      </p:sp>
      <p:sp>
        <p:nvSpPr>
          <p:cNvPr id="40" name="AutoShape 40"/>
          <p:cNvSpPr/>
          <p:nvPr/>
        </p:nvSpPr>
        <p:spPr>
          <a:xfrm flipV="1">
            <a:off x="11122588" y="4141383"/>
            <a:ext cx="0" cy="569644"/>
          </a:xfrm>
          <a:prstGeom prst="line">
            <a:avLst/>
          </a:prstGeom>
          <a:ln w="47625" cap="flat">
            <a:solidFill>
              <a:srgbClr val="5D381C"/>
            </a:solidFill>
            <a:prstDash val="solid"/>
            <a:headEnd type="none" w="sm" len="sm"/>
            <a:tailEnd type="none" w="sm" len="sm"/>
          </a:ln>
        </p:spPr>
        <p:txBody>
          <a:bodyPr/>
          <a:lstStyle/>
          <a:p>
            <a:endParaRPr lang="en-US"/>
          </a:p>
        </p:txBody>
      </p:sp>
      <p:sp>
        <p:nvSpPr>
          <p:cNvPr id="41" name="AutoShape 41"/>
          <p:cNvSpPr/>
          <p:nvPr/>
        </p:nvSpPr>
        <p:spPr>
          <a:xfrm flipV="1">
            <a:off x="14641879" y="4141383"/>
            <a:ext cx="0" cy="569644"/>
          </a:xfrm>
          <a:prstGeom prst="line">
            <a:avLst/>
          </a:prstGeom>
          <a:ln w="47625" cap="flat">
            <a:solidFill>
              <a:srgbClr val="5D381C"/>
            </a:solidFill>
            <a:prstDash val="solid"/>
            <a:headEnd type="none" w="sm" len="sm"/>
            <a:tailEnd type="none" w="sm" len="sm"/>
          </a:ln>
        </p:spPr>
        <p:txBody>
          <a:bodyPr/>
          <a:lstStyle/>
          <a:p>
            <a:endParaRPr lang="en-US"/>
          </a:p>
        </p:txBody>
      </p:sp>
      <p:sp>
        <p:nvSpPr>
          <p:cNvPr id="42" name="Freeform 42"/>
          <p:cNvSpPr/>
          <p:nvPr/>
        </p:nvSpPr>
        <p:spPr>
          <a:xfrm>
            <a:off x="3621368" y="2877850"/>
            <a:ext cx="877649" cy="877649"/>
          </a:xfrm>
          <a:custGeom>
            <a:avLst/>
            <a:gdLst/>
            <a:ahLst/>
            <a:cxnLst/>
            <a:rect l="l" t="t" r="r" b="b"/>
            <a:pathLst>
              <a:path w="877649" h="877649">
                <a:moveTo>
                  <a:pt x="0" y="0"/>
                </a:moveTo>
                <a:lnTo>
                  <a:pt x="877649" y="0"/>
                </a:lnTo>
                <a:lnTo>
                  <a:pt x="877649" y="877649"/>
                </a:lnTo>
                <a:lnTo>
                  <a:pt x="0" y="8776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3" name="Freeform 43"/>
          <p:cNvSpPr/>
          <p:nvPr/>
        </p:nvSpPr>
        <p:spPr>
          <a:xfrm>
            <a:off x="7270087" y="2860533"/>
            <a:ext cx="666418" cy="1013564"/>
          </a:xfrm>
          <a:custGeom>
            <a:avLst/>
            <a:gdLst/>
            <a:ahLst/>
            <a:cxnLst/>
            <a:rect l="l" t="t" r="r" b="b"/>
            <a:pathLst>
              <a:path w="666418" h="1013564">
                <a:moveTo>
                  <a:pt x="0" y="0"/>
                </a:moveTo>
                <a:lnTo>
                  <a:pt x="666419" y="0"/>
                </a:lnTo>
                <a:lnTo>
                  <a:pt x="666419" y="1013564"/>
                </a:lnTo>
                <a:lnTo>
                  <a:pt x="0" y="10135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4" name="TextBox 44"/>
          <p:cNvSpPr txBox="1"/>
          <p:nvPr/>
        </p:nvSpPr>
        <p:spPr>
          <a:xfrm>
            <a:off x="6933221" y="1101697"/>
            <a:ext cx="8612406" cy="1107996"/>
          </a:xfrm>
          <a:prstGeom prst="rect">
            <a:avLst/>
          </a:prstGeom>
        </p:spPr>
        <p:txBody>
          <a:bodyPr lIns="0" tIns="0" rIns="0" bIns="0" rtlCol="0" anchor="t">
            <a:spAutoFit/>
          </a:bodyPr>
          <a:lstStyle/>
          <a:p>
            <a:r>
              <a:rPr lang="en-GB" sz="7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=&gt;Tác dụng</a:t>
            </a:r>
          </a:p>
        </p:txBody>
      </p:sp>
      <p:sp>
        <p:nvSpPr>
          <p:cNvPr id="46" name="TextBox 46"/>
          <p:cNvSpPr txBox="1"/>
          <p:nvPr/>
        </p:nvSpPr>
        <p:spPr>
          <a:xfrm>
            <a:off x="2816476" y="5663910"/>
            <a:ext cx="3889124" cy="2492990"/>
          </a:xfrm>
          <a:prstGeom prst="rect">
            <a:avLst/>
          </a:prstGeom>
        </p:spPr>
        <p:txBody>
          <a:bodyPr wrap="square" lIns="0" tIns="0" rIns="0" bIns="0" rtlCol="0" anchor="t">
            <a:spAutoFit/>
          </a:bodyPr>
          <a:lstStyle/>
          <a:p>
            <a:pPr algn="just"/>
            <a:r>
              <a:rPr lang="en-GB" sz="5400">
                <a:latin typeface="Times New Roman" panose="02020603050405020304" pitchFamily="18" charset="0"/>
                <a:cs typeface="Times New Roman" panose="02020603050405020304" pitchFamily="18" charset="0"/>
              </a:rPr>
              <a:t>+ Giúp làm nổi bật thông tin chính.</a:t>
            </a:r>
            <a:endParaRPr lang="en-US" sz="4800">
              <a:solidFill>
                <a:srgbClr val="5D381C"/>
              </a:solidFill>
              <a:latin typeface="Times New Roman" panose="02020603050405020304" pitchFamily="18" charset="0"/>
              <a:cs typeface="Times New Roman" panose="02020603050405020304" pitchFamily="18" charset="0"/>
            </a:endParaRPr>
          </a:p>
        </p:txBody>
      </p:sp>
      <p:sp>
        <p:nvSpPr>
          <p:cNvPr id="48" name="TextBox 48"/>
          <p:cNvSpPr txBox="1"/>
          <p:nvPr/>
        </p:nvSpPr>
        <p:spPr>
          <a:xfrm>
            <a:off x="9229018" y="5358324"/>
            <a:ext cx="6459194" cy="3323987"/>
          </a:xfrm>
          <a:prstGeom prst="rect">
            <a:avLst/>
          </a:prstGeom>
        </p:spPr>
        <p:txBody>
          <a:bodyPr wrap="square" lIns="0" tIns="0" rIns="0" bIns="0" rtlCol="0" anchor="t">
            <a:spAutoFit/>
          </a:bodyPr>
          <a:lstStyle/>
          <a:p>
            <a:pPr algn="just"/>
            <a:r>
              <a:rPr lang="en-GB" sz="5400">
                <a:latin typeface="Times New Roman" panose="02020603050405020304" pitchFamily="18" charset="0"/>
                <a:cs typeface="Times New Roman" panose="02020603050405020304" pitchFamily="18" charset="0"/>
              </a:rPr>
              <a:t>+ Thu hút người đọc, giúp người đọc dễ hình dung và nắm bắt thông tin chính nhanh hơn.</a:t>
            </a:r>
            <a:endParaRPr lang="en-US" sz="4800">
              <a:solidFill>
                <a:srgbClr val="5D381C"/>
              </a:solidFill>
              <a:latin typeface="Times New Roman" panose="02020603050405020304" pitchFamily="18" charset="0"/>
              <a:cs typeface="Times New Roman" panose="02020603050405020304" pitchFamily="18" charset="0"/>
            </a:endParaRPr>
          </a:p>
        </p:txBody>
      </p:sp>
      <p:sp>
        <p:nvSpPr>
          <p:cNvPr id="53" name="Freeform 53"/>
          <p:cNvSpPr/>
          <p:nvPr/>
        </p:nvSpPr>
        <p:spPr>
          <a:xfrm>
            <a:off x="10676060" y="2877850"/>
            <a:ext cx="893057" cy="893057"/>
          </a:xfrm>
          <a:custGeom>
            <a:avLst/>
            <a:gdLst/>
            <a:ahLst/>
            <a:cxnLst/>
            <a:rect l="l" t="t" r="r" b="b"/>
            <a:pathLst>
              <a:path w="893057" h="893057">
                <a:moveTo>
                  <a:pt x="0" y="0"/>
                </a:moveTo>
                <a:lnTo>
                  <a:pt x="893056" y="0"/>
                </a:lnTo>
                <a:lnTo>
                  <a:pt x="893056" y="893056"/>
                </a:lnTo>
                <a:lnTo>
                  <a:pt x="0" y="8930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4" name="Freeform 54"/>
          <p:cNvSpPr/>
          <p:nvPr/>
        </p:nvSpPr>
        <p:spPr>
          <a:xfrm>
            <a:off x="14414271" y="2860533"/>
            <a:ext cx="704079" cy="996247"/>
          </a:xfrm>
          <a:custGeom>
            <a:avLst/>
            <a:gdLst/>
            <a:ahLst/>
            <a:cxnLst/>
            <a:rect l="l" t="t" r="r" b="b"/>
            <a:pathLst>
              <a:path w="704079" h="996247">
                <a:moveTo>
                  <a:pt x="0" y="0"/>
                </a:moveTo>
                <a:lnTo>
                  <a:pt x="704079" y="0"/>
                </a:lnTo>
                <a:lnTo>
                  <a:pt x="704079" y="996248"/>
                </a:lnTo>
                <a:lnTo>
                  <a:pt x="0" y="996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5" name="Freeform 55"/>
          <p:cNvSpPr/>
          <p:nvPr/>
        </p:nvSpPr>
        <p:spPr>
          <a:xfrm rot="3207531">
            <a:off x="15731899" y="-1930446"/>
            <a:ext cx="2840387" cy="5966081"/>
          </a:xfrm>
          <a:custGeom>
            <a:avLst/>
            <a:gdLst/>
            <a:ahLst/>
            <a:cxnLst/>
            <a:rect l="l" t="t" r="r" b="b"/>
            <a:pathLst>
              <a:path w="2840387" h="5966081">
                <a:moveTo>
                  <a:pt x="0" y="0"/>
                </a:moveTo>
                <a:lnTo>
                  <a:pt x="2840387" y="0"/>
                </a:lnTo>
                <a:lnTo>
                  <a:pt x="2840387" y="5966082"/>
                </a:lnTo>
                <a:lnTo>
                  <a:pt x="0" y="59660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6" name="Freeform 56"/>
          <p:cNvSpPr/>
          <p:nvPr/>
        </p:nvSpPr>
        <p:spPr>
          <a:xfrm rot="-9230465">
            <a:off x="-300556" y="7602674"/>
            <a:ext cx="2207856" cy="4637484"/>
          </a:xfrm>
          <a:custGeom>
            <a:avLst/>
            <a:gdLst/>
            <a:ahLst/>
            <a:cxnLst/>
            <a:rect l="l" t="t" r="r" b="b"/>
            <a:pathLst>
              <a:path w="2207856" h="4637484">
                <a:moveTo>
                  <a:pt x="0" y="0"/>
                </a:moveTo>
                <a:lnTo>
                  <a:pt x="2207857" y="0"/>
                </a:lnTo>
                <a:lnTo>
                  <a:pt x="2207857" y="4637484"/>
                </a:lnTo>
                <a:lnTo>
                  <a:pt x="0" y="46374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3107824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circle(in)">
                                      <p:cBhvr>
                                        <p:cTn id="12" dur="20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circle(in)">
                                      <p:cBhvr>
                                        <p:cTn id="17"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P spid="4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4A6A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20895"/>
            <a:ext cx="15970487" cy="9445209"/>
            <a:chOff x="0" y="0"/>
            <a:chExt cx="4206219" cy="2487627"/>
          </a:xfrm>
        </p:grpSpPr>
        <p:sp>
          <p:nvSpPr>
            <p:cNvPr id="3" name="Freeform 3"/>
            <p:cNvSpPr/>
            <p:nvPr/>
          </p:nvSpPr>
          <p:spPr>
            <a:xfrm>
              <a:off x="0" y="0"/>
              <a:ext cx="4206219" cy="2487627"/>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96294" y="908358"/>
            <a:ext cx="15035299" cy="8369018"/>
            <a:chOff x="0" y="0"/>
            <a:chExt cx="3959914" cy="2204186"/>
          </a:xfrm>
        </p:grpSpPr>
        <p:sp>
          <p:nvSpPr>
            <p:cNvPr id="6" name="Freeform 6"/>
            <p:cNvSpPr/>
            <p:nvPr/>
          </p:nvSpPr>
          <p:spPr>
            <a:xfrm>
              <a:off x="0" y="0"/>
              <a:ext cx="3959914"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5069506" y="3407219"/>
            <a:ext cx="8148069" cy="3371296"/>
            <a:chOff x="0" y="0"/>
            <a:chExt cx="2145994" cy="887913"/>
          </a:xfrm>
        </p:grpSpPr>
        <p:sp>
          <p:nvSpPr>
            <p:cNvPr id="9" name="Freeform 9"/>
            <p:cNvSpPr/>
            <p:nvPr/>
          </p:nvSpPr>
          <p:spPr>
            <a:xfrm>
              <a:off x="0" y="0"/>
              <a:ext cx="2145994" cy="887913"/>
            </a:xfrm>
            <a:custGeom>
              <a:avLst/>
              <a:gdLst/>
              <a:ahLst/>
              <a:cxnLst/>
              <a:rect l="l" t="t" r="r" b="b"/>
              <a:pathLst>
                <a:path w="2145994" h="887913">
                  <a:moveTo>
                    <a:pt x="95015" y="0"/>
                  </a:moveTo>
                  <a:lnTo>
                    <a:pt x="2050978" y="0"/>
                  </a:lnTo>
                  <a:cubicBezTo>
                    <a:pt x="2076178" y="0"/>
                    <a:pt x="2100345" y="10011"/>
                    <a:pt x="2118164" y="27829"/>
                  </a:cubicBezTo>
                  <a:cubicBezTo>
                    <a:pt x="2135983" y="45648"/>
                    <a:pt x="2145994" y="69816"/>
                    <a:pt x="2145994" y="95015"/>
                  </a:cubicBezTo>
                  <a:lnTo>
                    <a:pt x="2145994" y="792898"/>
                  </a:lnTo>
                  <a:cubicBezTo>
                    <a:pt x="2145994" y="818098"/>
                    <a:pt x="2135983" y="842265"/>
                    <a:pt x="2118164" y="860084"/>
                  </a:cubicBezTo>
                  <a:cubicBezTo>
                    <a:pt x="2100345" y="877903"/>
                    <a:pt x="2076178" y="887913"/>
                    <a:pt x="2050978" y="887913"/>
                  </a:cubicBezTo>
                  <a:lnTo>
                    <a:pt x="95015" y="887913"/>
                  </a:lnTo>
                  <a:cubicBezTo>
                    <a:pt x="69816" y="887913"/>
                    <a:pt x="45648" y="877903"/>
                    <a:pt x="27829" y="860084"/>
                  </a:cubicBezTo>
                  <a:cubicBezTo>
                    <a:pt x="10011" y="842265"/>
                    <a:pt x="0" y="818098"/>
                    <a:pt x="0" y="792898"/>
                  </a:cubicBezTo>
                  <a:lnTo>
                    <a:pt x="0" y="95015"/>
                  </a:lnTo>
                  <a:cubicBezTo>
                    <a:pt x="0" y="69816"/>
                    <a:pt x="10011" y="45648"/>
                    <a:pt x="27829" y="27829"/>
                  </a:cubicBezTo>
                  <a:cubicBezTo>
                    <a:pt x="45648" y="10011"/>
                    <a:pt x="69816" y="0"/>
                    <a:pt x="95015" y="0"/>
                  </a:cubicBezTo>
                  <a:close/>
                </a:path>
              </a:pathLst>
            </a:custGeom>
            <a:solidFill>
              <a:srgbClr val="000000">
                <a:alpha val="0"/>
              </a:srgbClr>
            </a:solidFill>
            <a:ln w="47625">
              <a:solidFill>
                <a:srgbClr val="5D381C"/>
              </a:solidFill>
            </a:ln>
          </p:spPr>
          <p:txBody>
            <a:bodyPr/>
            <a:lstStyle/>
            <a:p>
              <a:endParaRPr lang="en-US"/>
            </a:p>
          </p:txBody>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4066520" y="4249092"/>
            <a:ext cx="737119" cy="1061297"/>
          </a:xfrm>
          <a:custGeom>
            <a:avLst/>
            <a:gdLst/>
            <a:ahLst/>
            <a:cxnLst/>
            <a:rect l="l" t="t" r="r" b="b"/>
            <a:pathLst>
              <a:path w="737119" h="1061297">
                <a:moveTo>
                  <a:pt x="0" y="0"/>
                </a:moveTo>
                <a:lnTo>
                  <a:pt x="737119" y="0"/>
                </a:lnTo>
                <a:lnTo>
                  <a:pt x="737119" y="1061298"/>
                </a:lnTo>
                <a:lnTo>
                  <a:pt x="0" y="10612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3381299" y="5792132"/>
            <a:ext cx="737119" cy="1061297"/>
          </a:xfrm>
          <a:custGeom>
            <a:avLst/>
            <a:gdLst/>
            <a:ahLst/>
            <a:cxnLst/>
            <a:rect l="l" t="t" r="r" b="b"/>
            <a:pathLst>
              <a:path w="737119" h="1061297">
                <a:moveTo>
                  <a:pt x="0" y="0"/>
                </a:moveTo>
                <a:lnTo>
                  <a:pt x="737119" y="0"/>
                </a:lnTo>
                <a:lnTo>
                  <a:pt x="737119" y="1061297"/>
                </a:lnTo>
                <a:lnTo>
                  <a:pt x="0" y="10612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4301603" y="6432492"/>
            <a:ext cx="584719" cy="841873"/>
          </a:xfrm>
          <a:custGeom>
            <a:avLst/>
            <a:gdLst/>
            <a:ahLst/>
            <a:cxnLst/>
            <a:rect l="l" t="t" r="r" b="b"/>
            <a:pathLst>
              <a:path w="584719" h="841873">
                <a:moveTo>
                  <a:pt x="0" y="0"/>
                </a:moveTo>
                <a:lnTo>
                  <a:pt x="584719" y="0"/>
                </a:lnTo>
                <a:lnTo>
                  <a:pt x="584719" y="841874"/>
                </a:lnTo>
                <a:lnTo>
                  <a:pt x="0" y="8418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TextBox 14"/>
          <p:cNvSpPr txBox="1"/>
          <p:nvPr/>
        </p:nvSpPr>
        <p:spPr>
          <a:xfrm>
            <a:off x="5606509" y="4373647"/>
            <a:ext cx="8675601" cy="1231106"/>
          </a:xfrm>
          <a:prstGeom prst="rect">
            <a:avLst/>
          </a:prstGeom>
        </p:spPr>
        <p:txBody>
          <a:bodyPr lIns="0" tIns="0" rIns="0" bIns="0" rtlCol="0" anchor="t">
            <a:spAutoFit/>
          </a:bodyPr>
          <a:lstStyle/>
          <a:p>
            <a:r>
              <a:rPr lang="vi-VN" sz="8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III. TỔNG KẾT</a:t>
            </a:r>
            <a:endParaRPr lang="en-GB" sz="80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5" name="Freeform 15"/>
          <p:cNvSpPr/>
          <p:nvPr/>
        </p:nvSpPr>
        <p:spPr>
          <a:xfrm>
            <a:off x="13481800" y="3407219"/>
            <a:ext cx="584719" cy="841873"/>
          </a:xfrm>
          <a:custGeom>
            <a:avLst/>
            <a:gdLst/>
            <a:ahLst/>
            <a:cxnLst/>
            <a:rect l="l" t="t" r="r" b="b"/>
            <a:pathLst>
              <a:path w="584719" h="841873">
                <a:moveTo>
                  <a:pt x="0" y="0"/>
                </a:moveTo>
                <a:lnTo>
                  <a:pt x="584720" y="0"/>
                </a:lnTo>
                <a:lnTo>
                  <a:pt x="584720" y="841873"/>
                </a:lnTo>
                <a:lnTo>
                  <a:pt x="0" y="841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a:off x="2053046" y="901152"/>
            <a:ext cx="2065372" cy="4191715"/>
          </a:xfrm>
          <a:custGeom>
            <a:avLst/>
            <a:gdLst/>
            <a:ahLst/>
            <a:cxnLst/>
            <a:rect l="l" t="t" r="r" b="b"/>
            <a:pathLst>
              <a:path w="2065372" h="4191715">
                <a:moveTo>
                  <a:pt x="0" y="0"/>
                </a:moveTo>
                <a:lnTo>
                  <a:pt x="2065372" y="0"/>
                </a:lnTo>
                <a:lnTo>
                  <a:pt x="2065372" y="4191715"/>
                </a:lnTo>
                <a:lnTo>
                  <a:pt x="0" y="4191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14329543" y="6363155"/>
            <a:ext cx="1588787" cy="2592976"/>
          </a:xfrm>
          <a:custGeom>
            <a:avLst/>
            <a:gdLst/>
            <a:ahLst/>
            <a:cxnLst/>
            <a:rect l="l" t="t" r="r" b="b"/>
            <a:pathLst>
              <a:path w="1588787" h="2592976">
                <a:moveTo>
                  <a:pt x="0" y="0"/>
                </a:moveTo>
                <a:lnTo>
                  <a:pt x="1588788" y="0"/>
                </a:lnTo>
                <a:lnTo>
                  <a:pt x="1588788" y="2592976"/>
                </a:lnTo>
                <a:lnTo>
                  <a:pt x="0" y="25929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4A6A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20895"/>
            <a:ext cx="15970487" cy="9445209"/>
            <a:chOff x="0" y="0"/>
            <a:chExt cx="4206219" cy="2487627"/>
          </a:xfrm>
        </p:grpSpPr>
        <p:sp>
          <p:nvSpPr>
            <p:cNvPr id="3" name="Freeform 3"/>
            <p:cNvSpPr/>
            <p:nvPr/>
          </p:nvSpPr>
          <p:spPr>
            <a:xfrm>
              <a:off x="0" y="0"/>
              <a:ext cx="4206219" cy="2487627"/>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1496293" y="908358"/>
            <a:ext cx="15035299" cy="8369018"/>
            <a:chOff x="0" y="0"/>
            <a:chExt cx="3959914" cy="2204186"/>
          </a:xfrm>
        </p:grpSpPr>
        <p:sp>
          <p:nvSpPr>
            <p:cNvPr id="6" name="Freeform 6"/>
            <p:cNvSpPr/>
            <p:nvPr/>
          </p:nvSpPr>
          <p:spPr>
            <a:xfrm>
              <a:off x="0" y="0"/>
              <a:ext cx="3959914"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a:off x="3810000" y="2212478"/>
            <a:ext cx="10519543" cy="6773543"/>
            <a:chOff x="0" y="0"/>
            <a:chExt cx="2145994" cy="887913"/>
          </a:xfrm>
        </p:grpSpPr>
        <p:sp>
          <p:nvSpPr>
            <p:cNvPr id="9" name="Freeform 9"/>
            <p:cNvSpPr/>
            <p:nvPr/>
          </p:nvSpPr>
          <p:spPr>
            <a:xfrm>
              <a:off x="0" y="0"/>
              <a:ext cx="2145994" cy="887913"/>
            </a:xfrm>
            <a:custGeom>
              <a:avLst/>
              <a:gdLst/>
              <a:ahLst/>
              <a:cxnLst/>
              <a:rect l="l" t="t" r="r" b="b"/>
              <a:pathLst>
                <a:path w="2145994" h="887913">
                  <a:moveTo>
                    <a:pt x="95015" y="0"/>
                  </a:moveTo>
                  <a:lnTo>
                    <a:pt x="2050978" y="0"/>
                  </a:lnTo>
                  <a:cubicBezTo>
                    <a:pt x="2076178" y="0"/>
                    <a:pt x="2100345" y="10011"/>
                    <a:pt x="2118164" y="27829"/>
                  </a:cubicBezTo>
                  <a:cubicBezTo>
                    <a:pt x="2135983" y="45648"/>
                    <a:pt x="2145994" y="69816"/>
                    <a:pt x="2145994" y="95015"/>
                  </a:cubicBezTo>
                  <a:lnTo>
                    <a:pt x="2145994" y="792898"/>
                  </a:lnTo>
                  <a:cubicBezTo>
                    <a:pt x="2145994" y="818098"/>
                    <a:pt x="2135983" y="842265"/>
                    <a:pt x="2118164" y="860084"/>
                  </a:cubicBezTo>
                  <a:cubicBezTo>
                    <a:pt x="2100345" y="877903"/>
                    <a:pt x="2076178" y="887913"/>
                    <a:pt x="2050978" y="887913"/>
                  </a:cubicBezTo>
                  <a:lnTo>
                    <a:pt x="95015" y="887913"/>
                  </a:lnTo>
                  <a:cubicBezTo>
                    <a:pt x="69816" y="887913"/>
                    <a:pt x="45648" y="877903"/>
                    <a:pt x="27829" y="860084"/>
                  </a:cubicBezTo>
                  <a:cubicBezTo>
                    <a:pt x="10011" y="842265"/>
                    <a:pt x="0" y="818098"/>
                    <a:pt x="0" y="792898"/>
                  </a:cubicBezTo>
                  <a:lnTo>
                    <a:pt x="0" y="95015"/>
                  </a:lnTo>
                  <a:cubicBezTo>
                    <a:pt x="0" y="69816"/>
                    <a:pt x="10011" y="45648"/>
                    <a:pt x="27829" y="27829"/>
                  </a:cubicBezTo>
                  <a:cubicBezTo>
                    <a:pt x="45648" y="10011"/>
                    <a:pt x="69816" y="0"/>
                    <a:pt x="95015" y="0"/>
                  </a:cubicBezTo>
                  <a:close/>
                </a:path>
              </a:pathLst>
            </a:custGeom>
            <a:solidFill>
              <a:srgbClr val="000000">
                <a:alpha val="0"/>
              </a:srgbClr>
            </a:solidFill>
            <a:ln w="47625">
              <a:solidFill>
                <a:srgbClr val="5D381C"/>
              </a:solidFill>
            </a:ln>
          </p:spPr>
          <p:txBody>
            <a:bodyPr/>
            <a:lstStyle/>
            <a:p>
              <a:endParaRPr lang="en-US"/>
            </a:p>
          </p:txBody>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Freeform 11"/>
          <p:cNvSpPr/>
          <p:nvPr/>
        </p:nvSpPr>
        <p:spPr>
          <a:xfrm>
            <a:off x="15537506" y="1730869"/>
            <a:ext cx="737119" cy="1061297"/>
          </a:xfrm>
          <a:custGeom>
            <a:avLst/>
            <a:gdLst/>
            <a:ahLst/>
            <a:cxnLst/>
            <a:rect l="l" t="t" r="r" b="b"/>
            <a:pathLst>
              <a:path w="737119" h="1061297">
                <a:moveTo>
                  <a:pt x="0" y="0"/>
                </a:moveTo>
                <a:lnTo>
                  <a:pt x="737119" y="0"/>
                </a:lnTo>
                <a:lnTo>
                  <a:pt x="737119" y="1061298"/>
                </a:lnTo>
                <a:lnTo>
                  <a:pt x="0" y="10612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1755488" y="7979795"/>
            <a:ext cx="737119" cy="1061297"/>
          </a:xfrm>
          <a:custGeom>
            <a:avLst/>
            <a:gdLst/>
            <a:ahLst/>
            <a:cxnLst/>
            <a:rect l="l" t="t" r="r" b="b"/>
            <a:pathLst>
              <a:path w="737119" h="1061297">
                <a:moveTo>
                  <a:pt x="0" y="0"/>
                </a:moveTo>
                <a:lnTo>
                  <a:pt x="737119" y="0"/>
                </a:lnTo>
                <a:lnTo>
                  <a:pt x="737119" y="1061297"/>
                </a:lnTo>
                <a:lnTo>
                  <a:pt x="0" y="10612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1539328" y="7573169"/>
            <a:ext cx="584719" cy="841873"/>
          </a:xfrm>
          <a:custGeom>
            <a:avLst/>
            <a:gdLst/>
            <a:ahLst/>
            <a:cxnLst/>
            <a:rect l="l" t="t" r="r" b="b"/>
            <a:pathLst>
              <a:path w="584719" h="841873">
                <a:moveTo>
                  <a:pt x="0" y="0"/>
                </a:moveTo>
                <a:lnTo>
                  <a:pt x="584719" y="0"/>
                </a:lnTo>
                <a:lnTo>
                  <a:pt x="584719" y="841874"/>
                </a:lnTo>
                <a:lnTo>
                  <a:pt x="0" y="8418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TextBox 14"/>
          <p:cNvSpPr txBox="1"/>
          <p:nvPr/>
        </p:nvSpPr>
        <p:spPr>
          <a:xfrm>
            <a:off x="6861904" y="1065901"/>
            <a:ext cx="8675601" cy="677108"/>
          </a:xfrm>
          <a:prstGeom prst="rect">
            <a:avLst/>
          </a:prstGeom>
        </p:spPr>
        <p:txBody>
          <a:bodyPr lIns="0" tIns="0" rIns="0" bIns="0" rtlCol="0" anchor="t">
            <a:spAutoFit/>
          </a:bodyPr>
          <a:lstStyle/>
          <a:p>
            <a:r>
              <a:rPr lang="vi-VN" sz="4400" b="1">
                <a:latin typeface="+mj-lt"/>
              </a:rPr>
              <a:t>1. Nghệ thuật</a:t>
            </a:r>
            <a:endParaRPr lang="en-GB" sz="4400">
              <a:latin typeface="+mj-lt"/>
            </a:endParaRPr>
          </a:p>
        </p:txBody>
      </p:sp>
      <p:sp>
        <p:nvSpPr>
          <p:cNvPr id="15" name="Freeform 15"/>
          <p:cNvSpPr/>
          <p:nvPr/>
        </p:nvSpPr>
        <p:spPr>
          <a:xfrm>
            <a:off x="14952786" y="888996"/>
            <a:ext cx="584719" cy="841873"/>
          </a:xfrm>
          <a:custGeom>
            <a:avLst/>
            <a:gdLst/>
            <a:ahLst/>
            <a:cxnLst/>
            <a:rect l="l" t="t" r="r" b="b"/>
            <a:pathLst>
              <a:path w="584719" h="841873">
                <a:moveTo>
                  <a:pt x="0" y="0"/>
                </a:moveTo>
                <a:lnTo>
                  <a:pt x="584720" y="0"/>
                </a:lnTo>
                <a:lnTo>
                  <a:pt x="584720" y="841873"/>
                </a:lnTo>
                <a:lnTo>
                  <a:pt x="0" y="841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a:off x="2053046" y="901152"/>
            <a:ext cx="2065372" cy="4191715"/>
          </a:xfrm>
          <a:custGeom>
            <a:avLst/>
            <a:gdLst/>
            <a:ahLst/>
            <a:cxnLst/>
            <a:rect l="l" t="t" r="r" b="b"/>
            <a:pathLst>
              <a:path w="2065372" h="4191715">
                <a:moveTo>
                  <a:pt x="0" y="0"/>
                </a:moveTo>
                <a:lnTo>
                  <a:pt x="2065372" y="0"/>
                </a:lnTo>
                <a:lnTo>
                  <a:pt x="2065372" y="4191715"/>
                </a:lnTo>
                <a:lnTo>
                  <a:pt x="0" y="4191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14329543" y="6363155"/>
            <a:ext cx="1588787" cy="2592976"/>
          </a:xfrm>
          <a:custGeom>
            <a:avLst/>
            <a:gdLst/>
            <a:ahLst/>
            <a:cxnLst/>
            <a:rect l="l" t="t" r="r" b="b"/>
            <a:pathLst>
              <a:path w="1588787" h="2592976">
                <a:moveTo>
                  <a:pt x="0" y="0"/>
                </a:moveTo>
                <a:lnTo>
                  <a:pt x="1588788" y="0"/>
                </a:lnTo>
                <a:lnTo>
                  <a:pt x="1588788" y="2592976"/>
                </a:lnTo>
                <a:lnTo>
                  <a:pt x="0" y="25929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Rectangle 17"/>
          <p:cNvSpPr/>
          <p:nvPr/>
        </p:nvSpPr>
        <p:spPr>
          <a:xfrm>
            <a:off x="3926079" y="2297286"/>
            <a:ext cx="9720943" cy="1692771"/>
          </a:xfrm>
          <a:prstGeom prst="rect">
            <a:avLst/>
          </a:prstGeom>
        </p:spPr>
        <p:txBody>
          <a:bodyPr wrap="square">
            <a:spAutoFit/>
          </a:bodyPr>
          <a:lstStyle/>
          <a:p>
            <a:pPr algn="just">
              <a:lnSpc>
                <a:spcPct val="130000"/>
              </a:lnSpc>
              <a:spcAft>
                <a:spcPts val="0"/>
              </a:spcAft>
            </a:pPr>
            <a:r>
              <a:rPr lang="vi-VN" sz="4000">
                <a:latin typeface="+mj-lt"/>
                <a:ea typeface="Calibri" panose="020F0502020204030204" pitchFamily="34" charset="0"/>
                <a:cs typeface="Times New Roman" panose="02020603050405020304" pitchFamily="18" charset="0"/>
              </a:rPr>
              <a:t>- </a:t>
            </a:r>
            <a:r>
              <a:rPr lang="vi-VN" sz="4000">
                <a:solidFill>
                  <a:srgbClr val="000000"/>
                </a:solidFill>
                <a:latin typeface="+mj-lt"/>
                <a:ea typeface="Calibri" panose="020F0502020204030204" pitchFamily="34" charset="0"/>
                <a:cs typeface="Times New Roman" panose="02020603050405020304" pitchFamily="18" charset="0"/>
              </a:rPr>
              <a:t>Dùng tiểu mục in đậm, hình ảnh minh hoạ làm nổi bật thông tin chính.</a:t>
            </a:r>
            <a:endParaRPr lang="en-GB" sz="4000">
              <a:effectLst/>
              <a:latin typeface="+mj-lt"/>
              <a:ea typeface="Calibri" panose="020F0502020204030204" pitchFamily="34" charset="0"/>
              <a:cs typeface="Times New Roman" panose="02020603050405020304" pitchFamily="18" charset="0"/>
            </a:endParaRPr>
          </a:p>
        </p:txBody>
      </p:sp>
      <p:sp>
        <p:nvSpPr>
          <p:cNvPr id="19" name="Rectangle 18"/>
          <p:cNvSpPr/>
          <p:nvPr/>
        </p:nvSpPr>
        <p:spPr>
          <a:xfrm>
            <a:off x="3926079" y="3899717"/>
            <a:ext cx="7705956" cy="892552"/>
          </a:xfrm>
          <a:prstGeom prst="rect">
            <a:avLst/>
          </a:prstGeom>
        </p:spPr>
        <p:txBody>
          <a:bodyPr wrap="none">
            <a:spAutoFit/>
          </a:bodyPr>
          <a:lstStyle/>
          <a:p>
            <a:pPr algn="just">
              <a:lnSpc>
                <a:spcPct val="130000"/>
              </a:lnSpc>
              <a:spcAft>
                <a:spcPts val="0"/>
              </a:spcAft>
            </a:pPr>
            <a:r>
              <a:rPr lang="vi-VN" sz="4000">
                <a:solidFill>
                  <a:srgbClr val="000000"/>
                </a:solidFill>
                <a:latin typeface="+mj-lt"/>
                <a:ea typeface="Calibri" panose="020F0502020204030204" pitchFamily="34" charset="0"/>
                <a:cs typeface="Times New Roman" panose="02020603050405020304" pitchFamily="18" charset="0"/>
              </a:rPr>
              <a:t>- Sử dụng các ví dụ thực tế, đa dạng.</a:t>
            </a:r>
            <a:endParaRPr lang="en-GB" sz="4000">
              <a:effectLst/>
              <a:latin typeface="+mj-lt"/>
              <a:ea typeface="Calibri" panose="020F0502020204030204" pitchFamily="34" charset="0"/>
              <a:cs typeface="Times New Roman" panose="02020603050405020304" pitchFamily="18" charset="0"/>
            </a:endParaRPr>
          </a:p>
        </p:txBody>
      </p:sp>
      <p:sp>
        <p:nvSpPr>
          <p:cNvPr id="20" name="Rectangle 19"/>
          <p:cNvSpPr/>
          <p:nvPr/>
        </p:nvSpPr>
        <p:spPr>
          <a:xfrm>
            <a:off x="3914274" y="4831391"/>
            <a:ext cx="9805636" cy="2492990"/>
          </a:xfrm>
          <a:prstGeom prst="rect">
            <a:avLst/>
          </a:prstGeom>
        </p:spPr>
        <p:txBody>
          <a:bodyPr wrap="square">
            <a:spAutoFit/>
          </a:bodyPr>
          <a:lstStyle/>
          <a:p>
            <a:pPr algn="just">
              <a:lnSpc>
                <a:spcPct val="130000"/>
              </a:lnSpc>
              <a:spcAft>
                <a:spcPts val="0"/>
              </a:spcAft>
            </a:pPr>
            <a:r>
              <a:rPr lang="vi-VN" sz="4000">
                <a:solidFill>
                  <a:srgbClr val="000000"/>
                </a:solidFill>
                <a:latin typeface="+mj-lt"/>
                <a:ea typeface="Calibri" panose="020F0502020204030204" pitchFamily="34" charset="0"/>
                <a:cs typeface="Times New Roman" panose="02020603050405020304" pitchFamily="18" charset="0"/>
              </a:rPr>
              <a:t>- Kết hợp các phương thức biểu đạt tăng hiệu quả truyền đạt thông tin: thuyết minh, biểu cảm, nghị luận.</a:t>
            </a:r>
            <a:endParaRPr lang="en-GB" sz="4000">
              <a:effectLst/>
              <a:latin typeface="+mj-lt"/>
              <a:ea typeface="Calibri" panose="020F0502020204030204" pitchFamily="34" charset="0"/>
              <a:cs typeface="Times New Roman" panose="02020603050405020304" pitchFamily="18" charset="0"/>
            </a:endParaRPr>
          </a:p>
        </p:txBody>
      </p:sp>
      <p:sp>
        <p:nvSpPr>
          <p:cNvPr id="21" name="Rectangle 20"/>
          <p:cNvSpPr/>
          <p:nvPr/>
        </p:nvSpPr>
        <p:spPr>
          <a:xfrm>
            <a:off x="4024086" y="7133409"/>
            <a:ext cx="10238907" cy="1692771"/>
          </a:xfrm>
          <a:prstGeom prst="rect">
            <a:avLst/>
          </a:prstGeom>
        </p:spPr>
        <p:txBody>
          <a:bodyPr wrap="square">
            <a:spAutoFit/>
          </a:bodyPr>
          <a:lstStyle/>
          <a:p>
            <a:pPr algn="just">
              <a:lnSpc>
                <a:spcPct val="130000"/>
              </a:lnSpc>
              <a:spcAft>
                <a:spcPts val="0"/>
              </a:spcAft>
            </a:pPr>
            <a:r>
              <a:rPr lang="vi-VN" sz="4000">
                <a:solidFill>
                  <a:srgbClr val="000000"/>
                </a:solidFill>
                <a:latin typeface="+mj-lt"/>
                <a:ea typeface="Calibri" panose="020F0502020204030204" pitchFamily="34" charset="0"/>
                <a:cs typeface="Times New Roman" panose="02020603050405020304" pitchFamily="18" charset="0"/>
              </a:rPr>
              <a:t>- Văn phong khách quan, có sử dụng một số thuật ngữ chuyên ngành.</a:t>
            </a:r>
            <a:endParaRPr lang="en-GB" sz="40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7316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
                                            <p:txEl>
                                              <p:pRg st="0" end="0"/>
                                            </p:txEl>
                                          </p:spTgt>
                                        </p:tgtEl>
                                        <p:attrNameLst>
                                          <p:attrName>style.visibility</p:attrName>
                                        </p:attrNameLst>
                                      </p:cBhvr>
                                      <p:to>
                                        <p:strVal val="visible"/>
                                      </p:to>
                                    </p:set>
                                    <p:animEffect transition="in" filter="wipe(down)">
                                      <p:cBhvr>
                                        <p:cTn id="24" dur="500"/>
                                        <p:tgtEl>
                                          <p:spTgt spid="2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19"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4A6A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20895"/>
            <a:ext cx="15970487" cy="9445209"/>
            <a:chOff x="0" y="0"/>
            <a:chExt cx="4206219" cy="2487627"/>
          </a:xfrm>
        </p:grpSpPr>
        <p:sp>
          <p:nvSpPr>
            <p:cNvPr id="3" name="Freeform 3"/>
            <p:cNvSpPr/>
            <p:nvPr/>
          </p:nvSpPr>
          <p:spPr>
            <a:xfrm>
              <a:off x="0" y="0"/>
              <a:ext cx="4206219" cy="2487627"/>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1496293" y="908358"/>
            <a:ext cx="15035299" cy="8369018"/>
            <a:chOff x="0" y="0"/>
            <a:chExt cx="3959914" cy="2204186"/>
          </a:xfrm>
        </p:grpSpPr>
        <p:sp>
          <p:nvSpPr>
            <p:cNvPr id="6" name="Freeform 6"/>
            <p:cNvSpPr/>
            <p:nvPr/>
          </p:nvSpPr>
          <p:spPr>
            <a:xfrm>
              <a:off x="0" y="0"/>
              <a:ext cx="3959914"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a:off x="3810000" y="2712244"/>
            <a:ext cx="10519543" cy="6012655"/>
            <a:chOff x="0" y="0"/>
            <a:chExt cx="2145994" cy="887913"/>
          </a:xfrm>
        </p:grpSpPr>
        <p:sp>
          <p:nvSpPr>
            <p:cNvPr id="9" name="Freeform 9"/>
            <p:cNvSpPr/>
            <p:nvPr/>
          </p:nvSpPr>
          <p:spPr>
            <a:xfrm>
              <a:off x="0" y="0"/>
              <a:ext cx="2145994" cy="887913"/>
            </a:xfrm>
            <a:custGeom>
              <a:avLst/>
              <a:gdLst/>
              <a:ahLst/>
              <a:cxnLst/>
              <a:rect l="l" t="t" r="r" b="b"/>
              <a:pathLst>
                <a:path w="2145994" h="887913">
                  <a:moveTo>
                    <a:pt x="95015" y="0"/>
                  </a:moveTo>
                  <a:lnTo>
                    <a:pt x="2050978" y="0"/>
                  </a:lnTo>
                  <a:cubicBezTo>
                    <a:pt x="2076178" y="0"/>
                    <a:pt x="2100345" y="10011"/>
                    <a:pt x="2118164" y="27829"/>
                  </a:cubicBezTo>
                  <a:cubicBezTo>
                    <a:pt x="2135983" y="45648"/>
                    <a:pt x="2145994" y="69816"/>
                    <a:pt x="2145994" y="95015"/>
                  </a:cubicBezTo>
                  <a:lnTo>
                    <a:pt x="2145994" y="792898"/>
                  </a:lnTo>
                  <a:cubicBezTo>
                    <a:pt x="2145994" y="818098"/>
                    <a:pt x="2135983" y="842265"/>
                    <a:pt x="2118164" y="860084"/>
                  </a:cubicBezTo>
                  <a:cubicBezTo>
                    <a:pt x="2100345" y="877903"/>
                    <a:pt x="2076178" y="887913"/>
                    <a:pt x="2050978" y="887913"/>
                  </a:cubicBezTo>
                  <a:lnTo>
                    <a:pt x="95015" y="887913"/>
                  </a:lnTo>
                  <a:cubicBezTo>
                    <a:pt x="69816" y="887913"/>
                    <a:pt x="45648" y="877903"/>
                    <a:pt x="27829" y="860084"/>
                  </a:cubicBezTo>
                  <a:cubicBezTo>
                    <a:pt x="10011" y="842265"/>
                    <a:pt x="0" y="818098"/>
                    <a:pt x="0" y="792898"/>
                  </a:cubicBezTo>
                  <a:lnTo>
                    <a:pt x="0" y="95015"/>
                  </a:lnTo>
                  <a:cubicBezTo>
                    <a:pt x="0" y="69816"/>
                    <a:pt x="10011" y="45648"/>
                    <a:pt x="27829" y="27829"/>
                  </a:cubicBezTo>
                  <a:cubicBezTo>
                    <a:pt x="45648" y="10011"/>
                    <a:pt x="69816" y="0"/>
                    <a:pt x="95015" y="0"/>
                  </a:cubicBezTo>
                  <a:close/>
                </a:path>
              </a:pathLst>
            </a:custGeom>
            <a:solidFill>
              <a:srgbClr val="000000">
                <a:alpha val="0"/>
              </a:srgbClr>
            </a:solidFill>
            <a:ln w="47625">
              <a:solidFill>
                <a:srgbClr val="5D381C"/>
              </a:solidFill>
            </a:ln>
          </p:spPr>
          <p:txBody>
            <a:bodyPr/>
            <a:lstStyle/>
            <a:p>
              <a:endParaRPr lang="en-US"/>
            </a:p>
          </p:txBody>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Freeform 11"/>
          <p:cNvSpPr/>
          <p:nvPr/>
        </p:nvSpPr>
        <p:spPr>
          <a:xfrm>
            <a:off x="15537506" y="1730869"/>
            <a:ext cx="737119" cy="1061297"/>
          </a:xfrm>
          <a:custGeom>
            <a:avLst/>
            <a:gdLst/>
            <a:ahLst/>
            <a:cxnLst/>
            <a:rect l="l" t="t" r="r" b="b"/>
            <a:pathLst>
              <a:path w="737119" h="1061297">
                <a:moveTo>
                  <a:pt x="0" y="0"/>
                </a:moveTo>
                <a:lnTo>
                  <a:pt x="737119" y="0"/>
                </a:lnTo>
                <a:lnTo>
                  <a:pt x="737119" y="1061298"/>
                </a:lnTo>
                <a:lnTo>
                  <a:pt x="0" y="10612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1755488" y="7979795"/>
            <a:ext cx="737119" cy="1061297"/>
          </a:xfrm>
          <a:custGeom>
            <a:avLst/>
            <a:gdLst/>
            <a:ahLst/>
            <a:cxnLst/>
            <a:rect l="l" t="t" r="r" b="b"/>
            <a:pathLst>
              <a:path w="737119" h="1061297">
                <a:moveTo>
                  <a:pt x="0" y="0"/>
                </a:moveTo>
                <a:lnTo>
                  <a:pt x="737119" y="0"/>
                </a:lnTo>
                <a:lnTo>
                  <a:pt x="737119" y="1061297"/>
                </a:lnTo>
                <a:lnTo>
                  <a:pt x="0" y="10612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1539328" y="7573169"/>
            <a:ext cx="584719" cy="841873"/>
          </a:xfrm>
          <a:custGeom>
            <a:avLst/>
            <a:gdLst/>
            <a:ahLst/>
            <a:cxnLst/>
            <a:rect l="l" t="t" r="r" b="b"/>
            <a:pathLst>
              <a:path w="584719" h="841873">
                <a:moveTo>
                  <a:pt x="0" y="0"/>
                </a:moveTo>
                <a:lnTo>
                  <a:pt x="584719" y="0"/>
                </a:lnTo>
                <a:lnTo>
                  <a:pt x="584719" y="841874"/>
                </a:lnTo>
                <a:lnTo>
                  <a:pt x="0" y="8418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TextBox 14"/>
          <p:cNvSpPr txBox="1"/>
          <p:nvPr/>
        </p:nvSpPr>
        <p:spPr>
          <a:xfrm>
            <a:off x="6306213" y="1460306"/>
            <a:ext cx="8675601" cy="738664"/>
          </a:xfrm>
          <a:prstGeom prst="rect">
            <a:avLst/>
          </a:prstGeom>
        </p:spPr>
        <p:txBody>
          <a:bodyPr lIns="0" tIns="0" rIns="0" bIns="0" rtlCol="0" anchor="t">
            <a:spAutoFit/>
          </a:bodyPr>
          <a:lstStyle/>
          <a:p>
            <a:r>
              <a:rPr lang="vi-VN" sz="4800" b="1">
                <a:latin typeface="+mj-lt"/>
              </a:rPr>
              <a:t>2. Nội dung – Ý nghĩa</a:t>
            </a:r>
            <a:endParaRPr lang="en-GB" sz="4800">
              <a:latin typeface="+mj-lt"/>
            </a:endParaRPr>
          </a:p>
        </p:txBody>
      </p:sp>
      <p:sp>
        <p:nvSpPr>
          <p:cNvPr id="15" name="Freeform 15"/>
          <p:cNvSpPr/>
          <p:nvPr/>
        </p:nvSpPr>
        <p:spPr>
          <a:xfrm>
            <a:off x="14952786" y="888996"/>
            <a:ext cx="584719" cy="841873"/>
          </a:xfrm>
          <a:custGeom>
            <a:avLst/>
            <a:gdLst/>
            <a:ahLst/>
            <a:cxnLst/>
            <a:rect l="l" t="t" r="r" b="b"/>
            <a:pathLst>
              <a:path w="584719" h="841873">
                <a:moveTo>
                  <a:pt x="0" y="0"/>
                </a:moveTo>
                <a:lnTo>
                  <a:pt x="584720" y="0"/>
                </a:lnTo>
                <a:lnTo>
                  <a:pt x="584720" y="841873"/>
                </a:lnTo>
                <a:lnTo>
                  <a:pt x="0" y="841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a:off x="2053046" y="901152"/>
            <a:ext cx="2065372" cy="4191715"/>
          </a:xfrm>
          <a:custGeom>
            <a:avLst/>
            <a:gdLst/>
            <a:ahLst/>
            <a:cxnLst/>
            <a:rect l="l" t="t" r="r" b="b"/>
            <a:pathLst>
              <a:path w="2065372" h="4191715">
                <a:moveTo>
                  <a:pt x="0" y="0"/>
                </a:moveTo>
                <a:lnTo>
                  <a:pt x="2065372" y="0"/>
                </a:lnTo>
                <a:lnTo>
                  <a:pt x="2065372" y="4191715"/>
                </a:lnTo>
                <a:lnTo>
                  <a:pt x="0" y="4191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14329543" y="6363155"/>
            <a:ext cx="1588787" cy="2592976"/>
          </a:xfrm>
          <a:custGeom>
            <a:avLst/>
            <a:gdLst/>
            <a:ahLst/>
            <a:cxnLst/>
            <a:rect l="l" t="t" r="r" b="b"/>
            <a:pathLst>
              <a:path w="1588787" h="2592976">
                <a:moveTo>
                  <a:pt x="0" y="0"/>
                </a:moveTo>
                <a:lnTo>
                  <a:pt x="1588788" y="0"/>
                </a:lnTo>
                <a:lnTo>
                  <a:pt x="1588788" y="2592976"/>
                </a:lnTo>
                <a:lnTo>
                  <a:pt x="0" y="25929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Rectangle 17"/>
          <p:cNvSpPr/>
          <p:nvPr/>
        </p:nvSpPr>
        <p:spPr>
          <a:xfrm>
            <a:off x="4307547" y="3405612"/>
            <a:ext cx="9333463" cy="1323439"/>
          </a:xfrm>
          <a:prstGeom prst="rect">
            <a:avLst/>
          </a:prstGeom>
        </p:spPr>
        <p:txBody>
          <a:bodyPr wrap="square">
            <a:spAutoFit/>
          </a:bodyPr>
          <a:lstStyle/>
          <a:p>
            <a:pPr algn="just"/>
            <a:r>
              <a:rPr lang="vi-VN" sz="4000">
                <a:latin typeface="Times New Roman" panose="02020603050405020304" pitchFamily="18" charset="0"/>
                <a:cs typeface="Times New Roman" panose="02020603050405020304" pitchFamily="18" charset="0"/>
              </a:rPr>
              <a:t>- Làm rõ thực trạng sử dụng tiếng Việt của lớp trẻ hiện nay.</a:t>
            </a:r>
            <a:endParaRPr lang="en-GB" sz="4000">
              <a:latin typeface="Times New Roman" panose="02020603050405020304" pitchFamily="18" charset="0"/>
              <a:cs typeface="Times New Roman" panose="02020603050405020304" pitchFamily="18" charset="0"/>
            </a:endParaRPr>
          </a:p>
        </p:txBody>
      </p:sp>
      <p:sp>
        <p:nvSpPr>
          <p:cNvPr id="21" name="Rectangle 20"/>
          <p:cNvSpPr/>
          <p:nvPr/>
        </p:nvSpPr>
        <p:spPr>
          <a:xfrm>
            <a:off x="4248494" y="5150985"/>
            <a:ext cx="9726398" cy="2413161"/>
          </a:xfrm>
          <a:prstGeom prst="rect">
            <a:avLst/>
          </a:prstGeom>
        </p:spPr>
        <p:txBody>
          <a:bodyPr wrap="square">
            <a:spAutoFit/>
          </a:bodyPr>
          <a:lstStyle/>
          <a:p>
            <a:pPr algn="just">
              <a:lnSpc>
                <a:spcPct val="130000"/>
              </a:lnSpc>
            </a:pPr>
            <a:r>
              <a:rPr lang="en-US" sz="4000">
                <a:latin typeface="Times New Roman" panose="02020603050405020304" pitchFamily="18" charset="0"/>
                <a:cs typeface="Times New Roman" panose="02020603050405020304" pitchFamily="18" charset="0"/>
              </a:rPr>
              <a:t>- Định hướng người đọc, nhất là giới trẻ cần biết sử dụng ngôn ngữ có chọn lọc, cần biết trau dồi tiếng mẹ đẻ ngay từ khi còn trẻ tuổi.</a:t>
            </a:r>
            <a:r>
              <a:rPr lang="vi-VN" sz="4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GB" sz="32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7682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circle(in)">
                                      <p:cBhvr>
                                        <p:cTn id="14" dur="2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ircle(in)">
                                      <p:cBhvr>
                                        <p:cTn id="19"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4A6A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20895"/>
            <a:ext cx="15970487" cy="9445209"/>
            <a:chOff x="0" y="0"/>
            <a:chExt cx="4206219" cy="2487627"/>
          </a:xfrm>
        </p:grpSpPr>
        <p:sp>
          <p:nvSpPr>
            <p:cNvPr id="3" name="Freeform 3"/>
            <p:cNvSpPr/>
            <p:nvPr/>
          </p:nvSpPr>
          <p:spPr>
            <a:xfrm>
              <a:off x="0" y="0"/>
              <a:ext cx="4206219" cy="2487627"/>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1496294" y="908358"/>
            <a:ext cx="15035299" cy="8369018"/>
            <a:chOff x="0" y="0"/>
            <a:chExt cx="3959914" cy="2204186"/>
          </a:xfrm>
        </p:grpSpPr>
        <p:sp>
          <p:nvSpPr>
            <p:cNvPr id="6" name="Freeform 6"/>
            <p:cNvSpPr/>
            <p:nvPr/>
          </p:nvSpPr>
          <p:spPr>
            <a:xfrm>
              <a:off x="0" y="0"/>
              <a:ext cx="3959914"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a:off x="5069506" y="3407219"/>
            <a:ext cx="8148069" cy="3371296"/>
            <a:chOff x="0" y="0"/>
            <a:chExt cx="2145994" cy="887913"/>
          </a:xfrm>
        </p:grpSpPr>
        <p:sp>
          <p:nvSpPr>
            <p:cNvPr id="9" name="Freeform 9"/>
            <p:cNvSpPr/>
            <p:nvPr/>
          </p:nvSpPr>
          <p:spPr>
            <a:xfrm>
              <a:off x="0" y="0"/>
              <a:ext cx="2145994" cy="887913"/>
            </a:xfrm>
            <a:custGeom>
              <a:avLst/>
              <a:gdLst/>
              <a:ahLst/>
              <a:cxnLst/>
              <a:rect l="l" t="t" r="r" b="b"/>
              <a:pathLst>
                <a:path w="2145994" h="887913">
                  <a:moveTo>
                    <a:pt x="95015" y="0"/>
                  </a:moveTo>
                  <a:lnTo>
                    <a:pt x="2050978" y="0"/>
                  </a:lnTo>
                  <a:cubicBezTo>
                    <a:pt x="2076178" y="0"/>
                    <a:pt x="2100345" y="10011"/>
                    <a:pt x="2118164" y="27829"/>
                  </a:cubicBezTo>
                  <a:cubicBezTo>
                    <a:pt x="2135983" y="45648"/>
                    <a:pt x="2145994" y="69816"/>
                    <a:pt x="2145994" y="95015"/>
                  </a:cubicBezTo>
                  <a:lnTo>
                    <a:pt x="2145994" y="792898"/>
                  </a:lnTo>
                  <a:cubicBezTo>
                    <a:pt x="2145994" y="818098"/>
                    <a:pt x="2135983" y="842265"/>
                    <a:pt x="2118164" y="860084"/>
                  </a:cubicBezTo>
                  <a:cubicBezTo>
                    <a:pt x="2100345" y="877903"/>
                    <a:pt x="2076178" y="887913"/>
                    <a:pt x="2050978" y="887913"/>
                  </a:cubicBezTo>
                  <a:lnTo>
                    <a:pt x="95015" y="887913"/>
                  </a:lnTo>
                  <a:cubicBezTo>
                    <a:pt x="69816" y="887913"/>
                    <a:pt x="45648" y="877903"/>
                    <a:pt x="27829" y="860084"/>
                  </a:cubicBezTo>
                  <a:cubicBezTo>
                    <a:pt x="10011" y="842265"/>
                    <a:pt x="0" y="818098"/>
                    <a:pt x="0" y="792898"/>
                  </a:cubicBezTo>
                  <a:lnTo>
                    <a:pt x="0" y="95015"/>
                  </a:lnTo>
                  <a:cubicBezTo>
                    <a:pt x="0" y="69816"/>
                    <a:pt x="10011" y="45648"/>
                    <a:pt x="27829" y="27829"/>
                  </a:cubicBezTo>
                  <a:cubicBezTo>
                    <a:pt x="45648" y="10011"/>
                    <a:pt x="69816" y="0"/>
                    <a:pt x="95015" y="0"/>
                  </a:cubicBezTo>
                  <a:close/>
                </a:path>
              </a:pathLst>
            </a:custGeom>
            <a:solidFill>
              <a:srgbClr val="000000">
                <a:alpha val="0"/>
              </a:srgbClr>
            </a:solidFill>
            <a:ln w="47625">
              <a:solidFill>
                <a:srgbClr val="5D381C"/>
              </a:solidFill>
            </a:ln>
          </p:spPr>
          <p:txBody>
            <a:bodyPr/>
            <a:lstStyle/>
            <a:p>
              <a:endParaRPr lang="en-US"/>
            </a:p>
          </p:txBody>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Freeform 11"/>
          <p:cNvSpPr/>
          <p:nvPr/>
        </p:nvSpPr>
        <p:spPr>
          <a:xfrm>
            <a:off x="14066520" y="4249092"/>
            <a:ext cx="737119" cy="1061297"/>
          </a:xfrm>
          <a:custGeom>
            <a:avLst/>
            <a:gdLst/>
            <a:ahLst/>
            <a:cxnLst/>
            <a:rect l="l" t="t" r="r" b="b"/>
            <a:pathLst>
              <a:path w="737119" h="1061297">
                <a:moveTo>
                  <a:pt x="0" y="0"/>
                </a:moveTo>
                <a:lnTo>
                  <a:pt x="737119" y="0"/>
                </a:lnTo>
                <a:lnTo>
                  <a:pt x="737119" y="1061298"/>
                </a:lnTo>
                <a:lnTo>
                  <a:pt x="0" y="10612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3381299" y="5792132"/>
            <a:ext cx="737119" cy="1061297"/>
          </a:xfrm>
          <a:custGeom>
            <a:avLst/>
            <a:gdLst/>
            <a:ahLst/>
            <a:cxnLst/>
            <a:rect l="l" t="t" r="r" b="b"/>
            <a:pathLst>
              <a:path w="737119" h="1061297">
                <a:moveTo>
                  <a:pt x="0" y="0"/>
                </a:moveTo>
                <a:lnTo>
                  <a:pt x="737119" y="0"/>
                </a:lnTo>
                <a:lnTo>
                  <a:pt x="737119" y="1061297"/>
                </a:lnTo>
                <a:lnTo>
                  <a:pt x="0" y="10612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4301603" y="6432492"/>
            <a:ext cx="584719" cy="841873"/>
          </a:xfrm>
          <a:custGeom>
            <a:avLst/>
            <a:gdLst/>
            <a:ahLst/>
            <a:cxnLst/>
            <a:rect l="l" t="t" r="r" b="b"/>
            <a:pathLst>
              <a:path w="584719" h="841873">
                <a:moveTo>
                  <a:pt x="0" y="0"/>
                </a:moveTo>
                <a:lnTo>
                  <a:pt x="584719" y="0"/>
                </a:lnTo>
                <a:lnTo>
                  <a:pt x="584719" y="841874"/>
                </a:lnTo>
                <a:lnTo>
                  <a:pt x="0" y="8418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TextBox 14"/>
          <p:cNvSpPr txBox="1"/>
          <p:nvPr/>
        </p:nvSpPr>
        <p:spPr>
          <a:xfrm>
            <a:off x="4806198" y="3996272"/>
            <a:ext cx="8675601" cy="246221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pPr algn="ctr"/>
            <a:r>
              <a:rPr lang="pt-BR" sz="8000" b="1">
                <a:latin typeface="Times New Roman" panose="02020603050405020304" pitchFamily="18" charset="0"/>
                <a:cs typeface="Times New Roman" panose="02020603050405020304" pitchFamily="18" charset="0"/>
              </a:rPr>
              <a:t>HOẠT ĐỘNG 3</a:t>
            </a:r>
            <a:endParaRPr lang="vi-VN" sz="8000" b="1">
              <a:latin typeface="Times New Roman" panose="02020603050405020304" pitchFamily="18" charset="0"/>
              <a:cs typeface="Times New Roman" panose="02020603050405020304" pitchFamily="18" charset="0"/>
            </a:endParaRPr>
          </a:p>
          <a:p>
            <a:pPr algn="ctr"/>
            <a:r>
              <a:rPr lang="pt-BR" sz="8000" b="1">
                <a:latin typeface="Times New Roman" panose="02020603050405020304" pitchFamily="18" charset="0"/>
                <a:cs typeface="Times New Roman" panose="02020603050405020304" pitchFamily="18" charset="0"/>
              </a:rPr>
              <a:t> LUYỆN TẬP</a:t>
            </a:r>
            <a:endParaRPr lang="en-GB" sz="8000">
              <a:solidFill>
                <a:prstClr val="black"/>
              </a:solidFill>
              <a:latin typeface="Times New Roman" panose="02020603050405020304" pitchFamily="18" charset="0"/>
              <a:cs typeface="Times New Roman" panose="02020603050405020304" pitchFamily="18" charset="0"/>
            </a:endParaRPr>
          </a:p>
        </p:txBody>
      </p:sp>
      <p:sp>
        <p:nvSpPr>
          <p:cNvPr id="15" name="Freeform 15"/>
          <p:cNvSpPr/>
          <p:nvPr/>
        </p:nvSpPr>
        <p:spPr>
          <a:xfrm>
            <a:off x="13481800" y="3407219"/>
            <a:ext cx="584719" cy="841873"/>
          </a:xfrm>
          <a:custGeom>
            <a:avLst/>
            <a:gdLst/>
            <a:ahLst/>
            <a:cxnLst/>
            <a:rect l="l" t="t" r="r" b="b"/>
            <a:pathLst>
              <a:path w="584719" h="841873">
                <a:moveTo>
                  <a:pt x="0" y="0"/>
                </a:moveTo>
                <a:lnTo>
                  <a:pt x="584720" y="0"/>
                </a:lnTo>
                <a:lnTo>
                  <a:pt x="584720" y="841873"/>
                </a:lnTo>
                <a:lnTo>
                  <a:pt x="0" y="841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a:off x="2053046" y="901152"/>
            <a:ext cx="2065372" cy="4191715"/>
          </a:xfrm>
          <a:custGeom>
            <a:avLst/>
            <a:gdLst/>
            <a:ahLst/>
            <a:cxnLst/>
            <a:rect l="l" t="t" r="r" b="b"/>
            <a:pathLst>
              <a:path w="2065372" h="4191715">
                <a:moveTo>
                  <a:pt x="0" y="0"/>
                </a:moveTo>
                <a:lnTo>
                  <a:pt x="2065372" y="0"/>
                </a:lnTo>
                <a:lnTo>
                  <a:pt x="2065372" y="4191715"/>
                </a:lnTo>
                <a:lnTo>
                  <a:pt x="0" y="4191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14329543" y="6363155"/>
            <a:ext cx="1588787" cy="2592976"/>
          </a:xfrm>
          <a:custGeom>
            <a:avLst/>
            <a:gdLst/>
            <a:ahLst/>
            <a:cxnLst/>
            <a:rect l="l" t="t" r="r" b="b"/>
            <a:pathLst>
              <a:path w="1588787" h="2592976">
                <a:moveTo>
                  <a:pt x="0" y="0"/>
                </a:moveTo>
                <a:lnTo>
                  <a:pt x="1588788" y="0"/>
                </a:lnTo>
                <a:lnTo>
                  <a:pt x="1588788" y="2592976"/>
                </a:lnTo>
                <a:lnTo>
                  <a:pt x="0" y="25929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325676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6FC953-922C-A008-E937-F8F559FBD86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3377049" y="1917504"/>
            <a:ext cx="11658594" cy="6451992"/>
          </a:xfrm>
          <a:prstGeom prst="rect">
            <a:avLst/>
          </a:prstGeom>
        </p:spPr>
      </p:pic>
      <p:sp>
        <p:nvSpPr>
          <p:cNvPr id="6" name="Rectangle 5">
            <a:extLst>
              <a:ext uri="{FF2B5EF4-FFF2-40B4-BE49-F238E27FC236}">
                <a16:creationId xmlns:a16="http://schemas.microsoft.com/office/drawing/2014/main" id="{5D3097DA-B304-BB4F-8EFE-A90BC29C2E2F}"/>
              </a:ext>
            </a:extLst>
          </p:cNvPr>
          <p:cNvSpPr/>
          <p:nvPr/>
        </p:nvSpPr>
        <p:spPr>
          <a:xfrm>
            <a:off x="4191509" y="8369496"/>
            <a:ext cx="10029669" cy="969496"/>
          </a:xfrm>
          <a:prstGeom prst="rect">
            <a:avLst/>
          </a:prstGeom>
          <a:noFill/>
        </p:spPr>
        <p:txBody>
          <a:bodyPr wrap="none" lIns="137160" tIns="68580" rIns="137160" bIns="68580">
            <a:spAutoFit/>
          </a:bodyPr>
          <a:lstStyle/>
          <a:p>
            <a:pPr algn="ctr"/>
            <a:r>
              <a:rPr lang="en-US" sz="54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54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54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p>
        </p:txBody>
      </p:sp>
      <p:pic>
        <p:nvPicPr>
          <p:cNvPr id="7" name="chrysanthemum">
            <a:hlinkClick r:id="" action="ppaction://media"/>
            <a:extLst>
              <a:ext uri="{FF2B5EF4-FFF2-40B4-BE49-F238E27FC236}">
                <a16:creationId xmlns:a16="http://schemas.microsoft.com/office/drawing/2014/main" id="{18976594-E888-5855-2E63-BE1DE68B7E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42890" y="-1200150"/>
            <a:ext cx="914400" cy="914400"/>
          </a:xfrm>
          <a:prstGeom prst="rect">
            <a:avLst/>
          </a:prstGeom>
        </p:spPr>
      </p:pic>
    </p:spTree>
    <p:extLst>
      <p:ext uri="{BB962C8B-B14F-4D97-AF65-F5344CB8AC3E}">
        <p14:creationId xmlns:p14="http://schemas.microsoft.com/office/powerpoint/2010/main" val="64416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7"/>
                </p:tgtEl>
              </p:cMediaNode>
            </p:audio>
          </p:childTnLst>
        </p:cTn>
      </p:par>
    </p:tnLst>
    <p:bldLst>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4A6A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20895"/>
            <a:ext cx="15970487" cy="9445209"/>
            <a:chOff x="0" y="0"/>
            <a:chExt cx="4206219" cy="2487627"/>
          </a:xfrm>
        </p:grpSpPr>
        <p:sp>
          <p:nvSpPr>
            <p:cNvPr id="3" name="Freeform 3"/>
            <p:cNvSpPr/>
            <p:nvPr/>
          </p:nvSpPr>
          <p:spPr>
            <a:xfrm>
              <a:off x="0" y="0"/>
              <a:ext cx="4206219" cy="2487627"/>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1496294" y="908358"/>
            <a:ext cx="15035299" cy="8369018"/>
            <a:chOff x="0" y="0"/>
            <a:chExt cx="3959914" cy="2204186"/>
          </a:xfrm>
        </p:grpSpPr>
        <p:sp>
          <p:nvSpPr>
            <p:cNvPr id="6" name="Freeform 6"/>
            <p:cNvSpPr/>
            <p:nvPr/>
          </p:nvSpPr>
          <p:spPr>
            <a:xfrm>
              <a:off x="0" y="0"/>
              <a:ext cx="3959914"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a:off x="5069506" y="3407219"/>
            <a:ext cx="8148069" cy="3371296"/>
            <a:chOff x="0" y="0"/>
            <a:chExt cx="2145994" cy="887913"/>
          </a:xfrm>
        </p:grpSpPr>
        <p:sp>
          <p:nvSpPr>
            <p:cNvPr id="9" name="Freeform 9"/>
            <p:cNvSpPr/>
            <p:nvPr/>
          </p:nvSpPr>
          <p:spPr>
            <a:xfrm>
              <a:off x="0" y="0"/>
              <a:ext cx="2145994" cy="887913"/>
            </a:xfrm>
            <a:custGeom>
              <a:avLst/>
              <a:gdLst/>
              <a:ahLst/>
              <a:cxnLst/>
              <a:rect l="l" t="t" r="r" b="b"/>
              <a:pathLst>
                <a:path w="2145994" h="887913">
                  <a:moveTo>
                    <a:pt x="95015" y="0"/>
                  </a:moveTo>
                  <a:lnTo>
                    <a:pt x="2050978" y="0"/>
                  </a:lnTo>
                  <a:cubicBezTo>
                    <a:pt x="2076178" y="0"/>
                    <a:pt x="2100345" y="10011"/>
                    <a:pt x="2118164" y="27829"/>
                  </a:cubicBezTo>
                  <a:cubicBezTo>
                    <a:pt x="2135983" y="45648"/>
                    <a:pt x="2145994" y="69816"/>
                    <a:pt x="2145994" y="95015"/>
                  </a:cubicBezTo>
                  <a:lnTo>
                    <a:pt x="2145994" y="792898"/>
                  </a:lnTo>
                  <a:cubicBezTo>
                    <a:pt x="2145994" y="818098"/>
                    <a:pt x="2135983" y="842265"/>
                    <a:pt x="2118164" y="860084"/>
                  </a:cubicBezTo>
                  <a:cubicBezTo>
                    <a:pt x="2100345" y="877903"/>
                    <a:pt x="2076178" y="887913"/>
                    <a:pt x="2050978" y="887913"/>
                  </a:cubicBezTo>
                  <a:lnTo>
                    <a:pt x="95015" y="887913"/>
                  </a:lnTo>
                  <a:cubicBezTo>
                    <a:pt x="69816" y="887913"/>
                    <a:pt x="45648" y="877903"/>
                    <a:pt x="27829" y="860084"/>
                  </a:cubicBezTo>
                  <a:cubicBezTo>
                    <a:pt x="10011" y="842265"/>
                    <a:pt x="0" y="818098"/>
                    <a:pt x="0" y="792898"/>
                  </a:cubicBezTo>
                  <a:lnTo>
                    <a:pt x="0" y="95015"/>
                  </a:lnTo>
                  <a:cubicBezTo>
                    <a:pt x="0" y="69816"/>
                    <a:pt x="10011" y="45648"/>
                    <a:pt x="27829" y="27829"/>
                  </a:cubicBezTo>
                  <a:cubicBezTo>
                    <a:pt x="45648" y="10011"/>
                    <a:pt x="69816" y="0"/>
                    <a:pt x="95015" y="0"/>
                  </a:cubicBezTo>
                  <a:close/>
                </a:path>
              </a:pathLst>
            </a:custGeom>
            <a:solidFill>
              <a:srgbClr val="000000">
                <a:alpha val="0"/>
              </a:srgbClr>
            </a:solidFill>
            <a:ln w="47625">
              <a:solidFill>
                <a:srgbClr val="5D381C"/>
              </a:solidFill>
            </a:ln>
          </p:spPr>
          <p:txBody>
            <a:bodyPr/>
            <a:lstStyle/>
            <a:p>
              <a:endParaRPr lang="en-US"/>
            </a:p>
          </p:txBody>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Freeform 11"/>
          <p:cNvSpPr/>
          <p:nvPr/>
        </p:nvSpPr>
        <p:spPr>
          <a:xfrm>
            <a:off x="14066520" y="4249092"/>
            <a:ext cx="737119" cy="1061297"/>
          </a:xfrm>
          <a:custGeom>
            <a:avLst/>
            <a:gdLst/>
            <a:ahLst/>
            <a:cxnLst/>
            <a:rect l="l" t="t" r="r" b="b"/>
            <a:pathLst>
              <a:path w="737119" h="1061297">
                <a:moveTo>
                  <a:pt x="0" y="0"/>
                </a:moveTo>
                <a:lnTo>
                  <a:pt x="737119" y="0"/>
                </a:lnTo>
                <a:lnTo>
                  <a:pt x="737119" y="1061298"/>
                </a:lnTo>
                <a:lnTo>
                  <a:pt x="0" y="10612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3381299" y="5792132"/>
            <a:ext cx="737119" cy="1061297"/>
          </a:xfrm>
          <a:custGeom>
            <a:avLst/>
            <a:gdLst/>
            <a:ahLst/>
            <a:cxnLst/>
            <a:rect l="l" t="t" r="r" b="b"/>
            <a:pathLst>
              <a:path w="737119" h="1061297">
                <a:moveTo>
                  <a:pt x="0" y="0"/>
                </a:moveTo>
                <a:lnTo>
                  <a:pt x="737119" y="0"/>
                </a:lnTo>
                <a:lnTo>
                  <a:pt x="737119" y="1061297"/>
                </a:lnTo>
                <a:lnTo>
                  <a:pt x="0" y="10612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4301603" y="6432492"/>
            <a:ext cx="584719" cy="841873"/>
          </a:xfrm>
          <a:custGeom>
            <a:avLst/>
            <a:gdLst/>
            <a:ahLst/>
            <a:cxnLst/>
            <a:rect l="l" t="t" r="r" b="b"/>
            <a:pathLst>
              <a:path w="584719" h="841873">
                <a:moveTo>
                  <a:pt x="0" y="0"/>
                </a:moveTo>
                <a:lnTo>
                  <a:pt x="584719" y="0"/>
                </a:lnTo>
                <a:lnTo>
                  <a:pt x="584719" y="841874"/>
                </a:lnTo>
                <a:lnTo>
                  <a:pt x="0" y="8418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TextBox 14"/>
          <p:cNvSpPr txBox="1"/>
          <p:nvPr/>
        </p:nvSpPr>
        <p:spPr>
          <a:xfrm>
            <a:off x="2946333" y="3777467"/>
            <a:ext cx="9671801" cy="2708434"/>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wrap="square" lIns="0" tIns="0" rIns="0" bIns="0" rtlCol="0" anchor="t">
            <a:spAutoFit/>
          </a:bodyPr>
          <a:lstStyle/>
          <a:p>
            <a:pPr algn="ctr"/>
            <a:r>
              <a:rPr lang="vi-VN" sz="8800" b="1">
                <a:latin typeface="Times New Roman" panose="02020603050405020304" pitchFamily="18" charset="0"/>
                <a:cs typeface="Times New Roman" panose="02020603050405020304" pitchFamily="18" charset="0"/>
              </a:rPr>
              <a:t>HOẠT ĐỘNG 1</a:t>
            </a:r>
          </a:p>
          <a:p>
            <a:pPr algn="ctr"/>
            <a:r>
              <a:rPr lang="vi-VN" sz="8800" b="1">
                <a:latin typeface="Times New Roman" panose="02020603050405020304" pitchFamily="18" charset="0"/>
                <a:cs typeface="Times New Roman" panose="02020603050405020304" pitchFamily="18" charset="0"/>
              </a:rPr>
              <a:t>KHỞI ĐỘNG </a:t>
            </a:r>
            <a:endParaRPr lang="en-US" sz="8000">
              <a:solidFill>
                <a:srgbClr val="E18455"/>
              </a:solidFill>
              <a:latin typeface="Times New Roman" panose="02020603050405020304" pitchFamily="18" charset="0"/>
              <a:cs typeface="Times New Roman" panose="02020603050405020304" pitchFamily="18" charset="0"/>
            </a:endParaRPr>
          </a:p>
        </p:txBody>
      </p:sp>
      <p:sp>
        <p:nvSpPr>
          <p:cNvPr id="15" name="Freeform 15"/>
          <p:cNvSpPr/>
          <p:nvPr/>
        </p:nvSpPr>
        <p:spPr>
          <a:xfrm>
            <a:off x="13481800" y="3407219"/>
            <a:ext cx="584719" cy="841873"/>
          </a:xfrm>
          <a:custGeom>
            <a:avLst/>
            <a:gdLst/>
            <a:ahLst/>
            <a:cxnLst/>
            <a:rect l="l" t="t" r="r" b="b"/>
            <a:pathLst>
              <a:path w="584719" h="841873">
                <a:moveTo>
                  <a:pt x="0" y="0"/>
                </a:moveTo>
                <a:lnTo>
                  <a:pt x="584720" y="0"/>
                </a:lnTo>
                <a:lnTo>
                  <a:pt x="584720" y="841873"/>
                </a:lnTo>
                <a:lnTo>
                  <a:pt x="0" y="841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a:off x="2053046" y="901152"/>
            <a:ext cx="2065372" cy="4191715"/>
          </a:xfrm>
          <a:custGeom>
            <a:avLst/>
            <a:gdLst/>
            <a:ahLst/>
            <a:cxnLst/>
            <a:rect l="l" t="t" r="r" b="b"/>
            <a:pathLst>
              <a:path w="2065372" h="4191715">
                <a:moveTo>
                  <a:pt x="0" y="0"/>
                </a:moveTo>
                <a:lnTo>
                  <a:pt x="2065372" y="0"/>
                </a:lnTo>
                <a:lnTo>
                  <a:pt x="2065372" y="4191715"/>
                </a:lnTo>
                <a:lnTo>
                  <a:pt x="0" y="4191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14329543" y="6363155"/>
            <a:ext cx="1588787" cy="2592976"/>
          </a:xfrm>
          <a:custGeom>
            <a:avLst/>
            <a:gdLst/>
            <a:ahLst/>
            <a:cxnLst/>
            <a:rect l="l" t="t" r="r" b="b"/>
            <a:pathLst>
              <a:path w="1588787" h="2592976">
                <a:moveTo>
                  <a:pt x="0" y="0"/>
                </a:moveTo>
                <a:lnTo>
                  <a:pt x="1588788" y="0"/>
                </a:lnTo>
                <a:lnTo>
                  <a:pt x="1588788" y="2592976"/>
                </a:lnTo>
                <a:lnTo>
                  <a:pt x="0" y="25929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10704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360640A-9AC4-097D-5900-535938710646}"/>
              </a:ext>
            </a:extLst>
          </p:cNvPr>
          <p:cNvSpPr/>
          <p:nvPr/>
        </p:nvSpPr>
        <p:spPr>
          <a:xfrm>
            <a:off x="0" y="2481155"/>
            <a:ext cx="18288000" cy="1712618"/>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sz="3600"/>
          </a:p>
        </p:txBody>
      </p:sp>
      <p:sp>
        <p:nvSpPr>
          <p:cNvPr id="6" name="Rectangle 5">
            <a:extLst>
              <a:ext uri="{FF2B5EF4-FFF2-40B4-BE49-F238E27FC236}">
                <a16:creationId xmlns:a16="http://schemas.microsoft.com/office/drawing/2014/main" id="{D2C77318-63A2-7296-DAE7-C8B885992998}"/>
              </a:ext>
            </a:extLst>
          </p:cNvPr>
          <p:cNvSpPr/>
          <p:nvPr/>
        </p:nvSpPr>
        <p:spPr>
          <a:xfrm>
            <a:off x="0" y="7077381"/>
            <a:ext cx="18288000" cy="1712618"/>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sz="3600"/>
          </a:p>
        </p:txBody>
      </p:sp>
      <p:pic>
        <p:nvPicPr>
          <p:cNvPr id="7" name="Picture 6">
            <a:hlinkClick r:id="rId3" action="ppaction://hlinksldjump"/>
            <a:extLst>
              <a:ext uri="{FF2B5EF4-FFF2-40B4-BE49-F238E27FC236}">
                <a16:creationId xmlns:a16="http://schemas.microsoft.com/office/drawing/2014/main" id="{B4C28DDA-B97C-613F-98B7-E79602921D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986" y="1118105"/>
            <a:ext cx="2953768" cy="2615410"/>
          </a:xfrm>
          <a:prstGeom prst="rect">
            <a:avLst/>
          </a:prstGeom>
        </p:spPr>
      </p:pic>
      <p:pic>
        <p:nvPicPr>
          <p:cNvPr id="8" name="H1">
            <a:hlinkClick r:id="rId3" action="ppaction://hlinksldjump"/>
            <a:extLst>
              <a:ext uri="{FF2B5EF4-FFF2-40B4-BE49-F238E27FC236}">
                <a16:creationId xmlns:a16="http://schemas.microsoft.com/office/drawing/2014/main" id="{69D1A2D6-4CE1-4E2B-79D2-1620E1F2E2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400" y="349940"/>
            <a:ext cx="3090940" cy="2075868"/>
          </a:xfrm>
          <a:prstGeom prst="rect">
            <a:avLst/>
          </a:prstGeom>
        </p:spPr>
      </p:pic>
      <p:pic>
        <p:nvPicPr>
          <p:cNvPr id="9" name="Picture 8">
            <a:hlinkClick r:id="rId6" action="ppaction://hlinksldjump"/>
            <a:extLst>
              <a:ext uri="{FF2B5EF4-FFF2-40B4-BE49-F238E27FC236}">
                <a16:creationId xmlns:a16="http://schemas.microsoft.com/office/drawing/2014/main" id="{F4544AFE-02FE-2169-C576-FA092E73A7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9388" y="1118105"/>
            <a:ext cx="2953768" cy="2615410"/>
          </a:xfrm>
          <a:prstGeom prst="rect">
            <a:avLst/>
          </a:prstGeom>
        </p:spPr>
      </p:pic>
      <p:pic>
        <p:nvPicPr>
          <p:cNvPr id="10" name="H2">
            <a:hlinkClick r:id="rId6" action="ppaction://hlinksldjump"/>
            <a:extLst>
              <a:ext uri="{FF2B5EF4-FFF2-40B4-BE49-F238E27FC236}">
                <a16:creationId xmlns:a16="http://schemas.microsoft.com/office/drawing/2014/main" id="{D7CEAE5D-B589-FDF2-F73A-C10EFBFBEA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00800" y="349940"/>
            <a:ext cx="3090940" cy="2075868"/>
          </a:xfrm>
          <a:prstGeom prst="rect">
            <a:avLst/>
          </a:prstGeom>
        </p:spPr>
      </p:pic>
      <p:pic>
        <p:nvPicPr>
          <p:cNvPr id="11" name="Picture 10">
            <a:hlinkClick r:id="rId9" action="ppaction://hlinksldjump"/>
            <a:extLst>
              <a:ext uri="{FF2B5EF4-FFF2-40B4-BE49-F238E27FC236}">
                <a16:creationId xmlns:a16="http://schemas.microsoft.com/office/drawing/2014/main" id="{4A5676D9-62C1-CA2B-389E-CB4F93FE6E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632186" y="1118103"/>
            <a:ext cx="2953768" cy="2615410"/>
          </a:xfrm>
          <a:prstGeom prst="rect">
            <a:avLst/>
          </a:prstGeom>
        </p:spPr>
      </p:pic>
      <p:pic>
        <p:nvPicPr>
          <p:cNvPr id="12" name="H3">
            <a:hlinkClick r:id="rId9" action="ppaction://hlinksldjump"/>
            <a:extLst>
              <a:ext uri="{FF2B5EF4-FFF2-40B4-BE49-F238E27FC236}">
                <a16:creationId xmlns:a16="http://schemas.microsoft.com/office/drawing/2014/main" id="{8F9A4ADB-512E-F0EE-694B-9BA821F688A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563600" y="349938"/>
            <a:ext cx="3090940" cy="2075868"/>
          </a:xfrm>
          <a:prstGeom prst="rect">
            <a:avLst/>
          </a:prstGeom>
        </p:spPr>
      </p:pic>
      <p:pic>
        <p:nvPicPr>
          <p:cNvPr id="13" name="Picture 12">
            <a:hlinkClick r:id="rId12" action="ppaction://hlinksldjump"/>
            <a:extLst>
              <a:ext uri="{FF2B5EF4-FFF2-40B4-BE49-F238E27FC236}">
                <a16:creationId xmlns:a16="http://schemas.microsoft.com/office/drawing/2014/main" id="{998D21F5-EBAD-7254-BE0E-3E21CE65F96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49648" y="5759265"/>
            <a:ext cx="2953768" cy="2615410"/>
          </a:xfrm>
          <a:prstGeom prst="rect">
            <a:avLst/>
          </a:prstGeom>
        </p:spPr>
      </p:pic>
      <p:pic>
        <p:nvPicPr>
          <p:cNvPr id="14" name="H4">
            <a:hlinkClick r:id="rId12" action="ppaction://hlinksldjump"/>
            <a:extLst>
              <a:ext uri="{FF2B5EF4-FFF2-40B4-BE49-F238E27FC236}">
                <a16:creationId xmlns:a16="http://schemas.microsoft.com/office/drawing/2014/main" id="{0A5AA95A-406A-4DBD-C0ED-AF150CF3175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81060" y="4991100"/>
            <a:ext cx="3090940" cy="2075868"/>
          </a:xfrm>
          <a:prstGeom prst="rect">
            <a:avLst/>
          </a:prstGeom>
        </p:spPr>
      </p:pic>
      <p:pic>
        <p:nvPicPr>
          <p:cNvPr id="15" name="Picture 14">
            <a:hlinkClick r:id="rId3" action="ppaction://hlinksldjump"/>
            <a:extLst>
              <a:ext uri="{FF2B5EF4-FFF2-40B4-BE49-F238E27FC236}">
                <a16:creationId xmlns:a16="http://schemas.microsoft.com/office/drawing/2014/main" id="{9E2674F0-06C0-0F6C-DE04-75FB3864E42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46274" y="5790419"/>
            <a:ext cx="2953768" cy="2615410"/>
          </a:xfrm>
          <a:prstGeom prst="rect">
            <a:avLst/>
          </a:prstGeom>
        </p:spPr>
      </p:pic>
      <p:pic>
        <p:nvPicPr>
          <p:cNvPr id="16" name="H5">
            <a:hlinkClick r:id="rId3" action="ppaction://hlinksldjump"/>
            <a:extLst>
              <a:ext uri="{FF2B5EF4-FFF2-40B4-BE49-F238E27FC236}">
                <a16:creationId xmlns:a16="http://schemas.microsoft.com/office/drawing/2014/main" id="{625EF345-23D4-610E-F10B-9F6122730E5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877686" y="5022254"/>
            <a:ext cx="3090940" cy="2075868"/>
          </a:xfrm>
          <a:prstGeom prst="rect">
            <a:avLst/>
          </a:prstGeom>
        </p:spPr>
      </p:pic>
      <p:pic>
        <p:nvPicPr>
          <p:cNvPr id="19" name="Picture 18">
            <a:extLst>
              <a:ext uri="{FF2B5EF4-FFF2-40B4-BE49-F238E27FC236}">
                <a16:creationId xmlns:a16="http://schemas.microsoft.com/office/drawing/2014/main" id="{D56E0AFF-DA39-876A-1EAD-8144EB68CDC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 y="8778538"/>
            <a:ext cx="9143998" cy="502228"/>
          </a:xfrm>
          <a:prstGeom prst="rect">
            <a:avLst/>
          </a:prstGeom>
        </p:spPr>
      </p:pic>
      <p:pic>
        <p:nvPicPr>
          <p:cNvPr id="20" name="Picture 19">
            <a:extLst>
              <a:ext uri="{FF2B5EF4-FFF2-40B4-BE49-F238E27FC236}">
                <a16:creationId xmlns:a16="http://schemas.microsoft.com/office/drawing/2014/main" id="{48292348-906B-13A9-BB10-2491E762CB1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44003" y="8778538"/>
            <a:ext cx="9143998" cy="502228"/>
          </a:xfrm>
          <a:prstGeom prst="rect">
            <a:avLst/>
          </a:prstGeom>
        </p:spPr>
      </p:pic>
      <p:pic>
        <p:nvPicPr>
          <p:cNvPr id="21" name="Picture 20">
            <a:extLst>
              <a:ext uri="{FF2B5EF4-FFF2-40B4-BE49-F238E27FC236}">
                <a16:creationId xmlns:a16="http://schemas.microsoft.com/office/drawing/2014/main" id="{915F6796-8E56-C802-0A56-EC49C3CC4A6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 y="4184072"/>
            <a:ext cx="9143998" cy="502228"/>
          </a:xfrm>
          <a:prstGeom prst="rect">
            <a:avLst/>
          </a:prstGeom>
        </p:spPr>
      </p:pic>
      <p:pic>
        <p:nvPicPr>
          <p:cNvPr id="22" name="Picture 21">
            <a:extLst>
              <a:ext uri="{FF2B5EF4-FFF2-40B4-BE49-F238E27FC236}">
                <a16:creationId xmlns:a16="http://schemas.microsoft.com/office/drawing/2014/main" id="{8C64A86D-89CB-8CC7-022A-EDDD4C9CFD4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44003" y="4184072"/>
            <a:ext cx="9143998" cy="502228"/>
          </a:xfrm>
          <a:prstGeom prst="rect">
            <a:avLst/>
          </a:prstGeom>
        </p:spPr>
      </p:pic>
    </p:spTree>
    <p:extLst>
      <p:ext uri="{BB962C8B-B14F-4D97-AF65-F5344CB8AC3E}">
        <p14:creationId xmlns:p14="http://schemas.microsoft.com/office/powerpoint/2010/main" val="28555617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9"/>
                                        </p:tgtEl>
                                      </p:cBhvr>
                                    </p:animEffect>
                                    <p:anim calcmode="lin" valueType="num">
                                      <p:cBhvr>
                                        <p:cTn id="7" dur="1000"/>
                                        <p:tgtEl>
                                          <p:spTgt spid="9"/>
                                        </p:tgtEl>
                                        <p:attrNameLst>
                                          <p:attrName>ppt_x</p:attrName>
                                        </p:attrNameLst>
                                      </p:cBhvr>
                                      <p:tavLst>
                                        <p:tav tm="0">
                                          <p:val>
                                            <p:strVal val="ppt_x"/>
                                          </p:val>
                                        </p:tav>
                                        <p:tav tm="100000">
                                          <p:val>
                                            <p:strVal val="ppt_x"/>
                                          </p:val>
                                        </p:tav>
                                      </p:tavLst>
                                    </p:anim>
                                    <p:anim calcmode="lin" valueType="num">
                                      <p:cBhvr>
                                        <p:cTn id="8" dur="1000"/>
                                        <p:tgtEl>
                                          <p:spTgt spid="9"/>
                                        </p:tgtEl>
                                        <p:attrNameLst>
                                          <p:attrName>ppt_y</p:attrName>
                                        </p:attrNameLst>
                                      </p:cBhvr>
                                      <p:tavLst>
                                        <p:tav tm="0">
                                          <p:val>
                                            <p:strVal val="ppt_y"/>
                                          </p:val>
                                        </p:tav>
                                        <p:tav tm="100000">
                                          <p:val>
                                            <p:strVal val="ppt_y+.1"/>
                                          </p:val>
                                        </p:tav>
                                      </p:tavLst>
                                    </p:anim>
                                    <p:set>
                                      <p:cBhvr>
                                        <p:cTn id="9" dur="1" fill="hold">
                                          <p:stCondLst>
                                            <p:cond delay="999"/>
                                          </p:stCondLst>
                                        </p:cTn>
                                        <p:tgtEl>
                                          <p:spTgt spid="9"/>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1000"/>
                                        <p:tgtEl>
                                          <p:spTgt spid="10"/>
                                        </p:tgtEl>
                                      </p:cBhvr>
                                    </p:animEffect>
                                    <p:anim calcmode="lin" valueType="num">
                                      <p:cBhvr>
                                        <p:cTn id="12" dur="1000"/>
                                        <p:tgtEl>
                                          <p:spTgt spid="10"/>
                                        </p:tgtEl>
                                        <p:attrNameLst>
                                          <p:attrName>ppt_x</p:attrName>
                                        </p:attrNameLst>
                                      </p:cBhvr>
                                      <p:tavLst>
                                        <p:tav tm="0">
                                          <p:val>
                                            <p:strVal val="ppt_x"/>
                                          </p:val>
                                        </p:tav>
                                        <p:tav tm="100000">
                                          <p:val>
                                            <p:strVal val="ppt_x"/>
                                          </p:val>
                                        </p:tav>
                                      </p:tavLst>
                                    </p:anim>
                                    <p:anim calcmode="lin" valueType="num">
                                      <p:cBhvr>
                                        <p:cTn id="13" dur="1000"/>
                                        <p:tgtEl>
                                          <p:spTgt spid="10"/>
                                        </p:tgtEl>
                                        <p:attrNameLst>
                                          <p:attrName>ppt_y</p:attrName>
                                        </p:attrNameLst>
                                      </p:cBhvr>
                                      <p:tavLst>
                                        <p:tav tm="0">
                                          <p:val>
                                            <p:strVal val="ppt_y"/>
                                          </p:val>
                                        </p:tav>
                                        <p:tav tm="100000">
                                          <p:val>
                                            <p:strVal val="ppt_y+.1"/>
                                          </p:val>
                                        </p:tav>
                                      </p:tavLst>
                                    </p:anim>
                                    <p:set>
                                      <p:cBhvr>
                                        <p:cTn id="14"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42" presetClass="exit" presetSubtype="0" fill="hold" nodeType="clickEffect">
                                  <p:stCondLst>
                                    <p:cond delay="0"/>
                                  </p:stCondLst>
                                  <p:childTnLst>
                                    <p:animEffect transition="out" filter="fade">
                                      <p:cBhvr>
                                        <p:cTn id="19" dur="1000"/>
                                        <p:tgtEl>
                                          <p:spTgt spid="7"/>
                                        </p:tgtEl>
                                      </p:cBhvr>
                                    </p:animEffect>
                                    <p:anim calcmode="lin" valueType="num">
                                      <p:cBhvr>
                                        <p:cTn id="20" dur="1000"/>
                                        <p:tgtEl>
                                          <p:spTgt spid="7"/>
                                        </p:tgtEl>
                                        <p:attrNameLst>
                                          <p:attrName>ppt_x</p:attrName>
                                        </p:attrNameLst>
                                      </p:cBhvr>
                                      <p:tavLst>
                                        <p:tav tm="0">
                                          <p:val>
                                            <p:strVal val="ppt_x"/>
                                          </p:val>
                                        </p:tav>
                                        <p:tav tm="100000">
                                          <p:val>
                                            <p:strVal val="ppt_x"/>
                                          </p:val>
                                        </p:tav>
                                      </p:tavLst>
                                    </p:anim>
                                    <p:anim calcmode="lin" valueType="num">
                                      <p:cBhvr>
                                        <p:cTn id="21" dur="1000"/>
                                        <p:tgtEl>
                                          <p:spTgt spid="7"/>
                                        </p:tgtEl>
                                        <p:attrNameLst>
                                          <p:attrName>ppt_y</p:attrName>
                                        </p:attrNameLst>
                                      </p:cBhvr>
                                      <p:tavLst>
                                        <p:tav tm="0">
                                          <p:val>
                                            <p:strVal val="ppt_y"/>
                                          </p:val>
                                        </p:tav>
                                        <p:tav tm="100000">
                                          <p:val>
                                            <p:strVal val="ppt_y+.1"/>
                                          </p:val>
                                        </p:tav>
                                      </p:tavLst>
                                    </p:anim>
                                    <p:set>
                                      <p:cBhvr>
                                        <p:cTn id="22" dur="1" fill="hold">
                                          <p:stCondLst>
                                            <p:cond delay="999"/>
                                          </p:stCondLst>
                                        </p:cTn>
                                        <p:tgtEl>
                                          <p:spTgt spid="7"/>
                                        </p:tgtEl>
                                        <p:attrNameLst>
                                          <p:attrName>style.visibility</p:attrName>
                                        </p:attrNameLst>
                                      </p:cBhvr>
                                      <p:to>
                                        <p:strVal val="hidden"/>
                                      </p:to>
                                    </p:set>
                                  </p:childTnLst>
                                </p:cTn>
                              </p:par>
                              <p:par>
                                <p:cTn id="23" presetID="42" presetClass="exit" presetSubtype="0" fill="hold" nodeType="withEffect">
                                  <p:stCondLst>
                                    <p:cond delay="0"/>
                                  </p:stCondLst>
                                  <p:childTnLst>
                                    <p:animEffect transition="out" filter="fade">
                                      <p:cBhvr>
                                        <p:cTn id="24" dur="1000"/>
                                        <p:tgtEl>
                                          <p:spTgt spid="8"/>
                                        </p:tgtEl>
                                      </p:cBhvr>
                                    </p:animEffect>
                                    <p:anim calcmode="lin" valueType="num">
                                      <p:cBhvr>
                                        <p:cTn id="25" dur="1000"/>
                                        <p:tgtEl>
                                          <p:spTgt spid="8"/>
                                        </p:tgtEl>
                                        <p:attrNameLst>
                                          <p:attrName>ppt_x</p:attrName>
                                        </p:attrNameLst>
                                      </p:cBhvr>
                                      <p:tavLst>
                                        <p:tav tm="0">
                                          <p:val>
                                            <p:strVal val="ppt_x"/>
                                          </p:val>
                                        </p:tav>
                                        <p:tav tm="100000">
                                          <p:val>
                                            <p:strVal val="ppt_x"/>
                                          </p:val>
                                        </p:tav>
                                      </p:tavLst>
                                    </p:anim>
                                    <p:anim calcmode="lin" valueType="num">
                                      <p:cBhvr>
                                        <p:cTn id="26" dur="1000"/>
                                        <p:tgtEl>
                                          <p:spTgt spid="8"/>
                                        </p:tgtEl>
                                        <p:attrNameLst>
                                          <p:attrName>ppt_y</p:attrName>
                                        </p:attrNameLst>
                                      </p:cBhvr>
                                      <p:tavLst>
                                        <p:tav tm="0">
                                          <p:val>
                                            <p:strVal val="ppt_y"/>
                                          </p:val>
                                        </p:tav>
                                        <p:tav tm="100000">
                                          <p:val>
                                            <p:strVal val="ppt_y+.1"/>
                                          </p:val>
                                        </p:tav>
                                      </p:tavLst>
                                    </p:anim>
                                    <p:set>
                                      <p:cBhvr>
                                        <p:cTn id="27"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42" presetClass="exit" presetSubtype="0" fill="hold" nodeType="clickEffect">
                                  <p:stCondLst>
                                    <p:cond delay="0"/>
                                  </p:stCondLst>
                                  <p:childTnLst>
                                    <p:animEffect transition="out" filter="fade">
                                      <p:cBhvr>
                                        <p:cTn id="32" dur="1000"/>
                                        <p:tgtEl>
                                          <p:spTgt spid="12"/>
                                        </p:tgtEl>
                                      </p:cBhvr>
                                    </p:animEffect>
                                    <p:anim calcmode="lin" valueType="num">
                                      <p:cBhvr>
                                        <p:cTn id="33" dur="1000"/>
                                        <p:tgtEl>
                                          <p:spTgt spid="12"/>
                                        </p:tgtEl>
                                        <p:attrNameLst>
                                          <p:attrName>ppt_x</p:attrName>
                                        </p:attrNameLst>
                                      </p:cBhvr>
                                      <p:tavLst>
                                        <p:tav tm="0">
                                          <p:val>
                                            <p:strVal val="ppt_x"/>
                                          </p:val>
                                        </p:tav>
                                        <p:tav tm="100000">
                                          <p:val>
                                            <p:strVal val="ppt_x"/>
                                          </p:val>
                                        </p:tav>
                                      </p:tavLst>
                                    </p:anim>
                                    <p:anim calcmode="lin" valueType="num">
                                      <p:cBhvr>
                                        <p:cTn id="34" dur="1000"/>
                                        <p:tgtEl>
                                          <p:spTgt spid="12"/>
                                        </p:tgtEl>
                                        <p:attrNameLst>
                                          <p:attrName>ppt_y</p:attrName>
                                        </p:attrNameLst>
                                      </p:cBhvr>
                                      <p:tavLst>
                                        <p:tav tm="0">
                                          <p:val>
                                            <p:strVal val="ppt_y"/>
                                          </p:val>
                                        </p:tav>
                                        <p:tav tm="100000">
                                          <p:val>
                                            <p:strVal val="ppt_y+.1"/>
                                          </p:val>
                                        </p:tav>
                                      </p:tavLst>
                                    </p:anim>
                                    <p:set>
                                      <p:cBhvr>
                                        <p:cTn id="35" dur="1" fill="hold">
                                          <p:stCondLst>
                                            <p:cond delay="999"/>
                                          </p:stCondLst>
                                        </p:cTn>
                                        <p:tgtEl>
                                          <p:spTgt spid="12"/>
                                        </p:tgtEl>
                                        <p:attrNameLst>
                                          <p:attrName>style.visibility</p:attrName>
                                        </p:attrNameLst>
                                      </p:cBhvr>
                                      <p:to>
                                        <p:strVal val="hidden"/>
                                      </p:to>
                                    </p:set>
                                  </p:childTnLst>
                                </p:cTn>
                              </p:par>
                              <p:par>
                                <p:cTn id="36" presetID="42" presetClass="exit" presetSubtype="0" fill="hold" nodeType="withEffect">
                                  <p:stCondLst>
                                    <p:cond delay="0"/>
                                  </p:stCondLst>
                                  <p:childTnLst>
                                    <p:animEffect transition="out" filter="fade">
                                      <p:cBhvr>
                                        <p:cTn id="37" dur="1000"/>
                                        <p:tgtEl>
                                          <p:spTgt spid="11"/>
                                        </p:tgtEl>
                                      </p:cBhvr>
                                    </p:animEffect>
                                    <p:anim calcmode="lin" valueType="num">
                                      <p:cBhvr>
                                        <p:cTn id="38" dur="1000"/>
                                        <p:tgtEl>
                                          <p:spTgt spid="11"/>
                                        </p:tgtEl>
                                        <p:attrNameLst>
                                          <p:attrName>ppt_x</p:attrName>
                                        </p:attrNameLst>
                                      </p:cBhvr>
                                      <p:tavLst>
                                        <p:tav tm="0">
                                          <p:val>
                                            <p:strVal val="ppt_x"/>
                                          </p:val>
                                        </p:tav>
                                        <p:tav tm="100000">
                                          <p:val>
                                            <p:strVal val="ppt_x"/>
                                          </p:val>
                                        </p:tav>
                                      </p:tavLst>
                                    </p:anim>
                                    <p:anim calcmode="lin" valueType="num">
                                      <p:cBhvr>
                                        <p:cTn id="39" dur="1000"/>
                                        <p:tgtEl>
                                          <p:spTgt spid="11"/>
                                        </p:tgtEl>
                                        <p:attrNameLst>
                                          <p:attrName>ppt_y</p:attrName>
                                        </p:attrNameLst>
                                      </p:cBhvr>
                                      <p:tavLst>
                                        <p:tav tm="0">
                                          <p:val>
                                            <p:strVal val="ppt_y"/>
                                          </p:val>
                                        </p:tav>
                                        <p:tav tm="100000">
                                          <p:val>
                                            <p:strVal val="ppt_y+.1"/>
                                          </p:val>
                                        </p:tav>
                                      </p:tavLst>
                                    </p:anim>
                                    <p:set>
                                      <p:cBhvr>
                                        <p:cTn id="40"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4"/>
                    </p:tgtEl>
                  </p:cond>
                </p:stCondLst>
                <p:endSync evt="end" delay="0">
                  <p:rtn val="all"/>
                </p:endSync>
                <p:childTnLst>
                  <p:par>
                    <p:cTn id="42" fill="hold">
                      <p:stCondLst>
                        <p:cond delay="0"/>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14"/>
                                        </p:tgtEl>
                                      </p:cBhvr>
                                    </p:animEffect>
                                    <p:anim calcmode="lin" valueType="num">
                                      <p:cBhvr>
                                        <p:cTn id="46" dur="1000"/>
                                        <p:tgtEl>
                                          <p:spTgt spid="14"/>
                                        </p:tgtEl>
                                        <p:attrNameLst>
                                          <p:attrName>ppt_x</p:attrName>
                                        </p:attrNameLst>
                                      </p:cBhvr>
                                      <p:tavLst>
                                        <p:tav tm="0">
                                          <p:val>
                                            <p:strVal val="ppt_x"/>
                                          </p:val>
                                        </p:tav>
                                        <p:tav tm="100000">
                                          <p:val>
                                            <p:strVal val="ppt_x"/>
                                          </p:val>
                                        </p:tav>
                                      </p:tavLst>
                                    </p:anim>
                                    <p:anim calcmode="lin" valueType="num">
                                      <p:cBhvr>
                                        <p:cTn id="47" dur="1000"/>
                                        <p:tgtEl>
                                          <p:spTgt spid="14"/>
                                        </p:tgtEl>
                                        <p:attrNameLst>
                                          <p:attrName>ppt_y</p:attrName>
                                        </p:attrNameLst>
                                      </p:cBhvr>
                                      <p:tavLst>
                                        <p:tav tm="0">
                                          <p:val>
                                            <p:strVal val="ppt_y"/>
                                          </p:val>
                                        </p:tav>
                                        <p:tav tm="100000">
                                          <p:val>
                                            <p:strVal val="ppt_y+.1"/>
                                          </p:val>
                                        </p:tav>
                                      </p:tavLst>
                                    </p:anim>
                                    <p:set>
                                      <p:cBhvr>
                                        <p:cTn id="48" dur="1" fill="hold">
                                          <p:stCondLst>
                                            <p:cond delay="999"/>
                                          </p:stCondLst>
                                        </p:cTn>
                                        <p:tgtEl>
                                          <p:spTgt spid="14"/>
                                        </p:tgtEl>
                                        <p:attrNameLst>
                                          <p:attrName>style.visibility</p:attrName>
                                        </p:attrNameLst>
                                      </p:cBhvr>
                                      <p:to>
                                        <p:strVal val="hidden"/>
                                      </p:to>
                                    </p:set>
                                  </p:childTnLst>
                                </p:cTn>
                              </p:par>
                              <p:par>
                                <p:cTn id="49" presetID="42" presetClass="exit" presetSubtype="0" fill="hold" nodeType="withEffect">
                                  <p:stCondLst>
                                    <p:cond delay="0"/>
                                  </p:stCondLst>
                                  <p:childTnLst>
                                    <p:animEffect transition="out" filter="fade">
                                      <p:cBhvr>
                                        <p:cTn id="50" dur="1000"/>
                                        <p:tgtEl>
                                          <p:spTgt spid="13"/>
                                        </p:tgtEl>
                                      </p:cBhvr>
                                    </p:animEffect>
                                    <p:anim calcmode="lin" valueType="num">
                                      <p:cBhvr>
                                        <p:cTn id="51" dur="1000"/>
                                        <p:tgtEl>
                                          <p:spTgt spid="13"/>
                                        </p:tgtEl>
                                        <p:attrNameLst>
                                          <p:attrName>ppt_x</p:attrName>
                                        </p:attrNameLst>
                                      </p:cBhvr>
                                      <p:tavLst>
                                        <p:tav tm="0">
                                          <p:val>
                                            <p:strVal val="ppt_x"/>
                                          </p:val>
                                        </p:tav>
                                        <p:tav tm="100000">
                                          <p:val>
                                            <p:strVal val="ppt_x"/>
                                          </p:val>
                                        </p:tav>
                                      </p:tavLst>
                                    </p:anim>
                                    <p:anim calcmode="lin" valueType="num">
                                      <p:cBhvr>
                                        <p:cTn id="52" dur="1000"/>
                                        <p:tgtEl>
                                          <p:spTgt spid="13"/>
                                        </p:tgtEl>
                                        <p:attrNameLst>
                                          <p:attrName>ppt_y</p:attrName>
                                        </p:attrNameLst>
                                      </p:cBhvr>
                                      <p:tavLst>
                                        <p:tav tm="0">
                                          <p:val>
                                            <p:strVal val="ppt_y"/>
                                          </p:val>
                                        </p:tav>
                                        <p:tav tm="100000">
                                          <p:val>
                                            <p:strVal val="ppt_y+.1"/>
                                          </p:val>
                                        </p:tav>
                                      </p:tavLst>
                                    </p:anim>
                                    <p:set>
                                      <p:cBhvr>
                                        <p:cTn id="53"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42" presetClass="exit" presetSubtype="0" fill="hold" nodeType="clickEffect">
                                  <p:stCondLst>
                                    <p:cond delay="0"/>
                                  </p:stCondLst>
                                  <p:childTnLst>
                                    <p:animEffect transition="out" filter="fade">
                                      <p:cBhvr>
                                        <p:cTn id="58" dur="1000"/>
                                        <p:tgtEl>
                                          <p:spTgt spid="16"/>
                                        </p:tgtEl>
                                      </p:cBhvr>
                                    </p:animEffect>
                                    <p:anim calcmode="lin" valueType="num">
                                      <p:cBhvr>
                                        <p:cTn id="59" dur="1000"/>
                                        <p:tgtEl>
                                          <p:spTgt spid="16"/>
                                        </p:tgtEl>
                                        <p:attrNameLst>
                                          <p:attrName>ppt_x</p:attrName>
                                        </p:attrNameLst>
                                      </p:cBhvr>
                                      <p:tavLst>
                                        <p:tav tm="0">
                                          <p:val>
                                            <p:strVal val="ppt_x"/>
                                          </p:val>
                                        </p:tav>
                                        <p:tav tm="100000">
                                          <p:val>
                                            <p:strVal val="ppt_x"/>
                                          </p:val>
                                        </p:tav>
                                      </p:tavLst>
                                    </p:anim>
                                    <p:anim calcmode="lin" valueType="num">
                                      <p:cBhvr>
                                        <p:cTn id="60" dur="1000"/>
                                        <p:tgtEl>
                                          <p:spTgt spid="16"/>
                                        </p:tgtEl>
                                        <p:attrNameLst>
                                          <p:attrName>ppt_y</p:attrName>
                                        </p:attrNameLst>
                                      </p:cBhvr>
                                      <p:tavLst>
                                        <p:tav tm="0">
                                          <p:val>
                                            <p:strVal val="ppt_y"/>
                                          </p:val>
                                        </p:tav>
                                        <p:tav tm="100000">
                                          <p:val>
                                            <p:strVal val="ppt_y+.1"/>
                                          </p:val>
                                        </p:tav>
                                      </p:tavLst>
                                    </p:anim>
                                    <p:set>
                                      <p:cBhvr>
                                        <p:cTn id="61" dur="1" fill="hold">
                                          <p:stCondLst>
                                            <p:cond delay="999"/>
                                          </p:stCondLst>
                                        </p:cTn>
                                        <p:tgtEl>
                                          <p:spTgt spid="16"/>
                                        </p:tgtEl>
                                        <p:attrNameLst>
                                          <p:attrName>style.visibility</p:attrName>
                                        </p:attrNameLst>
                                      </p:cBhvr>
                                      <p:to>
                                        <p:strVal val="hidden"/>
                                      </p:to>
                                    </p:set>
                                  </p:childTnLst>
                                </p:cTn>
                              </p:par>
                              <p:par>
                                <p:cTn id="62" presetID="42" presetClass="exit" presetSubtype="0" fill="hold" nodeType="withEffect">
                                  <p:stCondLst>
                                    <p:cond delay="0"/>
                                  </p:stCondLst>
                                  <p:childTnLst>
                                    <p:animEffect transition="out" filter="fade">
                                      <p:cBhvr>
                                        <p:cTn id="63" dur="1000"/>
                                        <p:tgtEl>
                                          <p:spTgt spid="15"/>
                                        </p:tgtEl>
                                      </p:cBhvr>
                                    </p:animEffect>
                                    <p:anim calcmode="lin" valueType="num">
                                      <p:cBhvr>
                                        <p:cTn id="64" dur="1000"/>
                                        <p:tgtEl>
                                          <p:spTgt spid="15"/>
                                        </p:tgtEl>
                                        <p:attrNameLst>
                                          <p:attrName>ppt_x</p:attrName>
                                        </p:attrNameLst>
                                      </p:cBhvr>
                                      <p:tavLst>
                                        <p:tav tm="0">
                                          <p:val>
                                            <p:strVal val="ppt_x"/>
                                          </p:val>
                                        </p:tav>
                                        <p:tav tm="100000">
                                          <p:val>
                                            <p:strVal val="ppt_x"/>
                                          </p:val>
                                        </p:tav>
                                      </p:tavLst>
                                    </p:anim>
                                    <p:anim calcmode="lin" valueType="num">
                                      <p:cBhvr>
                                        <p:cTn id="65" dur="1000"/>
                                        <p:tgtEl>
                                          <p:spTgt spid="15"/>
                                        </p:tgtEl>
                                        <p:attrNameLst>
                                          <p:attrName>ppt_y</p:attrName>
                                        </p:attrNameLst>
                                      </p:cBhvr>
                                      <p:tavLst>
                                        <p:tav tm="0">
                                          <p:val>
                                            <p:strVal val="ppt_y"/>
                                          </p:val>
                                        </p:tav>
                                        <p:tav tm="100000">
                                          <p:val>
                                            <p:strVal val="ppt_y+.1"/>
                                          </p:val>
                                        </p:tav>
                                      </p:tavLst>
                                    </p:anim>
                                    <p:set>
                                      <p:cBhvr>
                                        <p:cTn id="66"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6065C5-F596-AE9D-A694-ECF5F7F7EF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9624" y="-75640"/>
            <a:ext cx="2912144" cy="2784900"/>
          </a:xfrm>
          <a:prstGeom prst="rect">
            <a:avLst/>
          </a:prstGeom>
        </p:spPr>
      </p:pic>
      <p:pic>
        <p:nvPicPr>
          <p:cNvPr id="6" name="Picture 5">
            <a:extLst>
              <a:ext uri="{FF2B5EF4-FFF2-40B4-BE49-F238E27FC236}">
                <a16:creationId xmlns:a16="http://schemas.microsoft.com/office/drawing/2014/main" id="{27F2DB0A-04F6-AE14-E458-E721DE172E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59242" y="7291263"/>
            <a:ext cx="2953768" cy="2615410"/>
          </a:xfrm>
          <a:prstGeom prst="rect">
            <a:avLst/>
          </a:prstGeom>
        </p:spPr>
      </p:pic>
      <p:pic>
        <p:nvPicPr>
          <p:cNvPr id="7" name="Picture 6">
            <a:extLst>
              <a:ext uri="{FF2B5EF4-FFF2-40B4-BE49-F238E27FC236}">
                <a16:creationId xmlns:a16="http://schemas.microsoft.com/office/drawing/2014/main" id="{7073087B-E34A-BBF3-A578-DDD42B1BA0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90654" y="6523098"/>
            <a:ext cx="3090940" cy="2075868"/>
          </a:xfrm>
          <a:prstGeom prst="rect">
            <a:avLst/>
          </a:prstGeom>
        </p:spPr>
      </p:pic>
      <p:sp>
        <p:nvSpPr>
          <p:cNvPr id="8" name="Rectangle: Folded Corner 7">
            <a:extLst>
              <a:ext uri="{FF2B5EF4-FFF2-40B4-BE49-F238E27FC236}">
                <a16:creationId xmlns:a16="http://schemas.microsoft.com/office/drawing/2014/main" id="{7D0F6D8A-B672-D864-D769-ED62683EA3BF}"/>
              </a:ext>
            </a:extLst>
          </p:cNvPr>
          <p:cNvSpPr/>
          <p:nvPr/>
        </p:nvSpPr>
        <p:spPr>
          <a:xfrm>
            <a:off x="14889811" y="5880353"/>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MộT</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tràng</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pháo</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tay</a:t>
            </a:r>
            <a:endPar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Folded Corner 8">
            <a:extLst>
              <a:ext uri="{FF2B5EF4-FFF2-40B4-BE49-F238E27FC236}">
                <a16:creationId xmlns:a16="http://schemas.microsoft.com/office/drawing/2014/main" id="{6632E645-60A2-EAA5-8FFD-D5866CFEBF34}"/>
              </a:ext>
            </a:extLst>
          </p:cNvPr>
          <p:cNvSpPr/>
          <p:nvPr/>
        </p:nvSpPr>
        <p:spPr>
          <a:xfrm>
            <a:off x="6430578" y="4728529"/>
            <a:ext cx="8991600" cy="1312066"/>
          </a:xfrm>
          <a:prstGeom prst="foldedCorner">
            <a:avLst/>
          </a:prstGeom>
          <a:ln/>
        </p:spPr>
        <p:style>
          <a:lnRef idx="3">
            <a:schemeClr val="lt1"/>
          </a:lnRef>
          <a:fillRef idx="1">
            <a:schemeClr val="accent2"/>
          </a:fillRef>
          <a:effectRef idx="1">
            <a:schemeClr val="accent2"/>
          </a:effectRef>
          <a:fontRef idx="minor">
            <a:schemeClr val="lt1"/>
          </a:fontRef>
        </p:style>
        <p:txBody>
          <a:bodyPr lIns="137160" tIns="68580" rIns="137160" bIns="68580" rtlCol="0" anchor="ctr"/>
          <a:lstStyle/>
          <a:p>
            <a:pPr algn="ct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ĐÁP ÁN: B</a:t>
            </a:r>
          </a:p>
        </p:txBody>
      </p:sp>
      <p:sp>
        <p:nvSpPr>
          <p:cNvPr id="10" name="Rectangle 9">
            <a:extLst>
              <a:ext uri="{FF2B5EF4-FFF2-40B4-BE49-F238E27FC236}">
                <a16:creationId xmlns:a16="http://schemas.microsoft.com/office/drawing/2014/main" id="{BD815A37-F625-99AF-E0E6-6F23CF89D1F4}"/>
              </a:ext>
            </a:extLst>
          </p:cNvPr>
          <p:cNvSpPr/>
          <p:nvPr/>
        </p:nvSpPr>
        <p:spPr>
          <a:xfrm rot="5600923">
            <a:off x="4246988" y="7491170"/>
            <a:ext cx="3657496" cy="376468"/>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sz="3600"/>
          </a:p>
        </p:txBody>
      </p:sp>
      <p:sp>
        <p:nvSpPr>
          <p:cNvPr id="11" name="Arrow: Pentagon 10">
            <a:hlinkClick r:id="rId8" action="ppaction://hlinksldjump"/>
            <a:extLst>
              <a:ext uri="{FF2B5EF4-FFF2-40B4-BE49-F238E27FC236}">
                <a16:creationId xmlns:a16="http://schemas.microsoft.com/office/drawing/2014/main" id="{CD816EE1-2825-0AFF-F0E6-70935F483B88}"/>
              </a:ext>
            </a:extLst>
          </p:cNvPr>
          <p:cNvSpPr/>
          <p:nvPr/>
        </p:nvSpPr>
        <p:spPr>
          <a:xfrm rot="586976" flipH="1">
            <a:off x="4202110" y="6103532"/>
            <a:ext cx="3466408" cy="1349272"/>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r>
              <a:rPr lang="en-US" sz="4200" b="1" dirty="0">
                <a:latin typeface="Tahoma" panose="020B0604030504040204" pitchFamily="34" charset="0"/>
                <a:ea typeface="Tahoma" panose="020B0604030504040204" pitchFamily="34" charset="0"/>
                <a:cs typeface="Tahoma" panose="020B0604030504040204" pitchFamily="34" charset="0"/>
              </a:rPr>
              <a:t>GO HOME</a:t>
            </a:r>
          </a:p>
        </p:txBody>
      </p:sp>
      <p:pic>
        <p:nvPicPr>
          <p:cNvPr id="12" name="Picture 11">
            <a:extLst>
              <a:ext uri="{FF2B5EF4-FFF2-40B4-BE49-F238E27FC236}">
                <a16:creationId xmlns:a16="http://schemas.microsoft.com/office/drawing/2014/main" id="{AD7FB6AF-EEB6-A888-2656-6A228ED550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61361" y="8186201"/>
            <a:ext cx="1428750" cy="1528762"/>
          </a:xfrm>
          <a:prstGeom prst="rect">
            <a:avLst/>
          </a:prstGeom>
        </p:spPr>
      </p:pic>
      <p:sp>
        <p:nvSpPr>
          <p:cNvPr id="13" name="Flowchart: Summing Junction 12">
            <a:extLst>
              <a:ext uri="{FF2B5EF4-FFF2-40B4-BE49-F238E27FC236}">
                <a16:creationId xmlns:a16="http://schemas.microsoft.com/office/drawing/2014/main" id="{E437DA5E-7ED8-557E-97D0-8231385A0E6F}"/>
              </a:ext>
            </a:extLst>
          </p:cNvPr>
          <p:cNvSpPr/>
          <p:nvPr/>
        </p:nvSpPr>
        <p:spPr>
          <a:xfrm>
            <a:off x="6038851" y="6291489"/>
            <a:ext cx="231610" cy="231610"/>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sz="3600"/>
          </a:p>
        </p:txBody>
      </p:sp>
      <p:pic>
        <p:nvPicPr>
          <p:cNvPr id="14" name="Picture 13">
            <a:extLst>
              <a:ext uri="{FF2B5EF4-FFF2-40B4-BE49-F238E27FC236}">
                <a16:creationId xmlns:a16="http://schemas.microsoft.com/office/drawing/2014/main" id="{4E5D264D-C986-246D-D916-AEA9C7474A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04003" y="7731182"/>
            <a:ext cx="1746086" cy="1913980"/>
          </a:xfrm>
          <a:prstGeom prst="rect">
            <a:avLst/>
          </a:prstGeom>
        </p:spPr>
      </p:pic>
      <p:pic>
        <p:nvPicPr>
          <p:cNvPr id="15" name="Picture 14">
            <a:extLst>
              <a:ext uri="{FF2B5EF4-FFF2-40B4-BE49-F238E27FC236}">
                <a16:creationId xmlns:a16="http://schemas.microsoft.com/office/drawing/2014/main" id="{1E6303A6-0ACB-062E-6B38-0DB6195923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5958390"/>
            <a:ext cx="1746086" cy="1913980"/>
          </a:xfrm>
          <a:prstGeom prst="rect">
            <a:avLst/>
          </a:prstGeom>
        </p:spPr>
      </p:pic>
      <p:pic>
        <p:nvPicPr>
          <p:cNvPr id="16" name="Picture 15">
            <a:extLst>
              <a:ext uri="{FF2B5EF4-FFF2-40B4-BE49-F238E27FC236}">
                <a16:creationId xmlns:a16="http://schemas.microsoft.com/office/drawing/2014/main" id="{3CCFA37E-F32B-1B30-FA0B-BF0D4D1DDBE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14018" y="5156570"/>
            <a:ext cx="1166968" cy="1152964"/>
          </a:xfrm>
          <a:prstGeom prst="rect">
            <a:avLst/>
          </a:prstGeom>
        </p:spPr>
      </p:pic>
      <p:pic>
        <p:nvPicPr>
          <p:cNvPr id="17" name="Picture 16">
            <a:extLst>
              <a:ext uri="{FF2B5EF4-FFF2-40B4-BE49-F238E27FC236}">
                <a16:creationId xmlns:a16="http://schemas.microsoft.com/office/drawing/2014/main" id="{711A5A26-C642-6EC4-40F2-ED879A7DCC2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836843" y="5497318"/>
            <a:ext cx="1320242" cy="1264792"/>
          </a:xfrm>
          <a:prstGeom prst="rect">
            <a:avLst/>
          </a:prstGeom>
        </p:spPr>
      </p:pic>
      <p:pic>
        <p:nvPicPr>
          <p:cNvPr id="18" name="Picture 17">
            <a:extLst>
              <a:ext uri="{FF2B5EF4-FFF2-40B4-BE49-F238E27FC236}">
                <a16:creationId xmlns:a16="http://schemas.microsoft.com/office/drawing/2014/main" id="{3B8D4993-DF6B-7296-4F23-B88E012D743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824983" y="5878555"/>
            <a:ext cx="742950" cy="657226"/>
          </a:xfrm>
          <a:prstGeom prst="rect">
            <a:avLst/>
          </a:prstGeom>
        </p:spPr>
      </p:pic>
      <p:pic>
        <p:nvPicPr>
          <p:cNvPr id="19" name="Picture 18">
            <a:extLst>
              <a:ext uri="{FF2B5EF4-FFF2-40B4-BE49-F238E27FC236}">
                <a16:creationId xmlns:a16="http://schemas.microsoft.com/office/drawing/2014/main" id="{B5AB9B20-1AA2-514E-D85B-D26F8DD7BDE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575741" y="5733053"/>
            <a:ext cx="1071562" cy="1785938"/>
          </a:xfrm>
          <a:prstGeom prst="rect">
            <a:avLst/>
          </a:prstGeom>
        </p:spPr>
      </p:pic>
      <p:grpSp>
        <p:nvGrpSpPr>
          <p:cNvPr id="20" name="Group 19">
            <a:extLst>
              <a:ext uri="{FF2B5EF4-FFF2-40B4-BE49-F238E27FC236}">
                <a16:creationId xmlns:a16="http://schemas.microsoft.com/office/drawing/2014/main" id="{482EE8D1-A551-BECB-1ABC-F0254CE02427}"/>
              </a:ext>
            </a:extLst>
          </p:cNvPr>
          <p:cNvGrpSpPr/>
          <p:nvPr/>
        </p:nvGrpSpPr>
        <p:grpSpPr>
          <a:xfrm>
            <a:off x="3" y="14174"/>
            <a:ext cx="18287998" cy="4268748"/>
            <a:chOff x="381001" y="206828"/>
            <a:chExt cx="8425504" cy="878532"/>
          </a:xfrm>
          <a:solidFill>
            <a:schemeClr val="accent1">
              <a:lumMod val="40000"/>
              <a:lumOff val="60000"/>
            </a:schemeClr>
          </a:solidFill>
        </p:grpSpPr>
        <p:sp>
          <p:nvSpPr>
            <p:cNvPr id="21" name="Rectangle: Folded Corner 20">
              <a:extLst>
                <a:ext uri="{FF2B5EF4-FFF2-40B4-BE49-F238E27FC236}">
                  <a16:creationId xmlns:a16="http://schemas.microsoft.com/office/drawing/2014/main" id="{A51DF306-75C3-35E6-4B40-3F268317E25A}"/>
                </a:ext>
              </a:extLst>
            </p:cNvPr>
            <p:cNvSpPr/>
            <p:nvPr/>
          </p:nvSpPr>
          <p:spPr>
            <a:xfrm>
              <a:off x="381001" y="206828"/>
              <a:ext cx="8425504" cy="878532"/>
            </a:xfrm>
            <a:prstGeom prst="foldedCorne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endParaRPr lang="en-US" sz="4800" b="1" i="1" dirty="0">
                <a:solidFill>
                  <a:srgbClr val="002060"/>
                </a:solidFill>
                <a:latin typeface="Calibri" pitchFamily="34" charset="0"/>
                <a:ea typeface="Tahoma" panose="020B0604030504040204" pitchFamily="34" charset="0"/>
                <a:cs typeface="Tahoma" panose="020B0604030504040204" pitchFamily="34" charset="0"/>
              </a:endParaRPr>
            </a:p>
          </p:txBody>
        </p:sp>
        <p:sp>
          <p:nvSpPr>
            <p:cNvPr id="22" name="Diamond 21">
              <a:extLst>
                <a:ext uri="{FF2B5EF4-FFF2-40B4-BE49-F238E27FC236}">
                  <a16:creationId xmlns:a16="http://schemas.microsoft.com/office/drawing/2014/main" id="{0777C252-934B-2D6B-D9F7-5D62A8E85CD2}"/>
                </a:ext>
              </a:extLst>
            </p:cNvPr>
            <p:cNvSpPr/>
            <p:nvPr/>
          </p:nvSpPr>
          <p:spPr>
            <a:xfrm>
              <a:off x="432699" y="415261"/>
              <a:ext cx="706479" cy="461665"/>
            </a:xfrm>
            <a:prstGeom prst="diamond">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6EFDC"/>
                  </a:solidFill>
                </a:rPr>
                <a:t>1</a:t>
              </a:r>
              <a:endParaRPr lang="en-US" sz="3600" dirty="0">
                <a:solidFill>
                  <a:srgbClr val="F6EFDC"/>
                </a:solidFill>
              </a:endParaRPr>
            </a:p>
          </p:txBody>
        </p:sp>
        <p:sp>
          <p:nvSpPr>
            <p:cNvPr id="23" name="Rectangle 22">
              <a:extLst>
                <a:ext uri="{FF2B5EF4-FFF2-40B4-BE49-F238E27FC236}">
                  <a16:creationId xmlns:a16="http://schemas.microsoft.com/office/drawing/2014/main" id="{7F1126DE-C70B-03D8-6BB3-67A3D9DC35D4}"/>
                </a:ext>
              </a:extLst>
            </p:cNvPr>
            <p:cNvSpPr/>
            <p:nvPr/>
          </p:nvSpPr>
          <p:spPr>
            <a:xfrm>
              <a:off x="1258884" y="254363"/>
              <a:ext cx="7427916" cy="171024"/>
            </a:xfrm>
            <a:prstGeom prst="rect">
              <a:avLst/>
            </a:prstGeom>
            <a:grpFill/>
          </p:spPr>
          <p:txBody>
            <a:bodyPr wrap="square">
              <a:spAutoFit/>
            </a:bodyPr>
            <a:lstStyle/>
            <a:p>
              <a:pPr lvl="0"/>
              <a:endParaRPr lang="en-US" sz="4800" b="1" i="1" dirty="0">
                <a:solidFill>
                  <a:srgbClr val="002060"/>
                </a:solidFill>
                <a:latin typeface="Calibri" pitchFamily="34" charset="0"/>
                <a:ea typeface="Tahoma" panose="020B0604030504040204" pitchFamily="34" charset="0"/>
                <a:cs typeface="Tahoma" panose="020B0604030504040204" pitchFamily="34" charset="0"/>
              </a:endParaRPr>
            </a:p>
          </p:txBody>
        </p:sp>
      </p:grpSp>
      <p:sp>
        <p:nvSpPr>
          <p:cNvPr id="25" name="TextBox 24">
            <a:extLst>
              <a:ext uri="{FF2B5EF4-FFF2-40B4-BE49-F238E27FC236}">
                <a16:creationId xmlns:a16="http://schemas.microsoft.com/office/drawing/2014/main" id="{D1579C42-FC1D-BA77-23A2-B1ED9B61C994}"/>
              </a:ext>
            </a:extLst>
          </p:cNvPr>
          <p:cNvSpPr txBox="1"/>
          <p:nvPr/>
        </p:nvSpPr>
        <p:spPr>
          <a:xfrm>
            <a:off x="259827" y="57008"/>
            <a:ext cx="17768346" cy="3341107"/>
          </a:xfrm>
          <a:prstGeom prst="rect">
            <a:avLst/>
          </a:prstGeom>
          <a:noFill/>
        </p:spPr>
        <p:txBody>
          <a:bodyPr wrap="square">
            <a:spAutoFit/>
          </a:bodyPr>
          <a:lstStyle/>
          <a:p>
            <a:pPr marL="1371600">
              <a:lnSpc>
                <a:spcPct val="107000"/>
              </a:lnSpc>
            </a:pP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Văn </a:t>
            </a:r>
            <a:r>
              <a:rPr lang="en-US" sz="4000"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bản</a:t>
            </a: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lớp</a:t>
            </a: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trẻ</a:t>
            </a: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bây</a:t>
            </a: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giờ</a:t>
            </a: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về</a:t>
            </a: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vấn</a:t>
            </a: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đề</a:t>
            </a: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gì</a:t>
            </a: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marL="1371600">
              <a:lnSpc>
                <a:spcPct val="107000"/>
              </a:lnSpc>
            </a:pP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Sự</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sáng</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tạo</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giới</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trẻ</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phát</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Việt.</a:t>
            </a:r>
          </a:p>
          <a:p>
            <a:pPr marL="1371600">
              <a:lnSpc>
                <a:spcPct val="107000"/>
              </a:lnSpc>
            </a:pP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sử</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Việt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giới</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trẻ</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nay.</a:t>
            </a:r>
          </a:p>
          <a:p>
            <a:pPr marL="1371600">
              <a:lnSpc>
                <a:spcPct val="107000"/>
              </a:lnSpc>
            </a:pP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Phân</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tích</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sự</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khác</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biệt</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về</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sử</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Việt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giữa</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thế</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hệ</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pPr marL="1371600">
              <a:lnSpc>
                <a:spcPct val="107000"/>
              </a:lnSpc>
              <a:spcAft>
                <a:spcPts val="1600"/>
              </a:spcAft>
            </a:pP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D.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Tất</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đáp</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án</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trên</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67396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7"/>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par>
                          <p:cTn id="25" fill="hold">
                            <p:stCondLst>
                              <p:cond delay="2500"/>
                            </p:stCondLst>
                            <p:childTnLst>
                              <p:par>
                                <p:cTn id="26" presetID="32" presetClass="emph" presetSubtype="0" repeatCount="indefinite" fill="hold" grpId="1" nodeType="afterEffect">
                                  <p:stCondLst>
                                    <p:cond delay="0"/>
                                  </p:stCondLst>
                                  <p:childTnLst>
                                    <p:animRot by="120000">
                                      <p:cBhvr>
                                        <p:cTn id="27" dur="100" fill="hold">
                                          <p:stCondLst>
                                            <p:cond delay="0"/>
                                          </p:stCondLst>
                                        </p:cTn>
                                        <p:tgtEl>
                                          <p:spTgt spid="8"/>
                                        </p:tgtEl>
                                        <p:attrNameLst>
                                          <p:attrName>r</p:attrName>
                                        </p:attrNameLst>
                                      </p:cBhvr>
                                    </p:animRot>
                                    <p:animRot by="-240000">
                                      <p:cBhvr>
                                        <p:cTn id="28" dur="200" fill="hold">
                                          <p:stCondLst>
                                            <p:cond delay="200"/>
                                          </p:stCondLst>
                                        </p:cTn>
                                        <p:tgtEl>
                                          <p:spTgt spid="8"/>
                                        </p:tgtEl>
                                        <p:attrNameLst>
                                          <p:attrName>r</p:attrName>
                                        </p:attrNameLst>
                                      </p:cBhvr>
                                    </p:animRot>
                                    <p:animRot by="240000">
                                      <p:cBhvr>
                                        <p:cTn id="29" dur="200" fill="hold">
                                          <p:stCondLst>
                                            <p:cond delay="400"/>
                                          </p:stCondLst>
                                        </p:cTn>
                                        <p:tgtEl>
                                          <p:spTgt spid="8"/>
                                        </p:tgtEl>
                                        <p:attrNameLst>
                                          <p:attrName>r</p:attrName>
                                        </p:attrNameLst>
                                      </p:cBhvr>
                                    </p:animRot>
                                    <p:animRot by="-240000">
                                      <p:cBhvr>
                                        <p:cTn id="30" dur="200" fill="hold">
                                          <p:stCondLst>
                                            <p:cond delay="600"/>
                                          </p:stCondLst>
                                        </p:cTn>
                                        <p:tgtEl>
                                          <p:spTgt spid="8"/>
                                        </p:tgtEl>
                                        <p:attrNameLst>
                                          <p:attrName>r</p:attrName>
                                        </p:attrNameLst>
                                      </p:cBhvr>
                                    </p:animRot>
                                    <p:animRot by="120000">
                                      <p:cBhvr>
                                        <p:cTn id="31"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8" grpId="0" animBg="1"/>
      <p:bldP spid="8" grpId="1"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DE8E33C-6A32-7DC2-AC00-4B1FF3070A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9624" y="-75640"/>
            <a:ext cx="2912144" cy="2784900"/>
          </a:xfrm>
          <a:prstGeom prst="rect">
            <a:avLst/>
          </a:prstGeom>
        </p:spPr>
      </p:pic>
      <p:sp>
        <p:nvSpPr>
          <p:cNvPr id="25" name="Rectangle: Folded Corner 24">
            <a:extLst>
              <a:ext uri="{FF2B5EF4-FFF2-40B4-BE49-F238E27FC236}">
                <a16:creationId xmlns:a16="http://schemas.microsoft.com/office/drawing/2014/main" id="{0E6DA4DB-E1AD-5209-E24C-60D3636A7C5C}"/>
              </a:ext>
            </a:extLst>
          </p:cNvPr>
          <p:cNvSpPr/>
          <p:nvPr/>
        </p:nvSpPr>
        <p:spPr>
          <a:xfrm>
            <a:off x="7426317" y="5170996"/>
            <a:ext cx="5859150" cy="1691200"/>
          </a:xfrm>
          <a:prstGeom prst="foldedCorner">
            <a:avLst/>
          </a:prstGeom>
          <a:ln/>
        </p:spPr>
        <p:style>
          <a:lnRef idx="3">
            <a:schemeClr val="lt1"/>
          </a:lnRef>
          <a:fillRef idx="1">
            <a:schemeClr val="accent2"/>
          </a:fillRef>
          <a:effectRef idx="1">
            <a:schemeClr val="accent2"/>
          </a:effectRef>
          <a:fontRef idx="minor">
            <a:schemeClr val="lt1"/>
          </a:fontRef>
        </p:style>
        <p:txBody>
          <a:bodyPr lIns="137160" tIns="68580" rIns="137160" bIns="68580" rtlCol="0" anchor="ctr"/>
          <a:lstStyle/>
          <a:p>
            <a:pPr algn="ct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ĐÁP ÁN: C</a:t>
            </a:r>
          </a:p>
        </p:txBody>
      </p:sp>
      <p:sp>
        <p:nvSpPr>
          <p:cNvPr id="26" name="Rectangle 25">
            <a:extLst>
              <a:ext uri="{FF2B5EF4-FFF2-40B4-BE49-F238E27FC236}">
                <a16:creationId xmlns:a16="http://schemas.microsoft.com/office/drawing/2014/main" id="{54215453-54DA-6892-71EC-8C0A2E26C57E}"/>
              </a:ext>
            </a:extLst>
          </p:cNvPr>
          <p:cNvSpPr/>
          <p:nvPr/>
        </p:nvSpPr>
        <p:spPr>
          <a:xfrm rot="5600923">
            <a:off x="4246988" y="7491170"/>
            <a:ext cx="3657496" cy="376468"/>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sz="3600">
              <a:solidFill>
                <a:prstClr val="white"/>
              </a:solidFill>
            </a:endParaRPr>
          </a:p>
        </p:txBody>
      </p:sp>
      <p:sp>
        <p:nvSpPr>
          <p:cNvPr id="27" name="Arrow: Pentagon 26">
            <a:hlinkClick r:id="rId6" action="ppaction://hlinksldjump"/>
            <a:extLst>
              <a:ext uri="{FF2B5EF4-FFF2-40B4-BE49-F238E27FC236}">
                <a16:creationId xmlns:a16="http://schemas.microsoft.com/office/drawing/2014/main" id="{5BCF4132-9C61-23A8-4806-089BFE247D11}"/>
              </a:ext>
            </a:extLst>
          </p:cNvPr>
          <p:cNvSpPr/>
          <p:nvPr/>
        </p:nvSpPr>
        <p:spPr>
          <a:xfrm rot="586976" flipH="1">
            <a:off x="4202110" y="6103532"/>
            <a:ext cx="3466408" cy="1349272"/>
          </a:xfrm>
          <a:prstGeom prst="homePlat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r>
              <a:rPr lang="en-US" sz="4200"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28" name="Picture 27">
            <a:extLst>
              <a:ext uri="{FF2B5EF4-FFF2-40B4-BE49-F238E27FC236}">
                <a16:creationId xmlns:a16="http://schemas.microsoft.com/office/drawing/2014/main" id="{75AD5F82-C1E1-1838-51B0-9FDCE43126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1361" y="8186201"/>
            <a:ext cx="1428750" cy="1528762"/>
          </a:xfrm>
          <a:prstGeom prst="rect">
            <a:avLst/>
          </a:prstGeom>
        </p:spPr>
      </p:pic>
      <p:sp>
        <p:nvSpPr>
          <p:cNvPr id="29" name="Flowchart: Summing Junction 28">
            <a:extLst>
              <a:ext uri="{FF2B5EF4-FFF2-40B4-BE49-F238E27FC236}">
                <a16:creationId xmlns:a16="http://schemas.microsoft.com/office/drawing/2014/main" id="{A2D64DE3-F123-C2D2-8355-1250B7754EA3}"/>
              </a:ext>
            </a:extLst>
          </p:cNvPr>
          <p:cNvSpPr/>
          <p:nvPr/>
        </p:nvSpPr>
        <p:spPr>
          <a:xfrm>
            <a:off x="6038851" y="6291489"/>
            <a:ext cx="231610" cy="231610"/>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sz="3600">
              <a:solidFill>
                <a:prstClr val="white"/>
              </a:solidFill>
            </a:endParaRPr>
          </a:p>
        </p:txBody>
      </p:sp>
      <p:pic>
        <p:nvPicPr>
          <p:cNvPr id="30" name="Picture 29">
            <a:extLst>
              <a:ext uri="{FF2B5EF4-FFF2-40B4-BE49-F238E27FC236}">
                <a16:creationId xmlns:a16="http://schemas.microsoft.com/office/drawing/2014/main" id="{091B5194-756B-13AD-0E16-6A7E658BD1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4003" y="7731182"/>
            <a:ext cx="1746086" cy="1913980"/>
          </a:xfrm>
          <a:prstGeom prst="rect">
            <a:avLst/>
          </a:prstGeom>
        </p:spPr>
      </p:pic>
      <p:pic>
        <p:nvPicPr>
          <p:cNvPr id="31" name="Picture 30">
            <a:extLst>
              <a:ext uri="{FF2B5EF4-FFF2-40B4-BE49-F238E27FC236}">
                <a16:creationId xmlns:a16="http://schemas.microsoft.com/office/drawing/2014/main" id="{D1875D33-2E1F-42FB-AD1D-98C8C1DFF6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5958390"/>
            <a:ext cx="1746086" cy="1913980"/>
          </a:xfrm>
          <a:prstGeom prst="rect">
            <a:avLst/>
          </a:prstGeom>
        </p:spPr>
      </p:pic>
      <p:pic>
        <p:nvPicPr>
          <p:cNvPr id="32" name="Picture 31">
            <a:extLst>
              <a:ext uri="{FF2B5EF4-FFF2-40B4-BE49-F238E27FC236}">
                <a16:creationId xmlns:a16="http://schemas.microsoft.com/office/drawing/2014/main" id="{65012588-4F1E-44FA-93A5-4B1443C06D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14018" y="5156570"/>
            <a:ext cx="1166968" cy="1152964"/>
          </a:xfrm>
          <a:prstGeom prst="rect">
            <a:avLst/>
          </a:prstGeom>
        </p:spPr>
      </p:pic>
      <p:pic>
        <p:nvPicPr>
          <p:cNvPr id="33" name="Picture 32">
            <a:extLst>
              <a:ext uri="{FF2B5EF4-FFF2-40B4-BE49-F238E27FC236}">
                <a16:creationId xmlns:a16="http://schemas.microsoft.com/office/drawing/2014/main" id="{59B44D76-90A3-1BC2-AEB4-81A42AAA3C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836843" y="5497318"/>
            <a:ext cx="1320242" cy="1264792"/>
          </a:xfrm>
          <a:prstGeom prst="rect">
            <a:avLst/>
          </a:prstGeom>
        </p:spPr>
      </p:pic>
      <p:grpSp>
        <p:nvGrpSpPr>
          <p:cNvPr id="34" name="Group 33">
            <a:extLst>
              <a:ext uri="{FF2B5EF4-FFF2-40B4-BE49-F238E27FC236}">
                <a16:creationId xmlns:a16="http://schemas.microsoft.com/office/drawing/2014/main" id="{1A6FD156-1006-E511-DC40-7502D576A75A}"/>
              </a:ext>
            </a:extLst>
          </p:cNvPr>
          <p:cNvGrpSpPr/>
          <p:nvPr/>
        </p:nvGrpSpPr>
        <p:grpSpPr>
          <a:xfrm>
            <a:off x="283123" y="207040"/>
            <a:ext cx="17522470" cy="4298385"/>
            <a:chOff x="381001" y="206827"/>
            <a:chExt cx="8522431" cy="1372155"/>
          </a:xfrm>
        </p:grpSpPr>
        <p:sp>
          <p:nvSpPr>
            <p:cNvPr id="35" name="Rectangle: Folded Corner 34">
              <a:extLst>
                <a:ext uri="{FF2B5EF4-FFF2-40B4-BE49-F238E27FC236}">
                  <a16:creationId xmlns:a16="http://schemas.microsoft.com/office/drawing/2014/main" id="{E8866B9E-DD9E-3A18-5850-C063500A3F64}"/>
                </a:ext>
              </a:extLst>
            </p:cNvPr>
            <p:cNvSpPr/>
            <p:nvPr/>
          </p:nvSpPr>
          <p:spPr>
            <a:xfrm>
              <a:off x="381001" y="206827"/>
              <a:ext cx="8425504" cy="1372155"/>
            </a:xfrm>
            <a:prstGeom prst="foldedCorner">
              <a:avLst/>
            </a:prstGeom>
            <a:solidFill>
              <a:schemeClr val="accent1">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endParaRPr lang="en-US" sz="4800" b="1" i="1" dirty="0">
                <a:solidFill>
                  <a:srgbClr val="002060"/>
                </a:solidFill>
                <a:ea typeface="Tahoma" panose="020B0604030504040204" pitchFamily="34" charset="0"/>
                <a:cs typeface="Tahoma" panose="020B0604030504040204" pitchFamily="34" charset="0"/>
              </a:endParaRPr>
            </a:p>
          </p:txBody>
        </p:sp>
        <p:sp>
          <p:nvSpPr>
            <p:cNvPr id="36" name="Diamond 35">
              <a:extLst>
                <a:ext uri="{FF2B5EF4-FFF2-40B4-BE49-F238E27FC236}">
                  <a16:creationId xmlns:a16="http://schemas.microsoft.com/office/drawing/2014/main" id="{D5A46D0C-7A20-A3E0-B47C-530D013E0718}"/>
                </a:ext>
              </a:extLst>
            </p:cNvPr>
            <p:cNvSpPr/>
            <p:nvPr/>
          </p:nvSpPr>
          <p:spPr>
            <a:xfrm>
              <a:off x="386066" y="542472"/>
              <a:ext cx="706479" cy="764722"/>
            </a:xfrm>
            <a:prstGeom prst="diamond">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prstClr val="white"/>
                  </a:solidFill>
                </a:rPr>
                <a:t>2</a:t>
              </a:r>
              <a:endParaRPr lang="en-US" sz="3600" dirty="0">
                <a:solidFill>
                  <a:prstClr val="white"/>
                </a:solidFill>
              </a:endParaRPr>
            </a:p>
          </p:txBody>
        </p:sp>
        <p:sp>
          <p:nvSpPr>
            <p:cNvPr id="37" name="Rectangle 36">
              <a:extLst>
                <a:ext uri="{FF2B5EF4-FFF2-40B4-BE49-F238E27FC236}">
                  <a16:creationId xmlns:a16="http://schemas.microsoft.com/office/drawing/2014/main" id="{E267C52B-A0EA-83D6-E1E3-5317F64976C6}"/>
                </a:ext>
              </a:extLst>
            </p:cNvPr>
            <p:cNvSpPr/>
            <p:nvPr/>
          </p:nvSpPr>
          <p:spPr>
            <a:xfrm>
              <a:off x="477928" y="226965"/>
              <a:ext cx="8425504" cy="1342753"/>
            </a:xfrm>
            <a:prstGeom prst="rect">
              <a:avLst/>
            </a:prstGeom>
          </p:spPr>
          <p:txBody>
            <a:bodyPr wrap="square">
              <a:spAutoFit/>
            </a:bodyPr>
            <a:lstStyle/>
            <a:p>
              <a:pPr marL="1371600" algn="just">
                <a:lnSpc>
                  <a:spcPct val="107000"/>
                </a:lnSpc>
              </a:pP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  </a:t>
              </a:r>
              <a:r>
                <a:rPr lang="en-US" sz="4000"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kí</a:t>
              </a: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tự</a:t>
              </a: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8X, 9X </a:t>
              </a:r>
              <a:r>
                <a:rPr lang="en-US" sz="4000"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Y2K </a:t>
              </a:r>
              <a:r>
                <a:rPr lang="en-US" sz="4000"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văn</a:t>
              </a: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bản</a:t>
              </a: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nói</a:t>
              </a: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về</a:t>
              </a: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marL="1371600" algn="just">
                <a:lnSpc>
                  <a:spcPct val="107000"/>
                </a:lnSpc>
              </a:pP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Kí</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tự</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toán</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học</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p>
            <a:p>
              <a:pPr marL="1371600" algn="just">
                <a:lnSpc>
                  <a:spcPct val="107000"/>
                </a:lnSpc>
              </a:pP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Thứ</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tự</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một</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thi</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pPr marL="1371600" algn="just">
                <a:lnSpc>
                  <a:spcPct val="107000"/>
                </a:lnSpc>
              </a:pP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Năm</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sinh</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pPr marL="1371600" algn="just">
                <a:lnSpc>
                  <a:spcPct val="107000"/>
                </a:lnSpc>
                <a:spcAft>
                  <a:spcPts val="1600"/>
                </a:spcAft>
              </a:pP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D.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Đáp</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án</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khác</a:t>
              </a:r>
              <a:r>
                <a:rPr lang="en-US" sz="4000"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4000" kern="1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4000" b="1" i="1" dirty="0">
                <a:solidFill>
                  <a:srgbClr val="002060"/>
                </a:solidFill>
                <a:ea typeface="Tahoma" panose="020B0604030504040204" pitchFamily="34" charset="0"/>
                <a:cs typeface="Tahoma" panose="020B0604030504040204" pitchFamily="34" charset="0"/>
              </a:endParaRPr>
            </a:p>
          </p:txBody>
        </p:sp>
      </p:grpSp>
      <p:pic>
        <p:nvPicPr>
          <p:cNvPr id="38" name="Picture 37">
            <a:extLst>
              <a:ext uri="{FF2B5EF4-FFF2-40B4-BE49-F238E27FC236}">
                <a16:creationId xmlns:a16="http://schemas.microsoft.com/office/drawing/2014/main" id="{8470B069-F368-FDCE-60BE-5E56A5C33CF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020801" y="6734793"/>
            <a:ext cx="3938358" cy="3487214"/>
          </a:xfrm>
          <a:prstGeom prst="rect">
            <a:avLst/>
          </a:prstGeom>
        </p:spPr>
      </p:pic>
      <p:pic>
        <p:nvPicPr>
          <p:cNvPr id="39" name="Picture 38">
            <a:extLst>
              <a:ext uri="{FF2B5EF4-FFF2-40B4-BE49-F238E27FC236}">
                <a16:creationId xmlns:a16="http://schemas.microsoft.com/office/drawing/2014/main" id="{E05DADFA-7DDD-F7C6-4346-93410BD9E71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29351" y="5710574"/>
            <a:ext cx="4121254" cy="2767824"/>
          </a:xfrm>
          <a:prstGeom prst="rect">
            <a:avLst/>
          </a:prstGeom>
        </p:spPr>
      </p:pic>
      <p:sp>
        <p:nvSpPr>
          <p:cNvPr id="40" name="Rectangle: Folded Corner 8">
            <a:extLst>
              <a:ext uri="{FF2B5EF4-FFF2-40B4-BE49-F238E27FC236}">
                <a16:creationId xmlns:a16="http://schemas.microsoft.com/office/drawing/2014/main" id="{FE73B77D-7EDB-8A59-A2B3-330CD21A0B78}"/>
              </a:ext>
            </a:extLst>
          </p:cNvPr>
          <p:cNvSpPr/>
          <p:nvPr/>
        </p:nvSpPr>
        <p:spPr>
          <a:xfrm>
            <a:off x="14328226" y="4853578"/>
            <a:ext cx="2941320" cy="2656024"/>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BẠN ĐƯỢC 1 ĐIỂM CỘNG </a:t>
            </a:r>
          </a:p>
        </p:txBody>
      </p:sp>
      <p:pic>
        <p:nvPicPr>
          <p:cNvPr id="41" name="Picture 40">
            <a:extLst>
              <a:ext uri="{FF2B5EF4-FFF2-40B4-BE49-F238E27FC236}">
                <a16:creationId xmlns:a16="http://schemas.microsoft.com/office/drawing/2014/main" id="{82C68D6D-A05F-1D61-C762-84D96FDFA62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241788" y="4851184"/>
            <a:ext cx="990600" cy="876300"/>
          </a:xfrm>
          <a:prstGeom prst="rect">
            <a:avLst/>
          </a:prstGeom>
        </p:spPr>
      </p:pic>
      <p:pic>
        <p:nvPicPr>
          <p:cNvPr id="42" name="Picture 41">
            <a:extLst>
              <a:ext uri="{FF2B5EF4-FFF2-40B4-BE49-F238E27FC236}">
                <a16:creationId xmlns:a16="http://schemas.microsoft.com/office/drawing/2014/main" id="{2AF07135-1959-3A95-5C10-010A7380871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576131" y="4657179"/>
            <a:ext cx="1428750" cy="2381250"/>
          </a:xfrm>
          <a:prstGeom prst="rect">
            <a:avLst/>
          </a:prstGeom>
        </p:spPr>
      </p:pic>
    </p:spTree>
    <p:extLst>
      <p:ext uri="{BB962C8B-B14F-4D97-AF65-F5344CB8AC3E}">
        <p14:creationId xmlns:p14="http://schemas.microsoft.com/office/powerpoint/2010/main" val="332745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9"/>
                    </p:tgtEl>
                  </p:cond>
                </p:stCondLst>
                <p:endSync evt="end" delay="0">
                  <p:rtn val="all"/>
                </p:endSync>
                <p:childTnLst>
                  <p:par>
                    <p:cTn id="11" fill="hold">
                      <p:stCondLst>
                        <p:cond delay="0"/>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39"/>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wipe(down)">
                                      <p:cBhvr>
                                        <p:cTn id="18" dur="500"/>
                                        <p:tgtEl>
                                          <p:spTgt spid="40"/>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500"/>
                                        <p:tgtEl>
                                          <p:spTgt spid="41"/>
                                        </p:tgtEl>
                                      </p:cBhvr>
                                    </p:animEffect>
                                  </p:childTnLst>
                                </p:cTn>
                              </p:par>
                              <p:par>
                                <p:cTn id="22" presetID="10" presetClass="entr" presetSubtype="0" fill="hold"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childTnLst>
                          </p:cTn>
                        </p:par>
                        <p:par>
                          <p:cTn id="25" fill="hold">
                            <p:stCondLst>
                              <p:cond delay="2500"/>
                            </p:stCondLst>
                            <p:childTnLst>
                              <p:par>
                                <p:cTn id="26" presetID="32" presetClass="emph" presetSubtype="0" repeatCount="indefinite" fill="hold" grpId="1" nodeType="afterEffect">
                                  <p:stCondLst>
                                    <p:cond delay="0"/>
                                  </p:stCondLst>
                                  <p:childTnLst>
                                    <p:animRot by="120000">
                                      <p:cBhvr>
                                        <p:cTn id="27" dur="100" fill="hold">
                                          <p:stCondLst>
                                            <p:cond delay="0"/>
                                          </p:stCondLst>
                                        </p:cTn>
                                        <p:tgtEl>
                                          <p:spTgt spid="40"/>
                                        </p:tgtEl>
                                        <p:attrNameLst>
                                          <p:attrName>r</p:attrName>
                                        </p:attrNameLst>
                                      </p:cBhvr>
                                    </p:animRot>
                                    <p:animRot by="-240000">
                                      <p:cBhvr>
                                        <p:cTn id="28" dur="200" fill="hold">
                                          <p:stCondLst>
                                            <p:cond delay="200"/>
                                          </p:stCondLst>
                                        </p:cTn>
                                        <p:tgtEl>
                                          <p:spTgt spid="40"/>
                                        </p:tgtEl>
                                        <p:attrNameLst>
                                          <p:attrName>r</p:attrName>
                                        </p:attrNameLst>
                                      </p:cBhvr>
                                    </p:animRot>
                                    <p:animRot by="240000">
                                      <p:cBhvr>
                                        <p:cTn id="29" dur="200" fill="hold">
                                          <p:stCondLst>
                                            <p:cond delay="400"/>
                                          </p:stCondLst>
                                        </p:cTn>
                                        <p:tgtEl>
                                          <p:spTgt spid="40"/>
                                        </p:tgtEl>
                                        <p:attrNameLst>
                                          <p:attrName>r</p:attrName>
                                        </p:attrNameLst>
                                      </p:cBhvr>
                                    </p:animRot>
                                    <p:animRot by="-240000">
                                      <p:cBhvr>
                                        <p:cTn id="30" dur="200" fill="hold">
                                          <p:stCondLst>
                                            <p:cond delay="600"/>
                                          </p:stCondLst>
                                        </p:cTn>
                                        <p:tgtEl>
                                          <p:spTgt spid="40"/>
                                        </p:tgtEl>
                                        <p:attrNameLst>
                                          <p:attrName>r</p:attrName>
                                        </p:attrNameLst>
                                      </p:cBhvr>
                                    </p:animRot>
                                    <p:animRot by="120000">
                                      <p:cBhvr>
                                        <p:cTn id="31" dur="200" fill="hold">
                                          <p:stCondLst>
                                            <p:cond delay="800"/>
                                          </p:stCondLst>
                                        </p:cTn>
                                        <p:tgtEl>
                                          <p:spTgt spid="40"/>
                                        </p:tgtEl>
                                        <p:attrNameLst>
                                          <p:attrName>r</p:attrName>
                                        </p:attrNameLst>
                                      </p:cBhvr>
                                    </p:animRot>
                                  </p:childTnLst>
                                </p:cTn>
                              </p:par>
                            </p:childTnLst>
                          </p:cTn>
                        </p:par>
                      </p:childTnLst>
                    </p:cTn>
                  </p:par>
                </p:childTnLst>
              </p:cTn>
              <p:nextCondLst>
                <p:cond evt="onClick" delay="0">
                  <p:tgtEl>
                    <p:spTgt spid="39"/>
                  </p:tgtEl>
                </p:cond>
              </p:nextCondLst>
            </p:seq>
          </p:childTnLst>
        </p:cTn>
      </p:par>
    </p:tnLst>
    <p:bldLst>
      <p:bldP spid="25" grpId="0" animBg="1"/>
      <p:bldP spid="40" grpId="0" animBg="1"/>
      <p:bldP spid="40"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74BD1D-CC95-DFEC-280F-051A5193E0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9624" y="-75640"/>
            <a:ext cx="2912144" cy="2784900"/>
          </a:xfrm>
          <a:prstGeom prst="rect">
            <a:avLst/>
          </a:prstGeom>
        </p:spPr>
      </p:pic>
      <p:sp>
        <p:nvSpPr>
          <p:cNvPr id="6" name="Rectangle: Folded Corner 5">
            <a:extLst>
              <a:ext uri="{FF2B5EF4-FFF2-40B4-BE49-F238E27FC236}">
                <a16:creationId xmlns:a16="http://schemas.microsoft.com/office/drawing/2014/main" id="{EA745E62-0444-CFD8-F0EB-F753EAFF2973}"/>
              </a:ext>
            </a:extLst>
          </p:cNvPr>
          <p:cNvSpPr/>
          <p:nvPr/>
        </p:nvSpPr>
        <p:spPr>
          <a:xfrm>
            <a:off x="7905887" y="5580840"/>
            <a:ext cx="6011862" cy="1691200"/>
          </a:xfrm>
          <a:prstGeom prst="foldedCorner">
            <a:avLst/>
          </a:prstGeom>
          <a:ln/>
        </p:spPr>
        <p:style>
          <a:lnRef idx="3">
            <a:schemeClr val="lt1"/>
          </a:lnRef>
          <a:fillRef idx="1">
            <a:schemeClr val="accent2"/>
          </a:fillRef>
          <a:effectRef idx="1">
            <a:schemeClr val="accent2"/>
          </a:effectRef>
          <a:fontRef idx="minor">
            <a:schemeClr val="lt1"/>
          </a:fontRef>
        </p:style>
        <p:txBody>
          <a:bodyPr lIns="137160" tIns="68580" rIns="137160" bIns="68580" rtlCol="0" anchor="ctr"/>
          <a:lstStyle/>
          <a:p>
            <a:pPr algn="ct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ĐÁP ÁN: C</a:t>
            </a:r>
          </a:p>
        </p:txBody>
      </p:sp>
      <p:sp>
        <p:nvSpPr>
          <p:cNvPr id="7" name="Rectangle 6">
            <a:extLst>
              <a:ext uri="{FF2B5EF4-FFF2-40B4-BE49-F238E27FC236}">
                <a16:creationId xmlns:a16="http://schemas.microsoft.com/office/drawing/2014/main" id="{13F91380-9203-9F35-C2F8-D7F08F0AE475}"/>
              </a:ext>
            </a:extLst>
          </p:cNvPr>
          <p:cNvSpPr/>
          <p:nvPr/>
        </p:nvSpPr>
        <p:spPr>
          <a:xfrm rot="5600923">
            <a:off x="4246988" y="7491170"/>
            <a:ext cx="3657496" cy="376468"/>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sz="3600"/>
          </a:p>
        </p:txBody>
      </p:sp>
      <p:sp>
        <p:nvSpPr>
          <p:cNvPr id="8" name="Arrow: Pentagon 7">
            <a:hlinkClick r:id="rId6" action="ppaction://hlinksldjump"/>
            <a:extLst>
              <a:ext uri="{FF2B5EF4-FFF2-40B4-BE49-F238E27FC236}">
                <a16:creationId xmlns:a16="http://schemas.microsoft.com/office/drawing/2014/main" id="{E6E48781-170C-43E8-3C25-60F979D01A2A}"/>
              </a:ext>
            </a:extLst>
          </p:cNvPr>
          <p:cNvSpPr/>
          <p:nvPr/>
        </p:nvSpPr>
        <p:spPr>
          <a:xfrm rot="586976" flipH="1">
            <a:off x="4202110" y="6103532"/>
            <a:ext cx="3466408" cy="1349272"/>
          </a:xfrm>
          <a:prstGeom prst="homePlat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r>
              <a:rPr lang="en-US" sz="4200" b="1" dirty="0">
                <a:latin typeface="Tahoma" panose="020B0604030504040204" pitchFamily="34" charset="0"/>
                <a:ea typeface="Tahoma" panose="020B0604030504040204" pitchFamily="34" charset="0"/>
                <a:cs typeface="Tahoma" panose="020B0604030504040204" pitchFamily="34" charset="0"/>
              </a:rPr>
              <a:t>GO HOME</a:t>
            </a:r>
          </a:p>
        </p:txBody>
      </p:sp>
      <p:pic>
        <p:nvPicPr>
          <p:cNvPr id="9" name="Picture 8">
            <a:extLst>
              <a:ext uri="{FF2B5EF4-FFF2-40B4-BE49-F238E27FC236}">
                <a16:creationId xmlns:a16="http://schemas.microsoft.com/office/drawing/2014/main" id="{D03FC0DE-45D4-9A69-E180-488974CB6D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1361" y="8186201"/>
            <a:ext cx="1428750" cy="1528762"/>
          </a:xfrm>
          <a:prstGeom prst="rect">
            <a:avLst/>
          </a:prstGeom>
        </p:spPr>
      </p:pic>
      <p:sp>
        <p:nvSpPr>
          <p:cNvPr id="10" name="Flowchart: Summing Junction 9">
            <a:extLst>
              <a:ext uri="{FF2B5EF4-FFF2-40B4-BE49-F238E27FC236}">
                <a16:creationId xmlns:a16="http://schemas.microsoft.com/office/drawing/2014/main" id="{754B59DA-27D1-45AB-9688-F2CFA8C74FDB}"/>
              </a:ext>
            </a:extLst>
          </p:cNvPr>
          <p:cNvSpPr/>
          <p:nvPr/>
        </p:nvSpPr>
        <p:spPr>
          <a:xfrm>
            <a:off x="6038851" y="6291489"/>
            <a:ext cx="231610" cy="231610"/>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sz="3600"/>
          </a:p>
        </p:txBody>
      </p:sp>
      <p:pic>
        <p:nvPicPr>
          <p:cNvPr id="11" name="Picture 10">
            <a:extLst>
              <a:ext uri="{FF2B5EF4-FFF2-40B4-BE49-F238E27FC236}">
                <a16:creationId xmlns:a16="http://schemas.microsoft.com/office/drawing/2014/main" id="{AD8EC07B-22EA-33AB-BF51-8781281E8A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4003" y="7731182"/>
            <a:ext cx="1746086" cy="1913980"/>
          </a:xfrm>
          <a:prstGeom prst="rect">
            <a:avLst/>
          </a:prstGeom>
        </p:spPr>
      </p:pic>
      <p:pic>
        <p:nvPicPr>
          <p:cNvPr id="12" name="Picture 11">
            <a:extLst>
              <a:ext uri="{FF2B5EF4-FFF2-40B4-BE49-F238E27FC236}">
                <a16:creationId xmlns:a16="http://schemas.microsoft.com/office/drawing/2014/main" id="{3321F708-1067-02D9-B10C-9BAE1489C7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5958390"/>
            <a:ext cx="1746086" cy="1913980"/>
          </a:xfrm>
          <a:prstGeom prst="rect">
            <a:avLst/>
          </a:prstGeom>
        </p:spPr>
      </p:pic>
      <p:pic>
        <p:nvPicPr>
          <p:cNvPr id="13" name="Picture 12">
            <a:extLst>
              <a:ext uri="{FF2B5EF4-FFF2-40B4-BE49-F238E27FC236}">
                <a16:creationId xmlns:a16="http://schemas.microsoft.com/office/drawing/2014/main" id="{4AA2F3A1-D373-0E1F-5ACF-5FEA9FAF97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14018" y="5156570"/>
            <a:ext cx="1166968" cy="1152964"/>
          </a:xfrm>
          <a:prstGeom prst="rect">
            <a:avLst/>
          </a:prstGeom>
        </p:spPr>
      </p:pic>
      <p:pic>
        <p:nvPicPr>
          <p:cNvPr id="14" name="Picture 13">
            <a:extLst>
              <a:ext uri="{FF2B5EF4-FFF2-40B4-BE49-F238E27FC236}">
                <a16:creationId xmlns:a16="http://schemas.microsoft.com/office/drawing/2014/main" id="{198F91A7-9A8C-1E1B-EF03-55426F24D18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836843" y="5497318"/>
            <a:ext cx="1320242" cy="1264792"/>
          </a:xfrm>
          <a:prstGeom prst="rect">
            <a:avLst/>
          </a:prstGeom>
        </p:spPr>
      </p:pic>
      <p:grpSp>
        <p:nvGrpSpPr>
          <p:cNvPr id="15" name="Group 14">
            <a:extLst>
              <a:ext uri="{FF2B5EF4-FFF2-40B4-BE49-F238E27FC236}">
                <a16:creationId xmlns:a16="http://schemas.microsoft.com/office/drawing/2014/main" id="{2952E80D-4BB2-2357-6CCF-C31216291B88}"/>
              </a:ext>
            </a:extLst>
          </p:cNvPr>
          <p:cNvGrpSpPr/>
          <p:nvPr/>
        </p:nvGrpSpPr>
        <p:grpSpPr>
          <a:xfrm>
            <a:off x="157657" y="0"/>
            <a:ext cx="18272234" cy="4419905"/>
            <a:chOff x="381001" y="206828"/>
            <a:chExt cx="8425504" cy="983510"/>
          </a:xfrm>
        </p:grpSpPr>
        <p:sp>
          <p:nvSpPr>
            <p:cNvPr id="16" name="Rectangle: Folded Corner 15">
              <a:extLst>
                <a:ext uri="{FF2B5EF4-FFF2-40B4-BE49-F238E27FC236}">
                  <a16:creationId xmlns:a16="http://schemas.microsoft.com/office/drawing/2014/main" id="{7365169E-EC2F-A6B1-0926-F755B7F18A8A}"/>
                </a:ext>
              </a:extLst>
            </p:cNvPr>
            <p:cNvSpPr/>
            <p:nvPr/>
          </p:nvSpPr>
          <p:spPr>
            <a:xfrm>
              <a:off x="381001" y="206828"/>
              <a:ext cx="8425504" cy="878532"/>
            </a:xfrm>
            <a:prstGeom prst="foldedCorner">
              <a:avLst/>
            </a:prstGeom>
            <a:solidFill>
              <a:schemeClr val="accent1">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endParaRPr lang="en-US" sz="4800" b="1" i="1" dirty="0">
                <a:solidFill>
                  <a:srgbClr val="002060"/>
                </a:solidFill>
                <a:latin typeface="Calibri" pitchFamily="34" charset="0"/>
                <a:ea typeface="Tahoma" panose="020B0604030504040204" pitchFamily="34" charset="0"/>
                <a:cs typeface="Tahoma" panose="020B0604030504040204" pitchFamily="34" charset="0"/>
              </a:endParaRPr>
            </a:p>
          </p:txBody>
        </p:sp>
        <p:sp>
          <p:nvSpPr>
            <p:cNvPr id="17" name="Diamond 16">
              <a:extLst>
                <a:ext uri="{FF2B5EF4-FFF2-40B4-BE49-F238E27FC236}">
                  <a16:creationId xmlns:a16="http://schemas.microsoft.com/office/drawing/2014/main" id="{B3245C10-245F-B914-8AD7-9C9890D7D0F6}"/>
                </a:ext>
              </a:extLst>
            </p:cNvPr>
            <p:cNvSpPr/>
            <p:nvPr/>
          </p:nvSpPr>
          <p:spPr>
            <a:xfrm>
              <a:off x="406962" y="415132"/>
              <a:ext cx="706479" cy="519885"/>
            </a:xfrm>
            <a:prstGeom prst="diamond">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chemeClr val="bg1"/>
                  </a:solidFill>
                </a:rPr>
                <a:t>3</a:t>
              </a:r>
              <a:endParaRPr lang="en-US" sz="3600" dirty="0">
                <a:solidFill>
                  <a:schemeClr val="bg1"/>
                </a:solidFill>
              </a:endParaRPr>
            </a:p>
          </p:txBody>
        </p:sp>
        <p:sp>
          <p:nvSpPr>
            <p:cNvPr id="18" name="Rectangle 17">
              <a:extLst>
                <a:ext uri="{FF2B5EF4-FFF2-40B4-BE49-F238E27FC236}">
                  <a16:creationId xmlns:a16="http://schemas.microsoft.com/office/drawing/2014/main" id="{B121C17F-1BB2-1357-E50C-59AD12BA1E58}"/>
                </a:ext>
              </a:extLst>
            </p:cNvPr>
            <p:cNvSpPr/>
            <p:nvPr/>
          </p:nvSpPr>
          <p:spPr>
            <a:xfrm>
              <a:off x="577282" y="254363"/>
              <a:ext cx="8109519" cy="935975"/>
            </a:xfrm>
            <a:prstGeom prst="rect">
              <a:avLst/>
            </a:prstGeom>
          </p:spPr>
          <p:txBody>
            <a:bodyPr wrap="square">
              <a:spAutoFit/>
            </a:bodyPr>
            <a:lstStyle/>
            <a:p>
              <a:pPr marL="1371600" algn="just">
                <a:lnSpc>
                  <a:spcPct val="107000"/>
                </a:lnSpc>
              </a:pPr>
              <a:r>
                <a:rPr lang="en-US" sz="4000"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trích</a:t>
              </a: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dẫn</a:t>
              </a: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Giâu</a:t>
              </a: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có</a:t>
              </a: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tác</a:t>
              </a: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gì</a:t>
              </a: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marL="1371600" algn="just">
                <a:lnSpc>
                  <a:spcPct val="107000"/>
                </a:lnSpc>
              </a:pP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Làm</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phong</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phú</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cho</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pPr marL="1371600" algn="just">
                <a:lnSpc>
                  <a:spcPct val="107000"/>
                </a:lnSpc>
              </a:pP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Tác</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gây</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xúc</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cho</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pPr marL="1371600" algn="just">
                <a:lnSpc>
                  <a:spcPct val="107000"/>
                </a:lnSpc>
              </a:pP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Chứng</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minh</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cho</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vấn</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đề</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tác</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giả</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đang</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đề</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cập</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p>
            <a:p>
              <a:pPr marL="1371600" algn="just">
                <a:lnSpc>
                  <a:spcPct val="107000"/>
                </a:lnSpc>
                <a:spcAft>
                  <a:spcPts val="1600"/>
                </a:spcAft>
              </a:pP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D.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Tất</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đáp</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án</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trên</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pPr lvl="0"/>
              <a:endParaRPr lang="en-US" sz="4000" b="1" i="1" dirty="0">
                <a:solidFill>
                  <a:srgbClr val="002060"/>
                </a:solidFill>
                <a:latin typeface="Calibri" pitchFamily="34" charset="0"/>
                <a:ea typeface="Tahoma" panose="020B0604030504040204" pitchFamily="34" charset="0"/>
                <a:cs typeface="Tahoma" panose="020B0604030504040204" pitchFamily="34" charset="0"/>
              </a:endParaRPr>
            </a:p>
          </p:txBody>
        </p:sp>
      </p:grpSp>
      <p:pic>
        <p:nvPicPr>
          <p:cNvPr id="19" name="Picture 18">
            <a:extLst>
              <a:ext uri="{FF2B5EF4-FFF2-40B4-BE49-F238E27FC236}">
                <a16:creationId xmlns:a16="http://schemas.microsoft.com/office/drawing/2014/main" id="{62F0398E-C3AD-D94C-8081-BA416DAE410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319373" y="6858532"/>
            <a:ext cx="3639786" cy="3222844"/>
          </a:xfrm>
          <a:prstGeom prst="rect">
            <a:avLst/>
          </a:prstGeom>
        </p:spPr>
      </p:pic>
      <p:pic>
        <p:nvPicPr>
          <p:cNvPr id="20" name="Picture 19">
            <a:extLst>
              <a:ext uri="{FF2B5EF4-FFF2-40B4-BE49-F238E27FC236}">
                <a16:creationId xmlns:a16="http://schemas.microsoft.com/office/drawing/2014/main" id="{4EC3C00D-76A6-1F52-857C-8501915B7C1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241788" y="5779776"/>
            <a:ext cx="3808816" cy="2557992"/>
          </a:xfrm>
          <a:prstGeom prst="rect">
            <a:avLst/>
          </a:prstGeom>
        </p:spPr>
      </p:pic>
      <p:sp>
        <p:nvSpPr>
          <p:cNvPr id="21" name="Rectangle: Folded Corner 8">
            <a:extLst>
              <a:ext uri="{FF2B5EF4-FFF2-40B4-BE49-F238E27FC236}">
                <a16:creationId xmlns:a16="http://schemas.microsoft.com/office/drawing/2014/main" id="{0016A00A-A004-88E4-91E3-D7BCAD9023E9}"/>
              </a:ext>
            </a:extLst>
          </p:cNvPr>
          <p:cNvSpPr/>
          <p:nvPr/>
        </p:nvSpPr>
        <p:spPr>
          <a:xfrm>
            <a:off x="14551211" y="5026890"/>
            <a:ext cx="2718334" cy="2342084"/>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BẠN ĐƯỢC 2 ĐIỂM CỘNG</a:t>
            </a:r>
          </a:p>
        </p:txBody>
      </p:sp>
      <p:pic>
        <p:nvPicPr>
          <p:cNvPr id="22" name="Picture 21">
            <a:extLst>
              <a:ext uri="{FF2B5EF4-FFF2-40B4-BE49-F238E27FC236}">
                <a16:creationId xmlns:a16="http://schemas.microsoft.com/office/drawing/2014/main" id="{EB2B77E4-A06A-D991-00C0-67D6E25C2EC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316885" y="4776986"/>
            <a:ext cx="915502" cy="809868"/>
          </a:xfrm>
          <a:prstGeom prst="rect">
            <a:avLst/>
          </a:prstGeom>
        </p:spPr>
      </p:pic>
      <p:pic>
        <p:nvPicPr>
          <p:cNvPr id="23" name="Picture 22">
            <a:extLst>
              <a:ext uri="{FF2B5EF4-FFF2-40B4-BE49-F238E27FC236}">
                <a16:creationId xmlns:a16="http://schemas.microsoft.com/office/drawing/2014/main" id="{741DF753-76B2-E1D1-9587-66B0C01584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684447" y="4697074"/>
            <a:ext cx="1320434" cy="2200724"/>
          </a:xfrm>
          <a:prstGeom prst="rect">
            <a:avLst/>
          </a:prstGeom>
        </p:spPr>
      </p:pic>
    </p:spTree>
    <p:extLst>
      <p:ext uri="{BB962C8B-B14F-4D97-AF65-F5344CB8AC3E}">
        <p14:creationId xmlns:p14="http://schemas.microsoft.com/office/powerpoint/2010/main" val="409819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20"/>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par>
                          <p:cTn id="25" fill="hold">
                            <p:stCondLst>
                              <p:cond delay="2500"/>
                            </p:stCondLst>
                            <p:childTnLst>
                              <p:par>
                                <p:cTn id="26" presetID="32" presetClass="emph" presetSubtype="0" repeatCount="indefinite" fill="hold" grpId="1" nodeType="afterEffect">
                                  <p:stCondLst>
                                    <p:cond delay="0"/>
                                  </p:stCondLst>
                                  <p:childTnLst>
                                    <p:animRot by="120000">
                                      <p:cBhvr>
                                        <p:cTn id="27" dur="100" fill="hold">
                                          <p:stCondLst>
                                            <p:cond delay="0"/>
                                          </p:stCondLst>
                                        </p:cTn>
                                        <p:tgtEl>
                                          <p:spTgt spid="21"/>
                                        </p:tgtEl>
                                        <p:attrNameLst>
                                          <p:attrName>r</p:attrName>
                                        </p:attrNameLst>
                                      </p:cBhvr>
                                    </p:animRot>
                                    <p:animRot by="-240000">
                                      <p:cBhvr>
                                        <p:cTn id="28" dur="200" fill="hold">
                                          <p:stCondLst>
                                            <p:cond delay="200"/>
                                          </p:stCondLst>
                                        </p:cTn>
                                        <p:tgtEl>
                                          <p:spTgt spid="21"/>
                                        </p:tgtEl>
                                        <p:attrNameLst>
                                          <p:attrName>r</p:attrName>
                                        </p:attrNameLst>
                                      </p:cBhvr>
                                    </p:animRot>
                                    <p:animRot by="240000">
                                      <p:cBhvr>
                                        <p:cTn id="29" dur="200" fill="hold">
                                          <p:stCondLst>
                                            <p:cond delay="400"/>
                                          </p:stCondLst>
                                        </p:cTn>
                                        <p:tgtEl>
                                          <p:spTgt spid="21"/>
                                        </p:tgtEl>
                                        <p:attrNameLst>
                                          <p:attrName>r</p:attrName>
                                        </p:attrNameLst>
                                      </p:cBhvr>
                                    </p:animRot>
                                    <p:animRot by="-240000">
                                      <p:cBhvr>
                                        <p:cTn id="30" dur="200" fill="hold">
                                          <p:stCondLst>
                                            <p:cond delay="600"/>
                                          </p:stCondLst>
                                        </p:cTn>
                                        <p:tgtEl>
                                          <p:spTgt spid="21"/>
                                        </p:tgtEl>
                                        <p:attrNameLst>
                                          <p:attrName>r</p:attrName>
                                        </p:attrNameLst>
                                      </p:cBhvr>
                                    </p:animRot>
                                    <p:animRot by="120000">
                                      <p:cBhvr>
                                        <p:cTn id="31" dur="200" fill="hold">
                                          <p:stCondLst>
                                            <p:cond delay="800"/>
                                          </p:stCondLst>
                                        </p:cTn>
                                        <p:tgtEl>
                                          <p:spTgt spid="21"/>
                                        </p:tgtEl>
                                        <p:attrNameLst>
                                          <p:attrName>r</p:attrName>
                                        </p:attrNameLst>
                                      </p:cBhvr>
                                    </p:animRot>
                                  </p:childTnLst>
                                </p:cTn>
                              </p:par>
                            </p:childTnLst>
                          </p:cTn>
                        </p:par>
                      </p:childTnLst>
                    </p:cTn>
                  </p:par>
                </p:childTnLst>
              </p:cTn>
              <p:nextCondLst>
                <p:cond evt="onClick" delay="0">
                  <p:tgtEl>
                    <p:spTgt spid="20"/>
                  </p:tgtEl>
                </p:cond>
              </p:nextCondLst>
            </p:seq>
          </p:childTnLst>
        </p:cTn>
      </p:par>
    </p:tnLst>
    <p:bldLst>
      <p:bldP spid="6" grpId="0" animBg="1"/>
      <p:bldP spid="21" grpId="0" animBg="1"/>
      <p:bldP spid="21"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F18241-9AE9-8771-83C3-7B5C8C1915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9624" y="-75640"/>
            <a:ext cx="2912144" cy="2784900"/>
          </a:xfrm>
          <a:prstGeom prst="rect">
            <a:avLst/>
          </a:prstGeom>
        </p:spPr>
      </p:pic>
      <p:sp>
        <p:nvSpPr>
          <p:cNvPr id="6" name="Rectangle: Folded Corner 5">
            <a:extLst>
              <a:ext uri="{FF2B5EF4-FFF2-40B4-BE49-F238E27FC236}">
                <a16:creationId xmlns:a16="http://schemas.microsoft.com/office/drawing/2014/main" id="{85C9307F-B85B-9215-939F-3CBA0EE3C190}"/>
              </a:ext>
            </a:extLst>
          </p:cNvPr>
          <p:cNvSpPr/>
          <p:nvPr/>
        </p:nvSpPr>
        <p:spPr>
          <a:xfrm>
            <a:off x="6528310" y="5775070"/>
            <a:ext cx="8991600" cy="1691200"/>
          </a:xfrm>
          <a:prstGeom prst="foldedCorner">
            <a:avLst/>
          </a:prstGeom>
          <a:ln/>
        </p:spPr>
        <p:style>
          <a:lnRef idx="3">
            <a:schemeClr val="lt1"/>
          </a:lnRef>
          <a:fillRef idx="1">
            <a:schemeClr val="accent2"/>
          </a:fillRef>
          <a:effectRef idx="1">
            <a:schemeClr val="accent2"/>
          </a:effectRef>
          <a:fontRef idx="minor">
            <a:schemeClr val="lt1"/>
          </a:fontRef>
        </p:style>
        <p:txBody>
          <a:bodyPr lIns="137160" tIns="68580" rIns="137160" bIns="68580" rtlCol="0" anchor="ctr"/>
          <a:lstStyle/>
          <a:p>
            <a:pPr algn="ct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ĐÁP ÁN: D</a:t>
            </a:r>
          </a:p>
        </p:txBody>
      </p:sp>
      <p:sp>
        <p:nvSpPr>
          <p:cNvPr id="7" name="Rectangle 6">
            <a:extLst>
              <a:ext uri="{FF2B5EF4-FFF2-40B4-BE49-F238E27FC236}">
                <a16:creationId xmlns:a16="http://schemas.microsoft.com/office/drawing/2014/main" id="{9D7A9B98-ACDB-A601-169F-3363270E1ACA}"/>
              </a:ext>
            </a:extLst>
          </p:cNvPr>
          <p:cNvSpPr/>
          <p:nvPr/>
        </p:nvSpPr>
        <p:spPr>
          <a:xfrm rot="5600923">
            <a:off x="4246988" y="7491170"/>
            <a:ext cx="3657496" cy="376468"/>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sz="3600"/>
          </a:p>
        </p:txBody>
      </p:sp>
      <p:sp>
        <p:nvSpPr>
          <p:cNvPr id="8" name="Arrow: Pentagon 7">
            <a:hlinkClick r:id="rId6" action="ppaction://hlinksldjump"/>
            <a:extLst>
              <a:ext uri="{FF2B5EF4-FFF2-40B4-BE49-F238E27FC236}">
                <a16:creationId xmlns:a16="http://schemas.microsoft.com/office/drawing/2014/main" id="{A3F27389-0A8C-DDAE-2A08-29C35FEF39A3}"/>
              </a:ext>
            </a:extLst>
          </p:cNvPr>
          <p:cNvSpPr/>
          <p:nvPr/>
        </p:nvSpPr>
        <p:spPr>
          <a:xfrm rot="586976" flipH="1">
            <a:off x="4202110" y="6103532"/>
            <a:ext cx="3466408" cy="1349272"/>
          </a:xfrm>
          <a:prstGeom prst="homePlat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r>
              <a:rPr lang="en-US" sz="4200" b="1">
                <a:latin typeface="Tahoma" panose="020B0604030504040204" pitchFamily="34" charset="0"/>
                <a:ea typeface="Tahoma" panose="020B0604030504040204" pitchFamily="34" charset="0"/>
                <a:cs typeface="Tahoma" panose="020B0604030504040204" pitchFamily="34" charset="0"/>
              </a:rPr>
              <a:t>GO HOME</a:t>
            </a:r>
          </a:p>
        </p:txBody>
      </p:sp>
      <p:pic>
        <p:nvPicPr>
          <p:cNvPr id="9" name="Picture 8">
            <a:extLst>
              <a:ext uri="{FF2B5EF4-FFF2-40B4-BE49-F238E27FC236}">
                <a16:creationId xmlns:a16="http://schemas.microsoft.com/office/drawing/2014/main" id="{04F6AF00-E4D1-8A1F-B5E6-467B954200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1361" y="8186201"/>
            <a:ext cx="1428750" cy="1528762"/>
          </a:xfrm>
          <a:prstGeom prst="rect">
            <a:avLst/>
          </a:prstGeom>
        </p:spPr>
      </p:pic>
      <p:sp>
        <p:nvSpPr>
          <p:cNvPr id="10" name="Flowchart: Summing Junction 9">
            <a:extLst>
              <a:ext uri="{FF2B5EF4-FFF2-40B4-BE49-F238E27FC236}">
                <a16:creationId xmlns:a16="http://schemas.microsoft.com/office/drawing/2014/main" id="{B78E19AD-69AA-9BDB-80FB-1C4EDAF4D28D}"/>
              </a:ext>
            </a:extLst>
          </p:cNvPr>
          <p:cNvSpPr/>
          <p:nvPr/>
        </p:nvSpPr>
        <p:spPr>
          <a:xfrm>
            <a:off x="6038851" y="6291489"/>
            <a:ext cx="231610" cy="231610"/>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sz="3600"/>
          </a:p>
        </p:txBody>
      </p:sp>
      <p:pic>
        <p:nvPicPr>
          <p:cNvPr id="11" name="Picture 10">
            <a:extLst>
              <a:ext uri="{FF2B5EF4-FFF2-40B4-BE49-F238E27FC236}">
                <a16:creationId xmlns:a16="http://schemas.microsoft.com/office/drawing/2014/main" id="{70652AB4-5DB6-D0B8-5CCC-B9B6394E95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4003" y="7731182"/>
            <a:ext cx="1746086" cy="1913980"/>
          </a:xfrm>
          <a:prstGeom prst="rect">
            <a:avLst/>
          </a:prstGeom>
        </p:spPr>
      </p:pic>
      <p:pic>
        <p:nvPicPr>
          <p:cNvPr id="12" name="Picture 11">
            <a:extLst>
              <a:ext uri="{FF2B5EF4-FFF2-40B4-BE49-F238E27FC236}">
                <a16:creationId xmlns:a16="http://schemas.microsoft.com/office/drawing/2014/main" id="{1E6CCC5F-74A9-9B64-FC42-423595EC15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5958390"/>
            <a:ext cx="1746086" cy="1913980"/>
          </a:xfrm>
          <a:prstGeom prst="rect">
            <a:avLst/>
          </a:prstGeom>
        </p:spPr>
      </p:pic>
      <p:pic>
        <p:nvPicPr>
          <p:cNvPr id="13" name="Picture 12">
            <a:extLst>
              <a:ext uri="{FF2B5EF4-FFF2-40B4-BE49-F238E27FC236}">
                <a16:creationId xmlns:a16="http://schemas.microsoft.com/office/drawing/2014/main" id="{C22CEBB7-8D63-F338-6856-3C3DA57050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14018" y="5156570"/>
            <a:ext cx="1166968" cy="1152964"/>
          </a:xfrm>
          <a:prstGeom prst="rect">
            <a:avLst/>
          </a:prstGeom>
        </p:spPr>
      </p:pic>
      <p:pic>
        <p:nvPicPr>
          <p:cNvPr id="14" name="Picture 13">
            <a:extLst>
              <a:ext uri="{FF2B5EF4-FFF2-40B4-BE49-F238E27FC236}">
                <a16:creationId xmlns:a16="http://schemas.microsoft.com/office/drawing/2014/main" id="{622D6EA4-2CAF-B6B4-CC0B-832C0F8A8BE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836843" y="5497318"/>
            <a:ext cx="1320242" cy="1264792"/>
          </a:xfrm>
          <a:prstGeom prst="rect">
            <a:avLst/>
          </a:prstGeom>
        </p:spPr>
      </p:pic>
      <p:grpSp>
        <p:nvGrpSpPr>
          <p:cNvPr id="15" name="Group 14">
            <a:extLst>
              <a:ext uri="{FF2B5EF4-FFF2-40B4-BE49-F238E27FC236}">
                <a16:creationId xmlns:a16="http://schemas.microsoft.com/office/drawing/2014/main" id="{5D2E5F18-616E-C9B2-4F10-EB363FDB603C}"/>
              </a:ext>
            </a:extLst>
          </p:cNvPr>
          <p:cNvGrpSpPr/>
          <p:nvPr/>
        </p:nvGrpSpPr>
        <p:grpSpPr>
          <a:xfrm>
            <a:off x="-141889" y="58772"/>
            <a:ext cx="18965918" cy="4569616"/>
            <a:chOff x="434624" y="478330"/>
            <a:chExt cx="8826359" cy="2384179"/>
          </a:xfrm>
        </p:grpSpPr>
        <p:sp>
          <p:nvSpPr>
            <p:cNvPr id="16" name="Rectangle: Folded Corner 15">
              <a:extLst>
                <a:ext uri="{FF2B5EF4-FFF2-40B4-BE49-F238E27FC236}">
                  <a16:creationId xmlns:a16="http://schemas.microsoft.com/office/drawing/2014/main" id="{BBFDFCA6-B775-8DA4-3B15-4CD6D7509608}"/>
                </a:ext>
              </a:extLst>
            </p:cNvPr>
            <p:cNvSpPr/>
            <p:nvPr/>
          </p:nvSpPr>
          <p:spPr>
            <a:xfrm>
              <a:off x="500657" y="478330"/>
              <a:ext cx="8425504" cy="2384179"/>
            </a:xfrm>
            <a:prstGeom prst="foldedCorner">
              <a:avLst/>
            </a:prstGeom>
            <a:solidFill>
              <a:schemeClr val="accent1">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endParaRPr lang="en-US" sz="4800" b="1" i="1" dirty="0">
                <a:solidFill>
                  <a:srgbClr val="002060"/>
                </a:solidFill>
                <a:latin typeface="Calibri" pitchFamily="34" charset="0"/>
                <a:ea typeface="Tahoma" panose="020B0604030504040204" pitchFamily="34" charset="0"/>
                <a:cs typeface="Tahoma" panose="020B0604030504040204" pitchFamily="34" charset="0"/>
              </a:endParaRPr>
            </a:p>
          </p:txBody>
        </p:sp>
        <p:sp>
          <p:nvSpPr>
            <p:cNvPr id="17" name="Diamond 16">
              <a:extLst>
                <a:ext uri="{FF2B5EF4-FFF2-40B4-BE49-F238E27FC236}">
                  <a16:creationId xmlns:a16="http://schemas.microsoft.com/office/drawing/2014/main" id="{C4993E65-5BE4-D99C-C17E-B6AE1D4D69D5}"/>
                </a:ext>
              </a:extLst>
            </p:cNvPr>
            <p:cNvSpPr/>
            <p:nvPr/>
          </p:nvSpPr>
          <p:spPr>
            <a:xfrm>
              <a:off x="500657" y="990575"/>
              <a:ext cx="608967" cy="1012180"/>
            </a:xfrm>
            <a:prstGeom prst="diamond">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chemeClr val="bg1"/>
                  </a:solidFill>
                </a:rPr>
                <a:t>4</a:t>
              </a:r>
              <a:endParaRPr lang="en-US" sz="3600" dirty="0">
                <a:solidFill>
                  <a:schemeClr val="bg1"/>
                </a:solidFill>
              </a:endParaRPr>
            </a:p>
          </p:txBody>
        </p:sp>
        <p:sp>
          <p:nvSpPr>
            <p:cNvPr id="18" name="Rectangle 17">
              <a:extLst>
                <a:ext uri="{FF2B5EF4-FFF2-40B4-BE49-F238E27FC236}">
                  <a16:creationId xmlns:a16="http://schemas.microsoft.com/office/drawing/2014/main" id="{1675F27D-F929-C2CC-1679-660B8149C4BC}"/>
                </a:ext>
              </a:extLst>
            </p:cNvPr>
            <p:cNvSpPr/>
            <p:nvPr/>
          </p:nvSpPr>
          <p:spPr>
            <a:xfrm>
              <a:off x="434624" y="503487"/>
              <a:ext cx="8826359" cy="1743209"/>
            </a:xfrm>
            <a:prstGeom prst="rect">
              <a:avLst/>
            </a:prstGeom>
          </p:spPr>
          <p:txBody>
            <a:bodyPr wrap="square">
              <a:spAutoFit/>
            </a:bodyPr>
            <a:lstStyle/>
            <a:p>
              <a:pPr marL="1371600">
                <a:lnSpc>
                  <a:spcPct val="107000"/>
                </a:lnSpc>
              </a:pPr>
              <a:r>
                <a:rPr lang="en-US" sz="4000" b="1"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Đâu</a:t>
              </a:r>
              <a:r>
                <a:rPr lang="en-US" sz="4000" b="1"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4000" b="1"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loại</a:t>
              </a:r>
              <a:r>
                <a:rPr lang="en-US" sz="4000" b="1"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sáng</a:t>
              </a:r>
              <a:r>
                <a:rPr lang="en-US" sz="4000" b="1"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tạo</a:t>
              </a:r>
              <a:r>
                <a:rPr lang="en-US" sz="4000" b="1"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lệch</a:t>
              </a:r>
              <a:r>
                <a:rPr lang="en-US" sz="4000" b="1"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chuẩn</a:t>
              </a:r>
              <a:r>
                <a:rPr lang="en-US" sz="4000" b="1"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ngôn</a:t>
              </a:r>
              <a:r>
                <a:rPr lang="en-US" sz="4000" b="1"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từ</a:t>
              </a:r>
              <a:r>
                <a:rPr lang="en-US" sz="4000" b="1"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4000" b="1"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đề</a:t>
              </a:r>
              <a:r>
                <a:rPr lang="en-US" sz="4000" b="1"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cập</a:t>
              </a:r>
              <a:r>
                <a:rPr lang="en-US" sz="4000" b="1"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trong</a:t>
              </a:r>
              <a:r>
                <a:rPr lang="en-US" sz="4000" b="1"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viết</a:t>
              </a:r>
              <a:r>
                <a:rPr lang="en-US" sz="4000" b="1"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4000" kern="100" dirty="0">
                <a:latin typeface="Times New Roman" panose="02020603050405020304" pitchFamily="18" charset="0"/>
                <a:ea typeface="Calibri" panose="020F0502020204030204" pitchFamily="34" charset="0"/>
                <a:cs typeface="Times New Roman" panose="02020603050405020304" pitchFamily="18" charset="0"/>
              </a:endParaRPr>
            </a:p>
            <a:p>
              <a:pPr marL="1371600">
                <a:lnSpc>
                  <a:spcPct val="107000"/>
                </a:lnSpc>
              </a:pPr>
              <a:r>
                <a:rPr lang="en-US" sz="4000"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 Sáng </a:t>
              </a:r>
              <a:r>
                <a:rPr lang="en-US" sz="4000"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tạo</a:t>
              </a:r>
              <a:r>
                <a:rPr lang="en-US" sz="4000"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ra</a:t>
              </a:r>
              <a:r>
                <a:rPr lang="en-US" sz="4000"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4000"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kiểu</a:t>
              </a:r>
              <a:r>
                <a:rPr lang="en-US" sz="4000"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nói</a:t>
              </a:r>
              <a:r>
                <a:rPr lang="en-US" sz="4000"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dựa</a:t>
              </a:r>
              <a:r>
                <a:rPr lang="en-US" sz="4000"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trên</a:t>
              </a:r>
              <a:r>
                <a:rPr lang="en-US" sz="4000"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hiện</a:t>
              </a:r>
              <a:r>
                <a:rPr lang="en-US" sz="4000"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4000"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4000"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âm</a:t>
              </a:r>
              <a:r>
                <a:rPr lang="en-US" sz="4000"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nối</a:t>
              </a:r>
              <a:r>
                <a:rPr lang="en-US" sz="4000"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từ</a:t>
              </a:r>
              <a:r>
                <a:rPr lang="en-US" sz="4000"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4000" kern="100" dirty="0">
                <a:latin typeface="Times New Roman" panose="02020603050405020304" pitchFamily="18" charset="0"/>
                <a:ea typeface="Calibri" panose="020F0502020204030204" pitchFamily="34" charset="0"/>
                <a:cs typeface="Times New Roman" panose="02020603050405020304" pitchFamily="18" charset="0"/>
              </a:endParaRPr>
            </a:p>
            <a:p>
              <a:pPr marL="1371600">
                <a:lnSpc>
                  <a:spcPct val="107000"/>
                </a:lnSpc>
              </a:pPr>
              <a:r>
                <a:rPr lang="en-US" sz="4000" kern="100" dirty="0">
                  <a:latin typeface="Times New Roman" panose="02020603050405020304" pitchFamily="18" charset="0"/>
                  <a:ea typeface="Calibri" panose="020F0502020204030204" pitchFamily="34" charset="0"/>
                  <a:cs typeface="Times New Roman" panose="02020603050405020304" pitchFamily="18" charset="0"/>
                </a:rPr>
                <a:t>B. </a:t>
              </a:r>
              <a:r>
                <a:rPr lang="en-US" sz="4000" kern="1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4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4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4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latin typeface="Times New Roman" panose="02020603050405020304" pitchFamily="18" charset="0"/>
                  <a:ea typeface="Calibri" panose="020F0502020204030204" pitchFamily="34" charset="0"/>
                  <a:cs typeface="Times New Roman" panose="02020603050405020304" pitchFamily="18" charset="0"/>
                </a:rPr>
                <a:t>lóng</a:t>
              </a:r>
              <a:r>
                <a:rPr lang="en-US" sz="4000" kern="100" dirty="0">
                  <a:latin typeface="Times New Roman" panose="02020603050405020304" pitchFamily="18" charset="0"/>
                  <a:ea typeface="Calibri" panose="020F0502020204030204" pitchFamily="34" charset="0"/>
                  <a:cs typeface="Times New Roman" panose="02020603050405020304" pitchFamily="18" charset="0"/>
                </a:rPr>
                <a:t>”. </a:t>
              </a:r>
            </a:p>
            <a:p>
              <a:pPr marL="1371600">
                <a:lnSpc>
                  <a:spcPct val="107000"/>
                </a:lnSpc>
              </a:pPr>
              <a:r>
                <a:rPr lang="en-US" sz="4000"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C. </a:t>
              </a:r>
              <a:r>
                <a:rPr lang="en-US" sz="4000"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Sử</a:t>
              </a:r>
              <a:r>
                <a:rPr lang="en-US" sz="4000"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dụng</a:t>
              </a:r>
              <a:r>
                <a:rPr lang="en-US" sz="4000"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teencode</a:t>
              </a:r>
              <a:r>
                <a:rPr lang="en-US" sz="4000"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4000" kern="100" dirty="0">
                <a:latin typeface="Times New Roman" panose="02020603050405020304" pitchFamily="18" charset="0"/>
                <a:ea typeface="Calibri" panose="020F0502020204030204" pitchFamily="34" charset="0"/>
                <a:cs typeface="Times New Roman" panose="02020603050405020304" pitchFamily="18" charset="0"/>
              </a:endParaRPr>
            </a:p>
            <a:p>
              <a:pPr marL="1371600">
                <a:lnSpc>
                  <a:spcPct val="107000"/>
                </a:lnSpc>
                <a:spcAft>
                  <a:spcPts val="1600"/>
                </a:spcAft>
              </a:pPr>
              <a:r>
                <a:rPr lang="en-US" sz="4000"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D. </a:t>
              </a:r>
              <a:r>
                <a:rPr lang="en-US" sz="4000"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Tất</a:t>
              </a:r>
              <a:r>
                <a:rPr lang="en-US" sz="4000"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cả</a:t>
              </a:r>
              <a:r>
                <a:rPr lang="en-US" sz="4000"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các</a:t>
              </a:r>
              <a:r>
                <a:rPr lang="en-US" sz="4000"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đáp</a:t>
              </a:r>
              <a:r>
                <a:rPr lang="en-US" sz="4000"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án</a:t>
              </a:r>
              <a:r>
                <a:rPr lang="en-US" sz="4000"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trên</a:t>
              </a:r>
              <a:r>
                <a:rPr lang="en-US" sz="4000"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4000" kern="100" dirty="0">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19" name="Picture 18">
            <a:extLst>
              <a:ext uri="{FF2B5EF4-FFF2-40B4-BE49-F238E27FC236}">
                <a16:creationId xmlns:a16="http://schemas.microsoft.com/office/drawing/2014/main" id="{1DA0AF1C-6769-B60B-A17A-B683BA47A59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920183" y="7173739"/>
            <a:ext cx="3222070" cy="2916834"/>
          </a:xfrm>
          <a:prstGeom prst="rect">
            <a:avLst/>
          </a:prstGeom>
        </p:spPr>
      </p:pic>
      <p:pic>
        <p:nvPicPr>
          <p:cNvPr id="20" name="Picture 19">
            <a:extLst>
              <a:ext uri="{FF2B5EF4-FFF2-40B4-BE49-F238E27FC236}">
                <a16:creationId xmlns:a16="http://schemas.microsoft.com/office/drawing/2014/main" id="{916C21BC-D7F7-E875-A9FC-FFC909E1E40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861997" y="6181192"/>
            <a:ext cx="3371702" cy="2315108"/>
          </a:xfrm>
          <a:prstGeom prst="rect">
            <a:avLst/>
          </a:prstGeom>
        </p:spPr>
      </p:pic>
      <p:sp>
        <p:nvSpPr>
          <p:cNvPr id="21" name="Rectangle: Folded Corner 8">
            <a:extLst>
              <a:ext uri="{FF2B5EF4-FFF2-40B4-BE49-F238E27FC236}">
                <a16:creationId xmlns:a16="http://schemas.microsoft.com/office/drawing/2014/main" id="{CB277A8C-F7F0-A9DC-DAB4-9ADA739D5D31}"/>
              </a:ext>
            </a:extLst>
          </p:cNvPr>
          <p:cNvSpPr/>
          <p:nvPr/>
        </p:nvSpPr>
        <p:spPr>
          <a:xfrm>
            <a:off x="15046272" y="5156572"/>
            <a:ext cx="2406368" cy="2221596"/>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CHÚC BẠN MAY MẮN LẦN SAU </a:t>
            </a:r>
          </a:p>
        </p:txBody>
      </p:sp>
      <p:pic>
        <p:nvPicPr>
          <p:cNvPr id="22" name="Picture 21">
            <a:extLst>
              <a:ext uri="{FF2B5EF4-FFF2-40B4-BE49-F238E27FC236}">
                <a16:creationId xmlns:a16="http://schemas.microsoft.com/office/drawing/2014/main" id="{08DE2CC0-25DA-B7AC-9AC4-9EEE8807E91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605047" y="4863082"/>
            <a:ext cx="810434" cy="732968"/>
          </a:xfrm>
          <a:prstGeom prst="rect">
            <a:avLst/>
          </a:prstGeom>
        </p:spPr>
      </p:pic>
    </p:spTree>
    <p:extLst>
      <p:ext uri="{BB962C8B-B14F-4D97-AF65-F5344CB8AC3E}">
        <p14:creationId xmlns:p14="http://schemas.microsoft.com/office/powerpoint/2010/main" val="253906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20"/>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par>
                          <p:cTn id="22" fill="hold">
                            <p:stCondLst>
                              <p:cond delay="2500"/>
                            </p:stCondLst>
                            <p:childTnLst>
                              <p:par>
                                <p:cTn id="23" presetID="32" presetClass="emph" presetSubtype="0" repeatCount="indefinite" fill="hold" grpId="1" nodeType="afterEffect">
                                  <p:stCondLst>
                                    <p:cond delay="0"/>
                                  </p:stCondLst>
                                  <p:childTnLst>
                                    <p:animRot by="120000">
                                      <p:cBhvr>
                                        <p:cTn id="24" dur="100" fill="hold">
                                          <p:stCondLst>
                                            <p:cond delay="0"/>
                                          </p:stCondLst>
                                        </p:cTn>
                                        <p:tgtEl>
                                          <p:spTgt spid="21"/>
                                        </p:tgtEl>
                                        <p:attrNameLst>
                                          <p:attrName>r</p:attrName>
                                        </p:attrNameLst>
                                      </p:cBhvr>
                                    </p:animRot>
                                    <p:animRot by="-240000">
                                      <p:cBhvr>
                                        <p:cTn id="25" dur="200" fill="hold">
                                          <p:stCondLst>
                                            <p:cond delay="200"/>
                                          </p:stCondLst>
                                        </p:cTn>
                                        <p:tgtEl>
                                          <p:spTgt spid="21"/>
                                        </p:tgtEl>
                                        <p:attrNameLst>
                                          <p:attrName>r</p:attrName>
                                        </p:attrNameLst>
                                      </p:cBhvr>
                                    </p:animRot>
                                    <p:animRot by="240000">
                                      <p:cBhvr>
                                        <p:cTn id="26" dur="200" fill="hold">
                                          <p:stCondLst>
                                            <p:cond delay="400"/>
                                          </p:stCondLst>
                                        </p:cTn>
                                        <p:tgtEl>
                                          <p:spTgt spid="21"/>
                                        </p:tgtEl>
                                        <p:attrNameLst>
                                          <p:attrName>r</p:attrName>
                                        </p:attrNameLst>
                                      </p:cBhvr>
                                    </p:animRot>
                                    <p:animRot by="-240000">
                                      <p:cBhvr>
                                        <p:cTn id="27" dur="200" fill="hold">
                                          <p:stCondLst>
                                            <p:cond delay="600"/>
                                          </p:stCondLst>
                                        </p:cTn>
                                        <p:tgtEl>
                                          <p:spTgt spid="21"/>
                                        </p:tgtEl>
                                        <p:attrNameLst>
                                          <p:attrName>r</p:attrName>
                                        </p:attrNameLst>
                                      </p:cBhvr>
                                    </p:animRot>
                                    <p:animRot by="120000">
                                      <p:cBhvr>
                                        <p:cTn id="28" dur="200" fill="hold">
                                          <p:stCondLst>
                                            <p:cond delay="800"/>
                                          </p:stCondLst>
                                        </p:cTn>
                                        <p:tgtEl>
                                          <p:spTgt spid="21"/>
                                        </p:tgtEl>
                                        <p:attrNameLst>
                                          <p:attrName>r</p:attrName>
                                        </p:attrNameLst>
                                      </p:cBhvr>
                                    </p:animRot>
                                  </p:childTnLst>
                                </p:cTn>
                              </p:par>
                            </p:childTnLst>
                          </p:cTn>
                        </p:par>
                      </p:childTnLst>
                    </p:cTn>
                  </p:par>
                </p:childTnLst>
              </p:cTn>
              <p:nextCondLst>
                <p:cond evt="onClick" delay="0">
                  <p:tgtEl>
                    <p:spTgt spid="20"/>
                  </p:tgtEl>
                </p:cond>
              </p:nextCondLst>
            </p:seq>
          </p:childTnLst>
        </p:cTn>
      </p:par>
    </p:tnLst>
    <p:bldLst>
      <p:bldP spid="6" grpId="0" animBg="1"/>
      <p:bldP spid="21" grpId="0" animBg="1"/>
      <p:bldP spid="21"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420B20-3DE4-F7B8-DE64-0EF4A117C7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9452" y="7032130"/>
            <a:ext cx="2912144" cy="2784900"/>
          </a:xfrm>
          <a:prstGeom prst="rect">
            <a:avLst/>
          </a:prstGeom>
        </p:spPr>
      </p:pic>
      <p:sp>
        <p:nvSpPr>
          <p:cNvPr id="6" name="Rectangle: Folded Corner 5">
            <a:extLst>
              <a:ext uri="{FF2B5EF4-FFF2-40B4-BE49-F238E27FC236}">
                <a16:creationId xmlns:a16="http://schemas.microsoft.com/office/drawing/2014/main" id="{986987C2-3CB7-7737-28E0-E21F74A76C79}"/>
              </a:ext>
            </a:extLst>
          </p:cNvPr>
          <p:cNvSpPr/>
          <p:nvPr/>
        </p:nvSpPr>
        <p:spPr>
          <a:xfrm>
            <a:off x="8464510" y="5173610"/>
            <a:ext cx="5459364" cy="1691200"/>
          </a:xfrm>
          <a:prstGeom prst="foldedCorner">
            <a:avLst/>
          </a:prstGeom>
          <a:ln/>
        </p:spPr>
        <p:style>
          <a:lnRef idx="3">
            <a:schemeClr val="lt1"/>
          </a:lnRef>
          <a:fillRef idx="1">
            <a:schemeClr val="accent2"/>
          </a:fillRef>
          <a:effectRef idx="1">
            <a:schemeClr val="accent2"/>
          </a:effectRef>
          <a:fontRef idx="minor">
            <a:schemeClr val="lt1"/>
          </a:fontRef>
        </p:style>
        <p:txBody>
          <a:bodyPr lIns="137160" tIns="68580" rIns="137160" bIns="68580" rtlCol="0" anchor="ctr"/>
          <a:lstStyle/>
          <a:p>
            <a:pPr algn="ct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ĐÁP ÁN: A</a:t>
            </a:r>
          </a:p>
        </p:txBody>
      </p:sp>
      <p:sp>
        <p:nvSpPr>
          <p:cNvPr id="7" name="Rectangle 6">
            <a:extLst>
              <a:ext uri="{FF2B5EF4-FFF2-40B4-BE49-F238E27FC236}">
                <a16:creationId xmlns:a16="http://schemas.microsoft.com/office/drawing/2014/main" id="{01F2C21F-925B-830D-5DE8-6ADC5218B327}"/>
              </a:ext>
            </a:extLst>
          </p:cNvPr>
          <p:cNvSpPr/>
          <p:nvPr/>
        </p:nvSpPr>
        <p:spPr>
          <a:xfrm rot="5600923">
            <a:off x="4246988" y="7491170"/>
            <a:ext cx="3657496" cy="376468"/>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sz="3600"/>
          </a:p>
        </p:txBody>
      </p:sp>
      <p:sp>
        <p:nvSpPr>
          <p:cNvPr id="8" name="Arrow: Pentagon 7">
            <a:hlinkClick r:id="rId6" action="ppaction://hlinksldjump"/>
            <a:extLst>
              <a:ext uri="{FF2B5EF4-FFF2-40B4-BE49-F238E27FC236}">
                <a16:creationId xmlns:a16="http://schemas.microsoft.com/office/drawing/2014/main" id="{9207DF62-8F4C-F2EE-FF8B-2A3018508286}"/>
              </a:ext>
            </a:extLst>
          </p:cNvPr>
          <p:cNvSpPr/>
          <p:nvPr/>
        </p:nvSpPr>
        <p:spPr>
          <a:xfrm rot="586976" flipH="1">
            <a:off x="4202110" y="6103532"/>
            <a:ext cx="3466408" cy="1349272"/>
          </a:xfrm>
          <a:prstGeom prst="homePlat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r>
              <a:rPr lang="en-US" sz="4200" b="1" dirty="0">
                <a:latin typeface="Tahoma" panose="020B0604030504040204" pitchFamily="34" charset="0"/>
                <a:ea typeface="Tahoma" panose="020B0604030504040204" pitchFamily="34" charset="0"/>
                <a:cs typeface="Tahoma" panose="020B0604030504040204" pitchFamily="34" charset="0"/>
              </a:rPr>
              <a:t>GO HOME</a:t>
            </a:r>
          </a:p>
        </p:txBody>
      </p:sp>
      <p:pic>
        <p:nvPicPr>
          <p:cNvPr id="9" name="Picture 8">
            <a:extLst>
              <a:ext uri="{FF2B5EF4-FFF2-40B4-BE49-F238E27FC236}">
                <a16:creationId xmlns:a16="http://schemas.microsoft.com/office/drawing/2014/main" id="{F49FB7CE-125F-D3DD-B0ED-C324A36CFF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1361" y="8186201"/>
            <a:ext cx="1428750" cy="1528762"/>
          </a:xfrm>
          <a:prstGeom prst="rect">
            <a:avLst/>
          </a:prstGeom>
        </p:spPr>
      </p:pic>
      <p:sp>
        <p:nvSpPr>
          <p:cNvPr id="10" name="Flowchart: Summing Junction 9">
            <a:extLst>
              <a:ext uri="{FF2B5EF4-FFF2-40B4-BE49-F238E27FC236}">
                <a16:creationId xmlns:a16="http://schemas.microsoft.com/office/drawing/2014/main" id="{6FE4C76D-1E3E-36F2-5FB3-E3B9166266DB}"/>
              </a:ext>
            </a:extLst>
          </p:cNvPr>
          <p:cNvSpPr/>
          <p:nvPr/>
        </p:nvSpPr>
        <p:spPr>
          <a:xfrm>
            <a:off x="6038851" y="6291489"/>
            <a:ext cx="231610" cy="231610"/>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sz="3600"/>
          </a:p>
        </p:txBody>
      </p:sp>
      <p:pic>
        <p:nvPicPr>
          <p:cNvPr id="11" name="Picture 10">
            <a:extLst>
              <a:ext uri="{FF2B5EF4-FFF2-40B4-BE49-F238E27FC236}">
                <a16:creationId xmlns:a16="http://schemas.microsoft.com/office/drawing/2014/main" id="{88D1EE69-88D5-DB9E-179F-822B695D9D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4003" y="7731182"/>
            <a:ext cx="1746086" cy="1913980"/>
          </a:xfrm>
          <a:prstGeom prst="rect">
            <a:avLst/>
          </a:prstGeom>
        </p:spPr>
      </p:pic>
      <p:pic>
        <p:nvPicPr>
          <p:cNvPr id="12" name="Picture 11">
            <a:extLst>
              <a:ext uri="{FF2B5EF4-FFF2-40B4-BE49-F238E27FC236}">
                <a16:creationId xmlns:a16="http://schemas.microsoft.com/office/drawing/2014/main" id="{6974AD6F-2C68-DA4A-06FF-87EE56BAA1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5958390"/>
            <a:ext cx="1746086" cy="1913980"/>
          </a:xfrm>
          <a:prstGeom prst="rect">
            <a:avLst/>
          </a:prstGeom>
        </p:spPr>
      </p:pic>
      <p:pic>
        <p:nvPicPr>
          <p:cNvPr id="13" name="Picture 12">
            <a:extLst>
              <a:ext uri="{FF2B5EF4-FFF2-40B4-BE49-F238E27FC236}">
                <a16:creationId xmlns:a16="http://schemas.microsoft.com/office/drawing/2014/main" id="{5DF1F275-6980-D770-D023-38FB5167DA3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14018" y="5156570"/>
            <a:ext cx="1166968" cy="1152964"/>
          </a:xfrm>
          <a:prstGeom prst="rect">
            <a:avLst/>
          </a:prstGeom>
        </p:spPr>
      </p:pic>
      <p:pic>
        <p:nvPicPr>
          <p:cNvPr id="14" name="Picture 13">
            <a:extLst>
              <a:ext uri="{FF2B5EF4-FFF2-40B4-BE49-F238E27FC236}">
                <a16:creationId xmlns:a16="http://schemas.microsoft.com/office/drawing/2014/main" id="{3B1879AF-6D7E-507D-CD09-EDD49F8B799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836843" y="5497318"/>
            <a:ext cx="1320242" cy="1264792"/>
          </a:xfrm>
          <a:prstGeom prst="rect">
            <a:avLst/>
          </a:prstGeom>
        </p:spPr>
      </p:pic>
      <p:grpSp>
        <p:nvGrpSpPr>
          <p:cNvPr id="15" name="Group 14">
            <a:extLst>
              <a:ext uri="{FF2B5EF4-FFF2-40B4-BE49-F238E27FC236}">
                <a16:creationId xmlns:a16="http://schemas.microsoft.com/office/drawing/2014/main" id="{5C750851-4A4A-4883-494F-1F27493F4B69}"/>
              </a:ext>
            </a:extLst>
          </p:cNvPr>
          <p:cNvGrpSpPr/>
          <p:nvPr/>
        </p:nvGrpSpPr>
        <p:grpSpPr>
          <a:xfrm>
            <a:off x="182813" y="367531"/>
            <a:ext cx="18020190" cy="4590106"/>
            <a:chOff x="868836" y="416048"/>
            <a:chExt cx="8425504" cy="878532"/>
          </a:xfrm>
          <a:solidFill>
            <a:schemeClr val="accent1">
              <a:lumMod val="40000"/>
              <a:lumOff val="60000"/>
            </a:schemeClr>
          </a:solidFill>
        </p:grpSpPr>
        <p:sp>
          <p:nvSpPr>
            <p:cNvPr id="16" name="Rectangle: Folded Corner 15">
              <a:extLst>
                <a:ext uri="{FF2B5EF4-FFF2-40B4-BE49-F238E27FC236}">
                  <a16:creationId xmlns:a16="http://schemas.microsoft.com/office/drawing/2014/main" id="{E3EE3652-3B8D-51B9-BB31-0EFD8E8EF7FD}"/>
                </a:ext>
              </a:extLst>
            </p:cNvPr>
            <p:cNvSpPr/>
            <p:nvPr/>
          </p:nvSpPr>
          <p:spPr>
            <a:xfrm>
              <a:off x="868836" y="416048"/>
              <a:ext cx="8425504" cy="878532"/>
            </a:xfrm>
            <a:prstGeom prst="foldedCorne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endParaRPr lang="en-US" sz="4800" b="1" i="1" dirty="0">
                <a:solidFill>
                  <a:srgbClr val="002060"/>
                </a:solidFill>
                <a:latin typeface="Calibri" pitchFamily="34" charset="0"/>
                <a:ea typeface="Tahoma" panose="020B0604030504040204" pitchFamily="34" charset="0"/>
                <a:cs typeface="Tahoma" panose="020B0604030504040204" pitchFamily="34" charset="0"/>
              </a:endParaRPr>
            </a:p>
          </p:txBody>
        </p:sp>
        <p:sp>
          <p:nvSpPr>
            <p:cNvPr id="17" name="Diamond 16">
              <a:extLst>
                <a:ext uri="{FF2B5EF4-FFF2-40B4-BE49-F238E27FC236}">
                  <a16:creationId xmlns:a16="http://schemas.microsoft.com/office/drawing/2014/main" id="{7DBE23AD-DCCD-387F-8483-96C929AC1F22}"/>
                </a:ext>
              </a:extLst>
            </p:cNvPr>
            <p:cNvSpPr/>
            <p:nvPr/>
          </p:nvSpPr>
          <p:spPr>
            <a:xfrm>
              <a:off x="868836" y="575455"/>
              <a:ext cx="706479" cy="461665"/>
            </a:xfrm>
            <a:prstGeom prst="diamond">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chemeClr val="bg1"/>
                  </a:solidFill>
                </a:rPr>
                <a:t>5</a:t>
              </a:r>
              <a:endParaRPr lang="en-US" sz="3600" dirty="0">
                <a:solidFill>
                  <a:schemeClr val="bg1"/>
                </a:solidFill>
              </a:endParaRPr>
            </a:p>
          </p:txBody>
        </p:sp>
      </p:grpSp>
      <p:pic>
        <p:nvPicPr>
          <p:cNvPr id="19" name="Picture 18">
            <a:extLst>
              <a:ext uri="{FF2B5EF4-FFF2-40B4-BE49-F238E27FC236}">
                <a16:creationId xmlns:a16="http://schemas.microsoft.com/office/drawing/2014/main" id="{E54E77AB-0589-76D6-3C79-B9F09E44C40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173201" y="6666421"/>
            <a:ext cx="3938358" cy="3487214"/>
          </a:xfrm>
          <a:prstGeom prst="rect">
            <a:avLst/>
          </a:prstGeom>
        </p:spPr>
      </p:pic>
      <p:pic>
        <p:nvPicPr>
          <p:cNvPr id="20" name="Picture 19">
            <a:extLst>
              <a:ext uri="{FF2B5EF4-FFF2-40B4-BE49-F238E27FC236}">
                <a16:creationId xmlns:a16="http://schemas.microsoft.com/office/drawing/2014/main" id="{D00FAF88-12E7-B53F-0750-96720F3689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081751" y="5642202"/>
            <a:ext cx="4121254" cy="2767824"/>
          </a:xfrm>
          <a:prstGeom prst="rect">
            <a:avLst/>
          </a:prstGeom>
        </p:spPr>
      </p:pic>
      <p:sp>
        <p:nvSpPr>
          <p:cNvPr id="21" name="Rectangle: Folded Corner 8">
            <a:extLst>
              <a:ext uri="{FF2B5EF4-FFF2-40B4-BE49-F238E27FC236}">
                <a16:creationId xmlns:a16="http://schemas.microsoft.com/office/drawing/2014/main" id="{FF90D5D2-41F4-92C0-5682-4C2994E2E626}"/>
              </a:ext>
            </a:extLst>
          </p:cNvPr>
          <p:cNvSpPr/>
          <p:nvPr/>
        </p:nvSpPr>
        <p:spPr>
          <a:xfrm>
            <a:off x="14480626" y="4785206"/>
            <a:ext cx="2941320" cy="2656024"/>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BẠN ĐƯỢC 2 ĐIỂM CỘNG </a:t>
            </a:r>
          </a:p>
        </p:txBody>
      </p:sp>
      <p:pic>
        <p:nvPicPr>
          <p:cNvPr id="22" name="Picture 21">
            <a:extLst>
              <a:ext uri="{FF2B5EF4-FFF2-40B4-BE49-F238E27FC236}">
                <a16:creationId xmlns:a16="http://schemas.microsoft.com/office/drawing/2014/main" id="{0B60590B-9A26-AAA3-2C6C-476AC901310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394188" y="4782812"/>
            <a:ext cx="990600" cy="876300"/>
          </a:xfrm>
          <a:prstGeom prst="rect">
            <a:avLst/>
          </a:prstGeom>
        </p:spPr>
      </p:pic>
      <p:pic>
        <p:nvPicPr>
          <p:cNvPr id="23" name="Picture 22">
            <a:extLst>
              <a:ext uri="{FF2B5EF4-FFF2-40B4-BE49-F238E27FC236}">
                <a16:creationId xmlns:a16="http://schemas.microsoft.com/office/drawing/2014/main" id="{F7379DA9-A9F7-2A80-0303-D0A2B9387F2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728531" y="4588807"/>
            <a:ext cx="1428750" cy="2381250"/>
          </a:xfrm>
          <a:prstGeom prst="rect">
            <a:avLst/>
          </a:prstGeom>
        </p:spPr>
      </p:pic>
      <p:sp>
        <p:nvSpPr>
          <p:cNvPr id="25" name="TextBox 24">
            <a:extLst>
              <a:ext uri="{FF2B5EF4-FFF2-40B4-BE49-F238E27FC236}">
                <a16:creationId xmlns:a16="http://schemas.microsoft.com/office/drawing/2014/main" id="{C6285A50-CDDA-9F18-5068-646F1D8CFA10}"/>
              </a:ext>
            </a:extLst>
          </p:cNvPr>
          <p:cNvSpPr txBox="1"/>
          <p:nvPr/>
        </p:nvSpPr>
        <p:spPr>
          <a:xfrm>
            <a:off x="182812" y="223218"/>
            <a:ext cx="18105188" cy="3999749"/>
          </a:xfrm>
          <a:prstGeom prst="rect">
            <a:avLst/>
          </a:prstGeom>
          <a:noFill/>
        </p:spPr>
        <p:txBody>
          <a:bodyPr wrap="square">
            <a:spAutoFit/>
          </a:bodyPr>
          <a:lstStyle/>
          <a:p>
            <a:pPr marL="1371600" algn="just">
              <a:lnSpc>
                <a:spcPct val="107000"/>
              </a:lnSpc>
            </a:pPr>
            <a:r>
              <a:rPr lang="en-US" sz="4000"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Tác</a:t>
            </a: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giả</a:t>
            </a: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nêu</a:t>
            </a: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lên</a:t>
            </a: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vấn</a:t>
            </a: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đề</a:t>
            </a: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gì</a:t>
            </a: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ở </a:t>
            </a:r>
            <a:r>
              <a:rPr lang="en-US" sz="4000"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cuối</a:t>
            </a: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văn</a:t>
            </a: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bản</a:t>
            </a:r>
            <a:r>
              <a:rPr lang="en-US" sz="4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pPr marL="1371600" algn="just">
              <a:lnSpc>
                <a:spcPct val="107000"/>
              </a:lnSpc>
            </a:pP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Giới</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trẻ</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vì</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mải</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mê</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sáng</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tạo</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lạ</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kỳ</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mà</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quên</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mất</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học</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tập</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trau</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dồi</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mẹ</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đẻ</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pPr marL="1371600" algn="just">
              <a:lnSpc>
                <a:spcPct val="107000"/>
              </a:lnSpc>
            </a:pP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phá</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vỡ</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chuẩn</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mực</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chính</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tả</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giới</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trẻ</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pPr marL="1371600" algn="just">
              <a:lnSpc>
                <a:spcPct val="107000"/>
              </a:lnSpc>
            </a:pP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Việt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giới</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trẻ</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đang</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rất</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phức</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tạp</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pPr marL="1371600" algn="just">
              <a:lnSpc>
                <a:spcPct val="107000"/>
              </a:lnSpc>
              <a:spcAft>
                <a:spcPts val="1600"/>
              </a:spcAft>
            </a:pP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D.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Tất</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đáp</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án</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trên</a:t>
            </a:r>
            <a:r>
              <a:rPr lang="en-US" sz="4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61737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20"/>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par>
                          <p:cTn id="25" fill="hold">
                            <p:stCondLst>
                              <p:cond delay="2500"/>
                            </p:stCondLst>
                            <p:childTnLst>
                              <p:par>
                                <p:cTn id="26" presetID="32" presetClass="emph" presetSubtype="0" repeatCount="indefinite" fill="hold" grpId="1" nodeType="afterEffect">
                                  <p:stCondLst>
                                    <p:cond delay="0"/>
                                  </p:stCondLst>
                                  <p:childTnLst>
                                    <p:animRot by="120000">
                                      <p:cBhvr>
                                        <p:cTn id="27" dur="100" fill="hold">
                                          <p:stCondLst>
                                            <p:cond delay="0"/>
                                          </p:stCondLst>
                                        </p:cTn>
                                        <p:tgtEl>
                                          <p:spTgt spid="21"/>
                                        </p:tgtEl>
                                        <p:attrNameLst>
                                          <p:attrName>r</p:attrName>
                                        </p:attrNameLst>
                                      </p:cBhvr>
                                    </p:animRot>
                                    <p:animRot by="-240000">
                                      <p:cBhvr>
                                        <p:cTn id="28" dur="200" fill="hold">
                                          <p:stCondLst>
                                            <p:cond delay="200"/>
                                          </p:stCondLst>
                                        </p:cTn>
                                        <p:tgtEl>
                                          <p:spTgt spid="21"/>
                                        </p:tgtEl>
                                        <p:attrNameLst>
                                          <p:attrName>r</p:attrName>
                                        </p:attrNameLst>
                                      </p:cBhvr>
                                    </p:animRot>
                                    <p:animRot by="240000">
                                      <p:cBhvr>
                                        <p:cTn id="29" dur="200" fill="hold">
                                          <p:stCondLst>
                                            <p:cond delay="400"/>
                                          </p:stCondLst>
                                        </p:cTn>
                                        <p:tgtEl>
                                          <p:spTgt spid="21"/>
                                        </p:tgtEl>
                                        <p:attrNameLst>
                                          <p:attrName>r</p:attrName>
                                        </p:attrNameLst>
                                      </p:cBhvr>
                                    </p:animRot>
                                    <p:animRot by="-240000">
                                      <p:cBhvr>
                                        <p:cTn id="30" dur="200" fill="hold">
                                          <p:stCondLst>
                                            <p:cond delay="600"/>
                                          </p:stCondLst>
                                        </p:cTn>
                                        <p:tgtEl>
                                          <p:spTgt spid="21"/>
                                        </p:tgtEl>
                                        <p:attrNameLst>
                                          <p:attrName>r</p:attrName>
                                        </p:attrNameLst>
                                      </p:cBhvr>
                                    </p:animRot>
                                    <p:animRot by="120000">
                                      <p:cBhvr>
                                        <p:cTn id="31" dur="200" fill="hold">
                                          <p:stCondLst>
                                            <p:cond delay="800"/>
                                          </p:stCondLst>
                                        </p:cTn>
                                        <p:tgtEl>
                                          <p:spTgt spid="21"/>
                                        </p:tgtEl>
                                        <p:attrNameLst>
                                          <p:attrName>r</p:attrName>
                                        </p:attrNameLst>
                                      </p:cBhvr>
                                    </p:animRot>
                                  </p:childTnLst>
                                </p:cTn>
                              </p:par>
                            </p:childTnLst>
                          </p:cTn>
                        </p:par>
                      </p:childTnLst>
                    </p:cTn>
                  </p:par>
                </p:childTnLst>
              </p:cTn>
              <p:nextCondLst>
                <p:cond evt="onClick" delay="0">
                  <p:tgtEl>
                    <p:spTgt spid="20"/>
                  </p:tgtEl>
                </p:cond>
              </p:nextCondLst>
            </p:seq>
          </p:childTnLst>
        </p:cTn>
      </p:par>
    </p:tnLst>
    <p:bldLst>
      <p:bldP spid="6" grpId="0" animBg="1"/>
      <p:bldP spid="21" grpId="0" animBg="1"/>
      <p:bldP spid="21"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B4A6A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20895"/>
            <a:ext cx="15970487" cy="9445209"/>
            <a:chOff x="0" y="0"/>
            <a:chExt cx="4206219" cy="2487627"/>
          </a:xfrm>
        </p:grpSpPr>
        <p:sp>
          <p:nvSpPr>
            <p:cNvPr id="3" name="Freeform 3"/>
            <p:cNvSpPr/>
            <p:nvPr/>
          </p:nvSpPr>
          <p:spPr>
            <a:xfrm>
              <a:off x="0" y="0"/>
              <a:ext cx="4206219" cy="2487627"/>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1496294" y="908358"/>
            <a:ext cx="15035299" cy="8369018"/>
            <a:chOff x="0" y="0"/>
            <a:chExt cx="3959914" cy="2204186"/>
          </a:xfrm>
        </p:grpSpPr>
        <p:sp>
          <p:nvSpPr>
            <p:cNvPr id="6" name="Freeform 6"/>
            <p:cNvSpPr/>
            <p:nvPr/>
          </p:nvSpPr>
          <p:spPr>
            <a:xfrm>
              <a:off x="0" y="0"/>
              <a:ext cx="3959914"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a:off x="5299715" y="3624741"/>
            <a:ext cx="8148069" cy="3371296"/>
            <a:chOff x="0" y="0"/>
            <a:chExt cx="2145994" cy="887913"/>
          </a:xfrm>
        </p:grpSpPr>
        <p:sp>
          <p:nvSpPr>
            <p:cNvPr id="9" name="Freeform 9"/>
            <p:cNvSpPr/>
            <p:nvPr/>
          </p:nvSpPr>
          <p:spPr>
            <a:xfrm>
              <a:off x="0" y="0"/>
              <a:ext cx="2145994" cy="887913"/>
            </a:xfrm>
            <a:custGeom>
              <a:avLst/>
              <a:gdLst/>
              <a:ahLst/>
              <a:cxnLst/>
              <a:rect l="l" t="t" r="r" b="b"/>
              <a:pathLst>
                <a:path w="2145994" h="887913">
                  <a:moveTo>
                    <a:pt x="95015" y="0"/>
                  </a:moveTo>
                  <a:lnTo>
                    <a:pt x="2050978" y="0"/>
                  </a:lnTo>
                  <a:cubicBezTo>
                    <a:pt x="2076178" y="0"/>
                    <a:pt x="2100345" y="10011"/>
                    <a:pt x="2118164" y="27829"/>
                  </a:cubicBezTo>
                  <a:cubicBezTo>
                    <a:pt x="2135983" y="45648"/>
                    <a:pt x="2145994" y="69816"/>
                    <a:pt x="2145994" y="95015"/>
                  </a:cubicBezTo>
                  <a:lnTo>
                    <a:pt x="2145994" y="792898"/>
                  </a:lnTo>
                  <a:cubicBezTo>
                    <a:pt x="2145994" y="818098"/>
                    <a:pt x="2135983" y="842265"/>
                    <a:pt x="2118164" y="860084"/>
                  </a:cubicBezTo>
                  <a:cubicBezTo>
                    <a:pt x="2100345" y="877903"/>
                    <a:pt x="2076178" y="887913"/>
                    <a:pt x="2050978" y="887913"/>
                  </a:cubicBezTo>
                  <a:lnTo>
                    <a:pt x="95015" y="887913"/>
                  </a:lnTo>
                  <a:cubicBezTo>
                    <a:pt x="69816" y="887913"/>
                    <a:pt x="45648" y="877903"/>
                    <a:pt x="27829" y="860084"/>
                  </a:cubicBezTo>
                  <a:cubicBezTo>
                    <a:pt x="10011" y="842265"/>
                    <a:pt x="0" y="818098"/>
                    <a:pt x="0" y="792898"/>
                  </a:cubicBezTo>
                  <a:lnTo>
                    <a:pt x="0" y="95015"/>
                  </a:lnTo>
                  <a:cubicBezTo>
                    <a:pt x="0" y="69816"/>
                    <a:pt x="10011" y="45648"/>
                    <a:pt x="27829" y="27829"/>
                  </a:cubicBezTo>
                  <a:cubicBezTo>
                    <a:pt x="45648" y="10011"/>
                    <a:pt x="69816" y="0"/>
                    <a:pt x="95015" y="0"/>
                  </a:cubicBezTo>
                  <a:close/>
                </a:path>
              </a:pathLst>
            </a:custGeom>
            <a:solidFill>
              <a:srgbClr val="000000">
                <a:alpha val="0"/>
              </a:srgbClr>
            </a:solidFill>
            <a:ln w="47625">
              <a:solidFill>
                <a:srgbClr val="5D381C"/>
              </a:solidFill>
            </a:ln>
          </p:spPr>
          <p:txBody>
            <a:bodyPr/>
            <a:lstStyle/>
            <a:p>
              <a:endParaRPr lang="en-US"/>
            </a:p>
          </p:txBody>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Freeform 11"/>
          <p:cNvSpPr/>
          <p:nvPr/>
        </p:nvSpPr>
        <p:spPr>
          <a:xfrm>
            <a:off x="14066520" y="4249092"/>
            <a:ext cx="737119" cy="1061297"/>
          </a:xfrm>
          <a:custGeom>
            <a:avLst/>
            <a:gdLst/>
            <a:ahLst/>
            <a:cxnLst/>
            <a:rect l="l" t="t" r="r" b="b"/>
            <a:pathLst>
              <a:path w="737119" h="1061297">
                <a:moveTo>
                  <a:pt x="0" y="0"/>
                </a:moveTo>
                <a:lnTo>
                  <a:pt x="737119" y="0"/>
                </a:lnTo>
                <a:lnTo>
                  <a:pt x="737119" y="1061298"/>
                </a:lnTo>
                <a:lnTo>
                  <a:pt x="0" y="10612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3381299" y="5792132"/>
            <a:ext cx="737119" cy="1061297"/>
          </a:xfrm>
          <a:custGeom>
            <a:avLst/>
            <a:gdLst/>
            <a:ahLst/>
            <a:cxnLst/>
            <a:rect l="l" t="t" r="r" b="b"/>
            <a:pathLst>
              <a:path w="737119" h="1061297">
                <a:moveTo>
                  <a:pt x="0" y="0"/>
                </a:moveTo>
                <a:lnTo>
                  <a:pt x="737119" y="0"/>
                </a:lnTo>
                <a:lnTo>
                  <a:pt x="737119" y="1061297"/>
                </a:lnTo>
                <a:lnTo>
                  <a:pt x="0" y="10612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4301603" y="6432492"/>
            <a:ext cx="584719" cy="841873"/>
          </a:xfrm>
          <a:custGeom>
            <a:avLst/>
            <a:gdLst/>
            <a:ahLst/>
            <a:cxnLst/>
            <a:rect l="l" t="t" r="r" b="b"/>
            <a:pathLst>
              <a:path w="584719" h="841873">
                <a:moveTo>
                  <a:pt x="0" y="0"/>
                </a:moveTo>
                <a:lnTo>
                  <a:pt x="584719" y="0"/>
                </a:lnTo>
                <a:lnTo>
                  <a:pt x="584719" y="841874"/>
                </a:lnTo>
                <a:lnTo>
                  <a:pt x="0" y="8418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TextBox 14"/>
          <p:cNvSpPr txBox="1"/>
          <p:nvPr/>
        </p:nvSpPr>
        <p:spPr>
          <a:xfrm>
            <a:off x="4886322" y="3994458"/>
            <a:ext cx="8675601" cy="246221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pPr algn="ctr"/>
            <a:r>
              <a:rPr lang="vi-VN" sz="8000" b="1">
                <a:latin typeface="Times New Roman" panose="02020603050405020304" pitchFamily="18" charset="0"/>
                <a:cs typeface="Times New Roman" panose="02020603050405020304" pitchFamily="18" charset="0"/>
              </a:rPr>
              <a:t>HOẠT ĐỘNG 4</a:t>
            </a:r>
          </a:p>
          <a:p>
            <a:pPr algn="ctr"/>
            <a:r>
              <a:rPr lang="vi-VN" sz="8000" b="1">
                <a:latin typeface="Times New Roman" panose="02020603050405020304" pitchFamily="18" charset="0"/>
                <a:cs typeface="Times New Roman" panose="02020603050405020304" pitchFamily="18" charset="0"/>
              </a:rPr>
              <a:t> VẬN DỤNG</a:t>
            </a:r>
            <a:endParaRPr lang="en-GB" sz="8000">
              <a:solidFill>
                <a:prstClr val="black"/>
              </a:solidFill>
              <a:latin typeface="Times New Roman" panose="02020603050405020304" pitchFamily="18" charset="0"/>
              <a:cs typeface="Times New Roman" panose="02020603050405020304" pitchFamily="18" charset="0"/>
            </a:endParaRPr>
          </a:p>
        </p:txBody>
      </p:sp>
      <p:sp>
        <p:nvSpPr>
          <p:cNvPr id="15" name="Freeform 15"/>
          <p:cNvSpPr/>
          <p:nvPr/>
        </p:nvSpPr>
        <p:spPr>
          <a:xfrm>
            <a:off x="13481800" y="3407219"/>
            <a:ext cx="584719" cy="841873"/>
          </a:xfrm>
          <a:custGeom>
            <a:avLst/>
            <a:gdLst/>
            <a:ahLst/>
            <a:cxnLst/>
            <a:rect l="l" t="t" r="r" b="b"/>
            <a:pathLst>
              <a:path w="584719" h="841873">
                <a:moveTo>
                  <a:pt x="0" y="0"/>
                </a:moveTo>
                <a:lnTo>
                  <a:pt x="584720" y="0"/>
                </a:lnTo>
                <a:lnTo>
                  <a:pt x="584720" y="841873"/>
                </a:lnTo>
                <a:lnTo>
                  <a:pt x="0" y="841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a:off x="2053046" y="901152"/>
            <a:ext cx="2065372" cy="4191715"/>
          </a:xfrm>
          <a:custGeom>
            <a:avLst/>
            <a:gdLst/>
            <a:ahLst/>
            <a:cxnLst/>
            <a:rect l="l" t="t" r="r" b="b"/>
            <a:pathLst>
              <a:path w="2065372" h="4191715">
                <a:moveTo>
                  <a:pt x="0" y="0"/>
                </a:moveTo>
                <a:lnTo>
                  <a:pt x="2065372" y="0"/>
                </a:lnTo>
                <a:lnTo>
                  <a:pt x="2065372" y="4191715"/>
                </a:lnTo>
                <a:lnTo>
                  <a:pt x="0" y="4191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14329543" y="6363155"/>
            <a:ext cx="1588787" cy="2592976"/>
          </a:xfrm>
          <a:custGeom>
            <a:avLst/>
            <a:gdLst/>
            <a:ahLst/>
            <a:cxnLst/>
            <a:rect l="l" t="t" r="r" b="b"/>
            <a:pathLst>
              <a:path w="1588787" h="2592976">
                <a:moveTo>
                  <a:pt x="0" y="0"/>
                </a:moveTo>
                <a:lnTo>
                  <a:pt x="1588788" y="0"/>
                </a:lnTo>
                <a:lnTo>
                  <a:pt x="1588788" y="2592976"/>
                </a:lnTo>
                <a:lnTo>
                  <a:pt x="0" y="25929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158585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B4A6A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20895"/>
            <a:ext cx="15970487" cy="9445209"/>
            <a:chOff x="0" y="0"/>
            <a:chExt cx="4206219" cy="2487627"/>
          </a:xfrm>
        </p:grpSpPr>
        <p:sp>
          <p:nvSpPr>
            <p:cNvPr id="3" name="Freeform 3"/>
            <p:cNvSpPr/>
            <p:nvPr/>
          </p:nvSpPr>
          <p:spPr>
            <a:xfrm>
              <a:off x="0" y="0"/>
              <a:ext cx="4206219" cy="2487627"/>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96294" y="908358"/>
            <a:ext cx="15035299" cy="8369018"/>
            <a:chOff x="0" y="0"/>
            <a:chExt cx="3959914" cy="2204186"/>
          </a:xfrm>
        </p:grpSpPr>
        <p:sp>
          <p:nvSpPr>
            <p:cNvPr id="6" name="Freeform 6"/>
            <p:cNvSpPr/>
            <p:nvPr/>
          </p:nvSpPr>
          <p:spPr>
            <a:xfrm>
              <a:off x="0" y="0"/>
              <a:ext cx="3959914"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2053046" y="901152"/>
            <a:ext cx="2065372" cy="4191715"/>
          </a:xfrm>
          <a:custGeom>
            <a:avLst/>
            <a:gdLst/>
            <a:ahLst/>
            <a:cxnLst/>
            <a:rect l="l" t="t" r="r" b="b"/>
            <a:pathLst>
              <a:path w="2065372" h="4191715">
                <a:moveTo>
                  <a:pt x="0" y="0"/>
                </a:moveTo>
                <a:lnTo>
                  <a:pt x="2065372" y="0"/>
                </a:lnTo>
                <a:lnTo>
                  <a:pt x="2065372" y="4191715"/>
                </a:lnTo>
                <a:lnTo>
                  <a:pt x="0" y="41917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4329543" y="6363155"/>
            <a:ext cx="1588787" cy="2592976"/>
          </a:xfrm>
          <a:custGeom>
            <a:avLst/>
            <a:gdLst/>
            <a:ahLst/>
            <a:cxnLst/>
            <a:rect l="l" t="t" r="r" b="b"/>
            <a:pathLst>
              <a:path w="1588787" h="2592976">
                <a:moveTo>
                  <a:pt x="0" y="0"/>
                </a:moveTo>
                <a:lnTo>
                  <a:pt x="1588788" y="0"/>
                </a:lnTo>
                <a:lnTo>
                  <a:pt x="1588788" y="2592976"/>
                </a:lnTo>
                <a:lnTo>
                  <a:pt x="0" y="25929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5181212" y="5092867"/>
            <a:ext cx="737119" cy="1061297"/>
          </a:xfrm>
          <a:custGeom>
            <a:avLst/>
            <a:gdLst/>
            <a:ahLst/>
            <a:cxnLst/>
            <a:rect l="l" t="t" r="r" b="b"/>
            <a:pathLst>
              <a:path w="737119" h="1061297">
                <a:moveTo>
                  <a:pt x="0" y="0"/>
                </a:moveTo>
                <a:lnTo>
                  <a:pt x="737119" y="0"/>
                </a:lnTo>
                <a:lnTo>
                  <a:pt x="737119" y="1061297"/>
                </a:lnTo>
                <a:lnTo>
                  <a:pt x="0" y="10612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3011136" y="6154164"/>
            <a:ext cx="737119" cy="1061297"/>
          </a:xfrm>
          <a:custGeom>
            <a:avLst/>
            <a:gdLst/>
            <a:ahLst/>
            <a:cxnLst/>
            <a:rect l="l" t="t" r="r" b="b"/>
            <a:pathLst>
              <a:path w="737119" h="1061297">
                <a:moveTo>
                  <a:pt x="0" y="0"/>
                </a:moveTo>
                <a:lnTo>
                  <a:pt x="737119" y="0"/>
                </a:lnTo>
                <a:lnTo>
                  <a:pt x="737119" y="1061297"/>
                </a:lnTo>
                <a:lnTo>
                  <a:pt x="0" y="10612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2423210" y="6873651"/>
            <a:ext cx="584719" cy="841873"/>
          </a:xfrm>
          <a:custGeom>
            <a:avLst/>
            <a:gdLst/>
            <a:ahLst/>
            <a:cxnLst/>
            <a:rect l="l" t="t" r="r" b="b"/>
            <a:pathLst>
              <a:path w="584719" h="841873">
                <a:moveTo>
                  <a:pt x="0" y="0"/>
                </a:moveTo>
                <a:lnTo>
                  <a:pt x="584719" y="0"/>
                </a:lnTo>
                <a:lnTo>
                  <a:pt x="584719" y="841873"/>
                </a:lnTo>
                <a:lnTo>
                  <a:pt x="0" y="8418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17259300" y="2743125"/>
            <a:ext cx="737119" cy="1061297"/>
          </a:xfrm>
          <a:custGeom>
            <a:avLst/>
            <a:gdLst/>
            <a:ahLst/>
            <a:cxnLst/>
            <a:rect l="l" t="t" r="r" b="b"/>
            <a:pathLst>
              <a:path w="737119" h="1061297">
                <a:moveTo>
                  <a:pt x="0" y="0"/>
                </a:moveTo>
                <a:lnTo>
                  <a:pt x="737119" y="0"/>
                </a:lnTo>
                <a:lnTo>
                  <a:pt x="737119" y="1061297"/>
                </a:lnTo>
                <a:lnTo>
                  <a:pt x="0" y="10612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a:off x="291581" y="6932555"/>
            <a:ext cx="504996" cy="727088"/>
          </a:xfrm>
          <a:custGeom>
            <a:avLst/>
            <a:gdLst/>
            <a:ahLst/>
            <a:cxnLst/>
            <a:rect l="l" t="t" r="r" b="b"/>
            <a:pathLst>
              <a:path w="504996" h="727088">
                <a:moveTo>
                  <a:pt x="0" y="0"/>
                </a:moveTo>
                <a:lnTo>
                  <a:pt x="504996" y="0"/>
                </a:lnTo>
                <a:lnTo>
                  <a:pt x="504996" y="727088"/>
                </a:lnTo>
                <a:lnTo>
                  <a:pt x="0" y="7270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rot="3207531">
            <a:off x="15731899" y="-1930446"/>
            <a:ext cx="2840387" cy="5966081"/>
          </a:xfrm>
          <a:custGeom>
            <a:avLst/>
            <a:gdLst/>
            <a:ahLst/>
            <a:cxnLst/>
            <a:rect l="l" t="t" r="r" b="b"/>
            <a:pathLst>
              <a:path w="2840387" h="5966081">
                <a:moveTo>
                  <a:pt x="0" y="0"/>
                </a:moveTo>
                <a:lnTo>
                  <a:pt x="2840387" y="0"/>
                </a:lnTo>
                <a:lnTo>
                  <a:pt x="2840387" y="5966082"/>
                </a:lnTo>
                <a:lnTo>
                  <a:pt x="0" y="59660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6"/>
          <p:cNvSpPr/>
          <p:nvPr/>
        </p:nvSpPr>
        <p:spPr>
          <a:xfrm rot="-9230465">
            <a:off x="-546364" y="7656625"/>
            <a:ext cx="2685882" cy="5641551"/>
          </a:xfrm>
          <a:custGeom>
            <a:avLst/>
            <a:gdLst/>
            <a:ahLst/>
            <a:cxnLst/>
            <a:rect l="l" t="t" r="r" b="b"/>
            <a:pathLst>
              <a:path w="2685882" h="5641551">
                <a:moveTo>
                  <a:pt x="0" y="0"/>
                </a:moveTo>
                <a:lnTo>
                  <a:pt x="2685882" y="0"/>
                </a:lnTo>
                <a:lnTo>
                  <a:pt x="2685882" y="5641551"/>
                </a:lnTo>
                <a:lnTo>
                  <a:pt x="0" y="56415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TextBox 17"/>
          <p:cNvSpPr txBox="1"/>
          <p:nvPr/>
        </p:nvSpPr>
        <p:spPr>
          <a:xfrm>
            <a:off x="4710006" y="1054408"/>
            <a:ext cx="8867987" cy="2509918"/>
          </a:xfrm>
          <a:prstGeom prst="rect">
            <a:avLst/>
          </a:prstGeom>
        </p:spPr>
        <p:txBody>
          <a:bodyPr lIns="0" tIns="0" rIns="0" bIns="0" rtlCol="0" anchor="t">
            <a:spAutoFit/>
          </a:bodyPr>
          <a:lstStyle/>
          <a:p>
            <a:pPr algn="ctr">
              <a:lnSpc>
                <a:spcPts val="10320"/>
              </a:lnSpc>
            </a:pPr>
            <a:r>
              <a:rPr lang="nl-NL" sz="6600" b="1" dirty="0">
                <a:latin typeface="Times New Roman" panose="02020603050405020304" pitchFamily="18" charset="0"/>
                <a:cs typeface="Times New Roman" panose="02020603050405020304" pitchFamily="18" charset="0"/>
              </a:rPr>
              <a:t> </a:t>
            </a:r>
            <a:endParaRPr lang="vi-VN" sz="6600" b="1" dirty="0">
              <a:latin typeface="Times New Roman" panose="02020603050405020304" pitchFamily="18" charset="0"/>
              <a:cs typeface="Times New Roman" panose="02020603050405020304" pitchFamily="18" charset="0"/>
            </a:endParaRPr>
          </a:p>
          <a:p>
            <a:pPr algn="ctr">
              <a:lnSpc>
                <a:spcPts val="10320"/>
              </a:lnSpc>
            </a:pPr>
            <a:r>
              <a:rPr lang="nl-NL" sz="6600" b="1" dirty="0">
                <a:latin typeface="Times New Roman" panose="02020603050405020304" pitchFamily="18" charset="0"/>
                <a:cs typeface="Times New Roman" panose="02020603050405020304" pitchFamily="18" charset="0"/>
              </a:rPr>
              <a:t>Chia sẻ nhanh</a:t>
            </a:r>
            <a:endParaRPr lang="en-US" sz="6600" spc="80" dirty="0">
              <a:solidFill>
                <a:srgbClr val="E18455"/>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4572000" y="4737235"/>
            <a:ext cx="9868886" cy="3525517"/>
          </a:xfrm>
          <a:prstGeom prst="rect">
            <a:avLst/>
          </a:prstGeom>
        </p:spPr>
        <p:txBody>
          <a:bodyPr wrap="square">
            <a:spAutoFit/>
          </a:bodyPr>
          <a:lstStyle/>
          <a:p>
            <a:pPr marR="30480" algn="just">
              <a:lnSpc>
                <a:spcPct val="130000"/>
              </a:lnSpc>
              <a:spcAft>
                <a:spcPts val="0"/>
              </a:spcAft>
            </a:pPr>
            <a:r>
              <a:rPr lang="nl-NL" sz="4400" b="1">
                <a:latin typeface="Times New Roman" panose="02020603050405020304" pitchFamily="18" charset="0"/>
                <a:ea typeface="Calibri" panose="020F0502020204030204" pitchFamily="34" charset="0"/>
                <a:cs typeface="Times New Roman" panose="02020603050405020304" pitchFamily="18" charset="0"/>
              </a:rPr>
              <a:t>Yêu cầu: </a:t>
            </a:r>
            <a:r>
              <a:rPr lang="nl-NL" sz="4400">
                <a:latin typeface="Times New Roman" panose="02020603050405020304" pitchFamily="18" charset="0"/>
                <a:ea typeface="Calibri" panose="020F0502020204030204" pitchFamily="34" charset="0"/>
                <a:cs typeface="Times New Roman" panose="02020603050405020304" pitchFamily="18" charset="0"/>
              </a:rPr>
              <a:t>Hãy nêu ra một số ví dụ cụ thể về việc sử dụng tiếng Việt không trong sáng mà em đã chứng kiến hoặc biết được qua các phương tiện thông tin đại chúng.</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Effect transition="in" filter="circle(in)">
                                      <p:cBhvr>
                                        <p:cTn id="14" dur="20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B4A6A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20895"/>
            <a:ext cx="15970487" cy="9445209"/>
            <a:chOff x="0" y="0"/>
            <a:chExt cx="4206219" cy="2487627"/>
          </a:xfrm>
        </p:grpSpPr>
        <p:sp>
          <p:nvSpPr>
            <p:cNvPr id="3" name="Freeform 3"/>
            <p:cNvSpPr/>
            <p:nvPr/>
          </p:nvSpPr>
          <p:spPr>
            <a:xfrm>
              <a:off x="0" y="0"/>
              <a:ext cx="4206219" cy="2487627"/>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1496294" y="908358"/>
            <a:ext cx="15035299" cy="8369018"/>
            <a:chOff x="0" y="0"/>
            <a:chExt cx="3959914" cy="2204186"/>
          </a:xfrm>
        </p:grpSpPr>
        <p:sp>
          <p:nvSpPr>
            <p:cNvPr id="6" name="Freeform 6"/>
            <p:cNvSpPr/>
            <p:nvPr/>
          </p:nvSpPr>
          <p:spPr>
            <a:xfrm>
              <a:off x="0" y="0"/>
              <a:ext cx="3959914"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1" name="Freeform 11"/>
          <p:cNvSpPr/>
          <p:nvPr/>
        </p:nvSpPr>
        <p:spPr>
          <a:xfrm>
            <a:off x="16250691" y="1324800"/>
            <a:ext cx="737119" cy="1061297"/>
          </a:xfrm>
          <a:custGeom>
            <a:avLst/>
            <a:gdLst/>
            <a:ahLst/>
            <a:cxnLst/>
            <a:rect l="l" t="t" r="r" b="b"/>
            <a:pathLst>
              <a:path w="737119" h="1061297">
                <a:moveTo>
                  <a:pt x="0" y="0"/>
                </a:moveTo>
                <a:lnTo>
                  <a:pt x="737119" y="0"/>
                </a:lnTo>
                <a:lnTo>
                  <a:pt x="737119" y="1061298"/>
                </a:lnTo>
                <a:lnTo>
                  <a:pt x="0" y="10612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1288813" y="8236458"/>
            <a:ext cx="737119" cy="1061297"/>
          </a:xfrm>
          <a:custGeom>
            <a:avLst/>
            <a:gdLst/>
            <a:ahLst/>
            <a:cxnLst/>
            <a:rect l="l" t="t" r="r" b="b"/>
            <a:pathLst>
              <a:path w="737119" h="1061297">
                <a:moveTo>
                  <a:pt x="0" y="0"/>
                </a:moveTo>
                <a:lnTo>
                  <a:pt x="737119" y="0"/>
                </a:lnTo>
                <a:lnTo>
                  <a:pt x="737119" y="1061297"/>
                </a:lnTo>
                <a:lnTo>
                  <a:pt x="0" y="10612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1496294" y="7394585"/>
            <a:ext cx="584719" cy="841873"/>
          </a:xfrm>
          <a:custGeom>
            <a:avLst/>
            <a:gdLst/>
            <a:ahLst/>
            <a:cxnLst/>
            <a:rect l="l" t="t" r="r" b="b"/>
            <a:pathLst>
              <a:path w="584719" h="841873">
                <a:moveTo>
                  <a:pt x="0" y="0"/>
                </a:moveTo>
                <a:lnTo>
                  <a:pt x="584719" y="0"/>
                </a:lnTo>
                <a:lnTo>
                  <a:pt x="584719" y="841874"/>
                </a:lnTo>
                <a:lnTo>
                  <a:pt x="0" y="8418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a:off x="15874404" y="1013576"/>
            <a:ext cx="584719" cy="841873"/>
          </a:xfrm>
          <a:custGeom>
            <a:avLst/>
            <a:gdLst/>
            <a:ahLst/>
            <a:cxnLst/>
            <a:rect l="l" t="t" r="r" b="b"/>
            <a:pathLst>
              <a:path w="584719" h="841873">
                <a:moveTo>
                  <a:pt x="0" y="0"/>
                </a:moveTo>
                <a:lnTo>
                  <a:pt x="584720" y="0"/>
                </a:lnTo>
                <a:lnTo>
                  <a:pt x="584720" y="841873"/>
                </a:lnTo>
                <a:lnTo>
                  <a:pt x="0" y="841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Rectangle 16"/>
          <p:cNvSpPr/>
          <p:nvPr/>
        </p:nvSpPr>
        <p:spPr>
          <a:xfrm>
            <a:off x="7791891" y="910172"/>
            <a:ext cx="1999266" cy="1172950"/>
          </a:xfrm>
          <a:prstGeom prst="rect">
            <a:avLst/>
          </a:prstGeom>
        </p:spPr>
        <p:txBody>
          <a:bodyPr wrap="none">
            <a:spAutoFit/>
          </a:bodyPr>
          <a:lstStyle/>
          <a:p>
            <a:pPr algn="ctr">
              <a:lnSpc>
                <a:spcPct val="130000"/>
              </a:lnSpc>
              <a:spcAft>
                <a:spcPts val="0"/>
              </a:spcAft>
            </a:pPr>
            <a:r>
              <a:rPr lang="nl-NL" sz="6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Gợi ý</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2460869" y="2628666"/>
            <a:ext cx="13617331" cy="5853910"/>
          </a:xfrm>
          <a:prstGeom prst="rect">
            <a:avLst/>
          </a:prstGeom>
        </p:spPr>
        <p:txBody>
          <a:bodyPr wrap="square">
            <a:spAutoFit/>
          </a:bodyPr>
          <a:lstStyle/>
          <a:p>
            <a:pPr algn="just">
              <a:lnSpc>
                <a:spcPct val="130000"/>
              </a:lnSpc>
              <a:spcAft>
                <a:spcPts val="0"/>
              </a:spcAft>
            </a:pPr>
            <a:r>
              <a:rPr lang="nl-NL" sz="36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Sử dụng đan xen tiếng Việt với tiếng nước ngoài trong cùng một câu văn; quá lạm dụng tiếng nước ngoài khi giao tiếp trong khi  tiếng Việt có từ ngữ thay thế.</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nl-NL" sz="36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Hành vi nói năng thô tục, thiếu văn hoá, bất lịch sử của nhiều bạn trẻ, nhất là trên các trang mạng xã hội.</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nl-NL" sz="36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Một số “sáng tạo lệch chuẩn” về ngôn ngữ của giới trẻ: thay đổi chuẩn mực về phát âm, chữ viết, về dùng từ, đặt câu khi tạo lời nói, bài văn; sử dụng tiếng lóng,...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6388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B4A6A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20895"/>
            <a:ext cx="15970487" cy="9445209"/>
            <a:chOff x="0" y="0"/>
            <a:chExt cx="4206219" cy="2487627"/>
          </a:xfrm>
        </p:grpSpPr>
        <p:sp>
          <p:nvSpPr>
            <p:cNvPr id="3" name="Freeform 3"/>
            <p:cNvSpPr/>
            <p:nvPr/>
          </p:nvSpPr>
          <p:spPr>
            <a:xfrm>
              <a:off x="0" y="0"/>
              <a:ext cx="4206219" cy="2487627"/>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1496294" y="908358"/>
            <a:ext cx="15035299" cy="8369018"/>
            <a:chOff x="0" y="0"/>
            <a:chExt cx="3959914" cy="2204186"/>
          </a:xfrm>
        </p:grpSpPr>
        <p:sp>
          <p:nvSpPr>
            <p:cNvPr id="6" name="Freeform 6"/>
            <p:cNvSpPr/>
            <p:nvPr/>
          </p:nvSpPr>
          <p:spPr>
            <a:xfrm>
              <a:off x="0" y="0"/>
              <a:ext cx="3959914"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8" name="Freeform 8"/>
          <p:cNvSpPr/>
          <p:nvPr/>
        </p:nvSpPr>
        <p:spPr>
          <a:xfrm>
            <a:off x="2053046" y="901152"/>
            <a:ext cx="2065372" cy="4191715"/>
          </a:xfrm>
          <a:custGeom>
            <a:avLst/>
            <a:gdLst/>
            <a:ahLst/>
            <a:cxnLst/>
            <a:rect l="l" t="t" r="r" b="b"/>
            <a:pathLst>
              <a:path w="2065372" h="4191715">
                <a:moveTo>
                  <a:pt x="0" y="0"/>
                </a:moveTo>
                <a:lnTo>
                  <a:pt x="2065372" y="0"/>
                </a:lnTo>
                <a:lnTo>
                  <a:pt x="2065372" y="4191715"/>
                </a:lnTo>
                <a:lnTo>
                  <a:pt x="0" y="41917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4329543" y="6363155"/>
            <a:ext cx="1588787" cy="2592976"/>
          </a:xfrm>
          <a:custGeom>
            <a:avLst/>
            <a:gdLst/>
            <a:ahLst/>
            <a:cxnLst/>
            <a:rect l="l" t="t" r="r" b="b"/>
            <a:pathLst>
              <a:path w="1588787" h="2592976">
                <a:moveTo>
                  <a:pt x="0" y="0"/>
                </a:moveTo>
                <a:lnTo>
                  <a:pt x="1588788" y="0"/>
                </a:lnTo>
                <a:lnTo>
                  <a:pt x="1588788" y="2592976"/>
                </a:lnTo>
                <a:lnTo>
                  <a:pt x="0" y="25929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5181212" y="5092867"/>
            <a:ext cx="737119" cy="1061297"/>
          </a:xfrm>
          <a:custGeom>
            <a:avLst/>
            <a:gdLst/>
            <a:ahLst/>
            <a:cxnLst/>
            <a:rect l="l" t="t" r="r" b="b"/>
            <a:pathLst>
              <a:path w="737119" h="1061297">
                <a:moveTo>
                  <a:pt x="0" y="0"/>
                </a:moveTo>
                <a:lnTo>
                  <a:pt x="737119" y="0"/>
                </a:lnTo>
                <a:lnTo>
                  <a:pt x="737119" y="1061297"/>
                </a:lnTo>
                <a:lnTo>
                  <a:pt x="0" y="10612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3011136" y="6154164"/>
            <a:ext cx="737119" cy="1061297"/>
          </a:xfrm>
          <a:custGeom>
            <a:avLst/>
            <a:gdLst/>
            <a:ahLst/>
            <a:cxnLst/>
            <a:rect l="l" t="t" r="r" b="b"/>
            <a:pathLst>
              <a:path w="737119" h="1061297">
                <a:moveTo>
                  <a:pt x="0" y="0"/>
                </a:moveTo>
                <a:lnTo>
                  <a:pt x="737119" y="0"/>
                </a:lnTo>
                <a:lnTo>
                  <a:pt x="737119" y="1061297"/>
                </a:lnTo>
                <a:lnTo>
                  <a:pt x="0" y="10612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2423210" y="6873651"/>
            <a:ext cx="584719" cy="841873"/>
          </a:xfrm>
          <a:custGeom>
            <a:avLst/>
            <a:gdLst/>
            <a:ahLst/>
            <a:cxnLst/>
            <a:rect l="l" t="t" r="r" b="b"/>
            <a:pathLst>
              <a:path w="584719" h="841873">
                <a:moveTo>
                  <a:pt x="0" y="0"/>
                </a:moveTo>
                <a:lnTo>
                  <a:pt x="584719" y="0"/>
                </a:lnTo>
                <a:lnTo>
                  <a:pt x="584719" y="841873"/>
                </a:lnTo>
                <a:lnTo>
                  <a:pt x="0" y="8418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17259300" y="2743125"/>
            <a:ext cx="737119" cy="1061297"/>
          </a:xfrm>
          <a:custGeom>
            <a:avLst/>
            <a:gdLst/>
            <a:ahLst/>
            <a:cxnLst/>
            <a:rect l="l" t="t" r="r" b="b"/>
            <a:pathLst>
              <a:path w="737119" h="1061297">
                <a:moveTo>
                  <a:pt x="0" y="0"/>
                </a:moveTo>
                <a:lnTo>
                  <a:pt x="737119" y="0"/>
                </a:lnTo>
                <a:lnTo>
                  <a:pt x="737119" y="1061297"/>
                </a:lnTo>
                <a:lnTo>
                  <a:pt x="0" y="10612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a:off x="291581" y="6932555"/>
            <a:ext cx="504996" cy="727088"/>
          </a:xfrm>
          <a:custGeom>
            <a:avLst/>
            <a:gdLst/>
            <a:ahLst/>
            <a:cxnLst/>
            <a:rect l="l" t="t" r="r" b="b"/>
            <a:pathLst>
              <a:path w="504996" h="727088">
                <a:moveTo>
                  <a:pt x="0" y="0"/>
                </a:moveTo>
                <a:lnTo>
                  <a:pt x="504996" y="0"/>
                </a:lnTo>
                <a:lnTo>
                  <a:pt x="504996" y="727088"/>
                </a:lnTo>
                <a:lnTo>
                  <a:pt x="0" y="7270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rot="3207531">
            <a:off x="15731899" y="-1930446"/>
            <a:ext cx="2840387" cy="5966081"/>
          </a:xfrm>
          <a:custGeom>
            <a:avLst/>
            <a:gdLst/>
            <a:ahLst/>
            <a:cxnLst/>
            <a:rect l="l" t="t" r="r" b="b"/>
            <a:pathLst>
              <a:path w="2840387" h="5966081">
                <a:moveTo>
                  <a:pt x="0" y="0"/>
                </a:moveTo>
                <a:lnTo>
                  <a:pt x="2840387" y="0"/>
                </a:lnTo>
                <a:lnTo>
                  <a:pt x="2840387" y="5966082"/>
                </a:lnTo>
                <a:lnTo>
                  <a:pt x="0" y="59660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6"/>
          <p:cNvSpPr/>
          <p:nvPr/>
        </p:nvSpPr>
        <p:spPr>
          <a:xfrm rot="-9230465">
            <a:off x="-546364" y="7656625"/>
            <a:ext cx="2685882" cy="5641551"/>
          </a:xfrm>
          <a:custGeom>
            <a:avLst/>
            <a:gdLst/>
            <a:ahLst/>
            <a:cxnLst/>
            <a:rect l="l" t="t" r="r" b="b"/>
            <a:pathLst>
              <a:path w="2685882" h="5641551">
                <a:moveTo>
                  <a:pt x="0" y="0"/>
                </a:moveTo>
                <a:lnTo>
                  <a:pt x="2685882" y="0"/>
                </a:lnTo>
                <a:lnTo>
                  <a:pt x="2685882" y="5641551"/>
                </a:lnTo>
                <a:lnTo>
                  <a:pt x="0" y="56415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Rectangle 17"/>
          <p:cNvSpPr/>
          <p:nvPr/>
        </p:nvSpPr>
        <p:spPr>
          <a:xfrm>
            <a:off x="5202365" y="1240080"/>
            <a:ext cx="7706212" cy="923330"/>
          </a:xfrm>
          <a:prstGeom prst="rect">
            <a:avLst/>
          </a:prstGeom>
        </p:spPr>
        <p:txBody>
          <a:bodyPr wrap="none">
            <a:spAutoFit/>
          </a:bodyPr>
          <a:lstStyle/>
          <a:p>
            <a:r>
              <a:rPr lang="nl-NL" sz="5400" b="1" dirty="0">
                <a:solidFill>
                  <a:srgbClr val="0070C0"/>
                </a:solidFill>
                <a:latin typeface="Times New Roman" panose="02020603050405020304" pitchFamily="18" charset="0"/>
                <a:ea typeface="Calibri" panose="020F0502020204030204" pitchFamily="34" charset="0"/>
              </a:rPr>
              <a:t>Nhiệm vụ : Viết đoạn văn</a:t>
            </a:r>
            <a:endParaRPr lang="en-GB" sz="5400" dirty="0"/>
          </a:p>
        </p:txBody>
      </p:sp>
      <p:sp>
        <p:nvSpPr>
          <p:cNvPr id="19" name="Rectangle 18"/>
          <p:cNvSpPr/>
          <p:nvPr/>
        </p:nvSpPr>
        <p:spPr>
          <a:xfrm>
            <a:off x="4346923" y="2743125"/>
            <a:ext cx="9144000" cy="2425087"/>
          </a:xfrm>
          <a:prstGeom prst="rect">
            <a:avLst/>
          </a:prstGeom>
        </p:spPr>
        <p:txBody>
          <a:bodyPr>
            <a:spAutoFit/>
          </a:bodyPr>
          <a:lstStyle/>
          <a:p>
            <a:pPr algn="just">
              <a:lnSpc>
                <a:spcPct val="130000"/>
              </a:lnSpc>
              <a:spcAft>
                <a:spcPts val="0"/>
              </a:spcAft>
            </a:pPr>
            <a:r>
              <a:rPr lang="nl-NL" sz="4000" b="1">
                <a:latin typeface="Times New Roman" panose="02020603050405020304" pitchFamily="18" charset="0"/>
                <a:ea typeface="Calibri" panose="020F0502020204030204" pitchFamily="34" charset="0"/>
                <a:cs typeface="Times New Roman" panose="02020603050405020304" pitchFamily="18" charset="0"/>
              </a:rPr>
              <a:t>Đề 1</a:t>
            </a:r>
            <a:r>
              <a:rPr lang="nl-NL" sz="4000">
                <a:latin typeface="Times New Roman" panose="02020603050405020304" pitchFamily="18" charset="0"/>
                <a:ea typeface="Calibri" panose="020F0502020204030204" pitchFamily="34" charset="0"/>
                <a:cs typeface="Times New Roman" panose="02020603050405020304" pitchFamily="18" charset="0"/>
              </a:rPr>
              <a:t>. </a:t>
            </a:r>
            <a:r>
              <a:rPr lang="vi-VN" sz="4000">
                <a:latin typeface="Times New Roman" panose="02020603050405020304" pitchFamily="18" charset="0"/>
                <a:ea typeface="Calibri" panose="020F0502020204030204" pitchFamily="34" charset="0"/>
                <a:cs typeface="Times New Roman" panose="02020603050405020304" pitchFamily="18" charset="0"/>
              </a:rPr>
              <a:t>Viết một đoạn văn (khoảng 10 - 12 </a:t>
            </a:r>
            <a:r>
              <a:rPr lang="nl-NL" sz="4000">
                <a:latin typeface="Times New Roman" panose="02020603050405020304" pitchFamily="18" charset="0"/>
                <a:ea typeface="Calibri" panose="020F0502020204030204" pitchFamily="34" charset="0"/>
                <a:cs typeface="Times New Roman" panose="02020603050405020304" pitchFamily="18" charset="0"/>
              </a:rPr>
              <a:t>dòng</a:t>
            </a:r>
            <a:r>
              <a:rPr lang="vi-VN" sz="4000">
                <a:latin typeface="Times New Roman" panose="02020603050405020304" pitchFamily="18" charset="0"/>
                <a:ea typeface="Calibri" panose="020F0502020204030204" pitchFamily="34" charset="0"/>
                <a:cs typeface="Times New Roman" panose="02020603050405020304" pitchFamily="18" charset="0"/>
              </a:rPr>
              <a:t>)</a:t>
            </a:r>
            <a:r>
              <a:rPr lang="nl-NL" sz="4000">
                <a:latin typeface="Times New Roman" panose="02020603050405020304" pitchFamily="18" charset="0"/>
                <a:ea typeface="Calibri" panose="020F0502020204030204" pitchFamily="34" charset="0"/>
                <a:cs typeface="Times New Roman" panose="02020603050405020304" pitchFamily="18" charset="0"/>
              </a:rPr>
              <a:t>  để lí giải vì sao phải giữ gìn sự trong sáng của tiếng Việt.</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angle 19"/>
          <p:cNvSpPr/>
          <p:nvPr/>
        </p:nvSpPr>
        <p:spPr>
          <a:xfrm>
            <a:off x="4316205" y="5546505"/>
            <a:ext cx="9144000" cy="3225307"/>
          </a:xfrm>
          <a:prstGeom prst="rect">
            <a:avLst/>
          </a:prstGeom>
        </p:spPr>
        <p:txBody>
          <a:bodyPr>
            <a:spAutoFit/>
          </a:bodyPr>
          <a:lstStyle/>
          <a:p>
            <a:pPr algn="just">
              <a:lnSpc>
                <a:spcPct val="130000"/>
              </a:lnSpc>
              <a:spcAft>
                <a:spcPts val="0"/>
              </a:spcAft>
            </a:pPr>
            <a:r>
              <a:rPr lang="nl-NL" sz="4000" b="1">
                <a:latin typeface="Times New Roman" panose="02020603050405020304" pitchFamily="18" charset="0"/>
                <a:ea typeface="Calibri" panose="020F0502020204030204" pitchFamily="34" charset="0"/>
                <a:cs typeface="Times New Roman" panose="02020603050405020304" pitchFamily="18" charset="0"/>
              </a:rPr>
              <a:t>Đề 2.</a:t>
            </a:r>
            <a:r>
              <a:rPr lang="nl-NL" sz="4000">
                <a:latin typeface="Times New Roman" panose="02020603050405020304" pitchFamily="18" charset="0"/>
                <a:ea typeface="Calibri" panose="020F0502020204030204" pitchFamily="34" charset="0"/>
                <a:cs typeface="Times New Roman" panose="02020603050405020304" pitchFamily="18" charset="0"/>
              </a:rPr>
              <a:t> </a:t>
            </a:r>
            <a:r>
              <a:rPr lang="vi-VN" sz="4000">
                <a:latin typeface="Times New Roman" panose="02020603050405020304" pitchFamily="18" charset="0"/>
                <a:ea typeface="Calibri" panose="020F0502020204030204" pitchFamily="34" charset="0"/>
                <a:cs typeface="Times New Roman" panose="02020603050405020304" pitchFamily="18" charset="0"/>
              </a:rPr>
              <a:t>Viết một đoạn văn (khoảng 10 - 12 </a:t>
            </a:r>
            <a:r>
              <a:rPr lang="nl-NL" sz="4000">
                <a:latin typeface="Times New Roman" panose="02020603050405020304" pitchFamily="18" charset="0"/>
                <a:ea typeface="Calibri" panose="020F0502020204030204" pitchFamily="34" charset="0"/>
                <a:cs typeface="Times New Roman" panose="02020603050405020304" pitchFamily="18" charset="0"/>
              </a:rPr>
              <a:t>dòng</a:t>
            </a:r>
            <a:r>
              <a:rPr lang="vi-VN" sz="4000">
                <a:latin typeface="Times New Roman" panose="02020603050405020304" pitchFamily="18" charset="0"/>
                <a:ea typeface="Calibri" panose="020F0502020204030204" pitchFamily="34" charset="0"/>
                <a:cs typeface="Times New Roman" panose="02020603050405020304" pitchFamily="18" charset="0"/>
              </a:rPr>
              <a:t>)</a:t>
            </a:r>
            <a:r>
              <a:rPr lang="nl-NL" sz="4000">
                <a:latin typeface="Times New Roman" panose="02020603050405020304" pitchFamily="18" charset="0"/>
                <a:ea typeface="Calibri" panose="020F0502020204030204" pitchFamily="34" charset="0"/>
                <a:cs typeface="Times New Roman" panose="02020603050405020304" pitchFamily="18" charset="0"/>
              </a:rPr>
              <a:t> nêu suy nghĩ về trách nhiệm của mỗi người trong việc giữ gìn sự trong sáng của tiếng Việt.</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774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4A6A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20895"/>
            <a:ext cx="15970487" cy="9445209"/>
            <a:chOff x="0" y="0"/>
            <a:chExt cx="4206219" cy="2487627"/>
          </a:xfrm>
        </p:grpSpPr>
        <p:sp>
          <p:nvSpPr>
            <p:cNvPr id="3" name="Freeform 3"/>
            <p:cNvSpPr/>
            <p:nvPr/>
          </p:nvSpPr>
          <p:spPr>
            <a:xfrm>
              <a:off x="0" y="0"/>
              <a:ext cx="4206219" cy="2487627"/>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1496294" y="908358"/>
            <a:ext cx="15035299" cy="8369018"/>
            <a:chOff x="0" y="0"/>
            <a:chExt cx="3959914" cy="2204186"/>
          </a:xfrm>
        </p:grpSpPr>
        <p:sp>
          <p:nvSpPr>
            <p:cNvPr id="6" name="Freeform 6"/>
            <p:cNvSpPr/>
            <p:nvPr/>
          </p:nvSpPr>
          <p:spPr>
            <a:xfrm>
              <a:off x="0" y="0"/>
              <a:ext cx="3959914"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a:off x="5069506" y="3407219"/>
            <a:ext cx="8148069" cy="3371296"/>
            <a:chOff x="0" y="0"/>
            <a:chExt cx="2145994" cy="887913"/>
          </a:xfrm>
        </p:grpSpPr>
        <p:sp>
          <p:nvSpPr>
            <p:cNvPr id="9" name="Freeform 9"/>
            <p:cNvSpPr/>
            <p:nvPr/>
          </p:nvSpPr>
          <p:spPr>
            <a:xfrm>
              <a:off x="0" y="0"/>
              <a:ext cx="2145994" cy="887913"/>
            </a:xfrm>
            <a:custGeom>
              <a:avLst/>
              <a:gdLst/>
              <a:ahLst/>
              <a:cxnLst/>
              <a:rect l="l" t="t" r="r" b="b"/>
              <a:pathLst>
                <a:path w="2145994" h="887913">
                  <a:moveTo>
                    <a:pt x="95015" y="0"/>
                  </a:moveTo>
                  <a:lnTo>
                    <a:pt x="2050978" y="0"/>
                  </a:lnTo>
                  <a:cubicBezTo>
                    <a:pt x="2076178" y="0"/>
                    <a:pt x="2100345" y="10011"/>
                    <a:pt x="2118164" y="27829"/>
                  </a:cubicBezTo>
                  <a:cubicBezTo>
                    <a:pt x="2135983" y="45648"/>
                    <a:pt x="2145994" y="69816"/>
                    <a:pt x="2145994" y="95015"/>
                  </a:cubicBezTo>
                  <a:lnTo>
                    <a:pt x="2145994" y="792898"/>
                  </a:lnTo>
                  <a:cubicBezTo>
                    <a:pt x="2145994" y="818098"/>
                    <a:pt x="2135983" y="842265"/>
                    <a:pt x="2118164" y="860084"/>
                  </a:cubicBezTo>
                  <a:cubicBezTo>
                    <a:pt x="2100345" y="877903"/>
                    <a:pt x="2076178" y="887913"/>
                    <a:pt x="2050978" y="887913"/>
                  </a:cubicBezTo>
                  <a:lnTo>
                    <a:pt x="95015" y="887913"/>
                  </a:lnTo>
                  <a:cubicBezTo>
                    <a:pt x="69816" y="887913"/>
                    <a:pt x="45648" y="877903"/>
                    <a:pt x="27829" y="860084"/>
                  </a:cubicBezTo>
                  <a:cubicBezTo>
                    <a:pt x="10011" y="842265"/>
                    <a:pt x="0" y="818098"/>
                    <a:pt x="0" y="792898"/>
                  </a:cubicBezTo>
                  <a:lnTo>
                    <a:pt x="0" y="95015"/>
                  </a:lnTo>
                  <a:cubicBezTo>
                    <a:pt x="0" y="69816"/>
                    <a:pt x="10011" y="45648"/>
                    <a:pt x="27829" y="27829"/>
                  </a:cubicBezTo>
                  <a:cubicBezTo>
                    <a:pt x="45648" y="10011"/>
                    <a:pt x="69816" y="0"/>
                    <a:pt x="95015" y="0"/>
                  </a:cubicBezTo>
                  <a:close/>
                </a:path>
              </a:pathLst>
            </a:custGeom>
            <a:solidFill>
              <a:srgbClr val="000000">
                <a:alpha val="0"/>
              </a:srgbClr>
            </a:solidFill>
            <a:ln w="47625">
              <a:solidFill>
                <a:srgbClr val="5D381C"/>
              </a:solidFill>
            </a:ln>
          </p:spPr>
          <p:txBody>
            <a:bodyPr/>
            <a:lstStyle/>
            <a:p>
              <a:endParaRPr lang="en-US"/>
            </a:p>
          </p:txBody>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Freeform 11"/>
          <p:cNvSpPr/>
          <p:nvPr/>
        </p:nvSpPr>
        <p:spPr>
          <a:xfrm>
            <a:off x="14066520" y="4249092"/>
            <a:ext cx="737119" cy="1061297"/>
          </a:xfrm>
          <a:custGeom>
            <a:avLst/>
            <a:gdLst/>
            <a:ahLst/>
            <a:cxnLst/>
            <a:rect l="l" t="t" r="r" b="b"/>
            <a:pathLst>
              <a:path w="737119" h="1061297">
                <a:moveTo>
                  <a:pt x="0" y="0"/>
                </a:moveTo>
                <a:lnTo>
                  <a:pt x="737119" y="0"/>
                </a:lnTo>
                <a:lnTo>
                  <a:pt x="737119" y="1061298"/>
                </a:lnTo>
                <a:lnTo>
                  <a:pt x="0" y="10612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3381299" y="5792132"/>
            <a:ext cx="737119" cy="1061297"/>
          </a:xfrm>
          <a:custGeom>
            <a:avLst/>
            <a:gdLst/>
            <a:ahLst/>
            <a:cxnLst/>
            <a:rect l="l" t="t" r="r" b="b"/>
            <a:pathLst>
              <a:path w="737119" h="1061297">
                <a:moveTo>
                  <a:pt x="0" y="0"/>
                </a:moveTo>
                <a:lnTo>
                  <a:pt x="737119" y="0"/>
                </a:lnTo>
                <a:lnTo>
                  <a:pt x="737119" y="1061297"/>
                </a:lnTo>
                <a:lnTo>
                  <a:pt x="0" y="10612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4301603" y="6432492"/>
            <a:ext cx="584719" cy="841873"/>
          </a:xfrm>
          <a:custGeom>
            <a:avLst/>
            <a:gdLst/>
            <a:ahLst/>
            <a:cxnLst/>
            <a:rect l="l" t="t" r="r" b="b"/>
            <a:pathLst>
              <a:path w="584719" h="841873">
                <a:moveTo>
                  <a:pt x="0" y="0"/>
                </a:moveTo>
                <a:lnTo>
                  <a:pt x="584719" y="0"/>
                </a:lnTo>
                <a:lnTo>
                  <a:pt x="584719" y="841874"/>
                </a:lnTo>
                <a:lnTo>
                  <a:pt x="0" y="8418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TextBox 14"/>
          <p:cNvSpPr txBox="1"/>
          <p:nvPr/>
        </p:nvSpPr>
        <p:spPr>
          <a:xfrm>
            <a:off x="4777656" y="3506995"/>
            <a:ext cx="8675601" cy="2954655"/>
          </a:xfrm>
          <a:prstGeom prst="rect">
            <a:avLst/>
          </a:prstGeom>
        </p:spPr>
        <p:txBody>
          <a:bodyPr lIns="0" tIns="0" rIns="0" bIns="0" rtlCol="0" anchor="t">
            <a:spAutoFit/>
          </a:bodyPr>
          <a:lstStyle/>
          <a:p>
            <a:pPr algn="ctr"/>
            <a:r>
              <a:rPr lang="vi-VN" sz="9600" b="1">
                <a:latin typeface="Times New Roman" panose="02020603050405020304" pitchFamily="18" charset="0"/>
                <a:cs typeface="Times New Roman" panose="02020603050405020304" pitchFamily="18" charset="0"/>
              </a:rPr>
              <a:t>GIẢI MÃ </a:t>
            </a:r>
            <a:endParaRPr lang="en-US" sz="9600" b="1">
              <a:latin typeface="Times New Roman" panose="02020603050405020304" pitchFamily="18" charset="0"/>
              <a:cs typeface="Times New Roman" panose="02020603050405020304" pitchFamily="18" charset="0"/>
            </a:endParaRPr>
          </a:p>
          <a:p>
            <a:pPr algn="ctr"/>
            <a:r>
              <a:rPr lang="vi-VN" sz="9600" b="1">
                <a:latin typeface="Times New Roman" panose="02020603050405020304" pitchFamily="18" charset="0"/>
                <a:cs typeface="Times New Roman" panose="02020603050405020304" pitchFamily="18" charset="0"/>
              </a:rPr>
              <a:t>TEENCODE</a:t>
            </a:r>
            <a:endParaRPr lang="en-US" sz="8800">
              <a:solidFill>
                <a:srgbClr val="E18455"/>
              </a:solidFill>
              <a:latin typeface="Times New Roman" panose="02020603050405020304" pitchFamily="18" charset="0"/>
              <a:cs typeface="Times New Roman" panose="02020603050405020304" pitchFamily="18" charset="0"/>
            </a:endParaRPr>
          </a:p>
        </p:txBody>
      </p:sp>
      <p:sp>
        <p:nvSpPr>
          <p:cNvPr id="15" name="Freeform 15"/>
          <p:cNvSpPr/>
          <p:nvPr/>
        </p:nvSpPr>
        <p:spPr>
          <a:xfrm>
            <a:off x="13481800" y="3407219"/>
            <a:ext cx="584719" cy="841873"/>
          </a:xfrm>
          <a:custGeom>
            <a:avLst/>
            <a:gdLst/>
            <a:ahLst/>
            <a:cxnLst/>
            <a:rect l="l" t="t" r="r" b="b"/>
            <a:pathLst>
              <a:path w="584719" h="841873">
                <a:moveTo>
                  <a:pt x="0" y="0"/>
                </a:moveTo>
                <a:lnTo>
                  <a:pt x="584720" y="0"/>
                </a:lnTo>
                <a:lnTo>
                  <a:pt x="584720" y="841873"/>
                </a:lnTo>
                <a:lnTo>
                  <a:pt x="0" y="841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a:off x="2053046" y="901152"/>
            <a:ext cx="2065372" cy="4191715"/>
          </a:xfrm>
          <a:custGeom>
            <a:avLst/>
            <a:gdLst/>
            <a:ahLst/>
            <a:cxnLst/>
            <a:rect l="l" t="t" r="r" b="b"/>
            <a:pathLst>
              <a:path w="2065372" h="4191715">
                <a:moveTo>
                  <a:pt x="0" y="0"/>
                </a:moveTo>
                <a:lnTo>
                  <a:pt x="2065372" y="0"/>
                </a:lnTo>
                <a:lnTo>
                  <a:pt x="2065372" y="4191715"/>
                </a:lnTo>
                <a:lnTo>
                  <a:pt x="0" y="4191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14329543" y="6363155"/>
            <a:ext cx="1588787" cy="2592976"/>
          </a:xfrm>
          <a:custGeom>
            <a:avLst/>
            <a:gdLst/>
            <a:ahLst/>
            <a:cxnLst/>
            <a:rect l="l" t="t" r="r" b="b"/>
            <a:pathLst>
              <a:path w="1588787" h="2592976">
                <a:moveTo>
                  <a:pt x="0" y="0"/>
                </a:moveTo>
                <a:lnTo>
                  <a:pt x="1588788" y="0"/>
                </a:lnTo>
                <a:lnTo>
                  <a:pt x="1588788" y="2592976"/>
                </a:lnTo>
                <a:lnTo>
                  <a:pt x="0" y="25929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68603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B4A6A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20895"/>
            <a:ext cx="15970487" cy="9445209"/>
            <a:chOff x="0" y="0"/>
            <a:chExt cx="4206219" cy="2487627"/>
          </a:xfrm>
        </p:grpSpPr>
        <p:sp>
          <p:nvSpPr>
            <p:cNvPr id="3" name="Freeform 3"/>
            <p:cNvSpPr/>
            <p:nvPr/>
          </p:nvSpPr>
          <p:spPr>
            <a:xfrm>
              <a:off x="0" y="0"/>
              <a:ext cx="4206219" cy="2487627"/>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1496294" y="908358"/>
            <a:ext cx="15035299" cy="8369018"/>
            <a:chOff x="0" y="0"/>
            <a:chExt cx="3959914" cy="2204186"/>
          </a:xfrm>
        </p:grpSpPr>
        <p:sp>
          <p:nvSpPr>
            <p:cNvPr id="6" name="Freeform 6"/>
            <p:cNvSpPr/>
            <p:nvPr/>
          </p:nvSpPr>
          <p:spPr>
            <a:xfrm>
              <a:off x="0" y="0"/>
              <a:ext cx="3959914"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8" name="Freeform 8"/>
          <p:cNvSpPr/>
          <p:nvPr/>
        </p:nvSpPr>
        <p:spPr>
          <a:xfrm>
            <a:off x="2053046" y="901152"/>
            <a:ext cx="2065372" cy="4191715"/>
          </a:xfrm>
          <a:custGeom>
            <a:avLst/>
            <a:gdLst/>
            <a:ahLst/>
            <a:cxnLst/>
            <a:rect l="l" t="t" r="r" b="b"/>
            <a:pathLst>
              <a:path w="2065372" h="4191715">
                <a:moveTo>
                  <a:pt x="0" y="0"/>
                </a:moveTo>
                <a:lnTo>
                  <a:pt x="2065372" y="0"/>
                </a:lnTo>
                <a:lnTo>
                  <a:pt x="2065372" y="4191715"/>
                </a:lnTo>
                <a:lnTo>
                  <a:pt x="0" y="41917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4329543" y="6363155"/>
            <a:ext cx="1588787" cy="2592976"/>
          </a:xfrm>
          <a:custGeom>
            <a:avLst/>
            <a:gdLst/>
            <a:ahLst/>
            <a:cxnLst/>
            <a:rect l="l" t="t" r="r" b="b"/>
            <a:pathLst>
              <a:path w="1588787" h="2592976">
                <a:moveTo>
                  <a:pt x="0" y="0"/>
                </a:moveTo>
                <a:lnTo>
                  <a:pt x="1588788" y="0"/>
                </a:lnTo>
                <a:lnTo>
                  <a:pt x="1588788" y="2592976"/>
                </a:lnTo>
                <a:lnTo>
                  <a:pt x="0" y="25929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5181212" y="5092867"/>
            <a:ext cx="737119" cy="1061297"/>
          </a:xfrm>
          <a:custGeom>
            <a:avLst/>
            <a:gdLst/>
            <a:ahLst/>
            <a:cxnLst/>
            <a:rect l="l" t="t" r="r" b="b"/>
            <a:pathLst>
              <a:path w="737119" h="1061297">
                <a:moveTo>
                  <a:pt x="0" y="0"/>
                </a:moveTo>
                <a:lnTo>
                  <a:pt x="737119" y="0"/>
                </a:lnTo>
                <a:lnTo>
                  <a:pt x="737119" y="1061297"/>
                </a:lnTo>
                <a:lnTo>
                  <a:pt x="0" y="10612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3011136" y="6154164"/>
            <a:ext cx="737119" cy="1061297"/>
          </a:xfrm>
          <a:custGeom>
            <a:avLst/>
            <a:gdLst/>
            <a:ahLst/>
            <a:cxnLst/>
            <a:rect l="l" t="t" r="r" b="b"/>
            <a:pathLst>
              <a:path w="737119" h="1061297">
                <a:moveTo>
                  <a:pt x="0" y="0"/>
                </a:moveTo>
                <a:lnTo>
                  <a:pt x="737119" y="0"/>
                </a:lnTo>
                <a:lnTo>
                  <a:pt x="737119" y="1061297"/>
                </a:lnTo>
                <a:lnTo>
                  <a:pt x="0" y="10612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2423210" y="6873651"/>
            <a:ext cx="584719" cy="841873"/>
          </a:xfrm>
          <a:custGeom>
            <a:avLst/>
            <a:gdLst/>
            <a:ahLst/>
            <a:cxnLst/>
            <a:rect l="l" t="t" r="r" b="b"/>
            <a:pathLst>
              <a:path w="584719" h="841873">
                <a:moveTo>
                  <a:pt x="0" y="0"/>
                </a:moveTo>
                <a:lnTo>
                  <a:pt x="584719" y="0"/>
                </a:lnTo>
                <a:lnTo>
                  <a:pt x="584719" y="841873"/>
                </a:lnTo>
                <a:lnTo>
                  <a:pt x="0" y="8418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17259300" y="2743125"/>
            <a:ext cx="737119" cy="1061297"/>
          </a:xfrm>
          <a:custGeom>
            <a:avLst/>
            <a:gdLst/>
            <a:ahLst/>
            <a:cxnLst/>
            <a:rect l="l" t="t" r="r" b="b"/>
            <a:pathLst>
              <a:path w="737119" h="1061297">
                <a:moveTo>
                  <a:pt x="0" y="0"/>
                </a:moveTo>
                <a:lnTo>
                  <a:pt x="737119" y="0"/>
                </a:lnTo>
                <a:lnTo>
                  <a:pt x="737119" y="1061297"/>
                </a:lnTo>
                <a:lnTo>
                  <a:pt x="0" y="10612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a:off x="291581" y="6932555"/>
            <a:ext cx="504996" cy="727088"/>
          </a:xfrm>
          <a:custGeom>
            <a:avLst/>
            <a:gdLst/>
            <a:ahLst/>
            <a:cxnLst/>
            <a:rect l="l" t="t" r="r" b="b"/>
            <a:pathLst>
              <a:path w="504996" h="727088">
                <a:moveTo>
                  <a:pt x="0" y="0"/>
                </a:moveTo>
                <a:lnTo>
                  <a:pt x="504996" y="0"/>
                </a:lnTo>
                <a:lnTo>
                  <a:pt x="504996" y="727088"/>
                </a:lnTo>
                <a:lnTo>
                  <a:pt x="0" y="7270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rot="3207531">
            <a:off x="15731899" y="-1930446"/>
            <a:ext cx="2840387" cy="5966081"/>
          </a:xfrm>
          <a:custGeom>
            <a:avLst/>
            <a:gdLst/>
            <a:ahLst/>
            <a:cxnLst/>
            <a:rect l="l" t="t" r="r" b="b"/>
            <a:pathLst>
              <a:path w="2840387" h="5966081">
                <a:moveTo>
                  <a:pt x="0" y="0"/>
                </a:moveTo>
                <a:lnTo>
                  <a:pt x="2840387" y="0"/>
                </a:lnTo>
                <a:lnTo>
                  <a:pt x="2840387" y="5966082"/>
                </a:lnTo>
                <a:lnTo>
                  <a:pt x="0" y="59660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6"/>
          <p:cNvSpPr/>
          <p:nvPr/>
        </p:nvSpPr>
        <p:spPr>
          <a:xfrm rot="-9230465">
            <a:off x="-546364" y="7656625"/>
            <a:ext cx="2685882" cy="5641551"/>
          </a:xfrm>
          <a:custGeom>
            <a:avLst/>
            <a:gdLst/>
            <a:ahLst/>
            <a:cxnLst/>
            <a:rect l="l" t="t" r="r" b="b"/>
            <a:pathLst>
              <a:path w="2685882" h="5641551">
                <a:moveTo>
                  <a:pt x="0" y="0"/>
                </a:moveTo>
                <a:lnTo>
                  <a:pt x="2685882" y="0"/>
                </a:lnTo>
                <a:lnTo>
                  <a:pt x="2685882" y="5641551"/>
                </a:lnTo>
                <a:lnTo>
                  <a:pt x="0" y="56415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Rectangle 17"/>
          <p:cNvSpPr/>
          <p:nvPr/>
        </p:nvSpPr>
        <p:spPr>
          <a:xfrm>
            <a:off x="3461074" y="3723986"/>
            <a:ext cx="12457256" cy="169277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marL="318770" marR="541655" algn="ctr">
              <a:lnSpc>
                <a:spcPct val="130000"/>
              </a:lnSpc>
              <a:spcAft>
                <a:spcPts val="0"/>
              </a:spcAft>
            </a:pPr>
            <a:r>
              <a:rPr lang="en-US" sz="8000" b="1">
                <a:solidFill>
                  <a:srgbClr val="FF0000"/>
                </a:solidFill>
                <a:latin typeface="Times New Roman" panose="02020603050405020304" pitchFamily="18" charset="0"/>
                <a:ea typeface="Palatino Linotype" panose="02040502050505030304" pitchFamily="18" charset="0"/>
                <a:cs typeface="Times New Roman" panose="02020603050405020304" pitchFamily="18" charset="0"/>
              </a:rPr>
              <a:t>Rubric đánh giá đoạn văn</a:t>
            </a:r>
            <a:endParaRPr lang="en-GB" sz="7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625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4A6A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20895"/>
            <a:ext cx="15970487" cy="9445209"/>
            <a:chOff x="0" y="0"/>
            <a:chExt cx="4206219" cy="2487627"/>
          </a:xfrm>
        </p:grpSpPr>
        <p:sp>
          <p:nvSpPr>
            <p:cNvPr id="3" name="Freeform 3"/>
            <p:cNvSpPr/>
            <p:nvPr/>
          </p:nvSpPr>
          <p:spPr>
            <a:xfrm>
              <a:off x="0" y="0"/>
              <a:ext cx="4206219" cy="2487627"/>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1496294" y="908358"/>
            <a:ext cx="15035299" cy="8369018"/>
            <a:chOff x="0" y="0"/>
            <a:chExt cx="3959914" cy="2204186"/>
          </a:xfrm>
        </p:grpSpPr>
        <p:sp>
          <p:nvSpPr>
            <p:cNvPr id="6" name="Freeform 6"/>
            <p:cNvSpPr/>
            <p:nvPr/>
          </p:nvSpPr>
          <p:spPr>
            <a:xfrm>
              <a:off x="0" y="0"/>
              <a:ext cx="3959914"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1" name="Freeform 11"/>
          <p:cNvSpPr/>
          <p:nvPr/>
        </p:nvSpPr>
        <p:spPr>
          <a:xfrm>
            <a:off x="15892229" y="664153"/>
            <a:ext cx="737119" cy="1061297"/>
          </a:xfrm>
          <a:custGeom>
            <a:avLst/>
            <a:gdLst/>
            <a:ahLst/>
            <a:cxnLst/>
            <a:rect l="l" t="t" r="r" b="b"/>
            <a:pathLst>
              <a:path w="737119" h="1061297">
                <a:moveTo>
                  <a:pt x="0" y="0"/>
                </a:moveTo>
                <a:lnTo>
                  <a:pt x="737119" y="0"/>
                </a:lnTo>
                <a:lnTo>
                  <a:pt x="737119" y="1061298"/>
                </a:lnTo>
                <a:lnTo>
                  <a:pt x="0" y="10612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1514437" y="8216079"/>
            <a:ext cx="737119" cy="1061297"/>
          </a:xfrm>
          <a:custGeom>
            <a:avLst/>
            <a:gdLst/>
            <a:ahLst/>
            <a:cxnLst/>
            <a:rect l="l" t="t" r="r" b="b"/>
            <a:pathLst>
              <a:path w="737119" h="1061297">
                <a:moveTo>
                  <a:pt x="0" y="0"/>
                </a:moveTo>
                <a:lnTo>
                  <a:pt x="737119" y="0"/>
                </a:lnTo>
                <a:lnTo>
                  <a:pt x="737119" y="1061297"/>
                </a:lnTo>
                <a:lnTo>
                  <a:pt x="0" y="10612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1398916" y="7560366"/>
            <a:ext cx="584719" cy="815508"/>
          </a:xfrm>
          <a:custGeom>
            <a:avLst/>
            <a:gdLst/>
            <a:ahLst/>
            <a:cxnLst/>
            <a:rect l="l" t="t" r="r" b="b"/>
            <a:pathLst>
              <a:path w="584719" h="841873">
                <a:moveTo>
                  <a:pt x="0" y="0"/>
                </a:moveTo>
                <a:lnTo>
                  <a:pt x="584719" y="0"/>
                </a:lnTo>
                <a:lnTo>
                  <a:pt x="584719" y="841874"/>
                </a:lnTo>
                <a:lnTo>
                  <a:pt x="0" y="8418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a:off x="15995751" y="1808290"/>
            <a:ext cx="584719" cy="841873"/>
          </a:xfrm>
          <a:custGeom>
            <a:avLst/>
            <a:gdLst/>
            <a:ahLst/>
            <a:cxnLst/>
            <a:rect l="l" t="t" r="r" b="b"/>
            <a:pathLst>
              <a:path w="584719" h="841873">
                <a:moveTo>
                  <a:pt x="0" y="0"/>
                </a:moveTo>
                <a:lnTo>
                  <a:pt x="584720" y="0"/>
                </a:lnTo>
                <a:lnTo>
                  <a:pt x="584720" y="841873"/>
                </a:lnTo>
                <a:lnTo>
                  <a:pt x="0" y="841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aphicFrame>
        <p:nvGraphicFramePr>
          <p:cNvPr id="9" name="Table 8"/>
          <p:cNvGraphicFramePr>
            <a:graphicFrameLocks noGrp="1"/>
          </p:cNvGraphicFramePr>
          <p:nvPr>
            <p:extLst>
              <p:ext uri="{D42A27DB-BD31-4B8C-83A1-F6EECF244321}">
                <p14:modId xmlns:p14="http://schemas.microsoft.com/office/powerpoint/2010/main" val="3861861796"/>
              </p:ext>
            </p:extLst>
          </p:nvPr>
        </p:nvGraphicFramePr>
        <p:xfrm>
          <a:off x="1882996" y="1174980"/>
          <a:ext cx="14131444" cy="7835773"/>
        </p:xfrm>
        <a:graphic>
          <a:graphicData uri="http://schemas.openxmlformats.org/drawingml/2006/table">
            <a:tbl>
              <a:tblPr firstRow="1" firstCol="1" lastRow="1" lastCol="1" bandRow="1" bandCol="1"/>
              <a:tblGrid>
                <a:gridCol w="2015644">
                  <a:extLst>
                    <a:ext uri="{9D8B030D-6E8A-4147-A177-3AD203B41FA5}">
                      <a16:colId xmlns:a16="http://schemas.microsoft.com/office/drawing/2014/main" val="20000"/>
                    </a:ext>
                  </a:extLst>
                </a:gridCol>
                <a:gridCol w="108204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tblGrid>
              <a:tr h="762000">
                <a:tc>
                  <a:txBody>
                    <a:bodyPr/>
                    <a:lstStyle/>
                    <a:p>
                      <a:pPr algn="just">
                        <a:lnSpc>
                          <a:spcPct val="130000"/>
                        </a:lnSpc>
                        <a:spcAft>
                          <a:spcPts val="0"/>
                        </a:spcAft>
                      </a:pPr>
                      <a:r>
                        <a:rPr lang="en-US" sz="3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Tiêu chí</a:t>
                      </a:r>
                      <a:endParaRPr lang="en-GB" sz="3400">
                        <a:effectLst/>
                        <a:latin typeface="Times New Roman" panose="02020603050405020304" pitchFamily="18" charset="0"/>
                        <a:ea typeface="Calibri" panose="020F0502020204030204" pitchFamily="34" charset="0"/>
                        <a:cs typeface="Times New Roman" panose="02020603050405020304" pitchFamily="18" charset="0"/>
                      </a:endParaRPr>
                    </a:p>
                  </a:txBody>
                  <a:tcPr marL="60257" marR="60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3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Mô tả tiêu chí</a:t>
                      </a:r>
                      <a:endParaRPr lang="en-GB" sz="3400">
                        <a:effectLst/>
                        <a:latin typeface="Times New Roman" panose="02020603050405020304" pitchFamily="18" charset="0"/>
                        <a:ea typeface="Calibri" panose="020F0502020204030204" pitchFamily="34" charset="0"/>
                        <a:cs typeface="Times New Roman" panose="02020603050405020304" pitchFamily="18" charset="0"/>
                      </a:endParaRPr>
                    </a:p>
                  </a:txBody>
                  <a:tcPr marL="60257" marR="60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3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endParaRPr lang="en-GB" sz="3400">
                        <a:effectLst/>
                        <a:latin typeface="Times New Roman" panose="02020603050405020304" pitchFamily="18" charset="0"/>
                        <a:ea typeface="Calibri" panose="020F0502020204030204" pitchFamily="34" charset="0"/>
                        <a:cs typeface="Times New Roman" panose="02020603050405020304" pitchFamily="18" charset="0"/>
                      </a:endParaRPr>
                    </a:p>
                  </a:txBody>
                  <a:tcPr marL="60257" marR="60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78894">
                <a:tc rowSpan="2">
                  <a:txBody>
                    <a:bodyPr/>
                    <a:lstStyle/>
                    <a:p>
                      <a:pPr algn="just">
                        <a:lnSpc>
                          <a:spcPct val="130000"/>
                        </a:lnSpc>
                        <a:spcAft>
                          <a:spcPts val="0"/>
                        </a:spcAft>
                      </a:pPr>
                      <a:r>
                        <a:rPr lang="en-US" sz="3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 thức</a:t>
                      </a:r>
                      <a:endParaRPr lang="en-GB" sz="3400">
                        <a:effectLst/>
                        <a:latin typeface="Times New Roman" panose="02020603050405020304" pitchFamily="18" charset="0"/>
                        <a:ea typeface="Calibri" panose="020F0502020204030204" pitchFamily="34" charset="0"/>
                        <a:cs typeface="Times New Roman" panose="02020603050405020304" pitchFamily="18" charset="0"/>
                      </a:endParaRPr>
                    </a:p>
                  </a:txBody>
                  <a:tcPr marL="60257" marR="60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3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Đảm bảo hình thức và dung lượng của đoạn văn (khoảng 10 – 12 dòng) </a:t>
                      </a:r>
                      <a:endParaRPr lang="en-GB" sz="3400">
                        <a:effectLst/>
                        <a:latin typeface="Times New Roman" panose="02020603050405020304" pitchFamily="18" charset="0"/>
                        <a:ea typeface="Calibri" panose="020F0502020204030204" pitchFamily="34" charset="0"/>
                        <a:cs typeface="Times New Roman" panose="02020603050405020304" pitchFamily="18" charset="0"/>
                      </a:endParaRPr>
                    </a:p>
                  </a:txBody>
                  <a:tcPr marL="60257" marR="60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0,5</a:t>
                      </a:r>
                      <a:endParaRPr lang="en-GB" sz="3400">
                        <a:effectLst/>
                        <a:latin typeface="Times New Roman" panose="02020603050405020304" pitchFamily="18" charset="0"/>
                        <a:ea typeface="Calibri" panose="020F0502020204030204" pitchFamily="34" charset="0"/>
                        <a:cs typeface="Times New Roman" panose="02020603050405020304" pitchFamily="18" charset="0"/>
                      </a:endParaRPr>
                    </a:p>
                  </a:txBody>
                  <a:tcPr marL="60257" marR="60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52596">
                <a:tc vMerge="1">
                  <a:txBody>
                    <a:bodyPr/>
                    <a:lstStyle/>
                    <a:p>
                      <a:endParaRPr lang="en-GB"/>
                    </a:p>
                  </a:txBody>
                  <a:tcPr/>
                </a:tc>
                <a:tc>
                  <a:txBody>
                    <a:bodyPr/>
                    <a:lstStyle/>
                    <a:p>
                      <a:pPr algn="just">
                        <a:lnSpc>
                          <a:spcPct val="130000"/>
                        </a:lnSpc>
                        <a:spcAft>
                          <a:spcPts val="0"/>
                        </a:spcAft>
                      </a:pPr>
                      <a:r>
                        <a:rPr lang="en-US" sz="3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Không đảm bảo yêu cầu về hình thức và dung lượng của đoạn văn </a:t>
                      </a:r>
                      <a:endParaRPr lang="en-GB" sz="3400">
                        <a:effectLst/>
                        <a:latin typeface="Times New Roman" panose="02020603050405020304" pitchFamily="18" charset="0"/>
                        <a:ea typeface="Calibri" panose="020F0502020204030204" pitchFamily="34" charset="0"/>
                        <a:cs typeface="Times New Roman" panose="02020603050405020304" pitchFamily="18" charset="0"/>
                      </a:endParaRPr>
                    </a:p>
                  </a:txBody>
                  <a:tcPr marL="60257" marR="60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en-GB" sz="3400">
                        <a:effectLst/>
                        <a:latin typeface="Times New Roman" panose="02020603050405020304" pitchFamily="18" charset="0"/>
                        <a:ea typeface="Calibri" panose="020F0502020204030204" pitchFamily="34" charset="0"/>
                        <a:cs typeface="Times New Roman" panose="02020603050405020304" pitchFamily="18" charset="0"/>
                      </a:endParaRPr>
                    </a:p>
                  </a:txBody>
                  <a:tcPr marL="60257" marR="60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31491">
                <a:tc>
                  <a:txBody>
                    <a:bodyPr/>
                    <a:lstStyle/>
                    <a:p>
                      <a:pPr algn="just">
                        <a:lnSpc>
                          <a:spcPct val="130000"/>
                        </a:lnSpc>
                        <a:spcAft>
                          <a:spcPts val="0"/>
                        </a:spcAft>
                      </a:pPr>
                      <a:r>
                        <a:rPr lang="en-US" sz="3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 dung</a:t>
                      </a:r>
                      <a:endParaRPr lang="en-GB" sz="3400">
                        <a:effectLst/>
                        <a:latin typeface="Times New Roman" panose="02020603050405020304" pitchFamily="18" charset="0"/>
                        <a:ea typeface="Calibri" panose="020F0502020204030204" pitchFamily="34" charset="0"/>
                        <a:cs typeface="Times New Roman" panose="02020603050405020304" pitchFamily="18" charset="0"/>
                      </a:endParaRPr>
                    </a:p>
                  </a:txBody>
                  <a:tcPr marL="60257" marR="60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30000"/>
                        </a:lnSpc>
                        <a:spcAft>
                          <a:spcPts val="0"/>
                        </a:spcAft>
                        <a:buSzPts val="1400"/>
                        <a:buFont typeface="Times New Roman" panose="02020603050405020304" pitchFamily="18" charset="0"/>
                        <a:buChar char="-"/>
                      </a:pPr>
                      <a:r>
                        <a:rPr lang="en-US" sz="3400">
                          <a:effectLst/>
                          <a:latin typeface="Times New Roman" panose="02020603050405020304" pitchFamily="18" charset="0"/>
                          <a:ea typeface="Times New Roman" panose="02020603050405020304" pitchFamily="18" charset="0"/>
                          <a:cs typeface="Times New Roman" panose="02020603050405020304" pitchFamily="18" charset="0"/>
                        </a:rPr>
                        <a:t>Lí giải vì sao phải giữ gìn sự trong sáng của tiếng Việt:</a:t>
                      </a:r>
                      <a:endParaRPr lang="en-GB" sz="34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30000"/>
                        </a:lnSpc>
                        <a:spcAft>
                          <a:spcPts val="0"/>
                        </a:spcAft>
                        <a:buSzPts val="1400"/>
                        <a:buFont typeface="Times New Roman" panose="02020603050405020304" pitchFamily="18" charset="0"/>
                        <a:buChar char="-"/>
                      </a:pPr>
                      <a:r>
                        <a:rPr lang="en-US" sz="3400">
                          <a:effectLst/>
                          <a:latin typeface="Times New Roman" panose="02020603050405020304" pitchFamily="18" charset="0"/>
                          <a:ea typeface="Times New Roman" panose="02020603050405020304" pitchFamily="18" charset="0"/>
                          <a:cs typeface="Times New Roman" panose="02020603050405020304" pitchFamily="18" charset="0"/>
                        </a:rPr>
                        <a:t>Hoặc nêu trách nhiệm của mỗi người trong việc giữ gìn sự trong sáng của tiếng Việt.</a:t>
                      </a:r>
                      <a:endParaRPr lang="en-GB" sz="3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57" marR="60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a:t>
                      </a:r>
                      <a:endParaRPr lang="en-GB" sz="3400">
                        <a:effectLst/>
                        <a:latin typeface="Times New Roman" panose="02020603050405020304" pitchFamily="18" charset="0"/>
                        <a:ea typeface="Calibri" panose="020F0502020204030204" pitchFamily="34" charset="0"/>
                        <a:cs typeface="Times New Roman" panose="02020603050405020304" pitchFamily="18" charset="0"/>
                      </a:endParaRPr>
                    </a:p>
                  </a:txBody>
                  <a:tcPr marL="60257" marR="60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78894">
                <a:tc>
                  <a:txBody>
                    <a:bodyPr/>
                    <a:lstStyle/>
                    <a:p>
                      <a:pPr algn="just">
                        <a:lnSpc>
                          <a:spcPct val="130000"/>
                        </a:lnSpc>
                        <a:spcAft>
                          <a:spcPts val="0"/>
                        </a:spcAft>
                      </a:pPr>
                      <a:r>
                        <a:rPr lang="en-US" sz="3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Chính tả, ngữ pháp</a:t>
                      </a:r>
                      <a:endParaRPr lang="en-GB" sz="3400">
                        <a:effectLst/>
                        <a:latin typeface="Times New Roman" panose="02020603050405020304" pitchFamily="18" charset="0"/>
                        <a:ea typeface="Calibri" panose="020F0502020204030204" pitchFamily="34" charset="0"/>
                        <a:cs typeface="Times New Roman" panose="02020603050405020304" pitchFamily="18" charset="0"/>
                      </a:endParaRPr>
                    </a:p>
                  </a:txBody>
                  <a:tcPr marL="60257" marR="60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34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Đảm bảo chuẩn chính tả, ngữ pháp tiếng Việt.</a:t>
                      </a:r>
                      <a:endParaRPr lang="en-GB" sz="3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3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400">
                        <a:effectLst/>
                        <a:latin typeface="Times New Roman" panose="02020603050405020304" pitchFamily="18" charset="0"/>
                        <a:ea typeface="Calibri" panose="020F0502020204030204" pitchFamily="34" charset="0"/>
                        <a:cs typeface="Times New Roman" panose="02020603050405020304" pitchFamily="18" charset="0"/>
                      </a:endParaRPr>
                    </a:p>
                  </a:txBody>
                  <a:tcPr marL="60257" marR="60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0,5</a:t>
                      </a:r>
                      <a:endParaRPr lang="en-GB" sz="3400">
                        <a:effectLst/>
                        <a:latin typeface="Times New Roman" panose="02020603050405020304" pitchFamily="18" charset="0"/>
                        <a:ea typeface="Calibri" panose="020F0502020204030204" pitchFamily="34" charset="0"/>
                        <a:cs typeface="Times New Roman" panose="02020603050405020304" pitchFamily="18" charset="0"/>
                      </a:endParaRPr>
                    </a:p>
                  </a:txBody>
                  <a:tcPr marL="60257" marR="60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78894">
                <a:tc>
                  <a:txBody>
                    <a:bodyPr/>
                    <a:lstStyle/>
                    <a:p>
                      <a:pPr algn="just">
                        <a:lnSpc>
                          <a:spcPct val="130000"/>
                        </a:lnSpc>
                        <a:spcAft>
                          <a:spcPts val="0"/>
                        </a:spcAft>
                      </a:pPr>
                      <a:r>
                        <a:rPr lang="en-US" sz="3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 tạo</a:t>
                      </a:r>
                      <a:endParaRPr lang="en-GB" sz="3400">
                        <a:effectLst/>
                        <a:latin typeface="Times New Roman" panose="02020603050405020304" pitchFamily="18" charset="0"/>
                        <a:ea typeface="Calibri" panose="020F0502020204030204" pitchFamily="34" charset="0"/>
                        <a:cs typeface="Times New Roman" panose="02020603050405020304" pitchFamily="18" charset="0"/>
                      </a:endParaRPr>
                    </a:p>
                  </a:txBody>
                  <a:tcPr marL="60257" marR="60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34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Thể hiện suy nghĩ sâu sắc về </a:t>
                      </a:r>
                      <a:r>
                        <a:rPr lang="en-US" sz="34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vấn đề</a:t>
                      </a:r>
                      <a:r>
                        <a:rPr lang="vi-VN" sz="34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có cách diễn đạt mới mẻ</a:t>
                      </a:r>
                      <a:r>
                        <a:rPr lang="en-US" sz="34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phối hợp các phương thức biểu đạt,...</a:t>
                      </a:r>
                      <a:endParaRPr lang="en-GB" sz="3400">
                        <a:effectLst/>
                        <a:latin typeface="Times New Roman" panose="02020603050405020304" pitchFamily="18" charset="0"/>
                        <a:ea typeface="Calibri" panose="020F0502020204030204" pitchFamily="34" charset="0"/>
                        <a:cs typeface="Times New Roman" panose="02020603050405020304" pitchFamily="18" charset="0"/>
                      </a:endParaRPr>
                    </a:p>
                  </a:txBody>
                  <a:tcPr marL="60257" marR="60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a:t>
                      </a:r>
                      <a:endParaRPr lang="en-GB" sz="3400">
                        <a:effectLst/>
                        <a:latin typeface="Times New Roman" panose="02020603050405020304" pitchFamily="18" charset="0"/>
                        <a:ea typeface="Calibri" panose="020F0502020204030204" pitchFamily="34" charset="0"/>
                        <a:cs typeface="Times New Roman" panose="02020603050405020304" pitchFamily="18" charset="0"/>
                      </a:endParaRPr>
                    </a:p>
                  </a:txBody>
                  <a:tcPr marL="60257" marR="60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86458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B4A6A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20895"/>
            <a:ext cx="15970487" cy="9445209"/>
            <a:chOff x="0" y="0"/>
            <a:chExt cx="4206219" cy="2487627"/>
          </a:xfrm>
        </p:grpSpPr>
        <p:sp>
          <p:nvSpPr>
            <p:cNvPr id="3" name="Freeform 3"/>
            <p:cNvSpPr/>
            <p:nvPr/>
          </p:nvSpPr>
          <p:spPr>
            <a:xfrm>
              <a:off x="0" y="0"/>
              <a:ext cx="4206219" cy="2487627"/>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1496294" y="908358"/>
            <a:ext cx="15035299" cy="8369018"/>
            <a:chOff x="0" y="0"/>
            <a:chExt cx="3959914" cy="2204186"/>
          </a:xfrm>
        </p:grpSpPr>
        <p:sp>
          <p:nvSpPr>
            <p:cNvPr id="6" name="Freeform 6"/>
            <p:cNvSpPr/>
            <p:nvPr/>
          </p:nvSpPr>
          <p:spPr>
            <a:xfrm>
              <a:off x="0" y="0"/>
              <a:ext cx="3959914"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8" name="Freeform 8"/>
          <p:cNvSpPr/>
          <p:nvPr/>
        </p:nvSpPr>
        <p:spPr>
          <a:xfrm>
            <a:off x="2053046" y="901152"/>
            <a:ext cx="2065372" cy="4191715"/>
          </a:xfrm>
          <a:custGeom>
            <a:avLst/>
            <a:gdLst/>
            <a:ahLst/>
            <a:cxnLst/>
            <a:rect l="l" t="t" r="r" b="b"/>
            <a:pathLst>
              <a:path w="2065372" h="4191715">
                <a:moveTo>
                  <a:pt x="0" y="0"/>
                </a:moveTo>
                <a:lnTo>
                  <a:pt x="2065372" y="0"/>
                </a:lnTo>
                <a:lnTo>
                  <a:pt x="2065372" y="4191715"/>
                </a:lnTo>
                <a:lnTo>
                  <a:pt x="0" y="41917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4329543" y="6363155"/>
            <a:ext cx="1588787" cy="2592976"/>
          </a:xfrm>
          <a:custGeom>
            <a:avLst/>
            <a:gdLst/>
            <a:ahLst/>
            <a:cxnLst/>
            <a:rect l="l" t="t" r="r" b="b"/>
            <a:pathLst>
              <a:path w="1588787" h="2592976">
                <a:moveTo>
                  <a:pt x="0" y="0"/>
                </a:moveTo>
                <a:lnTo>
                  <a:pt x="1588788" y="0"/>
                </a:lnTo>
                <a:lnTo>
                  <a:pt x="1588788" y="2592976"/>
                </a:lnTo>
                <a:lnTo>
                  <a:pt x="0" y="25929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5181212" y="5092867"/>
            <a:ext cx="737119" cy="1061297"/>
          </a:xfrm>
          <a:custGeom>
            <a:avLst/>
            <a:gdLst/>
            <a:ahLst/>
            <a:cxnLst/>
            <a:rect l="l" t="t" r="r" b="b"/>
            <a:pathLst>
              <a:path w="737119" h="1061297">
                <a:moveTo>
                  <a:pt x="0" y="0"/>
                </a:moveTo>
                <a:lnTo>
                  <a:pt x="737119" y="0"/>
                </a:lnTo>
                <a:lnTo>
                  <a:pt x="737119" y="1061297"/>
                </a:lnTo>
                <a:lnTo>
                  <a:pt x="0" y="10612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3011136" y="6154164"/>
            <a:ext cx="737119" cy="1061297"/>
          </a:xfrm>
          <a:custGeom>
            <a:avLst/>
            <a:gdLst/>
            <a:ahLst/>
            <a:cxnLst/>
            <a:rect l="l" t="t" r="r" b="b"/>
            <a:pathLst>
              <a:path w="737119" h="1061297">
                <a:moveTo>
                  <a:pt x="0" y="0"/>
                </a:moveTo>
                <a:lnTo>
                  <a:pt x="737119" y="0"/>
                </a:lnTo>
                <a:lnTo>
                  <a:pt x="737119" y="1061297"/>
                </a:lnTo>
                <a:lnTo>
                  <a:pt x="0" y="10612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2423210" y="6873651"/>
            <a:ext cx="584719" cy="841873"/>
          </a:xfrm>
          <a:custGeom>
            <a:avLst/>
            <a:gdLst/>
            <a:ahLst/>
            <a:cxnLst/>
            <a:rect l="l" t="t" r="r" b="b"/>
            <a:pathLst>
              <a:path w="584719" h="841873">
                <a:moveTo>
                  <a:pt x="0" y="0"/>
                </a:moveTo>
                <a:lnTo>
                  <a:pt x="584719" y="0"/>
                </a:lnTo>
                <a:lnTo>
                  <a:pt x="584719" y="841873"/>
                </a:lnTo>
                <a:lnTo>
                  <a:pt x="0" y="8418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17259300" y="2743125"/>
            <a:ext cx="737119" cy="1061297"/>
          </a:xfrm>
          <a:custGeom>
            <a:avLst/>
            <a:gdLst/>
            <a:ahLst/>
            <a:cxnLst/>
            <a:rect l="l" t="t" r="r" b="b"/>
            <a:pathLst>
              <a:path w="737119" h="1061297">
                <a:moveTo>
                  <a:pt x="0" y="0"/>
                </a:moveTo>
                <a:lnTo>
                  <a:pt x="737119" y="0"/>
                </a:lnTo>
                <a:lnTo>
                  <a:pt x="737119" y="1061297"/>
                </a:lnTo>
                <a:lnTo>
                  <a:pt x="0" y="10612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a:off x="291581" y="6932555"/>
            <a:ext cx="504996" cy="727088"/>
          </a:xfrm>
          <a:custGeom>
            <a:avLst/>
            <a:gdLst/>
            <a:ahLst/>
            <a:cxnLst/>
            <a:rect l="l" t="t" r="r" b="b"/>
            <a:pathLst>
              <a:path w="504996" h="727088">
                <a:moveTo>
                  <a:pt x="0" y="0"/>
                </a:moveTo>
                <a:lnTo>
                  <a:pt x="504996" y="0"/>
                </a:lnTo>
                <a:lnTo>
                  <a:pt x="504996" y="727088"/>
                </a:lnTo>
                <a:lnTo>
                  <a:pt x="0" y="7270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rot="3207531">
            <a:off x="15731899" y="-1930446"/>
            <a:ext cx="2840387" cy="5966081"/>
          </a:xfrm>
          <a:custGeom>
            <a:avLst/>
            <a:gdLst/>
            <a:ahLst/>
            <a:cxnLst/>
            <a:rect l="l" t="t" r="r" b="b"/>
            <a:pathLst>
              <a:path w="2840387" h="5966081">
                <a:moveTo>
                  <a:pt x="0" y="0"/>
                </a:moveTo>
                <a:lnTo>
                  <a:pt x="2840387" y="0"/>
                </a:lnTo>
                <a:lnTo>
                  <a:pt x="2840387" y="5966082"/>
                </a:lnTo>
                <a:lnTo>
                  <a:pt x="0" y="59660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6"/>
          <p:cNvSpPr/>
          <p:nvPr/>
        </p:nvSpPr>
        <p:spPr>
          <a:xfrm rot="-9230465">
            <a:off x="-546364" y="7656625"/>
            <a:ext cx="2685882" cy="5641551"/>
          </a:xfrm>
          <a:custGeom>
            <a:avLst/>
            <a:gdLst/>
            <a:ahLst/>
            <a:cxnLst/>
            <a:rect l="l" t="t" r="r" b="b"/>
            <a:pathLst>
              <a:path w="2685882" h="5641551">
                <a:moveTo>
                  <a:pt x="0" y="0"/>
                </a:moveTo>
                <a:lnTo>
                  <a:pt x="2685882" y="0"/>
                </a:lnTo>
                <a:lnTo>
                  <a:pt x="2685882" y="5641551"/>
                </a:lnTo>
                <a:lnTo>
                  <a:pt x="0" y="56415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Rectangle 17"/>
          <p:cNvSpPr/>
          <p:nvPr/>
        </p:nvSpPr>
        <p:spPr>
          <a:xfrm>
            <a:off x="4964405" y="1893549"/>
            <a:ext cx="8037778" cy="4873642"/>
          </a:xfrm>
          <a:prstGeom prst="rect">
            <a:avLst/>
          </a:prstGeom>
          <a:scene3d>
            <a:camera prst="isometricOffAxis2Left"/>
            <a:lightRig rig="threePt" dir="t"/>
          </a:scene3d>
        </p:spPr>
        <p:txBody>
          <a:bodyPr wrap="none">
            <a:spAutoFit/>
          </a:bodyPr>
          <a:lstStyle/>
          <a:p>
            <a:pPr marL="318770" marR="541655" algn="ctr">
              <a:lnSpc>
                <a:spcPct val="130000"/>
              </a:lnSpc>
            </a:pPr>
            <a:r>
              <a:rPr lang="vi-VN" sz="239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Gợi ý</a:t>
            </a:r>
            <a:endParaRPr lang="en-GB" sz="239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448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B4A6A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20895"/>
            <a:ext cx="15970487" cy="9445209"/>
            <a:chOff x="0" y="0"/>
            <a:chExt cx="4206219" cy="2487627"/>
          </a:xfrm>
        </p:grpSpPr>
        <p:sp>
          <p:nvSpPr>
            <p:cNvPr id="3" name="Freeform 3"/>
            <p:cNvSpPr/>
            <p:nvPr/>
          </p:nvSpPr>
          <p:spPr>
            <a:xfrm>
              <a:off x="0" y="0"/>
              <a:ext cx="4206219" cy="2487627"/>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1496294" y="908358"/>
            <a:ext cx="15035299" cy="8369018"/>
            <a:chOff x="0" y="0"/>
            <a:chExt cx="3959914" cy="2204186"/>
          </a:xfrm>
        </p:grpSpPr>
        <p:sp>
          <p:nvSpPr>
            <p:cNvPr id="6" name="Freeform 6"/>
            <p:cNvSpPr/>
            <p:nvPr/>
          </p:nvSpPr>
          <p:spPr>
            <a:xfrm>
              <a:off x="0" y="0"/>
              <a:ext cx="3959914"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1" name="Freeform 11"/>
          <p:cNvSpPr/>
          <p:nvPr/>
        </p:nvSpPr>
        <p:spPr>
          <a:xfrm>
            <a:off x="16028271" y="1123443"/>
            <a:ext cx="737119" cy="1061297"/>
          </a:xfrm>
          <a:custGeom>
            <a:avLst/>
            <a:gdLst/>
            <a:ahLst/>
            <a:cxnLst/>
            <a:rect l="l" t="t" r="r" b="b"/>
            <a:pathLst>
              <a:path w="737119" h="1061297">
                <a:moveTo>
                  <a:pt x="0" y="0"/>
                </a:moveTo>
                <a:lnTo>
                  <a:pt x="737119" y="0"/>
                </a:lnTo>
                <a:lnTo>
                  <a:pt x="737119" y="1061298"/>
                </a:lnTo>
                <a:lnTo>
                  <a:pt x="0" y="10612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1287159" y="8384816"/>
            <a:ext cx="737119" cy="1061297"/>
          </a:xfrm>
          <a:custGeom>
            <a:avLst/>
            <a:gdLst/>
            <a:ahLst/>
            <a:cxnLst/>
            <a:rect l="l" t="t" r="r" b="b"/>
            <a:pathLst>
              <a:path w="737119" h="1061297">
                <a:moveTo>
                  <a:pt x="0" y="0"/>
                </a:moveTo>
                <a:lnTo>
                  <a:pt x="737119" y="0"/>
                </a:lnTo>
                <a:lnTo>
                  <a:pt x="737119" y="1061297"/>
                </a:lnTo>
                <a:lnTo>
                  <a:pt x="0" y="10612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1322459" y="7738974"/>
            <a:ext cx="584719" cy="841873"/>
          </a:xfrm>
          <a:custGeom>
            <a:avLst/>
            <a:gdLst/>
            <a:ahLst/>
            <a:cxnLst/>
            <a:rect l="l" t="t" r="r" b="b"/>
            <a:pathLst>
              <a:path w="584719" h="841873">
                <a:moveTo>
                  <a:pt x="0" y="0"/>
                </a:moveTo>
                <a:lnTo>
                  <a:pt x="584719" y="0"/>
                </a:lnTo>
                <a:lnTo>
                  <a:pt x="584719" y="841874"/>
                </a:lnTo>
                <a:lnTo>
                  <a:pt x="0" y="8418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a:off x="15903433" y="683453"/>
            <a:ext cx="584719" cy="841873"/>
          </a:xfrm>
          <a:custGeom>
            <a:avLst/>
            <a:gdLst/>
            <a:ahLst/>
            <a:cxnLst/>
            <a:rect l="l" t="t" r="r" b="b"/>
            <a:pathLst>
              <a:path w="584719" h="841873">
                <a:moveTo>
                  <a:pt x="0" y="0"/>
                </a:moveTo>
                <a:lnTo>
                  <a:pt x="584720" y="0"/>
                </a:lnTo>
                <a:lnTo>
                  <a:pt x="584720" y="841873"/>
                </a:lnTo>
                <a:lnTo>
                  <a:pt x="0" y="841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Rectangle 7"/>
          <p:cNvSpPr/>
          <p:nvPr/>
        </p:nvSpPr>
        <p:spPr>
          <a:xfrm>
            <a:off x="3004359" y="1247729"/>
            <a:ext cx="12431480" cy="812723"/>
          </a:xfrm>
          <a:prstGeom prst="rect">
            <a:avLst/>
          </a:prstGeom>
        </p:spPr>
        <p:txBody>
          <a:bodyPr wrap="none">
            <a:spAutoFit/>
          </a:bodyPr>
          <a:lstStyle/>
          <a:p>
            <a:pPr marR="30480">
              <a:lnSpc>
                <a:spcPct val="130000"/>
              </a:lnSpc>
              <a:spcAft>
                <a:spcPts val="0"/>
              </a:spcAft>
            </a:pPr>
            <a:r>
              <a:rPr lang="en-US" sz="4000" b="1">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r>
              <a:rPr lang="vi-VN" sz="4000" b="1">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a:t>
            </a:r>
            <a:r>
              <a:rPr lang="en-US" sz="4000" b="1">
                <a:latin typeface="Times New Roman" panose="02020603050405020304" pitchFamily="18" charset="0"/>
                <a:ea typeface="Calibri" panose="020F0502020204030204" pitchFamily="34" charset="0"/>
                <a:cs typeface="Times New Roman" panose="02020603050405020304" pitchFamily="18" charset="0"/>
              </a:rPr>
              <a:t>ề 1: </a:t>
            </a:r>
            <a:r>
              <a:rPr lang="en-US" sz="4000" b="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Vì sao phải giữ gìn sự trong sáng của tiếng Việt?</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2666999" y="2843240"/>
            <a:ext cx="13236433" cy="5853910"/>
          </a:xfrm>
          <a:prstGeom prst="rect">
            <a:avLst/>
          </a:prstGeom>
        </p:spPr>
        <p:txBody>
          <a:bodyPr wrap="square">
            <a:spAutoFit/>
          </a:bodyPr>
          <a:lstStyle/>
          <a:p>
            <a:pPr marR="30480" algn="just">
              <a:lnSpc>
                <a:spcPct val="130000"/>
              </a:lnSpc>
              <a:spcAft>
                <a:spcPts val="0"/>
              </a:spcAft>
            </a:pPr>
            <a:r>
              <a:rPr lang="en-US" sz="32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Ngôn ngữ là công cụ của giao tiếp, của tư duy và là một biểu hiện của văn hóa. Quốc văn, quốc sử và quốc ngữ làm nên hồn vía của văn hóa dân tộc, là tài sản vô giá của bất kỳ dân tộc nào, là niềm tự hào của mỗi dân tộc.</a:t>
            </a:r>
            <a:endParaRPr lang="en-GB" sz="2400">
              <a:latin typeface="Times New Roman" panose="02020603050405020304" pitchFamily="18" charset="0"/>
              <a:ea typeface="Calibri" panose="020F0502020204030204" pitchFamily="34" charset="0"/>
              <a:cs typeface="Times New Roman" panose="02020603050405020304" pitchFamily="18" charset="0"/>
            </a:endParaRPr>
          </a:p>
          <a:p>
            <a:pPr marR="30480" algn="just">
              <a:lnSpc>
                <a:spcPct val="130000"/>
              </a:lnSpc>
              <a:spcAft>
                <a:spcPts val="0"/>
              </a:spcAft>
            </a:pPr>
            <a:r>
              <a:rPr lang="en-US" sz="32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Hiện nay, tiếng Việt đang bị sử dụng lệch chuẩn, làm dần mất đi sự trong sáng, đẹp đẽ vốn có của ngôn ngữ dân tộc mà ông cha đã sáng tạo và gìn giữ bao đời.</a:t>
            </a:r>
            <a:endParaRPr lang="en-GB" sz="2400">
              <a:latin typeface="Times New Roman" panose="02020603050405020304" pitchFamily="18" charset="0"/>
              <a:ea typeface="Calibri" panose="020F0502020204030204" pitchFamily="34" charset="0"/>
              <a:cs typeface="Times New Roman" panose="02020603050405020304" pitchFamily="18" charset="0"/>
            </a:endParaRPr>
          </a:p>
          <a:p>
            <a:pPr marR="30480" algn="just">
              <a:lnSpc>
                <a:spcPct val="130000"/>
              </a:lnSpc>
              <a:spcAft>
                <a:spcPts val="0"/>
              </a:spcAft>
            </a:pPr>
            <a:r>
              <a:rPr lang="en-US" sz="32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Do đó, việc giữ gìn và phát huy sự trong sáng của Tiếng Việt là trách nhiệm của mỗi con người Việt Nam ta để bảo vệ sự giàu đẹp của thứ tiếng của ông cha, lời ăn tiếng nói của dân tộc Việt.</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14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B4A6A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20895"/>
            <a:ext cx="15970487" cy="9445209"/>
            <a:chOff x="0" y="0"/>
            <a:chExt cx="4206219" cy="2487627"/>
          </a:xfrm>
        </p:grpSpPr>
        <p:sp>
          <p:nvSpPr>
            <p:cNvPr id="3" name="Freeform 3"/>
            <p:cNvSpPr/>
            <p:nvPr/>
          </p:nvSpPr>
          <p:spPr>
            <a:xfrm>
              <a:off x="0" y="0"/>
              <a:ext cx="4206219" cy="2487627"/>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1496294" y="908358"/>
            <a:ext cx="15035299" cy="8369018"/>
            <a:chOff x="0" y="0"/>
            <a:chExt cx="3959914" cy="2204186"/>
          </a:xfrm>
        </p:grpSpPr>
        <p:sp>
          <p:nvSpPr>
            <p:cNvPr id="6" name="Freeform 6"/>
            <p:cNvSpPr/>
            <p:nvPr/>
          </p:nvSpPr>
          <p:spPr>
            <a:xfrm>
              <a:off x="0" y="0"/>
              <a:ext cx="3959914"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1" name="Freeform 11"/>
          <p:cNvSpPr/>
          <p:nvPr/>
        </p:nvSpPr>
        <p:spPr>
          <a:xfrm>
            <a:off x="16176697" y="1137455"/>
            <a:ext cx="737119" cy="1061297"/>
          </a:xfrm>
          <a:custGeom>
            <a:avLst/>
            <a:gdLst/>
            <a:ahLst/>
            <a:cxnLst/>
            <a:rect l="l" t="t" r="r" b="b"/>
            <a:pathLst>
              <a:path w="737119" h="1061297">
                <a:moveTo>
                  <a:pt x="0" y="0"/>
                </a:moveTo>
                <a:lnTo>
                  <a:pt x="737119" y="0"/>
                </a:lnTo>
                <a:lnTo>
                  <a:pt x="737119" y="1061298"/>
                </a:lnTo>
                <a:lnTo>
                  <a:pt x="0" y="10612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1288813" y="8254173"/>
            <a:ext cx="737119" cy="1061297"/>
          </a:xfrm>
          <a:custGeom>
            <a:avLst/>
            <a:gdLst/>
            <a:ahLst/>
            <a:cxnLst/>
            <a:rect l="l" t="t" r="r" b="b"/>
            <a:pathLst>
              <a:path w="737119" h="1061297">
                <a:moveTo>
                  <a:pt x="0" y="0"/>
                </a:moveTo>
                <a:lnTo>
                  <a:pt x="737119" y="0"/>
                </a:lnTo>
                <a:lnTo>
                  <a:pt x="737119" y="1061297"/>
                </a:lnTo>
                <a:lnTo>
                  <a:pt x="0" y="10612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1013681" y="7833236"/>
            <a:ext cx="584719" cy="841873"/>
          </a:xfrm>
          <a:custGeom>
            <a:avLst/>
            <a:gdLst/>
            <a:ahLst/>
            <a:cxnLst/>
            <a:rect l="l" t="t" r="r" b="b"/>
            <a:pathLst>
              <a:path w="584719" h="841873">
                <a:moveTo>
                  <a:pt x="0" y="0"/>
                </a:moveTo>
                <a:lnTo>
                  <a:pt x="584719" y="0"/>
                </a:lnTo>
                <a:lnTo>
                  <a:pt x="584719" y="841874"/>
                </a:lnTo>
                <a:lnTo>
                  <a:pt x="0" y="8418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a:off x="15932360" y="691367"/>
            <a:ext cx="584719" cy="841873"/>
          </a:xfrm>
          <a:custGeom>
            <a:avLst/>
            <a:gdLst/>
            <a:ahLst/>
            <a:cxnLst/>
            <a:rect l="l" t="t" r="r" b="b"/>
            <a:pathLst>
              <a:path w="584719" h="841873">
                <a:moveTo>
                  <a:pt x="0" y="0"/>
                </a:moveTo>
                <a:lnTo>
                  <a:pt x="584720" y="0"/>
                </a:lnTo>
                <a:lnTo>
                  <a:pt x="584720" y="841873"/>
                </a:lnTo>
                <a:lnTo>
                  <a:pt x="0" y="841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Rectangle 7"/>
          <p:cNvSpPr/>
          <p:nvPr/>
        </p:nvSpPr>
        <p:spPr>
          <a:xfrm>
            <a:off x="4593962" y="1234515"/>
            <a:ext cx="9958365" cy="1323439"/>
          </a:xfrm>
          <a:prstGeom prst="rect">
            <a:avLst/>
          </a:prstGeom>
        </p:spPr>
        <p:txBody>
          <a:bodyPr wrap="square">
            <a:spAutoFit/>
          </a:bodyPr>
          <a:lstStyle/>
          <a:p>
            <a:r>
              <a:rPr lang="en-US" sz="4000" b="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*Đề 2: Trách nhiệm của mỗi người trong việc giữ gìn sự trong sáng của tiếng Việt</a:t>
            </a:r>
            <a:endParaRPr lang="en-GB" sz="4000">
              <a:latin typeface="Times New Roman" panose="02020603050405020304" pitchFamily="18" charset="0"/>
              <a:cs typeface="Times New Roman" panose="02020603050405020304" pitchFamily="18" charset="0"/>
            </a:endParaRPr>
          </a:p>
        </p:txBody>
      </p:sp>
      <p:sp>
        <p:nvSpPr>
          <p:cNvPr id="9" name="Rectangle 8"/>
          <p:cNvSpPr/>
          <p:nvPr/>
        </p:nvSpPr>
        <p:spPr>
          <a:xfrm>
            <a:off x="1873188" y="2690178"/>
            <a:ext cx="14500919" cy="6574107"/>
          </a:xfrm>
          <a:prstGeom prst="rect">
            <a:avLst/>
          </a:prstGeom>
        </p:spPr>
        <p:txBody>
          <a:bodyPr wrap="square">
            <a:spAutoFit/>
          </a:bodyPr>
          <a:lstStyle/>
          <a:p>
            <a:pPr lvl="0" algn="just">
              <a:lnSpc>
                <a:spcPct val="130000"/>
              </a:lnSpc>
              <a:spcAft>
                <a:spcPts val="0"/>
              </a:spcAft>
              <a:buSzPts val="1400"/>
            </a:pPr>
            <a:r>
              <a:rPr lang="vi-VN" sz="36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it-IT" sz="36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Về nhận thức: </a:t>
            </a:r>
            <a:r>
              <a:rPr lang="en-GB" sz="36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Để giữ gìn sự trong sáng của tiếng Việt, mỗi người cần có những hiểu biếu  hiểu biết cần thiết về các chuẩn mực của tiếng Việt: ngữ âm, chữ viết, từ ngữ, ngữ pháp.</a:t>
            </a:r>
            <a:r>
              <a:rPr lang="en-GB" sz="3600" b="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36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Hiểu biết đó không chỉ qua học tập ở trường, mà còn bằng tự học hỏi.</a:t>
            </a:r>
            <a:endParaRPr lang="en-GB" sz="3600">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30000"/>
              </a:lnSpc>
              <a:spcAft>
                <a:spcPts val="0"/>
              </a:spcAft>
              <a:buSzPts val="1400"/>
            </a:pPr>
            <a:r>
              <a:rPr lang="vi-VN" sz="36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it-IT" sz="36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Về tình cảm: Cần có ý thức tôn trọng và yêu quý tiếng Việ</a:t>
            </a:r>
            <a:r>
              <a:rPr lang="en-GB" sz="36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 xem đó là </a:t>
            </a:r>
            <a:r>
              <a:rPr lang="en-GB" sz="3600" i="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thứ của cải vô cùng lâu đời và quý báu của dân tộc.</a:t>
            </a:r>
            <a:endParaRPr lang="en-GB" sz="36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en-GB" sz="36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Về hành động: Sử dụng tiếng Việt theo chuẩn mực và quy tắc, trong đó có các quy tắc chuyển hoá, biến đổi; không lạm dụng tiếng nước ngoài làm vẩn đục tiếng Việt; tránh những lối nói thô tục, thiếu văn hoá.</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6906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B4A6A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20895"/>
            <a:ext cx="15970487" cy="9445209"/>
            <a:chOff x="0" y="0"/>
            <a:chExt cx="4206219" cy="2487627"/>
          </a:xfrm>
        </p:grpSpPr>
        <p:sp>
          <p:nvSpPr>
            <p:cNvPr id="3" name="Freeform 3"/>
            <p:cNvSpPr/>
            <p:nvPr/>
          </p:nvSpPr>
          <p:spPr>
            <a:xfrm>
              <a:off x="0" y="0"/>
              <a:ext cx="4206219" cy="2487627"/>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1496294" y="908358"/>
            <a:ext cx="15035299" cy="8369018"/>
            <a:chOff x="0" y="0"/>
            <a:chExt cx="3959914" cy="2204186"/>
          </a:xfrm>
        </p:grpSpPr>
        <p:sp>
          <p:nvSpPr>
            <p:cNvPr id="6" name="Freeform 6"/>
            <p:cNvSpPr/>
            <p:nvPr/>
          </p:nvSpPr>
          <p:spPr>
            <a:xfrm>
              <a:off x="0" y="0"/>
              <a:ext cx="3959914"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8" name="Freeform 8"/>
          <p:cNvSpPr/>
          <p:nvPr/>
        </p:nvSpPr>
        <p:spPr>
          <a:xfrm>
            <a:off x="2053046" y="901152"/>
            <a:ext cx="2065372" cy="4191715"/>
          </a:xfrm>
          <a:custGeom>
            <a:avLst/>
            <a:gdLst/>
            <a:ahLst/>
            <a:cxnLst/>
            <a:rect l="l" t="t" r="r" b="b"/>
            <a:pathLst>
              <a:path w="2065372" h="4191715">
                <a:moveTo>
                  <a:pt x="0" y="0"/>
                </a:moveTo>
                <a:lnTo>
                  <a:pt x="2065372" y="0"/>
                </a:lnTo>
                <a:lnTo>
                  <a:pt x="2065372" y="4191715"/>
                </a:lnTo>
                <a:lnTo>
                  <a:pt x="0" y="41917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4329543" y="6363155"/>
            <a:ext cx="1588787" cy="2592976"/>
          </a:xfrm>
          <a:custGeom>
            <a:avLst/>
            <a:gdLst/>
            <a:ahLst/>
            <a:cxnLst/>
            <a:rect l="l" t="t" r="r" b="b"/>
            <a:pathLst>
              <a:path w="1588787" h="2592976">
                <a:moveTo>
                  <a:pt x="0" y="0"/>
                </a:moveTo>
                <a:lnTo>
                  <a:pt x="1588788" y="0"/>
                </a:lnTo>
                <a:lnTo>
                  <a:pt x="1588788" y="2592976"/>
                </a:lnTo>
                <a:lnTo>
                  <a:pt x="0" y="25929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5181212" y="5092867"/>
            <a:ext cx="737119" cy="1061297"/>
          </a:xfrm>
          <a:custGeom>
            <a:avLst/>
            <a:gdLst/>
            <a:ahLst/>
            <a:cxnLst/>
            <a:rect l="l" t="t" r="r" b="b"/>
            <a:pathLst>
              <a:path w="737119" h="1061297">
                <a:moveTo>
                  <a:pt x="0" y="0"/>
                </a:moveTo>
                <a:lnTo>
                  <a:pt x="737119" y="0"/>
                </a:lnTo>
                <a:lnTo>
                  <a:pt x="737119" y="1061297"/>
                </a:lnTo>
                <a:lnTo>
                  <a:pt x="0" y="10612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3011136" y="6154164"/>
            <a:ext cx="737119" cy="1061297"/>
          </a:xfrm>
          <a:custGeom>
            <a:avLst/>
            <a:gdLst/>
            <a:ahLst/>
            <a:cxnLst/>
            <a:rect l="l" t="t" r="r" b="b"/>
            <a:pathLst>
              <a:path w="737119" h="1061297">
                <a:moveTo>
                  <a:pt x="0" y="0"/>
                </a:moveTo>
                <a:lnTo>
                  <a:pt x="737119" y="0"/>
                </a:lnTo>
                <a:lnTo>
                  <a:pt x="737119" y="1061297"/>
                </a:lnTo>
                <a:lnTo>
                  <a:pt x="0" y="10612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2423210" y="6873651"/>
            <a:ext cx="584719" cy="841873"/>
          </a:xfrm>
          <a:custGeom>
            <a:avLst/>
            <a:gdLst/>
            <a:ahLst/>
            <a:cxnLst/>
            <a:rect l="l" t="t" r="r" b="b"/>
            <a:pathLst>
              <a:path w="584719" h="841873">
                <a:moveTo>
                  <a:pt x="0" y="0"/>
                </a:moveTo>
                <a:lnTo>
                  <a:pt x="584719" y="0"/>
                </a:lnTo>
                <a:lnTo>
                  <a:pt x="584719" y="841873"/>
                </a:lnTo>
                <a:lnTo>
                  <a:pt x="0" y="8418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17259300" y="2743125"/>
            <a:ext cx="737119" cy="1061297"/>
          </a:xfrm>
          <a:custGeom>
            <a:avLst/>
            <a:gdLst/>
            <a:ahLst/>
            <a:cxnLst/>
            <a:rect l="l" t="t" r="r" b="b"/>
            <a:pathLst>
              <a:path w="737119" h="1061297">
                <a:moveTo>
                  <a:pt x="0" y="0"/>
                </a:moveTo>
                <a:lnTo>
                  <a:pt x="737119" y="0"/>
                </a:lnTo>
                <a:lnTo>
                  <a:pt x="737119" y="1061297"/>
                </a:lnTo>
                <a:lnTo>
                  <a:pt x="0" y="10612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a:off x="291581" y="6932555"/>
            <a:ext cx="504996" cy="727088"/>
          </a:xfrm>
          <a:custGeom>
            <a:avLst/>
            <a:gdLst/>
            <a:ahLst/>
            <a:cxnLst/>
            <a:rect l="l" t="t" r="r" b="b"/>
            <a:pathLst>
              <a:path w="504996" h="727088">
                <a:moveTo>
                  <a:pt x="0" y="0"/>
                </a:moveTo>
                <a:lnTo>
                  <a:pt x="504996" y="0"/>
                </a:lnTo>
                <a:lnTo>
                  <a:pt x="504996" y="727088"/>
                </a:lnTo>
                <a:lnTo>
                  <a:pt x="0" y="7270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rot="3207531">
            <a:off x="15731899" y="-1930446"/>
            <a:ext cx="2840387" cy="5966081"/>
          </a:xfrm>
          <a:custGeom>
            <a:avLst/>
            <a:gdLst/>
            <a:ahLst/>
            <a:cxnLst/>
            <a:rect l="l" t="t" r="r" b="b"/>
            <a:pathLst>
              <a:path w="2840387" h="5966081">
                <a:moveTo>
                  <a:pt x="0" y="0"/>
                </a:moveTo>
                <a:lnTo>
                  <a:pt x="2840387" y="0"/>
                </a:lnTo>
                <a:lnTo>
                  <a:pt x="2840387" y="5966082"/>
                </a:lnTo>
                <a:lnTo>
                  <a:pt x="0" y="59660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6"/>
          <p:cNvSpPr/>
          <p:nvPr/>
        </p:nvSpPr>
        <p:spPr>
          <a:xfrm rot="-9230465">
            <a:off x="-546364" y="7656625"/>
            <a:ext cx="2685882" cy="5641551"/>
          </a:xfrm>
          <a:custGeom>
            <a:avLst/>
            <a:gdLst/>
            <a:ahLst/>
            <a:cxnLst/>
            <a:rect l="l" t="t" r="r" b="b"/>
            <a:pathLst>
              <a:path w="2685882" h="5641551">
                <a:moveTo>
                  <a:pt x="0" y="0"/>
                </a:moveTo>
                <a:lnTo>
                  <a:pt x="2685882" y="0"/>
                </a:lnTo>
                <a:lnTo>
                  <a:pt x="2685882" y="5641551"/>
                </a:lnTo>
                <a:lnTo>
                  <a:pt x="0" y="56415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TextBox 17"/>
          <p:cNvSpPr txBox="1"/>
          <p:nvPr/>
        </p:nvSpPr>
        <p:spPr>
          <a:xfrm>
            <a:off x="4710007" y="3155633"/>
            <a:ext cx="8867987" cy="3899535"/>
          </a:xfrm>
          <a:prstGeom prst="rect">
            <a:avLst/>
          </a:prstGeom>
        </p:spPr>
        <p:txBody>
          <a:bodyPr lIns="0" tIns="0" rIns="0" bIns="0" rtlCol="0" anchor="t">
            <a:spAutoFit/>
          </a:bodyPr>
          <a:lstStyle/>
          <a:p>
            <a:pPr algn="ctr">
              <a:lnSpc>
                <a:spcPts val="10320"/>
              </a:lnSpc>
            </a:pPr>
            <a:r>
              <a:rPr lang="en-US" sz="8000" spc="80">
                <a:solidFill>
                  <a:srgbClr val="E18455"/>
                </a:solidFill>
                <a:latin typeface="Coiny"/>
              </a:rPr>
              <a:t>A WARM</a:t>
            </a:r>
          </a:p>
          <a:p>
            <a:pPr algn="ctr">
              <a:lnSpc>
                <a:spcPts val="10320"/>
              </a:lnSpc>
            </a:pPr>
            <a:r>
              <a:rPr lang="en-US" sz="8000" spc="80">
                <a:solidFill>
                  <a:srgbClr val="E18455"/>
                </a:solidFill>
                <a:latin typeface="Coiny"/>
              </a:rPr>
              <a:t>THANK YOU</a:t>
            </a:r>
          </a:p>
          <a:p>
            <a:pPr algn="ctr">
              <a:lnSpc>
                <a:spcPts val="10320"/>
              </a:lnSpc>
            </a:pPr>
            <a:r>
              <a:rPr lang="en-US" sz="8000" spc="80">
                <a:solidFill>
                  <a:srgbClr val="E18455"/>
                </a:solidFill>
                <a:latin typeface="Coiny"/>
              </a:rPr>
              <a:t>TO ALL OF YOU!</a:t>
            </a:r>
          </a:p>
        </p:txBody>
      </p:sp>
    </p:spTree>
    <p:extLst>
      <p:ext uri="{BB962C8B-B14F-4D97-AF65-F5344CB8AC3E}">
        <p14:creationId xmlns:p14="http://schemas.microsoft.com/office/powerpoint/2010/main" val="3610177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4A6A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20895"/>
            <a:ext cx="15970487" cy="9445209"/>
            <a:chOff x="0" y="0"/>
            <a:chExt cx="4206219" cy="2487627"/>
          </a:xfrm>
        </p:grpSpPr>
        <p:sp>
          <p:nvSpPr>
            <p:cNvPr id="3" name="Freeform 3"/>
            <p:cNvSpPr/>
            <p:nvPr/>
          </p:nvSpPr>
          <p:spPr>
            <a:xfrm>
              <a:off x="0" y="0"/>
              <a:ext cx="4206219" cy="2487627"/>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1496294" y="908358"/>
            <a:ext cx="15035299" cy="8369018"/>
            <a:chOff x="0" y="0"/>
            <a:chExt cx="3959914" cy="2204186"/>
          </a:xfrm>
        </p:grpSpPr>
        <p:sp>
          <p:nvSpPr>
            <p:cNvPr id="6" name="Freeform 6"/>
            <p:cNvSpPr/>
            <p:nvPr/>
          </p:nvSpPr>
          <p:spPr>
            <a:xfrm>
              <a:off x="0" y="0"/>
              <a:ext cx="3959914"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a:off x="2244147" y="1955735"/>
            <a:ext cx="13799705" cy="6832203"/>
            <a:chOff x="0" y="0"/>
            <a:chExt cx="3634490" cy="1799428"/>
          </a:xfrm>
        </p:grpSpPr>
        <p:sp>
          <p:nvSpPr>
            <p:cNvPr id="9" name="Freeform 9"/>
            <p:cNvSpPr/>
            <p:nvPr/>
          </p:nvSpPr>
          <p:spPr>
            <a:xfrm>
              <a:off x="0" y="0"/>
              <a:ext cx="3634490" cy="1799428"/>
            </a:xfrm>
            <a:custGeom>
              <a:avLst/>
              <a:gdLst/>
              <a:ahLst/>
              <a:cxnLst/>
              <a:rect l="l" t="t" r="r" b="b"/>
              <a:pathLst>
                <a:path w="3634490" h="1799428">
                  <a:moveTo>
                    <a:pt x="21319" y="0"/>
                  </a:moveTo>
                  <a:lnTo>
                    <a:pt x="3613171" y="0"/>
                  </a:lnTo>
                  <a:cubicBezTo>
                    <a:pt x="3618826" y="0"/>
                    <a:pt x="3624248" y="2246"/>
                    <a:pt x="3628246" y="6244"/>
                  </a:cubicBezTo>
                  <a:cubicBezTo>
                    <a:pt x="3632244" y="10242"/>
                    <a:pt x="3634490" y="15665"/>
                    <a:pt x="3634490" y="21319"/>
                  </a:cubicBezTo>
                  <a:lnTo>
                    <a:pt x="3634490" y="1778109"/>
                  </a:lnTo>
                  <a:cubicBezTo>
                    <a:pt x="3634490" y="1783763"/>
                    <a:pt x="3632244" y="1789186"/>
                    <a:pt x="3628246" y="1793184"/>
                  </a:cubicBezTo>
                  <a:cubicBezTo>
                    <a:pt x="3624248" y="1797182"/>
                    <a:pt x="3618826" y="1799428"/>
                    <a:pt x="3613171" y="1799428"/>
                  </a:cubicBezTo>
                  <a:lnTo>
                    <a:pt x="21319" y="1799428"/>
                  </a:lnTo>
                  <a:cubicBezTo>
                    <a:pt x="15665" y="1799428"/>
                    <a:pt x="10242" y="1797182"/>
                    <a:pt x="6244" y="1793184"/>
                  </a:cubicBezTo>
                  <a:cubicBezTo>
                    <a:pt x="2246" y="1789186"/>
                    <a:pt x="0" y="1783763"/>
                    <a:pt x="0" y="1778109"/>
                  </a:cubicBezTo>
                  <a:lnTo>
                    <a:pt x="0" y="21319"/>
                  </a:lnTo>
                  <a:cubicBezTo>
                    <a:pt x="0" y="15665"/>
                    <a:pt x="2246" y="10242"/>
                    <a:pt x="6244" y="6244"/>
                  </a:cubicBezTo>
                  <a:cubicBezTo>
                    <a:pt x="10242" y="2246"/>
                    <a:pt x="15665" y="0"/>
                    <a:pt x="21319" y="0"/>
                  </a:cubicBezTo>
                  <a:close/>
                </a:path>
              </a:pathLst>
            </a:custGeom>
            <a:solidFill>
              <a:srgbClr val="000000">
                <a:alpha val="0"/>
              </a:srgbClr>
            </a:solidFill>
            <a:ln w="47625">
              <a:solidFill>
                <a:srgbClr val="5D381C"/>
              </a:solidFill>
            </a:ln>
          </p:spPr>
          <p:txBody>
            <a:bodyPr/>
            <a:lstStyle/>
            <a:p>
              <a:endParaRPr lang="en-US"/>
            </a:p>
          </p:txBody>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Freeform 11"/>
          <p:cNvSpPr/>
          <p:nvPr/>
        </p:nvSpPr>
        <p:spPr>
          <a:xfrm>
            <a:off x="15262622" y="2226222"/>
            <a:ext cx="584719" cy="841873"/>
          </a:xfrm>
          <a:custGeom>
            <a:avLst/>
            <a:gdLst/>
            <a:ahLst/>
            <a:cxnLst/>
            <a:rect l="l" t="t" r="r" b="b"/>
            <a:pathLst>
              <a:path w="584719" h="841873">
                <a:moveTo>
                  <a:pt x="0" y="0"/>
                </a:moveTo>
                <a:lnTo>
                  <a:pt x="584720" y="0"/>
                </a:lnTo>
                <a:lnTo>
                  <a:pt x="584720" y="841873"/>
                </a:lnTo>
                <a:lnTo>
                  <a:pt x="0" y="841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2422429" y="2283313"/>
            <a:ext cx="584719" cy="841873"/>
          </a:xfrm>
          <a:custGeom>
            <a:avLst/>
            <a:gdLst/>
            <a:ahLst/>
            <a:cxnLst/>
            <a:rect l="l" t="t" r="r" b="b"/>
            <a:pathLst>
              <a:path w="584719" h="841873">
                <a:moveTo>
                  <a:pt x="0" y="0"/>
                </a:moveTo>
                <a:lnTo>
                  <a:pt x="584719" y="0"/>
                </a:lnTo>
                <a:lnTo>
                  <a:pt x="584719" y="841873"/>
                </a:lnTo>
                <a:lnTo>
                  <a:pt x="0" y="841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3" name="Group 13"/>
          <p:cNvGrpSpPr/>
          <p:nvPr/>
        </p:nvGrpSpPr>
        <p:grpSpPr>
          <a:xfrm>
            <a:off x="2732331" y="5532911"/>
            <a:ext cx="1142182" cy="114218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47625">
              <a:solidFill>
                <a:srgbClr val="5D381C"/>
              </a:solidFill>
            </a:ln>
          </p:spPr>
          <p:txBody>
            <a:bodyPr/>
            <a:lstStyle/>
            <a:p>
              <a:endParaRPr lang="en-US"/>
            </a:p>
          </p:txBody>
        </p:sp>
        <p:sp>
          <p:nvSpPr>
            <p:cNvPr id="15" name="TextBox 1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6" name="Group 16"/>
          <p:cNvGrpSpPr/>
          <p:nvPr/>
        </p:nvGrpSpPr>
        <p:grpSpPr>
          <a:xfrm>
            <a:off x="4551521" y="5052063"/>
            <a:ext cx="11004148" cy="1784104"/>
            <a:chOff x="0" y="0"/>
            <a:chExt cx="2898212" cy="385667"/>
          </a:xfrm>
        </p:grpSpPr>
        <p:sp>
          <p:nvSpPr>
            <p:cNvPr id="17" name="Freeform 17"/>
            <p:cNvSpPr/>
            <p:nvPr/>
          </p:nvSpPr>
          <p:spPr>
            <a:xfrm>
              <a:off x="0" y="0"/>
              <a:ext cx="2898212" cy="385667"/>
            </a:xfrm>
            <a:custGeom>
              <a:avLst/>
              <a:gdLst/>
              <a:ahLst/>
              <a:cxnLst/>
              <a:rect l="l" t="t" r="r" b="b"/>
              <a:pathLst>
                <a:path w="2898212" h="385667">
                  <a:moveTo>
                    <a:pt x="26735" y="0"/>
                  </a:moveTo>
                  <a:lnTo>
                    <a:pt x="2871477" y="0"/>
                  </a:lnTo>
                  <a:cubicBezTo>
                    <a:pt x="2886242" y="0"/>
                    <a:pt x="2898212" y="11970"/>
                    <a:pt x="2898212" y="26735"/>
                  </a:cubicBezTo>
                  <a:lnTo>
                    <a:pt x="2898212" y="358932"/>
                  </a:lnTo>
                  <a:cubicBezTo>
                    <a:pt x="2898212" y="373698"/>
                    <a:pt x="2886242" y="385667"/>
                    <a:pt x="2871477" y="385667"/>
                  </a:cubicBezTo>
                  <a:lnTo>
                    <a:pt x="26735" y="385667"/>
                  </a:lnTo>
                  <a:cubicBezTo>
                    <a:pt x="11970" y="385667"/>
                    <a:pt x="0" y="373698"/>
                    <a:pt x="0" y="358932"/>
                  </a:cubicBezTo>
                  <a:lnTo>
                    <a:pt x="0" y="26735"/>
                  </a:lnTo>
                  <a:cubicBezTo>
                    <a:pt x="0" y="11970"/>
                    <a:pt x="11970" y="0"/>
                    <a:pt x="26735" y="0"/>
                  </a:cubicBezTo>
                  <a:close/>
                </a:path>
              </a:pathLst>
            </a:custGeom>
            <a:solidFill>
              <a:srgbClr val="000000">
                <a:alpha val="0"/>
              </a:srgbClr>
            </a:solidFill>
            <a:ln w="47625">
              <a:solidFill>
                <a:srgbClr val="5D381C"/>
              </a:solidFill>
            </a:ln>
          </p:spPr>
          <p:txBody>
            <a:bodyPr/>
            <a:lstStyle/>
            <a:p>
              <a:endParaRPr lang="en-US"/>
            </a:p>
          </p:txBody>
        </p:sp>
        <p:sp>
          <p:nvSpPr>
            <p:cNvPr id="18" name="TextBox 18"/>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9" name="AutoShape 19"/>
          <p:cNvSpPr/>
          <p:nvPr/>
        </p:nvSpPr>
        <p:spPr>
          <a:xfrm flipV="1">
            <a:off x="3874513" y="6104002"/>
            <a:ext cx="677008" cy="0"/>
          </a:xfrm>
          <a:prstGeom prst="line">
            <a:avLst/>
          </a:prstGeom>
          <a:ln w="47625" cap="flat">
            <a:solidFill>
              <a:srgbClr val="5D381C"/>
            </a:solidFill>
            <a:prstDash val="solid"/>
            <a:headEnd type="none" w="sm" len="sm"/>
            <a:tailEnd type="none" w="sm" len="sm"/>
          </a:ln>
        </p:spPr>
        <p:txBody>
          <a:bodyPr/>
          <a:lstStyle/>
          <a:p>
            <a:endParaRPr lang="en-US"/>
          </a:p>
        </p:txBody>
      </p:sp>
      <p:grpSp>
        <p:nvGrpSpPr>
          <p:cNvPr id="20" name="Group 20"/>
          <p:cNvGrpSpPr/>
          <p:nvPr/>
        </p:nvGrpSpPr>
        <p:grpSpPr>
          <a:xfrm>
            <a:off x="2732331" y="7254416"/>
            <a:ext cx="1142182" cy="1142182"/>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47625">
              <a:solidFill>
                <a:srgbClr val="5D381C"/>
              </a:solidFill>
            </a:ln>
          </p:spPr>
          <p:txBody>
            <a:bodyPr/>
            <a:lstStyle/>
            <a:p>
              <a:endParaRPr lang="en-US"/>
            </a:p>
          </p:txBody>
        </p:sp>
        <p:sp>
          <p:nvSpPr>
            <p:cNvPr id="22" name="TextBox 22"/>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3" name="Group 23"/>
          <p:cNvGrpSpPr/>
          <p:nvPr/>
        </p:nvGrpSpPr>
        <p:grpSpPr>
          <a:xfrm>
            <a:off x="4551521" y="7093342"/>
            <a:ext cx="11004148" cy="1464330"/>
            <a:chOff x="0" y="0"/>
            <a:chExt cx="2898212" cy="385667"/>
          </a:xfrm>
        </p:grpSpPr>
        <p:sp>
          <p:nvSpPr>
            <p:cNvPr id="24" name="Freeform 24"/>
            <p:cNvSpPr/>
            <p:nvPr/>
          </p:nvSpPr>
          <p:spPr>
            <a:xfrm>
              <a:off x="0" y="0"/>
              <a:ext cx="2898212" cy="385667"/>
            </a:xfrm>
            <a:custGeom>
              <a:avLst/>
              <a:gdLst/>
              <a:ahLst/>
              <a:cxnLst/>
              <a:rect l="l" t="t" r="r" b="b"/>
              <a:pathLst>
                <a:path w="2898212" h="385667">
                  <a:moveTo>
                    <a:pt x="26735" y="0"/>
                  </a:moveTo>
                  <a:lnTo>
                    <a:pt x="2871477" y="0"/>
                  </a:lnTo>
                  <a:cubicBezTo>
                    <a:pt x="2886242" y="0"/>
                    <a:pt x="2898212" y="11970"/>
                    <a:pt x="2898212" y="26735"/>
                  </a:cubicBezTo>
                  <a:lnTo>
                    <a:pt x="2898212" y="358932"/>
                  </a:lnTo>
                  <a:cubicBezTo>
                    <a:pt x="2898212" y="373698"/>
                    <a:pt x="2886242" y="385667"/>
                    <a:pt x="2871477" y="385667"/>
                  </a:cubicBezTo>
                  <a:lnTo>
                    <a:pt x="26735" y="385667"/>
                  </a:lnTo>
                  <a:cubicBezTo>
                    <a:pt x="11970" y="385667"/>
                    <a:pt x="0" y="373698"/>
                    <a:pt x="0" y="358932"/>
                  </a:cubicBezTo>
                  <a:lnTo>
                    <a:pt x="0" y="26735"/>
                  </a:lnTo>
                  <a:cubicBezTo>
                    <a:pt x="0" y="11970"/>
                    <a:pt x="11970" y="0"/>
                    <a:pt x="26735" y="0"/>
                  </a:cubicBezTo>
                  <a:close/>
                </a:path>
              </a:pathLst>
            </a:custGeom>
            <a:solidFill>
              <a:srgbClr val="000000">
                <a:alpha val="0"/>
              </a:srgbClr>
            </a:solidFill>
            <a:ln w="47625">
              <a:solidFill>
                <a:srgbClr val="5D381C"/>
              </a:solidFill>
            </a:ln>
          </p:spPr>
          <p:txBody>
            <a:bodyPr/>
            <a:lstStyle/>
            <a:p>
              <a:endParaRPr lang="en-US"/>
            </a:p>
          </p:txBody>
        </p:sp>
        <p:sp>
          <p:nvSpPr>
            <p:cNvPr id="25" name="TextBox 25"/>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6" name="AutoShape 26"/>
          <p:cNvSpPr/>
          <p:nvPr/>
        </p:nvSpPr>
        <p:spPr>
          <a:xfrm flipV="1">
            <a:off x="3874513" y="7825507"/>
            <a:ext cx="677008" cy="0"/>
          </a:xfrm>
          <a:prstGeom prst="line">
            <a:avLst/>
          </a:prstGeom>
          <a:ln w="47625" cap="flat">
            <a:solidFill>
              <a:srgbClr val="5D381C"/>
            </a:solidFill>
            <a:prstDash val="solid"/>
            <a:headEnd type="none" w="sm" len="sm"/>
            <a:tailEnd type="none" w="sm" len="sm"/>
          </a:ln>
        </p:spPr>
        <p:txBody>
          <a:bodyPr/>
          <a:lstStyle/>
          <a:p>
            <a:endParaRPr lang="en-US"/>
          </a:p>
        </p:txBody>
      </p:sp>
      <p:sp>
        <p:nvSpPr>
          <p:cNvPr id="27" name="Freeform 27"/>
          <p:cNvSpPr/>
          <p:nvPr/>
        </p:nvSpPr>
        <p:spPr>
          <a:xfrm>
            <a:off x="2966488" y="7464760"/>
            <a:ext cx="673867" cy="673867"/>
          </a:xfrm>
          <a:custGeom>
            <a:avLst/>
            <a:gdLst/>
            <a:ahLst/>
            <a:cxnLst/>
            <a:rect l="l" t="t" r="r" b="b"/>
            <a:pathLst>
              <a:path w="673867" h="673867">
                <a:moveTo>
                  <a:pt x="0" y="0"/>
                </a:moveTo>
                <a:lnTo>
                  <a:pt x="673868" y="0"/>
                </a:lnTo>
                <a:lnTo>
                  <a:pt x="673868" y="673868"/>
                </a:lnTo>
                <a:lnTo>
                  <a:pt x="0" y="6738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8" name="Group 28"/>
          <p:cNvGrpSpPr/>
          <p:nvPr/>
        </p:nvGrpSpPr>
        <p:grpSpPr>
          <a:xfrm>
            <a:off x="2732331" y="3811406"/>
            <a:ext cx="1142182" cy="1142182"/>
            <a:chOff x="0" y="0"/>
            <a:chExt cx="812800" cy="812800"/>
          </a:xfrm>
        </p:grpSpPr>
        <p:sp>
          <p:nvSpPr>
            <p:cNvPr id="29"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47625">
              <a:solidFill>
                <a:srgbClr val="5D381C"/>
              </a:solidFill>
            </a:ln>
          </p:spPr>
          <p:txBody>
            <a:bodyPr/>
            <a:lstStyle/>
            <a:p>
              <a:endParaRPr lang="en-US"/>
            </a:p>
          </p:txBody>
        </p:sp>
        <p:sp>
          <p:nvSpPr>
            <p:cNvPr id="30" name="TextBox 3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31" name="Group 31"/>
          <p:cNvGrpSpPr/>
          <p:nvPr/>
        </p:nvGrpSpPr>
        <p:grpSpPr>
          <a:xfrm>
            <a:off x="4551521" y="3418963"/>
            <a:ext cx="11004148" cy="1464330"/>
            <a:chOff x="0" y="0"/>
            <a:chExt cx="2898212" cy="385667"/>
          </a:xfrm>
        </p:grpSpPr>
        <p:sp>
          <p:nvSpPr>
            <p:cNvPr id="32" name="Freeform 32"/>
            <p:cNvSpPr/>
            <p:nvPr/>
          </p:nvSpPr>
          <p:spPr>
            <a:xfrm>
              <a:off x="0" y="0"/>
              <a:ext cx="2898212" cy="385667"/>
            </a:xfrm>
            <a:custGeom>
              <a:avLst/>
              <a:gdLst/>
              <a:ahLst/>
              <a:cxnLst/>
              <a:rect l="l" t="t" r="r" b="b"/>
              <a:pathLst>
                <a:path w="2898212" h="385667">
                  <a:moveTo>
                    <a:pt x="26735" y="0"/>
                  </a:moveTo>
                  <a:lnTo>
                    <a:pt x="2871477" y="0"/>
                  </a:lnTo>
                  <a:cubicBezTo>
                    <a:pt x="2886242" y="0"/>
                    <a:pt x="2898212" y="11970"/>
                    <a:pt x="2898212" y="26735"/>
                  </a:cubicBezTo>
                  <a:lnTo>
                    <a:pt x="2898212" y="358932"/>
                  </a:lnTo>
                  <a:cubicBezTo>
                    <a:pt x="2898212" y="373698"/>
                    <a:pt x="2886242" y="385667"/>
                    <a:pt x="2871477" y="385667"/>
                  </a:cubicBezTo>
                  <a:lnTo>
                    <a:pt x="26735" y="385667"/>
                  </a:lnTo>
                  <a:cubicBezTo>
                    <a:pt x="11970" y="385667"/>
                    <a:pt x="0" y="373698"/>
                    <a:pt x="0" y="358932"/>
                  </a:cubicBezTo>
                  <a:lnTo>
                    <a:pt x="0" y="26735"/>
                  </a:lnTo>
                  <a:cubicBezTo>
                    <a:pt x="0" y="11970"/>
                    <a:pt x="11970" y="0"/>
                    <a:pt x="26735" y="0"/>
                  </a:cubicBezTo>
                  <a:close/>
                </a:path>
              </a:pathLst>
            </a:custGeom>
            <a:solidFill>
              <a:srgbClr val="000000">
                <a:alpha val="0"/>
              </a:srgbClr>
            </a:solidFill>
            <a:ln w="47625">
              <a:solidFill>
                <a:srgbClr val="5D381C"/>
              </a:solidFill>
            </a:ln>
          </p:spPr>
          <p:txBody>
            <a:bodyPr/>
            <a:lstStyle/>
            <a:p>
              <a:endParaRPr lang="en-US"/>
            </a:p>
          </p:txBody>
        </p:sp>
        <p:sp>
          <p:nvSpPr>
            <p:cNvPr id="33" name="TextBox 33"/>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34" name="Freeform 34"/>
          <p:cNvSpPr/>
          <p:nvPr/>
        </p:nvSpPr>
        <p:spPr>
          <a:xfrm>
            <a:off x="3065300" y="4045563"/>
            <a:ext cx="476243" cy="673867"/>
          </a:xfrm>
          <a:custGeom>
            <a:avLst/>
            <a:gdLst/>
            <a:ahLst/>
            <a:cxnLst/>
            <a:rect l="l" t="t" r="r" b="b"/>
            <a:pathLst>
              <a:path w="476243" h="673867">
                <a:moveTo>
                  <a:pt x="0" y="0"/>
                </a:moveTo>
                <a:lnTo>
                  <a:pt x="476243" y="0"/>
                </a:lnTo>
                <a:lnTo>
                  <a:pt x="476243" y="673868"/>
                </a:lnTo>
                <a:lnTo>
                  <a:pt x="0" y="6738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5" name="AutoShape 35"/>
          <p:cNvSpPr/>
          <p:nvPr/>
        </p:nvSpPr>
        <p:spPr>
          <a:xfrm flipV="1">
            <a:off x="3874513" y="4382497"/>
            <a:ext cx="677008" cy="0"/>
          </a:xfrm>
          <a:prstGeom prst="line">
            <a:avLst/>
          </a:prstGeom>
          <a:ln w="47625" cap="flat">
            <a:solidFill>
              <a:srgbClr val="5D381C"/>
            </a:solidFill>
            <a:prstDash val="solid"/>
            <a:headEnd type="none" w="sm" len="sm"/>
            <a:tailEnd type="none" w="sm" len="sm"/>
          </a:ln>
        </p:spPr>
        <p:txBody>
          <a:bodyPr/>
          <a:lstStyle/>
          <a:p>
            <a:endParaRPr lang="en-US"/>
          </a:p>
        </p:txBody>
      </p:sp>
      <p:sp>
        <p:nvSpPr>
          <p:cNvPr id="36" name="Freeform 36"/>
          <p:cNvSpPr/>
          <p:nvPr/>
        </p:nvSpPr>
        <p:spPr>
          <a:xfrm>
            <a:off x="2962291" y="5739058"/>
            <a:ext cx="682262" cy="682262"/>
          </a:xfrm>
          <a:custGeom>
            <a:avLst/>
            <a:gdLst/>
            <a:ahLst/>
            <a:cxnLst/>
            <a:rect l="l" t="t" r="r" b="b"/>
            <a:pathLst>
              <a:path w="682262" h="682262">
                <a:moveTo>
                  <a:pt x="0" y="0"/>
                </a:moveTo>
                <a:lnTo>
                  <a:pt x="682262" y="0"/>
                </a:lnTo>
                <a:lnTo>
                  <a:pt x="682262" y="682263"/>
                </a:lnTo>
                <a:lnTo>
                  <a:pt x="0" y="6822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7" name="TextBox 37"/>
          <p:cNvSpPr txBox="1"/>
          <p:nvPr/>
        </p:nvSpPr>
        <p:spPr>
          <a:xfrm>
            <a:off x="4837797" y="2235688"/>
            <a:ext cx="8612406" cy="743793"/>
          </a:xfrm>
          <a:prstGeom prst="rect">
            <a:avLst/>
          </a:prstGeom>
        </p:spPr>
        <p:txBody>
          <a:bodyPr lIns="0" tIns="0" rIns="0" bIns="0" rtlCol="0" anchor="t">
            <a:spAutoFit/>
          </a:bodyPr>
          <a:lstStyle/>
          <a:p>
            <a:pPr algn="ctr">
              <a:lnSpc>
                <a:spcPts val="5805"/>
              </a:lnSpc>
            </a:pPr>
            <a:r>
              <a:rPr lang="vi-VN" sz="4800" b="1">
                <a:latin typeface="Times New Roman" panose="02020603050405020304" pitchFamily="18" charset="0"/>
                <a:cs typeface="Times New Roman" panose="02020603050405020304" pitchFamily="18" charset="0"/>
              </a:rPr>
              <a:t>Hãy dịch đoạn </a:t>
            </a:r>
            <a:r>
              <a:rPr lang="de-DE" sz="4800" b="1">
                <a:latin typeface="Times New Roman" panose="02020603050405020304" pitchFamily="18" charset="0"/>
                <a:cs typeface="Times New Roman" panose="02020603050405020304" pitchFamily="18" charset="0"/>
              </a:rPr>
              <a:t>chat </a:t>
            </a:r>
            <a:r>
              <a:rPr lang="vi-VN" sz="4800" b="1">
                <a:latin typeface="Times New Roman" panose="02020603050405020304" pitchFamily="18" charset="0"/>
                <a:cs typeface="Times New Roman" panose="02020603050405020304" pitchFamily="18" charset="0"/>
              </a:rPr>
              <a:t>sau</a:t>
            </a:r>
            <a:endParaRPr lang="en-US" sz="4800" b="1" spc="44">
              <a:solidFill>
                <a:srgbClr val="E18455"/>
              </a:solidFill>
              <a:latin typeface="Times New Roman" panose="02020603050405020304" pitchFamily="18" charset="0"/>
              <a:cs typeface="Times New Roman" panose="02020603050405020304" pitchFamily="18" charset="0"/>
            </a:endParaRPr>
          </a:p>
        </p:txBody>
      </p:sp>
      <p:sp>
        <p:nvSpPr>
          <p:cNvPr id="38" name="TextBox 38"/>
          <p:cNvSpPr txBox="1"/>
          <p:nvPr/>
        </p:nvSpPr>
        <p:spPr>
          <a:xfrm>
            <a:off x="4881644" y="5119648"/>
            <a:ext cx="10317976" cy="1661993"/>
          </a:xfrm>
          <a:prstGeom prst="rect">
            <a:avLst/>
          </a:prstGeom>
        </p:spPr>
        <p:txBody>
          <a:bodyPr lIns="0" tIns="0" rIns="0" bIns="0" rtlCol="0" anchor="t">
            <a:spAutoFit/>
          </a:bodyPr>
          <a:lstStyle/>
          <a:p>
            <a:pPr algn="just"/>
            <a:r>
              <a:rPr lang="vi-VN" sz="3600">
                <a:latin typeface="+mj-lt"/>
              </a:rPr>
              <a:t>- “</a:t>
            </a:r>
            <a:r>
              <a:rPr lang="vi-VN" sz="3600" i="1">
                <a:latin typeface="+mj-lt"/>
              </a:rPr>
              <a:t>Nó lun mún ny of nó fone or nt or wan tâm như nh đôi iu nhau vẫn thường thía. Nhưn zì nó là con gái làm shao có thía chủ động trc!!! …</a:t>
            </a:r>
            <a:r>
              <a:rPr lang="vi-VN" sz="3600">
                <a:latin typeface="+mj-lt"/>
              </a:rPr>
              <a:t>”.</a:t>
            </a:r>
            <a:endParaRPr lang="en-GB" sz="3600">
              <a:effectLst/>
              <a:latin typeface="+mj-lt"/>
            </a:endParaRPr>
          </a:p>
        </p:txBody>
      </p:sp>
      <p:sp>
        <p:nvSpPr>
          <p:cNvPr id="39" name="TextBox 39"/>
          <p:cNvSpPr txBox="1"/>
          <p:nvPr/>
        </p:nvSpPr>
        <p:spPr>
          <a:xfrm>
            <a:off x="4944646" y="7334652"/>
            <a:ext cx="10317976" cy="1107996"/>
          </a:xfrm>
          <a:prstGeom prst="rect">
            <a:avLst/>
          </a:prstGeom>
        </p:spPr>
        <p:txBody>
          <a:bodyPr lIns="0" tIns="0" rIns="0" bIns="0" rtlCol="0" anchor="t">
            <a:spAutoFit/>
          </a:bodyPr>
          <a:lstStyle/>
          <a:p>
            <a:pPr algn="just"/>
            <a:r>
              <a:rPr lang="vi-VN" sz="3600">
                <a:latin typeface="+mj-lt"/>
              </a:rPr>
              <a:t>- </a:t>
            </a:r>
            <a:r>
              <a:rPr lang="vi-VN" sz="3600" i="1">
                <a:latin typeface="+mj-lt"/>
              </a:rPr>
              <a:t>“Ngoi` pun` hok bjk lem` je^`, vo^ tinh` nghj~ den' anh, hok bjk jo` nay` anh dang lam` j` ta?”</a:t>
            </a:r>
            <a:r>
              <a:rPr lang="vi-VN" sz="3600">
                <a:latin typeface="+mj-lt"/>
              </a:rPr>
              <a:t>. </a:t>
            </a:r>
            <a:endParaRPr lang="en-GB" sz="3600">
              <a:effectLst/>
              <a:latin typeface="+mj-lt"/>
            </a:endParaRPr>
          </a:p>
        </p:txBody>
      </p:sp>
      <p:sp>
        <p:nvSpPr>
          <p:cNvPr id="40" name="TextBox 40"/>
          <p:cNvSpPr txBox="1"/>
          <p:nvPr/>
        </p:nvSpPr>
        <p:spPr>
          <a:xfrm>
            <a:off x="4944646" y="3572781"/>
            <a:ext cx="10317976" cy="1107996"/>
          </a:xfrm>
          <a:prstGeom prst="rect">
            <a:avLst/>
          </a:prstGeom>
        </p:spPr>
        <p:txBody>
          <a:bodyPr lIns="0" tIns="0" rIns="0" bIns="0" rtlCol="0" anchor="t">
            <a:spAutoFit/>
          </a:bodyPr>
          <a:lstStyle/>
          <a:p>
            <a:pPr algn="just"/>
            <a:r>
              <a:rPr lang="vi-VN" sz="3600">
                <a:latin typeface="+mj-lt"/>
              </a:rPr>
              <a:t>- “</a:t>
            </a:r>
            <a:r>
              <a:rPr lang="vi-VN" sz="3600" i="1">
                <a:latin typeface="+mj-lt"/>
              </a:rPr>
              <a:t>Hum ni là 14-2 đéy pà kon ạ, pợn Na đy pán hoa đéy! ty hok lời nhưng thấy zui zui.</a:t>
            </a:r>
            <a:endParaRPr lang="en-GB" sz="3600">
              <a:effectLst/>
              <a:latin typeface="+mj-lt"/>
            </a:endParaRPr>
          </a:p>
        </p:txBody>
      </p:sp>
    </p:spTree>
    <p:extLst>
      <p:ext uri="{BB962C8B-B14F-4D97-AF65-F5344CB8AC3E}">
        <p14:creationId xmlns:p14="http://schemas.microsoft.com/office/powerpoint/2010/main" val="309233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1000"/>
                                        <p:tgtEl>
                                          <p:spTgt spid="39"/>
                                        </p:tgtEl>
                                      </p:cBhvr>
                                    </p:animEffect>
                                    <p:anim calcmode="lin" valueType="num">
                                      <p:cBhvr>
                                        <p:cTn id="22" dur="1000" fill="hold"/>
                                        <p:tgtEl>
                                          <p:spTgt spid="39"/>
                                        </p:tgtEl>
                                        <p:attrNameLst>
                                          <p:attrName>ppt_x</p:attrName>
                                        </p:attrNameLst>
                                      </p:cBhvr>
                                      <p:tavLst>
                                        <p:tav tm="0">
                                          <p:val>
                                            <p:strVal val="#ppt_x"/>
                                          </p:val>
                                        </p:tav>
                                        <p:tav tm="100000">
                                          <p:val>
                                            <p:strVal val="#ppt_x"/>
                                          </p:val>
                                        </p:tav>
                                      </p:tavLst>
                                    </p:anim>
                                    <p:anim calcmode="lin" valueType="num">
                                      <p:cBhvr>
                                        <p:cTn id="23"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4A6A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20895"/>
            <a:ext cx="15970487" cy="9445209"/>
            <a:chOff x="0" y="0"/>
            <a:chExt cx="4206219" cy="2487627"/>
          </a:xfrm>
        </p:grpSpPr>
        <p:sp>
          <p:nvSpPr>
            <p:cNvPr id="3" name="Freeform 3"/>
            <p:cNvSpPr/>
            <p:nvPr/>
          </p:nvSpPr>
          <p:spPr>
            <a:xfrm>
              <a:off x="0" y="0"/>
              <a:ext cx="4206219" cy="2487627"/>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1496294" y="908358"/>
            <a:ext cx="15035299" cy="8369018"/>
            <a:chOff x="0" y="0"/>
            <a:chExt cx="3959914" cy="2204186"/>
          </a:xfrm>
        </p:grpSpPr>
        <p:sp>
          <p:nvSpPr>
            <p:cNvPr id="6" name="Freeform 6"/>
            <p:cNvSpPr/>
            <p:nvPr/>
          </p:nvSpPr>
          <p:spPr>
            <a:xfrm>
              <a:off x="0" y="0"/>
              <a:ext cx="3959914"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a:off x="2243689" y="2027004"/>
            <a:ext cx="13799705" cy="6832203"/>
            <a:chOff x="0" y="0"/>
            <a:chExt cx="3634490" cy="1799428"/>
          </a:xfrm>
        </p:grpSpPr>
        <p:sp>
          <p:nvSpPr>
            <p:cNvPr id="9" name="Freeform 9"/>
            <p:cNvSpPr/>
            <p:nvPr/>
          </p:nvSpPr>
          <p:spPr>
            <a:xfrm>
              <a:off x="0" y="0"/>
              <a:ext cx="3634490" cy="1799428"/>
            </a:xfrm>
            <a:custGeom>
              <a:avLst/>
              <a:gdLst/>
              <a:ahLst/>
              <a:cxnLst/>
              <a:rect l="l" t="t" r="r" b="b"/>
              <a:pathLst>
                <a:path w="3634490" h="1799428">
                  <a:moveTo>
                    <a:pt x="21319" y="0"/>
                  </a:moveTo>
                  <a:lnTo>
                    <a:pt x="3613171" y="0"/>
                  </a:lnTo>
                  <a:cubicBezTo>
                    <a:pt x="3618826" y="0"/>
                    <a:pt x="3624248" y="2246"/>
                    <a:pt x="3628246" y="6244"/>
                  </a:cubicBezTo>
                  <a:cubicBezTo>
                    <a:pt x="3632244" y="10242"/>
                    <a:pt x="3634490" y="15665"/>
                    <a:pt x="3634490" y="21319"/>
                  </a:cubicBezTo>
                  <a:lnTo>
                    <a:pt x="3634490" y="1778109"/>
                  </a:lnTo>
                  <a:cubicBezTo>
                    <a:pt x="3634490" y="1783763"/>
                    <a:pt x="3632244" y="1789186"/>
                    <a:pt x="3628246" y="1793184"/>
                  </a:cubicBezTo>
                  <a:cubicBezTo>
                    <a:pt x="3624248" y="1797182"/>
                    <a:pt x="3618826" y="1799428"/>
                    <a:pt x="3613171" y="1799428"/>
                  </a:cubicBezTo>
                  <a:lnTo>
                    <a:pt x="21319" y="1799428"/>
                  </a:lnTo>
                  <a:cubicBezTo>
                    <a:pt x="15665" y="1799428"/>
                    <a:pt x="10242" y="1797182"/>
                    <a:pt x="6244" y="1793184"/>
                  </a:cubicBezTo>
                  <a:cubicBezTo>
                    <a:pt x="2246" y="1789186"/>
                    <a:pt x="0" y="1783763"/>
                    <a:pt x="0" y="1778109"/>
                  </a:cubicBezTo>
                  <a:lnTo>
                    <a:pt x="0" y="21319"/>
                  </a:lnTo>
                  <a:cubicBezTo>
                    <a:pt x="0" y="15665"/>
                    <a:pt x="2246" y="10242"/>
                    <a:pt x="6244" y="6244"/>
                  </a:cubicBezTo>
                  <a:cubicBezTo>
                    <a:pt x="10242" y="2246"/>
                    <a:pt x="15665" y="0"/>
                    <a:pt x="21319" y="0"/>
                  </a:cubicBezTo>
                  <a:close/>
                </a:path>
              </a:pathLst>
            </a:custGeom>
            <a:solidFill>
              <a:srgbClr val="000000">
                <a:alpha val="0"/>
              </a:srgbClr>
            </a:solidFill>
            <a:ln w="47625">
              <a:solidFill>
                <a:srgbClr val="5D381C"/>
              </a:solidFill>
            </a:ln>
          </p:spPr>
          <p:txBody>
            <a:bodyPr/>
            <a:lstStyle/>
            <a:p>
              <a:endParaRPr lang="en-US"/>
            </a:p>
          </p:txBody>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Freeform 11"/>
          <p:cNvSpPr/>
          <p:nvPr/>
        </p:nvSpPr>
        <p:spPr>
          <a:xfrm>
            <a:off x="15262622" y="2226222"/>
            <a:ext cx="584719" cy="841873"/>
          </a:xfrm>
          <a:custGeom>
            <a:avLst/>
            <a:gdLst/>
            <a:ahLst/>
            <a:cxnLst/>
            <a:rect l="l" t="t" r="r" b="b"/>
            <a:pathLst>
              <a:path w="584719" h="841873">
                <a:moveTo>
                  <a:pt x="0" y="0"/>
                </a:moveTo>
                <a:lnTo>
                  <a:pt x="584720" y="0"/>
                </a:lnTo>
                <a:lnTo>
                  <a:pt x="584720" y="841873"/>
                </a:lnTo>
                <a:lnTo>
                  <a:pt x="0" y="841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2422429" y="2283313"/>
            <a:ext cx="584719" cy="841873"/>
          </a:xfrm>
          <a:custGeom>
            <a:avLst/>
            <a:gdLst/>
            <a:ahLst/>
            <a:cxnLst/>
            <a:rect l="l" t="t" r="r" b="b"/>
            <a:pathLst>
              <a:path w="584719" h="841873">
                <a:moveTo>
                  <a:pt x="0" y="0"/>
                </a:moveTo>
                <a:lnTo>
                  <a:pt x="584719" y="0"/>
                </a:lnTo>
                <a:lnTo>
                  <a:pt x="584719" y="841873"/>
                </a:lnTo>
                <a:lnTo>
                  <a:pt x="0" y="841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3" name="Group 13"/>
          <p:cNvGrpSpPr/>
          <p:nvPr/>
        </p:nvGrpSpPr>
        <p:grpSpPr>
          <a:xfrm>
            <a:off x="2732331" y="5532911"/>
            <a:ext cx="1142182" cy="114218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47625">
              <a:solidFill>
                <a:srgbClr val="5D381C"/>
              </a:solidFill>
            </a:ln>
          </p:spPr>
          <p:txBody>
            <a:bodyPr/>
            <a:lstStyle/>
            <a:p>
              <a:endParaRPr lang="en-US"/>
            </a:p>
          </p:txBody>
        </p:sp>
        <p:sp>
          <p:nvSpPr>
            <p:cNvPr id="15" name="TextBox 1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6" name="Group 16"/>
          <p:cNvGrpSpPr/>
          <p:nvPr/>
        </p:nvGrpSpPr>
        <p:grpSpPr>
          <a:xfrm>
            <a:off x="4551521" y="4969386"/>
            <a:ext cx="11004148" cy="1866781"/>
            <a:chOff x="0" y="0"/>
            <a:chExt cx="2898212" cy="385667"/>
          </a:xfrm>
        </p:grpSpPr>
        <p:sp>
          <p:nvSpPr>
            <p:cNvPr id="17" name="Freeform 17"/>
            <p:cNvSpPr/>
            <p:nvPr/>
          </p:nvSpPr>
          <p:spPr>
            <a:xfrm>
              <a:off x="0" y="0"/>
              <a:ext cx="2898212" cy="385667"/>
            </a:xfrm>
            <a:custGeom>
              <a:avLst/>
              <a:gdLst/>
              <a:ahLst/>
              <a:cxnLst/>
              <a:rect l="l" t="t" r="r" b="b"/>
              <a:pathLst>
                <a:path w="2898212" h="385667">
                  <a:moveTo>
                    <a:pt x="26735" y="0"/>
                  </a:moveTo>
                  <a:lnTo>
                    <a:pt x="2871477" y="0"/>
                  </a:lnTo>
                  <a:cubicBezTo>
                    <a:pt x="2886242" y="0"/>
                    <a:pt x="2898212" y="11970"/>
                    <a:pt x="2898212" y="26735"/>
                  </a:cubicBezTo>
                  <a:lnTo>
                    <a:pt x="2898212" y="358932"/>
                  </a:lnTo>
                  <a:cubicBezTo>
                    <a:pt x="2898212" y="373698"/>
                    <a:pt x="2886242" y="385667"/>
                    <a:pt x="2871477" y="385667"/>
                  </a:cubicBezTo>
                  <a:lnTo>
                    <a:pt x="26735" y="385667"/>
                  </a:lnTo>
                  <a:cubicBezTo>
                    <a:pt x="11970" y="385667"/>
                    <a:pt x="0" y="373698"/>
                    <a:pt x="0" y="358932"/>
                  </a:cubicBezTo>
                  <a:lnTo>
                    <a:pt x="0" y="26735"/>
                  </a:lnTo>
                  <a:cubicBezTo>
                    <a:pt x="0" y="11970"/>
                    <a:pt x="11970" y="0"/>
                    <a:pt x="26735" y="0"/>
                  </a:cubicBezTo>
                  <a:close/>
                </a:path>
              </a:pathLst>
            </a:custGeom>
            <a:solidFill>
              <a:srgbClr val="000000">
                <a:alpha val="0"/>
              </a:srgbClr>
            </a:solidFill>
            <a:ln w="47625">
              <a:solidFill>
                <a:srgbClr val="5D381C"/>
              </a:solidFill>
            </a:ln>
          </p:spPr>
          <p:txBody>
            <a:bodyPr/>
            <a:lstStyle/>
            <a:p>
              <a:endParaRPr lang="en-US"/>
            </a:p>
          </p:txBody>
        </p:sp>
        <p:sp>
          <p:nvSpPr>
            <p:cNvPr id="18" name="TextBox 18"/>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9" name="AutoShape 19"/>
          <p:cNvSpPr/>
          <p:nvPr/>
        </p:nvSpPr>
        <p:spPr>
          <a:xfrm flipV="1">
            <a:off x="3874513" y="6104002"/>
            <a:ext cx="677008" cy="0"/>
          </a:xfrm>
          <a:prstGeom prst="line">
            <a:avLst/>
          </a:prstGeom>
          <a:ln w="47625" cap="flat">
            <a:solidFill>
              <a:srgbClr val="5D381C"/>
            </a:solidFill>
            <a:prstDash val="solid"/>
            <a:headEnd type="none" w="sm" len="sm"/>
            <a:tailEnd type="none" w="sm" len="sm"/>
          </a:ln>
        </p:spPr>
        <p:txBody>
          <a:bodyPr/>
          <a:lstStyle/>
          <a:p>
            <a:endParaRPr lang="en-US"/>
          </a:p>
        </p:txBody>
      </p:sp>
      <p:grpSp>
        <p:nvGrpSpPr>
          <p:cNvPr id="20" name="Group 20"/>
          <p:cNvGrpSpPr/>
          <p:nvPr/>
        </p:nvGrpSpPr>
        <p:grpSpPr>
          <a:xfrm>
            <a:off x="2732331" y="7254416"/>
            <a:ext cx="1142182" cy="1142182"/>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47625">
              <a:solidFill>
                <a:srgbClr val="5D381C"/>
              </a:solidFill>
            </a:ln>
          </p:spPr>
          <p:txBody>
            <a:bodyPr/>
            <a:lstStyle/>
            <a:p>
              <a:endParaRPr lang="en-US"/>
            </a:p>
          </p:txBody>
        </p:sp>
        <p:sp>
          <p:nvSpPr>
            <p:cNvPr id="22" name="TextBox 22"/>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3" name="Group 23"/>
          <p:cNvGrpSpPr/>
          <p:nvPr/>
        </p:nvGrpSpPr>
        <p:grpSpPr>
          <a:xfrm>
            <a:off x="4551521" y="7093342"/>
            <a:ext cx="11004148" cy="1464330"/>
            <a:chOff x="0" y="0"/>
            <a:chExt cx="2898212" cy="385667"/>
          </a:xfrm>
        </p:grpSpPr>
        <p:sp>
          <p:nvSpPr>
            <p:cNvPr id="24" name="Freeform 24"/>
            <p:cNvSpPr/>
            <p:nvPr/>
          </p:nvSpPr>
          <p:spPr>
            <a:xfrm>
              <a:off x="0" y="0"/>
              <a:ext cx="2898212" cy="385667"/>
            </a:xfrm>
            <a:custGeom>
              <a:avLst/>
              <a:gdLst/>
              <a:ahLst/>
              <a:cxnLst/>
              <a:rect l="l" t="t" r="r" b="b"/>
              <a:pathLst>
                <a:path w="2898212" h="385667">
                  <a:moveTo>
                    <a:pt x="26735" y="0"/>
                  </a:moveTo>
                  <a:lnTo>
                    <a:pt x="2871477" y="0"/>
                  </a:lnTo>
                  <a:cubicBezTo>
                    <a:pt x="2886242" y="0"/>
                    <a:pt x="2898212" y="11970"/>
                    <a:pt x="2898212" y="26735"/>
                  </a:cubicBezTo>
                  <a:lnTo>
                    <a:pt x="2898212" y="358932"/>
                  </a:lnTo>
                  <a:cubicBezTo>
                    <a:pt x="2898212" y="373698"/>
                    <a:pt x="2886242" y="385667"/>
                    <a:pt x="2871477" y="385667"/>
                  </a:cubicBezTo>
                  <a:lnTo>
                    <a:pt x="26735" y="385667"/>
                  </a:lnTo>
                  <a:cubicBezTo>
                    <a:pt x="11970" y="385667"/>
                    <a:pt x="0" y="373698"/>
                    <a:pt x="0" y="358932"/>
                  </a:cubicBezTo>
                  <a:lnTo>
                    <a:pt x="0" y="26735"/>
                  </a:lnTo>
                  <a:cubicBezTo>
                    <a:pt x="0" y="11970"/>
                    <a:pt x="11970" y="0"/>
                    <a:pt x="26735" y="0"/>
                  </a:cubicBezTo>
                  <a:close/>
                </a:path>
              </a:pathLst>
            </a:custGeom>
            <a:solidFill>
              <a:srgbClr val="000000">
                <a:alpha val="0"/>
              </a:srgbClr>
            </a:solidFill>
            <a:ln w="47625">
              <a:solidFill>
                <a:srgbClr val="5D381C"/>
              </a:solidFill>
            </a:ln>
          </p:spPr>
          <p:txBody>
            <a:bodyPr/>
            <a:lstStyle/>
            <a:p>
              <a:endParaRPr lang="en-US"/>
            </a:p>
          </p:txBody>
        </p:sp>
        <p:sp>
          <p:nvSpPr>
            <p:cNvPr id="25" name="TextBox 25"/>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6" name="AutoShape 26"/>
          <p:cNvSpPr/>
          <p:nvPr/>
        </p:nvSpPr>
        <p:spPr>
          <a:xfrm flipV="1">
            <a:off x="3874513" y="7825507"/>
            <a:ext cx="677008" cy="0"/>
          </a:xfrm>
          <a:prstGeom prst="line">
            <a:avLst/>
          </a:prstGeom>
          <a:ln w="47625" cap="flat">
            <a:solidFill>
              <a:srgbClr val="5D381C"/>
            </a:solidFill>
            <a:prstDash val="solid"/>
            <a:headEnd type="none" w="sm" len="sm"/>
            <a:tailEnd type="none" w="sm" len="sm"/>
          </a:ln>
        </p:spPr>
        <p:txBody>
          <a:bodyPr/>
          <a:lstStyle/>
          <a:p>
            <a:endParaRPr lang="en-US"/>
          </a:p>
        </p:txBody>
      </p:sp>
      <p:sp>
        <p:nvSpPr>
          <p:cNvPr id="27" name="Freeform 27"/>
          <p:cNvSpPr/>
          <p:nvPr/>
        </p:nvSpPr>
        <p:spPr>
          <a:xfrm>
            <a:off x="2966488" y="7464760"/>
            <a:ext cx="673867" cy="673867"/>
          </a:xfrm>
          <a:custGeom>
            <a:avLst/>
            <a:gdLst/>
            <a:ahLst/>
            <a:cxnLst/>
            <a:rect l="l" t="t" r="r" b="b"/>
            <a:pathLst>
              <a:path w="673867" h="673867">
                <a:moveTo>
                  <a:pt x="0" y="0"/>
                </a:moveTo>
                <a:lnTo>
                  <a:pt x="673868" y="0"/>
                </a:lnTo>
                <a:lnTo>
                  <a:pt x="673868" y="673868"/>
                </a:lnTo>
                <a:lnTo>
                  <a:pt x="0" y="6738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8" name="Group 28"/>
          <p:cNvGrpSpPr/>
          <p:nvPr/>
        </p:nvGrpSpPr>
        <p:grpSpPr>
          <a:xfrm>
            <a:off x="2732331" y="3811406"/>
            <a:ext cx="1142182" cy="1142182"/>
            <a:chOff x="0" y="0"/>
            <a:chExt cx="812800" cy="812800"/>
          </a:xfrm>
        </p:grpSpPr>
        <p:sp>
          <p:nvSpPr>
            <p:cNvPr id="29"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47625">
              <a:solidFill>
                <a:srgbClr val="5D381C"/>
              </a:solidFill>
            </a:ln>
          </p:spPr>
          <p:txBody>
            <a:bodyPr/>
            <a:lstStyle/>
            <a:p>
              <a:endParaRPr lang="en-US"/>
            </a:p>
          </p:txBody>
        </p:sp>
        <p:sp>
          <p:nvSpPr>
            <p:cNvPr id="30" name="TextBox 3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31" name="Group 31"/>
          <p:cNvGrpSpPr/>
          <p:nvPr/>
        </p:nvGrpSpPr>
        <p:grpSpPr>
          <a:xfrm>
            <a:off x="4601560" y="3288065"/>
            <a:ext cx="11004148" cy="1464330"/>
            <a:chOff x="0" y="0"/>
            <a:chExt cx="2898212" cy="385667"/>
          </a:xfrm>
        </p:grpSpPr>
        <p:sp>
          <p:nvSpPr>
            <p:cNvPr id="32" name="Freeform 32"/>
            <p:cNvSpPr/>
            <p:nvPr/>
          </p:nvSpPr>
          <p:spPr>
            <a:xfrm>
              <a:off x="0" y="0"/>
              <a:ext cx="2898212" cy="385667"/>
            </a:xfrm>
            <a:custGeom>
              <a:avLst/>
              <a:gdLst/>
              <a:ahLst/>
              <a:cxnLst/>
              <a:rect l="l" t="t" r="r" b="b"/>
              <a:pathLst>
                <a:path w="2898212" h="385667">
                  <a:moveTo>
                    <a:pt x="26735" y="0"/>
                  </a:moveTo>
                  <a:lnTo>
                    <a:pt x="2871477" y="0"/>
                  </a:lnTo>
                  <a:cubicBezTo>
                    <a:pt x="2886242" y="0"/>
                    <a:pt x="2898212" y="11970"/>
                    <a:pt x="2898212" y="26735"/>
                  </a:cubicBezTo>
                  <a:lnTo>
                    <a:pt x="2898212" y="358932"/>
                  </a:lnTo>
                  <a:cubicBezTo>
                    <a:pt x="2898212" y="373698"/>
                    <a:pt x="2886242" y="385667"/>
                    <a:pt x="2871477" y="385667"/>
                  </a:cubicBezTo>
                  <a:lnTo>
                    <a:pt x="26735" y="385667"/>
                  </a:lnTo>
                  <a:cubicBezTo>
                    <a:pt x="11970" y="385667"/>
                    <a:pt x="0" y="373698"/>
                    <a:pt x="0" y="358932"/>
                  </a:cubicBezTo>
                  <a:lnTo>
                    <a:pt x="0" y="26735"/>
                  </a:lnTo>
                  <a:cubicBezTo>
                    <a:pt x="0" y="11970"/>
                    <a:pt x="11970" y="0"/>
                    <a:pt x="26735" y="0"/>
                  </a:cubicBezTo>
                  <a:close/>
                </a:path>
              </a:pathLst>
            </a:custGeom>
            <a:solidFill>
              <a:srgbClr val="000000">
                <a:alpha val="0"/>
              </a:srgbClr>
            </a:solidFill>
            <a:ln w="47625">
              <a:solidFill>
                <a:srgbClr val="5D381C"/>
              </a:solidFill>
            </a:ln>
          </p:spPr>
          <p:txBody>
            <a:bodyPr/>
            <a:lstStyle/>
            <a:p>
              <a:endParaRPr lang="en-US"/>
            </a:p>
          </p:txBody>
        </p:sp>
        <p:sp>
          <p:nvSpPr>
            <p:cNvPr id="33" name="TextBox 33"/>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34" name="Freeform 34"/>
          <p:cNvSpPr/>
          <p:nvPr/>
        </p:nvSpPr>
        <p:spPr>
          <a:xfrm>
            <a:off x="3065300" y="4045563"/>
            <a:ext cx="476243" cy="673867"/>
          </a:xfrm>
          <a:custGeom>
            <a:avLst/>
            <a:gdLst/>
            <a:ahLst/>
            <a:cxnLst/>
            <a:rect l="l" t="t" r="r" b="b"/>
            <a:pathLst>
              <a:path w="476243" h="673867">
                <a:moveTo>
                  <a:pt x="0" y="0"/>
                </a:moveTo>
                <a:lnTo>
                  <a:pt x="476243" y="0"/>
                </a:lnTo>
                <a:lnTo>
                  <a:pt x="476243" y="673868"/>
                </a:lnTo>
                <a:lnTo>
                  <a:pt x="0" y="6738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5" name="AutoShape 35"/>
          <p:cNvSpPr/>
          <p:nvPr/>
        </p:nvSpPr>
        <p:spPr>
          <a:xfrm flipV="1">
            <a:off x="3874513" y="4382497"/>
            <a:ext cx="677008" cy="0"/>
          </a:xfrm>
          <a:prstGeom prst="line">
            <a:avLst/>
          </a:prstGeom>
          <a:ln w="47625" cap="flat">
            <a:solidFill>
              <a:srgbClr val="5D381C"/>
            </a:solidFill>
            <a:prstDash val="solid"/>
            <a:headEnd type="none" w="sm" len="sm"/>
            <a:tailEnd type="none" w="sm" len="sm"/>
          </a:ln>
        </p:spPr>
        <p:txBody>
          <a:bodyPr/>
          <a:lstStyle/>
          <a:p>
            <a:endParaRPr lang="en-US"/>
          </a:p>
        </p:txBody>
      </p:sp>
      <p:sp>
        <p:nvSpPr>
          <p:cNvPr id="36" name="Freeform 36"/>
          <p:cNvSpPr/>
          <p:nvPr/>
        </p:nvSpPr>
        <p:spPr>
          <a:xfrm>
            <a:off x="2962291" y="5739058"/>
            <a:ext cx="682262" cy="682262"/>
          </a:xfrm>
          <a:custGeom>
            <a:avLst/>
            <a:gdLst/>
            <a:ahLst/>
            <a:cxnLst/>
            <a:rect l="l" t="t" r="r" b="b"/>
            <a:pathLst>
              <a:path w="682262" h="682262">
                <a:moveTo>
                  <a:pt x="0" y="0"/>
                </a:moveTo>
                <a:lnTo>
                  <a:pt x="682262" y="0"/>
                </a:lnTo>
                <a:lnTo>
                  <a:pt x="682262" y="682263"/>
                </a:lnTo>
                <a:lnTo>
                  <a:pt x="0" y="6822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7" name="TextBox 37"/>
          <p:cNvSpPr txBox="1"/>
          <p:nvPr/>
        </p:nvSpPr>
        <p:spPr>
          <a:xfrm>
            <a:off x="4837797" y="2235688"/>
            <a:ext cx="8612406" cy="743793"/>
          </a:xfrm>
          <a:prstGeom prst="rect">
            <a:avLst/>
          </a:prstGeom>
        </p:spPr>
        <p:txBody>
          <a:bodyPr lIns="0" tIns="0" rIns="0" bIns="0" rtlCol="0" anchor="t">
            <a:spAutoFit/>
          </a:bodyPr>
          <a:lstStyle/>
          <a:p>
            <a:pPr algn="ctr">
              <a:lnSpc>
                <a:spcPts val="5805"/>
              </a:lnSpc>
            </a:pPr>
            <a:r>
              <a:rPr lang="vi-VN" sz="5400" b="1">
                <a:solidFill>
                  <a:prstClr val="black"/>
                </a:solidFill>
                <a:latin typeface="+mj-lt"/>
              </a:rPr>
              <a:t>Đáp án</a:t>
            </a:r>
            <a:endParaRPr lang="en-US" sz="5400" b="1" spc="44">
              <a:solidFill>
                <a:srgbClr val="E18455"/>
              </a:solidFill>
              <a:latin typeface="+mj-lt"/>
            </a:endParaRPr>
          </a:p>
        </p:txBody>
      </p:sp>
      <p:sp>
        <p:nvSpPr>
          <p:cNvPr id="38" name="TextBox 38"/>
          <p:cNvSpPr txBox="1"/>
          <p:nvPr/>
        </p:nvSpPr>
        <p:spPr>
          <a:xfrm>
            <a:off x="4800619" y="5060979"/>
            <a:ext cx="10555897" cy="1661993"/>
          </a:xfrm>
          <a:prstGeom prst="rect">
            <a:avLst/>
          </a:prstGeom>
        </p:spPr>
        <p:txBody>
          <a:bodyPr wrap="square" lIns="0" tIns="0" rIns="0" bIns="0" rtlCol="0" anchor="t">
            <a:spAutoFit/>
          </a:bodyPr>
          <a:lstStyle/>
          <a:p>
            <a:pPr algn="just"/>
            <a:r>
              <a:rPr lang="en-US" sz="3600">
                <a:latin typeface="Times New Roman" panose="02020603050405020304" pitchFamily="18" charset="0"/>
                <a:cs typeface="Times New Roman" panose="02020603050405020304" pitchFamily="18" charset="0"/>
              </a:rPr>
              <a:t>Nó luôn muốn người yêu của nó điện thoại, hay nhắn tin, hay quan tâm như những đôi yêu nhau vẫn thường thế. Nhưng vì nó là con gái làm sao có thể chủ động trước</a:t>
            </a:r>
            <a:endParaRPr lang="en-GB" sz="3600">
              <a:solidFill>
                <a:prstClr val="black"/>
              </a:solidFill>
              <a:latin typeface="Times New Roman" panose="02020603050405020304" pitchFamily="18" charset="0"/>
              <a:cs typeface="Times New Roman" panose="02020603050405020304" pitchFamily="18" charset="0"/>
            </a:endParaRPr>
          </a:p>
        </p:txBody>
      </p:sp>
      <p:sp>
        <p:nvSpPr>
          <p:cNvPr id="39" name="TextBox 39"/>
          <p:cNvSpPr txBox="1"/>
          <p:nvPr/>
        </p:nvSpPr>
        <p:spPr>
          <a:xfrm>
            <a:off x="4837797" y="7281186"/>
            <a:ext cx="10317976" cy="1107996"/>
          </a:xfrm>
          <a:prstGeom prst="rect">
            <a:avLst/>
          </a:prstGeom>
        </p:spPr>
        <p:txBody>
          <a:bodyPr lIns="0" tIns="0" rIns="0" bIns="0" rtlCol="0" anchor="t">
            <a:spAutoFit/>
          </a:bodyPr>
          <a:lstStyle/>
          <a:p>
            <a:pPr algn="just"/>
            <a:r>
              <a:rPr lang="en-US" sz="3600">
                <a:latin typeface="Times New Roman" panose="02020603050405020304" pitchFamily="18" charset="0"/>
                <a:cs typeface="Times New Roman" panose="02020603050405020304" pitchFamily="18" charset="0"/>
              </a:rPr>
              <a:t>Ngồi buồn không biết làm gì, vô tình nghĩ đến anh, không biết giờ này anh đang làm gì ta?</a:t>
            </a:r>
            <a:endParaRPr lang="en-GB" sz="3600">
              <a:solidFill>
                <a:prstClr val="black"/>
              </a:solidFill>
              <a:latin typeface="Times New Roman" panose="02020603050405020304" pitchFamily="18" charset="0"/>
              <a:cs typeface="Times New Roman" panose="02020603050405020304" pitchFamily="18" charset="0"/>
            </a:endParaRPr>
          </a:p>
        </p:txBody>
      </p:sp>
      <p:sp>
        <p:nvSpPr>
          <p:cNvPr id="40" name="TextBox 40"/>
          <p:cNvSpPr txBox="1"/>
          <p:nvPr/>
        </p:nvSpPr>
        <p:spPr>
          <a:xfrm>
            <a:off x="4944646" y="3524815"/>
            <a:ext cx="10317976" cy="1107996"/>
          </a:xfrm>
          <a:prstGeom prst="rect">
            <a:avLst/>
          </a:prstGeom>
        </p:spPr>
        <p:txBody>
          <a:bodyPr lIns="0" tIns="0" rIns="0" bIns="0" rtlCol="0" anchor="t">
            <a:spAutoFit/>
          </a:bodyPr>
          <a:lstStyle/>
          <a:p>
            <a:pPr algn="just"/>
            <a:r>
              <a:rPr lang="en-US" sz="3600">
                <a:latin typeface="Times New Roman" panose="02020603050405020304" pitchFamily="18" charset="0"/>
                <a:cs typeface="Times New Roman" panose="02020603050405020304" pitchFamily="18" charset="0"/>
              </a:rPr>
              <a:t>Hôm nay là 14/2 đấy bà con ạ, bạn Na đi bán hoa đấy! Tuy không lời nhưng thấy vui vui</a:t>
            </a:r>
            <a:endParaRPr lang="en-GB" sz="36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271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down)">
                                      <p:cBhvr>
                                        <p:cTn id="14" dur="500"/>
                                        <p:tgtEl>
                                          <p:spTgt spid="4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barn(inVertical)">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barn(inVertical)">
                                      <p:cBhvr>
                                        <p:cTn id="2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4A6A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20895"/>
            <a:ext cx="15970487" cy="9445209"/>
            <a:chOff x="0" y="0"/>
            <a:chExt cx="4206219" cy="2487627"/>
          </a:xfrm>
        </p:grpSpPr>
        <p:sp>
          <p:nvSpPr>
            <p:cNvPr id="3" name="Freeform 3"/>
            <p:cNvSpPr/>
            <p:nvPr/>
          </p:nvSpPr>
          <p:spPr>
            <a:xfrm>
              <a:off x="0" y="0"/>
              <a:ext cx="4206219" cy="2487627"/>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1496294" y="908358"/>
            <a:ext cx="15035299" cy="8369018"/>
            <a:chOff x="0" y="0"/>
            <a:chExt cx="3959914" cy="2204186"/>
          </a:xfrm>
        </p:grpSpPr>
        <p:sp>
          <p:nvSpPr>
            <p:cNvPr id="6" name="Freeform 6"/>
            <p:cNvSpPr/>
            <p:nvPr/>
          </p:nvSpPr>
          <p:spPr>
            <a:xfrm>
              <a:off x="0" y="0"/>
              <a:ext cx="3959914"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a:off x="5069506" y="3407219"/>
            <a:ext cx="8148069" cy="3371296"/>
            <a:chOff x="0" y="0"/>
            <a:chExt cx="2145994" cy="887913"/>
          </a:xfrm>
        </p:grpSpPr>
        <p:sp>
          <p:nvSpPr>
            <p:cNvPr id="9" name="Freeform 9"/>
            <p:cNvSpPr/>
            <p:nvPr/>
          </p:nvSpPr>
          <p:spPr>
            <a:xfrm>
              <a:off x="0" y="0"/>
              <a:ext cx="2145994" cy="887913"/>
            </a:xfrm>
            <a:custGeom>
              <a:avLst/>
              <a:gdLst/>
              <a:ahLst/>
              <a:cxnLst/>
              <a:rect l="l" t="t" r="r" b="b"/>
              <a:pathLst>
                <a:path w="2145994" h="887913">
                  <a:moveTo>
                    <a:pt x="95015" y="0"/>
                  </a:moveTo>
                  <a:lnTo>
                    <a:pt x="2050978" y="0"/>
                  </a:lnTo>
                  <a:cubicBezTo>
                    <a:pt x="2076178" y="0"/>
                    <a:pt x="2100345" y="10011"/>
                    <a:pt x="2118164" y="27829"/>
                  </a:cubicBezTo>
                  <a:cubicBezTo>
                    <a:pt x="2135983" y="45648"/>
                    <a:pt x="2145994" y="69816"/>
                    <a:pt x="2145994" y="95015"/>
                  </a:cubicBezTo>
                  <a:lnTo>
                    <a:pt x="2145994" y="792898"/>
                  </a:lnTo>
                  <a:cubicBezTo>
                    <a:pt x="2145994" y="818098"/>
                    <a:pt x="2135983" y="842265"/>
                    <a:pt x="2118164" y="860084"/>
                  </a:cubicBezTo>
                  <a:cubicBezTo>
                    <a:pt x="2100345" y="877903"/>
                    <a:pt x="2076178" y="887913"/>
                    <a:pt x="2050978" y="887913"/>
                  </a:cubicBezTo>
                  <a:lnTo>
                    <a:pt x="95015" y="887913"/>
                  </a:lnTo>
                  <a:cubicBezTo>
                    <a:pt x="69816" y="887913"/>
                    <a:pt x="45648" y="877903"/>
                    <a:pt x="27829" y="860084"/>
                  </a:cubicBezTo>
                  <a:cubicBezTo>
                    <a:pt x="10011" y="842265"/>
                    <a:pt x="0" y="818098"/>
                    <a:pt x="0" y="792898"/>
                  </a:cubicBezTo>
                  <a:lnTo>
                    <a:pt x="0" y="95015"/>
                  </a:lnTo>
                  <a:cubicBezTo>
                    <a:pt x="0" y="69816"/>
                    <a:pt x="10011" y="45648"/>
                    <a:pt x="27829" y="27829"/>
                  </a:cubicBezTo>
                  <a:cubicBezTo>
                    <a:pt x="45648" y="10011"/>
                    <a:pt x="69816" y="0"/>
                    <a:pt x="95015" y="0"/>
                  </a:cubicBezTo>
                  <a:close/>
                </a:path>
              </a:pathLst>
            </a:custGeom>
            <a:solidFill>
              <a:srgbClr val="000000">
                <a:alpha val="0"/>
              </a:srgbClr>
            </a:solidFill>
            <a:ln w="47625">
              <a:solidFill>
                <a:srgbClr val="5D381C"/>
              </a:solidFill>
            </a:ln>
          </p:spPr>
          <p:txBody>
            <a:bodyPr/>
            <a:lstStyle/>
            <a:p>
              <a:endParaRPr lang="en-US"/>
            </a:p>
          </p:txBody>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Freeform 11"/>
          <p:cNvSpPr/>
          <p:nvPr/>
        </p:nvSpPr>
        <p:spPr>
          <a:xfrm>
            <a:off x="14066520" y="4249092"/>
            <a:ext cx="737119" cy="1061297"/>
          </a:xfrm>
          <a:custGeom>
            <a:avLst/>
            <a:gdLst/>
            <a:ahLst/>
            <a:cxnLst/>
            <a:rect l="l" t="t" r="r" b="b"/>
            <a:pathLst>
              <a:path w="737119" h="1061297">
                <a:moveTo>
                  <a:pt x="0" y="0"/>
                </a:moveTo>
                <a:lnTo>
                  <a:pt x="737119" y="0"/>
                </a:lnTo>
                <a:lnTo>
                  <a:pt x="737119" y="1061298"/>
                </a:lnTo>
                <a:lnTo>
                  <a:pt x="0" y="10612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3381299" y="5792132"/>
            <a:ext cx="737119" cy="1061297"/>
          </a:xfrm>
          <a:custGeom>
            <a:avLst/>
            <a:gdLst/>
            <a:ahLst/>
            <a:cxnLst/>
            <a:rect l="l" t="t" r="r" b="b"/>
            <a:pathLst>
              <a:path w="737119" h="1061297">
                <a:moveTo>
                  <a:pt x="0" y="0"/>
                </a:moveTo>
                <a:lnTo>
                  <a:pt x="737119" y="0"/>
                </a:lnTo>
                <a:lnTo>
                  <a:pt x="737119" y="1061297"/>
                </a:lnTo>
                <a:lnTo>
                  <a:pt x="0" y="10612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4301603" y="6432492"/>
            <a:ext cx="584719" cy="841873"/>
          </a:xfrm>
          <a:custGeom>
            <a:avLst/>
            <a:gdLst/>
            <a:ahLst/>
            <a:cxnLst/>
            <a:rect l="l" t="t" r="r" b="b"/>
            <a:pathLst>
              <a:path w="584719" h="841873">
                <a:moveTo>
                  <a:pt x="0" y="0"/>
                </a:moveTo>
                <a:lnTo>
                  <a:pt x="584719" y="0"/>
                </a:lnTo>
                <a:lnTo>
                  <a:pt x="584719" y="841874"/>
                </a:lnTo>
                <a:lnTo>
                  <a:pt x="0" y="8418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TextBox 14"/>
          <p:cNvSpPr txBox="1"/>
          <p:nvPr/>
        </p:nvSpPr>
        <p:spPr>
          <a:xfrm>
            <a:off x="5530627" y="3513129"/>
            <a:ext cx="7081000" cy="3231654"/>
          </a:xfrm>
          <a:prstGeom prst="rect">
            <a:avLst/>
          </a:prstGeom>
        </p:spPr>
        <p:txBody>
          <a:bodyPr wrap="square" lIns="0" tIns="0" rIns="0" bIns="0" rtlCol="0" anchor="t">
            <a:spAutoFit/>
          </a:bodyPr>
          <a:lstStyle/>
          <a:p>
            <a:pPr algn="just">
              <a:lnSpc>
                <a:spcPts val="6299"/>
              </a:lnSpc>
            </a:pPr>
            <a:r>
              <a:rPr lang="vi-VN" sz="5400">
                <a:latin typeface="Times New Roman" panose="02020603050405020304" pitchFamily="18" charset="0"/>
                <a:cs typeface="Times New Roman" panose="02020603050405020304" pitchFamily="18" charset="0"/>
              </a:rPr>
              <a:t>Qua những dòng ngôn ngữ “teen” đó, em có suy nghĩ gì về tiếng Việt trong giai đoạn hiện nay?</a:t>
            </a:r>
            <a:endParaRPr lang="en-US" sz="4800">
              <a:solidFill>
                <a:srgbClr val="E18455"/>
              </a:solidFill>
              <a:latin typeface="Times New Roman" panose="02020603050405020304" pitchFamily="18" charset="0"/>
              <a:cs typeface="Times New Roman" panose="02020603050405020304" pitchFamily="18" charset="0"/>
            </a:endParaRPr>
          </a:p>
        </p:txBody>
      </p:sp>
      <p:sp>
        <p:nvSpPr>
          <p:cNvPr id="15" name="Freeform 15"/>
          <p:cNvSpPr/>
          <p:nvPr/>
        </p:nvSpPr>
        <p:spPr>
          <a:xfrm>
            <a:off x="13481800" y="3407219"/>
            <a:ext cx="584719" cy="841873"/>
          </a:xfrm>
          <a:custGeom>
            <a:avLst/>
            <a:gdLst/>
            <a:ahLst/>
            <a:cxnLst/>
            <a:rect l="l" t="t" r="r" b="b"/>
            <a:pathLst>
              <a:path w="584719" h="841873">
                <a:moveTo>
                  <a:pt x="0" y="0"/>
                </a:moveTo>
                <a:lnTo>
                  <a:pt x="584720" y="0"/>
                </a:lnTo>
                <a:lnTo>
                  <a:pt x="584720" y="841873"/>
                </a:lnTo>
                <a:lnTo>
                  <a:pt x="0" y="841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a:off x="2053046" y="901152"/>
            <a:ext cx="2065372" cy="4191715"/>
          </a:xfrm>
          <a:custGeom>
            <a:avLst/>
            <a:gdLst/>
            <a:ahLst/>
            <a:cxnLst/>
            <a:rect l="l" t="t" r="r" b="b"/>
            <a:pathLst>
              <a:path w="2065372" h="4191715">
                <a:moveTo>
                  <a:pt x="0" y="0"/>
                </a:moveTo>
                <a:lnTo>
                  <a:pt x="2065372" y="0"/>
                </a:lnTo>
                <a:lnTo>
                  <a:pt x="2065372" y="4191715"/>
                </a:lnTo>
                <a:lnTo>
                  <a:pt x="0" y="4191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14329543" y="6363155"/>
            <a:ext cx="1588787" cy="2592976"/>
          </a:xfrm>
          <a:custGeom>
            <a:avLst/>
            <a:gdLst/>
            <a:ahLst/>
            <a:cxnLst/>
            <a:rect l="l" t="t" r="r" b="b"/>
            <a:pathLst>
              <a:path w="1588787" h="2592976">
                <a:moveTo>
                  <a:pt x="0" y="0"/>
                </a:moveTo>
                <a:lnTo>
                  <a:pt x="1588788" y="0"/>
                </a:lnTo>
                <a:lnTo>
                  <a:pt x="1588788" y="2592976"/>
                </a:lnTo>
                <a:lnTo>
                  <a:pt x="0" y="25929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189656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4A6A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20895"/>
            <a:ext cx="15970487" cy="9445209"/>
            <a:chOff x="0" y="0"/>
            <a:chExt cx="4206219" cy="2487627"/>
          </a:xfrm>
        </p:grpSpPr>
        <p:sp>
          <p:nvSpPr>
            <p:cNvPr id="3" name="Freeform 3"/>
            <p:cNvSpPr/>
            <p:nvPr/>
          </p:nvSpPr>
          <p:spPr>
            <a:xfrm>
              <a:off x="0" y="0"/>
              <a:ext cx="4206219" cy="2487627"/>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1496294" y="908358"/>
            <a:ext cx="15035299" cy="8369018"/>
            <a:chOff x="0" y="0"/>
            <a:chExt cx="3959914" cy="2204186"/>
          </a:xfrm>
        </p:grpSpPr>
        <p:sp>
          <p:nvSpPr>
            <p:cNvPr id="6" name="Freeform 6"/>
            <p:cNvSpPr/>
            <p:nvPr/>
          </p:nvSpPr>
          <p:spPr>
            <a:xfrm>
              <a:off x="0" y="0"/>
              <a:ext cx="3959914"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a:off x="4114800" y="3407219"/>
            <a:ext cx="10211125" cy="3371296"/>
            <a:chOff x="0" y="0"/>
            <a:chExt cx="2145994" cy="887913"/>
          </a:xfrm>
        </p:grpSpPr>
        <p:sp>
          <p:nvSpPr>
            <p:cNvPr id="9" name="Freeform 9"/>
            <p:cNvSpPr/>
            <p:nvPr/>
          </p:nvSpPr>
          <p:spPr>
            <a:xfrm>
              <a:off x="0" y="0"/>
              <a:ext cx="2145994" cy="887913"/>
            </a:xfrm>
            <a:custGeom>
              <a:avLst/>
              <a:gdLst/>
              <a:ahLst/>
              <a:cxnLst/>
              <a:rect l="l" t="t" r="r" b="b"/>
              <a:pathLst>
                <a:path w="2145994" h="887913">
                  <a:moveTo>
                    <a:pt x="95015" y="0"/>
                  </a:moveTo>
                  <a:lnTo>
                    <a:pt x="2050978" y="0"/>
                  </a:lnTo>
                  <a:cubicBezTo>
                    <a:pt x="2076178" y="0"/>
                    <a:pt x="2100345" y="10011"/>
                    <a:pt x="2118164" y="27829"/>
                  </a:cubicBezTo>
                  <a:cubicBezTo>
                    <a:pt x="2135983" y="45648"/>
                    <a:pt x="2145994" y="69816"/>
                    <a:pt x="2145994" y="95015"/>
                  </a:cubicBezTo>
                  <a:lnTo>
                    <a:pt x="2145994" y="792898"/>
                  </a:lnTo>
                  <a:cubicBezTo>
                    <a:pt x="2145994" y="818098"/>
                    <a:pt x="2135983" y="842265"/>
                    <a:pt x="2118164" y="860084"/>
                  </a:cubicBezTo>
                  <a:cubicBezTo>
                    <a:pt x="2100345" y="877903"/>
                    <a:pt x="2076178" y="887913"/>
                    <a:pt x="2050978" y="887913"/>
                  </a:cubicBezTo>
                  <a:lnTo>
                    <a:pt x="95015" y="887913"/>
                  </a:lnTo>
                  <a:cubicBezTo>
                    <a:pt x="69816" y="887913"/>
                    <a:pt x="45648" y="877903"/>
                    <a:pt x="27829" y="860084"/>
                  </a:cubicBezTo>
                  <a:cubicBezTo>
                    <a:pt x="10011" y="842265"/>
                    <a:pt x="0" y="818098"/>
                    <a:pt x="0" y="792898"/>
                  </a:cubicBezTo>
                  <a:lnTo>
                    <a:pt x="0" y="95015"/>
                  </a:lnTo>
                  <a:cubicBezTo>
                    <a:pt x="0" y="69816"/>
                    <a:pt x="10011" y="45648"/>
                    <a:pt x="27829" y="27829"/>
                  </a:cubicBezTo>
                  <a:cubicBezTo>
                    <a:pt x="45648" y="10011"/>
                    <a:pt x="69816" y="0"/>
                    <a:pt x="95015" y="0"/>
                  </a:cubicBezTo>
                  <a:close/>
                </a:path>
              </a:pathLst>
            </a:custGeom>
            <a:solidFill>
              <a:srgbClr val="000000">
                <a:alpha val="0"/>
              </a:srgbClr>
            </a:solidFill>
            <a:ln w="47625">
              <a:solidFill>
                <a:srgbClr val="5D381C"/>
              </a:solidFill>
            </a:ln>
          </p:spPr>
          <p:txBody>
            <a:bodyPr/>
            <a:lstStyle/>
            <a:p>
              <a:endParaRPr lang="en-US"/>
            </a:p>
          </p:txBody>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Freeform 11"/>
          <p:cNvSpPr/>
          <p:nvPr/>
        </p:nvSpPr>
        <p:spPr>
          <a:xfrm>
            <a:off x="14066520" y="4249092"/>
            <a:ext cx="737119" cy="1061297"/>
          </a:xfrm>
          <a:custGeom>
            <a:avLst/>
            <a:gdLst/>
            <a:ahLst/>
            <a:cxnLst/>
            <a:rect l="l" t="t" r="r" b="b"/>
            <a:pathLst>
              <a:path w="737119" h="1061297">
                <a:moveTo>
                  <a:pt x="0" y="0"/>
                </a:moveTo>
                <a:lnTo>
                  <a:pt x="737119" y="0"/>
                </a:lnTo>
                <a:lnTo>
                  <a:pt x="737119" y="1061298"/>
                </a:lnTo>
                <a:lnTo>
                  <a:pt x="0" y="10612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3381299" y="5792132"/>
            <a:ext cx="737119" cy="1061297"/>
          </a:xfrm>
          <a:custGeom>
            <a:avLst/>
            <a:gdLst/>
            <a:ahLst/>
            <a:cxnLst/>
            <a:rect l="l" t="t" r="r" b="b"/>
            <a:pathLst>
              <a:path w="737119" h="1061297">
                <a:moveTo>
                  <a:pt x="0" y="0"/>
                </a:moveTo>
                <a:lnTo>
                  <a:pt x="737119" y="0"/>
                </a:lnTo>
                <a:lnTo>
                  <a:pt x="737119" y="1061297"/>
                </a:lnTo>
                <a:lnTo>
                  <a:pt x="0" y="10612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4301603" y="6432492"/>
            <a:ext cx="584719" cy="841873"/>
          </a:xfrm>
          <a:custGeom>
            <a:avLst/>
            <a:gdLst/>
            <a:ahLst/>
            <a:cxnLst/>
            <a:rect l="l" t="t" r="r" b="b"/>
            <a:pathLst>
              <a:path w="584719" h="841873">
                <a:moveTo>
                  <a:pt x="0" y="0"/>
                </a:moveTo>
                <a:lnTo>
                  <a:pt x="584719" y="0"/>
                </a:lnTo>
                <a:lnTo>
                  <a:pt x="584719" y="841874"/>
                </a:lnTo>
                <a:lnTo>
                  <a:pt x="0" y="8418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TextBox 14"/>
          <p:cNvSpPr txBox="1"/>
          <p:nvPr/>
        </p:nvSpPr>
        <p:spPr>
          <a:xfrm>
            <a:off x="4537720" y="3506995"/>
            <a:ext cx="9595601" cy="260411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lnSpc>
                <a:spcPct val="150000"/>
              </a:lnSpc>
            </a:pPr>
            <a:r>
              <a:rPr lang="vi-VN" sz="60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HOẠT ĐỘNG 2</a:t>
            </a:r>
          </a:p>
          <a:p>
            <a:pPr algn="ctr">
              <a:lnSpc>
                <a:spcPct val="150000"/>
              </a:lnSpc>
            </a:pPr>
            <a:r>
              <a:rPr lang="vi-VN" sz="60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HÌNH THÀNH KIẾN THỨC</a:t>
            </a:r>
            <a:endParaRPr lang="en-US" sz="5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endParaRPr>
          </a:p>
        </p:txBody>
      </p:sp>
      <p:sp>
        <p:nvSpPr>
          <p:cNvPr id="15" name="Freeform 15"/>
          <p:cNvSpPr/>
          <p:nvPr/>
        </p:nvSpPr>
        <p:spPr>
          <a:xfrm>
            <a:off x="13481800" y="3407219"/>
            <a:ext cx="584719" cy="841873"/>
          </a:xfrm>
          <a:custGeom>
            <a:avLst/>
            <a:gdLst/>
            <a:ahLst/>
            <a:cxnLst/>
            <a:rect l="l" t="t" r="r" b="b"/>
            <a:pathLst>
              <a:path w="584719" h="841873">
                <a:moveTo>
                  <a:pt x="0" y="0"/>
                </a:moveTo>
                <a:lnTo>
                  <a:pt x="584720" y="0"/>
                </a:lnTo>
                <a:lnTo>
                  <a:pt x="584720" y="841873"/>
                </a:lnTo>
                <a:lnTo>
                  <a:pt x="0" y="841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a:off x="2053046" y="901152"/>
            <a:ext cx="2065372" cy="4191715"/>
          </a:xfrm>
          <a:custGeom>
            <a:avLst/>
            <a:gdLst/>
            <a:ahLst/>
            <a:cxnLst/>
            <a:rect l="l" t="t" r="r" b="b"/>
            <a:pathLst>
              <a:path w="2065372" h="4191715">
                <a:moveTo>
                  <a:pt x="0" y="0"/>
                </a:moveTo>
                <a:lnTo>
                  <a:pt x="2065372" y="0"/>
                </a:lnTo>
                <a:lnTo>
                  <a:pt x="2065372" y="4191715"/>
                </a:lnTo>
                <a:lnTo>
                  <a:pt x="0" y="4191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14329543" y="6363155"/>
            <a:ext cx="1588787" cy="2592976"/>
          </a:xfrm>
          <a:custGeom>
            <a:avLst/>
            <a:gdLst/>
            <a:ahLst/>
            <a:cxnLst/>
            <a:rect l="l" t="t" r="r" b="b"/>
            <a:pathLst>
              <a:path w="1588787" h="2592976">
                <a:moveTo>
                  <a:pt x="0" y="0"/>
                </a:moveTo>
                <a:lnTo>
                  <a:pt x="1588788" y="0"/>
                </a:lnTo>
                <a:lnTo>
                  <a:pt x="1588788" y="2592976"/>
                </a:lnTo>
                <a:lnTo>
                  <a:pt x="0" y="25929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81216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1000"/>
                                        <p:tgtEl>
                                          <p:spTgt spid="14">
                                            <p:txEl>
                                              <p:pRg st="1" end="1"/>
                                            </p:txEl>
                                          </p:spTgt>
                                        </p:tgtEl>
                                      </p:cBhvr>
                                    </p:animEffect>
                                    <p:anim calcmode="lin" valueType="num">
                                      <p:cBhvr>
                                        <p:cTn id="13"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4A6A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319295"/>
            <a:ext cx="15970487" cy="9445209"/>
            <a:chOff x="0" y="0"/>
            <a:chExt cx="21293982" cy="12593612"/>
          </a:xfrm>
        </p:grpSpPr>
        <p:grpSp>
          <p:nvGrpSpPr>
            <p:cNvPr id="3" name="Group 3"/>
            <p:cNvGrpSpPr/>
            <p:nvPr/>
          </p:nvGrpSpPr>
          <p:grpSpPr>
            <a:xfrm>
              <a:off x="0" y="0"/>
              <a:ext cx="21293982" cy="12593612"/>
              <a:chOff x="0" y="0"/>
              <a:chExt cx="4206219" cy="2487627"/>
            </a:xfrm>
          </p:grpSpPr>
          <p:sp>
            <p:nvSpPr>
              <p:cNvPr id="4" name="Freeform 4"/>
              <p:cNvSpPr/>
              <p:nvPr/>
            </p:nvSpPr>
            <p:spPr>
              <a:xfrm>
                <a:off x="0" y="0"/>
                <a:ext cx="4206219" cy="2487627"/>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txBody>
              <a:bodyPr/>
              <a:lstStyle/>
              <a:p>
                <a:endParaRPr lang="en-US"/>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6" name="Group 6"/>
            <p:cNvGrpSpPr/>
            <p:nvPr/>
          </p:nvGrpSpPr>
          <p:grpSpPr>
            <a:xfrm>
              <a:off x="623458" y="649950"/>
              <a:ext cx="20047066" cy="11158691"/>
              <a:chOff x="0" y="0"/>
              <a:chExt cx="3959914" cy="2204186"/>
            </a:xfrm>
          </p:grpSpPr>
          <p:sp>
            <p:nvSpPr>
              <p:cNvPr id="7" name="Freeform 7"/>
              <p:cNvSpPr/>
              <p:nvPr/>
            </p:nvSpPr>
            <p:spPr>
              <a:xfrm>
                <a:off x="0" y="0"/>
                <a:ext cx="3959914"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txBody>
              <a:bodyPr/>
              <a:lstStyle/>
              <a:p>
                <a:endParaRPr lang="en-US"/>
              </a:p>
            </p:txBody>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2659"/>
                  </a:lnSpc>
                </a:pPr>
                <a:endParaRPr>
                  <a:solidFill>
                    <a:prstClr val="black"/>
                  </a:solidFill>
                </a:endParaRPr>
              </a:p>
            </p:txBody>
          </p:sp>
        </p:grpSp>
      </p:grpSp>
      <p:grpSp>
        <p:nvGrpSpPr>
          <p:cNvPr id="9" name="Group 9"/>
          <p:cNvGrpSpPr/>
          <p:nvPr/>
        </p:nvGrpSpPr>
        <p:grpSpPr>
          <a:xfrm>
            <a:off x="5321840" y="1311787"/>
            <a:ext cx="8653285" cy="1464330"/>
            <a:chOff x="0" y="0"/>
            <a:chExt cx="2279054" cy="385667"/>
          </a:xfrm>
        </p:grpSpPr>
        <p:sp>
          <p:nvSpPr>
            <p:cNvPr id="10" name="Freeform 10"/>
            <p:cNvSpPr/>
            <p:nvPr/>
          </p:nvSpPr>
          <p:spPr>
            <a:xfrm>
              <a:off x="0" y="0"/>
              <a:ext cx="2279054" cy="385667"/>
            </a:xfrm>
            <a:custGeom>
              <a:avLst/>
              <a:gdLst/>
              <a:ahLst/>
              <a:cxnLst/>
              <a:rect l="l" t="t" r="r" b="b"/>
              <a:pathLst>
                <a:path w="2279054" h="385667">
                  <a:moveTo>
                    <a:pt x="33998" y="0"/>
                  </a:moveTo>
                  <a:lnTo>
                    <a:pt x="2245057" y="0"/>
                  </a:lnTo>
                  <a:cubicBezTo>
                    <a:pt x="2254073" y="0"/>
                    <a:pt x="2262721" y="3582"/>
                    <a:pt x="2269097" y="9958"/>
                  </a:cubicBezTo>
                  <a:cubicBezTo>
                    <a:pt x="2275473" y="16334"/>
                    <a:pt x="2279054" y="24981"/>
                    <a:pt x="2279054" y="33998"/>
                  </a:cubicBezTo>
                  <a:lnTo>
                    <a:pt x="2279054" y="351669"/>
                  </a:lnTo>
                  <a:cubicBezTo>
                    <a:pt x="2279054" y="360686"/>
                    <a:pt x="2275473" y="369334"/>
                    <a:pt x="2269097" y="375709"/>
                  </a:cubicBezTo>
                  <a:cubicBezTo>
                    <a:pt x="2262721" y="382085"/>
                    <a:pt x="2254073" y="385667"/>
                    <a:pt x="2245057" y="385667"/>
                  </a:cubicBezTo>
                  <a:lnTo>
                    <a:pt x="33998" y="385667"/>
                  </a:lnTo>
                  <a:cubicBezTo>
                    <a:pt x="24981" y="385667"/>
                    <a:pt x="16334" y="382085"/>
                    <a:pt x="9958" y="375709"/>
                  </a:cubicBezTo>
                  <a:cubicBezTo>
                    <a:pt x="3582" y="369334"/>
                    <a:pt x="0" y="360686"/>
                    <a:pt x="0" y="351669"/>
                  </a:cubicBezTo>
                  <a:lnTo>
                    <a:pt x="0" y="33998"/>
                  </a:lnTo>
                  <a:cubicBezTo>
                    <a:pt x="0" y="24981"/>
                    <a:pt x="3582" y="16334"/>
                    <a:pt x="9958" y="9958"/>
                  </a:cubicBezTo>
                  <a:cubicBezTo>
                    <a:pt x="16334" y="3582"/>
                    <a:pt x="24981" y="0"/>
                    <a:pt x="33998" y="0"/>
                  </a:cubicBezTo>
                  <a:close/>
                </a:path>
              </a:pathLst>
            </a:custGeom>
            <a:solidFill>
              <a:srgbClr val="000000">
                <a:alpha val="0"/>
              </a:srgbClr>
            </a:solidFill>
            <a:ln w="47625">
              <a:solidFill>
                <a:srgbClr val="5D381C"/>
              </a:solidFill>
            </a:ln>
          </p:spPr>
          <p:txBody>
            <a:bodyPr/>
            <a:lstStyle/>
            <a:p>
              <a:endParaRPr lang="en-US"/>
            </a:p>
          </p:txBody>
        </p:sp>
        <p:sp>
          <p:nvSpPr>
            <p:cNvPr id="11" name="TextBox 11"/>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2" name="TextBox 12"/>
          <p:cNvSpPr txBox="1"/>
          <p:nvPr/>
        </p:nvSpPr>
        <p:spPr>
          <a:xfrm>
            <a:off x="5596516" y="1664616"/>
            <a:ext cx="8612406" cy="738664"/>
          </a:xfrm>
          <a:prstGeom prst="rect">
            <a:avLst/>
          </a:prstGeom>
        </p:spPr>
        <p:txBody>
          <a:bodyPr lIns="0" tIns="0" rIns="0" bIns="0" rtlCol="0" anchor="t">
            <a:spAutoFit/>
          </a:bodyPr>
          <a:lstStyle/>
          <a:p>
            <a:r>
              <a:rPr lang="en-US" sz="4800" b="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ĐỌC - TÌM HIỂU CHUNG</a:t>
            </a:r>
            <a:endParaRPr lang="en-GB" sz="480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Freeform 13"/>
          <p:cNvSpPr/>
          <p:nvPr/>
        </p:nvSpPr>
        <p:spPr>
          <a:xfrm>
            <a:off x="15486731" y="6990443"/>
            <a:ext cx="737119" cy="1061297"/>
          </a:xfrm>
          <a:custGeom>
            <a:avLst/>
            <a:gdLst/>
            <a:ahLst/>
            <a:cxnLst/>
            <a:rect l="l" t="t" r="r" b="b"/>
            <a:pathLst>
              <a:path w="737119" h="1061297">
                <a:moveTo>
                  <a:pt x="0" y="0"/>
                </a:moveTo>
                <a:lnTo>
                  <a:pt x="737120" y="0"/>
                </a:lnTo>
                <a:lnTo>
                  <a:pt x="737120" y="1061297"/>
                </a:lnTo>
                <a:lnTo>
                  <a:pt x="0" y="10612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3804850" y="1872632"/>
            <a:ext cx="737119" cy="1061297"/>
          </a:xfrm>
          <a:custGeom>
            <a:avLst/>
            <a:gdLst/>
            <a:ahLst/>
            <a:cxnLst/>
            <a:rect l="l" t="t" r="r" b="b"/>
            <a:pathLst>
              <a:path w="737119" h="1061297">
                <a:moveTo>
                  <a:pt x="0" y="0"/>
                </a:moveTo>
                <a:lnTo>
                  <a:pt x="737119" y="0"/>
                </a:lnTo>
                <a:lnTo>
                  <a:pt x="737119" y="1061297"/>
                </a:lnTo>
                <a:lnTo>
                  <a:pt x="0" y="10612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a:off x="3162856" y="2799763"/>
            <a:ext cx="584719" cy="841873"/>
          </a:xfrm>
          <a:custGeom>
            <a:avLst/>
            <a:gdLst/>
            <a:ahLst/>
            <a:cxnLst/>
            <a:rect l="l" t="t" r="r" b="b"/>
            <a:pathLst>
              <a:path w="584719" h="841873">
                <a:moveTo>
                  <a:pt x="0" y="0"/>
                </a:moveTo>
                <a:lnTo>
                  <a:pt x="584719" y="0"/>
                </a:lnTo>
                <a:lnTo>
                  <a:pt x="584719" y="841874"/>
                </a:lnTo>
                <a:lnTo>
                  <a:pt x="0" y="8418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Freeform 17"/>
          <p:cNvSpPr/>
          <p:nvPr/>
        </p:nvSpPr>
        <p:spPr>
          <a:xfrm>
            <a:off x="-178340" y="6059303"/>
            <a:ext cx="2590425" cy="4227697"/>
          </a:xfrm>
          <a:custGeom>
            <a:avLst/>
            <a:gdLst/>
            <a:ahLst/>
            <a:cxnLst/>
            <a:rect l="l" t="t" r="r" b="b"/>
            <a:pathLst>
              <a:path w="2590425" h="4227697">
                <a:moveTo>
                  <a:pt x="0" y="0"/>
                </a:moveTo>
                <a:lnTo>
                  <a:pt x="2590425" y="0"/>
                </a:lnTo>
                <a:lnTo>
                  <a:pt x="2590425" y="4227697"/>
                </a:lnTo>
                <a:lnTo>
                  <a:pt x="0" y="42276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aphicFrame>
        <p:nvGraphicFramePr>
          <p:cNvPr id="22" name="Table 21"/>
          <p:cNvGraphicFramePr>
            <a:graphicFrameLocks noGrp="1"/>
          </p:cNvGraphicFramePr>
          <p:nvPr>
            <p:extLst>
              <p:ext uri="{D42A27DB-BD31-4B8C-83A1-F6EECF244321}">
                <p14:modId xmlns:p14="http://schemas.microsoft.com/office/powerpoint/2010/main" val="3218438265"/>
              </p:ext>
            </p:extLst>
          </p:nvPr>
        </p:nvGraphicFramePr>
        <p:xfrm>
          <a:off x="4226055" y="3364680"/>
          <a:ext cx="10188261" cy="3804286"/>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0188261">
                  <a:extLst>
                    <a:ext uri="{9D8B030D-6E8A-4147-A177-3AD203B41FA5}">
                      <a16:colId xmlns:a16="http://schemas.microsoft.com/office/drawing/2014/main" val="20000"/>
                    </a:ext>
                  </a:extLst>
                </a:gridCol>
              </a:tblGrid>
              <a:tr h="0">
                <a:tc>
                  <a:txBody>
                    <a:bodyPr/>
                    <a:lstStyle/>
                    <a:p>
                      <a:pPr>
                        <a:lnSpc>
                          <a:spcPct val="130000"/>
                        </a:lnSpc>
                        <a:spcAft>
                          <a:spcPts val="0"/>
                        </a:spcAft>
                      </a:pPr>
                      <a:r>
                        <a:rPr lang="en-US" sz="40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 01: </a:t>
                      </a:r>
                      <a:r>
                        <a:rPr lang="en-US" sz="40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Tìm hiểu chung về VB</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nSpc>
                          <a:spcPct val="130000"/>
                        </a:lnSpc>
                        <a:spcAft>
                          <a:spcPts val="0"/>
                        </a:spcAft>
                      </a:pP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xứ</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en-US" sz="4000" b="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4000" b="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4000" b="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4000" b="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4000" b="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4000" b="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4000" b="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4000" b="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4000" b="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bố</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cục</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VB</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4018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circle(in)">
                                      <p:cBhvr>
                                        <p:cTn id="14"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440</TotalTime>
  <Words>2497</Words>
  <Application>Microsoft Office PowerPoint</Application>
  <PresentationFormat>Custom</PresentationFormat>
  <Paragraphs>183</Paragraphs>
  <Slides>45</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Calibri</vt:lpstr>
      <vt:lpstr>Coiny</vt:lpstr>
      <vt:lpstr>Syne</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Administrator</dc:creator>
  <cp:lastModifiedBy>Administrator</cp:lastModifiedBy>
  <cp:revision>31</cp:revision>
  <dcterms:created xsi:type="dcterms:W3CDTF">2006-08-16T00:00:00Z</dcterms:created>
  <dcterms:modified xsi:type="dcterms:W3CDTF">2025-12-18T21:50:45Z</dcterms:modified>
  <dc:identifier>DAFsRq3gr_Q</dc:identifier>
</cp:coreProperties>
</file>