
<file path=[Content_Types].xml><?xml version="1.0" encoding="utf-8"?>
<Types xmlns="http://schemas.openxmlformats.org/package/2006/content-types">
  <Default Extension="jfif" ContentType="image/jpeg"/>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72" r:id="rId3"/>
    <p:sldId id="261" r:id="rId4"/>
    <p:sldId id="262" r:id="rId5"/>
    <p:sldId id="263" r:id="rId6"/>
    <p:sldId id="264" r:id="rId7"/>
    <p:sldId id="265" r:id="rId8"/>
    <p:sldId id="266" r:id="rId9"/>
    <p:sldId id="267" r:id="rId10"/>
    <p:sldId id="273" r:id="rId11"/>
    <p:sldId id="283" r:id="rId12"/>
    <p:sldId id="274" r:id="rId13"/>
    <p:sldId id="275" r:id="rId14"/>
    <p:sldId id="276" r:id="rId15"/>
    <p:sldId id="284" r:id="rId16"/>
    <p:sldId id="277" r:id="rId17"/>
    <p:sldId id="278" r:id="rId18"/>
    <p:sldId id="279" r:id="rId19"/>
    <p:sldId id="280" r:id="rId20"/>
    <p:sldId id="285" r:id="rId21"/>
    <p:sldId id="281" r:id="rId22"/>
    <p:sldId id="282" r:id="rId23"/>
    <p:sldId id="287" r:id="rId24"/>
    <p:sldId id="406" r:id="rId25"/>
    <p:sldId id="401" r:id="rId26"/>
    <p:sldId id="404" r:id="rId27"/>
    <p:sldId id="402" r:id="rId28"/>
    <p:sldId id="405" r:id="rId29"/>
    <p:sldId id="359" r:id="rId30"/>
    <p:sldId id="40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98" autoAdjust="0"/>
    <p:restoredTop sz="94660"/>
  </p:normalViewPr>
  <p:slideViewPr>
    <p:cSldViewPr snapToGrid="0">
      <p:cViewPr varScale="1">
        <p:scale>
          <a:sx n="70" d="100"/>
          <a:sy n="70" d="100"/>
        </p:scale>
        <p:origin x="9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EB74E-5E03-4D66-89FC-D51C62B219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50675C-6C1F-4176-AC44-2D50F62667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5E90C8-66BE-4D59-B53C-AC93A6F1C273}"/>
              </a:ext>
            </a:extLst>
          </p:cNvPr>
          <p:cNvSpPr>
            <a:spLocks noGrp="1"/>
          </p:cNvSpPr>
          <p:nvPr>
            <p:ph type="dt" sz="half" idx="10"/>
          </p:nvPr>
        </p:nvSpPr>
        <p:spPr/>
        <p:txBody>
          <a:bodyPr/>
          <a:lstStyle/>
          <a:p>
            <a:fld id="{9D5632B6-91CF-425E-990D-C450E9491D82}" type="datetimeFigureOut">
              <a:rPr lang="en-US" smtClean="0"/>
              <a:t>12/12/2025</a:t>
            </a:fld>
            <a:endParaRPr lang="en-US"/>
          </a:p>
        </p:txBody>
      </p:sp>
      <p:sp>
        <p:nvSpPr>
          <p:cNvPr id="5" name="Footer Placeholder 4">
            <a:extLst>
              <a:ext uri="{FF2B5EF4-FFF2-40B4-BE49-F238E27FC236}">
                <a16:creationId xmlns:a16="http://schemas.microsoft.com/office/drawing/2014/main" id="{DD56E99A-240E-41AF-B670-2637CFBB55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DA3F21-7A2E-4382-B876-4A691FEF42EA}"/>
              </a:ext>
            </a:extLst>
          </p:cNvPr>
          <p:cNvSpPr>
            <a:spLocks noGrp="1"/>
          </p:cNvSpPr>
          <p:nvPr>
            <p:ph type="sldNum" sz="quarter" idx="12"/>
          </p:nvPr>
        </p:nvSpPr>
        <p:spPr/>
        <p:txBody>
          <a:bodyPr/>
          <a:lstStyle/>
          <a:p>
            <a:fld id="{E3081E7F-3C40-41F4-A571-C992997BA08F}" type="slidenum">
              <a:rPr lang="en-US" smtClean="0"/>
              <a:t>‹#›</a:t>
            </a:fld>
            <a:endParaRPr lang="en-US"/>
          </a:p>
        </p:txBody>
      </p:sp>
    </p:spTree>
    <p:extLst>
      <p:ext uri="{BB962C8B-B14F-4D97-AF65-F5344CB8AC3E}">
        <p14:creationId xmlns:p14="http://schemas.microsoft.com/office/powerpoint/2010/main" val="469106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E1243-C6FC-4F6A-9203-5801AFA362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1AB65B-F317-426A-8976-7DA4147FB6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65779-C9F6-4C03-B1D0-B9DC232C52B2}"/>
              </a:ext>
            </a:extLst>
          </p:cNvPr>
          <p:cNvSpPr>
            <a:spLocks noGrp="1"/>
          </p:cNvSpPr>
          <p:nvPr>
            <p:ph type="dt" sz="half" idx="10"/>
          </p:nvPr>
        </p:nvSpPr>
        <p:spPr/>
        <p:txBody>
          <a:bodyPr/>
          <a:lstStyle/>
          <a:p>
            <a:fld id="{9D5632B6-91CF-425E-990D-C450E9491D82}" type="datetimeFigureOut">
              <a:rPr lang="en-US" smtClean="0"/>
              <a:t>12/12/2025</a:t>
            </a:fld>
            <a:endParaRPr lang="en-US"/>
          </a:p>
        </p:txBody>
      </p:sp>
      <p:sp>
        <p:nvSpPr>
          <p:cNvPr id="5" name="Footer Placeholder 4">
            <a:extLst>
              <a:ext uri="{FF2B5EF4-FFF2-40B4-BE49-F238E27FC236}">
                <a16:creationId xmlns:a16="http://schemas.microsoft.com/office/drawing/2014/main" id="{85C42894-FD07-43E5-95FA-650E987B8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D1CE9-E6C6-4BF8-B368-1D40FD28DA8B}"/>
              </a:ext>
            </a:extLst>
          </p:cNvPr>
          <p:cNvSpPr>
            <a:spLocks noGrp="1"/>
          </p:cNvSpPr>
          <p:nvPr>
            <p:ph type="sldNum" sz="quarter" idx="12"/>
          </p:nvPr>
        </p:nvSpPr>
        <p:spPr/>
        <p:txBody>
          <a:bodyPr/>
          <a:lstStyle/>
          <a:p>
            <a:fld id="{E3081E7F-3C40-41F4-A571-C992997BA08F}" type="slidenum">
              <a:rPr lang="en-US" smtClean="0"/>
              <a:t>‹#›</a:t>
            </a:fld>
            <a:endParaRPr lang="en-US"/>
          </a:p>
        </p:txBody>
      </p:sp>
    </p:spTree>
    <p:extLst>
      <p:ext uri="{BB962C8B-B14F-4D97-AF65-F5344CB8AC3E}">
        <p14:creationId xmlns:p14="http://schemas.microsoft.com/office/powerpoint/2010/main" val="2648061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27DA61-72BD-44E4-9BE7-F44F169186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C0DD4D-0550-4490-AC9F-DC66FA1B49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B6C4A-8A3E-4CF6-9699-B01E9E53BF48}"/>
              </a:ext>
            </a:extLst>
          </p:cNvPr>
          <p:cNvSpPr>
            <a:spLocks noGrp="1"/>
          </p:cNvSpPr>
          <p:nvPr>
            <p:ph type="dt" sz="half" idx="10"/>
          </p:nvPr>
        </p:nvSpPr>
        <p:spPr/>
        <p:txBody>
          <a:bodyPr/>
          <a:lstStyle/>
          <a:p>
            <a:fld id="{9D5632B6-91CF-425E-990D-C450E9491D82}" type="datetimeFigureOut">
              <a:rPr lang="en-US" smtClean="0"/>
              <a:t>12/12/2025</a:t>
            </a:fld>
            <a:endParaRPr lang="en-US"/>
          </a:p>
        </p:txBody>
      </p:sp>
      <p:sp>
        <p:nvSpPr>
          <p:cNvPr id="5" name="Footer Placeholder 4">
            <a:extLst>
              <a:ext uri="{FF2B5EF4-FFF2-40B4-BE49-F238E27FC236}">
                <a16:creationId xmlns:a16="http://schemas.microsoft.com/office/drawing/2014/main" id="{6EA9EE07-2409-4FE6-9424-909FB67EA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EFCBB2-818E-4955-95F8-BDF8653A3E1D}"/>
              </a:ext>
            </a:extLst>
          </p:cNvPr>
          <p:cNvSpPr>
            <a:spLocks noGrp="1"/>
          </p:cNvSpPr>
          <p:nvPr>
            <p:ph type="sldNum" sz="quarter" idx="12"/>
          </p:nvPr>
        </p:nvSpPr>
        <p:spPr/>
        <p:txBody>
          <a:bodyPr/>
          <a:lstStyle/>
          <a:p>
            <a:fld id="{E3081E7F-3C40-41F4-A571-C992997BA08F}" type="slidenum">
              <a:rPr lang="en-US" smtClean="0"/>
              <a:t>‹#›</a:t>
            </a:fld>
            <a:endParaRPr lang="en-US"/>
          </a:p>
        </p:txBody>
      </p:sp>
    </p:spTree>
    <p:extLst>
      <p:ext uri="{BB962C8B-B14F-4D97-AF65-F5344CB8AC3E}">
        <p14:creationId xmlns:p14="http://schemas.microsoft.com/office/powerpoint/2010/main" val="235806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8ED2-F860-423A-AA4E-B2762DAD31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96671-8350-49E1-A486-C5FFCAC301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D1881-0A6D-4177-BA37-E78B2925051B}"/>
              </a:ext>
            </a:extLst>
          </p:cNvPr>
          <p:cNvSpPr>
            <a:spLocks noGrp="1"/>
          </p:cNvSpPr>
          <p:nvPr>
            <p:ph type="dt" sz="half" idx="10"/>
          </p:nvPr>
        </p:nvSpPr>
        <p:spPr/>
        <p:txBody>
          <a:bodyPr/>
          <a:lstStyle/>
          <a:p>
            <a:fld id="{9D5632B6-91CF-425E-990D-C450E9491D82}" type="datetimeFigureOut">
              <a:rPr lang="en-US" smtClean="0"/>
              <a:t>12/12/2025</a:t>
            </a:fld>
            <a:endParaRPr lang="en-US"/>
          </a:p>
        </p:txBody>
      </p:sp>
      <p:sp>
        <p:nvSpPr>
          <p:cNvPr id="5" name="Footer Placeholder 4">
            <a:extLst>
              <a:ext uri="{FF2B5EF4-FFF2-40B4-BE49-F238E27FC236}">
                <a16:creationId xmlns:a16="http://schemas.microsoft.com/office/drawing/2014/main" id="{8AF9403D-C13A-4737-994D-1423605E45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88D3EB-79C3-4A66-96D8-AAD64841D416}"/>
              </a:ext>
            </a:extLst>
          </p:cNvPr>
          <p:cNvSpPr>
            <a:spLocks noGrp="1"/>
          </p:cNvSpPr>
          <p:nvPr>
            <p:ph type="sldNum" sz="quarter" idx="12"/>
          </p:nvPr>
        </p:nvSpPr>
        <p:spPr/>
        <p:txBody>
          <a:bodyPr/>
          <a:lstStyle/>
          <a:p>
            <a:fld id="{E3081E7F-3C40-41F4-A571-C992997BA08F}" type="slidenum">
              <a:rPr lang="en-US" smtClean="0"/>
              <a:t>‹#›</a:t>
            </a:fld>
            <a:endParaRPr lang="en-US"/>
          </a:p>
        </p:txBody>
      </p:sp>
    </p:spTree>
    <p:extLst>
      <p:ext uri="{BB962C8B-B14F-4D97-AF65-F5344CB8AC3E}">
        <p14:creationId xmlns:p14="http://schemas.microsoft.com/office/powerpoint/2010/main" val="90622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0B90C-6BB3-40EF-8641-6D7772A2C9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38E9D2-8FEE-416D-A2FD-1D902335B6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D5F74A-0214-4ECD-84F4-C47A8A808EFC}"/>
              </a:ext>
            </a:extLst>
          </p:cNvPr>
          <p:cNvSpPr>
            <a:spLocks noGrp="1"/>
          </p:cNvSpPr>
          <p:nvPr>
            <p:ph type="dt" sz="half" idx="10"/>
          </p:nvPr>
        </p:nvSpPr>
        <p:spPr/>
        <p:txBody>
          <a:bodyPr/>
          <a:lstStyle/>
          <a:p>
            <a:fld id="{9D5632B6-91CF-425E-990D-C450E9491D82}" type="datetimeFigureOut">
              <a:rPr lang="en-US" smtClean="0"/>
              <a:t>12/12/2025</a:t>
            </a:fld>
            <a:endParaRPr lang="en-US"/>
          </a:p>
        </p:txBody>
      </p:sp>
      <p:sp>
        <p:nvSpPr>
          <p:cNvPr id="5" name="Footer Placeholder 4">
            <a:extLst>
              <a:ext uri="{FF2B5EF4-FFF2-40B4-BE49-F238E27FC236}">
                <a16:creationId xmlns:a16="http://schemas.microsoft.com/office/drawing/2014/main" id="{82904F29-889B-4DE0-970C-4DD1C50D29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4FDE6A-03F1-4AB1-A3D9-F8CBF42B5BD0}"/>
              </a:ext>
            </a:extLst>
          </p:cNvPr>
          <p:cNvSpPr>
            <a:spLocks noGrp="1"/>
          </p:cNvSpPr>
          <p:nvPr>
            <p:ph type="sldNum" sz="quarter" idx="12"/>
          </p:nvPr>
        </p:nvSpPr>
        <p:spPr/>
        <p:txBody>
          <a:bodyPr/>
          <a:lstStyle/>
          <a:p>
            <a:fld id="{E3081E7F-3C40-41F4-A571-C992997BA08F}" type="slidenum">
              <a:rPr lang="en-US" smtClean="0"/>
              <a:t>‹#›</a:t>
            </a:fld>
            <a:endParaRPr lang="en-US"/>
          </a:p>
        </p:txBody>
      </p:sp>
    </p:spTree>
    <p:extLst>
      <p:ext uri="{BB962C8B-B14F-4D97-AF65-F5344CB8AC3E}">
        <p14:creationId xmlns:p14="http://schemas.microsoft.com/office/powerpoint/2010/main" val="2791755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3E72-5132-43F5-BC91-A506919F40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5AE1E4-8B57-4EAF-8F1D-5D2E5B1892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66BB5F-2149-4EB5-9DCB-E33CB6C9E6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E8D355-6DD2-42FB-819A-BCE68DD98DE1}"/>
              </a:ext>
            </a:extLst>
          </p:cNvPr>
          <p:cNvSpPr>
            <a:spLocks noGrp="1"/>
          </p:cNvSpPr>
          <p:nvPr>
            <p:ph type="dt" sz="half" idx="10"/>
          </p:nvPr>
        </p:nvSpPr>
        <p:spPr/>
        <p:txBody>
          <a:bodyPr/>
          <a:lstStyle/>
          <a:p>
            <a:fld id="{9D5632B6-91CF-425E-990D-C450E9491D82}" type="datetimeFigureOut">
              <a:rPr lang="en-US" smtClean="0"/>
              <a:t>12/12/2025</a:t>
            </a:fld>
            <a:endParaRPr lang="en-US"/>
          </a:p>
        </p:txBody>
      </p:sp>
      <p:sp>
        <p:nvSpPr>
          <p:cNvPr id="6" name="Footer Placeholder 5">
            <a:extLst>
              <a:ext uri="{FF2B5EF4-FFF2-40B4-BE49-F238E27FC236}">
                <a16:creationId xmlns:a16="http://schemas.microsoft.com/office/drawing/2014/main" id="{83C35382-CE37-4D9E-80A5-1AB4945CA5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234314-76D4-4BED-AD0F-6FA84525B555}"/>
              </a:ext>
            </a:extLst>
          </p:cNvPr>
          <p:cNvSpPr>
            <a:spLocks noGrp="1"/>
          </p:cNvSpPr>
          <p:nvPr>
            <p:ph type="sldNum" sz="quarter" idx="12"/>
          </p:nvPr>
        </p:nvSpPr>
        <p:spPr/>
        <p:txBody>
          <a:bodyPr/>
          <a:lstStyle/>
          <a:p>
            <a:fld id="{E3081E7F-3C40-41F4-A571-C992997BA08F}" type="slidenum">
              <a:rPr lang="en-US" smtClean="0"/>
              <a:t>‹#›</a:t>
            </a:fld>
            <a:endParaRPr lang="en-US"/>
          </a:p>
        </p:txBody>
      </p:sp>
    </p:spTree>
    <p:extLst>
      <p:ext uri="{BB962C8B-B14F-4D97-AF65-F5344CB8AC3E}">
        <p14:creationId xmlns:p14="http://schemas.microsoft.com/office/powerpoint/2010/main" val="3760513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9B062-1ADD-4B16-AD68-A37D3A9216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8DCC95-69B4-49EA-A94A-9C6343A8EE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C9A443-F565-470E-8CC2-F00EDC0E72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710EB6-98F7-4FE8-9DAB-2890B56A0B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EB203E-0479-47E7-BF3B-A0405607A6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BDF2BD-5EB7-4EE5-8AF8-05EA76869786}"/>
              </a:ext>
            </a:extLst>
          </p:cNvPr>
          <p:cNvSpPr>
            <a:spLocks noGrp="1"/>
          </p:cNvSpPr>
          <p:nvPr>
            <p:ph type="dt" sz="half" idx="10"/>
          </p:nvPr>
        </p:nvSpPr>
        <p:spPr/>
        <p:txBody>
          <a:bodyPr/>
          <a:lstStyle/>
          <a:p>
            <a:fld id="{9D5632B6-91CF-425E-990D-C450E9491D82}" type="datetimeFigureOut">
              <a:rPr lang="en-US" smtClean="0"/>
              <a:t>12/12/2025</a:t>
            </a:fld>
            <a:endParaRPr lang="en-US"/>
          </a:p>
        </p:txBody>
      </p:sp>
      <p:sp>
        <p:nvSpPr>
          <p:cNvPr id="8" name="Footer Placeholder 7">
            <a:extLst>
              <a:ext uri="{FF2B5EF4-FFF2-40B4-BE49-F238E27FC236}">
                <a16:creationId xmlns:a16="http://schemas.microsoft.com/office/drawing/2014/main" id="{EE19E7B0-B3E4-46B0-BB92-BD09296417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201038-6F69-4359-8E6F-139607F1A22E}"/>
              </a:ext>
            </a:extLst>
          </p:cNvPr>
          <p:cNvSpPr>
            <a:spLocks noGrp="1"/>
          </p:cNvSpPr>
          <p:nvPr>
            <p:ph type="sldNum" sz="quarter" idx="12"/>
          </p:nvPr>
        </p:nvSpPr>
        <p:spPr/>
        <p:txBody>
          <a:bodyPr/>
          <a:lstStyle/>
          <a:p>
            <a:fld id="{E3081E7F-3C40-41F4-A571-C992997BA08F}" type="slidenum">
              <a:rPr lang="en-US" smtClean="0"/>
              <a:t>‹#›</a:t>
            </a:fld>
            <a:endParaRPr lang="en-US"/>
          </a:p>
        </p:txBody>
      </p:sp>
    </p:spTree>
    <p:extLst>
      <p:ext uri="{BB962C8B-B14F-4D97-AF65-F5344CB8AC3E}">
        <p14:creationId xmlns:p14="http://schemas.microsoft.com/office/powerpoint/2010/main" val="316895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0144D-F865-450B-9B7D-C066B78730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8F9C4D-2A11-4250-B75A-E3E94CD36634}"/>
              </a:ext>
            </a:extLst>
          </p:cNvPr>
          <p:cNvSpPr>
            <a:spLocks noGrp="1"/>
          </p:cNvSpPr>
          <p:nvPr>
            <p:ph type="dt" sz="half" idx="10"/>
          </p:nvPr>
        </p:nvSpPr>
        <p:spPr/>
        <p:txBody>
          <a:bodyPr/>
          <a:lstStyle/>
          <a:p>
            <a:fld id="{9D5632B6-91CF-425E-990D-C450E9491D82}" type="datetimeFigureOut">
              <a:rPr lang="en-US" smtClean="0"/>
              <a:t>12/12/2025</a:t>
            </a:fld>
            <a:endParaRPr lang="en-US"/>
          </a:p>
        </p:txBody>
      </p:sp>
      <p:sp>
        <p:nvSpPr>
          <p:cNvPr id="4" name="Footer Placeholder 3">
            <a:extLst>
              <a:ext uri="{FF2B5EF4-FFF2-40B4-BE49-F238E27FC236}">
                <a16:creationId xmlns:a16="http://schemas.microsoft.com/office/drawing/2014/main" id="{E7959942-73A4-4D86-A5AD-82FB6A7CAA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C775EC-E6D3-4BBD-A4AC-1993EE8FC12D}"/>
              </a:ext>
            </a:extLst>
          </p:cNvPr>
          <p:cNvSpPr>
            <a:spLocks noGrp="1"/>
          </p:cNvSpPr>
          <p:nvPr>
            <p:ph type="sldNum" sz="quarter" idx="12"/>
          </p:nvPr>
        </p:nvSpPr>
        <p:spPr/>
        <p:txBody>
          <a:bodyPr/>
          <a:lstStyle/>
          <a:p>
            <a:fld id="{E3081E7F-3C40-41F4-A571-C992997BA08F}" type="slidenum">
              <a:rPr lang="en-US" smtClean="0"/>
              <a:t>‹#›</a:t>
            </a:fld>
            <a:endParaRPr lang="en-US"/>
          </a:p>
        </p:txBody>
      </p:sp>
    </p:spTree>
    <p:extLst>
      <p:ext uri="{BB962C8B-B14F-4D97-AF65-F5344CB8AC3E}">
        <p14:creationId xmlns:p14="http://schemas.microsoft.com/office/powerpoint/2010/main" val="422208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47D26D-CEE8-4532-8E0D-0F9B544F689B}"/>
              </a:ext>
            </a:extLst>
          </p:cNvPr>
          <p:cNvSpPr>
            <a:spLocks noGrp="1"/>
          </p:cNvSpPr>
          <p:nvPr>
            <p:ph type="dt" sz="half" idx="10"/>
          </p:nvPr>
        </p:nvSpPr>
        <p:spPr/>
        <p:txBody>
          <a:bodyPr/>
          <a:lstStyle/>
          <a:p>
            <a:fld id="{9D5632B6-91CF-425E-990D-C450E9491D82}" type="datetimeFigureOut">
              <a:rPr lang="en-US" smtClean="0"/>
              <a:t>12/12/2025</a:t>
            </a:fld>
            <a:endParaRPr lang="en-US"/>
          </a:p>
        </p:txBody>
      </p:sp>
      <p:sp>
        <p:nvSpPr>
          <p:cNvPr id="3" name="Footer Placeholder 2">
            <a:extLst>
              <a:ext uri="{FF2B5EF4-FFF2-40B4-BE49-F238E27FC236}">
                <a16:creationId xmlns:a16="http://schemas.microsoft.com/office/drawing/2014/main" id="{EC7B9536-672A-4072-8A9D-4431DC82F0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197664-8B9A-4E82-B7CB-3D5ECC53036B}"/>
              </a:ext>
            </a:extLst>
          </p:cNvPr>
          <p:cNvSpPr>
            <a:spLocks noGrp="1"/>
          </p:cNvSpPr>
          <p:nvPr>
            <p:ph type="sldNum" sz="quarter" idx="12"/>
          </p:nvPr>
        </p:nvSpPr>
        <p:spPr/>
        <p:txBody>
          <a:bodyPr/>
          <a:lstStyle/>
          <a:p>
            <a:fld id="{E3081E7F-3C40-41F4-A571-C992997BA08F}" type="slidenum">
              <a:rPr lang="en-US" smtClean="0"/>
              <a:t>‹#›</a:t>
            </a:fld>
            <a:endParaRPr lang="en-US"/>
          </a:p>
        </p:txBody>
      </p:sp>
    </p:spTree>
    <p:extLst>
      <p:ext uri="{BB962C8B-B14F-4D97-AF65-F5344CB8AC3E}">
        <p14:creationId xmlns:p14="http://schemas.microsoft.com/office/powerpoint/2010/main" val="3372183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A8007-F094-4918-932A-64B860A932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8E7637-7FF0-4F44-9748-BBDFA7D8A6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EB800A-BF13-42D5-9052-59BA37ECA5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2DDB0-244D-4748-B178-AD3D7ECEC5BD}"/>
              </a:ext>
            </a:extLst>
          </p:cNvPr>
          <p:cNvSpPr>
            <a:spLocks noGrp="1"/>
          </p:cNvSpPr>
          <p:nvPr>
            <p:ph type="dt" sz="half" idx="10"/>
          </p:nvPr>
        </p:nvSpPr>
        <p:spPr/>
        <p:txBody>
          <a:bodyPr/>
          <a:lstStyle/>
          <a:p>
            <a:fld id="{9D5632B6-91CF-425E-990D-C450E9491D82}" type="datetimeFigureOut">
              <a:rPr lang="en-US" smtClean="0"/>
              <a:t>12/12/2025</a:t>
            </a:fld>
            <a:endParaRPr lang="en-US"/>
          </a:p>
        </p:txBody>
      </p:sp>
      <p:sp>
        <p:nvSpPr>
          <p:cNvPr id="6" name="Footer Placeholder 5">
            <a:extLst>
              <a:ext uri="{FF2B5EF4-FFF2-40B4-BE49-F238E27FC236}">
                <a16:creationId xmlns:a16="http://schemas.microsoft.com/office/drawing/2014/main" id="{79A8166B-6D75-42D7-8FCB-0BF2263462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14FF2-770A-419F-9026-A27A98412354}"/>
              </a:ext>
            </a:extLst>
          </p:cNvPr>
          <p:cNvSpPr>
            <a:spLocks noGrp="1"/>
          </p:cNvSpPr>
          <p:nvPr>
            <p:ph type="sldNum" sz="quarter" idx="12"/>
          </p:nvPr>
        </p:nvSpPr>
        <p:spPr/>
        <p:txBody>
          <a:bodyPr/>
          <a:lstStyle/>
          <a:p>
            <a:fld id="{E3081E7F-3C40-41F4-A571-C992997BA08F}" type="slidenum">
              <a:rPr lang="en-US" smtClean="0"/>
              <a:t>‹#›</a:t>
            </a:fld>
            <a:endParaRPr lang="en-US"/>
          </a:p>
        </p:txBody>
      </p:sp>
    </p:spTree>
    <p:extLst>
      <p:ext uri="{BB962C8B-B14F-4D97-AF65-F5344CB8AC3E}">
        <p14:creationId xmlns:p14="http://schemas.microsoft.com/office/powerpoint/2010/main" val="39186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083D3-FBFC-4261-AF76-EA8C651B4D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5F9FF1-8E3D-478B-B303-5F377D1B63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201955-D57D-43CB-A8E8-AC32FC02B0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8D3635-370B-4C07-BF4F-CB0266DAD8D9}"/>
              </a:ext>
            </a:extLst>
          </p:cNvPr>
          <p:cNvSpPr>
            <a:spLocks noGrp="1"/>
          </p:cNvSpPr>
          <p:nvPr>
            <p:ph type="dt" sz="half" idx="10"/>
          </p:nvPr>
        </p:nvSpPr>
        <p:spPr/>
        <p:txBody>
          <a:bodyPr/>
          <a:lstStyle/>
          <a:p>
            <a:fld id="{9D5632B6-91CF-425E-990D-C450E9491D82}" type="datetimeFigureOut">
              <a:rPr lang="en-US" smtClean="0"/>
              <a:t>12/12/2025</a:t>
            </a:fld>
            <a:endParaRPr lang="en-US"/>
          </a:p>
        </p:txBody>
      </p:sp>
      <p:sp>
        <p:nvSpPr>
          <p:cNvPr id="6" name="Footer Placeholder 5">
            <a:extLst>
              <a:ext uri="{FF2B5EF4-FFF2-40B4-BE49-F238E27FC236}">
                <a16:creationId xmlns:a16="http://schemas.microsoft.com/office/drawing/2014/main" id="{ED4E219B-5A00-4F46-89B7-57DA96B060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2320E8-C982-4916-A675-0A5276F4A69B}"/>
              </a:ext>
            </a:extLst>
          </p:cNvPr>
          <p:cNvSpPr>
            <a:spLocks noGrp="1"/>
          </p:cNvSpPr>
          <p:nvPr>
            <p:ph type="sldNum" sz="quarter" idx="12"/>
          </p:nvPr>
        </p:nvSpPr>
        <p:spPr/>
        <p:txBody>
          <a:bodyPr/>
          <a:lstStyle/>
          <a:p>
            <a:fld id="{E3081E7F-3C40-41F4-A571-C992997BA08F}" type="slidenum">
              <a:rPr lang="en-US" smtClean="0"/>
              <a:t>‹#›</a:t>
            </a:fld>
            <a:endParaRPr lang="en-US"/>
          </a:p>
        </p:txBody>
      </p:sp>
    </p:spTree>
    <p:extLst>
      <p:ext uri="{BB962C8B-B14F-4D97-AF65-F5344CB8AC3E}">
        <p14:creationId xmlns:p14="http://schemas.microsoft.com/office/powerpoint/2010/main" val="1874258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78BA8A-46E9-46E4-B681-DE94BB5E2D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DD081A-C16E-4E0C-BBCD-58CC42F003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CC717-7D73-4214-85B0-42CBDE6AE2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5632B6-91CF-425E-990D-C450E9491D82}" type="datetimeFigureOut">
              <a:rPr lang="en-US" smtClean="0"/>
              <a:t>12/12/2025</a:t>
            </a:fld>
            <a:endParaRPr lang="en-US"/>
          </a:p>
        </p:txBody>
      </p:sp>
      <p:sp>
        <p:nvSpPr>
          <p:cNvPr id="5" name="Footer Placeholder 4">
            <a:extLst>
              <a:ext uri="{FF2B5EF4-FFF2-40B4-BE49-F238E27FC236}">
                <a16:creationId xmlns:a16="http://schemas.microsoft.com/office/drawing/2014/main" id="{C10D1047-385E-4579-A731-E05702C196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3B974B-1E5D-4006-A6ED-BBEB520254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81E7F-3C40-41F4-A571-C992997BA08F}" type="slidenum">
              <a:rPr lang="en-US" smtClean="0"/>
              <a:t>‹#›</a:t>
            </a:fld>
            <a:endParaRPr lang="en-US"/>
          </a:p>
        </p:txBody>
      </p:sp>
    </p:spTree>
    <p:extLst>
      <p:ext uri="{BB962C8B-B14F-4D97-AF65-F5344CB8AC3E}">
        <p14:creationId xmlns:p14="http://schemas.microsoft.com/office/powerpoint/2010/main" val="1132327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2.png"/><Relationship Id="rId3" Type="http://schemas.openxmlformats.org/officeDocument/2006/relationships/slideLayout" Target="../slideLayouts/slideLayout1.xml"/><Relationship Id="rId7" Type="http://schemas.openxmlformats.org/officeDocument/2006/relationships/slide" Target="slide4.xml"/><Relationship Id="rId12" Type="http://schemas.openxmlformats.org/officeDocument/2006/relationships/slide" Target="slide9.xml"/><Relationship Id="rId2" Type="http://schemas.openxmlformats.org/officeDocument/2006/relationships/audio" Target="../media/media1.mp3"/><Relationship Id="rId16" Type="http://schemas.openxmlformats.org/officeDocument/2006/relationships/image" Target="../media/image4.png"/><Relationship Id="rId1" Type="http://schemas.microsoft.com/office/2007/relationships/media" Target="../media/media1.mp3"/><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audio" Target="../media/audio2.wav"/><Relationship Id="rId15" Type="http://schemas.openxmlformats.org/officeDocument/2006/relationships/slide" Target="slide10.xml"/><Relationship Id="rId10" Type="http://schemas.openxmlformats.org/officeDocument/2006/relationships/slide" Target="slide7.xml"/><Relationship Id="rId4" Type="http://schemas.openxmlformats.org/officeDocument/2006/relationships/audio" Target="../media/audio1.wav"/><Relationship Id="rId9" Type="http://schemas.openxmlformats.org/officeDocument/2006/relationships/slide" Target="slide6.xml"/><Relationship Id="rId14" Type="http://schemas.openxmlformats.org/officeDocument/2006/relationships/image" Target="../media/image3.sv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15.jf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D40D0-0265-ECC5-A2A9-25E3ACE8557E}"/>
              </a:ext>
            </a:extLst>
          </p:cNvPr>
          <p:cNvSpPr>
            <a:spLocks noGrp="1"/>
          </p:cNvSpPr>
          <p:nvPr>
            <p:ph type="title"/>
          </p:nvPr>
        </p:nvSpPr>
        <p:spPr/>
        <p:txBody>
          <a:bodyPr>
            <a:normAutofit/>
          </a:bodyPr>
          <a:lstStyle/>
          <a:p>
            <a:pPr algn="ctr"/>
            <a:r>
              <a:rPr lang="en-US" sz="6000" b="1" kern="0" dirty="0">
                <a:solidFill>
                  <a:srgbClr val="FF0000"/>
                </a:solidFill>
                <a:effectLst/>
                <a:latin typeface="Times New Roman" panose="02020603050405020304" pitchFamily="18" charset="0"/>
                <a:ea typeface="Calibri" panose="020F0502020204030204" pitchFamily="34" charset="0"/>
              </a:rPr>
              <a:t>TÁI CHẾ KIM LOẠI </a:t>
            </a:r>
            <a:endParaRPr lang="en-US" sz="6000" dirty="0"/>
          </a:p>
        </p:txBody>
      </p:sp>
      <p:sp>
        <p:nvSpPr>
          <p:cNvPr id="3" name="Content Placeholder 2">
            <a:extLst>
              <a:ext uri="{FF2B5EF4-FFF2-40B4-BE49-F238E27FC236}">
                <a16:creationId xmlns:a16="http://schemas.microsoft.com/office/drawing/2014/main" id="{0E945563-8018-4B38-54A3-9E537F3B0723}"/>
              </a:ext>
            </a:extLst>
          </p:cNvPr>
          <p:cNvSpPr>
            <a:spLocks noGrp="1"/>
          </p:cNvSpPr>
          <p:nvPr>
            <p:ph idx="1"/>
          </p:nvPr>
        </p:nvSpPr>
        <p:spPr>
          <a:xfrm>
            <a:off x="981419" y="1406984"/>
            <a:ext cx="10515600" cy="4351338"/>
          </a:xfrm>
        </p:spPr>
        <p:txBody>
          <a:bodyPr>
            <a:normAutofit/>
          </a:bodyPr>
          <a:lstStyle/>
          <a:p>
            <a:r>
              <a:rPr lang="en-US" sz="4000" b="1" dirty="0">
                <a:solidFill>
                  <a:srgbClr val="FF0000"/>
                </a:solidFill>
                <a:latin typeface="Times New Roman" panose="02020603050405020304" pitchFamily="18" charset="0"/>
                <a:cs typeface="Times New Roman" panose="02020603050405020304" pitchFamily="18" charset="0"/>
                <a:hlinkClick r:id="" action="ppaction://hlinkshowjump?jump=nextslide"/>
              </a:rPr>
              <a:t>KHỞI ĐỘNG</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F683407-7099-CE05-DDDC-7380FDC132E8}"/>
              </a:ext>
            </a:extLst>
          </p:cNvPr>
          <p:cNvPicPr>
            <a:picLocks noChangeAspect="1"/>
          </p:cNvPicPr>
          <p:nvPr/>
        </p:nvPicPr>
        <p:blipFill>
          <a:blip r:embed="rId2"/>
          <a:stretch>
            <a:fillRect/>
          </a:stretch>
        </p:blipFill>
        <p:spPr>
          <a:xfrm>
            <a:off x="2135436" y="2250873"/>
            <a:ext cx="8207565" cy="4351337"/>
          </a:xfrm>
          <a:prstGeom prst="rect">
            <a:avLst/>
          </a:prstGeom>
        </p:spPr>
      </p:pic>
    </p:spTree>
    <p:extLst>
      <p:ext uri="{BB962C8B-B14F-4D97-AF65-F5344CB8AC3E}">
        <p14:creationId xmlns:p14="http://schemas.microsoft.com/office/powerpoint/2010/main" val="3538149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5495BF1-A9F3-E275-C357-AF1882DBA7B3}"/>
              </a:ext>
            </a:extLst>
          </p:cNvPr>
          <p:cNvPicPr>
            <a:picLocks noGrp="1" noChangeAspect="1"/>
          </p:cNvPicPr>
          <p:nvPr>
            <p:ph idx="1"/>
          </p:nvPr>
        </p:nvPicPr>
        <p:blipFill>
          <a:blip r:embed="rId2"/>
          <a:stretch>
            <a:fillRect/>
          </a:stretch>
        </p:blipFill>
        <p:spPr>
          <a:xfrm>
            <a:off x="548954" y="826265"/>
            <a:ext cx="5091682" cy="3194892"/>
          </a:xfrm>
          <a:prstGeom prst="rect">
            <a:avLst/>
          </a:prstGeom>
        </p:spPr>
      </p:pic>
      <p:sp>
        <p:nvSpPr>
          <p:cNvPr id="5" name="Explosion: 8 Points 4">
            <a:extLst>
              <a:ext uri="{FF2B5EF4-FFF2-40B4-BE49-F238E27FC236}">
                <a16:creationId xmlns:a16="http://schemas.microsoft.com/office/drawing/2014/main" id="{A49B04D8-939B-EC3D-0382-C5EC86832BC4}"/>
              </a:ext>
            </a:extLst>
          </p:cNvPr>
          <p:cNvSpPr/>
          <p:nvPr/>
        </p:nvSpPr>
        <p:spPr>
          <a:xfrm>
            <a:off x="6096000" y="-352540"/>
            <a:ext cx="5725098" cy="4737253"/>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Tại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loại</a:t>
            </a:r>
            <a:r>
              <a:rPr lang="en-US" sz="3600" dirty="0">
                <a:latin typeface="Times New Roman" panose="02020603050405020304" pitchFamily="18" charset="0"/>
                <a:cs typeface="Times New Roman" panose="02020603050405020304" pitchFamily="18" charset="0"/>
              </a:rPr>
              <a:t>?</a:t>
            </a:r>
          </a:p>
        </p:txBody>
      </p:sp>
      <p:sp>
        <p:nvSpPr>
          <p:cNvPr id="8" name="Arrow: Right 7">
            <a:extLst>
              <a:ext uri="{FF2B5EF4-FFF2-40B4-BE49-F238E27FC236}">
                <a16:creationId xmlns:a16="http://schemas.microsoft.com/office/drawing/2014/main" id="{002246AA-7D7A-DD9E-5B17-44F20C584A1E}"/>
              </a:ext>
            </a:extLst>
          </p:cNvPr>
          <p:cNvSpPr/>
          <p:nvPr/>
        </p:nvSpPr>
        <p:spPr>
          <a:xfrm>
            <a:off x="2655064" y="4021157"/>
            <a:ext cx="8670275" cy="13991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latin typeface="Times New Roman" panose="02020603050405020304" pitchFamily="18" charset="0"/>
                <a:cs typeface="Times New Roman" panose="02020603050405020304" pitchFamily="18" charset="0"/>
              </a:rPr>
              <a:t>Tái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chế</a:t>
            </a:r>
            <a:r>
              <a:rPr lang="en-US" sz="4400" dirty="0">
                <a:latin typeface="Times New Roman" panose="02020603050405020304" pitchFamily="18" charset="0"/>
                <a:cs typeface="Times New Roman" panose="02020603050405020304" pitchFamily="18" charset="0"/>
              </a:rPr>
              <a:t> Kim </a:t>
            </a:r>
            <a:r>
              <a:rPr lang="en-US" sz="4400" dirty="0" err="1">
                <a:latin typeface="Times New Roman" panose="02020603050405020304" pitchFamily="18" charset="0"/>
                <a:cs typeface="Times New Roman" panose="02020603050405020304" pitchFamily="18" charset="0"/>
              </a:rPr>
              <a:t>loại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gì</a:t>
            </a:r>
            <a:r>
              <a:rPr lang="en-US" sz="4400" dirty="0">
                <a:latin typeface="Times New Roman" panose="02020603050405020304" pitchFamily="18" charset="0"/>
                <a:cs typeface="Times New Roman" panose="02020603050405020304" pitchFamily="18" charset="0"/>
              </a:rPr>
              <a:t>?</a:t>
            </a:r>
          </a:p>
        </p:txBody>
      </p:sp>
      <p:sp>
        <p:nvSpPr>
          <p:cNvPr id="10" name="Arrow: Right 9">
            <a:extLst>
              <a:ext uri="{FF2B5EF4-FFF2-40B4-BE49-F238E27FC236}">
                <a16:creationId xmlns:a16="http://schemas.microsoft.com/office/drawing/2014/main" id="{E91A9077-EA75-CF83-7882-494D90D20BCA}"/>
              </a:ext>
            </a:extLst>
          </p:cNvPr>
          <p:cNvSpPr/>
          <p:nvPr/>
        </p:nvSpPr>
        <p:spPr>
          <a:xfrm>
            <a:off x="1430356" y="5084284"/>
            <a:ext cx="8670275" cy="13991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thuyết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nhóm</a:t>
            </a:r>
            <a:r>
              <a:rPr lang="en-US" sz="4400" dirty="0">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3918375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D5D47DE-4858-05F8-07EC-FCE5C7E18332}"/>
              </a:ext>
            </a:extLst>
          </p:cNvPr>
          <p:cNvPicPr>
            <a:picLocks noGrp="1" noChangeAspect="1"/>
          </p:cNvPicPr>
          <p:nvPr>
            <p:ph idx="1"/>
          </p:nvPr>
        </p:nvPicPr>
        <p:blipFill>
          <a:blip r:embed="rId2"/>
          <a:stretch>
            <a:fillRect/>
          </a:stretch>
        </p:blipFill>
        <p:spPr>
          <a:xfrm>
            <a:off x="661012" y="518763"/>
            <a:ext cx="10477041" cy="5981188"/>
          </a:xfrm>
          <a:prstGeom prst="rect">
            <a:avLst/>
          </a:prstGeom>
        </p:spPr>
      </p:pic>
    </p:spTree>
    <p:extLst>
      <p:ext uri="{BB962C8B-B14F-4D97-AF65-F5344CB8AC3E}">
        <p14:creationId xmlns:p14="http://schemas.microsoft.com/office/powerpoint/2010/main" val="768819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5">
            <a:extLst>
              <a:ext uri="{FF2B5EF4-FFF2-40B4-BE49-F238E27FC236}">
                <a16:creationId xmlns:a16="http://schemas.microsoft.com/office/drawing/2014/main" id="{903561CA-242D-3385-6D16-6C507B58DBEC}"/>
              </a:ext>
            </a:extLst>
          </p:cNvPr>
          <p:cNvSpPr>
            <a:spLocks noGrp="1" noChangeArrowheads="1" noChangeShapeType="1" noTextEdit="1"/>
          </p:cNvSpPr>
          <p:nvPr>
            <p:ph type="title"/>
          </p:nvPr>
        </p:nvSpPr>
        <p:spPr bwMode="auto">
          <a:xfrm>
            <a:off x="838200" y="365125"/>
            <a:ext cx="10515600" cy="1325563"/>
          </a:xfrm>
          <a:prstGeom prst="rect">
            <a:avLst/>
          </a:prstGeom>
          <a:solidFill>
            <a:schemeClr val="bg1"/>
          </a:solidFill>
          <a:ln>
            <a:noFill/>
          </a:ln>
        </p:spPr>
        <p:txBody>
          <a:bodyPr wrap="none" fromWordArt="1">
            <a:prstTxWarp prst="textPlain">
              <a:avLst>
                <a:gd name="adj" fmla="val 50000"/>
              </a:avLst>
            </a:prstTxWarp>
          </a:bodyPr>
          <a:lstStyle/>
          <a:p>
            <a:pPr algn="ctr"/>
            <a:r>
              <a:rPr lang="en-US" sz="3600" b="1" kern="10" dirty="0">
                <a:ln w="9525">
                  <a:noFill/>
                  <a:round/>
                  <a:headEnd/>
                  <a:tailEnd/>
                </a:ln>
                <a:effectLst>
                  <a:outerShdw dist="53882" dir="2700000" algn="ctr" rotWithShape="0">
                    <a:srgbClr val="C0C0C0">
                      <a:alpha val="79999"/>
                    </a:srgbClr>
                  </a:outerShdw>
                </a:effectLst>
                <a:latin typeface=".VnTimeH"/>
              </a:rPr>
              <a:t> </a:t>
            </a:r>
            <a:r>
              <a:rPr lang="en-US" sz="3600" b="1" kern="10" dirty="0">
                <a:ln w="9525">
                  <a:noFill/>
                  <a:round/>
                  <a:headEnd/>
                  <a:tailEnd/>
                </a:ln>
                <a:solidFill>
                  <a:srgbClr val="0000FF"/>
                </a:solidFill>
                <a:effectLst>
                  <a:outerShdw dist="53882" dir="2700000" algn="ctr" rotWithShape="0">
                    <a:srgbClr val="C0C0C0">
                      <a:alpha val="79999"/>
                    </a:srgbClr>
                  </a:outerShdw>
                </a:effectLst>
                <a:latin typeface="Times New Roman" pitchFamily="18" charset="0"/>
                <a:cs typeface="Times New Roman" pitchFamily="18" charset="0"/>
              </a:rPr>
              <a:t>1. Ý </a:t>
            </a:r>
            <a:r>
              <a:rPr lang="en-US" sz="3600" b="1" kern="10" dirty="0" err="1">
                <a:ln w="9525">
                  <a:noFill/>
                  <a:round/>
                  <a:headEnd/>
                  <a:tailEnd/>
                </a:ln>
                <a:solidFill>
                  <a:srgbClr val="0000FF"/>
                </a:solidFill>
                <a:effectLst>
                  <a:outerShdw dist="53882" dir="2700000" algn="ctr" rotWithShape="0">
                    <a:srgbClr val="C0C0C0">
                      <a:alpha val="79999"/>
                    </a:srgbClr>
                  </a:outerShdw>
                </a:effectLst>
                <a:latin typeface="Times New Roman" pitchFamily="18" charset="0"/>
                <a:cs typeface="Times New Roman" pitchFamily="18" charset="0"/>
              </a:rPr>
              <a:t>nghĩa</a:t>
            </a:r>
            <a:r>
              <a:rPr lang="en-US" sz="3600" b="1" kern="10" dirty="0">
                <a:ln w="9525">
                  <a:noFill/>
                  <a:round/>
                  <a:headEnd/>
                  <a:tailEnd/>
                </a:ln>
                <a:solidFill>
                  <a:srgbClr val="0000FF"/>
                </a:solidFill>
                <a:effectLst>
                  <a:outerShdw dist="53882" dir="2700000" algn="ctr" rotWithShape="0">
                    <a:srgbClr val="C0C0C0">
                      <a:alpha val="79999"/>
                    </a:srgbClr>
                  </a:outerShdw>
                </a:effectLst>
                <a:latin typeface="Times New Roman" pitchFamily="18" charset="0"/>
                <a:cs typeface="Times New Roman" pitchFamily="18" charset="0"/>
              </a:rPr>
              <a:t> </a:t>
            </a:r>
            <a:r>
              <a:rPr lang="en-US" sz="3600" b="1" kern="10" dirty="0" err="1">
                <a:ln w="9525">
                  <a:noFill/>
                  <a:round/>
                  <a:headEnd/>
                  <a:tailEnd/>
                </a:ln>
                <a:solidFill>
                  <a:srgbClr val="0000FF"/>
                </a:solidFill>
                <a:effectLst>
                  <a:outerShdw dist="53882" dir="2700000" algn="ctr" rotWithShape="0">
                    <a:srgbClr val="C0C0C0">
                      <a:alpha val="79999"/>
                    </a:srgbClr>
                  </a:outerShdw>
                </a:effectLst>
                <a:latin typeface="Times New Roman" pitchFamily="18" charset="0"/>
                <a:cs typeface="Times New Roman" pitchFamily="18" charset="0"/>
              </a:rPr>
              <a:t>của</a:t>
            </a:r>
            <a:r>
              <a:rPr lang="en-US" sz="3600" b="1" kern="10" dirty="0">
                <a:ln w="9525">
                  <a:noFill/>
                  <a:round/>
                  <a:headEnd/>
                  <a:tailEnd/>
                </a:ln>
                <a:solidFill>
                  <a:srgbClr val="0000FF"/>
                </a:solidFill>
                <a:effectLst>
                  <a:outerShdw dist="53882" dir="2700000" algn="ctr" rotWithShape="0">
                    <a:srgbClr val="C0C0C0">
                      <a:alpha val="79999"/>
                    </a:srgbClr>
                  </a:outerShdw>
                </a:effectLst>
                <a:latin typeface="Times New Roman" pitchFamily="18" charset="0"/>
                <a:cs typeface="Times New Roman" pitchFamily="18" charset="0"/>
              </a:rPr>
              <a:t> </a:t>
            </a:r>
            <a:r>
              <a:rPr lang="en-US" sz="3600" b="1" kern="10" dirty="0" err="1">
                <a:ln w="9525">
                  <a:noFill/>
                  <a:round/>
                  <a:headEnd/>
                  <a:tailEnd/>
                </a:ln>
                <a:solidFill>
                  <a:srgbClr val="0000FF"/>
                </a:solidFill>
                <a:effectLst>
                  <a:outerShdw dist="53882" dir="2700000" algn="ctr" rotWithShape="0">
                    <a:srgbClr val="C0C0C0">
                      <a:alpha val="79999"/>
                    </a:srgbClr>
                  </a:outerShdw>
                </a:effectLst>
                <a:latin typeface="Times New Roman" pitchFamily="18" charset="0"/>
                <a:cs typeface="Times New Roman" pitchFamily="18" charset="0"/>
              </a:rPr>
              <a:t>quá</a:t>
            </a:r>
            <a:r>
              <a:rPr lang="en-US" sz="3600" b="1" kern="10" dirty="0">
                <a:ln w="9525">
                  <a:noFill/>
                  <a:round/>
                  <a:headEnd/>
                  <a:tailEnd/>
                </a:ln>
                <a:solidFill>
                  <a:srgbClr val="0000FF"/>
                </a:solidFill>
                <a:effectLst>
                  <a:outerShdw dist="53882" dir="2700000" algn="ctr" rotWithShape="0">
                    <a:srgbClr val="C0C0C0">
                      <a:alpha val="79999"/>
                    </a:srgbClr>
                  </a:outerShdw>
                </a:effectLst>
                <a:latin typeface="Times New Roman" pitchFamily="18" charset="0"/>
                <a:cs typeface="Times New Roman" pitchFamily="18" charset="0"/>
              </a:rPr>
              <a:t> </a:t>
            </a:r>
            <a:r>
              <a:rPr lang="en-US" sz="3600" b="1" kern="10" dirty="0" err="1">
                <a:ln w="9525">
                  <a:noFill/>
                  <a:round/>
                  <a:headEnd/>
                  <a:tailEnd/>
                </a:ln>
                <a:solidFill>
                  <a:srgbClr val="0000FF"/>
                </a:solidFill>
                <a:effectLst>
                  <a:outerShdw dist="53882" dir="2700000" algn="ctr" rotWithShape="0">
                    <a:srgbClr val="C0C0C0">
                      <a:alpha val="79999"/>
                    </a:srgbClr>
                  </a:outerShdw>
                </a:effectLst>
                <a:latin typeface="Times New Roman" pitchFamily="18" charset="0"/>
                <a:cs typeface="Times New Roman" pitchFamily="18" charset="0"/>
              </a:rPr>
              <a:t>trình</a:t>
            </a:r>
            <a:r>
              <a:rPr lang="en-US" sz="3600" b="1" kern="10" dirty="0">
                <a:ln w="9525">
                  <a:noFill/>
                  <a:round/>
                  <a:headEnd/>
                  <a:tailEnd/>
                </a:ln>
                <a:solidFill>
                  <a:srgbClr val="0000FF"/>
                </a:solidFill>
                <a:effectLst>
                  <a:outerShdw dist="53882" dir="2700000" algn="ctr" rotWithShape="0">
                    <a:srgbClr val="C0C0C0">
                      <a:alpha val="79999"/>
                    </a:srgbClr>
                  </a:outerShdw>
                </a:effectLst>
                <a:latin typeface="Times New Roman" pitchFamily="18" charset="0"/>
                <a:cs typeface="Times New Roman" pitchFamily="18" charset="0"/>
              </a:rPr>
              <a:t> </a:t>
            </a:r>
            <a:r>
              <a:rPr lang="en-US" sz="3600" b="1" kern="10" dirty="0" err="1">
                <a:ln w="9525">
                  <a:noFill/>
                  <a:round/>
                  <a:headEnd/>
                  <a:tailEnd/>
                </a:ln>
                <a:solidFill>
                  <a:srgbClr val="0000FF"/>
                </a:solidFill>
                <a:effectLst>
                  <a:outerShdw dist="53882" dir="2700000" algn="ctr" rotWithShape="0">
                    <a:srgbClr val="C0C0C0">
                      <a:alpha val="79999"/>
                    </a:srgbClr>
                  </a:outerShdw>
                </a:effectLst>
                <a:latin typeface="Times New Roman" pitchFamily="18" charset="0"/>
                <a:cs typeface="Times New Roman" pitchFamily="18" charset="0"/>
              </a:rPr>
              <a:t>tái</a:t>
            </a:r>
            <a:r>
              <a:rPr lang="en-US" sz="3600" b="1" kern="10" dirty="0">
                <a:ln w="9525">
                  <a:noFill/>
                  <a:round/>
                  <a:headEnd/>
                  <a:tailEnd/>
                </a:ln>
                <a:solidFill>
                  <a:srgbClr val="0000FF"/>
                </a:solidFill>
                <a:effectLst>
                  <a:outerShdw dist="53882" dir="2700000" algn="ctr" rotWithShape="0">
                    <a:srgbClr val="C0C0C0">
                      <a:alpha val="79999"/>
                    </a:srgbClr>
                  </a:outerShdw>
                </a:effectLst>
                <a:latin typeface="Times New Roman" pitchFamily="18" charset="0"/>
                <a:cs typeface="Times New Roman" pitchFamily="18" charset="0"/>
              </a:rPr>
              <a:t> </a:t>
            </a:r>
            <a:r>
              <a:rPr lang="en-US" sz="3600" b="1" kern="10" dirty="0" err="1">
                <a:ln w="9525">
                  <a:noFill/>
                  <a:round/>
                  <a:headEnd/>
                  <a:tailEnd/>
                </a:ln>
                <a:solidFill>
                  <a:srgbClr val="0000FF"/>
                </a:solidFill>
                <a:effectLst>
                  <a:outerShdw dist="53882" dir="2700000" algn="ctr" rotWithShape="0">
                    <a:srgbClr val="C0C0C0">
                      <a:alpha val="79999"/>
                    </a:srgbClr>
                  </a:outerShdw>
                </a:effectLst>
                <a:latin typeface="Times New Roman" pitchFamily="18" charset="0"/>
                <a:cs typeface="Times New Roman" pitchFamily="18" charset="0"/>
              </a:rPr>
              <a:t>chế</a:t>
            </a:r>
            <a:r>
              <a:rPr lang="en-US" sz="3600" b="1" kern="10" dirty="0">
                <a:ln w="9525">
                  <a:noFill/>
                  <a:round/>
                  <a:headEnd/>
                  <a:tailEnd/>
                </a:ln>
                <a:solidFill>
                  <a:srgbClr val="0000FF"/>
                </a:solidFill>
                <a:effectLst>
                  <a:outerShdw dist="53882" dir="2700000" algn="ctr" rotWithShape="0">
                    <a:srgbClr val="C0C0C0">
                      <a:alpha val="79999"/>
                    </a:srgbClr>
                  </a:outerShdw>
                </a:effectLst>
                <a:latin typeface="Times New Roman" pitchFamily="18" charset="0"/>
                <a:cs typeface="Times New Roman" pitchFamily="18" charset="0"/>
              </a:rPr>
              <a:t> </a:t>
            </a:r>
            <a:r>
              <a:rPr lang="en-US" sz="3600" b="1" kern="10" dirty="0" err="1">
                <a:ln w="9525">
                  <a:noFill/>
                  <a:round/>
                  <a:headEnd/>
                  <a:tailEnd/>
                </a:ln>
                <a:solidFill>
                  <a:srgbClr val="0000FF"/>
                </a:solidFill>
                <a:effectLst>
                  <a:outerShdw dist="53882" dir="2700000" algn="ctr" rotWithShape="0">
                    <a:srgbClr val="C0C0C0">
                      <a:alpha val="79999"/>
                    </a:srgbClr>
                  </a:outerShdw>
                </a:effectLst>
                <a:latin typeface="Times New Roman" pitchFamily="18" charset="0"/>
                <a:cs typeface="Times New Roman" pitchFamily="18" charset="0"/>
              </a:rPr>
              <a:t>kim</a:t>
            </a:r>
            <a:r>
              <a:rPr lang="en-US" sz="3600" b="1" kern="10" dirty="0">
                <a:ln w="9525">
                  <a:noFill/>
                  <a:round/>
                  <a:headEnd/>
                  <a:tailEnd/>
                </a:ln>
                <a:solidFill>
                  <a:srgbClr val="0000FF"/>
                </a:solidFill>
                <a:effectLst>
                  <a:outerShdw dist="53882" dir="2700000" algn="ctr" rotWithShape="0">
                    <a:srgbClr val="C0C0C0">
                      <a:alpha val="79999"/>
                    </a:srgbClr>
                  </a:outerShdw>
                </a:effectLst>
                <a:latin typeface="Times New Roman" pitchFamily="18" charset="0"/>
                <a:cs typeface="Times New Roman" pitchFamily="18" charset="0"/>
              </a:rPr>
              <a:t> </a:t>
            </a:r>
            <a:r>
              <a:rPr lang="en-US" sz="3600" b="1" kern="10" dirty="0" err="1">
                <a:ln w="9525">
                  <a:noFill/>
                  <a:round/>
                  <a:headEnd/>
                  <a:tailEnd/>
                </a:ln>
                <a:solidFill>
                  <a:srgbClr val="0000FF"/>
                </a:solidFill>
                <a:effectLst>
                  <a:outerShdw dist="53882" dir="2700000" algn="ctr" rotWithShape="0">
                    <a:srgbClr val="C0C0C0">
                      <a:alpha val="79999"/>
                    </a:srgbClr>
                  </a:outerShdw>
                </a:effectLst>
                <a:latin typeface="Times New Roman" pitchFamily="18" charset="0"/>
                <a:cs typeface="Times New Roman" pitchFamily="18" charset="0"/>
              </a:rPr>
              <a:t>loại</a:t>
            </a:r>
            <a:endParaRPr lang="en-US" sz="3600" b="1" kern="10" dirty="0">
              <a:ln w="9525">
                <a:noFill/>
                <a:round/>
                <a:headEnd/>
                <a:tailEnd/>
              </a:ln>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 Box 3">
            <a:extLst>
              <a:ext uri="{FF2B5EF4-FFF2-40B4-BE49-F238E27FC236}">
                <a16:creationId xmlns:a16="http://schemas.microsoft.com/office/drawing/2014/main" id="{3BBE6C45-44D0-638A-ABE5-788A1D2899E3}"/>
              </a:ext>
            </a:extLst>
          </p:cNvPr>
          <p:cNvSpPr txBox="1">
            <a:spLocks noGrp="1" noChangeArrowheads="1"/>
          </p:cNvSpPr>
          <p:nvPr>
            <p:ph idx="1"/>
          </p:nvPr>
        </p:nvSpPr>
        <p:spPr bwMode="auto">
          <a:xfrm>
            <a:off x="1179723" y="2166325"/>
            <a:ext cx="10515600" cy="2789225"/>
          </a:xfrm>
          <a:prstGeom prst="rect">
            <a:avLst/>
          </a:prstGeom>
          <a:noFill/>
          <a:ln w="9525">
            <a:noFill/>
            <a:miter lim="800000"/>
            <a:headEnd/>
            <a:tailEnd/>
          </a:ln>
          <a:effectLst/>
        </p:spPr>
        <p:txBody>
          <a:bodyPr wrap="square">
            <a:spAutoFit/>
          </a:bodyPr>
          <a:lstStyle/>
          <a:p>
            <a:pPr eaLnBrk="1" hangingPunct="1">
              <a:lnSpc>
                <a:spcPct val="120000"/>
              </a:lnSpc>
            </a:pP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Tiết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kiệm</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tài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nguyên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thiên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nhiên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và</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năng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lượng</a:t>
            </a:r>
            <a:r>
              <a:rPr lang="en-US" sz="3200" b="1" dirty="0">
                <a:solidFill>
                  <a:srgbClr val="0070C0"/>
                </a:solidFill>
                <a:latin typeface="Times New Roman" panose="02020603050405020304" pitchFamily="18" charset="0"/>
                <a:cs typeface="Times New Roman" panose="02020603050405020304" pitchFamily="18" charset="0"/>
              </a:rPr>
              <a:t>.</a:t>
            </a:r>
          </a:p>
          <a:p>
            <a:pPr eaLnBrk="1" hangingPunct="1">
              <a:lnSpc>
                <a:spcPct val="120000"/>
              </a:lnSpc>
            </a:pP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Giảm</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rác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thải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chôn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lấp</a:t>
            </a:r>
            <a:r>
              <a:rPr lang="en-US" sz="3200" b="1" dirty="0">
                <a:solidFill>
                  <a:srgbClr val="0070C0"/>
                </a:solidFill>
                <a:latin typeface="Times New Roman" panose="02020603050405020304" pitchFamily="18" charset="0"/>
                <a:cs typeface="Times New Roman" panose="02020603050405020304" pitchFamily="18" charset="0"/>
              </a:rPr>
              <a:t>.</a:t>
            </a:r>
          </a:p>
          <a:p>
            <a:pPr eaLnBrk="1" hangingPunct="1">
              <a:lnSpc>
                <a:spcPct val="120000"/>
              </a:lnSpc>
            </a:pP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Giải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quyết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thêm</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việc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làm</a:t>
            </a:r>
            <a:r>
              <a:rPr lang="en-US" sz="3200" b="1" dirty="0">
                <a:solidFill>
                  <a:srgbClr val="0070C0"/>
                </a:solidFill>
                <a:latin typeface="Times New Roman" panose="02020603050405020304" pitchFamily="18" charset="0"/>
                <a:cs typeface="Times New Roman" panose="02020603050405020304" pitchFamily="18" charset="0"/>
              </a:rPr>
              <a:t>.</a:t>
            </a:r>
          </a:p>
          <a:p>
            <a:pPr eaLnBrk="1" hangingPunct="1">
              <a:lnSpc>
                <a:spcPct val="120000"/>
              </a:lnSpc>
            </a:pP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Hạn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chế</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các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ảnh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hưởng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tiêu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cực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đến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môi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trường</a:t>
            </a:r>
            <a:r>
              <a:rPr lang="en-US" sz="3200" b="1" dirty="0">
                <a:solidFill>
                  <a:srgbClr val="0070C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36258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ái chế kim loại hạn chế việc khai thác tài nguyên tự nhiên">
            <a:extLst>
              <a:ext uri="{FF2B5EF4-FFF2-40B4-BE49-F238E27FC236}">
                <a16:creationId xmlns:a16="http://schemas.microsoft.com/office/drawing/2014/main" id="{F7CC695C-EE58-0D62-C28E-44B35ADF6F6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CCEC801A-A2C4-936C-47A3-1D208AC26093}"/>
              </a:ext>
            </a:extLst>
          </p:cNvPr>
          <p:cNvPicPr>
            <a:picLocks noChangeAspect="1"/>
          </p:cNvPicPr>
          <p:nvPr/>
        </p:nvPicPr>
        <p:blipFill>
          <a:blip r:embed="rId2"/>
          <a:stretch>
            <a:fillRect/>
          </a:stretch>
        </p:blipFill>
        <p:spPr>
          <a:xfrm>
            <a:off x="760164" y="407624"/>
            <a:ext cx="10421956" cy="5224939"/>
          </a:xfrm>
          <a:prstGeom prst="rect">
            <a:avLst/>
          </a:prstGeom>
        </p:spPr>
      </p:pic>
      <p:sp>
        <p:nvSpPr>
          <p:cNvPr id="4" name="Thought Bubble: Cloud 3">
            <a:extLst>
              <a:ext uri="{FF2B5EF4-FFF2-40B4-BE49-F238E27FC236}">
                <a16:creationId xmlns:a16="http://schemas.microsoft.com/office/drawing/2014/main" id="{3CCBE0E5-DD95-259F-0269-8F0327118F17}"/>
              </a:ext>
            </a:extLst>
          </p:cNvPr>
          <p:cNvSpPr/>
          <p:nvPr/>
        </p:nvSpPr>
        <p:spPr>
          <a:xfrm>
            <a:off x="5443252" y="506777"/>
            <a:ext cx="6748748" cy="3982138"/>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kern="0" dirty="0">
                <a:solidFill>
                  <a:srgbClr val="FFFF00"/>
                </a:solidFill>
                <a:effectLst/>
                <a:latin typeface="Times New Roman" panose="02020603050405020304" pitchFamily="18" charset="0"/>
                <a:ea typeface="Calibri" panose="020F0502020204030204" pitchFamily="34" charset="0"/>
              </a:rPr>
              <a:t>1. </a:t>
            </a:r>
            <a:r>
              <a:rPr lang="vi-VN" sz="4000" kern="0" dirty="0">
                <a:solidFill>
                  <a:srgbClr val="FFFF00"/>
                </a:solidFill>
                <a:effectLst/>
                <a:latin typeface="Times New Roman" panose="02020603050405020304" pitchFamily="18" charset="0"/>
                <a:ea typeface="MyriadPro-LightSemiCn"/>
              </a:rPr>
              <a:t>Tại sao tái chế kim loại lại giúp tiết kiệm năng lượng và giảm phát thải khí carbon dioxide</a:t>
            </a:r>
            <a:r>
              <a:rPr lang="en-US" sz="4000" kern="0" dirty="0">
                <a:solidFill>
                  <a:srgbClr val="FFFF00"/>
                </a:solidFill>
                <a:effectLst/>
                <a:latin typeface="Times New Roman" panose="02020603050405020304" pitchFamily="18" charset="0"/>
                <a:ea typeface="MyriadPro-LightSemiCn"/>
              </a:rPr>
              <a:t>?</a:t>
            </a:r>
            <a:endParaRPr lang="en-US" dirty="0">
              <a:solidFill>
                <a:srgbClr val="FFFF00"/>
              </a:solidFill>
            </a:endParaRPr>
          </a:p>
        </p:txBody>
      </p:sp>
    </p:spTree>
    <p:extLst>
      <p:ext uri="{BB962C8B-B14F-4D97-AF65-F5344CB8AC3E}">
        <p14:creationId xmlns:p14="http://schemas.microsoft.com/office/powerpoint/2010/main" val="3215142036"/>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A4F809-C581-3F9D-66DB-01DC7624AAFB}"/>
              </a:ext>
            </a:extLst>
          </p:cNvPr>
          <p:cNvPicPr>
            <a:picLocks noChangeAspect="1"/>
          </p:cNvPicPr>
          <p:nvPr/>
        </p:nvPicPr>
        <p:blipFill>
          <a:blip r:embed="rId2"/>
          <a:stretch>
            <a:fillRect/>
          </a:stretch>
        </p:blipFill>
        <p:spPr>
          <a:xfrm>
            <a:off x="3316077" y="3673731"/>
            <a:ext cx="5783627" cy="2903734"/>
          </a:xfrm>
          <a:prstGeom prst="rect">
            <a:avLst/>
          </a:prstGeom>
        </p:spPr>
      </p:pic>
      <p:sp>
        <p:nvSpPr>
          <p:cNvPr id="7" name="Content Placeholder 2">
            <a:extLst>
              <a:ext uri="{FF2B5EF4-FFF2-40B4-BE49-F238E27FC236}">
                <a16:creationId xmlns:a16="http://schemas.microsoft.com/office/drawing/2014/main" id="{A2ED45E6-5DD7-5458-74F3-61DF5609986F}"/>
              </a:ext>
            </a:extLst>
          </p:cNvPr>
          <p:cNvSpPr txBox="1">
            <a:spLocks/>
          </p:cNvSpPr>
          <p:nvPr/>
        </p:nvSpPr>
        <p:spPr>
          <a:xfrm>
            <a:off x="860234" y="192400"/>
            <a:ext cx="10916798" cy="36686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sz="3500" dirty="0">
                <a:solidFill>
                  <a:srgbClr val="0070C0"/>
                </a:solidFill>
                <a:latin typeface=".ProTeacher03 SFU DIN NeuGroBol" panose="00000400000000000000" pitchFamily="2" charset="0"/>
                <a:cs typeface="Times New Roman" panose="02020603050405020304" pitchFamily="18" charset="0"/>
              </a:rPr>
              <a:t>Việc sản xuất kim loại từ quặng cần phải trải qua nhiều công đoạn phức tạp như thăm dò, khai thác quặng, tuyển quặng, tinh chế quặng, ... nên tiêu tốn rất nhiều năng lượng so với việc tái chế kim loại tương ứng. Vì thế, tái chế kim loại giúp tiết kiệm năng lượng. </a:t>
            </a:r>
            <a:endParaRPr lang="en-US" sz="3500" dirty="0">
              <a:solidFill>
                <a:srgbClr val="0070C0"/>
              </a:solidFill>
              <a:latin typeface=".ProTeacher03 SFU DIN NeuGroBol" panose="00000400000000000000" pitchFamily="2" charset="0"/>
              <a:cs typeface="Times New Roman" panose="02020603050405020304" pitchFamily="18" charset="0"/>
            </a:endParaRPr>
          </a:p>
          <a:p>
            <a:r>
              <a:rPr lang="vi-VN" sz="3500" dirty="0">
                <a:solidFill>
                  <a:srgbClr val="0070C0"/>
                </a:solidFill>
                <a:latin typeface=".ProTeacher03 SFU DIN NeuGroBol" panose="00000400000000000000" pitchFamily="2" charset="0"/>
                <a:cs typeface="Times New Roman" panose="02020603050405020304" pitchFamily="18" charset="0"/>
              </a:rPr>
              <a:t>Ngoài ra, nhờ giảm tiêu thụ năng lượng, tái chế kim loại giúp giảm phát thải khí nhà kính. Do đó, tái chế kim loại giúp tiết kiệm năng lượng và giảm phát thải khí carbon dioxide.</a:t>
            </a:r>
            <a:endParaRPr lang="en-US" sz="3500" b="1" dirty="0">
              <a:solidFill>
                <a:srgbClr val="0070C0"/>
              </a:solidFill>
              <a:latin typeface=".ProTeacher03 SFU DIN NeuGroBol" panose="00000400000000000000" pitchFamily="2"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57916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Right 12">
            <a:extLst>
              <a:ext uri="{FF2B5EF4-FFF2-40B4-BE49-F238E27FC236}">
                <a16:creationId xmlns:a16="http://schemas.microsoft.com/office/drawing/2014/main" id="{25406A47-5E22-4FEA-CAE0-8F951F463B9A}"/>
              </a:ext>
            </a:extLst>
          </p:cNvPr>
          <p:cNvSpPr/>
          <p:nvPr/>
        </p:nvSpPr>
        <p:spPr>
          <a:xfrm>
            <a:off x="1287137" y="88134"/>
            <a:ext cx="9617725" cy="31067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vi-VN"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Vì sao nói tái chế kim loại giúp có thêm không gian chôn lấp rác? </a:t>
            </a:r>
            <a:endPar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dirty="0"/>
          </a:p>
        </p:txBody>
      </p:sp>
      <p:sp>
        <p:nvSpPr>
          <p:cNvPr id="18" name="TextBox 17">
            <a:extLst>
              <a:ext uri="{FF2B5EF4-FFF2-40B4-BE49-F238E27FC236}">
                <a16:creationId xmlns:a16="http://schemas.microsoft.com/office/drawing/2014/main" id="{AFB7D974-6DED-DB3B-C8C4-352A4BB4E494}"/>
              </a:ext>
            </a:extLst>
          </p:cNvPr>
          <p:cNvSpPr txBox="1"/>
          <p:nvPr/>
        </p:nvSpPr>
        <p:spPr>
          <a:xfrm>
            <a:off x="1156770" y="3194891"/>
            <a:ext cx="10234670" cy="2554545"/>
          </a:xfrm>
          <a:prstGeom prst="rect">
            <a:avLst/>
          </a:prstGeom>
          <a:noFill/>
        </p:spPr>
        <p:txBody>
          <a:bodyPr wrap="square">
            <a:spAutoFit/>
          </a:bodyPr>
          <a:lstStyle/>
          <a:p>
            <a:r>
              <a:rPr lang="en-US" sz="3200" b="0" i="0" dirty="0" err="1">
                <a:solidFill>
                  <a:srgbClr val="0070C0"/>
                </a:solidFill>
                <a:effectLst/>
                <a:highlight>
                  <a:srgbClr val="FFFFFF"/>
                </a:highlight>
                <a:latin typeface="Times New Roman" panose="02020603050405020304" pitchFamily="18" charset="0"/>
                <a:cs typeface="Times New Roman" panose="02020603050405020304" pitchFamily="18" charset="0"/>
              </a:rPr>
              <a:t>Bởi</a:t>
            </a:r>
            <a:r>
              <a:rPr lang="en-US" sz="3200" b="0" i="0" dirty="0">
                <a:solidFill>
                  <a:srgbClr val="0070C0"/>
                </a:solidFill>
                <a:effectLst/>
                <a:highlight>
                  <a:srgbClr val="FFFFFF"/>
                </a:highlight>
                <a:latin typeface="Times New Roman" panose="02020603050405020304" pitchFamily="18" charset="0"/>
                <a:cs typeface="Times New Roman" panose="02020603050405020304" pitchFamily="18" charset="0"/>
              </a:rPr>
              <a:t> </a:t>
            </a:r>
            <a:r>
              <a:rPr lang="en-US" sz="3200" b="0" i="0" dirty="0" err="1">
                <a:solidFill>
                  <a:srgbClr val="0070C0"/>
                </a:solidFill>
                <a:effectLst/>
                <a:highlight>
                  <a:srgbClr val="FFFFFF"/>
                </a:highlight>
                <a:latin typeface="Times New Roman" panose="02020603050405020304" pitchFamily="18" charset="0"/>
                <a:cs typeface="Times New Roman" panose="02020603050405020304" pitchFamily="18" charset="0"/>
              </a:rPr>
              <a:t>vì</a:t>
            </a:r>
            <a:r>
              <a:rPr lang="en-US" sz="3200" b="0" i="0" dirty="0">
                <a:solidFill>
                  <a:srgbClr val="0070C0"/>
                </a:solidFill>
                <a:effectLst/>
                <a:highlight>
                  <a:srgbClr val="FFFFFF"/>
                </a:highlight>
                <a:latin typeface="Times New Roman" panose="02020603050405020304" pitchFamily="18" charset="0"/>
                <a:cs typeface="Times New Roman" panose="02020603050405020304" pitchFamily="18" charset="0"/>
              </a:rPr>
              <a:t> </a:t>
            </a:r>
            <a:r>
              <a:rPr lang="vi-VN" sz="3200" b="0" i="0" dirty="0">
                <a:solidFill>
                  <a:srgbClr val="0070C0"/>
                </a:solidFill>
                <a:effectLst/>
                <a:highlight>
                  <a:srgbClr val="FFFFFF"/>
                </a:highlight>
                <a:latin typeface="Times New Roman" panose="02020603050405020304" pitchFamily="18" charset="0"/>
                <a:cs typeface="Times New Roman" panose="02020603050405020304" pitchFamily="18" charset="0"/>
              </a:rPr>
              <a:t>hầu hết các thành phần trong chất thải đều được tái chế. Chỉ còn lại một tỷ lệ chất thải rất nhỏ phải đem chôn lấp. Điều này sẽ </a:t>
            </a:r>
            <a:r>
              <a:rPr lang="vi-VN" sz="3200" b="0" i="0" dirty="0">
                <a:solidFill>
                  <a:srgbClr val="0070C0"/>
                </a:solidFill>
                <a:effectLst/>
                <a:latin typeface="Times New Roman" panose="02020603050405020304" pitchFamily="18" charset="0"/>
                <a:cs typeface="Times New Roman" panose="02020603050405020304" pitchFamily="18" charset="0"/>
              </a:rPr>
              <a:t>tiết kiệm chi phí xử lý chất thải rất nhiều so với việc đem chôn lấp hoàn toàn khi phải có chi phí đáng kể cho việc vận hành, kiểm soát bãi chôn lấp</a:t>
            </a:r>
            <a:r>
              <a:rPr lang="vi-VN" sz="3200" b="0" i="0" dirty="0">
                <a:solidFill>
                  <a:srgbClr val="0070C0"/>
                </a:solidFill>
                <a:effectLst/>
                <a:highlight>
                  <a:srgbClr val="FFFFFF"/>
                </a:highlight>
                <a:latin typeface="Times New Roman" panose="02020603050405020304" pitchFamily="18" charset="0"/>
                <a:cs typeface="Times New Roman" panose="02020603050405020304" pitchFamily="18" charset="0"/>
              </a:rPr>
              <a:t>.</a:t>
            </a: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22915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DF8A2F-06B1-4F27-8899-4D2089B84C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Content Placeholder 3">
            <a:extLst>
              <a:ext uri="{FF2B5EF4-FFF2-40B4-BE49-F238E27FC236}">
                <a16:creationId xmlns:a16="http://schemas.microsoft.com/office/drawing/2014/main" id="{10D83447-F148-4560-821C-573CFAAEDD5C}"/>
              </a:ext>
            </a:extLst>
          </p:cNvPr>
          <p:cNvPicPr>
            <a:picLocks noChangeAspect="1"/>
          </p:cNvPicPr>
          <p:nvPr/>
        </p:nvPicPr>
        <p:blipFill>
          <a:blip r:embed="rId3"/>
          <a:stretch>
            <a:fillRect/>
          </a:stretch>
        </p:blipFill>
        <p:spPr>
          <a:xfrm>
            <a:off x="252011" y="3094301"/>
            <a:ext cx="10365954" cy="1732619"/>
          </a:xfrm>
          <a:prstGeom prst="rect">
            <a:avLst/>
          </a:prstGeom>
          <a:noFill/>
        </p:spPr>
      </p:pic>
      <p:sp>
        <p:nvSpPr>
          <p:cNvPr id="2" name="TextBox 1">
            <a:extLst>
              <a:ext uri="{FF2B5EF4-FFF2-40B4-BE49-F238E27FC236}">
                <a16:creationId xmlns:a16="http://schemas.microsoft.com/office/drawing/2014/main" id="{C7D79B26-424D-4347-B8EF-826D2DD185D8}"/>
              </a:ext>
            </a:extLst>
          </p:cNvPr>
          <p:cNvSpPr txBox="1"/>
          <p:nvPr/>
        </p:nvSpPr>
        <p:spPr>
          <a:xfrm>
            <a:off x="0" y="232224"/>
            <a:ext cx="7855027" cy="830997"/>
          </a:xfrm>
          <a:prstGeom prst="rect">
            <a:avLst/>
          </a:prstGeom>
          <a:noFill/>
        </p:spPr>
        <p:txBody>
          <a:bodyPr wrap="square" rtlCol="0">
            <a:spAutoFit/>
          </a:bodyPr>
          <a:lstStyle/>
          <a:p>
            <a:r>
              <a:rPr lang="en-US" sz="4800" dirty="0">
                <a:solidFill>
                  <a:srgbClr val="FFFF00"/>
                </a:solidFill>
                <a:latin typeface="Times New Roman" panose="02020603050405020304" pitchFamily="18" charset="0"/>
                <a:cs typeface="Times New Roman" panose="02020603050405020304" pitchFamily="18" charset="0"/>
              </a:rPr>
              <a:t>2. Quy </a:t>
            </a:r>
            <a:r>
              <a:rPr lang="en-US" sz="4800" dirty="0" err="1">
                <a:solidFill>
                  <a:srgbClr val="FFFF00"/>
                </a:solidFill>
                <a:latin typeface="Times New Roman" panose="02020603050405020304" pitchFamily="18" charset="0"/>
                <a:cs typeface="Times New Roman" panose="02020603050405020304" pitchFamily="18" charset="0"/>
              </a:rPr>
              <a:t>trình</a:t>
            </a:r>
            <a:r>
              <a:rPr lang="en-US" sz="4800" dirty="0">
                <a:solidFill>
                  <a:srgbClr val="FFFF00"/>
                </a:solidFill>
                <a:latin typeface="Times New Roman" panose="02020603050405020304" pitchFamily="18" charset="0"/>
                <a:cs typeface="Times New Roman" panose="02020603050405020304" pitchFamily="18" charset="0"/>
              </a:rPr>
              <a:t> </a:t>
            </a:r>
            <a:r>
              <a:rPr lang="en-US" sz="4800" dirty="0" err="1">
                <a:solidFill>
                  <a:srgbClr val="FFFF00"/>
                </a:solidFill>
                <a:latin typeface="Times New Roman" panose="02020603050405020304" pitchFamily="18" charset="0"/>
                <a:cs typeface="Times New Roman" panose="02020603050405020304" pitchFamily="18" charset="0"/>
              </a:rPr>
              <a:t>tái</a:t>
            </a:r>
            <a:r>
              <a:rPr lang="en-US" sz="4800" dirty="0">
                <a:solidFill>
                  <a:srgbClr val="FFFF00"/>
                </a:solidFill>
                <a:latin typeface="Times New Roman" panose="02020603050405020304" pitchFamily="18" charset="0"/>
                <a:cs typeface="Times New Roman" panose="02020603050405020304" pitchFamily="18" charset="0"/>
              </a:rPr>
              <a:t> </a:t>
            </a:r>
            <a:r>
              <a:rPr lang="en-US" sz="4800" dirty="0" err="1">
                <a:solidFill>
                  <a:srgbClr val="FFFF00"/>
                </a:solidFill>
                <a:latin typeface="Times New Roman" panose="02020603050405020304" pitchFamily="18" charset="0"/>
                <a:cs typeface="Times New Roman" panose="02020603050405020304" pitchFamily="18" charset="0"/>
              </a:rPr>
              <a:t>chế</a:t>
            </a:r>
            <a:r>
              <a:rPr lang="en-US" sz="4800" dirty="0">
                <a:solidFill>
                  <a:srgbClr val="FFFF00"/>
                </a:solidFill>
                <a:latin typeface="Times New Roman" panose="02020603050405020304" pitchFamily="18" charset="0"/>
                <a:cs typeface="Times New Roman" panose="02020603050405020304" pitchFamily="18" charset="0"/>
              </a:rPr>
              <a:t> </a:t>
            </a:r>
            <a:r>
              <a:rPr lang="en-US" sz="4800" dirty="0" err="1">
                <a:solidFill>
                  <a:srgbClr val="FFFF00"/>
                </a:solidFill>
                <a:latin typeface="Times New Roman" panose="02020603050405020304" pitchFamily="18" charset="0"/>
                <a:cs typeface="Times New Roman" panose="02020603050405020304" pitchFamily="18" charset="0"/>
              </a:rPr>
              <a:t>kim</a:t>
            </a:r>
            <a:r>
              <a:rPr lang="en-US" sz="4800" dirty="0">
                <a:solidFill>
                  <a:srgbClr val="FFFF00"/>
                </a:solidFill>
                <a:latin typeface="Times New Roman" panose="02020603050405020304" pitchFamily="18" charset="0"/>
                <a:cs typeface="Times New Roman" panose="02020603050405020304" pitchFamily="18" charset="0"/>
              </a:rPr>
              <a:t> </a:t>
            </a:r>
            <a:r>
              <a:rPr lang="en-US" sz="4800" dirty="0" err="1">
                <a:solidFill>
                  <a:srgbClr val="FFFF00"/>
                </a:solidFill>
                <a:latin typeface="Times New Roman" panose="02020603050405020304" pitchFamily="18" charset="0"/>
                <a:cs typeface="Times New Roman" panose="02020603050405020304" pitchFamily="18" charset="0"/>
              </a:rPr>
              <a:t>loại</a:t>
            </a:r>
            <a:endParaRPr lang="en-US" sz="4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16261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9D47471-39BE-5632-D8AD-744193462AF1}"/>
              </a:ext>
            </a:extLst>
          </p:cNvPr>
          <p:cNvPicPr>
            <a:picLocks noGrp="1" noChangeAspect="1"/>
          </p:cNvPicPr>
          <p:nvPr>
            <p:ph idx="1"/>
          </p:nvPr>
        </p:nvPicPr>
        <p:blipFill>
          <a:blip r:embed="rId2"/>
          <a:stretch>
            <a:fillRect/>
          </a:stretch>
        </p:blipFill>
        <p:spPr>
          <a:xfrm>
            <a:off x="561861" y="638978"/>
            <a:ext cx="11038900" cy="6092328"/>
          </a:xfrm>
          <a:prstGeom prst="rect">
            <a:avLst/>
          </a:prstGeom>
        </p:spPr>
      </p:pic>
    </p:spTree>
    <p:extLst>
      <p:ext uri="{BB962C8B-B14F-4D97-AF65-F5344CB8AC3E}">
        <p14:creationId xmlns:p14="http://schemas.microsoft.com/office/powerpoint/2010/main" val="550131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999C-B820-AE4F-AE23-F67100A0D7A9}"/>
              </a:ext>
            </a:extLst>
          </p:cNvPr>
          <p:cNvSpPr>
            <a:spLocks noGrp="1"/>
          </p:cNvSpPr>
          <p:nvPr>
            <p:ph type="title"/>
          </p:nvPr>
        </p:nvSpPr>
        <p:spPr>
          <a:xfrm>
            <a:off x="838200" y="365125"/>
            <a:ext cx="10515600" cy="1606894"/>
          </a:xfrm>
        </p:spPr>
        <p:txBody>
          <a:bodyPr>
            <a:noAutofit/>
          </a:bodyPr>
          <a:lstStyle/>
          <a:p>
            <a:r>
              <a:rPr lang="vi-VN"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Theo em, quy định phân loại rác thải trong phạm vi từng hộ gia </a:t>
            </a: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đình có tác động thế nào đến quá trình thu gom phế liệu khi tiến </a:t>
            </a:r>
            <a:b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hành tái chế kim loại?</a:t>
            </a:r>
            <a:b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2800" b="1" i="1" dirty="0">
              <a:solidFill>
                <a:srgbClr val="FF0000"/>
              </a:solidFill>
            </a:endParaRPr>
          </a:p>
        </p:txBody>
      </p:sp>
      <p:sp>
        <p:nvSpPr>
          <p:cNvPr id="4" name="Subtitle 2">
            <a:extLst>
              <a:ext uri="{FF2B5EF4-FFF2-40B4-BE49-F238E27FC236}">
                <a16:creationId xmlns:a16="http://schemas.microsoft.com/office/drawing/2014/main" id="{074C96DE-4596-6295-67EA-EE22D437C881}"/>
              </a:ext>
            </a:extLst>
          </p:cNvPr>
          <p:cNvSpPr>
            <a:spLocks noGrp="1"/>
          </p:cNvSpPr>
          <p:nvPr>
            <p:ph idx="1"/>
          </p:nvPr>
        </p:nvSpPr>
        <p:spPr>
          <a:xfrm>
            <a:off x="838200" y="2045840"/>
            <a:ext cx="10740528" cy="4351338"/>
          </a:xfrm>
        </p:spPr>
        <p:txBody>
          <a:bodyPr>
            <a:normAutofit fontScale="32500" lnSpcReduction="20000"/>
          </a:bodyPr>
          <a:lstStyle/>
          <a:p>
            <a:pPr marL="0" indent="0" algn="l">
              <a:buNone/>
            </a:pPr>
            <a:r>
              <a:rPr lang="en-US" sz="5900" b="1" dirty="0">
                <a:solidFill>
                  <a:srgbClr val="0070C0"/>
                </a:solidFill>
                <a:latin typeface="Times New Roman" panose="02020603050405020304" pitchFamily="18" charset="0"/>
                <a:cs typeface="Times New Roman" pitchFamily="18" charset="0"/>
              </a:rPr>
              <a:t>                                                       </a:t>
            </a:r>
            <a:r>
              <a:rPr lang="en-US" sz="7000" b="1" dirty="0" err="1">
                <a:solidFill>
                  <a:srgbClr val="0070C0"/>
                </a:solidFill>
                <a:latin typeface="Times New Roman" panose="02020603050405020304" pitchFamily="18" charset="0"/>
                <a:cs typeface="Times New Roman" pitchFamily="18" charset="0"/>
              </a:rPr>
              <a:t>Trả</a:t>
            </a:r>
            <a:r>
              <a:rPr lang="en-US" sz="7000" b="1" dirty="0">
                <a:solidFill>
                  <a:srgbClr val="0070C0"/>
                </a:solidFill>
                <a:latin typeface="Times New Roman" panose="02020603050405020304" pitchFamily="18" charset="0"/>
                <a:cs typeface="Times New Roman" pitchFamily="18" charset="0"/>
              </a:rPr>
              <a:t> </a:t>
            </a:r>
            <a:r>
              <a:rPr lang="en-US" sz="7000" b="1" dirty="0" err="1">
                <a:solidFill>
                  <a:srgbClr val="0070C0"/>
                </a:solidFill>
                <a:latin typeface="Times New Roman" panose="02020603050405020304" pitchFamily="18" charset="0"/>
                <a:cs typeface="Times New Roman" pitchFamily="18" charset="0"/>
              </a:rPr>
              <a:t>lời</a:t>
            </a:r>
            <a:r>
              <a:rPr lang="en-US" sz="7000" b="1" dirty="0">
                <a:solidFill>
                  <a:srgbClr val="0070C0"/>
                </a:solidFill>
                <a:latin typeface="Times New Roman" panose="02020603050405020304" pitchFamily="18" charset="0"/>
                <a:cs typeface="Times New Roman" pitchFamily="18" charset="0"/>
              </a:rPr>
              <a:t>:</a:t>
            </a:r>
          </a:p>
          <a:p>
            <a:pPr algn="l"/>
            <a:r>
              <a:rPr lang="en-US" sz="7400" b="0" i="0" dirty="0">
                <a:solidFill>
                  <a:srgbClr val="0070C0"/>
                </a:solidFill>
                <a:effectLst/>
                <a:highlight>
                  <a:srgbClr val="FFFFFF"/>
                </a:highlight>
                <a:latin typeface="Times New Roman" panose="02020603050405020304" pitchFamily="18" charset="0"/>
                <a:cs typeface="Times New Roman" panose="02020603050405020304" pitchFamily="18" charset="0"/>
              </a:rPr>
              <a:t>   </a:t>
            </a:r>
            <a:r>
              <a:rPr lang="vi-VN" sz="7400" b="0" i="0" dirty="0">
                <a:solidFill>
                  <a:srgbClr val="0070C0"/>
                </a:solidFill>
                <a:effectLst/>
                <a:highlight>
                  <a:srgbClr val="FFFFFF"/>
                </a:highlight>
                <a:latin typeface="Times New Roman" panose="02020603050405020304" pitchFamily="18" charset="0"/>
                <a:cs typeface="Times New Roman" panose="02020603050405020304" pitchFamily="18" charset="0"/>
              </a:rPr>
              <a:t>Giúp tăng hiệu quả thu gom: làm cho người thu gom phế liệu tập trung vào việc </a:t>
            </a:r>
            <a:endParaRPr lang="en-US" sz="7400" b="0" i="0" dirty="0">
              <a:solidFill>
                <a:srgbClr val="0070C0"/>
              </a:solidFill>
              <a:effectLst/>
              <a:highlight>
                <a:srgbClr val="FFFFFF"/>
              </a:highlight>
              <a:latin typeface="Times New Roman" panose="02020603050405020304" pitchFamily="18" charset="0"/>
              <a:cs typeface="Times New Roman" panose="02020603050405020304" pitchFamily="18" charset="0"/>
            </a:endParaRPr>
          </a:p>
          <a:p>
            <a:pPr marL="0" indent="0" algn="l">
              <a:buNone/>
            </a:pPr>
            <a:r>
              <a:rPr lang="en-US" sz="7400" b="0" i="0" dirty="0">
                <a:solidFill>
                  <a:srgbClr val="0070C0"/>
                </a:solidFill>
                <a:effectLst/>
                <a:highlight>
                  <a:srgbClr val="FFFFFF"/>
                </a:highlight>
                <a:latin typeface="Times New Roman" panose="02020603050405020304" pitchFamily="18" charset="0"/>
                <a:cs typeface="Times New Roman" panose="02020603050405020304" pitchFamily="18" charset="0"/>
              </a:rPr>
              <a:t>  </a:t>
            </a:r>
            <a:r>
              <a:rPr lang="vi-VN" sz="7400" b="0" i="0" dirty="0">
                <a:solidFill>
                  <a:srgbClr val="0070C0"/>
                </a:solidFill>
                <a:effectLst/>
                <a:highlight>
                  <a:srgbClr val="FFFFFF"/>
                </a:highlight>
                <a:latin typeface="Times New Roman" panose="02020603050405020304" pitchFamily="18" charset="0"/>
                <a:cs typeface="Times New Roman" panose="02020603050405020304" pitchFamily="18" charset="0"/>
              </a:rPr>
              <a:t>thu gom kim loại một cách hiệu quả hơn mà không cần phải </a:t>
            </a:r>
            <a:r>
              <a:rPr lang="en-US" sz="7400" dirty="0">
                <a:solidFill>
                  <a:srgbClr val="0070C0"/>
                </a:solidFill>
                <a:highlight>
                  <a:srgbClr val="FFFFFF"/>
                </a:highlight>
                <a:latin typeface="Times New Roman" panose="02020603050405020304" pitchFamily="18" charset="0"/>
                <a:cs typeface="Times New Roman" panose="02020603050405020304" pitchFamily="18" charset="0"/>
              </a:rPr>
              <a:t> </a:t>
            </a:r>
            <a:r>
              <a:rPr lang="vi-VN" sz="7400" b="0" i="0" dirty="0">
                <a:solidFill>
                  <a:srgbClr val="0070C0"/>
                </a:solidFill>
                <a:effectLst/>
                <a:highlight>
                  <a:srgbClr val="FFFFFF"/>
                </a:highlight>
                <a:latin typeface="Times New Roman" panose="02020603050405020304" pitchFamily="18" charset="0"/>
                <a:cs typeface="Times New Roman" panose="02020603050405020304" pitchFamily="18" charset="0"/>
              </a:rPr>
              <a:t>phân loại lại từ các loại </a:t>
            </a:r>
            <a:endParaRPr lang="en-US" sz="7400" b="0" i="0" dirty="0">
              <a:solidFill>
                <a:srgbClr val="0070C0"/>
              </a:solidFill>
              <a:effectLst/>
              <a:highlight>
                <a:srgbClr val="FFFFFF"/>
              </a:highlight>
              <a:latin typeface="Times New Roman" panose="02020603050405020304" pitchFamily="18" charset="0"/>
              <a:cs typeface="Times New Roman" panose="02020603050405020304" pitchFamily="18" charset="0"/>
            </a:endParaRPr>
          </a:p>
          <a:p>
            <a:pPr marL="0" indent="0" algn="l">
              <a:buNone/>
            </a:pPr>
            <a:r>
              <a:rPr lang="en-US" sz="7400" dirty="0">
                <a:solidFill>
                  <a:srgbClr val="0070C0"/>
                </a:solidFill>
                <a:highlight>
                  <a:srgbClr val="FFFFFF"/>
                </a:highlight>
                <a:latin typeface="Times New Roman" panose="02020603050405020304" pitchFamily="18" charset="0"/>
                <a:cs typeface="Times New Roman" panose="02020603050405020304" pitchFamily="18" charset="0"/>
              </a:rPr>
              <a:t>   </a:t>
            </a:r>
            <a:r>
              <a:rPr lang="vi-VN" sz="7400" b="0" i="0" dirty="0">
                <a:solidFill>
                  <a:srgbClr val="0070C0"/>
                </a:solidFill>
                <a:effectLst/>
                <a:highlight>
                  <a:srgbClr val="FFFFFF"/>
                </a:highlight>
                <a:latin typeface="Times New Roman" panose="02020603050405020304" pitchFamily="18" charset="0"/>
                <a:cs typeface="Times New Roman" panose="02020603050405020304" pitchFamily="18" charset="0"/>
              </a:rPr>
              <a:t>rác tổng hợp.</a:t>
            </a:r>
          </a:p>
          <a:p>
            <a:pPr marL="0" indent="0" algn="l">
              <a:buNone/>
            </a:pPr>
            <a:r>
              <a:rPr lang="vi-VN" sz="7400" b="0" i="0" dirty="0">
                <a:solidFill>
                  <a:srgbClr val="0070C0"/>
                </a:solidFill>
                <a:effectLst/>
                <a:highlight>
                  <a:srgbClr val="FFFFFF"/>
                </a:highlight>
                <a:latin typeface="Times New Roman" panose="02020603050405020304" pitchFamily="18" charset="0"/>
                <a:cs typeface="Times New Roman" panose="02020603050405020304" pitchFamily="18" charset="0"/>
              </a:rPr>
              <a:t> </a:t>
            </a:r>
            <a:endParaRPr lang="en-US" sz="7400" b="0" i="0" dirty="0">
              <a:solidFill>
                <a:srgbClr val="0070C0"/>
              </a:solidFill>
              <a:effectLst/>
              <a:highlight>
                <a:srgbClr val="FFFFFF"/>
              </a:highlight>
              <a:latin typeface="Times New Roman" panose="02020603050405020304" pitchFamily="18" charset="0"/>
              <a:cs typeface="Times New Roman" panose="02020603050405020304" pitchFamily="18" charset="0"/>
            </a:endParaRPr>
          </a:p>
          <a:p>
            <a:pPr algn="l"/>
            <a:r>
              <a:rPr lang="en-US" sz="7400" b="0" i="0" dirty="0">
                <a:solidFill>
                  <a:srgbClr val="0070C0"/>
                </a:solidFill>
                <a:effectLst/>
                <a:highlight>
                  <a:srgbClr val="FFFFFF"/>
                </a:highlight>
                <a:latin typeface="Times New Roman" panose="02020603050405020304" pitchFamily="18" charset="0"/>
                <a:cs typeface="Times New Roman" panose="02020603050405020304" pitchFamily="18" charset="0"/>
              </a:rPr>
              <a:t>   </a:t>
            </a:r>
            <a:r>
              <a:rPr lang="vi-VN" sz="7400" b="0" i="0" dirty="0">
                <a:solidFill>
                  <a:srgbClr val="0070C0"/>
                </a:solidFill>
                <a:effectLst/>
                <a:highlight>
                  <a:srgbClr val="FFFFFF"/>
                </a:highlight>
                <a:latin typeface="Times New Roman" panose="02020603050405020304" pitchFamily="18" charset="0"/>
                <a:cs typeface="Times New Roman" panose="02020603050405020304" pitchFamily="18" charset="0"/>
              </a:rPr>
              <a:t>Tăng chất lượng nguồn nguyên liệu tái chế: việc phân loại rác giúp cho</a:t>
            </a:r>
            <a:r>
              <a:rPr lang="en-US" sz="7400" dirty="0">
                <a:solidFill>
                  <a:srgbClr val="0070C0"/>
                </a:solidFill>
                <a:highlight>
                  <a:srgbClr val="FFFFFF"/>
                </a:highlight>
                <a:latin typeface="Times New Roman" panose="02020603050405020304" pitchFamily="18" charset="0"/>
                <a:cs typeface="Times New Roman" panose="02020603050405020304" pitchFamily="18" charset="0"/>
              </a:rPr>
              <a:t> </a:t>
            </a:r>
            <a:r>
              <a:rPr lang="vi-VN" sz="7400" b="0" i="0" dirty="0">
                <a:solidFill>
                  <a:srgbClr val="0070C0"/>
                </a:solidFill>
                <a:effectLst/>
                <a:highlight>
                  <a:srgbClr val="FFFFFF"/>
                </a:highlight>
                <a:latin typeface="Times New Roman" panose="02020603050405020304" pitchFamily="18" charset="0"/>
                <a:cs typeface="Times New Roman" panose="02020603050405020304" pitchFamily="18" charset="0"/>
              </a:rPr>
              <a:t>phế liệu ít</a:t>
            </a:r>
            <a:endParaRPr lang="en-US" sz="7400" b="0" i="0" dirty="0">
              <a:solidFill>
                <a:srgbClr val="0070C0"/>
              </a:solidFill>
              <a:effectLst/>
              <a:highlight>
                <a:srgbClr val="FFFFFF"/>
              </a:highlight>
              <a:latin typeface="Times New Roman" panose="02020603050405020304" pitchFamily="18" charset="0"/>
              <a:cs typeface="Times New Roman" panose="02020603050405020304" pitchFamily="18" charset="0"/>
            </a:endParaRPr>
          </a:p>
          <a:p>
            <a:pPr marL="0" indent="0" algn="l">
              <a:buNone/>
            </a:pPr>
            <a:r>
              <a:rPr lang="vi-VN" sz="7400" b="0" i="0" dirty="0">
                <a:solidFill>
                  <a:srgbClr val="0070C0"/>
                </a:solidFill>
                <a:effectLst/>
                <a:highlight>
                  <a:srgbClr val="FFFFFF"/>
                </a:highlight>
                <a:latin typeface="Times New Roman" panose="02020603050405020304" pitchFamily="18" charset="0"/>
                <a:cs typeface="Times New Roman" panose="02020603050405020304" pitchFamily="18" charset="0"/>
              </a:rPr>
              <a:t> </a:t>
            </a:r>
            <a:r>
              <a:rPr lang="en-US" sz="7400" b="0" i="0" dirty="0">
                <a:solidFill>
                  <a:srgbClr val="0070C0"/>
                </a:solidFill>
                <a:effectLst/>
                <a:highlight>
                  <a:srgbClr val="FFFFFF"/>
                </a:highlight>
                <a:latin typeface="Times New Roman" panose="02020603050405020304" pitchFamily="18" charset="0"/>
                <a:cs typeface="Times New Roman" panose="02020603050405020304" pitchFamily="18" charset="0"/>
              </a:rPr>
              <a:t>    </a:t>
            </a:r>
            <a:r>
              <a:rPr lang="vi-VN" sz="7400" b="0" i="0" dirty="0">
                <a:solidFill>
                  <a:srgbClr val="0070C0"/>
                </a:solidFill>
                <a:effectLst/>
                <a:highlight>
                  <a:srgbClr val="FFFFFF"/>
                </a:highlight>
                <a:latin typeface="Times New Roman" panose="02020603050405020304" pitchFamily="18" charset="0"/>
                <a:cs typeface="Times New Roman" panose="02020603050405020304" pitchFamily="18" charset="0"/>
              </a:rPr>
              <a:t>bị ô nhiễm, vấy bẩn bởi các loại rác thải khác.</a:t>
            </a:r>
          </a:p>
          <a:p>
            <a:pPr algn="l"/>
            <a:endParaRPr lang="en-US" sz="7400" b="0" i="0" dirty="0">
              <a:solidFill>
                <a:srgbClr val="0070C0"/>
              </a:solidFill>
              <a:effectLst/>
              <a:highlight>
                <a:srgbClr val="FFFFFF"/>
              </a:highlight>
              <a:latin typeface="Times New Roman" panose="02020603050405020304" pitchFamily="18" charset="0"/>
              <a:cs typeface="Times New Roman" panose="02020603050405020304" pitchFamily="18" charset="0"/>
            </a:endParaRPr>
          </a:p>
          <a:p>
            <a:pPr algn="l"/>
            <a:r>
              <a:rPr lang="vi-VN" sz="7400" b="0" i="0" dirty="0">
                <a:solidFill>
                  <a:srgbClr val="0070C0"/>
                </a:solidFill>
                <a:effectLst/>
                <a:highlight>
                  <a:srgbClr val="FFFFFF"/>
                </a:highlight>
                <a:latin typeface="Times New Roman" panose="02020603050405020304" pitchFamily="18" charset="0"/>
                <a:cs typeface="Times New Roman" panose="02020603050405020304" pitchFamily="18" charset="0"/>
              </a:rPr>
              <a:t> </a:t>
            </a:r>
            <a:r>
              <a:rPr lang="en-US" sz="7400" b="0" i="0" dirty="0">
                <a:solidFill>
                  <a:srgbClr val="0070C0"/>
                </a:solidFill>
                <a:effectLst/>
                <a:highlight>
                  <a:srgbClr val="FFFFFF"/>
                </a:highlight>
                <a:latin typeface="Times New Roman" panose="02020603050405020304" pitchFamily="18" charset="0"/>
                <a:cs typeface="Times New Roman" panose="02020603050405020304" pitchFamily="18" charset="0"/>
              </a:rPr>
              <a:t>  </a:t>
            </a:r>
            <a:r>
              <a:rPr lang="vi-VN" sz="7400" b="0" i="0" dirty="0">
                <a:solidFill>
                  <a:srgbClr val="0070C0"/>
                </a:solidFill>
                <a:effectLst/>
                <a:highlight>
                  <a:srgbClr val="FFFFFF"/>
                </a:highlight>
                <a:latin typeface="Times New Roman" panose="02020603050405020304" pitchFamily="18" charset="0"/>
                <a:cs typeface="Times New Roman" panose="02020603050405020304" pitchFamily="18" charset="0"/>
              </a:rPr>
              <a:t>Tiết kiệm chi phí và năng lượng: làm giảm thời gian và chi phí cho quá trình tách </a:t>
            </a:r>
            <a:endParaRPr lang="en-US" sz="7400" b="0" i="0" dirty="0">
              <a:solidFill>
                <a:srgbClr val="0070C0"/>
              </a:solidFill>
              <a:effectLst/>
              <a:highlight>
                <a:srgbClr val="FFFFFF"/>
              </a:highlight>
              <a:latin typeface="Times New Roman" panose="02020603050405020304" pitchFamily="18" charset="0"/>
              <a:cs typeface="Times New Roman" panose="02020603050405020304" pitchFamily="18" charset="0"/>
            </a:endParaRPr>
          </a:p>
          <a:p>
            <a:pPr marL="0" indent="0" algn="l">
              <a:buNone/>
            </a:pPr>
            <a:r>
              <a:rPr lang="en-US" sz="7400" dirty="0">
                <a:solidFill>
                  <a:srgbClr val="0070C0"/>
                </a:solidFill>
                <a:highlight>
                  <a:srgbClr val="FFFFFF"/>
                </a:highlight>
                <a:latin typeface="Times New Roman" panose="02020603050405020304" pitchFamily="18" charset="0"/>
                <a:cs typeface="Times New Roman" panose="02020603050405020304" pitchFamily="18" charset="0"/>
              </a:rPr>
              <a:t>     </a:t>
            </a:r>
            <a:r>
              <a:rPr lang="vi-VN" sz="7400" b="0" i="0" dirty="0">
                <a:solidFill>
                  <a:srgbClr val="0070C0"/>
                </a:solidFill>
                <a:effectLst/>
                <a:highlight>
                  <a:srgbClr val="FFFFFF"/>
                </a:highlight>
                <a:latin typeface="Times New Roman" panose="02020603050405020304" pitchFamily="18" charset="0"/>
                <a:cs typeface="Times New Roman" panose="02020603050405020304" pitchFamily="18" charset="0"/>
              </a:rPr>
              <a:t>loại, vận</a:t>
            </a:r>
            <a:r>
              <a:rPr lang="en-US" sz="7400" b="0" i="0" dirty="0">
                <a:solidFill>
                  <a:srgbClr val="0070C0"/>
                </a:solidFill>
                <a:effectLst/>
                <a:highlight>
                  <a:srgbClr val="FFFFFF"/>
                </a:highlight>
                <a:latin typeface="Times New Roman" panose="02020603050405020304" pitchFamily="18" charset="0"/>
                <a:cs typeface="Times New Roman" panose="02020603050405020304" pitchFamily="18" charset="0"/>
              </a:rPr>
              <a:t> </a:t>
            </a:r>
            <a:r>
              <a:rPr lang="vi-VN" sz="7400" b="0" i="0" dirty="0">
                <a:solidFill>
                  <a:srgbClr val="0070C0"/>
                </a:solidFill>
                <a:effectLst/>
                <a:highlight>
                  <a:srgbClr val="FFFFFF"/>
                </a:highlight>
                <a:latin typeface="Times New Roman" panose="02020603050405020304" pitchFamily="18" charset="0"/>
                <a:cs typeface="Times New Roman" panose="02020603050405020304" pitchFamily="18" charset="0"/>
              </a:rPr>
              <a:t>chuyển và xử lí.</a:t>
            </a:r>
          </a:p>
          <a:p>
            <a:pPr algn="l"/>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807692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0850C-9BE3-0C7A-189B-5B7B276FC903}"/>
              </a:ext>
            </a:extLst>
          </p:cNvPr>
          <p:cNvSpPr>
            <a:spLocks noGrp="1"/>
          </p:cNvSpPr>
          <p:nvPr>
            <p:ph type="title"/>
          </p:nvPr>
        </p:nvSpPr>
        <p:spPr>
          <a:xfrm>
            <a:off x="976421" y="609676"/>
            <a:ext cx="10515600" cy="1460500"/>
          </a:xfrm>
        </p:spPr>
        <p:txBody>
          <a:bodyPr>
            <a:noAutofit/>
          </a:bodyPr>
          <a:lstStyle/>
          <a:p>
            <a:r>
              <a:rPr lang="en-US" sz="3200" b="1" dirty="0">
                <a:latin typeface="Times New Roman" panose="02020603050405020304" pitchFamily="18" charset="0"/>
                <a:ea typeface="Calibri" panose="020F0502020204030204" pitchFamily="34" charset="0"/>
                <a:cs typeface="Times New Roman" panose="02020603050405020304" pitchFamily="18" charset="0"/>
              </a:rPr>
              <a:t>4.</a:t>
            </a:r>
            <a:r>
              <a:rPr lang="vi-VN" sz="32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Việc tái chế kim loại đóng vai trò quan trọng như thế nào </a:t>
            </a:r>
            <a:br>
              <a:rPr lang="en-US" sz="32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r>
              <a:rPr lang="vi-VN" sz="32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 đời sống?</a:t>
            </a:r>
            <a:br>
              <a:rPr lang="en-US" sz="32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3200" b="1" i="1" dirty="0">
              <a:solidFill>
                <a:srgbClr val="FF0000"/>
              </a:solidFill>
            </a:endParaRPr>
          </a:p>
        </p:txBody>
      </p:sp>
      <p:sp>
        <p:nvSpPr>
          <p:cNvPr id="3" name="Content Placeholder 2">
            <a:extLst>
              <a:ext uri="{FF2B5EF4-FFF2-40B4-BE49-F238E27FC236}">
                <a16:creationId xmlns:a16="http://schemas.microsoft.com/office/drawing/2014/main" id="{A9A8EC5F-AD03-8B4C-2AFF-5D9582EDB6B2}"/>
              </a:ext>
            </a:extLst>
          </p:cNvPr>
          <p:cNvSpPr>
            <a:spLocks noGrp="1"/>
          </p:cNvSpPr>
          <p:nvPr>
            <p:ph idx="1"/>
          </p:nvPr>
        </p:nvSpPr>
        <p:spPr>
          <a:xfrm>
            <a:off x="1391095" y="2155240"/>
            <a:ext cx="10515600" cy="3517556"/>
          </a:xfrm>
        </p:spPr>
        <p:txBody>
          <a:bodyPr/>
          <a:lstStyle/>
          <a:p>
            <a:pPr algn="l"/>
            <a:r>
              <a:rPr lang="vi-VN" sz="3200" b="0" i="0" dirty="0">
                <a:solidFill>
                  <a:srgbClr val="0070C0"/>
                </a:solidFill>
                <a:effectLst/>
                <a:highlight>
                  <a:srgbClr val="FFFFFF"/>
                </a:highlight>
                <a:latin typeface="+mj-lt"/>
              </a:rPr>
              <a:t> </a:t>
            </a:r>
            <a:r>
              <a:rPr lang="en-US" sz="3200" b="0" i="0" dirty="0">
                <a:solidFill>
                  <a:srgbClr val="0070C0"/>
                </a:solidFill>
                <a:effectLst/>
                <a:highlight>
                  <a:srgbClr val="FFFFFF"/>
                </a:highlight>
                <a:latin typeface="+mj-lt"/>
              </a:rPr>
              <a:t> </a:t>
            </a:r>
            <a:r>
              <a:rPr lang="vi-VN" sz="3200" b="0" i="0" dirty="0">
                <a:solidFill>
                  <a:srgbClr val="0070C0"/>
                </a:solidFill>
                <a:effectLst/>
                <a:highlight>
                  <a:srgbClr val="FFFFFF"/>
                </a:highlight>
                <a:latin typeface="+mj-lt"/>
              </a:rPr>
              <a:t>Giúp tiết kiệm nguồn tài nguyên thiên nhiên.</a:t>
            </a:r>
          </a:p>
          <a:p>
            <a:pPr algn="l"/>
            <a:r>
              <a:rPr lang="en-US" sz="3200" b="0" i="0" dirty="0">
                <a:solidFill>
                  <a:srgbClr val="0070C0"/>
                </a:solidFill>
                <a:effectLst/>
                <a:highlight>
                  <a:srgbClr val="FFFFFF"/>
                </a:highlight>
                <a:latin typeface="+mj-lt"/>
              </a:rPr>
              <a:t>  </a:t>
            </a:r>
            <a:r>
              <a:rPr lang="vi-VN" sz="3200" b="0" i="0" dirty="0">
                <a:solidFill>
                  <a:srgbClr val="0070C0"/>
                </a:solidFill>
                <a:effectLst/>
                <a:highlight>
                  <a:srgbClr val="FFFFFF"/>
                </a:highlight>
                <a:latin typeface="+mj-lt"/>
              </a:rPr>
              <a:t>Giúp tiết kiệm năng lượng.</a:t>
            </a:r>
          </a:p>
          <a:p>
            <a:pPr algn="l"/>
            <a:r>
              <a:rPr lang="vi-VN" sz="3200" b="0" i="0" dirty="0">
                <a:solidFill>
                  <a:srgbClr val="0070C0"/>
                </a:solidFill>
                <a:effectLst/>
                <a:highlight>
                  <a:srgbClr val="FFFFFF"/>
                </a:highlight>
                <a:latin typeface="+mj-lt"/>
              </a:rPr>
              <a:t> </a:t>
            </a:r>
            <a:r>
              <a:rPr lang="en-US" sz="3200" b="0" i="0" dirty="0">
                <a:solidFill>
                  <a:srgbClr val="0070C0"/>
                </a:solidFill>
                <a:effectLst/>
                <a:highlight>
                  <a:srgbClr val="FFFFFF"/>
                </a:highlight>
                <a:latin typeface="+mj-lt"/>
              </a:rPr>
              <a:t> </a:t>
            </a:r>
            <a:r>
              <a:rPr lang="vi-VN" sz="3200" b="0" i="0" dirty="0">
                <a:solidFill>
                  <a:srgbClr val="0070C0"/>
                </a:solidFill>
                <a:effectLst/>
                <a:highlight>
                  <a:srgbClr val="FFFFFF"/>
                </a:highlight>
                <a:latin typeface="+mj-lt"/>
              </a:rPr>
              <a:t>Giúp giảm lượng rác thải chôn lấp.</a:t>
            </a:r>
          </a:p>
          <a:p>
            <a:pPr algn="l"/>
            <a:r>
              <a:rPr lang="vi-VN" sz="3200" b="0" i="0" dirty="0">
                <a:solidFill>
                  <a:srgbClr val="0070C0"/>
                </a:solidFill>
                <a:effectLst/>
                <a:highlight>
                  <a:srgbClr val="FFFFFF"/>
                </a:highlight>
                <a:latin typeface="+mj-lt"/>
              </a:rPr>
              <a:t> </a:t>
            </a:r>
            <a:r>
              <a:rPr lang="en-US" sz="3200" b="0" i="0" dirty="0">
                <a:solidFill>
                  <a:srgbClr val="0070C0"/>
                </a:solidFill>
                <a:effectLst/>
                <a:highlight>
                  <a:srgbClr val="FFFFFF"/>
                </a:highlight>
                <a:latin typeface="+mj-lt"/>
              </a:rPr>
              <a:t> </a:t>
            </a:r>
            <a:r>
              <a:rPr lang="vi-VN" sz="3200" b="0" i="0" dirty="0">
                <a:solidFill>
                  <a:srgbClr val="0070C0"/>
                </a:solidFill>
                <a:effectLst/>
                <a:highlight>
                  <a:srgbClr val="FFFFFF"/>
                </a:highlight>
                <a:latin typeface="+mj-lt"/>
              </a:rPr>
              <a:t>Giúp hạn chế những ảnh hưởng tiêu cực đến môi trường.</a:t>
            </a:r>
          </a:p>
          <a:p>
            <a:pPr algn="l"/>
            <a:r>
              <a:rPr lang="en-US" sz="3200" dirty="0">
                <a:solidFill>
                  <a:srgbClr val="0070C0"/>
                </a:solidFill>
                <a:highlight>
                  <a:srgbClr val="FFFFFF"/>
                </a:highlight>
                <a:latin typeface="+mj-lt"/>
              </a:rPr>
              <a:t>  </a:t>
            </a:r>
            <a:r>
              <a:rPr lang="vi-VN" sz="3200" b="0" i="0" dirty="0">
                <a:solidFill>
                  <a:srgbClr val="0070C0"/>
                </a:solidFill>
                <a:effectLst/>
                <a:highlight>
                  <a:srgbClr val="FFFFFF"/>
                </a:highlight>
                <a:latin typeface="+mj-lt"/>
              </a:rPr>
              <a:t>Giúp giải quyết việc làm cho người lao động</a:t>
            </a:r>
            <a:r>
              <a:rPr lang="vi-VN" sz="3200" b="0" i="0" dirty="0">
                <a:solidFill>
                  <a:srgbClr val="000000"/>
                </a:solidFill>
                <a:effectLst/>
                <a:highlight>
                  <a:srgbClr val="FFFFFF"/>
                </a:highlight>
                <a:latin typeface="+mj-lt"/>
              </a:rPr>
              <a:t>.</a:t>
            </a:r>
          </a:p>
          <a:p>
            <a:endParaRPr lang="en-US" dirty="0"/>
          </a:p>
        </p:txBody>
      </p:sp>
    </p:spTree>
    <p:extLst>
      <p:ext uri="{BB962C8B-B14F-4D97-AF65-F5344CB8AC3E}">
        <p14:creationId xmlns:p14="http://schemas.microsoft.com/office/powerpoint/2010/main" val="11668733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5">
            <a:extLst>
              <a:ext uri="{FF2B5EF4-FFF2-40B4-BE49-F238E27FC236}">
                <a16:creationId xmlns:a16="http://schemas.microsoft.com/office/drawing/2014/main" id="{8F3D1FE4-3611-4329-9093-0ACEED07F1D1}"/>
              </a:ext>
            </a:extLst>
          </p:cNvPr>
          <p:cNvGraphicFramePr>
            <a:graphicFrameLocks noGrp="1"/>
          </p:cNvGraphicFramePr>
          <p:nvPr/>
        </p:nvGraphicFramePr>
        <p:xfrm>
          <a:off x="2568117" y="1482032"/>
          <a:ext cx="5911272" cy="518160"/>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2445328149"/>
                    </a:ext>
                  </a:extLst>
                </a:gridCol>
                <a:gridCol w="738909">
                  <a:extLst>
                    <a:ext uri="{9D8B030D-6E8A-4147-A177-3AD203B41FA5}">
                      <a16:colId xmlns:a16="http://schemas.microsoft.com/office/drawing/2014/main" val="971680880"/>
                    </a:ext>
                  </a:extLst>
                </a:gridCol>
                <a:gridCol w="738909">
                  <a:extLst>
                    <a:ext uri="{9D8B030D-6E8A-4147-A177-3AD203B41FA5}">
                      <a16:colId xmlns:a16="http://schemas.microsoft.com/office/drawing/2014/main" val="2074004267"/>
                    </a:ext>
                  </a:extLst>
                </a:gridCol>
                <a:gridCol w="738909">
                  <a:extLst>
                    <a:ext uri="{9D8B030D-6E8A-4147-A177-3AD203B41FA5}">
                      <a16:colId xmlns:a16="http://schemas.microsoft.com/office/drawing/2014/main" val="1803639029"/>
                    </a:ext>
                  </a:extLst>
                </a:gridCol>
                <a:gridCol w="738909">
                  <a:extLst>
                    <a:ext uri="{9D8B030D-6E8A-4147-A177-3AD203B41FA5}">
                      <a16:colId xmlns:a16="http://schemas.microsoft.com/office/drawing/2014/main" val="2522572680"/>
                    </a:ext>
                  </a:extLst>
                </a:gridCol>
                <a:gridCol w="738909">
                  <a:extLst>
                    <a:ext uri="{9D8B030D-6E8A-4147-A177-3AD203B41FA5}">
                      <a16:colId xmlns:a16="http://schemas.microsoft.com/office/drawing/2014/main" val="2029992524"/>
                    </a:ext>
                  </a:extLst>
                </a:gridCol>
                <a:gridCol w="738909">
                  <a:extLst>
                    <a:ext uri="{9D8B030D-6E8A-4147-A177-3AD203B41FA5}">
                      <a16:colId xmlns:a16="http://schemas.microsoft.com/office/drawing/2014/main" val="1503860785"/>
                    </a:ext>
                  </a:extLst>
                </a:gridCol>
                <a:gridCol w="738909">
                  <a:extLst>
                    <a:ext uri="{9D8B030D-6E8A-4147-A177-3AD203B41FA5}">
                      <a16:colId xmlns:a16="http://schemas.microsoft.com/office/drawing/2014/main" val="753991925"/>
                    </a:ext>
                  </a:extLst>
                </a:gridCol>
              </a:tblGrid>
              <a:tr h="509059">
                <a:tc>
                  <a:txBody>
                    <a:bodyPr/>
                    <a:lstStyle/>
                    <a:p>
                      <a:r>
                        <a:rPr lang="en-US" sz="2800" dirty="0"/>
                        <a:t>Q</a:t>
                      </a:r>
                    </a:p>
                  </a:txBody>
                  <a:tcPr/>
                </a:tc>
                <a:tc>
                  <a:txBody>
                    <a:bodyPr/>
                    <a:lstStyle/>
                    <a:p>
                      <a:r>
                        <a:rPr lang="en-US" sz="2800" dirty="0"/>
                        <a:t>U</a:t>
                      </a:r>
                    </a:p>
                  </a:txBody>
                  <a:tcPr/>
                </a:tc>
                <a:tc>
                  <a:txBody>
                    <a:bodyPr/>
                    <a:lstStyle/>
                    <a:p>
                      <a:r>
                        <a:rPr lang="en-US" sz="2800" dirty="0"/>
                        <a:t>I</a:t>
                      </a:r>
                    </a:p>
                  </a:txBody>
                  <a:tcPr/>
                </a:tc>
                <a:tc>
                  <a:txBody>
                    <a:bodyPr/>
                    <a:lstStyle/>
                    <a:p>
                      <a:r>
                        <a:rPr lang="en-US" sz="2800" dirty="0"/>
                        <a:t>T</a:t>
                      </a:r>
                    </a:p>
                  </a:txBody>
                  <a:tcPr/>
                </a:tc>
                <a:tc>
                  <a:txBody>
                    <a:bodyPr/>
                    <a:lstStyle/>
                    <a:p>
                      <a:r>
                        <a:rPr lang="en-US" sz="2800" dirty="0"/>
                        <a:t>R</a:t>
                      </a:r>
                    </a:p>
                  </a:txBody>
                  <a:tcPr>
                    <a:solidFill>
                      <a:schemeClr val="accent4"/>
                    </a:solidFill>
                  </a:tcPr>
                </a:tc>
                <a:tc>
                  <a:txBody>
                    <a:bodyPr/>
                    <a:lstStyle/>
                    <a:p>
                      <a:r>
                        <a:rPr lang="en-US" sz="2800" dirty="0"/>
                        <a:t> Ì</a:t>
                      </a:r>
                    </a:p>
                  </a:txBody>
                  <a:tcPr/>
                </a:tc>
                <a:tc>
                  <a:txBody>
                    <a:bodyPr/>
                    <a:lstStyle/>
                    <a:p>
                      <a:r>
                        <a:rPr lang="en-US" sz="2800" dirty="0"/>
                        <a:t>N</a:t>
                      </a:r>
                    </a:p>
                  </a:txBody>
                  <a:tcPr/>
                </a:tc>
                <a:tc>
                  <a:txBody>
                    <a:bodyPr/>
                    <a:lstStyle/>
                    <a:p>
                      <a:r>
                        <a:rPr lang="en-US" sz="2800" dirty="0"/>
                        <a:t>H</a:t>
                      </a:r>
                    </a:p>
                  </a:txBody>
                  <a:tcPr/>
                </a:tc>
                <a:extLst>
                  <a:ext uri="{0D108BD9-81ED-4DB2-BD59-A6C34878D82A}">
                    <a16:rowId xmlns:a16="http://schemas.microsoft.com/office/drawing/2014/main" val="349648408"/>
                  </a:ext>
                </a:extLst>
              </a:tr>
            </a:tbl>
          </a:graphicData>
        </a:graphic>
      </p:graphicFrame>
      <p:graphicFrame>
        <p:nvGraphicFramePr>
          <p:cNvPr id="17" name="Table 15">
            <a:extLst>
              <a:ext uri="{FF2B5EF4-FFF2-40B4-BE49-F238E27FC236}">
                <a16:creationId xmlns:a16="http://schemas.microsoft.com/office/drawing/2014/main" id="{F1A12A53-2334-4BF7-8415-FDBE25FA9876}"/>
              </a:ext>
            </a:extLst>
          </p:cNvPr>
          <p:cNvGraphicFramePr>
            <a:graphicFrameLocks noGrp="1"/>
          </p:cNvGraphicFramePr>
          <p:nvPr/>
        </p:nvGraphicFramePr>
        <p:xfrm>
          <a:off x="3301538" y="2072582"/>
          <a:ext cx="6650181" cy="518160"/>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2445328149"/>
                    </a:ext>
                  </a:extLst>
                </a:gridCol>
                <a:gridCol w="738909">
                  <a:extLst>
                    <a:ext uri="{9D8B030D-6E8A-4147-A177-3AD203B41FA5}">
                      <a16:colId xmlns:a16="http://schemas.microsoft.com/office/drawing/2014/main" val="971680880"/>
                    </a:ext>
                  </a:extLst>
                </a:gridCol>
                <a:gridCol w="738909">
                  <a:extLst>
                    <a:ext uri="{9D8B030D-6E8A-4147-A177-3AD203B41FA5}">
                      <a16:colId xmlns:a16="http://schemas.microsoft.com/office/drawing/2014/main" val="2074004267"/>
                    </a:ext>
                  </a:extLst>
                </a:gridCol>
                <a:gridCol w="738909">
                  <a:extLst>
                    <a:ext uri="{9D8B030D-6E8A-4147-A177-3AD203B41FA5}">
                      <a16:colId xmlns:a16="http://schemas.microsoft.com/office/drawing/2014/main" val="1803639029"/>
                    </a:ext>
                  </a:extLst>
                </a:gridCol>
                <a:gridCol w="738909">
                  <a:extLst>
                    <a:ext uri="{9D8B030D-6E8A-4147-A177-3AD203B41FA5}">
                      <a16:colId xmlns:a16="http://schemas.microsoft.com/office/drawing/2014/main" val="2522572680"/>
                    </a:ext>
                  </a:extLst>
                </a:gridCol>
                <a:gridCol w="738909">
                  <a:extLst>
                    <a:ext uri="{9D8B030D-6E8A-4147-A177-3AD203B41FA5}">
                      <a16:colId xmlns:a16="http://schemas.microsoft.com/office/drawing/2014/main" val="2029992524"/>
                    </a:ext>
                  </a:extLst>
                </a:gridCol>
                <a:gridCol w="738909">
                  <a:extLst>
                    <a:ext uri="{9D8B030D-6E8A-4147-A177-3AD203B41FA5}">
                      <a16:colId xmlns:a16="http://schemas.microsoft.com/office/drawing/2014/main" val="1503860785"/>
                    </a:ext>
                  </a:extLst>
                </a:gridCol>
                <a:gridCol w="738909">
                  <a:extLst>
                    <a:ext uri="{9D8B030D-6E8A-4147-A177-3AD203B41FA5}">
                      <a16:colId xmlns:a16="http://schemas.microsoft.com/office/drawing/2014/main" val="753991925"/>
                    </a:ext>
                  </a:extLst>
                </a:gridCol>
                <a:gridCol w="738909">
                  <a:extLst>
                    <a:ext uri="{9D8B030D-6E8A-4147-A177-3AD203B41FA5}">
                      <a16:colId xmlns:a16="http://schemas.microsoft.com/office/drawing/2014/main" val="386218275"/>
                    </a:ext>
                  </a:extLst>
                </a:gridCol>
              </a:tblGrid>
              <a:tr h="509059">
                <a:tc>
                  <a:txBody>
                    <a:bodyPr/>
                    <a:lstStyle/>
                    <a:p>
                      <a:r>
                        <a:rPr lang="en-US" sz="2800" dirty="0"/>
                        <a:t>N</a:t>
                      </a:r>
                    </a:p>
                  </a:txBody>
                  <a:tcPr/>
                </a:tc>
                <a:tc>
                  <a:txBody>
                    <a:bodyPr/>
                    <a:lstStyle/>
                    <a:p>
                      <a:r>
                        <a:rPr lang="en-US" sz="2800" dirty="0"/>
                        <a:t>H</a:t>
                      </a:r>
                    </a:p>
                  </a:txBody>
                  <a:tcPr/>
                </a:tc>
                <a:tc>
                  <a:txBody>
                    <a:bodyPr/>
                    <a:lstStyle/>
                    <a:p>
                      <a:r>
                        <a:rPr lang="en-US" sz="2800" dirty="0"/>
                        <a:t>I</a:t>
                      </a:r>
                    </a:p>
                  </a:txBody>
                  <a:tcPr/>
                </a:tc>
                <a:tc>
                  <a:txBody>
                    <a:bodyPr/>
                    <a:lstStyle/>
                    <a:p>
                      <a:r>
                        <a:rPr lang="en-US" sz="2800" dirty="0"/>
                        <a:t>Ê</a:t>
                      </a:r>
                    </a:p>
                  </a:txBody>
                  <a:tcPr>
                    <a:solidFill>
                      <a:schemeClr val="accent4"/>
                    </a:solidFill>
                  </a:tcPr>
                </a:tc>
                <a:tc>
                  <a:txBody>
                    <a:bodyPr/>
                    <a:lstStyle/>
                    <a:p>
                      <a:r>
                        <a:rPr lang="en-US" sz="2800" dirty="0"/>
                        <a:t>N</a:t>
                      </a:r>
                    </a:p>
                  </a:txBody>
                  <a:tcPr/>
                </a:tc>
                <a:tc>
                  <a:txBody>
                    <a:bodyPr/>
                    <a:lstStyle/>
                    <a:p>
                      <a:r>
                        <a:rPr lang="en-US" sz="2800" dirty="0"/>
                        <a:t>L</a:t>
                      </a:r>
                    </a:p>
                  </a:txBody>
                  <a:tcPr/>
                </a:tc>
                <a:tc>
                  <a:txBody>
                    <a:bodyPr/>
                    <a:lstStyle/>
                    <a:p>
                      <a:r>
                        <a:rPr lang="en-US" sz="2800" dirty="0"/>
                        <a:t>I</a:t>
                      </a:r>
                    </a:p>
                  </a:txBody>
                  <a:tcPr/>
                </a:tc>
                <a:tc>
                  <a:txBody>
                    <a:bodyPr/>
                    <a:lstStyle/>
                    <a:p>
                      <a:r>
                        <a:rPr lang="en-US" sz="2800" dirty="0"/>
                        <a:t>Ệ</a:t>
                      </a:r>
                    </a:p>
                  </a:txBody>
                  <a:tcPr/>
                </a:tc>
                <a:tc>
                  <a:txBody>
                    <a:bodyPr/>
                    <a:lstStyle/>
                    <a:p>
                      <a:r>
                        <a:rPr lang="en-US" sz="2800" dirty="0"/>
                        <a:t>U</a:t>
                      </a:r>
                    </a:p>
                  </a:txBody>
                  <a:tcPr/>
                </a:tc>
                <a:extLst>
                  <a:ext uri="{0D108BD9-81ED-4DB2-BD59-A6C34878D82A}">
                    <a16:rowId xmlns:a16="http://schemas.microsoft.com/office/drawing/2014/main" val="349648408"/>
                  </a:ext>
                </a:extLst>
              </a:tr>
            </a:tbl>
          </a:graphicData>
        </a:graphic>
      </p:graphicFrame>
      <p:graphicFrame>
        <p:nvGraphicFramePr>
          <p:cNvPr id="18" name="Table 15">
            <a:extLst>
              <a:ext uri="{FF2B5EF4-FFF2-40B4-BE49-F238E27FC236}">
                <a16:creationId xmlns:a16="http://schemas.microsoft.com/office/drawing/2014/main" id="{298B299D-0F3B-4D25-9F79-5AD32346A485}"/>
              </a:ext>
            </a:extLst>
          </p:cNvPr>
          <p:cNvGraphicFramePr>
            <a:graphicFrameLocks noGrp="1"/>
          </p:cNvGraphicFramePr>
          <p:nvPr/>
        </p:nvGraphicFramePr>
        <p:xfrm>
          <a:off x="3300055" y="2651507"/>
          <a:ext cx="5172363" cy="518160"/>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2445328149"/>
                    </a:ext>
                  </a:extLst>
                </a:gridCol>
                <a:gridCol w="738909">
                  <a:extLst>
                    <a:ext uri="{9D8B030D-6E8A-4147-A177-3AD203B41FA5}">
                      <a16:colId xmlns:a16="http://schemas.microsoft.com/office/drawing/2014/main" val="971680880"/>
                    </a:ext>
                  </a:extLst>
                </a:gridCol>
                <a:gridCol w="738909">
                  <a:extLst>
                    <a:ext uri="{9D8B030D-6E8A-4147-A177-3AD203B41FA5}">
                      <a16:colId xmlns:a16="http://schemas.microsoft.com/office/drawing/2014/main" val="2074004267"/>
                    </a:ext>
                  </a:extLst>
                </a:gridCol>
                <a:gridCol w="738909">
                  <a:extLst>
                    <a:ext uri="{9D8B030D-6E8A-4147-A177-3AD203B41FA5}">
                      <a16:colId xmlns:a16="http://schemas.microsoft.com/office/drawing/2014/main" val="1803639029"/>
                    </a:ext>
                  </a:extLst>
                </a:gridCol>
                <a:gridCol w="738909">
                  <a:extLst>
                    <a:ext uri="{9D8B030D-6E8A-4147-A177-3AD203B41FA5}">
                      <a16:colId xmlns:a16="http://schemas.microsoft.com/office/drawing/2014/main" val="2522572680"/>
                    </a:ext>
                  </a:extLst>
                </a:gridCol>
                <a:gridCol w="738909">
                  <a:extLst>
                    <a:ext uri="{9D8B030D-6E8A-4147-A177-3AD203B41FA5}">
                      <a16:colId xmlns:a16="http://schemas.microsoft.com/office/drawing/2014/main" val="2029992524"/>
                    </a:ext>
                  </a:extLst>
                </a:gridCol>
                <a:gridCol w="738909">
                  <a:extLst>
                    <a:ext uri="{9D8B030D-6E8A-4147-A177-3AD203B41FA5}">
                      <a16:colId xmlns:a16="http://schemas.microsoft.com/office/drawing/2014/main" val="1503860785"/>
                    </a:ext>
                  </a:extLst>
                </a:gridCol>
              </a:tblGrid>
              <a:tr h="509059">
                <a:tc>
                  <a:txBody>
                    <a:bodyPr/>
                    <a:lstStyle/>
                    <a:p>
                      <a:r>
                        <a:rPr lang="en-US" sz="2800" dirty="0"/>
                        <a:t>N</a:t>
                      </a:r>
                    </a:p>
                  </a:txBody>
                  <a:tcPr/>
                </a:tc>
                <a:tc>
                  <a:txBody>
                    <a:bodyPr/>
                    <a:lstStyle/>
                    <a:p>
                      <a:r>
                        <a:rPr lang="en-US" sz="2800" dirty="0"/>
                        <a:t>Ấ</a:t>
                      </a:r>
                    </a:p>
                  </a:txBody>
                  <a:tcPr/>
                </a:tc>
                <a:tc>
                  <a:txBody>
                    <a:bodyPr/>
                    <a:lstStyle/>
                    <a:p>
                      <a:r>
                        <a:rPr lang="en-US" sz="2800" dirty="0"/>
                        <a:t>U</a:t>
                      </a:r>
                    </a:p>
                  </a:txBody>
                  <a:tcPr/>
                </a:tc>
                <a:tc>
                  <a:txBody>
                    <a:bodyPr/>
                    <a:lstStyle/>
                    <a:p>
                      <a:r>
                        <a:rPr lang="en-US" sz="2800" dirty="0"/>
                        <a:t>C</a:t>
                      </a:r>
                    </a:p>
                  </a:txBody>
                  <a:tcPr>
                    <a:solidFill>
                      <a:schemeClr val="accent4"/>
                    </a:solidFill>
                  </a:tcPr>
                </a:tc>
                <a:tc>
                  <a:txBody>
                    <a:bodyPr/>
                    <a:lstStyle/>
                    <a:p>
                      <a:r>
                        <a:rPr lang="en-US" sz="2800" dirty="0"/>
                        <a:t>H</a:t>
                      </a:r>
                    </a:p>
                  </a:txBody>
                  <a:tcPr/>
                </a:tc>
                <a:tc>
                  <a:txBody>
                    <a:bodyPr/>
                    <a:lstStyle/>
                    <a:p>
                      <a:r>
                        <a:rPr lang="en-US" sz="2800" dirty="0"/>
                        <a:t>Ả</a:t>
                      </a:r>
                    </a:p>
                  </a:txBody>
                  <a:tcPr/>
                </a:tc>
                <a:tc>
                  <a:txBody>
                    <a:bodyPr/>
                    <a:lstStyle/>
                    <a:p>
                      <a:r>
                        <a:rPr lang="en-US" sz="2800" dirty="0"/>
                        <a:t>Y</a:t>
                      </a:r>
                    </a:p>
                  </a:txBody>
                  <a:tcPr/>
                </a:tc>
                <a:extLst>
                  <a:ext uri="{0D108BD9-81ED-4DB2-BD59-A6C34878D82A}">
                    <a16:rowId xmlns:a16="http://schemas.microsoft.com/office/drawing/2014/main" val="349648408"/>
                  </a:ext>
                </a:extLst>
              </a:tr>
            </a:tbl>
          </a:graphicData>
        </a:graphic>
      </p:graphicFrame>
      <p:graphicFrame>
        <p:nvGraphicFramePr>
          <p:cNvPr id="19" name="Table 15">
            <a:extLst>
              <a:ext uri="{FF2B5EF4-FFF2-40B4-BE49-F238E27FC236}">
                <a16:creationId xmlns:a16="http://schemas.microsoft.com/office/drawing/2014/main" id="{99007231-3D2D-4ADB-9444-BEA6D9BA591C}"/>
              </a:ext>
            </a:extLst>
          </p:cNvPr>
          <p:cNvGraphicFramePr>
            <a:graphicFrameLocks noGrp="1"/>
          </p:cNvGraphicFramePr>
          <p:nvPr/>
        </p:nvGraphicFramePr>
        <p:xfrm>
          <a:off x="4048207" y="3275457"/>
          <a:ext cx="4433454" cy="518160"/>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2445328149"/>
                    </a:ext>
                  </a:extLst>
                </a:gridCol>
                <a:gridCol w="738909">
                  <a:extLst>
                    <a:ext uri="{9D8B030D-6E8A-4147-A177-3AD203B41FA5}">
                      <a16:colId xmlns:a16="http://schemas.microsoft.com/office/drawing/2014/main" val="971680880"/>
                    </a:ext>
                  </a:extLst>
                </a:gridCol>
                <a:gridCol w="738909">
                  <a:extLst>
                    <a:ext uri="{9D8B030D-6E8A-4147-A177-3AD203B41FA5}">
                      <a16:colId xmlns:a16="http://schemas.microsoft.com/office/drawing/2014/main" val="2074004267"/>
                    </a:ext>
                  </a:extLst>
                </a:gridCol>
                <a:gridCol w="738909">
                  <a:extLst>
                    <a:ext uri="{9D8B030D-6E8A-4147-A177-3AD203B41FA5}">
                      <a16:colId xmlns:a16="http://schemas.microsoft.com/office/drawing/2014/main" val="1803639029"/>
                    </a:ext>
                  </a:extLst>
                </a:gridCol>
                <a:gridCol w="738909">
                  <a:extLst>
                    <a:ext uri="{9D8B030D-6E8A-4147-A177-3AD203B41FA5}">
                      <a16:colId xmlns:a16="http://schemas.microsoft.com/office/drawing/2014/main" val="2522572680"/>
                    </a:ext>
                  </a:extLst>
                </a:gridCol>
                <a:gridCol w="738909">
                  <a:extLst>
                    <a:ext uri="{9D8B030D-6E8A-4147-A177-3AD203B41FA5}">
                      <a16:colId xmlns:a16="http://schemas.microsoft.com/office/drawing/2014/main" val="2029992524"/>
                    </a:ext>
                  </a:extLst>
                </a:gridCol>
              </a:tblGrid>
              <a:tr h="509059">
                <a:tc>
                  <a:txBody>
                    <a:bodyPr/>
                    <a:lstStyle/>
                    <a:p>
                      <a:r>
                        <a:rPr lang="en-US" sz="2800" dirty="0"/>
                        <a:t>O</a:t>
                      </a:r>
                    </a:p>
                  </a:txBody>
                  <a:tcPr/>
                </a:tc>
                <a:tc>
                  <a:txBody>
                    <a:bodyPr/>
                    <a:lstStyle/>
                    <a:p>
                      <a:r>
                        <a:rPr lang="en-US" sz="2800" dirty="0"/>
                        <a:t>X</a:t>
                      </a:r>
                    </a:p>
                  </a:txBody>
                  <a:tcPr/>
                </a:tc>
                <a:tc>
                  <a:txBody>
                    <a:bodyPr/>
                    <a:lstStyle/>
                    <a:p>
                      <a:r>
                        <a:rPr lang="en-US" sz="2800" dirty="0"/>
                        <a:t>Y</a:t>
                      </a:r>
                    </a:p>
                  </a:txBody>
                  <a:tcPr>
                    <a:solidFill>
                      <a:schemeClr val="accent4"/>
                    </a:solidFill>
                  </a:tcPr>
                </a:tc>
                <a:tc>
                  <a:txBody>
                    <a:bodyPr/>
                    <a:lstStyle/>
                    <a:p>
                      <a:r>
                        <a:rPr lang="en-US" sz="2800" dirty="0"/>
                        <a:t>G</a:t>
                      </a:r>
                    </a:p>
                  </a:txBody>
                  <a:tcPr/>
                </a:tc>
                <a:tc>
                  <a:txBody>
                    <a:bodyPr/>
                    <a:lstStyle/>
                    <a:p>
                      <a:r>
                        <a:rPr lang="en-US" sz="2800" dirty="0"/>
                        <a:t>E</a:t>
                      </a:r>
                    </a:p>
                  </a:txBody>
                  <a:tcPr/>
                </a:tc>
                <a:tc>
                  <a:txBody>
                    <a:bodyPr/>
                    <a:lstStyle/>
                    <a:p>
                      <a:r>
                        <a:rPr lang="en-US" sz="2800" dirty="0"/>
                        <a:t>N</a:t>
                      </a:r>
                    </a:p>
                  </a:txBody>
                  <a:tcPr/>
                </a:tc>
                <a:extLst>
                  <a:ext uri="{0D108BD9-81ED-4DB2-BD59-A6C34878D82A}">
                    <a16:rowId xmlns:a16="http://schemas.microsoft.com/office/drawing/2014/main" val="349648408"/>
                  </a:ext>
                </a:extLst>
              </a:tr>
            </a:tbl>
          </a:graphicData>
        </a:graphic>
      </p:graphicFrame>
      <p:graphicFrame>
        <p:nvGraphicFramePr>
          <p:cNvPr id="20" name="Table 15">
            <a:extLst>
              <a:ext uri="{FF2B5EF4-FFF2-40B4-BE49-F238E27FC236}">
                <a16:creationId xmlns:a16="http://schemas.microsoft.com/office/drawing/2014/main" id="{E530C0CF-B15C-4095-AACC-57AB246DF369}"/>
              </a:ext>
            </a:extLst>
          </p:cNvPr>
          <p:cNvGraphicFramePr>
            <a:graphicFrameLocks noGrp="1"/>
          </p:cNvGraphicFramePr>
          <p:nvPr/>
        </p:nvGraphicFramePr>
        <p:xfrm>
          <a:off x="2575667" y="3850425"/>
          <a:ext cx="5172363" cy="518160"/>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2445328149"/>
                    </a:ext>
                  </a:extLst>
                </a:gridCol>
                <a:gridCol w="738909">
                  <a:extLst>
                    <a:ext uri="{9D8B030D-6E8A-4147-A177-3AD203B41FA5}">
                      <a16:colId xmlns:a16="http://schemas.microsoft.com/office/drawing/2014/main" val="971680880"/>
                    </a:ext>
                  </a:extLst>
                </a:gridCol>
                <a:gridCol w="738909">
                  <a:extLst>
                    <a:ext uri="{9D8B030D-6E8A-4147-A177-3AD203B41FA5}">
                      <a16:colId xmlns:a16="http://schemas.microsoft.com/office/drawing/2014/main" val="2074004267"/>
                    </a:ext>
                  </a:extLst>
                </a:gridCol>
                <a:gridCol w="738909">
                  <a:extLst>
                    <a:ext uri="{9D8B030D-6E8A-4147-A177-3AD203B41FA5}">
                      <a16:colId xmlns:a16="http://schemas.microsoft.com/office/drawing/2014/main" val="1803639029"/>
                    </a:ext>
                  </a:extLst>
                </a:gridCol>
                <a:gridCol w="738909">
                  <a:extLst>
                    <a:ext uri="{9D8B030D-6E8A-4147-A177-3AD203B41FA5}">
                      <a16:colId xmlns:a16="http://schemas.microsoft.com/office/drawing/2014/main" val="2522572680"/>
                    </a:ext>
                  </a:extLst>
                </a:gridCol>
                <a:gridCol w="738909">
                  <a:extLst>
                    <a:ext uri="{9D8B030D-6E8A-4147-A177-3AD203B41FA5}">
                      <a16:colId xmlns:a16="http://schemas.microsoft.com/office/drawing/2014/main" val="2029992524"/>
                    </a:ext>
                  </a:extLst>
                </a:gridCol>
                <a:gridCol w="738909">
                  <a:extLst>
                    <a:ext uri="{9D8B030D-6E8A-4147-A177-3AD203B41FA5}">
                      <a16:colId xmlns:a16="http://schemas.microsoft.com/office/drawing/2014/main" val="1503860785"/>
                    </a:ext>
                  </a:extLst>
                </a:gridCol>
              </a:tblGrid>
              <a:tr h="509059">
                <a:tc>
                  <a:txBody>
                    <a:bodyPr/>
                    <a:lstStyle/>
                    <a:p>
                      <a:r>
                        <a:rPr lang="en-US" sz="2800" dirty="0"/>
                        <a:t>T</a:t>
                      </a:r>
                    </a:p>
                  </a:txBody>
                  <a:tcPr/>
                </a:tc>
                <a:tc>
                  <a:txBody>
                    <a:bodyPr/>
                    <a:lstStyle/>
                    <a:p>
                      <a:r>
                        <a:rPr lang="en-US" sz="2800" dirty="0"/>
                        <a:t>I</a:t>
                      </a:r>
                    </a:p>
                  </a:txBody>
                  <a:tcPr/>
                </a:tc>
                <a:tc>
                  <a:txBody>
                    <a:bodyPr/>
                    <a:lstStyle/>
                    <a:p>
                      <a:r>
                        <a:rPr lang="en-US" sz="2800" dirty="0"/>
                        <a:t>N</a:t>
                      </a:r>
                    </a:p>
                  </a:txBody>
                  <a:tcPr/>
                </a:tc>
                <a:tc>
                  <a:txBody>
                    <a:bodyPr/>
                    <a:lstStyle/>
                    <a:p>
                      <a:r>
                        <a:rPr lang="en-US" sz="2800" dirty="0"/>
                        <a:t>H</a:t>
                      </a:r>
                    </a:p>
                  </a:txBody>
                  <a:tcPr/>
                </a:tc>
                <a:tc>
                  <a:txBody>
                    <a:bodyPr/>
                    <a:lstStyle/>
                    <a:p>
                      <a:r>
                        <a:rPr lang="en-US" sz="2800" dirty="0"/>
                        <a:t>C</a:t>
                      </a:r>
                    </a:p>
                  </a:txBody>
                  <a:tcPr>
                    <a:solidFill>
                      <a:schemeClr val="accent4"/>
                    </a:solidFill>
                  </a:tcPr>
                </a:tc>
                <a:tc>
                  <a:txBody>
                    <a:bodyPr/>
                    <a:lstStyle/>
                    <a:p>
                      <a:r>
                        <a:rPr lang="en-US" sz="2800" dirty="0"/>
                        <a:t>H</a:t>
                      </a:r>
                    </a:p>
                  </a:txBody>
                  <a:tcPr/>
                </a:tc>
                <a:tc>
                  <a:txBody>
                    <a:bodyPr/>
                    <a:lstStyle/>
                    <a:p>
                      <a:r>
                        <a:rPr lang="en-US" sz="2800" dirty="0"/>
                        <a:t>Ế</a:t>
                      </a:r>
                    </a:p>
                  </a:txBody>
                  <a:tcPr/>
                </a:tc>
                <a:extLst>
                  <a:ext uri="{0D108BD9-81ED-4DB2-BD59-A6C34878D82A}">
                    <a16:rowId xmlns:a16="http://schemas.microsoft.com/office/drawing/2014/main" val="349648408"/>
                  </a:ext>
                </a:extLst>
              </a:tr>
            </a:tbl>
          </a:graphicData>
        </a:graphic>
      </p:graphicFrame>
      <p:graphicFrame>
        <p:nvGraphicFramePr>
          <p:cNvPr id="21" name="Table 15">
            <a:extLst>
              <a:ext uri="{FF2B5EF4-FFF2-40B4-BE49-F238E27FC236}">
                <a16:creationId xmlns:a16="http://schemas.microsoft.com/office/drawing/2014/main" id="{FDB5A03C-B415-486B-B9E9-35011D0BF01C}"/>
              </a:ext>
            </a:extLst>
          </p:cNvPr>
          <p:cNvGraphicFramePr>
            <a:graphicFrameLocks noGrp="1"/>
          </p:cNvGraphicFramePr>
          <p:nvPr/>
        </p:nvGraphicFramePr>
        <p:xfrm>
          <a:off x="3311938" y="4419692"/>
          <a:ext cx="5172363" cy="518160"/>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2445328149"/>
                    </a:ext>
                  </a:extLst>
                </a:gridCol>
                <a:gridCol w="738909">
                  <a:extLst>
                    <a:ext uri="{9D8B030D-6E8A-4147-A177-3AD203B41FA5}">
                      <a16:colId xmlns:a16="http://schemas.microsoft.com/office/drawing/2014/main" val="971680880"/>
                    </a:ext>
                  </a:extLst>
                </a:gridCol>
                <a:gridCol w="738909">
                  <a:extLst>
                    <a:ext uri="{9D8B030D-6E8A-4147-A177-3AD203B41FA5}">
                      <a16:colId xmlns:a16="http://schemas.microsoft.com/office/drawing/2014/main" val="2074004267"/>
                    </a:ext>
                  </a:extLst>
                </a:gridCol>
                <a:gridCol w="738909">
                  <a:extLst>
                    <a:ext uri="{9D8B030D-6E8A-4147-A177-3AD203B41FA5}">
                      <a16:colId xmlns:a16="http://schemas.microsoft.com/office/drawing/2014/main" val="1803639029"/>
                    </a:ext>
                  </a:extLst>
                </a:gridCol>
                <a:gridCol w="738909">
                  <a:extLst>
                    <a:ext uri="{9D8B030D-6E8A-4147-A177-3AD203B41FA5}">
                      <a16:colId xmlns:a16="http://schemas.microsoft.com/office/drawing/2014/main" val="2522572680"/>
                    </a:ext>
                  </a:extLst>
                </a:gridCol>
                <a:gridCol w="738909">
                  <a:extLst>
                    <a:ext uri="{9D8B030D-6E8A-4147-A177-3AD203B41FA5}">
                      <a16:colId xmlns:a16="http://schemas.microsoft.com/office/drawing/2014/main" val="2029992524"/>
                    </a:ext>
                  </a:extLst>
                </a:gridCol>
                <a:gridCol w="738909">
                  <a:extLst>
                    <a:ext uri="{9D8B030D-6E8A-4147-A177-3AD203B41FA5}">
                      <a16:colId xmlns:a16="http://schemas.microsoft.com/office/drawing/2014/main" val="1503860785"/>
                    </a:ext>
                  </a:extLst>
                </a:gridCol>
              </a:tblGrid>
              <a:tr h="509059">
                <a:tc>
                  <a:txBody>
                    <a:bodyPr/>
                    <a:lstStyle/>
                    <a:p>
                      <a:r>
                        <a:rPr lang="en-US" sz="2800" dirty="0"/>
                        <a:t>K</a:t>
                      </a:r>
                    </a:p>
                  </a:txBody>
                  <a:tcPr/>
                </a:tc>
                <a:tc>
                  <a:txBody>
                    <a:bodyPr/>
                    <a:lstStyle/>
                    <a:p>
                      <a:r>
                        <a:rPr lang="en-US" sz="2800" dirty="0"/>
                        <a:t>I</a:t>
                      </a:r>
                    </a:p>
                  </a:txBody>
                  <a:tcPr/>
                </a:tc>
                <a:tc>
                  <a:txBody>
                    <a:bodyPr/>
                    <a:lstStyle/>
                    <a:p>
                      <a:r>
                        <a:rPr lang="en-US" sz="2800" dirty="0"/>
                        <a:t>M</a:t>
                      </a:r>
                    </a:p>
                  </a:txBody>
                  <a:tcPr/>
                </a:tc>
                <a:tc>
                  <a:txBody>
                    <a:bodyPr/>
                    <a:lstStyle/>
                    <a:p>
                      <a:r>
                        <a:rPr lang="en-US" sz="2800" dirty="0"/>
                        <a:t>L</a:t>
                      </a:r>
                    </a:p>
                  </a:txBody>
                  <a:tcPr>
                    <a:solidFill>
                      <a:schemeClr val="accent4"/>
                    </a:solidFill>
                  </a:tcPr>
                </a:tc>
                <a:tc>
                  <a:txBody>
                    <a:bodyPr/>
                    <a:lstStyle/>
                    <a:p>
                      <a:r>
                        <a:rPr lang="en-US" sz="2800" dirty="0"/>
                        <a:t>O</a:t>
                      </a:r>
                    </a:p>
                  </a:txBody>
                  <a:tcPr/>
                </a:tc>
                <a:tc>
                  <a:txBody>
                    <a:bodyPr/>
                    <a:lstStyle/>
                    <a:p>
                      <a:r>
                        <a:rPr lang="en-US" sz="2800" dirty="0"/>
                        <a:t>Ạ</a:t>
                      </a:r>
                    </a:p>
                  </a:txBody>
                  <a:tcPr/>
                </a:tc>
                <a:tc>
                  <a:txBody>
                    <a:bodyPr/>
                    <a:lstStyle/>
                    <a:p>
                      <a:r>
                        <a:rPr lang="en-US" sz="2800" dirty="0"/>
                        <a:t>I</a:t>
                      </a:r>
                    </a:p>
                  </a:txBody>
                  <a:tcPr/>
                </a:tc>
                <a:extLst>
                  <a:ext uri="{0D108BD9-81ED-4DB2-BD59-A6C34878D82A}">
                    <a16:rowId xmlns:a16="http://schemas.microsoft.com/office/drawing/2014/main" val="349648408"/>
                  </a:ext>
                </a:extLst>
              </a:tr>
            </a:tbl>
          </a:graphicData>
        </a:graphic>
      </p:graphicFrame>
      <p:graphicFrame>
        <p:nvGraphicFramePr>
          <p:cNvPr id="22" name="Table 15">
            <a:extLst>
              <a:ext uri="{FF2B5EF4-FFF2-40B4-BE49-F238E27FC236}">
                <a16:creationId xmlns:a16="http://schemas.microsoft.com/office/drawing/2014/main" id="{670E57F0-8090-48B4-B55C-C54D18818D03}"/>
              </a:ext>
            </a:extLst>
          </p:cNvPr>
          <p:cNvGraphicFramePr>
            <a:graphicFrameLocks noGrp="1"/>
          </p:cNvGraphicFramePr>
          <p:nvPr/>
        </p:nvGraphicFramePr>
        <p:xfrm>
          <a:off x="4048199" y="5003196"/>
          <a:ext cx="5911272" cy="518160"/>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2445328149"/>
                    </a:ext>
                  </a:extLst>
                </a:gridCol>
                <a:gridCol w="738909">
                  <a:extLst>
                    <a:ext uri="{9D8B030D-6E8A-4147-A177-3AD203B41FA5}">
                      <a16:colId xmlns:a16="http://schemas.microsoft.com/office/drawing/2014/main" val="971680880"/>
                    </a:ext>
                  </a:extLst>
                </a:gridCol>
                <a:gridCol w="738909">
                  <a:extLst>
                    <a:ext uri="{9D8B030D-6E8A-4147-A177-3AD203B41FA5}">
                      <a16:colId xmlns:a16="http://schemas.microsoft.com/office/drawing/2014/main" val="2074004267"/>
                    </a:ext>
                  </a:extLst>
                </a:gridCol>
                <a:gridCol w="738909">
                  <a:extLst>
                    <a:ext uri="{9D8B030D-6E8A-4147-A177-3AD203B41FA5}">
                      <a16:colId xmlns:a16="http://schemas.microsoft.com/office/drawing/2014/main" val="1803639029"/>
                    </a:ext>
                  </a:extLst>
                </a:gridCol>
                <a:gridCol w="738909">
                  <a:extLst>
                    <a:ext uri="{9D8B030D-6E8A-4147-A177-3AD203B41FA5}">
                      <a16:colId xmlns:a16="http://schemas.microsoft.com/office/drawing/2014/main" val="2522572680"/>
                    </a:ext>
                  </a:extLst>
                </a:gridCol>
                <a:gridCol w="738909">
                  <a:extLst>
                    <a:ext uri="{9D8B030D-6E8A-4147-A177-3AD203B41FA5}">
                      <a16:colId xmlns:a16="http://schemas.microsoft.com/office/drawing/2014/main" val="2029992524"/>
                    </a:ext>
                  </a:extLst>
                </a:gridCol>
                <a:gridCol w="738909">
                  <a:extLst>
                    <a:ext uri="{9D8B030D-6E8A-4147-A177-3AD203B41FA5}">
                      <a16:colId xmlns:a16="http://schemas.microsoft.com/office/drawing/2014/main" val="1503860785"/>
                    </a:ext>
                  </a:extLst>
                </a:gridCol>
                <a:gridCol w="738909">
                  <a:extLst>
                    <a:ext uri="{9D8B030D-6E8A-4147-A177-3AD203B41FA5}">
                      <a16:colId xmlns:a16="http://schemas.microsoft.com/office/drawing/2014/main" val="753991925"/>
                    </a:ext>
                  </a:extLst>
                </a:gridCol>
              </a:tblGrid>
              <a:tr h="509059">
                <a:tc>
                  <a:txBody>
                    <a:bodyPr/>
                    <a:lstStyle/>
                    <a:p>
                      <a:r>
                        <a:rPr lang="en-US" sz="2800" dirty="0"/>
                        <a:t>Đ</a:t>
                      </a:r>
                    </a:p>
                  </a:txBody>
                  <a:tcPr/>
                </a:tc>
                <a:tc>
                  <a:txBody>
                    <a:bodyPr/>
                    <a:lstStyle/>
                    <a:p>
                      <a:r>
                        <a:rPr lang="en-US" sz="2800" dirty="0"/>
                        <a:t>I</a:t>
                      </a:r>
                    </a:p>
                  </a:txBody>
                  <a:tcPr/>
                </a:tc>
                <a:tc>
                  <a:txBody>
                    <a:bodyPr/>
                    <a:lstStyle/>
                    <a:p>
                      <a:r>
                        <a:rPr lang="en-US" sz="2800" dirty="0"/>
                        <a:t>Ệ</a:t>
                      </a:r>
                    </a:p>
                  </a:txBody>
                  <a:tcPr>
                    <a:solidFill>
                      <a:schemeClr val="accent4"/>
                    </a:solidFill>
                  </a:tcPr>
                </a:tc>
                <a:tc>
                  <a:txBody>
                    <a:bodyPr/>
                    <a:lstStyle/>
                    <a:p>
                      <a:r>
                        <a:rPr lang="en-US" sz="2800" dirty="0"/>
                        <a:t>N</a:t>
                      </a:r>
                    </a:p>
                  </a:txBody>
                  <a:tcPr/>
                </a:tc>
                <a:tc>
                  <a:txBody>
                    <a:bodyPr/>
                    <a:lstStyle/>
                    <a:p>
                      <a:r>
                        <a:rPr lang="en-US" sz="2800" dirty="0"/>
                        <a:t>N</a:t>
                      </a:r>
                    </a:p>
                  </a:txBody>
                  <a:tcPr/>
                </a:tc>
                <a:tc>
                  <a:txBody>
                    <a:bodyPr/>
                    <a:lstStyle/>
                    <a:p>
                      <a:r>
                        <a:rPr lang="en-US" sz="2800" dirty="0"/>
                        <a:t>Ă</a:t>
                      </a:r>
                    </a:p>
                  </a:txBody>
                  <a:tcPr/>
                </a:tc>
                <a:tc>
                  <a:txBody>
                    <a:bodyPr/>
                    <a:lstStyle/>
                    <a:p>
                      <a:r>
                        <a:rPr lang="en-US" sz="2800" dirty="0"/>
                        <a:t>N</a:t>
                      </a:r>
                    </a:p>
                  </a:txBody>
                  <a:tcPr/>
                </a:tc>
                <a:tc>
                  <a:txBody>
                    <a:bodyPr/>
                    <a:lstStyle/>
                    <a:p>
                      <a:r>
                        <a:rPr lang="en-US" sz="2800" dirty="0"/>
                        <a:t>G</a:t>
                      </a:r>
                    </a:p>
                  </a:txBody>
                  <a:tcPr/>
                </a:tc>
                <a:extLst>
                  <a:ext uri="{0D108BD9-81ED-4DB2-BD59-A6C34878D82A}">
                    <a16:rowId xmlns:a16="http://schemas.microsoft.com/office/drawing/2014/main" val="349648408"/>
                  </a:ext>
                </a:extLst>
              </a:tr>
            </a:tbl>
          </a:graphicData>
        </a:graphic>
      </p:graphicFrame>
      <p:sp>
        <p:nvSpPr>
          <p:cNvPr id="23" name="TextBox 22">
            <a:extLst>
              <a:ext uri="{FF2B5EF4-FFF2-40B4-BE49-F238E27FC236}">
                <a16:creationId xmlns:a16="http://schemas.microsoft.com/office/drawing/2014/main" id="{C767B389-36A3-45E2-B3C0-584A06170951}"/>
              </a:ext>
            </a:extLst>
          </p:cNvPr>
          <p:cNvSpPr txBox="1"/>
          <p:nvPr/>
        </p:nvSpPr>
        <p:spPr>
          <a:xfrm>
            <a:off x="3028950" y="405630"/>
            <a:ext cx="5021375" cy="523220"/>
          </a:xfrm>
          <a:prstGeom prst="rect">
            <a:avLst/>
          </a:prstGeom>
          <a:noFill/>
        </p:spPr>
        <p:txBody>
          <a:bodyPr wrap="none" rtlCol="0">
            <a:spAutoFit/>
          </a:bodyPr>
          <a:lstStyle/>
          <a:p>
            <a:r>
              <a:rPr lang="en-US" sz="2800" b="1" dirty="0">
                <a:solidFill>
                  <a:srgbClr val="FF0000"/>
                </a:solidFill>
              </a:rPr>
              <a:t>TRÒ CHƠI Ô CHỮ: TÌM TỪ KHOÁ</a:t>
            </a:r>
          </a:p>
        </p:txBody>
      </p:sp>
      <p:sp>
        <p:nvSpPr>
          <p:cNvPr id="24" name="Oval 23">
            <a:extLst>
              <a:ext uri="{FF2B5EF4-FFF2-40B4-BE49-F238E27FC236}">
                <a16:creationId xmlns:a16="http://schemas.microsoft.com/office/drawing/2014/main" id="{1A8C6513-B78C-4C11-B42E-3FA22ADF7362}"/>
              </a:ext>
            </a:extLst>
          </p:cNvPr>
          <p:cNvSpPr/>
          <p:nvPr/>
        </p:nvSpPr>
        <p:spPr>
          <a:xfrm>
            <a:off x="1856138" y="1435945"/>
            <a:ext cx="561975" cy="56270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u="none" strike="noStrike" dirty="0">
              <a:effectLst/>
              <a:latin typeface="Arial" panose="020B0604020202020204" pitchFamily="34" charset="0"/>
            </a:endParaRPr>
          </a:p>
          <a:p>
            <a:pPr algn="ctr"/>
            <a:endParaRPr lang="en-US" dirty="0"/>
          </a:p>
        </p:txBody>
      </p:sp>
      <p:sp>
        <p:nvSpPr>
          <p:cNvPr id="25" name="Oval 24">
            <a:extLst>
              <a:ext uri="{FF2B5EF4-FFF2-40B4-BE49-F238E27FC236}">
                <a16:creationId xmlns:a16="http://schemas.microsoft.com/office/drawing/2014/main" id="{849CBF92-BE32-4F2C-A433-4AF18F757B3E}"/>
              </a:ext>
            </a:extLst>
          </p:cNvPr>
          <p:cNvSpPr/>
          <p:nvPr/>
        </p:nvSpPr>
        <p:spPr>
          <a:xfrm>
            <a:off x="1834364" y="2058273"/>
            <a:ext cx="561975" cy="50905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u="none" strike="noStrike" dirty="0">
              <a:effectLst/>
              <a:latin typeface="Arial" panose="020B0604020202020204" pitchFamily="34" charset="0"/>
            </a:endParaRPr>
          </a:p>
          <a:p>
            <a:pPr algn="ctr"/>
            <a:endParaRPr lang="en-US" dirty="0"/>
          </a:p>
        </p:txBody>
      </p:sp>
      <p:sp>
        <p:nvSpPr>
          <p:cNvPr id="26" name="Oval 25">
            <a:extLst>
              <a:ext uri="{FF2B5EF4-FFF2-40B4-BE49-F238E27FC236}">
                <a16:creationId xmlns:a16="http://schemas.microsoft.com/office/drawing/2014/main" id="{060748C3-53DC-44A5-BEBD-01FF9E00CCF9}"/>
              </a:ext>
            </a:extLst>
          </p:cNvPr>
          <p:cNvSpPr/>
          <p:nvPr/>
        </p:nvSpPr>
        <p:spPr>
          <a:xfrm>
            <a:off x="1847435" y="2640883"/>
            <a:ext cx="561975" cy="50905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u="none" strike="noStrike" dirty="0">
              <a:effectLst/>
              <a:latin typeface="Arial" panose="020B0604020202020204" pitchFamily="34" charset="0"/>
            </a:endParaRPr>
          </a:p>
          <a:p>
            <a:pPr algn="ctr"/>
            <a:endParaRPr lang="en-US" dirty="0"/>
          </a:p>
        </p:txBody>
      </p:sp>
      <p:sp>
        <p:nvSpPr>
          <p:cNvPr id="27" name="Oval 26">
            <a:extLst>
              <a:ext uri="{FF2B5EF4-FFF2-40B4-BE49-F238E27FC236}">
                <a16:creationId xmlns:a16="http://schemas.microsoft.com/office/drawing/2014/main" id="{E766CA95-AF4D-4915-894E-81642B071B50}"/>
              </a:ext>
            </a:extLst>
          </p:cNvPr>
          <p:cNvSpPr/>
          <p:nvPr/>
        </p:nvSpPr>
        <p:spPr>
          <a:xfrm>
            <a:off x="1844259" y="3231950"/>
            <a:ext cx="561975" cy="50905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u="none" strike="noStrike" dirty="0">
              <a:effectLst/>
              <a:latin typeface="Arial" panose="020B0604020202020204" pitchFamily="34" charset="0"/>
            </a:endParaRPr>
          </a:p>
          <a:p>
            <a:pPr algn="ctr"/>
            <a:endParaRPr lang="en-US" dirty="0"/>
          </a:p>
        </p:txBody>
      </p:sp>
      <p:sp>
        <p:nvSpPr>
          <p:cNvPr id="28" name="Oval 27">
            <a:extLst>
              <a:ext uri="{FF2B5EF4-FFF2-40B4-BE49-F238E27FC236}">
                <a16:creationId xmlns:a16="http://schemas.microsoft.com/office/drawing/2014/main" id="{CA9B53A0-264C-4881-9E0D-A87BA2D6F2D4}"/>
              </a:ext>
            </a:extLst>
          </p:cNvPr>
          <p:cNvSpPr/>
          <p:nvPr/>
        </p:nvSpPr>
        <p:spPr>
          <a:xfrm>
            <a:off x="1844257" y="3825718"/>
            <a:ext cx="561975" cy="50905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u="none" strike="noStrike" dirty="0">
              <a:effectLst/>
              <a:latin typeface="Arial" panose="020B0604020202020204" pitchFamily="34" charset="0"/>
            </a:endParaRPr>
          </a:p>
          <a:p>
            <a:pPr algn="ctr"/>
            <a:endParaRPr lang="en-US" dirty="0"/>
          </a:p>
        </p:txBody>
      </p:sp>
      <p:sp>
        <p:nvSpPr>
          <p:cNvPr id="29" name="Oval 28">
            <a:extLst>
              <a:ext uri="{FF2B5EF4-FFF2-40B4-BE49-F238E27FC236}">
                <a16:creationId xmlns:a16="http://schemas.microsoft.com/office/drawing/2014/main" id="{ED26B581-7994-4037-AF1F-B541D2B6E965}"/>
              </a:ext>
            </a:extLst>
          </p:cNvPr>
          <p:cNvSpPr/>
          <p:nvPr/>
        </p:nvSpPr>
        <p:spPr>
          <a:xfrm>
            <a:off x="1856139" y="4419483"/>
            <a:ext cx="561975" cy="50905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u="none" strike="noStrike" dirty="0">
              <a:effectLst/>
              <a:latin typeface="Arial" panose="020B0604020202020204" pitchFamily="34" charset="0"/>
            </a:endParaRPr>
          </a:p>
          <a:p>
            <a:pPr algn="ctr"/>
            <a:endParaRPr lang="en-US" dirty="0"/>
          </a:p>
        </p:txBody>
      </p:sp>
      <p:sp>
        <p:nvSpPr>
          <p:cNvPr id="30" name="Oval 29">
            <a:extLst>
              <a:ext uri="{FF2B5EF4-FFF2-40B4-BE49-F238E27FC236}">
                <a16:creationId xmlns:a16="http://schemas.microsoft.com/office/drawing/2014/main" id="{20C18747-6759-497E-8761-6195CAD40D95}"/>
              </a:ext>
            </a:extLst>
          </p:cNvPr>
          <p:cNvSpPr/>
          <p:nvPr/>
        </p:nvSpPr>
        <p:spPr>
          <a:xfrm>
            <a:off x="1856138" y="5001376"/>
            <a:ext cx="561975" cy="50905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u="none" strike="noStrike" dirty="0">
              <a:effectLst/>
              <a:latin typeface="Arial" panose="020B0604020202020204" pitchFamily="34" charset="0"/>
            </a:endParaRPr>
          </a:p>
          <a:p>
            <a:pPr algn="ctr"/>
            <a:endParaRPr lang="en-US" dirty="0"/>
          </a:p>
        </p:txBody>
      </p:sp>
      <p:sp>
        <p:nvSpPr>
          <p:cNvPr id="2" name="TextBox 1">
            <a:hlinkClick r:id="rId6" action="ppaction://hlinksldjump"/>
            <a:extLst>
              <a:ext uri="{FF2B5EF4-FFF2-40B4-BE49-F238E27FC236}">
                <a16:creationId xmlns:a16="http://schemas.microsoft.com/office/drawing/2014/main" id="{9E822EE8-70D5-455C-BC3C-E793D207966B}"/>
              </a:ext>
            </a:extLst>
          </p:cNvPr>
          <p:cNvSpPr txBox="1"/>
          <p:nvPr/>
        </p:nvSpPr>
        <p:spPr>
          <a:xfrm>
            <a:off x="1834364" y="1496762"/>
            <a:ext cx="583749" cy="461665"/>
          </a:xfrm>
          <a:prstGeom prst="rect">
            <a:avLst/>
          </a:prstGeom>
          <a:noFill/>
        </p:spPr>
        <p:txBody>
          <a:bodyPr wrap="square" rtlCol="0">
            <a:spAutoFit/>
          </a:bodyPr>
          <a:lstStyle/>
          <a:p>
            <a:r>
              <a:rPr lang="en-US" sz="2400" b="1" dirty="0"/>
              <a:t>  1</a:t>
            </a:r>
          </a:p>
        </p:txBody>
      </p:sp>
      <p:sp>
        <p:nvSpPr>
          <p:cNvPr id="31" name="TextBox 30">
            <a:hlinkClick r:id="rId7" action="ppaction://hlinksldjump"/>
            <a:extLst>
              <a:ext uri="{FF2B5EF4-FFF2-40B4-BE49-F238E27FC236}">
                <a16:creationId xmlns:a16="http://schemas.microsoft.com/office/drawing/2014/main" id="{0D922AFA-54F9-4A40-B1C7-3845BECBD2C1}"/>
              </a:ext>
            </a:extLst>
          </p:cNvPr>
          <p:cNvSpPr txBox="1"/>
          <p:nvPr/>
        </p:nvSpPr>
        <p:spPr>
          <a:xfrm>
            <a:off x="1843005" y="2102544"/>
            <a:ext cx="583749" cy="461665"/>
          </a:xfrm>
          <a:prstGeom prst="rect">
            <a:avLst/>
          </a:prstGeom>
          <a:noFill/>
        </p:spPr>
        <p:txBody>
          <a:bodyPr wrap="square" rtlCol="0">
            <a:spAutoFit/>
          </a:bodyPr>
          <a:lstStyle/>
          <a:p>
            <a:r>
              <a:rPr lang="en-US" sz="2400" b="1" dirty="0"/>
              <a:t>  2</a:t>
            </a:r>
          </a:p>
        </p:txBody>
      </p:sp>
      <p:sp>
        <p:nvSpPr>
          <p:cNvPr id="32" name="TextBox 31">
            <a:hlinkClick r:id="rId8" action="ppaction://hlinksldjump"/>
            <a:extLst>
              <a:ext uri="{FF2B5EF4-FFF2-40B4-BE49-F238E27FC236}">
                <a16:creationId xmlns:a16="http://schemas.microsoft.com/office/drawing/2014/main" id="{AC0D6805-394F-4A46-A11B-472EC35635F6}"/>
              </a:ext>
            </a:extLst>
          </p:cNvPr>
          <p:cNvSpPr txBox="1"/>
          <p:nvPr/>
        </p:nvSpPr>
        <p:spPr>
          <a:xfrm flipH="1">
            <a:off x="1834364" y="2654994"/>
            <a:ext cx="628066" cy="461665"/>
          </a:xfrm>
          <a:prstGeom prst="rect">
            <a:avLst/>
          </a:prstGeom>
          <a:noFill/>
        </p:spPr>
        <p:txBody>
          <a:bodyPr wrap="square" rtlCol="0">
            <a:spAutoFit/>
          </a:bodyPr>
          <a:lstStyle/>
          <a:p>
            <a:r>
              <a:rPr lang="en-US" sz="2400" b="1" dirty="0"/>
              <a:t>  3</a:t>
            </a:r>
          </a:p>
        </p:txBody>
      </p:sp>
      <p:sp>
        <p:nvSpPr>
          <p:cNvPr id="33" name="TextBox 32">
            <a:hlinkClick r:id="rId9" action="ppaction://hlinksldjump"/>
            <a:extLst>
              <a:ext uri="{FF2B5EF4-FFF2-40B4-BE49-F238E27FC236}">
                <a16:creationId xmlns:a16="http://schemas.microsoft.com/office/drawing/2014/main" id="{71DC28E2-61E6-4FD6-9EDC-0E3D0378B0FE}"/>
              </a:ext>
            </a:extLst>
          </p:cNvPr>
          <p:cNvSpPr txBox="1"/>
          <p:nvPr/>
        </p:nvSpPr>
        <p:spPr>
          <a:xfrm>
            <a:off x="1832368" y="3255069"/>
            <a:ext cx="561975" cy="461665"/>
          </a:xfrm>
          <a:prstGeom prst="rect">
            <a:avLst/>
          </a:prstGeom>
          <a:noFill/>
        </p:spPr>
        <p:txBody>
          <a:bodyPr wrap="square" rtlCol="0">
            <a:spAutoFit/>
          </a:bodyPr>
          <a:lstStyle/>
          <a:p>
            <a:r>
              <a:rPr lang="en-US" sz="2400" b="1" dirty="0"/>
              <a:t>  4</a:t>
            </a:r>
          </a:p>
        </p:txBody>
      </p:sp>
      <p:sp>
        <p:nvSpPr>
          <p:cNvPr id="34" name="TextBox 33">
            <a:hlinkClick r:id="rId10" action="ppaction://hlinksldjump"/>
            <a:extLst>
              <a:ext uri="{FF2B5EF4-FFF2-40B4-BE49-F238E27FC236}">
                <a16:creationId xmlns:a16="http://schemas.microsoft.com/office/drawing/2014/main" id="{3710FF19-2B7D-4872-8DDD-F80502FB66F7}"/>
              </a:ext>
            </a:extLst>
          </p:cNvPr>
          <p:cNvSpPr txBox="1"/>
          <p:nvPr/>
        </p:nvSpPr>
        <p:spPr>
          <a:xfrm flipH="1">
            <a:off x="1835549" y="3855144"/>
            <a:ext cx="599304" cy="461665"/>
          </a:xfrm>
          <a:prstGeom prst="rect">
            <a:avLst/>
          </a:prstGeom>
          <a:noFill/>
        </p:spPr>
        <p:txBody>
          <a:bodyPr wrap="square" rtlCol="0">
            <a:spAutoFit/>
          </a:bodyPr>
          <a:lstStyle/>
          <a:p>
            <a:r>
              <a:rPr lang="en-US" sz="2400" b="1" dirty="0"/>
              <a:t>  5</a:t>
            </a:r>
          </a:p>
        </p:txBody>
      </p:sp>
      <p:sp>
        <p:nvSpPr>
          <p:cNvPr id="35" name="TextBox 34">
            <a:hlinkClick r:id="rId11" action="ppaction://hlinksldjump"/>
            <a:extLst>
              <a:ext uri="{FF2B5EF4-FFF2-40B4-BE49-F238E27FC236}">
                <a16:creationId xmlns:a16="http://schemas.microsoft.com/office/drawing/2014/main" id="{91BAB65B-CE9D-4A29-B8FE-15942000CE26}"/>
              </a:ext>
            </a:extLst>
          </p:cNvPr>
          <p:cNvSpPr txBox="1"/>
          <p:nvPr/>
        </p:nvSpPr>
        <p:spPr>
          <a:xfrm>
            <a:off x="1852520" y="4426644"/>
            <a:ext cx="556352" cy="461665"/>
          </a:xfrm>
          <a:prstGeom prst="rect">
            <a:avLst/>
          </a:prstGeom>
          <a:noFill/>
        </p:spPr>
        <p:txBody>
          <a:bodyPr wrap="square" rtlCol="0">
            <a:spAutoFit/>
          </a:bodyPr>
          <a:lstStyle/>
          <a:p>
            <a:r>
              <a:rPr lang="en-US" sz="2400" b="1" dirty="0"/>
              <a:t>  6</a:t>
            </a:r>
          </a:p>
        </p:txBody>
      </p:sp>
      <p:sp>
        <p:nvSpPr>
          <p:cNvPr id="36" name="TextBox 35">
            <a:hlinkClick r:id="rId12" action="ppaction://hlinksldjump"/>
            <a:extLst>
              <a:ext uri="{FF2B5EF4-FFF2-40B4-BE49-F238E27FC236}">
                <a16:creationId xmlns:a16="http://schemas.microsoft.com/office/drawing/2014/main" id="{E9A70192-471D-441E-98E5-B33BF0FAB14A}"/>
              </a:ext>
            </a:extLst>
          </p:cNvPr>
          <p:cNvSpPr txBox="1"/>
          <p:nvPr/>
        </p:nvSpPr>
        <p:spPr>
          <a:xfrm flipH="1">
            <a:off x="1845076" y="5019410"/>
            <a:ext cx="628066" cy="461665"/>
          </a:xfrm>
          <a:prstGeom prst="rect">
            <a:avLst/>
          </a:prstGeom>
          <a:noFill/>
        </p:spPr>
        <p:txBody>
          <a:bodyPr wrap="square" rtlCol="0">
            <a:spAutoFit/>
          </a:bodyPr>
          <a:lstStyle/>
          <a:p>
            <a:r>
              <a:rPr lang="en-US" sz="2400" b="1" dirty="0"/>
              <a:t>  7</a:t>
            </a:r>
          </a:p>
        </p:txBody>
      </p:sp>
      <p:sp>
        <p:nvSpPr>
          <p:cNvPr id="3" name="TextBox 2">
            <a:extLst>
              <a:ext uri="{FF2B5EF4-FFF2-40B4-BE49-F238E27FC236}">
                <a16:creationId xmlns:a16="http://schemas.microsoft.com/office/drawing/2014/main" id="{7AB50075-85ED-41E9-A3FF-08A5435D0D3A}"/>
              </a:ext>
            </a:extLst>
          </p:cNvPr>
          <p:cNvSpPr txBox="1"/>
          <p:nvPr/>
        </p:nvSpPr>
        <p:spPr>
          <a:xfrm>
            <a:off x="8472418" y="928850"/>
            <a:ext cx="184731" cy="369332"/>
          </a:xfrm>
          <a:prstGeom prst="rect">
            <a:avLst/>
          </a:prstGeom>
          <a:noFill/>
        </p:spPr>
        <p:txBody>
          <a:bodyPr wrap="none" rtlCol="0">
            <a:spAutoFit/>
          </a:bodyPr>
          <a:lstStyle/>
          <a:p>
            <a:endParaRPr lang="en-US" dirty="0"/>
          </a:p>
        </p:txBody>
      </p:sp>
      <p:graphicFrame>
        <p:nvGraphicFramePr>
          <p:cNvPr id="44" name="Table 15">
            <a:extLst>
              <a:ext uri="{FF2B5EF4-FFF2-40B4-BE49-F238E27FC236}">
                <a16:creationId xmlns:a16="http://schemas.microsoft.com/office/drawing/2014/main" id="{FEACC7BB-C164-493A-BB9A-51BFABF0DF15}"/>
              </a:ext>
            </a:extLst>
          </p:cNvPr>
          <p:cNvGraphicFramePr>
            <a:graphicFrameLocks noGrp="1"/>
          </p:cNvGraphicFramePr>
          <p:nvPr/>
        </p:nvGraphicFramePr>
        <p:xfrm>
          <a:off x="2588256" y="1482032"/>
          <a:ext cx="5911272" cy="509059"/>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2445328149"/>
                    </a:ext>
                  </a:extLst>
                </a:gridCol>
                <a:gridCol w="738909">
                  <a:extLst>
                    <a:ext uri="{9D8B030D-6E8A-4147-A177-3AD203B41FA5}">
                      <a16:colId xmlns:a16="http://schemas.microsoft.com/office/drawing/2014/main" val="971680880"/>
                    </a:ext>
                  </a:extLst>
                </a:gridCol>
                <a:gridCol w="738909">
                  <a:extLst>
                    <a:ext uri="{9D8B030D-6E8A-4147-A177-3AD203B41FA5}">
                      <a16:colId xmlns:a16="http://schemas.microsoft.com/office/drawing/2014/main" val="2074004267"/>
                    </a:ext>
                  </a:extLst>
                </a:gridCol>
                <a:gridCol w="738909">
                  <a:extLst>
                    <a:ext uri="{9D8B030D-6E8A-4147-A177-3AD203B41FA5}">
                      <a16:colId xmlns:a16="http://schemas.microsoft.com/office/drawing/2014/main" val="1803639029"/>
                    </a:ext>
                  </a:extLst>
                </a:gridCol>
                <a:gridCol w="738909">
                  <a:extLst>
                    <a:ext uri="{9D8B030D-6E8A-4147-A177-3AD203B41FA5}">
                      <a16:colId xmlns:a16="http://schemas.microsoft.com/office/drawing/2014/main" val="2522572680"/>
                    </a:ext>
                  </a:extLst>
                </a:gridCol>
                <a:gridCol w="738909">
                  <a:extLst>
                    <a:ext uri="{9D8B030D-6E8A-4147-A177-3AD203B41FA5}">
                      <a16:colId xmlns:a16="http://schemas.microsoft.com/office/drawing/2014/main" val="2029992524"/>
                    </a:ext>
                  </a:extLst>
                </a:gridCol>
                <a:gridCol w="738909">
                  <a:extLst>
                    <a:ext uri="{9D8B030D-6E8A-4147-A177-3AD203B41FA5}">
                      <a16:colId xmlns:a16="http://schemas.microsoft.com/office/drawing/2014/main" val="1503860785"/>
                    </a:ext>
                  </a:extLst>
                </a:gridCol>
                <a:gridCol w="738909">
                  <a:extLst>
                    <a:ext uri="{9D8B030D-6E8A-4147-A177-3AD203B41FA5}">
                      <a16:colId xmlns:a16="http://schemas.microsoft.com/office/drawing/2014/main" val="753991925"/>
                    </a:ext>
                  </a:extLst>
                </a:gridCol>
              </a:tblGrid>
              <a:tr h="50905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chemeClr val="accent4"/>
                    </a:solidFill>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9648408"/>
                  </a:ext>
                </a:extLst>
              </a:tr>
            </a:tbl>
          </a:graphicData>
        </a:graphic>
      </p:graphicFrame>
      <p:graphicFrame>
        <p:nvGraphicFramePr>
          <p:cNvPr id="45" name="Table 15">
            <a:extLst>
              <a:ext uri="{FF2B5EF4-FFF2-40B4-BE49-F238E27FC236}">
                <a16:creationId xmlns:a16="http://schemas.microsoft.com/office/drawing/2014/main" id="{4BA8C643-EEC6-4E66-B2D5-2F097E9A8C9B}"/>
              </a:ext>
            </a:extLst>
          </p:cNvPr>
          <p:cNvGraphicFramePr>
            <a:graphicFrameLocks noGrp="1"/>
          </p:cNvGraphicFramePr>
          <p:nvPr/>
        </p:nvGraphicFramePr>
        <p:xfrm>
          <a:off x="3301538" y="2072564"/>
          <a:ext cx="6650181" cy="509059"/>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2445328149"/>
                    </a:ext>
                  </a:extLst>
                </a:gridCol>
                <a:gridCol w="738909">
                  <a:extLst>
                    <a:ext uri="{9D8B030D-6E8A-4147-A177-3AD203B41FA5}">
                      <a16:colId xmlns:a16="http://schemas.microsoft.com/office/drawing/2014/main" val="971680880"/>
                    </a:ext>
                  </a:extLst>
                </a:gridCol>
                <a:gridCol w="738909">
                  <a:extLst>
                    <a:ext uri="{9D8B030D-6E8A-4147-A177-3AD203B41FA5}">
                      <a16:colId xmlns:a16="http://schemas.microsoft.com/office/drawing/2014/main" val="2074004267"/>
                    </a:ext>
                  </a:extLst>
                </a:gridCol>
                <a:gridCol w="738909">
                  <a:extLst>
                    <a:ext uri="{9D8B030D-6E8A-4147-A177-3AD203B41FA5}">
                      <a16:colId xmlns:a16="http://schemas.microsoft.com/office/drawing/2014/main" val="1803639029"/>
                    </a:ext>
                  </a:extLst>
                </a:gridCol>
                <a:gridCol w="738909">
                  <a:extLst>
                    <a:ext uri="{9D8B030D-6E8A-4147-A177-3AD203B41FA5}">
                      <a16:colId xmlns:a16="http://schemas.microsoft.com/office/drawing/2014/main" val="2522572680"/>
                    </a:ext>
                  </a:extLst>
                </a:gridCol>
                <a:gridCol w="738909">
                  <a:extLst>
                    <a:ext uri="{9D8B030D-6E8A-4147-A177-3AD203B41FA5}">
                      <a16:colId xmlns:a16="http://schemas.microsoft.com/office/drawing/2014/main" val="2029992524"/>
                    </a:ext>
                  </a:extLst>
                </a:gridCol>
                <a:gridCol w="738909">
                  <a:extLst>
                    <a:ext uri="{9D8B030D-6E8A-4147-A177-3AD203B41FA5}">
                      <a16:colId xmlns:a16="http://schemas.microsoft.com/office/drawing/2014/main" val="1503860785"/>
                    </a:ext>
                  </a:extLst>
                </a:gridCol>
                <a:gridCol w="738909">
                  <a:extLst>
                    <a:ext uri="{9D8B030D-6E8A-4147-A177-3AD203B41FA5}">
                      <a16:colId xmlns:a16="http://schemas.microsoft.com/office/drawing/2014/main" val="753991925"/>
                    </a:ext>
                  </a:extLst>
                </a:gridCol>
                <a:gridCol w="738909">
                  <a:extLst>
                    <a:ext uri="{9D8B030D-6E8A-4147-A177-3AD203B41FA5}">
                      <a16:colId xmlns:a16="http://schemas.microsoft.com/office/drawing/2014/main" val="386218275"/>
                    </a:ext>
                  </a:extLst>
                </a:gridCol>
              </a:tblGrid>
              <a:tr h="509059">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solidFill>
                      <a:schemeClr val="accent4"/>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9648408"/>
                  </a:ext>
                </a:extLst>
              </a:tr>
            </a:tbl>
          </a:graphicData>
        </a:graphic>
      </p:graphicFrame>
      <p:graphicFrame>
        <p:nvGraphicFramePr>
          <p:cNvPr id="46" name="Table 15">
            <a:extLst>
              <a:ext uri="{FF2B5EF4-FFF2-40B4-BE49-F238E27FC236}">
                <a16:creationId xmlns:a16="http://schemas.microsoft.com/office/drawing/2014/main" id="{78CDE371-CEAA-41E4-B70C-E09CD443824D}"/>
              </a:ext>
            </a:extLst>
          </p:cNvPr>
          <p:cNvGraphicFramePr>
            <a:graphicFrameLocks noGrp="1"/>
          </p:cNvGraphicFramePr>
          <p:nvPr/>
        </p:nvGraphicFramePr>
        <p:xfrm>
          <a:off x="3321307" y="2651507"/>
          <a:ext cx="5172363" cy="509059"/>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2445328149"/>
                    </a:ext>
                  </a:extLst>
                </a:gridCol>
                <a:gridCol w="738909">
                  <a:extLst>
                    <a:ext uri="{9D8B030D-6E8A-4147-A177-3AD203B41FA5}">
                      <a16:colId xmlns:a16="http://schemas.microsoft.com/office/drawing/2014/main" val="971680880"/>
                    </a:ext>
                  </a:extLst>
                </a:gridCol>
                <a:gridCol w="738909">
                  <a:extLst>
                    <a:ext uri="{9D8B030D-6E8A-4147-A177-3AD203B41FA5}">
                      <a16:colId xmlns:a16="http://schemas.microsoft.com/office/drawing/2014/main" val="2074004267"/>
                    </a:ext>
                  </a:extLst>
                </a:gridCol>
                <a:gridCol w="738909">
                  <a:extLst>
                    <a:ext uri="{9D8B030D-6E8A-4147-A177-3AD203B41FA5}">
                      <a16:colId xmlns:a16="http://schemas.microsoft.com/office/drawing/2014/main" val="1803639029"/>
                    </a:ext>
                  </a:extLst>
                </a:gridCol>
                <a:gridCol w="738909">
                  <a:extLst>
                    <a:ext uri="{9D8B030D-6E8A-4147-A177-3AD203B41FA5}">
                      <a16:colId xmlns:a16="http://schemas.microsoft.com/office/drawing/2014/main" val="2522572680"/>
                    </a:ext>
                  </a:extLst>
                </a:gridCol>
                <a:gridCol w="738909">
                  <a:extLst>
                    <a:ext uri="{9D8B030D-6E8A-4147-A177-3AD203B41FA5}">
                      <a16:colId xmlns:a16="http://schemas.microsoft.com/office/drawing/2014/main" val="2029992524"/>
                    </a:ext>
                  </a:extLst>
                </a:gridCol>
                <a:gridCol w="738909">
                  <a:extLst>
                    <a:ext uri="{9D8B030D-6E8A-4147-A177-3AD203B41FA5}">
                      <a16:colId xmlns:a16="http://schemas.microsoft.com/office/drawing/2014/main" val="1503860785"/>
                    </a:ext>
                  </a:extLst>
                </a:gridCol>
              </a:tblGrid>
              <a:tr h="509059">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solidFill>
                      <a:schemeClr val="accent4"/>
                    </a:solidFill>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49648408"/>
                  </a:ext>
                </a:extLst>
              </a:tr>
            </a:tbl>
          </a:graphicData>
        </a:graphic>
      </p:graphicFrame>
      <p:graphicFrame>
        <p:nvGraphicFramePr>
          <p:cNvPr id="47" name="Table 15">
            <a:extLst>
              <a:ext uri="{FF2B5EF4-FFF2-40B4-BE49-F238E27FC236}">
                <a16:creationId xmlns:a16="http://schemas.microsoft.com/office/drawing/2014/main" id="{0527163C-A3F5-4DAC-A3C6-0F0F1EDFAF8A}"/>
              </a:ext>
            </a:extLst>
          </p:cNvPr>
          <p:cNvGraphicFramePr>
            <a:graphicFrameLocks noGrp="1"/>
          </p:cNvGraphicFramePr>
          <p:nvPr/>
        </p:nvGraphicFramePr>
        <p:xfrm>
          <a:off x="4069465" y="3275457"/>
          <a:ext cx="4433454" cy="509059"/>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2445328149"/>
                    </a:ext>
                  </a:extLst>
                </a:gridCol>
                <a:gridCol w="738909">
                  <a:extLst>
                    <a:ext uri="{9D8B030D-6E8A-4147-A177-3AD203B41FA5}">
                      <a16:colId xmlns:a16="http://schemas.microsoft.com/office/drawing/2014/main" val="971680880"/>
                    </a:ext>
                  </a:extLst>
                </a:gridCol>
                <a:gridCol w="738909">
                  <a:extLst>
                    <a:ext uri="{9D8B030D-6E8A-4147-A177-3AD203B41FA5}">
                      <a16:colId xmlns:a16="http://schemas.microsoft.com/office/drawing/2014/main" val="2074004267"/>
                    </a:ext>
                  </a:extLst>
                </a:gridCol>
                <a:gridCol w="738909">
                  <a:extLst>
                    <a:ext uri="{9D8B030D-6E8A-4147-A177-3AD203B41FA5}">
                      <a16:colId xmlns:a16="http://schemas.microsoft.com/office/drawing/2014/main" val="1803639029"/>
                    </a:ext>
                  </a:extLst>
                </a:gridCol>
                <a:gridCol w="738909">
                  <a:extLst>
                    <a:ext uri="{9D8B030D-6E8A-4147-A177-3AD203B41FA5}">
                      <a16:colId xmlns:a16="http://schemas.microsoft.com/office/drawing/2014/main" val="2522572680"/>
                    </a:ext>
                  </a:extLst>
                </a:gridCol>
                <a:gridCol w="738909">
                  <a:extLst>
                    <a:ext uri="{9D8B030D-6E8A-4147-A177-3AD203B41FA5}">
                      <a16:colId xmlns:a16="http://schemas.microsoft.com/office/drawing/2014/main" val="2029992524"/>
                    </a:ext>
                  </a:extLst>
                </a:gridCol>
              </a:tblGrid>
              <a:tr h="509059">
                <a:tc>
                  <a:txBody>
                    <a:bodyPr/>
                    <a:lstStyle/>
                    <a:p>
                      <a:endParaRPr lang="en-US" dirty="0"/>
                    </a:p>
                  </a:txBody>
                  <a:tcPr/>
                </a:tc>
                <a:tc>
                  <a:txBody>
                    <a:bodyPr/>
                    <a:lstStyle/>
                    <a:p>
                      <a:endParaRPr lang="en-US"/>
                    </a:p>
                  </a:txBody>
                  <a:tcPr/>
                </a:tc>
                <a:tc>
                  <a:txBody>
                    <a:bodyPr/>
                    <a:lstStyle/>
                    <a:p>
                      <a:endParaRPr lang="en-US" dirty="0"/>
                    </a:p>
                  </a:txBody>
                  <a:tcPr>
                    <a:solidFill>
                      <a:schemeClr val="accent4"/>
                    </a:solidFill>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9648408"/>
                  </a:ext>
                </a:extLst>
              </a:tr>
            </a:tbl>
          </a:graphicData>
        </a:graphic>
      </p:graphicFrame>
      <p:graphicFrame>
        <p:nvGraphicFramePr>
          <p:cNvPr id="48" name="Table 15">
            <a:extLst>
              <a:ext uri="{FF2B5EF4-FFF2-40B4-BE49-F238E27FC236}">
                <a16:creationId xmlns:a16="http://schemas.microsoft.com/office/drawing/2014/main" id="{632019C0-284E-4DDD-A995-A5430B106B76}"/>
              </a:ext>
            </a:extLst>
          </p:cNvPr>
          <p:cNvGraphicFramePr>
            <a:graphicFrameLocks noGrp="1"/>
          </p:cNvGraphicFramePr>
          <p:nvPr/>
        </p:nvGraphicFramePr>
        <p:xfrm>
          <a:off x="2586292" y="3850425"/>
          <a:ext cx="5172363" cy="509059"/>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2445328149"/>
                    </a:ext>
                  </a:extLst>
                </a:gridCol>
                <a:gridCol w="738909">
                  <a:extLst>
                    <a:ext uri="{9D8B030D-6E8A-4147-A177-3AD203B41FA5}">
                      <a16:colId xmlns:a16="http://schemas.microsoft.com/office/drawing/2014/main" val="971680880"/>
                    </a:ext>
                  </a:extLst>
                </a:gridCol>
                <a:gridCol w="738909">
                  <a:extLst>
                    <a:ext uri="{9D8B030D-6E8A-4147-A177-3AD203B41FA5}">
                      <a16:colId xmlns:a16="http://schemas.microsoft.com/office/drawing/2014/main" val="2074004267"/>
                    </a:ext>
                  </a:extLst>
                </a:gridCol>
                <a:gridCol w="738909">
                  <a:extLst>
                    <a:ext uri="{9D8B030D-6E8A-4147-A177-3AD203B41FA5}">
                      <a16:colId xmlns:a16="http://schemas.microsoft.com/office/drawing/2014/main" val="1803639029"/>
                    </a:ext>
                  </a:extLst>
                </a:gridCol>
                <a:gridCol w="738909">
                  <a:extLst>
                    <a:ext uri="{9D8B030D-6E8A-4147-A177-3AD203B41FA5}">
                      <a16:colId xmlns:a16="http://schemas.microsoft.com/office/drawing/2014/main" val="2522572680"/>
                    </a:ext>
                  </a:extLst>
                </a:gridCol>
                <a:gridCol w="738909">
                  <a:extLst>
                    <a:ext uri="{9D8B030D-6E8A-4147-A177-3AD203B41FA5}">
                      <a16:colId xmlns:a16="http://schemas.microsoft.com/office/drawing/2014/main" val="2029992524"/>
                    </a:ext>
                  </a:extLst>
                </a:gridCol>
                <a:gridCol w="738909">
                  <a:extLst>
                    <a:ext uri="{9D8B030D-6E8A-4147-A177-3AD203B41FA5}">
                      <a16:colId xmlns:a16="http://schemas.microsoft.com/office/drawing/2014/main" val="1503860785"/>
                    </a:ext>
                  </a:extLst>
                </a:gridCol>
              </a:tblGrid>
              <a:tr h="50905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chemeClr val="accent4"/>
                    </a:solidFill>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9648408"/>
                  </a:ext>
                </a:extLst>
              </a:tr>
            </a:tbl>
          </a:graphicData>
        </a:graphic>
      </p:graphicFrame>
      <p:graphicFrame>
        <p:nvGraphicFramePr>
          <p:cNvPr id="49" name="Table 15">
            <a:extLst>
              <a:ext uri="{FF2B5EF4-FFF2-40B4-BE49-F238E27FC236}">
                <a16:creationId xmlns:a16="http://schemas.microsoft.com/office/drawing/2014/main" id="{EC5B3585-0F79-4023-A748-E1E59D882121}"/>
              </a:ext>
            </a:extLst>
          </p:cNvPr>
          <p:cNvGraphicFramePr>
            <a:graphicFrameLocks noGrp="1"/>
          </p:cNvGraphicFramePr>
          <p:nvPr/>
        </p:nvGraphicFramePr>
        <p:xfrm>
          <a:off x="3322556" y="4435379"/>
          <a:ext cx="5172363" cy="509059"/>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2445328149"/>
                    </a:ext>
                  </a:extLst>
                </a:gridCol>
                <a:gridCol w="738909">
                  <a:extLst>
                    <a:ext uri="{9D8B030D-6E8A-4147-A177-3AD203B41FA5}">
                      <a16:colId xmlns:a16="http://schemas.microsoft.com/office/drawing/2014/main" val="971680880"/>
                    </a:ext>
                  </a:extLst>
                </a:gridCol>
                <a:gridCol w="738909">
                  <a:extLst>
                    <a:ext uri="{9D8B030D-6E8A-4147-A177-3AD203B41FA5}">
                      <a16:colId xmlns:a16="http://schemas.microsoft.com/office/drawing/2014/main" val="2074004267"/>
                    </a:ext>
                  </a:extLst>
                </a:gridCol>
                <a:gridCol w="738909">
                  <a:extLst>
                    <a:ext uri="{9D8B030D-6E8A-4147-A177-3AD203B41FA5}">
                      <a16:colId xmlns:a16="http://schemas.microsoft.com/office/drawing/2014/main" val="1803639029"/>
                    </a:ext>
                  </a:extLst>
                </a:gridCol>
                <a:gridCol w="738909">
                  <a:extLst>
                    <a:ext uri="{9D8B030D-6E8A-4147-A177-3AD203B41FA5}">
                      <a16:colId xmlns:a16="http://schemas.microsoft.com/office/drawing/2014/main" val="2522572680"/>
                    </a:ext>
                  </a:extLst>
                </a:gridCol>
                <a:gridCol w="738909">
                  <a:extLst>
                    <a:ext uri="{9D8B030D-6E8A-4147-A177-3AD203B41FA5}">
                      <a16:colId xmlns:a16="http://schemas.microsoft.com/office/drawing/2014/main" val="2029992524"/>
                    </a:ext>
                  </a:extLst>
                </a:gridCol>
                <a:gridCol w="738909">
                  <a:extLst>
                    <a:ext uri="{9D8B030D-6E8A-4147-A177-3AD203B41FA5}">
                      <a16:colId xmlns:a16="http://schemas.microsoft.com/office/drawing/2014/main" val="1503860785"/>
                    </a:ext>
                  </a:extLst>
                </a:gridCol>
              </a:tblGrid>
              <a:tr h="50905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chemeClr val="accent4"/>
                    </a:solidFill>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49648408"/>
                  </a:ext>
                </a:extLst>
              </a:tr>
            </a:tbl>
          </a:graphicData>
        </a:graphic>
      </p:graphicFrame>
      <p:graphicFrame>
        <p:nvGraphicFramePr>
          <p:cNvPr id="50" name="Table 15">
            <a:extLst>
              <a:ext uri="{FF2B5EF4-FFF2-40B4-BE49-F238E27FC236}">
                <a16:creationId xmlns:a16="http://schemas.microsoft.com/office/drawing/2014/main" id="{FC401232-0C26-4282-BC62-4F1A17ADD4A4}"/>
              </a:ext>
            </a:extLst>
          </p:cNvPr>
          <p:cNvGraphicFramePr>
            <a:graphicFrameLocks noGrp="1"/>
          </p:cNvGraphicFramePr>
          <p:nvPr/>
        </p:nvGraphicFramePr>
        <p:xfrm>
          <a:off x="4048199" y="5013309"/>
          <a:ext cx="5911272" cy="509059"/>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2445328149"/>
                    </a:ext>
                  </a:extLst>
                </a:gridCol>
                <a:gridCol w="738909">
                  <a:extLst>
                    <a:ext uri="{9D8B030D-6E8A-4147-A177-3AD203B41FA5}">
                      <a16:colId xmlns:a16="http://schemas.microsoft.com/office/drawing/2014/main" val="971680880"/>
                    </a:ext>
                  </a:extLst>
                </a:gridCol>
                <a:gridCol w="738909">
                  <a:extLst>
                    <a:ext uri="{9D8B030D-6E8A-4147-A177-3AD203B41FA5}">
                      <a16:colId xmlns:a16="http://schemas.microsoft.com/office/drawing/2014/main" val="2074004267"/>
                    </a:ext>
                  </a:extLst>
                </a:gridCol>
                <a:gridCol w="738909">
                  <a:extLst>
                    <a:ext uri="{9D8B030D-6E8A-4147-A177-3AD203B41FA5}">
                      <a16:colId xmlns:a16="http://schemas.microsoft.com/office/drawing/2014/main" val="1803639029"/>
                    </a:ext>
                  </a:extLst>
                </a:gridCol>
                <a:gridCol w="738909">
                  <a:extLst>
                    <a:ext uri="{9D8B030D-6E8A-4147-A177-3AD203B41FA5}">
                      <a16:colId xmlns:a16="http://schemas.microsoft.com/office/drawing/2014/main" val="2522572680"/>
                    </a:ext>
                  </a:extLst>
                </a:gridCol>
                <a:gridCol w="738909">
                  <a:extLst>
                    <a:ext uri="{9D8B030D-6E8A-4147-A177-3AD203B41FA5}">
                      <a16:colId xmlns:a16="http://schemas.microsoft.com/office/drawing/2014/main" val="2029992524"/>
                    </a:ext>
                  </a:extLst>
                </a:gridCol>
                <a:gridCol w="738909">
                  <a:extLst>
                    <a:ext uri="{9D8B030D-6E8A-4147-A177-3AD203B41FA5}">
                      <a16:colId xmlns:a16="http://schemas.microsoft.com/office/drawing/2014/main" val="1503860785"/>
                    </a:ext>
                  </a:extLst>
                </a:gridCol>
                <a:gridCol w="738909">
                  <a:extLst>
                    <a:ext uri="{9D8B030D-6E8A-4147-A177-3AD203B41FA5}">
                      <a16:colId xmlns:a16="http://schemas.microsoft.com/office/drawing/2014/main" val="753991925"/>
                    </a:ext>
                  </a:extLst>
                </a:gridCol>
              </a:tblGrid>
              <a:tr h="509059">
                <a:tc>
                  <a:txBody>
                    <a:bodyPr/>
                    <a:lstStyle/>
                    <a:p>
                      <a:endParaRPr lang="en-US" dirty="0"/>
                    </a:p>
                  </a:txBody>
                  <a:tcPr/>
                </a:tc>
                <a:tc>
                  <a:txBody>
                    <a:bodyPr/>
                    <a:lstStyle/>
                    <a:p>
                      <a:endParaRPr lang="en-US"/>
                    </a:p>
                  </a:txBody>
                  <a:tcPr/>
                </a:tc>
                <a:tc>
                  <a:txBody>
                    <a:bodyPr/>
                    <a:lstStyle/>
                    <a:p>
                      <a:endParaRPr lang="en-US" dirty="0"/>
                    </a:p>
                  </a:txBody>
                  <a:tcPr>
                    <a:solidFill>
                      <a:schemeClr val="accent4"/>
                    </a:solidFill>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9648408"/>
                  </a:ext>
                </a:extLst>
              </a:tr>
            </a:tbl>
          </a:graphicData>
        </a:graphic>
      </p:graphicFrame>
      <p:pic>
        <p:nvPicPr>
          <p:cNvPr id="5" name="Graphic 4" descr="Apple with solid fill">
            <a:extLst>
              <a:ext uri="{FF2B5EF4-FFF2-40B4-BE49-F238E27FC236}">
                <a16:creationId xmlns:a16="http://schemas.microsoft.com/office/drawing/2014/main" id="{D5A3AEA1-6BA1-4AE3-A223-325BBAC80E5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675467" y="1368061"/>
            <a:ext cx="561975" cy="561975"/>
          </a:xfrm>
          <a:prstGeom prst="rect">
            <a:avLst/>
          </a:prstGeom>
        </p:spPr>
      </p:pic>
      <p:pic>
        <p:nvPicPr>
          <p:cNvPr id="37" name="Graphic 36" descr="Apple with solid fill">
            <a:extLst>
              <a:ext uri="{FF2B5EF4-FFF2-40B4-BE49-F238E27FC236}">
                <a16:creationId xmlns:a16="http://schemas.microsoft.com/office/drawing/2014/main" id="{CE42C998-B34B-41B3-89D5-2035F75659C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054874" y="1991091"/>
            <a:ext cx="561975" cy="561975"/>
          </a:xfrm>
          <a:prstGeom prst="rect">
            <a:avLst/>
          </a:prstGeom>
        </p:spPr>
      </p:pic>
      <p:pic>
        <p:nvPicPr>
          <p:cNvPr id="38" name="Graphic 37" descr="Apple with solid fill">
            <a:extLst>
              <a:ext uri="{FF2B5EF4-FFF2-40B4-BE49-F238E27FC236}">
                <a16:creationId xmlns:a16="http://schemas.microsoft.com/office/drawing/2014/main" id="{4F1C9D95-D2E4-4751-85D8-FAD1FDB54FB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675467" y="2680559"/>
            <a:ext cx="561975" cy="561975"/>
          </a:xfrm>
          <a:prstGeom prst="rect">
            <a:avLst/>
          </a:prstGeom>
        </p:spPr>
      </p:pic>
      <p:pic>
        <p:nvPicPr>
          <p:cNvPr id="39" name="Graphic 38" descr="Apple with solid fill">
            <a:extLst>
              <a:ext uri="{FF2B5EF4-FFF2-40B4-BE49-F238E27FC236}">
                <a16:creationId xmlns:a16="http://schemas.microsoft.com/office/drawing/2014/main" id="{98FC8DF9-FBEF-4C77-93CC-B9E7F17A0CE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684710" y="3252741"/>
            <a:ext cx="561975" cy="561975"/>
          </a:xfrm>
          <a:prstGeom prst="rect">
            <a:avLst/>
          </a:prstGeom>
        </p:spPr>
      </p:pic>
      <p:pic>
        <p:nvPicPr>
          <p:cNvPr id="40" name="Graphic 39" descr="Apple with solid fill">
            <a:extLst>
              <a:ext uri="{FF2B5EF4-FFF2-40B4-BE49-F238E27FC236}">
                <a16:creationId xmlns:a16="http://schemas.microsoft.com/office/drawing/2014/main" id="{EE191BD8-6B39-447E-8894-5C7E60DE651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21210" y="3806610"/>
            <a:ext cx="561975" cy="561975"/>
          </a:xfrm>
          <a:prstGeom prst="rect">
            <a:avLst/>
          </a:prstGeom>
        </p:spPr>
      </p:pic>
      <p:pic>
        <p:nvPicPr>
          <p:cNvPr id="41" name="Graphic 40" descr="Apple with solid fill">
            <a:extLst>
              <a:ext uri="{FF2B5EF4-FFF2-40B4-BE49-F238E27FC236}">
                <a16:creationId xmlns:a16="http://schemas.microsoft.com/office/drawing/2014/main" id="{7E4FD00B-A4E2-41E5-9B5E-B0759AB0FB8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666453" y="4347903"/>
            <a:ext cx="561975" cy="561975"/>
          </a:xfrm>
          <a:prstGeom prst="rect">
            <a:avLst/>
          </a:prstGeom>
        </p:spPr>
      </p:pic>
      <p:pic>
        <p:nvPicPr>
          <p:cNvPr id="42" name="Graphic 41" descr="Apple with solid fill">
            <a:extLst>
              <a:ext uri="{FF2B5EF4-FFF2-40B4-BE49-F238E27FC236}">
                <a16:creationId xmlns:a16="http://schemas.microsoft.com/office/drawing/2014/main" id="{D16BE7FF-1F7A-460B-88C2-2491561DF1D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013845" y="4976737"/>
            <a:ext cx="561975" cy="561975"/>
          </a:xfrm>
          <a:prstGeom prst="rect">
            <a:avLst/>
          </a:prstGeom>
        </p:spPr>
      </p:pic>
      <p:sp>
        <p:nvSpPr>
          <p:cNvPr id="6" name="Rectangle: Rounded Corners 5">
            <a:extLst>
              <a:ext uri="{FF2B5EF4-FFF2-40B4-BE49-F238E27FC236}">
                <a16:creationId xmlns:a16="http://schemas.microsoft.com/office/drawing/2014/main" id="{EC8DC789-D26B-4CB2-A14C-FE8677DE228D}"/>
              </a:ext>
            </a:extLst>
          </p:cNvPr>
          <p:cNvSpPr/>
          <p:nvPr/>
        </p:nvSpPr>
        <p:spPr>
          <a:xfrm>
            <a:off x="1499625" y="5845060"/>
            <a:ext cx="2760141" cy="54129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TỪ KHOÁ</a:t>
            </a:r>
          </a:p>
        </p:txBody>
      </p:sp>
      <p:sp>
        <p:nvSpPr>
          <p:cNvPr id="7" name="Rectangle: Rounded Corners 6">
            <a:extLst>
              <a:ext uri="{FF2B5EF4-FFF2-40B4-BE49-F238E27FC236}">
                <a16:creationId xmlns:a16="http://schemas.microsoft.com/office/drawing/2014/main" id="{6B1FC379-E2FA-4CA2-8899-2790AD03FEFB}"/>
              </a:ext>
            </a:extLst>
          </p:cNvPr>
          <p:cNvSpPr/>
          <p:nvPr/>
        </p:nvSpPr>
        <p:spPr>
          <a:xfrm>
            <a:off x="4490595" y="5865018"/>
            <a:ext cx="3180150" cy="53196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RECYCLE</a:t>
            </a:r>
          </a:p>
        </p:txBody>
      </p:sp>
      <p:sp>
        <p:nvSpPr>
          <p:cNvPr id="8" name="Rectangle: Rounded Corners 7">
            <a:extLst>
              <a:ext uri="{FF2B5EF4-FFF2-40B4-BE49-F238E27FC236}">
                <a16:creationId xmlns:a16="http://schemas.microsoft.com/office/drawing/2014/main" id="{BBB0FABD-E58F-40A0-B3DE-147CA4621928}"/>
              </a:ext>
            </a:extLst>
          </p:cNvPr>
          <p:cNvSpPr/>
          <p:nvPr/>
        </p:nvSpPr>
        <p:spPr>
          <a:xfrm>
            <a:off x="4490844" y="5850572"/>
            <a:ext cx="3194674" cy="54129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hlinkClick r:id="rId15" action="ppaction://hlinksldjump"/>
            <a:extLst>
              <a:ext uri="{FF2B5EF4-FFF2-40B4-BE49-F238E27FC236}">
                <a16:creationId xmlns:a16="http://schemas.microsoft.com/office/drawing/2014/main" id="{0158FBC8-1CA2-44ED-BA60-7CA768C47487}"/>
              </a:ext>
            </a:extLst>
          </p:cNvPr>
          <p:cNvSpPr/>
          <p:nvPr/>
        </p:nvSpPr>
        <p:spPr>
          <a:xfrm>
            <a:off x="8088577" y="5833993"/>
            <a:ext cx="2799844" cy="56197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TÁI </a:t>
            </a:r>
            <a:r>
              <a:rPr lang="en-US" sz="2400" b="1" dirty="0">
                <a:solidFill>
                  <a:srgbClr val="C00000"/>
                </a:solidFill>
                <a:hlinkClick r:id="rId15" action="ppaction://hlinksldjump"/>
              </a:rPr>
              <a:t>CHẾ</a:t>
            </a:r>
            <a:r>
              <a:rPr lang="en-US" sz="2400" b="1" dirty="0">
                <a:solidFill>
                  <a:srgbClr val="C00000"/>
                </a:solidFill>
              </a:rPr>
              <a:t>;  PHỤC HỒI</a:t>
            </a:r>
          </a:p>
        </p:txBody>
      </p:sp>
      <p:sp>
        <p:nvSpPr>
          <p:cNvPr id="43" name="Rectangle: Rounded Corners 42">
            <a:hlinkClick r:id="rId15" action="ppaction://hlinksldjump"/>
            <a:extLst>
              <a:ext uri="{FF2B5EF4-FFF2-40B4-BE49-F238E27FC236}">
                <a16:creationId xmlns:a16="http://schemas.microsoft.com/office/drawing/2014/main" id="{97F0911D-0861-4D18-B9C6-BFED59BCAFFA}"/>
              </a:ext>
            </a:extLst>
          </p:cNvPr>
          <p:cNvSpPr/>
          <p:nvPr/>
        </p:nvSpPr>
        <p:spPr>
          <a:xfrm>
            <a:off x="8088577" y="5846805"/>
            <a:ext cx="2799844" cy="56197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endParaRPr>
          </a:p>
        </p:txBody>
      </p:sp>
      <p:sp>
        <p:nvSpPr>
          <p:cNvPr id="9" name="Action Button: Go Forward or Next 8">
            <a:hlinkClick r:id="rId15" action="ppaction://hlinksldjump" highlightClick="1"/>
            <a:extLst>
              <a:ext uri="{FF2B5EF4-FFF2-40B4-BE49-F238E27FC236}">
                <a16:creationId xmlns:a16="http://schemas.microsoft.com/office/drawing/2014/main" id="{F6520AD6-1CF6-49C2-A98D-F925FE126953}"/>
              </a:ext>
            </a:extLst>
          </p:cNvPr>
          <p:cNvSpPr/>
          <p:nvPr/>
        </p:nvSpPr>
        <p:spPr>
          <a:xfrm>
            <a:off x="10960222" y="5865018"/>
            <a:ext cx="703693" cy="52133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Duong-len-dinh-Olympia_nhacchuong.haihuoc.vn">
            <a:hlinkClick r:id="" action="ppaction://media"/>
            <a:extLst>
              <a:ext uri="{FF2B5EF4-FFF2-40B4-BE49-F238E27FC236}">
                <a16:creationId xmlns:a16="http://schemas.microsoft.com/office/drawing/2014/main" id="{2A18165D-86FA-42FB-872D-B3385DA4E1E2}"/>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10800037" y="507040"/>
            <a:ext cx="88384" cy="88384"/>
          </a:xfrm>
          <a:prstGeom prst="rect">
            <a:avLst/>
          </a:prstGeom>
        </p:spPr>
      </p:pic>
    </p:spTree>
    <p:extLst>
      <p:ext uri="{BB962C8B-B14F-4D97-AF65-F5344CB8AC3E}">
        <p14:creationId xmlns:p14="http://schemas.microsoft.com/office/powerpoint/2010/main" val="4794745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44"/>
                                        </p:tgtEl>
                                      </p:cBhvr>
                                    </p:animEffect>
                                    <p:anim calcmode="lin" valueType="num">
                                      <p:cBhvr>
                                        <p:cTn id="7" dur="1000"/>
                                        <p:tgtEl>
                                          <p:spTgt spid="44"/>
                                        </p:tgtEl>
                                        <p:attrNameLst>
                                          <p:attrName>ppt_x</p:attrName>
                                        </p:attrNameLst>
                                      </p:cBhvr>
                                      <p:tavLst>
                                        <p:tav tm="0">
                                          <p:val>
                                            <p:strVal val="ppt_x"/>
                                          </p:val>
                                        </p:tav>
                                        <p:tav tm="100000">
                                          <p:val>
                                            <p:strVal val="ppt_x"/>
                                          </p:val>
                                        </p:tav>
                                      </p:tavLst>
                                    </p:anim>
                                    <p:anim calcmode="lin" valueType="num">
                                      <p:cBhvr>
                                        <p:cTn id="8" dur="1000"/>
                                        <p:tgtEl>
                                          <p:spTgt spid="44"/>
                                        </p:tgtEl>
                                        <p:attrNameLst>
                                          <p:attrName>ppt_y</p:attrName>
                                        </p:attrNameLst>
                                      </p:cBhvr>
                                      <p:tavLst>
                                        <p:tav tm="0">
                                          <p:val>
                                            <p:strVal val="ppt_y"/>
                                          </p:val>
                                        </p:tav>
                                        <p:tav tm="100000">
                                          <p:val>
                                            <p:strVal val="ppt_y+.1"/>
                                          </p:val>
                                        </p:tav>
                                      </p:tavLst>
                                    </p:anim>
                                    <p:set>
                                      <p:cBhvr>
                                        <p:cTn id="9" dur="1" fill="hold">
                                          <p:stCondLst>
                                            <p:cond delay="999"/>
                                          </p:stCondLst>
                                        </p:cTn>
                                        <p:tgtEl>
                                          <p:spTgt spid="4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37"/>
                    </p:tgtEl>
                  </p:cond>
                </p:stCondLst>
                <p:endSync evt="end" delay="0">
                  <p:rtn val="all"/>
                </p:endSync>
                <p:childTnLst>
                  <p:par>
                    <p:cTn id="11" fill="hold">
                      <p:stCondLst>
                        <p:cond delay="0"/>
                      </p:stCondLst>
                      <p:childTnLst>
                        <p:par>
                          <p:cTn id="12" fill="hold">
                            <p:stCondLst>
                              <p:cond delay="0"/>
                            </p:stCondLst>
                            <p:childTnLst>
                              <p:par>
                                <p:cTn id="13" presetID="42" presetClass="exit" presetSubtype="0" fill="hold" nodeType="clickEffect">
                                  <p:stCondLst>
                                    <p:cond delay="0"/>
                                  </p:stCondLst>
                                  <p:childTnLst>
                                    <p:animEffect transition="out" filter="fade">
                                      <p:cBhvr>
                                        <p:cTn id="14" dur="1000"/>
                                        <p:tgtEl>
                                          <p:spTgt spid="45"/>
                                        </p:tgtEl>
                                      </p:cBhvr>
                                    </p:animEffect>
                                    <p:anim calcmode="lin" valueType="num">
                                      <p:cBhvr>
                                        <p:cTn id="15" dur="1000"/>
                                        <p:tgtEl>
                                          <p:spTgt spid="45"/>
                                        </p:tgtEl>
                                        <p:attrNameLst>
                                          <p:attrName>ppt_x</p:attrName>
                                        </p:attrNameLst>
                                      </p:cBhvr>
                                      <p:tavLst>
                                        <p:tav tm="0">
                                          <p:val>
                                            <p:strVal val="ppt_x"/>
                                          </p:val>
                                        </p:tav>
                                        <p:tav tm="100000">
                                          <p:val>
                                            <p:strVal val="ppt_x"/>
                                          </p:val>
                                        </p:tav>
                                      </p:tavLst>
                                    </p:anim>
                                    <p:anim calcmode="lin" valueType="num">
                                      <p:cBhvr>
                                        <p:cTn id="16" dur="1000"/>
                                        <p:tgtEl>
                                          <p:spTgt spid="45"/>
                                        </p:tgtEl>
                                        <p:attrNameLst>
                                          <p:attrName>ppt_y</p:attrName>
                                        </p:attrNameLst>
                                      </p:cBhvr>
                                      <p:tavLst>
                                        <p:tav tm="0">
                                          <p:val>
                                            <p:strVal val="ppt_y"/>
                                          </p:val>
                                        </p:tav>
                                        <p:tav tm="100000">
                                          <p:val>
                                            <p:strVal val="ppt_y+.1"/>
                                          </p:val>
                                        </p:tav>
                                      </p:tavLst>
                                    </p:anim>
                                    <p:set>
                                      <p:cBhvr>
                                        <p:cTn id="17" dur="1" fill="hold">
                                          <p:stCondLst>
                                            <p:cond delay="999"/>
                                          </p:stCondLst>
                                        </p:cTn>
                                        <p:tgtEl>
                                          <p:spTgt spid="45"/>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7"/>
                  </p:tgtEl>
                </p:cond>
              </p:nextCondLst>
            </p:seq>
            <p:seq concurrent="1" nextAc="seek">
              <p:cTn id="18" restart="whenNotActive" fill="hold" evtFilter="cancelBubble" nodeType="interactiveSeq">
                <p:stCondLst>
                  <p:cond evt="onClick" delay="0">
                    <p:tgtEl>
                      <p:spTgt spid="38"/>
                    </p:tgtEl>
                  </p:cond>
                </p:stCondLst>
                <p:endSync evt="end" delay="0">
                  <p:rtn val="all"/>
                </p:endSync>
                <p:childTnLst>
                  <p:par>
                    <p:cTn id="19" fill="hold">
                      <p:stCondLst>
                        <p:cond delay="0"/>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46"/>
                                        </p:tgtEl>
                                        <p:attrNameLst>
                                          <p:attrName>ppt_x</p:attrName>
                                        </p:attrNameLst>
                                      </p:cBhvr>
                                      <p:tavLst>
                                        <p:tav tm="0">
                                          <p:val>
                                            <p:strVal val="ppt_x"/>
                                          </p:val>
                                        </p:tav>
                                        <p:tav tm="100000">
                                          <p:val>
                                            <p:strVal val="ppt_x"/>
                                          </p:val>
                                        </p:tav>
                                      </p:tavLst>
                                    </p:anim>
                                    <p:anim calcmode="lin" valueType="num">
                                      <p:cBhvr additive="base">
                                        <p:cTn id="23" dur="500"/>
                                        <p:tgtEl>
                                          <p:spTgt spid="46"/>
                                        </p:tgtEl>
                                        <p:attrNameLst>
                                          <p:attrName>ppt_y</p:attrName>
                                        </p:attrNameLst>
                                      </p:cBhvr>
                                      <p:tavLst>
                                        <p:tav tm="0">
                                          <p:val>
                                            <p:strVal val="ppt_y"/>
                                          </p:val>
                                        </p:tav>
                                        <p:tav tm="100000">
                                          <p:val>
                                            <p:strVal val="1+ppt_h/2"/>
                                          </p:val>
                                        </p:tav>
                                      </p:tavLst>
                                    </p:anim>
                                    <p:set>
                                      <p:cBhvr>
                                        <p:cTn id="24" dur="1" fill="hold">
                                          <p:stCondLst>
                                            <p:cond delay="499"/>
                                          </p:stCondLst>
                                        </p:cTn>
                                        <p:tgtEl>
                                          <p:spTgt spid="46"/>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8"/>
                  </p:tgtEl>
                </p:cond>
              </p:nextCondLst>
            </p:seq>
            <p:seq concurrent="1" nextAc="seek">
              <p:cTn id="25" restart="whenNotActive" fill="hold" evtFilter="cancelBubble" nodeType="interactiveSeq">
                <p:stCondLst>
                  <p:cond evt="onClick" delay="0">
                    <p:tgtEl>
                      <p:spTgt spid="39"/>
                    </p:tgtEl>
                  </p:cond>
                </p:stCondLst>
                <p:endSync evt="end" delay="0">
                  <p:rtn val="all"/>
                </p:endSync>
                <p:childTnLst>
                  <p:par>
                    <p:cTn id="26" fill="hold">
                      <p:stCondLst>
                        <p:cond delay="0"/>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47"/>
                                        </p:tgtEl>
                                        <p:attrNameLst>
                                          <p:attrName>ppt_x</p:attrName>
                                        </p:attrNameLst>
                                      </p:cBhvr>
                                      <p:tavLst>
                                        <p:tav tm="0">
                                          <p:val>
                                            <p:strVal val="ppt_x"/>
                                          </p:val>
                                        </p:tav>
                                        <p:tav tm="100000">
                                          <p:val>
                                            <p:strVal val="ppt_x"/>
                                          </p:val>
                                        </p:tav>
                                      </p:tavLst>
                                    </p:anim>
                                    <p:anim calcmode="lin" valueType="num">
                                      <p:cBhvr additive="base">
                                        <p:cTn id="30" dur="500"/>
                                        <p:tgtEl>
                                          <p:spTgt spid="47"/>
                                        </p:tgtEl>
                                        <p:attrNameLst>
                                          <p:attrName>ppt_y</p:attrName>
                                        </p:attrNameLst>
                                      </p:cBhvr>
                                      <p:tavLst>
                                        <p:tav tm="0">
                                          <p:val>
                                            <p:strVal val="ppt_y"/>
                                          </p:val>
                                        </p:tav>
                                        <p:tav tm="100000">
                                          <p:val>
                                            <p:strVal val="1+ppt_h/2"/>
                                          </p:val>
                                        </p:tav>
                                      </p:tavLst>
                                    </p:anim>
                                    <p:set>
                                      <p:cBhvr>
                                        <p:cTn id="31" dur="1" fill="hold">
                                          <p:stCondLst>
                                            <p:cond delay="499"/>
                                          </p:stCondLst>
                                        </p:cTn>
                                        <p:tgtEl>
                                          <p:spTgt spid="47"/>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9"/>
                  </p:tgtEl>
                </p:cond>
              </p:nextCondLst>
            </p:seq>
            <p:seq concurrent="1" nextAc="seek">
              <p:cTn id="32" restart="whenNotActive" fill="hold" evtFilter="cancelBubble" nodeType="interactiveSeq">
                <p:stCondLst>
                  <p:cond evt="onClick" delay="0">
                    <p:tgtEl>
                      <p:spTgt spid="40"/>
                    </p:tgtEl>
                  </p:cond>
                </p:stCondLst>
                <p:endSync evt="end" delay="0">
                  <p:rtn val="all"/>
                </p:endSync>
                <p:childTnLst>
                  <p:par>
                    <p:cTn id="33" fill="hold">
                      <p:stCondLst>
                        <p:cond delay="0"/>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48"/>
                                        </p:tgtEl>
                                        <p:attrNameLst>
                                          <p:attrName>ppt_x</p:attrName>
                                        </p:attrNameLst>
                                      </p:cBhvr>
                                      <p:tavLst>
                                        <p:tav tm="0">
                                          <p:val>
                                            <p:strVal val="ppt_x"/>
                                          </p:val>
                                        </p:tav>
                                        <p:tav tm="100000">
                                          <p:val>
                                            <p:strVal val="ppt_x"/>
                                          </p:val>
                                        </p:tav>
                                      </p:tavLst>
                                    </p:anim>
                                    <p:anim calcmode="lin" valueType="num">
                                      <p:cBhvr additive="base">
                                        <p:cTn id="37" dur="500"/>
                                        <p:tgtEl>
                                          <p:spTgt spid="48"/>
                                        </p:tgtEl>
                                        <p:attrNameLst>
                                          <p:attrName>ppt_y</p:attrName>
                                        </p:attrNameLst>
                                      </p:cBhvr>
                                      <p:tavLst>
                                        <p:tav tm="0">
                                          <p:val>
                                            <p:strVal val="ppt_y"/>
                                          </p:val>
                                        </p:tav>
                                        <p:tav tm="100000">
                                          <p:val>
                                            <p:strVal val="1+ppt_h/2"/>
                                          </p:val>
                                        </p:tav>
                                      </p:tavLst>
                                    </p:anim>
                                    <p:set>
                                      <p:cBhvr>
                                        <p:cTn id="38"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40"/>
                  </p:tgtEl>
                </p:cond>
              </p:nextCondLst>
            </p:seq>
            <p:seq concurrent="1" nextAc="seek">
              <p:cTn id="39" restart="whenNotActive" fill="hold" evtFilter="cancelBubble" nodeType="interactiveSeq">
                <p:stCondLst>
                  <p:cond evt="onClick" delay="0">
                    <p:tgtEl>
                      <p:spTgt spid="41"/>
                    </p:tgtEl>
                  </p:cond>
                </p:stCondLst>
                <p:endSync evt="end" delay="0">
                  <p:rtn val="all"/>
                </p:endSync>
                <p:childTnLst>
                  <p:par>
                    <p:cTn id="40" fill="hold">
                      <p:stCondLst>
                        <p:cond delay="0"/>
                      </p:stCondLst>
                      <p:childTnLst>
                        <p:par>
                          <p:cTn id="41" fill="hold">
                            <p:stCondLst>
                              <p:cond delay="0"/>
                            </p:stCondLst>
                            <p:childTnLst>
                              <p:par>
                                <p:cTn id="42" presetID="2" presetClass="exit" presetSubtype="4" fill="hold" nodeType="clickEffect">
                                  <p:stCondLst>
                                    <p:cond delay="0"/>
                                  </p:stCondLst>
                                  <p:childTnLst>
                                    <p:anim calcmode="lin" valueType="num">
                                      <p:cBhvr additive="base">
                                        <p:cTn id="43" dur="500"/>
                                        <p:tgtEl>
                                          <p:spTgt spid="49"/>
                                        </p:tgtEl>
                                        <p:attrNameLst>
                                          <p:attrName>ppt_x</p:attrName>
                                        </p:attrNameLst>
                                      </p:cBhvr>
                                      <p:tavLst>
                                        <p:tav tm="0">
                                          <p:val>
                                            <p:strVal val="ppt_x"/>
                                          </p:val>
                                        </p:tav>
                                        <p:tav tm="100000">
                                          <p:val>
                                            <p:strVal val="ppt_x"/>
                                          </p:val>
                                        </p:tav>
                                      </p:tavLst>
                                    </p:anim>
                                    <p:anim calcmode="lin" valueType="num">
                                      <p:cBhvr additive="base">
                                        <p:cTn id="44" dur="500"/>
                                        <p:tgtEl>
                                          <p:spTgt spid="49"/>
                                        </p:tgtEl>
                                        <p:attrNameLst>
                                          <p:attrName>ppt_y</p:attrName>
                                        </p:attrNameLst>
                                      </p:cBhvr>
                                      <p:tavLst>
                                        <p:tav tm="0">
                                          <p:val>
                                            <p:strVal val="ppt_y"/>
                                          </p:val>
                                        </p:tav>
                                        <p:tav tm="100000">
                                          <p:val>
                                            <p:strVal val="1+ppt_h/2"/>
                                          </p:val>
                                        </p:tav>
                                      </p:tavLst>
                                    </p:anim>
                                    <p:set>
                                      <p:cBhvr>
                                        <p:cTn id="45" dur="1" fill="hold">
                                          <p:stCondLst>
                                            <p:cond delay="499"/>
                                          </p:stCondLst>
                                        </p:cTn>
                                        <p:tgtEl>
                                          <p:spTgt spid="49"/>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41"/>
                  </p:tgtEl>
                </p:cond>
              </p:nextCondLst>
            </p:seq>
            <p:seq concurrent="1" nextAc="seek">
              <p:cTn id="46" restart="whenNotActive" fill="hold" evtFilter="cancelBubble" nodeType="interactiveSeq">
                <p:stCondLst>
                  <p:cond evt="onClick" delay="0">
                    <p:tgtEl>
                      <p:spTgt spid="42"/>
                    </p:tgtEl>
                  </p:cond>
                </p:stCondLst>
                <p:endSync evt="end" delay="0">
                  <p:rtn val="all"/>
                </p:endSync>
                <p:childTnLst>
                  <p:par>
                    <p:cTn id="47" fill="hold">
                      <p:stCondLst>
                        <p:cond delay="0"/>
                      </p:stCondLst>
                      <p:childTnLst>
                        <p:par>
                          <p:cTn id="48" fill="hold">
                            <p:stCondLst>
                              <p:cond delay="0"/>
                            </p:stCondLst>
                            <p:childTnLst>
                              <p:par>
                                <p:cTn id="49" presetID="2" presetClass="exit" presetSubtype="4" fill="hold" nodeType="clickEffect">
                                  <p:stCondLst>
                                    <p:cond delay="0"/>
                                  </p:stCondLst>
                                  <p:childTnLst>
                                    <p:anim calcmode="lin" valueType="num">
                                      <p:cBhvr additive="base">
                                        <p:cTn id="50" dur="500"/>
                                        <p:tgtEl>
                                          <p:spTgt spid="50"/>
                                        </p:tgtEl>
                                        <p:attrNameLst>
                                          <p:attrName>ppt_x</p:attrName>
                                        </p:attrNameLst>
                                      </p:cBhvr>
                                      <p:tavLst>
                                        <p:tav tm="0">
                                          <p:val>
                                            <p:strVal val="ppt_x"/>
                                          </p:val>
                                        </p:tav>
                                        <p:tav tm="100000">
                                          <p:val>
                                            <p:strVal val="ppt_x"/>
                                          </p:val>
                                        </p:tav>
                                      </p:tavLst>
                                    </p:anim>
                                    <p:anim calcmode="lin" valueType="num">
                                      <p:cBhvr additive="base">
                                        <p:cTn id="51" dur="500"/>
                                        <p:tgtEl>
                                          <p:spTgt spid="50"/>
                                        </p:tgtEl>
                                        <p:attrNameLst>
                                          <p:attrName>ppt_y</p:attrName>
                                        </p:attrNameLst>
                                      </p:cBhvr>
                                      <p:tavLst>
                                        <p:tav tm="0">
                                          <p:val>
                                            <p:strVal val="ppt_y"/>
                                          </p:val>
                                        </p:tav>
                                        <p:tav tm="100000">
                                          <p:val>
                                            <p:strVal val="1+ppt_h/2"/>
                                          </p:val>
                                        </p:tav>
                                      </p:tavLst>
                                    </p:anim>
                                    <p:set>
                                      <p:cBhvr>
                                        <p:cTn id="52" dur="1" fill="hold">
                                          <p:stCondLst>
                                            <p:cond delay="499"/>
                                          </p:stCondLst>
                                        </p:cTn>
                                        <p:tgtEl>
                                          <p:spTgt spid="50"/>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42"/>
                  </p:tgtEl>
                </p:cond>
              </p:nextCondLst>
            </p:seq>
            <p:seq concurrent="1" nextAc="seek">
              <p:cTn id="53" restart="whenNotActive" fill="hold" evtFilter="cancelBubble" nodeType="interactiveSeq">
                <p:stCondLst>
                  <p:cond evt="onClick" delay="0">
                    <p:tgtEl>
                      <p:spTgt spid="6"/>
                    </p:tgtEl>
                  </p:cond>
                </p:stCondLst>
                <p:endSync evt="end" delay="0">
                  <p:rtn val="all"/>
                </p:endSync>
                <p:childTnLst>
                  <p:par>
                    <p:cTn id="54" fill="hold">
                      <p:stCondLst>
                        <p:cond delay="0"/>
                      </p:stCondLst>
                      <p:childTnLst>
                        <p:par>
                          <p:cTn id="55" fill="hold">
                            <p:stCondLst>
                              <p:cond delay="0"/>
                            </p:stCondLst>
                            <p:childTnLst>
                              <p:par>
                                <p:cTn id="56" presetID="42" presetClass="exit" presetSubtype="0" fill="hold" grpId="0" nodeType="clickEffect">
                                  <p:stCondLst>
                                    <p:cond delay="0"/>
                                  </p:stCondLst>
                                  <p:childTnLst>
                                    <p:animEffect transition="out" filter="fade">
                                      <p:cBhvr>
                                        <p:cTn id="57" dur="1000"/>
                                        <p:tgtEl>
                                          <p:spTgt spid="8"/>
                                        </p:tgtEl>
                                      </p:cBhvr>
                                    </p:animEffect>
                                    <p:anim calcmode="lin" valueType="num">
                                      <p:cBhvr>
                                        <p:cTn id="58" dur="1000"/>
                                        <p:tgtEl>
                                          <p:spTgt spid="8"/>
                                        </p:tgtEl>
                                        <p:attrNameLst>
                                          <p:attrName>ppt_x</p:attrName>
                                        </p:attrNameLst>
                                      </p:cBhvr>
                                      <p:tavLst>
                                        <p:tav tm="0">
                                          <p:val>
                                            <p:strVal val="ppt_x"/>
                                          </p:val>
                                        </p:tav>
                                        <p:tav tm="100000">
                                          <p:val>
                                            <p:strVal val="ppt_x"/>
                                          </p:val>
                                        </p:tav>
                                      </p:tavLst>
                                    </p:anim>
                                    <p:anim calcmode="lin" valueType="num">
                                      <p:cBhvr>
                                        <p:cTn id="59" dur="1000"/>
                                        <p:tgtEl>
                                          <p:spTgt spid="8"/>
                                        </p:tgtEl>
                                        <p:attrNameLst>
                                          <p:attrName>ppt_y</p:attrName>
                                        </p:attrNameLst>
                                      </p:cBhvr>
                                      <p:tavLst>
                                        <p:tav tm="0">
                                          <p:val>
                                            <p:strVal val="ppt_y"/>
                                          </p:val>
                                        </p:tav>
                                        <p:tav tm="100000">
                                          <p:val>
                                            <p:strVal val="ppt_y+.1"/>
                                          </p:val>
                                        </p:tav>
                                      </p:tavLst>
                                    </p:anim>
                                    <p:set>
                                      <p:cBhvr>
                                        <p:cTn id="60" dur="1" fill="hold">
                                          <p:stCondLst>
                                            <p:cond delay="999"/>
                                          </p:stCondLst>
                                        </p:cTn>
                                        <p:tgtEl>
                                          <p:spTgt spid="8"/>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subTnLst>
                                    <p:audio>
                                      <p:cMediaNode>
                                        <p:cTn display="0" masterRel="sameClick">
                                          <p:stCondLst>
                                            <p:cond evt="begin" delay="0">
                                              <p:tn val="61"/>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6"/>
                  </p:tgtEl>
                </p:cond>
              </p:nextCondLst>
            </p:seq>
            <p:seq concurrent="1" nextAc="seek">
              <p:cTn id="64" restart="whenNotActive" fill="hold" evtFilter="cancelBubble" nodeType="interactiveSeq">
                <p:stCondLst>
                  <p:cond evt="onClick" delay="0">
                    <p:tgtEl>
                      <p:spTgt spid="7"/>
                    </p:tgtEl>
                  </p:cond>
                </p:stCondLst>
                <p:endSync evt="end" delay="0">
                  <p:rtn val="all"/>
                </p:endSync>
                <p:childTnLst>
                  <p:par>
                    <p:cTn id="65" fill="hold">
                      <p:stCondLst>
                        <p:cond delay="0"/>
                      </p:stCondLst>
                      <p:childTnLst>
                        <p:par>
                          <p:cTn id="66" fill="hold">
                            <p:stCondLst>
                              <p:cond delay="0"/>
                            </p:stCondLst>
                            <p:childTnLst>
                              <p:par>
                                <p:cTn id="67" presetID="42" presetClass="exit" presetSubtype="0" fill="hold" grpId="0" nodeType="clickEffect">
                                  <p:stCondLst>
                                    <p:cond delay="0"/>
                                  </p:stCondLst>
                                  <p:childTnLst>
                                    <p:animEffect transition="out" filter="fade">
                                      <p:cBhvr>
                                        <p:cTn id="68" dur="1000"/>
                                        <p:tgtEl>
                                          <p:spTgt spid="43"/>
                                        </p:tgtEl>
                                      </p:cBhvr>
                                    </p:animEffect>
                                    <p:anim calcmode="lin" valueType="num">
                                      <p:cBhvr>
                                        <p:cTn id="69" dur="1000"/>
                                        <p:tgtEl>
                                          <p:spTgt spid="43"/>
                                        </p:tgtEl>
                                        <p:attrNameLst>
                                          <p:attrName>ppt_x</p:attrName>
                                        </p:attrNameLst>
                                      </p:cBhvr>
                                      <p:tavLst>
                                        <p:tav tm="0">
                                          <p:val>
                                            <p:strVal val="ppt_x"/>
                                          </p:val>
                                        </p:tav>
                                        <p:tav tm="100000">
                                          <p:val>
                                            <p:strVal val="ppt_x"/>
                                          </p:val>
                                        </p:tav>
                                      </p:tavLst>
                                    </p:anim>
                                    <p:anim calcmode="lin" valueType="num">
                                      <p:cBhvr>
                                        <p:cTn id="70" dur="1000"/>
                                        <p:tgtEl>
                                          <p:spTgt spid="43"/>
                                        </p:tgtEl>
                                        <p:attrNameLst>
                                          <p:attrName>ppt_y</p:attrName>
                                        </p:attrNameLst>
                                      </p:cBhvr>
                                      <p:tavLst>
                                        <p:tav tm="0">
                                          <p:val>
                                            <p:strVal val="ppt_y"/>
                                          </p:val>
                                        </p:tav>
                                        <p:tav tm="100000">
                                          <p:val>
                                            <p:strVal val="ppt_y+.1"/>
                                          </p:val>
                                        </p:tav>
                                      </p:tavLst>
                                    </p:anim>
                                    <p:set>
                                      <p:cBhvr>
                                        <p:cTn id="71" dur="1" fill="hold">
                                          <p:stCondLst>
                                            <p:cond delay="999"/>
                                          </p:stCondLst>
                                        </p:cTn>
                                        <p:tgtEl>
                                          <p:spTgt spid="43"/>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4" name="chimes.wav"/>
                                        </p:tgtEl>
                                      </p:cMediaNode>
                                    </p:audio>
                                  </p:subTnLst>
                                </p:cTn>
                              </p:par>
                              <p:par>
                                <p:cTn id="72" presetID="42" presetClass="entr" presetSubtype="0" fill="hold" grpId="0" nodeType="with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1000"/>
                                        <p:tgtEl>
                                          <p:spTgt spid="4"/>
                                        </p:tgtEl>
                                      </p:cBhvr>
                                    </p:animEffect>
                                    <p:anim calcmode="lin" valueType="num">
                                      <p:cBhvr>
                                        <p:cTn id="75" dur="1000" fill="hold"/>
                                        <p:tgtEl>
                                          <p:spTgt spid="4"/>
                                        </p:tgtEl>
                                        <p:attrNameLst>
                                          <p:attrName>ppt_x</p:attrName>
                                        </p:attrNameLst>
                                      </p:cBhvr>
                                      <p:tavLst>
                                        <p:tav tm="0">
                                          <p:val>
                                            <p:strVal val="#ppt_x"/>
                                          </p:val>
                                        </p:tav>
                                        <p:tav tm="100000">
                                          <p:val>
                                            <p:strVal val="#ppt_x"/>
                                          </p:val>
                                        </p:tav>
                                      </p:tavLst>
                                    </p:anim>
                                    <p:anim calcmode="lin" valueType="num">
                                      <p:cBhvr>
                                        <p:cTn id="76"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7"/>
                  </p:tgtEl>
                </p:cond>
              </p:nextCondLst>
            </p:seq>
            <p:audio>
              <p:cMediaNode vol="80000" numSld="9">
                <p:cTn id="77" repeatCount="indefinite" fill="hold" display="0">
                  <p:stCondLst>
                    <p:cond delay="indefinite"/>
                  </p:stCondLst>
                  <p:endCondLst>
                    <p:cond evt="onStopAudio" delay="0">
                      <p:tgtEl>
                        <p:sldTgt/>
                      </p:tgtEl>
                    </p:cond>
                  </p:endCondLst>
                </p:cTn>
                <p:tgtEl>
                  <p:spTgt spid="10"/>
                </p:tgtEl>
              </p:cMediaNode>
            </p:audio>
          </p:childTnLst>
        </p:cTn>
      </p:par>
    </p:tnLst>
    <p:bldLst>
      <p:bldP spid="7" grpId="0" animBg="1"/>
      <p:bldP spid="8" grpId="0" animBg="1"/>
      <p:bldP spid="4"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1FDDC5E-8BCE-18E6-78C1-1C890A910FF5}"/>
              </a:ext>
            </a:extLst>
          </p:cNvPr>
          <p:cNvPicPr>
            <a:picLocks noGrp="1" noChangeAspect="1"/>
          </p:cNvPicPr>
          <p:nvPr>
            <p:ph idx="1"/>
          </p:nvPr>
        </p:nvPicPr>
        <p:blipFill>
          <a:blip r:embed="rId2"/>
          <a:stretch>
            <a:fillRect/>
          </a:stretch>
        </p:blipFill>
        <p:spPr>
          <a:xfrm>
            <a:off x="638978" y="308472"/>
            <a:ext cx="11082969" cy="6549528"/>
          </a:xfrm>
          <a:prstGeom prst="rect">
            <a:avLst/>
          </a:prstGeom>
        </p:spPr>
      </p:pic>
    </p:spTree>
    <p:extLst>
      <p:ext uri="{BB962C8B-B14F-4D97-AF65-F5344CB8AC3E}">
        <p14:creationId xmlns:p14="http://schemas.microsoft.com/office/powerpoint/2010/main" val="382464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56FA3-89DC-AF4B-4626-1C56EA482343}"/>
              </a:ext>
            </a:extLst>
          </p:cNvPr>
          <p:cNvSpPr>
            <a:spLocks noGrp="1"/>
          </p:cNvSpPr>
          <p:nvPr>
            <p:ph type="title"/>
          </p:nvPr>
        </p:nvSpPr>
        <p:spPr/>
        <p:txBody>
          <a:bodyPr>
            <a:normAutofit/>
          </a:bodyPr>
          <a:lstStyle/>
          <a:p>
            <a:r>
              <a:rPr lang="vi-VN" sz="4000" i="1" kern="0" dirty="0">
                <a:solidFill>
                  <a:srgbClr val="FF0000"/>
                </a:solidFill>
                <a:latin typeface="Times New Roman"/>
                <a:ea typeface="Calibri"/>
              </a:rPr>
              <a:t>Nhận xét quy trình tái chế nhôm. Phế liệu nhôm có đặc điểm gì khác so với phế liệu sắt?</a:t>
            </a:r>
            <a:endParaRPr lang="en-US" sz="4000" i="1" dirty="0">
              <a:solidFill>
                <a:srgbClr val="FF0000"/>
              </a:solidFill>
            </a:endParaRPr>
          </a:p>
        </p:txBody>
      </p:sp>
      <p:sp>
        <p:nvSpPr>
          <p:cNvPr id="3" name="Content Placeholder 2">
            <a:extLst>
              <a:ext uri="{FF2B5EF4-FFF2-40B4-BE49-F238E27FC236}">
                <a16:creationId xmlns:a16="http://schemas.microsoft.com/office/drawing/2014/main" id="{075AD295-109C-CEEB-5940-B619E608B796}"/>
              </a:ext>
            </a:extLst>
          </p:cNvPr>
          <p:cNvSpPr>
            <a:spLocks noGrp="1"/>
          </p:cNvSpPr>
          <p:nvPr>
            <p:ph idx="1"/>
          </p:nvPr>
        </p:nvSpPr>
        <p:spPr/>
        <p:txBody>
          <a:bodyPr>
            <a:normAutofit fontScale="85000" lnSpcReduction="10000"/>
          </a:bodyPr>
          <a:lstStyle/>
          <a:p>
            <a:pPr algn="l">
              <a:lnSpc>
                <a:spcPct val="115000"/>
              </a:lnSpc>
              <a:spcAft>
                <a:spcPts val="0"/>
              </a:spcAft>
            </a:pPr>
            <a:r>
              <a:rPr lang="vi-VN" sz="2800" i="1" dirty="0">
                <a:solidFill>
                  <a:srgbClr val="0070C0"/>
                </a:solidFill>
                <a:latin typeface="Times New Roman"/>
                <a:ea typeface="Calibri"/>
                <a:cs typeface="Times New Roman"/>
              </a:rPr>
              <a:t>Phế liệu nhôm phổ biến trong đời sống do hầu hết các lon nước giải khát và nhiều đồ gia dụng được làm từ nhôm. Tái chế nhôm cần ít năng lượng hơn rất nhiều so với việc tách nhôm từ quặng bauxite, vốn cần sự điện phân nóng chảy. Ngoài ra, nhôm dễ dàng tạo thành lớp oxide tạo thành bề mặt bảo vệ. Bề mặt bảo vệ này giúp phần lớn nhôm khỏi bị oxi hoá thêm. Điều này dẫn đến hầu hết nhôm được thu hồi mỗi khi chuyển sang giai đoạn tái chế.</a:t>
            </a:r>
            <a:endParaRPr lang="en-US" sz="3200" i="1" dirty="0">
              <a:solidFill>
                <a:srgbClr val="0070C0"/>
              </a:solidFill>
              <a:latin typeface="Times New Roman"/>
              <a:ea typeface="Calibri"/>
              <a:cs typeface="Times New Roman"/>
            </a:endParaRPr>
          </a:p>
          <a:p>
            <a:pPr algn="l">
              <a:lnSpc>
                <a:spcPct val="115000"/>
              </a:lnSpc>
              <a:spcAft>
                <a:spcPts val="0"/>
              </a:spcAft>
            </a:pPr>
            <a:r>
              <a:rPr lang="vi-VN" sz="2800" i="1" dirty="0">
                <a:solidFill>
                  <a:srgbClr val="0070C0"/>
                </a:solidFill>
                <a:latin typeface="Times New Roman"/>
                <a:ea typeface="Calibri"/>
                <a:cs typeface="Times New Roman"/>
              </a:rPr>
              <a:t>Phế liệu sắt rất phổ biến do sắt là một trong những kim loại sử dụng nhiều trong công nghiệp và xây dựng. Không giống với nhôm, quá trình oxi hoá sắt không bảo vệ sắt khỏi bị oxi hoá tiếp, dẫn đến một lượng đáng kể sắt có thể không được tái chế  vì đã bị oxi ho</a:t>
            </a:r>
            <a:r>
              <a:rPr lang="en-US" sz="2800" i="1" dirty="0">
                <a:solidFill>
                  <a:srgbClr val="0070C0"/>
                </a:solidFill>
                <a:latin typeface="Times New Roman"/>
                <a:ea typeface="Calibri"/>
                <a:cs typeface="Times New Roman"/>
              </a:rPr>
              <a:t>á.</a:t>
            </a:r>
            <a:endParaRPr lang="en-US" sz="3200" i="1" dirty="0">
              <a:solidFill>
                <a:srgbClr val="0070C0"/>
              </a:solidFill>
              <a:latin typeface="Times New Roman"/>
              <a:ea typeface="Calibri"/>
              <a:cs typeface="Times New Roman"/>
            </a:endParaRPr>
          </a:p>
          <a:p>
            <a:endParaRPr lang="en-US" dirty="0"/>
          </a:p>
        </p:txBody>
      </p:sp>
    </p:spTree>
    <p:extLst>
      <p:ext uri="{BB962C8B-B14F-4D97-AF65-F5344CB8AC3E}">
        <p14:creationId xmlns:p14="http://schemas.microsoft.com/office/powerpoint/2010/main" val="338464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8E3C3A-A536-5990-131C-38ACBA20F052}"/>
              </a:ext>
            </a:extLst>
          </p:cNvPr>
          <p:cNvSpPr>
            <a:spLocks noGrp="1"/>
          </p:cNvSpPr>
          <p:nvPr>
            <p:ph type="title"/>
          </p:nvPr>
        </p:nvSpPr>
        <p:spPr>
          <a:xfrm>
            <a:off x="838200" y="482088"/>
            <a:ext cx="10515600" cy="1325563"/>
          </a:xfrm>
        </p:spPr>
        <p:txBody>
          <a:bodyPr/>
          <a:lstStyle/>
          <a:p>
            <a:r>
              <a:rPr lang="en-US" dirty="0"/>
              <a:t> </a:t>
            </a:r>
            <a:r>
              <a:rPr lang="en-US" sz="3600" i="1" kern="0" dirty="0" err="1">
                <a:solidFill>
                  <a:srgbClr val="FF0000"/>
                </a:solidFill>
                <a:effectLst/>
                <a:latin typeface="Times New Roman" panose="02020603050405020304" pitchFamily="18" charset="0"/>
                <a:ea typeface="Calibri" panose="020F0502020204030204" pitchFamily="34" charset="0"/>
              </a:rPr>
              <a:t>Vì</a:t>
            </a:r>
            <a:r>
              <a:rPr lang="en-US" sz="3600" i="1" kern="0" dirty="0">
                <a:solidFill>
                  <a:srgbClr val="FF0000"/>
                </a:solidFill>
                <a:effectLst/>
                <a:latin typeface="Times New Roman" panose="02020603050405020304" pitchFamily="18" charset="0"/>
                <a:ea typeface="Calibri" panose="020F0502020204030204" pitchFamily="34" charset="0"/>
              </a:rPr>
              <a:t> </a:t>
            </a:r>
            <a:r>
              <a:rPr lang="en-US" sz="3600" i="1" kern="0" dirty="0" err="1">
                <a:solidFill>
                  <a:srgbClr val="FF0000"/>
                </a:solidFill>
                <a:effectLst/>
                <a:latin typeface="Times New Roman" panose="02020603050405020304" pitchFamily="18" charset="0"/>
                <a:ea typeface="Calibri" panose="020F0502020204030204" pitchFamily="34" charset="0"/>
              </a:rPr>
              <a:t>sao</a:t>
            </a:r>
            <a:r>
              <a:rPr lang="en-US" sz="3600" i="1" kern="0" dirty="0">
                <a:solidFill>
                  <a:srgbClr val="FF0000"/>
                </a:solidFill>
                <a:effectLst/>
                <a:latin typeface="Times New Roman" panose="02020603050405020304" pitchFamily="18" charset="0"/>
                <a:ea typeface="Calibri" panose="020F0502020204030204" pitchFamily="34" charset="0"/>
              </a:rPr>
              <a:t> </a:t>
            </a:r>
            <a:r>
              <a:rPr lang="en-US" sz="3600" i="1" kern="0" dirty="0" err="1">
                <a:solidFill>
                  <a:srgbClr val="FF0000"/>
                </a:solidFill>
                <a:effectLst/>
                <a:latin typeface="Times New Roman" panose="02020603050405020304" pitchFamily="18" charset="0"/>
                <a:ea typeface="Calibri" panose="020F0502020204030204" pitchFamily="34" charset="0"/>
              </a:rPr>
              <a:t>các</a:t>
            </a:r>
            <a:r>
              <a:rPr lang="en-US" sz="3600" i="1" kern="0" dirty="0">
                <a:solidFill>
                  <a:srgbClr val="FF0000"/>
                </a:solidFill>
                <a:effectLst/>
                <a:latin typeface="Times New Roman" panose="02020603050405020304" pitchFamily="18" charset="0"/>
                <a:ea typeface="Calibri" panose="020F0502020204030204" pitchFamily="34" charset="0"/>
              </a:rPr>
              <a:t> </a:t>
            </a:r>
            <a:r>
              <a:rPr lang="en-US" sz="3600" i="1" kern="0" dirty="0" err="1">
                <a:solidFill>
                  <a:srgbClr val="FF0000"/>
                </a:solidFill>
                <a:effectLst/>
                <a:latin typeface="Times New Roman" panose="02020603050405020304" pitchFamily="18" charset="0"/>
                <a:ea typeface="Calibri" panose="020F0502020204030204" pitchFamily="34" charset="0"/>
              </a:rPr>
              <a:t>làng</a:t>
            </a:r>
            <a:r>
              <a:rPr lang="en-US" sz="3600" i="1" kern="0" dirty="0">
                <a:solidFill>
                  <a:srgbClr val="FF0000"/>
                </a:solidFill>
                <a:effectLst/>
                <a:latin typeface="Times New Roman" panose="02020603050405020304" pitchFamily="18" charset="0"/>
                <a:ea typeface="Calibri" panose="020F0502020204030204" pitchFamily="34" charset="0"/>
              </a:rPr>
              <a:t> </a:t>
            </a:r>
            <a:r>
              <a:rPr lang="en-US" sz="3600" i="1" kern="0" dirty="0" err="1">
                <a:solidFill>
                  <a:srgbClr val="FF0000"/>
                </a:solidFill>
                <a:effectLst/>
                <a:latin typeface="Times New Roman" panose="02020603050405020304" pitchFamily="18" charset="0"/>
                <a:ea typeface="Calibri" panose="020F0502020204030204" pitchFamily="34" charset="0"/>
              </a:rPr>
              <a:t>nghề</a:t>
            </a:r>
            <a:r>
              <a:rPr lang="en-US" sz="3600" i="1" kern="0" dirty="0">
                <a:solidFill>
                  <a:srgbClr val="FF0000"/>
                </a:solidFill>
                <a:effectLst/>
                <a:latin typeface="Times New Roman" panose="02020603050405020304" pitchFamily="18" charset="0"/>
                <a:ea typeface="Calibri" panose="020F0502020204030204" pitchFamily="34" charset="0"/>
              </a:rPr>
              <a:t> </a:t>
            </a:r>
            <a:r>
              <a:rPr lang="en-US" sz="3600" i="1" kern="0" dirty="0" err="1">
                <a:solidFill>
                  <a:srgbClr val="FF0000"/>
                </a:solidFill>
                <a:effectLst/>
                <a:latin typeface="Times New Roman" panose="02020603050405020304" pitchFamily="18" charset="0"/>
                <a:ea typeface="Calibri" panose="020F0502020204030204" pitchFamily="34" charset="0"/>
              </a:rPr>
              <a:t>tái</a:t>
            </a:r>
            <a:r>
              <a:rPr lang="en-US" sz="3600" i="1" kern="0" dirty="0">
                <a:solidFill>
                  <a:srgbClr val="FF0000"/>
                </a:solidFill>
                <a:effectLst/>
                <a:latin typeface="Times New Roman" panose="02020603050405020304" pitchFamily="18" charset="0"/>
                <a:ea typeface="Calibri" panose="020F0502020204030204" pitchFamily="34" charset="0"/>
              </a:rPr>
              <a:t> </a:t>
            </a:r>
            <a:r>
              <a:rPr lang="en-US" sz="3600" i="1" kern="0" dirty="0" err="1">
                <a:solidFill>
                  <a:srgbClr val="FF0000"/>
                </a:solidFill>
                <a:effectLst/>
                <a:latin typeface="Times New Roman" panose="02020603050405020304" pitchFamily="18" charset="0"/>
                <a:ea typeface="Calibri" panose="020F0502020204030204" pitchFamily="34" charset="0"/>
              </a:rPr>
              <a:t>chế</a:t>
            </a:r>
            <a:r>
              <a:rPr lang="en-US" sz="3600" i="1" kern="0" dirty="0">
                <a:solidFill>
                  <a:srgbClr val="FF0000"/>
                </a:solidFill>
                <a:effectLst/>
                <a:latin typeface="Times New Roman" panose="02020603050405020304" pitchFamily="18" charset="0"/>
                <a:ea typeface="Calibri" panose="020F0502020204030204" pitchFamily="34" charset="0"/>
              </a:rPr>
              <a:t> </a:t>
            </a:r>
            <a:r>
              <a:rPr lang="en-US" sz="3600" i="1" kern="0" dirty="0" err="1">
                <a:solidFill>
                  <a:srgbClr val="FF0000"/>
                </a:solidFill>
                <a:effectLst/>
                <a:latin typeface="Times New Roman" panose="02020603050405020304" pitchFamily="18" charset="0"/>
                <a:ea typeface="Calibri" panose="020F0502020204030204" pitchFamily="34" charset="0"/>
              </a:rPr>
              <a:t>kim</a:t>
            </a:r>
            <a:r>
              <a:rPr lang="en-US" sz="3600" i="1" kern="0" dirty="0">
                <a:solidFill>
                  <a:srgbClr val="FF0000"/>
                </a:solidFill>
                <a:effectLst/>
                <a:latin typeface="Times New Roman" panose="02020603050405020304" pitchFamily="18" charset="0"/>
                <a:ea typeface="Calibri" panose="020F0502020204030204" pitchFamily="34" charset="0"/>
              </a:rPr>
              <a:t> </a:t>
            </a:r>
            <a:r>
              <a:rPr lang="en-US" sz="3600" i="1" kern="0" dirty="0" err="1">
                <a:solidFill>
                  <a:srgbClr val="FF0000"/>
                </a:solidFill>
                <a:effectLst/>
                <a:latin typeface="Times New Roman" panose="02020603050405020304" pitchFamily="18" charset="0"/>
                <a:ea typeface="Calibri" panose="020F0502020204030204" pitchFamily="34" charset="0"/>
              </a:rPr>
              <a:t>loại</a:t>
            </a:r>
            <a:r>
              <a:rPr lang="en-US" sz="3600" i="1" kern="0" dirty="0">
                <a:solidFill>
                  <a:srgbClr val="FF0000"/>
                </a:solidFill>
                <a:effectLst/>
                <a:latin typeface="Times New Roman" panose="02020603050405020304" pitchFamily="18" charset="0"/>
                <a:ea typeface="Calibri" panose="020F0502020204030204" pitchFamily="34" charset="0"/>
              </a:rPr>
              <a:t> </a:t>
            </a:r>
            <a:r>
              <a:rPr lang="en-US" sz="3600" i="1" kern="0" dirty="0" err="1">
                <a:solidFill>
                  <a:srgbClr val="FF0000"/>
                </a:solidFill>
                <a:effectLst/>
                <a:latin typeface="Times New Roman" panose="02020603050405020304" pitchFamily="18" charset="0"/>
                <a:ea typeface="Calibri" panose="020F0502020204030204" pitchFamily="34" charset="0"/>
              </a:rPr>
              <a:t>thủ</a:t>
            </a:r>
            <a:r>
              <a:rPr lang="en-US" sz="3600" i="1" kern="0" dirty="0">
                <a:solidFill>
                  <a:srgbClr val="FF0000"/>
                </a:solidFill>
                <a:effectLst/>
                <a:latin typeface="Times New Roman" panose="02020603050405020304" pitchFamily="18" charset="0"/>
                <a:ea typeface="Calibri" panose="020F0502020204030204" pitchFamily="34" charset="0"/>
              </a:rPr>
              <a:t> </a:t>
            </a:r>
            <a:r>
              <a:rPr lang="en-US" sz="3600" i="1" kern="0" dirty="0" err="1">
                <a:solidFill>
                  <a:srgbClr val="FF0000"/>
                </a:solidFill>
                <a:effectLst/>
                <a:latin typeface="Times New Roman" panose="02020603050405020304" pitchFamily="18" charset="0"/>
                <a:ea typeface="Calibri" panose="020F0502020204030204" pitchFamily="34" charset="0"/>
              </a:rPr>
              <a:t>công</a:t>
            </a:r>
            <a:r>
              <a:rPr lang="en-US" sz="3600" i="1" kern="0" dirty="0">
                <a:solidFill>
                  <a:srgbClr val="FF0000"/>
                </a:solidFill>
                <a:effectLst/>
                <a:latin typeface="Times New Roman" panose="02020603050405020304" pitchFamily="18" charset="0"/>
                <a:ea typeface="Calibri" panose="020F0502020204030204" pitchFamily="34" charset="0"/>
              </a:rPr>
              <a:t> </a:t>
            </a:r>
            <a:r>
              <a:rPr lang="en-US" sz="3600" i="1" kern="0" dirty="0" err="1">
                <a:solidFill>
                  <a:srgbClr val="FF0000"/>
                </a:solidFill>
                <a:effectLst/>
                <a:latin typeface="Times New Roman" panose="02020603050405020304" pitchFamily="18" charset="0"/>
                <a:ea typeface="Calibri" panose="020F0502020204030204" pitchFamily="34" charset="0"/>
              </a:rPr>
              <a:t>thường</a:t>
            </a:r>
            <a:r>
              <a:rPr lang="en-US" sz="3600" i="1" kern="0" dirty="0">
                <a:solidFill>
                  <a:srgbClr val="FF0000"/>
                </a:solidFill>
                <a:effectLst/>
                <a:latin typeface="Times New Roman" panose="02020603050405020304" pitchFamily="18" charset="0"/>
                <a:ea typeface="Calibri" panose="020F0502020204030204" pitchFamily="34" charset="0"/>
              </a:rPr>
              <a:t> </a:t>
            </a:r>
            <a:r>
              <a:rPr lang="en-US" sz="3600" i="1" kern="0" dirty="0" err="1">
                <a:solidFill>
                  <a:srgbClr val="FF0000"/>
                </a:solidFill>
                <a:effectLst/>
                <a:latin typeface="Times New Roman" panose="02020603050405020304" pitchFamily="18" charset="0"/>
                <a:ea typeface="Calibri" panose="020F0502020204030204" pitchFamily="34" charset="0"/>
              </a:rPr>
              <a:t>có</a:t>
            </a:r>
            <a:r>
              <a:rPr lang="en-US" sz="3600" i="1" kern="0" dirty="0">
                <a:solidFill>
                  <a:srgbClr val="FF0000"/>
                </a:solidFill>
                <a:effectLst/>
                <a:latin typeface="Times New Roman" panose="02020603050405020304" pitchFamily="18" charset="0"/>
                <a:ea typeface="Calibri" panose="020F0502020204030204" pitchFamily="34" charset="0"/>
              </a:rPr>
              <a:t> </a:t>
            </a:r>
            <a:r>
              <a:rPr lang="en-US" sz="3600" i="1" kern="0" dirty="0" err="1">
                <a:solidFill>
                  <a:srgbClr val="FF0000"/>
                </a:solidFill>
                <a:effectLst/>
                <a:latin typeface="Times New Roman" panose="02020603050405020304" pitchFamily="18" charset="0"/>
                <a:ea typeface="Calibri" panose="020F0502020204030204" pitchFamily="34" charset="0"/>
              </a:rPr>
              <a:t>tác</a:t>
            </a:r>
            <a:r>
              <a:rPr lang="en-US" sz="3600" i="1" kern="0" dirty="0">
                <a:solidFill>
                  <a:srgbClr val="FF0000"/>
                </a:solidFill>
                <a:effectLst/>
                <a:latin typeface="Times New Roman" panose="02020603050405020304" pitchFamily="18" charset="0"/>
                <a:ea typeface="Calibri" panose="020F0502020204030204" pitchFamily="34" charset="0"/>
              </a:rPr>
              <a:t> </a:t>
            </a:r>
            <a:r>
              <a:rPr lang="en-US" sz="3600" i="1" kern="0" dirty="0" err="1">
                <a:solidFill>
                  <a:srgbClr val="FF0000"/>
                </a:solidFill>
                <a:effectLst/>
                <a:latin typeface="Times New Roman" panose="02020603050405020304" pitchFamily="18" charset="0"/>
                <a:ea typeface="Calibri" panose="020F0502020204030204" pitchFamily="34" charset="0"/>
              </a:rPr>
              <a:t>động</a:t>
            </a:r>
            <a:r>
              <a:rPr lang="en-US" sz="3600" i="1" kern="0" dirty="0">
                <a:solidFill>
                  <a:srgbClr val="FF0000"/>
                </a:solidFill>
                <a:effectLst/>
                <a:latin typeface="Times New Roman" panose="02020603050405020304" pitchFamily="18" charset="0"/>
                <a:ea typeface="Calibri" panose="020F0502020204030204" pitchFamily="34" charset="0"/>
              </a:rPr>
              <a:t> </a:t>
            </a:r>
            <a:r>
              <a:rPr lang="en-US" sz="3600" i="1" kern="0" dirty="0" err="1">
                <a:solidFill>
                  <a:srgbClr val="FF0000"/>
                </a:solidFill>
                <a:effectLst/>
                <a:latin typeface="Times New Roman" panose="02020603050405020304" pitchFamily="18" charset="0"/>
                <a:ea typeface="Calibri" panose="020F0502020204030204" pitchFamily="34" charset="0"/>
              </a:rPr>
              <a:t>xấu</a:t>
            </a:r>
            <a:r>
              <a:rPr lang="en-US" sz="3600" i="1" kern="0" dirty="0">
                <a:solidFill>
                  <a:srgbClr val="FF0000"/>
                </a:solidFill>
                <a:effectLst/>
                <a:latin typeface="Times New Roman" panose="02020603050405020304" pitchFamily="18" charset="0"/>
                <a:ea typeface="Calibri" panose="020F0502020204030204" pitchFamily="34" charset="0"/>
              </a:rPr>
              <a:t> </a:t>
            </a:r>
            <a:r>
              <a:rPr lang="en-US" sz="3600" i="1" kern="0" dirty="0" err="1">
                <a:solidFill>
                  <a:srgbClr val="FF0000"/>
                </a:solidFill>
                <a:effectLst/>
                <a:latin typeface="Times New Roman" panose="02020603050405020304" pitchFamily="18" charset="0"/>
                <a:ea typeface="Calibri" panose="020F0502020204030204" pitchFamily="34" charset="0"/>
              </a:rPr>
              <a:t>đến</a:t>
            </a:r>
            <a:r>
              <a:rPr lang="en-US" sz="3600" i="1" kern="0" dirty="0">
                <a:solidFill>
                  <a:srgbClr val="FF0000"/>
                </a:solidFill>
                <a:effectLst/>
                <a:latin typeface="Times New Roman" panose="02020603050405020304" pitchFamily="18" charset="0"/>
                <a:ea typeface="Calibri" panose="020F0502020204030204" pitchFamily="34" charset="0"/>
              </a:rPr>
              <a:t> </a:t>
            </a:r>
            <a:r>
              <a:rPr lang="en-US" sz="3600" i="1" kern="0" dirty="0" err="1">
                <a:solidFill>
                  <a:srgbClr val="FF0000"/>
                </a:solidFill>
                <a:effectLst/>
                <a:latin typeface="Times New Roman" panose="02020603050405020304" pitchFamily="18" charset="0"/>
                <a:ea typeface="Calibri" panose="020F0502020204030204" pitchFamily="34" charset="0"/>
              </a:rPr>
              <a:t>môi</a:t>
            </a:r>
            <a:r>
              <a:rPr lang="en-US" sz="3600" i="1" kern="0" dirty="0">
                <a:solidFill>
                  <a:srgbClr val="FF0000"/>
                </a:solidFill>
                <a:effectLst/>
                <a:latin typeface="Times New Roman" panose="02020603050405020304" pitchFamily="18" charset="0"/>
                <a:ea typeface="Calibri" panose="020F0502020204030204" pitchFamily="34" charset="0"/>
              </a:rPr>
              <a:t> </a:t>
            </a:r>
            <a:r>
              <a:rPr lang="en-US" sz="3600" i="1" kern="0" dirty="0" err="1">
                <a:solidFill>
                  <a:srgbClr val="FF0000"/>
                </a:solidFill>
                <a:effectLst/>
                <a:latin typeface="Times New Roman" panose="02020603050405020304" pitchFamily="18" charset="0"/>
                <a:ea typeface="Calibri" panose="020F0502020204030204" pitchFamily="34" charset="0"/>
              </a:rPr>
              <a:t>trường</a:t>
            </a:r>
            <a:r>
              <a:rPr lang="en-US" sz="3600" i="1" kern="0" dirty="0">
                <a:solidFill>
                  <a:srgbClr val="FF0000"/>
                </a:solidFill>
                <a:effectLst/>
                <a:latin typeface="Times New Roman" panose="02020603050405020304" pitchFamily="18" charset="0"/>
                <a:ea typeface="Calibri" panose="020F0502020204030204" pitchFamily="34" charset="0"/>
              </a:rPr>
              <a:t>?</a:t>
            </a:r>
            <a:endParaRPr lang="en-US" sz="3600" dirty="0">
              <a:solidFill>
                <a:srgbClr val="FF0000"/>
              </a:solidFill>
            </a:endParaRPr>
          </a:p>
        </p:txBody>
      </p:sp>
      <p:pic>
        <p:nvPicPr>
          <p:cNvPr id="2" name="Picture 1">
            <a:extLst>
              <a:ext uri="{FF2B5EF4-FFF2-40B4-BE49-F238E27FC236}">
                <a16:creationId xmlns:a16="http://schemas.microsoft.com/office/drawing/2014/main" id="{31D1DAF5-BEB3-511E-4B35-BDCC7436B5FF}"/>
              </a:ext>
            </a:extLst>
          </p:cNvPr>
          <p:cNvPicPr>
            <a:picLocks noChangeAspect="1"/>
          </p:cNvPicPr>
          <p:nvPr/>
        </p:nvPicPr>
        <p:blipFill>
          <a:blip r:embed="rId2"/>
          <a:stretch>
            <a:fillRect/>
          </a:stretch>
        </p:blipFill>
        <p:spPr>
          <a:xfrm>
            <a:off x="659635" y="1779024"/>
            <a:ext cx="11071952" cy="4460947"/>
          </a:xfrm>
          <a:prstGeom prst="rect">
            <a:avLst/>
          </a:prstGeom>
        </p:spPr>
      </p:pic>
      <p:sp>
        <p:nvSpPr>
          <p:cNvPr id="5" name="Content Placeholder 4">
            <a:extLst>
              <a:ext uri="{FF2B5EF4-FFF2-40B4-BE49-F238E27FC236}">
                <a16:creationId xmlns:a16="http://schemas.microsoft.com/office/drawing/2014/main" id="{196978CC-6D28-7522-BEC6-6285E98D8264}"/>
              </a:ext>
            </a:extLst>
          </p:cNvPr>
          <p:cNvSpPr>
            <a:spLocks noGrp="1"/>
          </p:cNvSpPr>
          <p:nvPr>
            <p:ph idx="1"/>
          </p:nvPr>
        </p:nvSpPr>
        <p:spPr>
          <a:xfrm>
            <a:off x="838199" y="3198380"/>
            <a:ext cx="10515600" cy="4351338"/>
          </a:xfrm>
        </p:spPr>
        <p:txBody>
          <a:bodyPr/>
          <a:lstStyle/>
          <a:p>
            <a:endParaRPr lang="en-US" dirty="0"/>
          </a:p>
        </p:txBody>
      </p:sp>
      <p:sp>
        <p:nvSpPr>
          <p:cNvPr id="6" name="Content Placeholder 2">
            <a:extLst>
              <a:ext uri="{FF2B5EF4-FFF2-40B4-BE49-F238E27FC236}">
                <a16:creationId xmlns:a16="http://schemas.microsoft.com/office/drawing/2014/main" id="{50474ADA-DD2B-88D4-259C-D8E59C069344}"/>
              </a:ext>
            </a:extLst>
          </p:cNvPr>
          <p:cNvSpPr txBox="1">
            <a:spLocks/>
          </p:cNvSpPr>
          <p:nvPr/>
        </p:nvSpPr>
        <p:spPr>
          <a:xfrm>
            <a:off x="937811" y="1807651"/>
            <a:ext cx="10515600" cy="3692667"/>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dirty="0">
                <a:solidFill>
                  <a:srgbClr val="FFFF00"/>
                </a:solidFill>
              </a:rPr>
              <a:t>Quá trình tái chế kim loại ở các làng nghề sử dụng phương pháp thủ công nên dẫn tới việc tái chế không hiệu quả khiến cho lượng chất thải và ô nhiễm môi trường tăng cao. Ngoài ra việc đốt cháy, xử lý kim loại mà không có hệ thống xử lí khí thải có thể tạo ra khí độc hại gây ô nhiễm không khí. Do đó, các làng nghề tái chế kim loại thủ công thường gây ra những tác động xấu đến môi trường.</a:t>
            </a:r>
            <a:endParaRPr lang="en-US" dirty="0">
              <a:solidFill>
                <a:srgbClr val="FFFF00"/>
              </a:solidFill>
            </a:endParaRPr>
          </a:p>
        </p:txBody>
      </p:sp>
    </p:spTree>
    <p:extLst>
      <p:ext uri="{BB962C8B-B14F-4D97-AF65-F5344CB8AC3E}">
        <p14:creationId xmlns:p14="http://schemas.microsoft.com/office/powerpoint/2010/main" val="2530185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72BBB5BE-ACFB-685B-2511-A600AE11BF94}"/>
              </a:ext>
            </a:extLst>
          </p:cNvPr>
          <p:cNvSpPr txBox="1">
            <a:spLocks noChangeArrowheads="1"/>
          </p:cNvSpPr>
          <p:nvPr/>
        </p:nvSpPr>
        <p:spPr bwMode="auto">
          <a:xfrm>
            <a:off x="1233889" y="3329826"/>
            <a:ext cx="9105441" cy="1384995"/>
          </a:xfrm>
          <a:prstGeom prst="rect">
            <a:avLst/>
          </a:prstGeom>
          <a:noFill/>
          <a:ln w="9525">
            <a:noFill/>
            <a:miter lim="800000"/>
            <a:headEnd/>
            <a:tailEnd/>
          </a:ln>
          <a:effectLst/>
        </p:spPr>
        <p:txBody>
          <a:bodyPr wrap="square">
            <a:spAutoFit/>
          </a:bodyPr>
          <a:lstStyle/>
          <a:p>
            <a:pPr eaLnBrk="1" hangingPunct="1"/>
            <a:r>
              <a:rPr lang="en-US" sz="2800" dirty="0" err="1">
                <a:solidFill>
                  <a:srgbClr val="0000FF"/>
                </a:solidFill>
                <a:latin typeface="Times New Roman" panose="02020603050405020304" pitchFamily="18" charset="0"/>
                <a:cs typeface="Times New Roman" panose="02020603050405020304" pitchFamily="18" charset="0"/>
              </a:rPr>
              <a:t>Câu</a:t>
            </a:r>
            <a:r>
              <a:rPr lang="en-US" sz="2800" dirty="0">
                <a:solidFill>
                  <a:srgbClr val="0000FF"/>
                </a:solidFill>
                <a:latin typeface="Times New Roman" panose="02020603050405020304" pitchFamily="18" charset="0"/>
                <a:cs typeface="Times New Roman" panose="02020603050405020304" pitchFamily="18" charset="0"/>
              </a:rPr>
              <a:t> 2. </a:t>
            </a:r>
            <a:r>
              <a:rPr lang="vi-VN" sz="2800" dirty="0">
                <a:solidFill>
                  <a:srgbClr val="0000FF"/>
                </a:solidFill>
                <a:latin typeface="Times New Roman" panose="02020603050405020304" pitchFamily="18" charset="0"/>
                <a:cs typeface="Times New Roman" panose="02020603050405020304" pitchFamily="18" charset="0"/>
              </a:rPr>
              <a:t>So sánh một số ưu điểm nổi bật của sản xuất nhôm thứ cấp (tái chế từ phế liệu) so với sản xuất nhôm sơ cấp (sản xuất từ quặng bauxite).</a:t>
            </a:r>
          </a:p>
        </p:txBody>
      </p:sp>
      <p:sp>
        <p:nvSpPr>
          <p:cNvPr id="5122" name="Text Box 2"/>
          <p:cNvSpPr txBox="1">
            <a:spLocks noChangeArrowheads="1"/>
          </p:cNvSpPr>
          <p:nvPr/>
        </p:nvSpPr>
        <p:spPr bwMode="auto">
          <a:xfrm>
            <a:off x="1233889" y="1834453"/>
            <a:ext cx="9281711" cy="954107"/>
          </a:xfrm>
          <a:prstGeom prst="rect">
            <a:avLst/>
          </a:prstGeom>
          <a:noFill/>
          <a:ln w="9525">
            <a:noFill/>
            <a:miter lim="800000"/>
            <a:headEnd/>
            <a:tailEnd/>
          </a:ln>
          <a:effectLst/>
        </p:spPr>
        <p:txBody>
          <a:bodyPr wrap="square">
            <a:spAutoFit/>
          </a:bodyPr>
          <a:lstStyle/>
          <a:p>
            <a:pPr eaLnBrk="1" hangingPunct="1"/>
            <a:r>
              <a:rPr lang="en-US" sz="2800" dirty="0" err="1">
                <a:solidFill>
                  <a:srgbClr val="0000FF"/>
                </a:solidFill>
                <a:latin typeface="Cambria" pitchFamily="18" charset="0"/>
                <a:cs typeface="Arial" charset="0"/>
              </a:rPr>
              <a:t>Câu</a:t>
            </a:r>
            <a:r>
              <a:rPr lang="en-US" sz="2800" dirty="0">
                <a:solidFill>
                  <a:srgbClr val="0000FF"/>
                </a:solidFill>
                <a:latin typeface="Cambria" pitchFamily="18" charset="0"/>
                <a:cs typeface="Arial" charset="0"/>
              </a:rPr>
              <a:t> 1. </a:t>
            </a:r>
            <a:r>
              <a:rPr lang="vi-VN" sz="2800" dirty="0">
                <a:solidFill>
                  <a:srgbClr val="3333FF"/>
                </a:solidFill>
                <a:latin typeface="+mj-lt"/>
              </a:rPr>
              <a:t>Kể tên một số phế liệu có thể sử dụng để tái chế nhôm mà em biết trong cuộc sống hàng ngày.</a:t>
            </a:r>
            <a:endParaRPr lang="en-US" sz="2800" dirty="0">
              <a:solidFill>
                <a:srgbClr val="3333FF"/>
              </a:solidFill>
              <a:latin typeface="+mj-lt"/>
              <a:cs typeface="Arial" charset="0"/>
            </a:endParaRPr>
          </a:p>
        </p:txBody>
      </p:sp>
      <p:sp>
        <p:nvSpPr>
          <p:cNvPr id="14" name="WordArt 5"/>
          <p:cNvSpPr>
            <a:spLocks noChangeArrowheads="1" noChangeShapeType="1" noTextEdit="1"/>
          </p:cNvSpPr>
          <p:nvPr/>
        </p:nvSpPr>
        <p:spPr bwMode="auto">
          <a:xfrm>
            <a:off x="1676400" y="712381"/>
            <a:ext cx="7722781" cy="580806"/>
          </a:xfrm>
          <a:prstGeom prst="rect">
            <a:avLst/>
          </a:prstGeom>
          <a:ln>
            <a:noFill/>
          </a:ln>
        </p:spPr>
        <p:txBody>
          <a:bodyPr wrap="none" fromWordArt="1">
            <a:prstTxWarp prst="textPlain">
              <a:avLst>
                <a:gd name="adj" fmla="val 47358"/>
              </a:avLst>
            </a:prstTxWarp>
          </a:bodyPr>
          <a:lstStyle/>
          <a:p>
            <a:pPr algn="ctr"/>
            <a:r>
              <a:rPr lang="en-US" sz="3600" b="1" kern="10" dirty="0">
                <a:ln w="9525">
                  <a:noFill/>
                  <a:round/>
                  <a:headEnd/>
                  <a:tailEnd/>
                </a:ln>
                <a:effectLst>
                  <a:outerShdw dist="53882" dir="2700000" algn="ctr" rotWithShape="0">
                    <a:srgbClr val="C0C0C0">
                      <a:alpha val="79999"/>
                    </a:srgbClr>
                  </a:outerShdw>
                </a:effectLst>
                <a:latin typeface=".VnTimeH"/>
              </a:rPr>
              <a:t> </a:t>
            </a:r>
            <a:r>
              <a:rPr lang="en-US" sz="3600" b="1" kern="10" dirty="0">
                <a:ln w="9525">
                  <a:noFill/>
                  <a:round/>
                  <a:headEnd/>
                  <a:tailEnd/>
                </a:ln>
                <a:solidFill>
                  <a:srgbClr val="0000FF"/>
                </a:solidFill>
                <a:effectLst>
                  <a:outerShdw dist="53882" dir="2700000" algn="ctr" rotWithShape="0">
                    <a:srgbClr val="C0C0C0">
                      <a:alpha val="79999"/>
                    </a:srgbClr>
                  </a:outerShdw>
                </a:effectLst>
                <a:latin typeface="+mj-lt"/>
              </a:rPr>
              <a:t>III</a:t>
            </a:r>
            <a:r>
              <a:rPr lang="en-US" sz="3600" b="1" kern="10" dirty="0">
                <a:ln w="9525">
                  <a:noFill/>
                  <a:round/>
                  <a:headEnd/>
                  <a:tailEnd/>
                </a:ln>
                <a:solidFill>
                  <a:srgbClr val="0000FF"/>
                </a:solidFill>
                <a:effectLst>
                  <a:outerShdw dist="53882" dir="2700000" algn="ctr" rotWithShape="0">
                    <a:srgbClr val="C0C0C0">
                      <a:alpha val="79999"/>
                    </a:srgbClr>
                  </a:outerShdw>
                </a:effectLst>
                <a:latin typeface="+mj-lt"/>
                <a:cs typeface="Times New Roman" pitchFamily="18" charset="0"/>
              </a:rPr>
              <a:t>. LUYỆN TẬP</a:t>
            </a:r>
            <a:endParaRPr lang="en-US" sz="3600" b="1" kern="10" dirty="0">
              <a:ln w="9525">
                <a:noFill/>
                <a:round/>
                <a:headEnd/>
                <a:tailEnd/>
              </a:ln>
              <a:solidFill>
                <a:srgbClr val="0000FF"/>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amond(in)">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1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555FE7B2-FCF7-4AAC-852A-A70FD18E6EBE}"/>
              </a:ext>
            </a:extLst>
          </p:cNvPr>
          <p:cNvSpPr txBox="1">
            <a:spLocks noChangeArrowheads="1"/>
          </p:cNvSpPr>
          <p:nvPr/>
        </p:nvSpPr>
        <p:spPr bwMode="auto">
          <a:xfrm>
            <a:off x="1974111" y="4385304"/>
            <a:ext cx="8991600" cy="1384995"/>
          </a:xfrm>
          <a:prstGeom prst="rect">
            <a:avLst/>
          </a:prstGeom>
          <a:noFill/>
          <a:ln w="9525">
            <a:noFill/>
            <a:miter lim="800000"/>
            <a:headEnd/>
            <a:tailEnd/>
          </a:ln>
          <a:effectLst/>
        </p:spPr>
        <p:txBody>
          <a:bodyPr wrap="square">
            <a:spAutoFit/>
          </a:bodyPr>
          <a:lstStyle/>
          <a:p>
            <a:pPr eaLnBrk="1" hangingPunct="1"/>
            <a:r>
              <a:rPr lang="vi-VN" sz="2800" dirty="0">
                <a:solidFill>
                  <a:srgbClr val="0000FF"/>
                </a:solidFill>
                <a:latin typeface="+mj-lt"/>
              </a:rPr>
              <a:t>Quá trình tái chế từ phế liệu đã tiết kiệm được bao nhiêu phần trăm điện năng và giảm được bao nhiêu phần trăm lượng phát thải CO</a:t>
            </a:r>
            <a:r>
              <a:rPr lang="vi-VN" sz="2800" baseline="-25000" dirty="0">
                <a:solidFill>
                  <a:srgbClr val="0000FF"/>
                </a:solidFill>
                <a:latin typeface="+mj-lt"/>
              </a:rPr>
              <a:t>2</a:t>
            </a:r>
            <a:r>
              <a:rPr lang="vi-VN" sz="2800" dirty="0">
                <a:solidFill>
                  <a:srgbClr val="0000FF"/>
                </a:solidFill>
                <a:latin typeface="+mj-lt"/>
              </a:rPr>
              <a:t> so với quá trình sản xuất từ quặng?</a:t>
            </a:r>
          </a:p>
        </p:txBody>
      </p:sp>
      <p:graphicFrame>
        <p:nvGraphicFramePr>
          <p:cNvPr id="4" name="Table 3">
            <a:extLst>
              <a:ext uri="{FF2B5EF4-FFF2-40B4-BE49-F238E27FC236}">
                <a16:creationId xmlns:a16="http://schemas.microsoft.com/office/drawing/2014/main" id="{8E0F69FA-DC5E-4391-812B-7A31AC8CAE4D}"/>
              </a:ext>
            </a:extLst>
          </p:cNvPr>
          <p:cNvGraphicFramePr>
            <a:graphicFrameLocks noGrp="1"/>
          </p:cNvGraphicFramePr>
          <p:nvPr>
            <p:extLst>
              <p:ext uri="{D42A27DB-BD31-4B8C-83A1-F6EECF244321}">
                <p14:modId xmlns:p14="http://schemas.microsoft.com/office/powerpoint/2010/main" val="1988841653"/>
              </p:ext>
            </p:extLst>
          </p:nvPr>
        </p:nvGraphicFramePr>
        <p:xfrm>
          <a:off x="1974111" y="1728412"/>
          <a:ext cx="8534400" cy="2031876"/>
        </p:xfrm>
        <a:graphic>
          <a:graphicData uri="http://schemas.openxmlformats.org/drawingml/2006/table">
            <a:tbl>
              <a:tblPr>
                <a:tableStyleId>{5C22544A-7EE6-4342-B048-85BDC9FD1C3A}</a:tableStyleId>
              </a:tblPr>
              <a:tblGrid>
                <a:gridCol w="2480544">
                  <a:extLst>
                    <a:ext uri="{9D8B030D-6E8A-4147-A177-3AD203B41FA5}">
                      <a16:colId xmlns:a16="http://schemas.microsoft.com/office/drawing/2014/main" val="3503369143"/>
                    </a:ext>
                  </a:extLst>
                </a:gridCol>
                <a:gridCol w="3024419">
                  <a:extLst>
                    <a:ext uri="{9D8B030D-6E8A-4147-A177-3AD203B41FA5}">
                      <a16:colId xmlns:a16="http://schemas.microsoft.com/office/drawing/2014/main" val="1809462149"/>
                    </a:ext>
                  </a:extLst>
                </a:gridCol>
                <a:gridCol w="3029437">
                  <a:extLst>
                    <a:ext uri="{9D8B030D-6E8A-4147-A177-3AD203B41FA5}">
                      <a16:colId xmlns:a16="http://schemas.microsoft.com/office/drawing/2014/main" val="2916144583"/>
                    </a:ext>
                  </a:extLst>
                </a:gridCol>
              </a:tblGrid>
              <a:tr h="615088">
                <a:tc>
                  <a:txBody>
                    <a:bodyPr/>
                    <a:lstStyle/>
                    <a:p>
                      <a:pPr algn="ctr">
                        <a:lnSpc>
                          <a:spcPct val="115000"/>
                        </a:lnSpc>
                        <a:spcAft>
                          <a:spcPts val="1000"/>
                        </a:spcAft>
                      </a:pPr>
                      <a:r>
                        <a:rPr lang="vi-VN" sz="2400" kern="100" dirty="0">
                          <a:solidFill>
                            <a:srgbClr val="0000FF"/>
                          </a:solidFill>
                          <a:effectLst/>
                          <a:highlight>
                            <a:srgbClr val="D2E8C1"/>
                          </a:highlight>
                          <a:latin typeface="+mj-lt"/>
                        </a:rPr>
                        <a:t>Quá trình</a:t>
                      </a:r>
                      <a:endParaRPr lang="vi-VN" sz="2400" kern="100" dirty="0">
                        <a:solidFill>
                          <a:srgbClr val="0000FF"/>
                        </a:solidFill>
                        <a:effectLst/>
                        <a:highlight>
                          <a:srgbClr val="D2E8C1"/>
                        </a:highlight>
                        <a:latin typeface="+mj-lt"/>
                        <a:ea typeface="Calibri" panose="020F0502020204030204" pitchFamily="34" charset="0"/>
                        <a:cs typeface="Times New Roman" panose="02020603050405020304" pitchFamily="18" charset="0"/>
                      </a:endParaRPr>
                    </a:p>
                  </a:txBody>
                  <a:tcPr marL="6350" marR="6350" marT="0" marB="0" anchor="b">
                    <a:blipFill>
                      <a:blip r:embed="rId2"/>
                      <a:tile tx="0" ty="0" sx="100000" sy="100000" flip="none" algn="tl"/>
                    </a:blipFill>
                  </a:tcPr>
                </a:tc>
                <a:tc>
                  <a:txBody>
                    <a:bodyPr/>
                    <a:lstStyle/>
                    <a:p>
                      <a:pPr algn="ctr">
                        <a:lnSpc>
                          <a:spcPct val="115000"/>
                        </a:lnSpc>
                        <a:spcAft>
                          <a:spcPts val="1000"/>
                        </a:spcAft>
                      </a:pPr>
                      <a:r>
                        <a:rPr lang="vi-VN" sz="2400" kern="100" dirty="0">
                          <a:solidFill>
                            <a:srgbClr val="0000FF"/>
                          </a:solidFill>
                          <a:effectLst/>
                          <a:highlight>
                            <a:srgbClr val="D2E8C1"/>
                          </a:highlight>
                          <a:latin typeface="+mj-lt"/>
                        </a:rPr>
                        <a:t>Điện năng tiêu thụ (kWh)</a:t>
                      </a:r>
                      <a:endParaRPr lang="vi-VN" sz="2400" kern="100" dirty="0">
                        <a:solidFill>
                          <a:srgbClr val="0000FF"/>
                        </a:solidFill>
                        <a:effectLst/>
                        <a:highlight>
                          <a:srgbClr val="D2E8C1"/>
                        </a:highlight>
                        <a:latin typeface="+mj-lt"/>
                        <a:ea typeface="Calibri" panose="020F0502020204030204" pitchFamily="34" charset="0"/>
                        <a:cs typeface="Times New Roman" panose="02020603050405020304" pitchFamily="18" charset="0"/>
                      </a:endParaRPr>
                    </a:p>
                  </a:txBody>
                  <a:tcPr marL="6350" marR="6350" marT="0" marB="0" anchor="b">
                    <a:blipFill>
                      <a:blip r:embed="rId2"/>
                      <a:tile tx="0" ty="0" sx="100000" sy="100000" flip="none" algn="tl"/>
                    </a:blipFill>
                  </a:tcPr>
                </a:tc>
                <a:tc>
                  <a:txBody>
                    <a:bodyPr/>
                    <a:lstStyle/>
                    <a:p>
                      <a:pPr algn="ctr">
                        <a:lnSpc>
                          <a:spcPct val="115000"/>
                        </a:lnSpc>
                        <a:spcAft>
                          <a:spcPts val="1000"/>
                        </a:spcAft>
                      </a:pPr>
                      <a:r>
                        <a:rPr lang="vi-VN" sz="2400" kern="100" dirty="0">
                          <a:solidFill>
                            <a:srgbClr val="0000FF"/>
                          </a:solidFill>
                          <a:effectLst/>
                          <a:highlight>
                            <a:srgbClr val="D2E8C1"/>
                          </a:highlight>
                          <a:latin typeface="+mj-lt"/>
                        </a:rPr>
                        <a:t>Khối lượng CO</a:t>
                      </a:r>
                      <a:r>
                        <a:rPr lang="vi-VN" sz="2400" kern="100" baseline="-25000" dirty="0">
                          <a:solidFill>
                            <a:srgbClr val="0000FF"/>
                          </a:solidFill>
                          <a:effectLst/>
                          <a:highlight>
                            <a:srgbClr val="D2E8C1"/>
                          </a:highlight>
                          <a:latin typeface="+mj-lt"/>
                        </a:rPr>
                        <a:t>2</a:t>
                      </a:r>
                      <a:r>
                        <a:rPr lang="vi-VN" sz="2400" kern="100" dirty="0">
                          <a:solidFill>
                            <a:srgbClr val="0000FF"/>
                          </a:solidFill>
                          <a:effectLst/>
                          <a:highlight>
                            <a:srgbClr val="D2E8C1"/>
                          </a:highlight>
                          <a:latin typeface="+mj-lt"/>
                        </a:rPr>
                        <a:t> (kg)</a:t>
                      </a:r>
                      <a:endParaRPr lang="vi-VN" sz="2400" kern="100" dirty="0">
                        <a:solidFill>
                          <a:srgbClr val="0000FF"/>
                        </a:solidFill>
                        <a:effectLst/>
                        <a:highlight>
                          <a:srgbClr val="D2E8C1"/>
                        </a:highlight>
                        <a:latin typeface="+mj-lt"/>
                        <a:ea typeface="Calibri" panose="020F0502020204030204" pitchFamily="34" charset="0"/>
                        <a:cs typeface="Times New Roman" panose="02020603050405020304" pitchFamily="18" charset="0"/>
                      </a:endParaRPr>
                    </a:p>
                  </a:txBody>
                  <a:tcPr marL="6350" marR="6350" marT="0" marB="0" anchor="b">
                    <a:blipFill>
                      <a:blip r:embed="rId2"/>
                      <a:tile tx="0" ty="0" sx="100000" sy="100000" flip="none" algn="tl"/>
                    </a:blipFill>
                  </a:tcPr>
                </a:tc>
                <a:extLst>
                  <a:ext uri="{0D108BD9-81ED-4DB2-BD59-A6C34878D82A}">
                    <a16:rowId xmlns:a16="http://schemas.microsoft.com/office/drawing/2014/main" val="3781729344"/>
                  </a:ext>
                </a:extLst>
              </a:tr>
              <a:tr h="601970">
                <a:tc>
                  <a:txBody>
                    <a:bodyPr/>
                    <a:lstStyle/>
                    <a:p>
                      <a:pPr algn="ctr">
                        <a:lnSpc>
                          <a:spcPct val="115000"/>
                        </a:lnSpc>
                        <a:spcAft>
                          <a:spcPts val="1000"/>
                        </a:spcAft>
                      </a:pPr>
                      <a:r>
                        <a:rPr lang="vi-VN" sz="2400" kern="100" dirty="0">
                          <a:solidFill>
                            <a:srgbClr val="0000FF"/>
                          </a:solidFill>
                          <a:effectLst/>
                          <a:highlight>
                            <a:srgbClr val="FFFFFF"/>
                          </a:highlight>
                          <a:latin typeface="+mj-lt"/>
                        </a:rPr>
                        <a:t>Sản xuất từ quặng</a:t>
                      </a:r>
                      <a:endParaRPr lang="vi-VN" sz="2400" kern="100" dirty="0">
                        <a:solidFill>
                          <a:srgbClr val="0000FF"/>
                        </a:solidFill>
                        <a:effectLst/>
                        <a:highlight>
                          <a:srgbClr val="FFFFFF"/>
                        </a:highlight>
                        <a:latin typeface="+mj-lt"/>
                        <a:ea typeface="Calibri" panose="020F0502020204030204" pitchFamily="34" charset="0"/>
                        <a:cs typeface="Times New Roman" panose="02020603050405020304" pitchFamily="18" charset="0"/>
                      </a:endParaRPr>
                    </a:p>
                  </a:txBody>
                  <a:tcPr marL="6350" marR="6350" marT="0" marB="0" anchor="b">
                    <a:blipFill>
                      <a:blip r:embed="rId2"/>
                      <a:tile tx="0" ty="0" sx="100000" sy="100000" flip="none" algn="tl"/>
                    </a:blipFill>
                  </a:tcPr>
                </a:tc>
                <a:tc>
                  <a:txBody>
                    <a:bodyPr/>
                    <a:lstStyle/>
                    <a:p>
                      <a:pPr algn="ctr">
                        <a:lnSpc>
                          <a:spcPct val="115000"/>
                        </a:lnSpc>
                        <a:spcAft>
                          <a:spcPts val="1000"/>
                        </a:spcAft>
                      </a:pPr>
                      <a:r>
                        <a:rPr lang="vi-VN" sz="2400" kern="100" dirty="0">
                          <a:solidFill>
                            <a:srgbClr val="0000FF"/>
                          </a:solidFill>
                          <a:effectLst/>
                          <a:highlight>
                            <a:srgbClr val="FFFFFF"/>
                          </a:highlight>
                          <a:latin typeface="+mj-lt"/>
                        </a:rPr>
                        <a:t>45</a:t>
                      </a:r>
                      <a:endParaRPr lang="vi-VN" sz="2400" kern="100" dirty="0">
                        <a:solidFill>
                          <a:srgbClr val="0000FF"/>
                        </a:solidFill>
                        <a:effectLst/>
                        <a:highlight>
                          <a:srgbClr val="FFFFFF"/>
                        </a:highlight>
                        <a:latin typeface="+mj-lt"/>
                        <a:ea typeface="Calibri" panose="020F0502020204030204" pitchFamily="34" charset="0"/>
                        <a:cs typeface="Times New Roman" panose="02020603050405020304" pitchFamily="18" charset="0"/>
                      </a:endParaRPr>
                    </a:p>
                  </a:txBody>
                  <a:tcPr marL="6350" marR="6350" marT="0" marB="0" anchor="b">
                    <a:blipFill>
                      <a:blip r:embed="rId2"/>
                      <a:tile tx="0" ty="0" sx="100000" sy="100000" flip="none" algn="tl"/>
                    </a:blipFill>
                  </a:tcPr>
                </a:tc>
                <a:tc>
                  <a:txBody>
                    <a:bodyPr/>
                    <a:lstStyle/>
                    <a:p>
                      <a:pPr algn="ctr">
                        <a:lnSpc>
                          <a:spcPct val="115000"/>
                        </a:lnSpc>
                        <a:spcAft>
                          <a:spcPts val="1000"/>
                        </a:spcAft>
                      </a:pPr>
                      <a:r>
                        <a:rPr lang="vi-VN" sz="2400" kern="100" dirty="0">
                          <a:solidFill>
                            <a:srgbClr val="0000FF"/>
                          </a:solidFill>
                          <a:effectLst/>
                          <a:highlight>
                            <a:srgbClr val="FFFFFF"/>
                          </a:highlight>
                          <a:latin typeface="+mj-lt"/>
                        </a:rPr>
                        <a:t>12</a:t>
                      </a:r>
                      <a:endParaRPr lang="vi-VN" sz="2400" kern="100" dirty="0">
                        <a:solidFill>
                          <a:srgbClr val="0000FF"/>
                        </a:solidFill>
                        <a:effectLst/>
                        <a:highlight>
                          <a:srgbClr val="FFFFFF"/>
                        </a:highlight>
                        <a:latin typeface="+mj-lt"/>
                        <a:ea typeface="Calibri" panose="020F0502020204030204" pitchFamily="34" charset="0"/>
                        <a:cs typeface="Times New Roman" panose="02020603050405020304" pitchFamily="18" charset="0"/>
                      </a:endParaRPr>
                    </a:p>
                  </a:txBody>
                  <a:tcPr marL="6350" marR="6350" marT="0" marB="0" anchor="b">
                    <a:blipFill>
                      <a:blip r:embed="rId2"/>
                      <a:tile tx="0" ty="0" sx="100000" sy="100000" flip="none" algn="tl"/>
                    </a:blipFill>
                  </a:tcPr>
                </a:tc>
                <a:extLst>
                  <a:ext uri="{0D108BD9-81ED-4DB2-BD59-A6C34878D82A}">
                    <a16:rowId xmlns:a16="http://schemas.microsoft.com/office/drawing/2014/main" val="2154531352"/>
                  </a:ext>
                </a:extLst>
              </a:tr>
              <a:tr h="622376">
                <a:tc>
                  <a:txBody>
                    <a:bodyPr/>
                    <a:lstStyle/>
                    <a:p>
                      <a:pPr algn="ctr">
                        <a:lnSpc>
                          <a:spcPct val="115000"/>
                        </a:lnSpc>
                        <a:spcAft>
                          <a:spcPts val="1000"/>
                        </a:spcAft>
                      </a:pPr>
                      <a:r>
                        <a:rPr lang="vi-VN" sz="2400" kern="100" dirty="0">
                          <a:solidFill>
                            <a:srgbClr val="0000FF"/>
                          </a:solidFill>
                          <a:effectLst/>
                          <a:highlight>
                            <a:srgbClr val="FFFFFF"/>
                          </a:highlight>
                          <a:latin typeface="+mj-lt"/>
                        </a:rPr>
                        <a:t>Tái chế từ phế liệu</a:t>
                      </a:r>
                      <a:endParaRPr lang="vi-VN" sz="2400" kern="100" dirty="0">
                        <a:solidFill>
                          <a:srgbClr val="0000FF"/>
                        </a:solidFill>
                        <a:effectLst/>
                        <a:highlight>
                          <a:srgbClr val="FFFFFF"/>
                        </a:highlight>
                        <a:latin typeface="+mj-lt"/>
                        <a:ea typeface="Calibri" panose="020F0502020204030204" pitchFamily="34" charset="0"/>
                        <a:cs typeface="Times New Roman" panose="02020603050405020304" pitchFamily="18" charset="0"/>
                      </a:endParaRPr>
                    </a:p>
                  </a:txBody>
                  <a:tcPr marL="6350" marR="6350" marT="0" marB="0" anchor="b">
                    <a:blipFill>
                      <a:blip r:embed="rId2"/>
                      <a:tile tx="0" ty="0" sx="100000" sy="100000" flip="none" algn="tl"/>
                    </a:blipFill>
                  </a:tcPr>
                </a:tc>
                <a:tc>
                  <a:txBody>
                    <a:bodyPr/>
                    <a:lstStyle/>
                    <a:p>
                      <a:pPr algn="ctr">
                        <a:lnSpc>
                          <a:spcPct val="115000"/>
                        </a:lnSpc>
                        <a:spcAft>
                          <a:spcPts val="1000"/>
                        </a:spcAft>
                      </a:pPr>
                      <a:r>
                        <a:rPr lang="vi-VN" sz="2400" kern="100" dirty="0">
                          <a:solidFill>
                            <a:srgbClr val="0000FF"/>
                          </a:solidFill>
                          <a:effectLst/>
                          <a:highlight>
                            <a:srgbClr val="FFFFFF"/>
                          </a:highlight>
                          <a:latin typeface="+mj-lt"/>
                        </a:rPr>
                        <a:t>2,8</a:t>
                      </a:r>
                      <a:endParaRPr lang="vi-VN" sz="2400" kern="100" dirty="0">
                        <a:solidFill>
                          <a:srgbClr val="0000FF"/>
                        </a:solidFill>
                        <a:effectLst/>
                        <a:highlight>
                          <a:srgbClr val="FFFFFF"/>
                        </a:highlight>
                        <a:latin typeface="+mj-lt"/>
                        <a:ea typeface="Calibri" panose="020F0502020204030204" pitchFamily="34" charset="0"/>
                        <a:cs typeface="Times New Roman" panose="02020603050405020304" pitchFamily="18" charset="0"/>
                      </a:endParaRPr>
                    </a:p>
                  </a:txBody>
                  <a:tcPr marL="6350" marR="6350" marT="0" marB="0" anchor="b">
                    <a:blipFill>
                      <a:blip r:embed="rId2"/>
                      <a:tile tx="0" ty="0" sx="100000" sy="100000" flip="none" algn="tl"/>
                    </a:blipFill>
                  </a:tcPr>
                </a:tc>
                <a:tc>
                  <a:txBody>
                    <a:bodyPr/>
                    <a:lstStyle/>
                    <a:p>
                      <a:pPr algn="ctr">
                        <a:lnSpc>
                          <a:spcPct val="115000"/>
                        </a:lnSpc>
                        <a:spcAft>
                          <a:spcPts val="1000"/>
                        </a:spcAft>
                      </a:pPr>
                      <a:r>
                        <a:rPr lang="vi-VN" sz="2400" kern="100" dirty="0">
                          <a:solidFill>
                            <a:srgbClr val="0000FF"/>
                          </a:solidFill>
                          <a:effectLst/>
                          <a:highlight>
                            <a:srgbClr val="FFFFFF"/>
                          </a:highlight>
                          <a:latin typeface="+mj-lt"/>
                        </a:rPr>
                        <a:t>0,6</a:t>
                      </a:r>
                      <a:endParaRPr lang="vi-VN" sz="2400" kern="100" dirty="0">
                        <a:solidFill>
                          <a:srgbClr val="0000FF"/>
                        </a:solidFill>
                        <a:effectLst/>
                        <a:highlight>
                          <a:srgbClr val="FFFFFF"/>
                        </a:highlight>
                        <a:latin typeface="+mj-lt"/>
                        <a:ea typeface="Calibri" panose="020F0502020204030204" pitchFamily="34" charset="0"/>
                        <a:cs typeface="Times New Roman" panose="02020603050405020304" pitchFamily="18" charset="0"/>
                      </a:endParaRPr>
                    </a:p>
                  </a:txBody>
                  <a:tcPr marL="6350" marR="6350" marT="0" marB="0" anchor="b">
                    <a:blipFill>
                      <a:blip r:embed="rId2"/>
                      <a:tile tx="0" ty="0" sx="100000" sy="100000" flip="none" algn="tl"/>
                    </a:blipFill>
                  </a:tcPr>
                </a:tc>
                <a:extLst>
                  <a:ext uri="{0D108BD9-81ED-4DB2-BD59-A6C34878D82A}">
                    <a16:rowId xmlns:a16="http://schemas.microsoft.com/office/drawing/2014/main" val="3405871568"/>
                  </a:ext>
                </a:extLst>
              </a:tr>
            </a:tbl>
          </a:graphicData>
        </a:graphic>
      </p:graphicFrame>
      <p:sp>
        <p:nvSpPr>
          <p:cNvPr id="5" name="Text Box 2">
            <a:extLst>
              <a:ext uri="{FF2B5EF4-FFF2-40B4-BE49-F238E27FC236}">
                <a16:creationId xmlns:a16="http://schemas.microsoft.com/office/drawing/2014/main" id="{6AFDB457-1B2B-4A7C-A98D-5D9A02858BA4}"/>
              </a:ext>
            </a:extLst>
          </p:cNvPr>
          <p:cNvSpPr txBox="1">
            <a:spLocks noChangeArrowheads="1"/>
          </p:cNvSpPr>
          <p:nvPr/>
        </p:nvSpPr>
        <p:spPr bwMode="auto">
          <a:xfrm>
            <a:off x="1707870" y="570728"/>
            <a:ext cx="9105441" cy="954107"/>
          </a:xfrm>
          <a:prstGeom prst="rect">
            <a:avLst/>
          </a:prstGeom>
          <a:noFill/>
          <a:ln w="9525">
            <a:noFill/>
            <a:miter lim="800000"/>
            <a:headEnd/>
            <a:tailEnd/>
          </a:ln>
          <a:effectLst/>
        </p:spPr>
        <p:txBody>
          <a:bodyPr wrap="square">
            <a:spAutoFit/>
          </a:bodyPr>
          <a:lstStyle/>
          <a:p>
            <a:pPr eaLnBrk="1" hangingPunct="1"/>
            <a:r>
              <a:rPr lang="en-US" sz="2800" dirty="0" err="1">
                <a:solidFill>
                  <a:srgbClr val="0000FF"/>
                </a:solidFill>
                <a:latin typeface="Times New Roman" panose="02020603050405020304" pitchFamily="18" charset="0"/>
                <a:cs typeface="Times New Roman" panose="02020603050405020304" pitchFamily="18" charset="0"/>
              </a:rPr>
              <a:t>Câu</a:t>
            </a:r>
            <a:r>
              <a:rPr lang="en-US" sz="2800" dirty="0">
                <a:solidFill>
                  <a:srgbClr val="0000FF"/>
                </a:solidFill>
                <a:latin typeface="Times New Roman" panose="02020603050405020304" pitchFamily="18" charset="0"/>
                <a:cs typeface="Times New Roman" panose="02020603050405020304" pitchFamily="18" charset="0"/>
              </a:rPr>
              <a:t> 3.</a:t>
            </a:r>
            <a:r>
              <a:rPr lang="vi-VN" sz="2800" dirty="0">
                <a:latin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Năng lượng điện tiêu thụ và lượng phát thải CO</a:t>
            </a:r>
            <a:r>
              <a:rPr lang="vi-VN" sz="2800" baseline="-25000" dirty="0">
                <a:solidFill>
                  <a:srgbClr val="0000FF"/>
                </a:solidFill>
                <a:latin typeface="Times New Roman" panose="02020603050405020304" pitchFamily="18" charset="0"/>
                <a:cs typeface="Times New Roman" panose="02020603050405020304" pitchFamily="18" charset="0"/>
              </a:rPr>
              <a:t>2</a:t>
            </a:r>
            <a:r>
              <a:rPr lang="vi-VN" sz="2800" dirty="0">
                <a:solidFill>
                  <a:srgbClr val="0000FF"/>
                </a:solidFill>
                <a:latin typeface="Times New Roman" panose="02020603050405020304" pitchFamily="18" charset="0"/>
                <a:cs typeface="Times New Roman" panose="02020603050405020304" pitchFamily="18" charset="0"/>
              </a:rPr>
              <a:t> (đều tính cho 1 kg nhôm) của hai quá trình sản xuất nhôm như sau:</a:t>
            </a:r>
            <a:r>
              <a:rPr lang="en-US" sz="2800" dirty="0">
                <a:solidFill>
                  <a:srgbClr val="0000FF"/>
                </a:solidFill>
                <a:latin typeface="Times New Roman" panose="02020603050405020304" pitchFamily="18" charset="0"/>
                <a:cs typeface="Times New Roman" panose="02020603050405020304" pitchFamily="18" charset="0"/>
              </a:rPr>
              <a:t> </a:t>
            </a:r>
            <a:endParaRPr lang="vi-VN"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876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amond(i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244009" y="3895076"/>
            <a:ext cx="10047768" cy="2246769"/>
          </a:xfrm>
          <a:prstGeom prst="rect">
            <a:avLst/>
          </a:prstGeom>
          <a:noFill/>
          <a:ln w="9525">
            <a:noFill/>
            <a:miter lim="800000"/>
            <a:headEnd/>
            <a:tailEnd/>
          </a:ln>
          <a:effectLst/>
        </p:spPr>
        <p:txBody>
          <a:bodyPr wrap="square">
            <a:spAutoFit/>
          </a:bodyPr>
          <a:lstStyle/>
          <a:p>
            <a:r>
              <a:rPr lang="vi-VN" sz="2800" dirty="0">
                <a:solidFill>
                  <a:srgbClr val="0000FF"/>
                </a:solidFill>
                <a:latin typeface="+mj-lt"/>
              </a:rPr>
              <a:t>Câu 4. Quá trình tái chế acquy lấy chì ở nhiều làng nghề đã gây ra ô nhiễm môi trường nghiêm trọng, gây ảnh hưởng xấu đến sức khoẻ người dân, đặc biệt là trẻ em như chậm phát triển thể chất, trí tuệ, giảm khả năng học tập, còi cọc,....</a:t>
            </a:r>
          </a:p>
          <a:p>
            <a:r>
              <a:rPr lang="vi-VN" sz="2800" dirty="0">
                <a:solidFill>
                  <a:srgbClr val="0000FF"/>
                </a:solidFill>
                <a:latin typeface="+mj-lt"/>
              </a:rPr>
              <a:t>Hãy cho biết một số loại chất phát thải từ quá trình tái chế acquy chì.</a:t>
            </a:r>
          </a:p>
        </p:txBody>
      </p:sp>
      <p:pic>
        <p:nvPicPr>
          <p:cNvPr id="3" name="Picture 2">
            <a:extLst>
              <a:ext uri="{FF2B5EF4-FFF2-40B4-BE49-F238E27FC236}">
                <a16:creationId xmlns:a16="http://schemas.microsoft.com/office/drawing/2014/main" id="{EAB57639-280C-413F-8845-1DCA1D7F6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009" y="680484"/>
            <a:ext cx="4583187" cy="2571086"/>
          </a:xfrm>
          <a:prstGeom prst="rect">
            <a:avLst/>
          </a:prstGeom>
        </p:spPr>
      </p:pic>
      <p:pic>
        <p:nvPicPr>
          <p:cNvPr id="6" name="Picture 5">
            <a:extLst>
              <a:ext uri="{FF2B5EF4-FFF2-40B4-BE49-F238E27FC236}">
                <a16:creationId xmlns:a16="http://schemas.microsoft.com/office/drawing/2014/main" id="{82B808C9-1DE9-43A1-A3DC-19564BB5C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5766" y="680484"/>
            <a:ext cx="4952225" cy="2571086"/>
          </a:xfrm>
          <a:prstGeom prst="rect">
            <a:avLst/>
          </a:prstGeom>
        </p:spPr>
      </p:pic>
    </p:spTree>
    <p:extLst>
      <p:ext uri="{BB962C8B-B14F-4D97-AF65-F5344CB8AC3E}">
        <p14:creationId xmlns:p14="http://schemas.microsoft.com/office/powerpoint/2010/main" val="309875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08B5FD5E-2F79-420B-865A-78C3B0C4D2A4}"/>
              </a:ext>
            </a:extLst>
          </p:cNvPr>
          <p:cNvSpPr>
            <a:spLocks noChangeArrowheads="1"/>
          </p:cNvSpPr>
          <p:nvPr/>
        </p:nvSpPr>
        <p:spPr bwMode="auto">
          <a:xfrm>
            <a:off x="1828800" y="564303"/>
            <a:ext cx="85344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vi-VN" altLang="vi-VN" sz="2800" dirty="0">
                <a:solidFill>
                  <a:srgbClr val="0000FF"/>
                </a:solidFill>
                <a:latin typeface="+mj-lt"/>
                <a:ea typeface="Calibri" panose="020F0502020204030204" pitchFamily="34" charset="0"/>
                <a:cs typeface="Times New Roman" panose="02020603050405020304" pitchFamily="18" charset="0"/>
              </a:rPr>
              <a:t>Câu 5. Trong tái chế kim loại, giai đoạn nấu chảy thường sử dụng kết hợp năng lượng lò hồ quang và vòi đốt oxygen-nhiên liệu bằng khí đốt tự nhiên.</a:t>
            </a:r>
            <a:endParaRPr lang="vi-VN" altLang="vi-VN" sz="2800" dirty="0">
              <a:solidFill>
                <a:srgbClr val="0000FF"/>
              </a:solidFill>
              <a:latin typeface="+mj-lt"/>
            </a:endParaRPr>
          </a:p>
          <a:p>
            <a:pPr eaLnBrk="0" fontAlgn="base" hangingPunct="0">
              <a:spcBef>
                <a:spcPct val="0"/>
              </a:spcBef>
              <a:spcAft>
                <a:spcPct val="0"/>
              </a:spcAft>
            </a:pPr>
            <a:endParaRPr lang="vi-VN" altLang="vi-VN" dirty="0">
              <a:latin typeface="Arial" panose="020B0604020202020204" pitchFamily="34" charset="0"/>
            </a:endParaRPr>
          </a:p>
        </p:txBody>
      </p:sp>
      <p:pic>
        <p:nvPicPr>
          <p:cNvPr id="4" name="Picutre 113">
            <a:extLst>
              <a:ext uri="{FF2B5EF4-FFF2-40B4-BE49-F238E27FC236}">
                <a16:creationId xmlns:a16="http://schemas.microsoft.com/office/drawing/2014/main" id="{34981D9F-282D-48D9-85A4-9E004A455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199" y="2519921"/>
            <a:ext cx="7864251" cy="27857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a:extLst>
              <a:ext uri="{FF2B5EF4-FFF2-40B4-BE49-F238E27FC236}">
                <a16:creationId xmlns:a16="http://schemas.microsoft.com/office/drawing/2014/main" id="{2D78AEC7-108A-4E80-9F90-AB70378742D5}"/>
              </a:ext>
            </a:extLst>
          </p:cNvPr>
          <p:cNvSpPr>
            <a:spLocks noChangeArrowheads="1"/>
          </p:cNvSpPr>
          <p:nvPr/>
        </p:nvSpPr>
        <p:spPr bwMode="auto">
          <a:xfrm>
            <a:off x="1752600" y="5547233"/>
            <a:ext cx="8763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vi-VN" altLang="vi-VN" sz="2800" dirty="0">
                <a:solidFill>
                  <a:srgbClr val="0000FF"/>
                </a:solidFill>
                <a:latin typeface="+mj-lt"/>
                <a:ea typeface="Calibri" panose="020F0502020204030204" pitchFamily="34" charset="0"/>
                <a:cs typeface="Times New Roman" panose="02020603050405020304" pitchFamily="18" charset="0"/>
              </a:rPr>
              <a:t>Viết PTHH của các phản ứng có thể xảy ra khi sử dụng vòi đốt khí tự nhiên ở hình trên.</a:t>
            </a:r>
            <a:endParaRPr lang="vi-VN" altLang="vi-VN" sz="2800" dirty="0">
              <a:solidFill>
                <a:srgbClr val="0000FF"/>
              </a:solidFill>
              <a:latin typeface="+mj-lt"/>
            </a:endParaRPr>
          </a:p>
        </p:txBody>
      </p:sp>
      <p:sp>
        <p:nvSpPr>
          <p:cNvPr id="6" name="TextBox 5">
            <a:extLst>
              <a:ext uri="{FF2B5EF4-FFF2-40B4-BE49-F238E27FC236}">
                <a16:creationId xmlns:a16="http://schemas.microsoft.com/office/drawing/2014/main" id="{DC6286FA-6BD4-4FD4-9CE9-4579158B1B22}"/>
              </a:ext>
            </a:extLst>
          </p:cNvPr>
          <p:cNvSpPr txBox="1"/>
          <p:nvPr/>
        </p:nvSpPr>
        <p:spPr>
          <a:xfrm>
            <a:off x="2252629" y="2163833"/>
            <a:ext cx="1468766" cy="369332"/>
          </a:xfrm>
          <a:prstGeom prst="rect">
            <a:avLst/>
          </a:prstGeom>
          <a:noFill/>
        </p:spPr>
        <p:txBody>
          <a:bodyPr wrap="square" rtlCol="0">
            <a:spAutoFit/>
          </a:bodyPr>
          <a:lstStyle/>
          <a:p>
            <a:r>
              <a:rPr lang="vi-VN" altLang="vi-VN" sz="1050" b="1" dirty="0">
                <a:latin typeface="Arial" panose="020B0604020202020204" pitchFamily="34" charset="0"/>
                <a:ea typeface="Arial" panose="020B0604020202020204" pitchFamily="34" charset="0"/>
                <a:cs typeface="Times New Roman" panose="02020603050405020304" pitchFamily="18" charset="0"/>
              </a:rPr>
              <a:t> </a:t>
            </a:r>
            <a:r>
              <a:rPr lang="vi-VN" altLang="vi-VN" sz="1800" b="1" dirty="0">
                <a:latin typeface="Arial" panose="020B0604020202020204" pitchFamily="34" charset="0"/>
                <a:ea typeface="Arial" panose="020B0604020202020204" pitchFamily="34" charset="0"/>
                <a:cs typeface="Times New Roman" panose="02020603050405020304" pitchFamily="18" charset="0"/>
              </a:rPr>
              <a:t>CH</a:t>
            </a:r>
            <a:r>
              <a:rPr lang="vi-VN" altLang="vi-VN" sz="1800" b="1" baseline="-30000" dirty="0">
                <a:latin typeface="Arial" panose="020B0604020202020204" pitchFamily="34" charset="0"/>
                <a:ea typeface="Arial" panose="020B0604020202020204" pitchFamily="34" charset="0"/>
                <a:cs typeface="Times New Roman" panose="02020603050405020304" pitchFamily="18" charset="0"/>
              </a:rPr>
              <a:t>4 </a:t>
            </a:r>
            <a:r>
              <a:rPr lang="en-US" altLang="vi-VN" sz="1800" b="1" dirty="0">
                <a:latin typeface="Arial" panose="020B0604020202020204" pitchFamily="34" charset="0"/>
                <a:ea typeface="Calibri" panose="020F0502020204030204" pitchFamily="34" charset="0"/>
                <a:cs typeface="Times New Roman" panose="02020603050405020304" pitchFamily="18" charset="0"/>
              </a:rPr>
              <a:t>O</a:t>
            </a:r>
            <a:r>
              <a:rPr lang="en-US" altLang="vi-VN" sz="1800" b="1" baseline="-30000" dirty="0">
                <a:latin typeface="Arial" panose="020B0604020202020204" pitchFamily="34" charset="0"/>
                <a:ea typeface="Calibri" panose="020F0502020204030204" pitchFamily="34" charset="0"/>
                <a:cs typeface="Times New Roman" panose="02020603050405020304" pitchFamily="18" charset="0"/>
              </a:rPr>
              <a:t>2</a:t>
            </a:r>
            <a:endParaRPr lang="en-US" dirty="0"/>
          </a:p>
        </p:txBody>
      </p:sp>
    </p:spTree>
    <p:extLst>
      <p:ext uri="{BB962C8B-B14F-4D97-AF65-F5344CB8AC3E}">
        <p14:creationId xmlns:p14="http://schemas.microsoft.com/office/powerpoint/2010/main" val="311679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1554102" y="732149"/>
            <a:ext cx="9113898" cy="5293757"/>
          </a:xfrm>
          <a:prstGeom prst="rect">
            <a:avLst/>
          </a:prstGeom>
          <a:noFill/>
          <a:ln w="9525">
            <a:noFill/>
            <a:miter lim="800000"/>
            <a:headEnd/>
            <a:tailEnd/>
          </a:ln>
          <a:effectLst/>
        </p:spPr>
        <p:txBody>
          <a:bodyPr wrap="square">
            <a:spAutoFit/>
          </a:bodyPr>
          <a:lstStyle/>
          <a:p>
            <a:r>
              <a:rPr lang="en-US" sz="3600" b="1" u="sng" dirty="0" err="1">
                <a:solidFill>
                  <a:srgbClr val="0000FF"/>
                </a:solidFill>
                <a:latin typeface="Times New Roman" pitchFamily="18" charset="0"/>
                <a:cs typeface="Times New Roman" pitchFamily="18" charset="0"/>
              </a:rPr>
              <a:t>Trả</a:t>
            </a:r>
            <a:r>
              <a:rPr lang="en-US" sz="3600" b="1" u="sng" dirty="0">
                <a:solidFill>
                  <a:srgbClr val="0000FF"/>
                </a:solidFill>
                <a:latin typeface="Times New Roman" pitchFamily="18" charset="0"/>
                <a:cs typeface="Times New Roman" pitchFamily="18" charset="0"/>
              </a:rPr>
              <a:t> </a:t>
            </a:r>
            <a:r>
              <a:rPr lang="en-US" sz="3600" b="1" u="sng" dirty="0" err="1">
                <a:solidFill>
                  <a:srgbClr val="0000FF"/>
                </a:solidFill>
                <a:latin typeface="Times New Roman" pitchFamily="18" charset="0"/>
                <a:cs typeface="Times New Roman" pitchFamily="18" charset="0"/>
              </a:rPr>
              <a:t>lời</a:t>
            </a:r>
            <a:r>
              <a:rPr lang="en-US" sz="3600" b="1" u="sng" dirty="0">
                <a:solidFill>
                  <a:srgbClr val="3333FF"/>
                </a:solidFill>
                <a:latin typeface="Times New Roman" pitchFamily="18" charset="0"/>
                <a:cs typeface="Times New Roman" pitchFamily="18" charset="0"/>
              </a:rPr>
              <a:t>:</a:t>
            </a:r>
            <a:r>
              <a:rPr lang="vi-VN" sz="3600" b="1" u="sng" dirty="0">
                <a:solidFill>
                  <a:srgbClr val="3333FF"/>
                </a:solidFill>
                <a:latin typeface="Times New Roman" pitchFamily="18" charset="0"/>
                <a:cs typeface="Times New Roman" pitchFamily="18" charset="0"/>
              </a:rPr>
              <a:t> </a:t>
            </a:r>
          </a:p>
          <a:p>
            <a:r>
              <a:rPr lang="vi-VN" sz="2800" dirty="0">
                <a:solidFill>
                  <a:srgbClr val="0000FF"/>
                </a:solidFill>
                <a:latin typeface="+mj-lt"/>
              </a:rPr>
              <a:t>Câu 1. Lon đồ uống, khung cửa bằng nhôm, đồ gia dụng (mâm, xoong, chậu),...</a:t>
            </a:r>
          </a:p>
          <a:p>
            <a:r>
              <a:rPr lang="vi-VN" sz="2800" dirty="0">
                <a:solidFill>
                  <a:srgbClr val="0000FF"/>
                </a:solidFill>
                <a:latin typeface="+mj-lt"/>
              </a:rPr>
              <a:t>Câu 2. Tiết kiệm khoảng 95% năng lượng, tiết kiệm tài nguyên (quặng bauxite, cryolite, than, xút, nước,...), giảm phát thải khí nhà kính, giảm chất thải rắn, giảm ô nhiễm nguồn nước.</a:t>
            </a:r>
          </a:p>
          <a:p>
            <a:r>
              <a:rPr lang="vi-VN" sz="2800" dirty="0">
                <a:solidFill>
                  <a:srgbClr val="0000FF"/>
                </a:solidFill>
                <a:latin typeface="+mj-lt"/>
              </a:rPr>
              <a:t>Câu 3. Phần trăm điện năng tiết kiệm được:</a:t>
            </a:r>
            <a:r>
              <a:rPr lang="en-US" sz="2800" dirty="0">
                <a:solidFill>
                  <a:srgbClr val="0000FF"/>
                </a:solidFill>
                <a:latin typeface="+mj-lt"/>
              </a:rPr>
              <a:t> </a:t>
            </a:r>
            <a:r>
              <a:rPr lang="vi-VN" sz="2800" dirty="0">
                <a:solidFill>
                  <a:srgbClr val="0000FF"/>
                </a:solidFill>
                <a:latin typeface="+mj-lt"/>
              </a:rPr>
              <a:t>Phần trăm giảm phát thải CO</a:t>
            </a:r>
            <a:r>
              <a:rPr lang="vi-VN" sz="2800" baseline="-25000" dirty="0">
                <a:solidFill>
                  <a:srgbClr val="0000FF"/>
                </a:solidFill>
                <a:latin typeface="+mj-lt"/>
              </a:rPr>
              <a:t>2</a:t>
            </a:r>
            <a:r>
              <a:rPr lang="vi-VN" sz="2800" dirty="0">
                <a:solidFill>
                  <a:srgbClr val="0000FF"/>
                </a:solidFill>
                <a:latin typeface="+mj-lt"/>
              </a:rPr>
              <a:t>:</a:t>
            </a:r>
          </a:p>
          <a:p>
            <a:pPr>
              <a:spcBef>
                <a:spcPct val="50000"/>
              </a:spcBef>
            </a:pPr>
            <a:endParaRPr lang="en-US" sz="2800" b="1" dirty="0">
              <a:solidFill>
                <a:srgbClr val="0000FF"/>
              </a:solidFill>
              <a:latin typeface="Cambria" pitchFamily="18" charset="0"/>
            </a:endParaRPr>
          </a:p>
          <a:p>
            <a:pPr>
              <a:spcBef>
                <a:spcPct val="50000"/>
              </a:spcBef>
            </a:pPr>
            <a:endParaRPr lang="en-US" sz="2400" b="1" dirty="0">
              <a:solidFill>
                <a:srgbClr val="0000FF"/>
              </a:solidFill>
              <a:latin typeface="Cambria" pitchFamily="18" charset="0"/>
            </a:endParaRPr>
          </a:p>
        </p:txBody>
      </p:sp>
    </p:spTree>
    <p:extLst>
      <p:ext uri="{BB962C8B-B14F-4D97-AF65-F5344CB8AC3E}">
        <p14:creationId xmlns:p14="http://schemas.microsoft.com/office/powerpoint/2010/main" val="325792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0658"/>
                                        </p:tgtEl>
                                        <p:attrNameLst>
                                          <p:attrName>style.visibility</p:attrName>
                                        </p:attrNameLst>
                                      </p:cBhvr>
                                      <p:to>
                                        <p:strVal val="visible"/>
                                      </p:to>
                                    </p:set>
                                    <p:anim calcmode="discrete" valueType="clr">
                                      <p:cBhvr override="childStyle">
                                        <p:cTn id="7" dur="80"/>
                                        <p:tgtEl>
                                          <p:spTgt spid="7065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0658"/>
                                        </p:tgtEl>
                                        <p:attrNameLst>
                                          <p:attrName>fillcolor</p:attrName>
                                        </p:attrNameLst>
                                      </p:cBhvr>
                                      <p:tavLst>
                                        <p:tav tm="0">
                                          <p:val>
                                            <p:clrVal>
                                              <a:schemeClr val="accent2"/>
                                            </p:clrVal>
                                          </p:val>
                                        </p:tav>
                                        <p:tav tm="50000">
                                          <p:val>
                                            <p:clrVal>
                                              <a:schemeClr val="hlink"/>
                                            </p:clrVal>
                                          </p:val>
                                        </p:tav>
                                      </p:tavLst>
                                    </p:anim>
                                    <p:set>
                                      <p:cBhvr>
                                        <p:cTn id="9" dur="80"/>
                                        <p:tgtEl>
                                          <p:spTgt spid="706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CB0D73-7DFB-42C5-BA95-BF142DA89385}"/>
              </a:ext>
            </a:extLst>
          </p:cNvPr>
          <p:cNvSpPr txBox="1"/>
          <p:nvPr/>
        </p:nvSpPr>
        <p:spPr>
          <a:xfrm>
            <a:off x="1112064" y="823063"/>
            <a:ext cx="10339203" cy="5324535"/>
          </a:xfrm>
          <a:prstGeom prst="rect">
            <a:avLst/>
          </a:prstGeom>
          <a:noFill/>
        </p:spPr>
        <p:txBody>
          <a:bodyPr wrap="square" rtlCol="0">
            <a:spAutoFit/>
          </a:bodyPr>
          <a:lstStyle/>
          <a:p>
            <a:r>
              <a:rPr lang="en-US" sz="2800" dirty="0">
                <a:solidFill>
                  <a:srgbClr val="0000FF"/>
                </a:solidFill>
                <a:latin typeface="+mj-lt"/>
              </a:rPr>
              <a:t>     </a:t>
            </a:r>
            <a:r>
              <a:rPr lang="vi-VN" sz="2800" b="1" dirty="0">
                <a:solidFill>
                  <a:srgbClr val="0000FF"/>
                </a:solidFill>
                <a:latin typeface="+mj-lt"/>
              </a:rPr>
              <a:t>Câu 4.</a:t>
            </a:r>
            <a:r>
              <a:rPr lang="vi-VN" sz="2800" dirty="0">
                <a:solidFill>
                  <a:srgbClr val="0000FF"/>
                </a:solidFill>
                <a:latin typeface="+mj-lt"/>
              </a:rPr>
              <a:t> Quá trình tháo dỡ acquy lấy chì được thực hiện thủ công, </a:t>
            </a:r>
            <a:endParaRPr lang="en-US" sz="2800" dirty="0">
              <a:solidFill>
                <a:srgbClr val="0000FF"/>
              </a:solidFill>
              <a:latin typeface="+mj-lt"/>
            </a:endParaRPr>
          </a:p>
          <a:p>
            <a:r>
              <a:rPr lang="vi-VN" sz="2800" dirty="0">
                <a:solidFill>
                  <a:srgbClr val="0000FF"/>
                </a:solidFill>
                <a:latin typeface="+mj-lt"/>
              </a:rPr>
              <a:t>nấu chì trong các dụng cụ thô sơ đã gây phát tán khói, bụi chứa </a:t>
            </a:r>
            <a:endParaRPr lang="en-US" sz="2800" dirty="0">
              <a:solidFill>
                <a:srgbClr val="0000FF"/>
              </a:solidFill>
              <a:latin typeface="+mj-lt"/>
            </a:endParaRPr>
          </a:p>
          <a:p>
            <a:r>
              <a:rPr lang="vi-VN" sz="2800" dirty="0">
                <a:solidFill>
                  <a:srgbClr val="0000FF"/>
                </a:solidFill>
                <a:latin typeface="+mj-lt"/>
              </a:rPr>
              <a:t>chì vào khí quyển. Vỏ bình acquy, chất thải thừa sau khi tách lấy </a:t>
            </a:r>
            <a:endParaRPr lang="en-US" sz="2800" dirty="0">
              <a:solidFill>
                <a:srgbClr val="0000FF"/>
              </a:solidFill>
              <a:latin typeface="+mj-lt"/>
            </a:endParaRPr>
          </a:p>
          <a:p>
            <a:r>
              <a:rPr lang="vi-VN" sz="2800" dirty="0">
                <a:solidFill>
                  <a:srgbClr val="0000FF"/>
                </a:solidFill>
                <a:latin typeface="+mj-lt"/>
              </a:rPr>
              <a:t>chì được thải bỏ gần khu dân cư, gây nhiễm độc chì nặng cho </a:t>
            </a:r>
            <a:endParaRPr lang="en-US" sz="2800" dirty="0">
              <a:solidFill>
                <a:srgbClr val="0000FF"/>
              </a:solidFill>
              <a:latin typeface="+mj-lt"/>
            </a:endParaRPr>
          </a:p>
          <a:p>
            <a:r>
              <a:rPr lang="vi-VN" sz="2800" dirty="0">
                <a:solidFill>
                  <a:srgbClr val="0000FF"/>
                </a:solidFill>
                <a:latin typeface="+mj-lt"/>
              </a:rPr>
              <a:t>nguồn nước và đất đai.</a:t>
            </a:r>
          </a:p>
          <a:p>
            <a:endParaRPr lang="en-US" sz="2800" dirty="0">
              <a:solidFill>
                <a:srgbClr val="0000FF"/>
              </a:solidFill>
              <a:latin typeface="+mj-lt"/>
            </a:endParaRPr>
          </a:p>
          <a:p>
            <a:r>
              <a:rPr lang="en-US" sz="2800" dirty="0">
                <a:solidFill>
                  <a:srgbClr val="0000FF"/>
                </a:solidFill>
                <a:latin typeface="+mj-lt"/>
              </a:rPr>
              <a:t>      </a:t>
            </a:r>
            <a:r>
              <a:rPr lang="vi-VN" sz="2800" b="1" dirty="0">
                <a:solidFill>
                  <a:srgbClr val="0000FF"/>
                </a:solidFill>
                <a:latin typeface="+mj-lt"/>
              </a:rPr>
              <a:t>Câu 5</a:t>
            </a:r>
            <a:r>
              <a:rPr lang="vi-VN" sz="2800" dirty="0">
                <a:solidFill>
                  <a:srgbClr val="0000FF"/>
                </a:solidFill>
                <a:latin typeface="+mj-lt"/>
              </a:rPr>
              <a:t>. </a:t>
            </a:r>
            <a:r>
              <a:rPr lang="en-US" sz="2800" dirty="0">
                <a:solidFill>
                  <a:srgbClr val="0000FF"/>
                </a:solidFill>
                <a:latin typeface="+mj-lt"/>
              </a:rPr>
              <a:t> </a:t>
            </a:r>
            <a:r>
              <a:rPr lang="en-US" sz="2800" dirty="0" err="1">
                <a:solidFill>
                  <a:srgbClr val="0000FF"/>
                </a:solidFill>
                <a:latin typeface=".VnCentury Schoolbook" panose="020B7200000000000000" pitchFamily="34" charset="0"/>
              </a:rPr>
              <a:t>Viết</a:t>
            </a:r>
            <a:r>
              <a:rPr lang="en-US" sz="2800" dirty="0">
                <a:solidFill>
                  <a:srgbClr val="0000FF"/>
                </a:solidFill>
                <a:latin typeface=".VnCentury Schoolbook" panose="020B7200000000000000" pitchFamily="34" charset="0"/>
              </a:rPr>
              <a:t> PTHH </a:t>
            </a:r>
            <a:r>
              <a:rPr lang="en-US" sz="2800" dirty="0" err="1">
                <a:solidFill>
                  <a:srgbClr val="0000FF"/>
                </a:solidFill>
                <a:latin typeface=".VnCentury Schoolbook" panose="020B7200000000000000" pitchFamily="34" charset="0"/>
              </a:rPr>
              <a:t>xảy</a:t>
            </a:r>
            <a:r>
              <a:rPr lang="en-US" sz="2800" dirty="0">
                <a:solidFill>
                  <a:srgbClr val="0000FF"/>
                </a:solidFill>
                <a:latin typeface=".VnCentury Schoolbook" panose="020B7200000000000000" pitchFamily="34" charset="0"/>
              </a:rPr>
              <a:t> ra</a:t>
            </a:r>
            <a:r>
              <a:rPr lang="en-US" sz="2800" dirty="0">
                <a:solidFill>
                  <a:srgbClr val="0000FF"/>
                </a:solidFill>
                <a:latin typeface="+mj-lt"/>
              </a:rPr>
              <a:t>:</a:t>
            </a:r>
            <a:endParaRPr lang="vi-VN" sz="2800" dirty="0">
              <a:solidFill>
                <a:srgbClr val="0000FF"/>
              </a:solidFill>
              <a:latin typeface="+mj-lt"/>
            </a:endParaRPr>
          </a:p>
          <a:p>
            <a:pPr>
              <a:spcBef>
                <a:spcPct val="50000"/>
              </a:spcBef>
            </a:pPr>
            <a:r>
              <a:rPr lang="en-US" sz="2800" dirty="0">
                <a:solidFill>
                  <a:srgbClr val="0000FF"/>
                </a:solidFill>
              </a:rPr>
              <a:t>              </a:t>
            </a:r>
            <a:r>
              <a:rPr lang="vi-VN" sz="2800" dirty="0">
                <a:solidFill>
                  <a:srgbClr val="0000FF"/>
                </a:solidFill>
              </a:rPr>
              <a:t>CH</a:t>
            </a:r>
            <a:r>
              <a:rPr lang="vi-VN" sz="2800" baseline="-25000" dirty="0">
                <a:solidFill>
                  <a:srgbClr val="0000FF"/>
                </a:solidFill>
              </a:rPr>
              <a:t>4</a:t>
            </a:r>
            <a:r>
              <a:rPr lang="vi-VN" sz="2800" dirty="0">
                <a:solidFill>
                  <a:srgbClr val="0000FF"/>
                </a:solidFill>
              </a:rPr>
              <a:t>  +  2O</a:t>
            </a:r>
            <a:r>
              <a:rPr lang="vi-VN" sz="2800" baseline="-25000" dirty="0">
                <a:solidFill>
                  <a:srgbClr val="0000FF"/>
                </a:solidFill>
              </a:rPr>
              <a:t>2</a:t>
            </a:r>
            <a:r>
              <a:rPr lang="vi-VN" sz="2800" dirty="0">
                <a:solidFill>
                  <a:srgbClr val="0000FF"/>
                </a:solidFill>
              </a:rPr>
              <a:t>    </a:t>
            </a:r>
            <a:r>
              <a:rPr lang="vi-VN" sz="2800" dirty="0">
                <a:solidFill>
                  <a:srgbClr val="0000FF"/>
                </a:solidFill>
                <a:sym typeface="Wingdings" panose="05000000000000000000" pitchFamily="2" charset="2"/>
              </a:rPr>
              <a:t>  CO</a:t>
            </a:r>
            <a:r>
              <a:rPr lang="vi-VN" sz="2800" baseline="-25000" dirty="0">
                <a:solidFill>
                  <a:srgbClr val="0000FF"/>
                </a:solidFill>
              </a:rPr>
              <a:t>2 </a:t>
            </a:r>
            <a:r>
              <a:rPr lang="vi-VN" sz="2800" dirty="0">
                <a:solidFill>
                  <a:srgbClr val="0000FF"/>
                </a:solidFill>
              </a:rPr>
              <a:t>  +  2H</a:t>
            </a:r>
            <a:r>
              <a:rPr lang="vi-VN" sz="2800" baseline="-25000" dirty="0">
                <a:solidFill>
                  <a:srgbClr val="0000FF"/>
                </a:solidFill>
              </a:rPr>
              <a:t>2</a:t>
            </a:r>
            <a:r>
              <a:rPr lang="vi-VN" sz="2800" dirty="0">
                <a:solidFill>
                  <a:srgbClr val="0000FF"/>
                </a:solidFill>
              </a:rPr>
              <a:t>O  </a:t>
            </a:r>
          </a:p>
          <a:p>
            <a:pPr>
              <a:spcBef>
                <a:spcPct val="50000"/>
              </a:spcBef>
            </a:pPr>
            <a:r>
              <a:rPr lang="en-US" sz="2800" dirty="0">
                <a:solidFill>
                  <a:srgbClr val="0000FF"/>
                </a:solidFill>
              </a:rPr>
              <a:t>               </a:t>
            </a:r>
            <a:r>
              <a:rPr lang="vi-VN" sz="2800" dirty="0">
                <a:solidFill>
                  <a:srgbClr val="0000FF"/>
                </a:solidFill>
              </a:rPr>
              <a:t>2CH</a:t>
            </a:r>
            <a:r>
              <a:rPr lang="vi-VN" sz="2800" baseline="-25000" dirty="0">
                <a:solidFill>
                  <a:srgbClr val="0000FF"/>
                </a:solidFill>
              </a:rPr>
              <a:t>4</a:t>
            </a:r>
            <a:r>
              <a:rPr lang="vi-VN" sz="2800" dirty="0">
                <a:solidFill>
                  <a:srgbClr val="0000FF"/>
                </a:solidFill>
              </a:rPr>
              <a:t>  +  3O</a:t>
            </a:r>
            <a:r>
              <a:rPr lang="vi-VN" sz="2800" baseline="-25000" dirty="0">
                <a:solidFill>
                  <a:srgbClr val="0000FF"/>
                </a:solidFill>
              </a:rPr>
              <a:t>2</a:t>
            </a:r>
            <a:r>
              <a:rPr lang="vi-VN" sz="2800" dirty="0">
                <a:solidFill>
                  <a:srgbClr val="0000FF"/>
                </a:solidFill>
              </a:rPr>
              <a:t>    </a:t>
            </a:r>
            <a:r>
              <a:rPr lang="vi-VN" sz="2800" dirty="0">
                <a:solidFill>
                  <a:srgbClr val="0000FF"/>
                </a:solidFill>
                <a:sym typeface="Wingdings" panose="05000000000000000000" pitchFamily="2" charset="2"/>
              </a:rPr>
              <a:t>  2CO</a:t>
            </a:r>
            <a:r>
              <a:rPr lang="vi-VN" sz="2800" baseline="-25000" dirty="0">
                <a:solidFill>
                  <a:srgbClr val="0000FF"/>
                </a:solidFill>
              </a:rPr>
              <a:t> </a:t>
            </a:r>
            <a:r>
              <a:rPr lang="vi-VN" sz="2800" dirty="0">
                <a:solidFill>
                  <a:srgbClr val="0000FF"/>
                </a:solidFill>
              </a:rPr>
              <a:t>  +  4H</a:t>
            </a:r>
            <a:r>
              <a:rPr lang="vi-VN" sz="2800" baseline="-25000" dirty="0">
                <a:solidFill>
                  <a:srgbClr val="0000FF"/>
                </a:solidFill>
              </a:rPr>
              <a:t>2</a:t>
            </a:r>
            <a:r>
              <a:rPr lang="vi-VN" sz="2800" dirty="0">
                <a:solidFill>
                  <a:srgbClr val="0000FF"/>
                </a:solidFill>
              </a:rPr>
              <a:t>O </a:t>
            </a:r>
          </a:p>
          <a:p>
            <a:pPr>
              <a:spcBef>
                <a:spcPct val="50000"/>
              </a:spcBef>
            </a:pPr>
            <a:r>
              <a:rPr lang="en-US" sz="2800" dirty="0">
                <a:solidFill>
                  <a:srgbClr val="0000FF"/>
                </a:solidFill>
              </a:rPr>
              <a:t>               </a:t>
            </a:r>
            <a:r>
              <a:rPr lang="vi-VN" sz="2800" dirty="0">
                <a:solidFill>
                  <a:srgbClr val="0000FF"/>
                </a:solidFill>
              </a:rPr>
              <a:t>CH</a:t>
            </a:r>
            <a:r>
              <a:rPr lang="vi-VN" sz="2800" baseline="-25000" dirty="0">
                <a:solidFill>
                  <a:srgbClr val="0000FF"/>
                </a:solidFill>
              </a:rPr>
              <a:t>4</a:t>
            </a:r>
            <a:r>
              <a:rPr lang="vi-VN" sz="2800" dirty="0">
                <a:solidFill>
                  <a:srgbClr val="0000FF"/>
                </a:solidFill>
              </a:rPr>
              <a:t>  +  O</a:t>
            </a:r>
            <a:r>
              <a:rPr lang="vi-VN" sz="2800" baseline="-25000" dirty="0">
                <a:solidFill>
                  <a:srgbClr val="0000FF"/>
                </a:solidFill>
              </a:rPr>
              <a:t>2</a:t>
            </a:r>
            <a:r>
              <a:rPr lang="vi-VN" sz="2800" dirty="0">
                <a:solidFill>
                  <a:srgbClr val="0000FF"/>
                </a:solidFill>
              </a:rPr>
              <a:t>    </a:t>
            </a:r>
            <a:r>
              <a:rPr lang="vi-VN" sz="2800" dirty="0">
                <a:solidFill>
                  <a:srgbClr val="0000FF"/>
                </a:solidFill>
                <a:sym typeface="Wingdings" panose="05000000000000000000" pitchFamily="2" charset="2"/>
              </a:rPr>
              <a:t>  CO</a:t>
            </a:r>
            <a:r>
              <a:rPr lang="vi-VN" sz="2800" baseline="-25000" dirty="0">
                <a:solidFill>
                  <a:srgbClr val="0000FF"/>
                </a:solidFill>
              </a:rPr>
              <a:t>2 </a:t>
            </a:r>
            <a:r>
              <a:rPr lang="vi-VN" sz="2800" dirty="0">
                <a:solidFill>
                  <a:srgbClr val="0000FF"/>
                </a:solidFill>
              </a:rPr>
              <a:t>  +  2H</a:t>
            </a:r>
            <a:r>
              <a:rPr lang="vi-VN" sz="2800" baseline="-25000" dirty="0">
                <a:solidFill>
                  <a:srgbClr val="0000FF"/>
                </a:solidFill>
              </a:rPr>
              <a:t>2</a:t>
            </a:r>
            <a:endParaRPr lang="en-US" sz="2800" b="1" dirty="0">
              <a:solidFill>
                <a:srgbClr val="0000FF"/>
              </a:solidFill>
              <a:latin typeface="Cambria" pitchFamily="18" charset="0"/>
            </a:endParaRPr>
          </a:p>
          <a:p>
            <a:endParaRPr lang="en-US" dirty="0"/>
          </a:p>
        </p:txBody>
      </p:sp>
    </p:spTree>
    <p:extLst>
      <p:ext uri="{BB962C8B-B14F-4D97-AF65-F5344CB8AC3E}">
        <p14:creationId xmlns:p14="http://schemas.microsoft.com/office/powerpoint/2010/main" val="2778166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424763" y="1841261"/>
            <a:ext cx="9803218" cy="2162900"/>
          </a:xfrm>
          <a:prstGeom prst="rect">
            <a:avLst/>
          </a:prstGeom>
          <a:noFill/>
          <a:ln w="9525">
            <a:noFill/>
            <a:miter lim="800000"/>
            <a:headEnd/>
            <a:tailEnd/>
          </a:ln>
          <a:effectLst/>
        </p:spPr>
        <p:txBody>
          <a:bodyPr wrap="square">
            <a:spAutoFit/>
          </a:bodyPr>
          <a:lstStyle/>
          <a:p>
            <a:pPr>
              <a:lnSpc>
                <a:spcPct val="115000"/>
              </a:lnSpc>
              <a:spcAft>
                <a:spcPts val="1000"/>
              </a:spcAft>
            </a:pPr>
            <a:r>
              <a:rPr lang="en-US" sz="2800" i="1" dirty="0">
                <a:solidFill>
                  <a:srgbClr val="0000FF"/>
                </a:solidFill>
                <a:latin typeface="+mj-lt"/>
                <a:ea typeface="Calibri" panose="020F0502020204030204" pitchFamily="34" charset="0"/>
                <a:cs typeface="Times New Roman" panose="02020603050405020304" pitchFamily="18" charset="0"/>
              </a:rPr>
              <a:t>   </a:t>
            </a:r>
            <a:r>
              <a:rPr lang="vi-VN" sz="2800" b="1" i="1" dirty="0">
                <a:solidFill>
                  <a:srgbClr val="0000FF"/>
                </a:solidFill>
                <a:latin typeface="+mj-lt"/>
                <a:ea typeface="Calibri" panose="020F0502020204030204" pitchFamily="34" charset="0"/>
                <a:cs typeface="Times New Roman" panose="02020603050405020304" pitchFamily="18" charset="0"/>
              </a:rPr>
              <a:t>Nhiệm vụ </a:t>
            </a:r>
            <a:r>
              <a:rPr lang="en-US" sz="2800" b="1" i="1" dirty="0">
                <a:solidFill>
                  <a:srgbClr val="0000FF"/>
                </a:solidFill>
                <a:latin typeface="+mj-lt"/>
                <a:ea typeface="Calibri" panose="020F0502020204030204" pitchFamily="34" charset="0"/>
                <a:cs typeface="Times New Roman" panose="02020603050405020304" pitchFamily="18" charset="0"/>
              </a:rPr>
              <a:t>IV</a:t>
            </a:r>
            <a:r>
              <a:rPr lang="vi-VN" sz="2800" b="1" i="1" dirty="0">
                <a:solidFill>
                  <a:srgbClr val="0000FF"/>
                </a:solidFill>
                <a:latin typeface="+mj-lt"/>
                <a:ea typeface="Calibri" panose="020F0502020204030204" pitchFamily="34" charset="0"/>
                <a:cs typeface="Times New Roman" panose="02020603050405020304" pitchFamily="18" charset="0"/>
              </a:rPr>
              <a:t>.1.(Nhóm 1,3) Thiết kế poster hoặc video về thu gom, tái chế nhôm</a:t>
            </a:r>
            <a:r>
              <a:rPr lang="en-US" sz="2800" b="1" i="1" dirty="0">
                <a:solidFill>
                  <a:srgbClr val="0000FF"/>
                </a:solidFill>
                <a:latin typeface="+mj-lt"/>
                <a:ea typeface="Calibri" panose="020F0502020204030204" pitchFamily="34" charset="0"/>
                <a:cs typeface="Times New Roman" panose="02020603050405020304" pitchFamily="18" charset="0"/>
              </a:rPr>
              <a:t>.</a:t>
            </a:r>
            <a:endParaRPr lang="vi-VN" sz="2800" b="1" dirty="0">
              <a:solidFill>
                <a:srgbClr val="0000FF"/>
              </a:solidFill>
              <a:latin typeface="+mj-lt"/>
              <a:ea typeface="Calibri" panose="020F0502020204030204" pitchFamily="34" charset="0"/>
              <a:cs typeface="Times New Roman" panose="02020603050405020304" pitchFamily="18" charset="0"/>
            </a:endParaRPr>
          </a:p>
          <a:p>
            <a:pPr>
              <a:lnSpc>
                <a:spcPct val="115000"/>
              </a:lnSpc>
              <a:spcAft>
                <a:spcPts val="1000"/>
              </a:spcAft>
            </a:pPr>
            <a:r>
              <a:rPr lang="vi-VN" sz="2800" dirty="0">
                <a:solidFill>
                  <a:srgbClr val="0000FF"/>
                </a:solidFill>
                <a:latin typeface="+mj-lt"/>
                <a:ea typeface="Calibri" panose="020F0502020204030204" pitchFamily="34" charset="0"/>
                <a:cs typeface="Times New Roman" panose="02020603050405020304" pitchFamily="18" charset="0"/>
              </a:rPr>
              <a:t>Tìm hiểu về quá trình thu gom, tái chế nhôm tại các xưởng thủ công; đánh giá tác động sức khoẻ, môi trường.</a:t>
            </a:r>
          </a:p>
        </p:txBody>
      </p:sp>
      <p:sp>
        <p:nvSpPr>
          <p:cNvPr id="5127" name="Text Box 7"/>
          <p:cNvSpPr txBox="1">
            <a:spLocks noChangeArrowheads="1"/>
          </p:cNvSpPr>
          <p:nvPr/>
        </p:nvSpPr>
        <p:spPr bwMode="auto">
          <a:xfrm>
            <a:off x="1318437" y="4493217"/>
            <a:ext cx="10069033" cy="1815882"/>
          </a:xfrm>
          <a:prstGeom prst="rect">
            <a:avLst/>
          </a:prstGeom>
          <a:noFill/>
          <a:ln w="9525">
            <a:noFill/>
            <a:miter lim="800000"/>
            <a:headEnd/>
            <a:tailEnd/>
          </a:ln>
          <a:effectLst/>
        </p:spPr>
        <p:txBody>
          <a:bodyPr wrap="square">
            <a:spAutoFit/>
          </a:bodyPr>
          <a:lstStyle/>
          <a:p>
            <a:r>
              <a:rPr lang="en-US" sz="2800" i="1" dirty="0">
                <a:solidFill>
                  <a:srgbClr val="0000FF"/>
                </a:solidFill>
                <a:latin typeface="+mj-lt"/>
              </a:rPr>
              <a:t>  </a:t>
            </a:r>
            <a:r>
              <a:rPr lang="vi-VN" sz="2800" b="1" i="1" dirty="0">
                <a:solidFill>
                  <a:srgbClr val="0000FF"/>
                </a:solidFill>
                <a:latin typeface="+mj-lt"/>
              </a:rPr>
              <a:t>Nhiệm vụ </a:t>
            </a:r>
            <a:r>
              <a:rPr lang="en-US" sz="2800" b="1" i="1" dirty="0">
                <a:solidFill>
                  <a:srgbClr val="0000FF"/>
                </a:solidFill>
                <a:latin typeface="+mj-lt"/>
              </a:rPr>
              <a:t>IV</a:t>
            </a:r>
            <a:r>
              <a:rPr lang="vi-VN" sz="2800" b="1" i="1" dirty="0">
                <a:solidFill>
                  <a:srgbClr val="0000FF"/>
                </a:solidFill>
                <a:latin typeface="+mj-lt"/>
              </a:rPr>
              <a:t>.2.(Nhóm 2,4) Thiết kế poster hoặc video về tái chế đồng</a:t>
            </a:r>
            <a:r>
              <a:rPr lang="en-US" sz="2800" b="1" i="1" dirty="0">
                <a:solidFill>
                  <a:srgbClr val="0000FF"/>
                </a:solidFill>
                <a:latin typeface="+mj-lt"/>
              </a:rPr>
              <a:t>.</a:t>
            </a:r>
            <a:endParaRPr lang="vi-VN" sz="2800" b="1" dirty="0">
              <a:solidFill>
                <a:srgbClr val="0000FF"/>
              </a:solidFill>
              <a:latin typeface="+mj-lt"/>
            </a:endParaRPr>
          </a:p>
          <a:p>
            <a:r>
              <a:rPr lang="vi-VN" sz="2800" dirty="0">
                <a:solidFill>
                  <a:srgbClr val="0000FF"/>
                </a:solidFill>
                <a:latin typeface="+mj-lt"/>
              </a:rPr>
              <a:t>Tìm hiểu về quá trình thu gom, tái chế đồng, tác động môi trường ở một làng nghề đúc đồng của Việt Nam.</a:t>
            </a:r>
          </a:p>
        </p:txBody>
      </p:sp>
      <p:sp>
        <p:nvSpPr>
          <p:cNvPr id="14" name="WordArt 5"/>
          <p:cNvSpPr>
            <a:spLocks noChangeArrowheads="1" noChangeShapeType="1" noTextEdit="1"/>
          </p:cNvSpPr>
          <p:nvPr/>
        </p:nvSpPr>
        <p:spPr bwMode="auto">
          <a:xfrm>
            <a:off x="1647092" y="861236"/>
            <a:ext cx="8839200" cy="736209"/>
          </a:xfrm>
          <a:prstGeom prst="rect">
            <a:avLst/>
          </a:prstGeom>
          <a:ln>
            <a:noFill/>
          </a:ln>
        </p:spPr>
        <p:txBody>
          <a:bodyPr wrap="none" fromWordArt="1">
            <a:prstTxWarp prst="textPlain">
              <a:avLst>
                <a:gd name="adj" fmla="val 49501"/>
              </a:avLst>
            </a:prstTxWarp>
          </a:bodyPr>
          <a:lstStyle/>
          <a:p>
            <a:pPr algn="ctr"/>
            <a:r>
              <a:rPr lang="en-US" sz="3600" b="1" kern="10" dirty="0">
                <a:ln w="9525">
                  <a:noFill/>
                  <a:round/>
                  <a:headEnd/>
                  <a:tailEnd/>
                </a:ln>
                <a:effectLst>
                  <a:outerShdw dist="53882" dir="2700000" algn="ctr" rotWithShape="0">
                    <a:srgbClr val="C0C0C0">
                      <a:alpha val="79999"/>
                    </a:srgbClr>
                  </a:outerShdw>
                </a:effectLst>
                <a:latin typeface=".VnTimeH"/>
              </a:rPr>
              <a:t> </a:t>
            </a:r>
            <a:r>
              <a:rPr lang="en-US" sz="3600" kern="10" dirty="0">
                <a:ln w="9525">
                  <a:noFill/>
                  <a:round/>
                  <a:headEnd/>
                  <a:tailEnd/>
                </a:ln>
                <a:effectLst>
                  <a:outerShdw dist="53882" dir="2700000" algn="ctr" rotWithShape="0">
                    <a:srgbClr val="C0C0C0">
                      <a:alpha val="79999"/>
                    </a:srgbClr>
                  </a:outerShdw>
                </a:effectLst>
                <a:latin typeface="+mj-lt"/>
              </a:rPr>
              <a:t>IV</a:t>
            </a:r>
            <a:r>
              <a:rPr lang="en-US" sz="3600" kern="10" dirty="0">
                <a:ln w="9525">
                  <a:noFill/>
                  <a:round/>
                  <a:headEnd/>
                  <a:tailEnd/>
                </a:ln>
                <a:solidFill>
                  <a:srgbClr val="0000FF"/>
                </a:solidFill>
                <a:effectLst>
                  <a:outerShdw dist="53882" dir="2700000" algn="ctr" rotWithShape="0">
                    <a:srgbClr val="C0C0C0">
                      <a:alpha val="79999"/>
                    </a:srgbClr>
                  </a:outerShdw>
                </a:effectLst>
                <a:latin typeface="+mj-lt"/>
                <a:cs typeface="Times New Roman" pitchFamily="18" charset="0"/>
              </a:rPr>
              <a:t>. VẬN DỤNG</a:t>
            </a:r>
            <a:endParaRPr lang="en-US" sz="3600" kern="10" dirty="0">
              <a:ln w="9525">
                <a:noFill/>
                <a:round/>
                <a:headEnd/>
                <a:tailEnd/>
              </a:ln>
              <a:solidFill>
                <a:srgbClr val="3333FF"/>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127"/>
                                        </p:tgtEl>
                                        <p:attrNameLst>
                                          <p:attrName>style.visibility</p:attrName>
                                        </p:attrNameLst>
                                      </p:cBhvr>
                                      <p:to>
                                        <p:strVal val="visible"/>
                                      </p:to>
                                    </p:set>
                                    <p:anim calcmode="lin" valueType="num">
                                      <p:cBhvr additive="base">
                                        <p:cTn id="12" dur="500" fill="hold"/>
                                        <p:tgtEl>
                                          <p:spTgt spid="5127"/>
                                        </p:tgtEl>
                                        <p:attrNameLst>
                                          <p:attrName>ppt_x</p:attrName>
                                        </p:attrNameLst>
                                      </p:cBhvr>
                                      <p:tavLst>
                                        <p:tav tm="0">
                                          <p:val>
                                            <p:strVal val="#ppt_x"/>
                                          </p:val>
                                        </p:tav>
                                        <p:tav tm="100000">
                                          <p:val>
                                            <p:strVal val="#ppt_x"/>
                                          </p:val>
                                        </p:tav>
                                      </p:tavLst>
                                    </p:anim>
                                    <p:anim calcmode="lin" valueType="num">
                                      <p:cBhvr additive="base">
                                        <p:cTn id="13"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39FEB0-F503-49FC-B02A-13A07AD2EC73}"/>
              </a:ext>
            </a:extLst>
          </p:cNvPr>
          <p:cNvSpPr txBox="1"/>
          <p:nvPr/>
        </p:nvSpPr>
        <p:spPr>
          <a:xfrm>
            <a:off x="1372614" y="1608307"/>
            <a:ext cx="8600368" cy="1661993"/>
          </a:xfrm>
          <a:prstGeom prst="rect">
            <a:avLst/>
          </a:prstGeom>
          <a:noFill/>
        </p:spPr>
        <p:txBody>
          <a:bodyPr wrap="none" rtlCol="0">
            <a:spAutoFit/>
          </a:bodyPr>
          <a:lstStyle/>
          <a:p>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Câu 1: Cụm từ chỉ trình tự các bước, các giai đoạn để </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thực hiện một hoạt động trong sản xuất hoặc đời sống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( 8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chữ</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2" name="Arrow: Left 1">
            <a:hlinkClick r:id="rId3" action="ppaction://hlinksldjump"/>
            <a:extLst>
              <a:ext uri="{FF2B5EF4-FFF2-40B4-BE49-F238E27FC236}">
                <a16:creationId xmlns:a16="http://schemas.microsoft.com/office/drawing/2014/main" id="{A18F0292-D465-4A37-951C-B311CD621FAE}"/>
              </a:ext>
            </a:extLst>
          </p:cNvPr>
          <p:cNvSpPr/>
          <p:nvPr/>
        </p:nvSpPr>
        <p:spPr>
          <a:xfrm>
            <a:off x="8191892" y="5147035"/>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22397B9-2794-47AE-95C0-5B106229E061}"/>
              </a:ext>
            </a:extLst>
          </p:cNvPr>
          <p:cNvSpPr txBox="1"/>
          <p:nvPr/>
        </p:nvSpPr>
        <p:spPr>
          <a:xfrm>
            <a:off x="1742054" y="4774019"/>
            <a:ext cx="336952" cy="369332"/>
          </a:xfrm>
          <a:prstGeom prst="rect">
            <a:avLst/>
          </a:prstGeom>
          <a:noFill/>
        </p:spPr>
        <p:txBody>
          <a:bodyPr wrap="none" rtlCol="0">
            <a:spAutoFit/>
          </a:bodyPr>
          <a:lstStyle/>
          <a:p>
            <a:r>
              <a:rPr lang="en-US" sz="1800" b="1" dirty="0">
                <a:ln w="0"/>
                <a:solidFill>
                  <a:schemeClr val="bg1"/>
                </a:solidFill>
                <a:effectLst>
                  <a:outerShdw blurRad="38100" dist="19050" dir="2700000" algn="tl" rotWithShape="0">
                    <a:schemeClr val="dk1">
                      <a:alpha val="40000"/>
                    </a:schemeClr>
                  </a:outerShdw>
                </a:effectLst>
              </a:rPr>
              <a:t>N</a:t>
            </a:r>
          </a:p>
        </p:txBody>
      </p:sp>
      <p:graphicFrame>
        <p:nvGraphicFramePr>
          <p:cNvPr id="13" name="Table 15">
            <a:extLst>
              <a:ext uri="{FF2B5EF4-FFF2-40B4-BE49-F238E27FC236}">
                <a16:creationId xmlns:a16="http://schemas.microsoft.com/office/drawing/2014/main" id="{5D774B9C-48AC-4243-8CD3-890023A23FB0}"/>
              </a:ext>
            </a:extLst>
          </p:cNvPr>
          <p:cNvGraphicFramePr>
            <a:graphicFrameLocks noGrp="1"/>
          </p:cNvGraphicFramePr>
          <p:nvPr>
            <p:extLst>
              <p:ext uri="{D42A27DB-BD31-4B8C-83A1-F6EECF244321}">
                <p14:modId xmlns:p14="http://schemas.microsoft.com/office/powerpoint/2010/main" val="1270635261"/>
              </p:ext>
            </p:extLst>
          </p:nvPr>
        </p:nvGraphicFramePr>
        <p:xfrm>
          <a:off x="2568117" y="3629551"/>
          <a:ext cx="5911272" cy="518160"/>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2445328149"/>
                    </a:ext>
                  </a:extLst>
                </a:gridCol>
                <a:gridCol w="738909">
                  <a:extLst>
                    <a:ext uri="{9D8B030D-6E8A-4147-A177-3AD203B41FA5}">
                      <a16:colId xmlns:a16="http://schemas.microsoft.com/office/drawing/2014/main" val="971680880"/>
                    </a:ext>
                  </a:extLst>
                </a:gridCol>
                <a:gridCol w="738909">
                  <a:extLst>
                    <a:ext uri="{9D8B030D-6E8A-4147-A177-3AD203B41FA5}">
                      <a16:colId xmlns:a16="http://schemas.microsoft.com/office/drawing/2014/main" val="2074004267"/>
                    </a:ext>
                  </a:extLst>
                </a:gridCol>
                <a:gridCol w="738909">
                  <a:extLst>
                    <a:ext uri="{9D8B030D-6E8A-4147-A177-3AD203B41FA5}">
                      <a16:colId xmlns:a16="http://schemas.microsoft.com/office/drawing/2014/main" val="1803639029"/>
                    </a:ext>
                  </a:extLst>
                </a:gridCol>
                <a:gridCol w="738909">
                  <a:extLst>
                    <a:ext uri="{9D8B030D-6E8A-4147-A177-3AD203B41FA5}">
                      <a16:colId xmlns:a16="http://schemas.microsoft.com/office/drawing/2014/main" val="2522572680"/>
                    </a:ext>
                  </a:extLst>
                </a:gridCol>
                <a:gridCol w="738909">
                  <a:extLst>
                    <a:ext uri="{9D8B030D-6E8A-4147-A177-3AD203B41FA5}">
                      <a16:colId xmlns:a16="http://schemas.microsoft.com/office/drawing/2014/main" val="2029992524"/>
                    </a:ext>
                  </a:extLst>
                </a:gridCol>
                <a:gridCol w="738909">
                  <a:extLst>
                    <a:ext uri="{9D8B030D-6E8A-4147-A177-3AD203B41FA5}">
                      <a16:colId xmlns:a16="http://schemas.microsoft.com/office/drawing/2014/main" val="1503860785"/>
                    </a:ext>
                  </a:extLst>
                </a:gridCol>
                <a:gridCol w="738909">
                  <a:extLst>
                    <a:ext uri="{9D8B030D-6E8A-4147-A177-3AD203B41FA5}">
                      <a16:colId xmlns:a16="http://schemas.microsoft.com/office/drawing/2014/main" val="753991925"/>
                    </a:ext>
                  </a:extLst>
                </a:gridCol>
              </a:tblGrid>
              <a:tr h="509059">
                <a:tc>
                  <a:txBody>
                    <a:bodyPr/>
                    <a:lstStyle/>
                    <a:p>
                      <a:r>
                        <a:rPr lang="en-US" sz="2800" dirty="0"/>
                        <a:t>Q</a:t>
                      </a:r>
                    </a:p>
                  </a:txBody>
                  <a:tcPr/>
                </a:tc>
                <a:tc>
                  <a:txBody>
                    <a:bodyPr/>
                    <a:lstStyle/>
                    <a:p>
                      <a:r>
                        <a:rPr lang="en-US" sz="2800" dirty="0"/>
                        <a:t>U</a:t>
                      </a:r>
                    </a:p>
                  </a:txBody>
                  <a:tcPr/>
                </a:tc>
                <a:tc>
                  <a:txBody>
                    <a:bodyPr/>
                    <a:lstStyle/>
                    <a:p>
                      <a:r>
                        <a:rPr lang="en-US" sz="2800" dirty="0"/>
                        <a:t>I</a:t>
                      </a:r>
                    </a:p>
                  </a:txBody>
                  <a:tcPr/>
                </a:tc>
                <a:tc>
                  <a:txBody>
                    <a:bodyPr/>
                    <a:lstStyle/>
                    <a:p>
                      <a:r>
                        <a:rPr lang="en-US" sz="2800" dirty="0"/>
                        <a:t>T</a:t>
                      </a:r>
                    </a:p>
                  </a:txBody>
                  <a:tcPr/>
                </a:tc>
                <a:tc>
                  <a:txBody>
                    <a:bodyPr/>
                    <a:lstStyle/>
                    <a:p>
                      <a:r>
                        <a:rPr lang="en-US" sz="2800" dirty="0"/>
                        <a:t>R</a:t>
                      </a:r>
                    </a:p>
                  </a:txBody>
                  <a:tcPr>
                    <a:solidFill>
                      <a:schemeClr val="accent4"/>
                    </a:solidFill>
                  </a:tcPr>
                </a:tc>
                <a:tc>
                  <a:txBody>
                    <a:bodyPr/>
                    <a:lstStyle/>
                    <a:p>
                      <a:r>
                        <a:rPr lang="en-US" sz="2800" dirty="0"/>
                        <a:t>Ì</a:t>
                      </a:r>
                    </a:p>
                  </a:txBody>
                  <a:tcPr/>
                </a:tc>
                <a:tc>
                  <a:txBody>
                    <a:bodyPr/>
                    <a:lstStyle/>
                    <a:p>
                      <a:r>
                        <a:rPr lang="en-US" sz="2800" dirty="0"/>
                        <a:t>N</a:t>
                      </a:r>
                    </a:p>
                  </a:txBody>
                  <a:tcPr/>
                </a:tc>
                <a:tc>
                  <a:txBody>
                    <a:bodyPr/>
                    <a:lstStyle/>
                    <a:p>
                      <a:r>
                        <a:rPr lang="en-US" sz="2800" dirty="0"/>
                        <a:t>H</a:t>
                      </a:r>
                    </a:p>
                  </a:txBody>
                  <a:tcPr/>
                </a:tc>
                <a:extLst>
                  <a:ext uri="{0D108BD9-81ED-4DB2-BD59-A6C34878D82A}">
                    <a16:rowId xmlns:a16="http://schemas.microsoft.com/office/drawing/2014/main" val="349648408"/>
                  </a:ext>
                </a:extLst>
              </a:tr>
            </a:tbl>
          </a:graphicData>
        </a:graphic>
      </p:graphicFrame>
      <p:graphicFrame>
        <p:nvGraphicFramePr>
          <p:cNvPr id="14" name="Table 15">
            <a:extLst>
              <a:ext uri="{FF2B5EF4-FFF2-40B4-BE49-F238E27FC236}">
                <a16:creationId xmlns:a16="http://schemas.microsoft.com/office/drawing/2014/main" id="{C884EDE1-ACDD-4FC2-B28C-AD1ABA4EA607}"/>
              </a:ext>
            </a:extLst>
          </p:cNvPr>
          <p:cNvGraphicFramePr>
            <a:graphicFrameLocks noGrp="1"/>
          </p:cNvGraphicFramePr>
          <p:nvPr>
            <p:extLst>
              <p:ext uri="{D42A27DB-BD31-4B8C-83A1-F6EECF244321}">
                <p14:modId xmlns:p14="http://schemas.microsoft.com/office/powerpoint/2010/main" val="3233517631"/>
              </p:ext>
            </p:extLst>
          </p:nvPr>
        </p:nvGraphicFramePr>
        <p:xfrm>
          <a:off x="2566491" y="3640198"/>
          <a:ext cx="5911272" cy="509059"/>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2445328149"/>
                    </a:ext>
                  </a:extLst>
                </a:gridCol>
                <a:gridCol w="738909">
                  <a:extLst>
                    <a:ext uri="{9D8B030D-6E8A-4147-A177-3AD203B41FA5}">
                      <a16:colId xmlns:a16="http://schemas.microsoft.com/office/drawing/2014/main" val="971680880"/>
                    </a:ext>
                  </a:extLst>
                </a:gridCol>
                <a:gridCol w="738909">
                  <a:extLst>
                    <a:ext uri="{9D8B030D-6E8A-4147-A177-3AD203B41FA5}">
                      <a16:colId xmlns:a16="http://schemas.microsoft.com/office/drawing/2014/main" val="2074004267"/>
                    </a:ext>
                  </a:extLst>
                </a:gridCol>
                <a:gridCol w="738909">
                  <a:extLst>
                    <a:ext uri="{9D8B030D-6E8A-4147-A177-3AD203B41FA5}">
                      <a16:colId xmlns:a16="http://schemas.microsoft.com/office/drawing/2014/main" val="1803639029"/>
                    </a:ext>
                  </a:extLst>
                </a:gridCol>
                <a:gridCol w="738909">
                  <a:extLst>
                    <a:ext uri="{9D8B030D-6E8A-4147-A177-3AD203B41FA5}">
                      <a16:colId xmlns:a16="http://schemas.microsoft.com/office/drawing/2014/main" val="2522572680"/>
                    </a:ext>
                  </a:extLst>
                </a:gridCol>
                <a:gridCol w="738909">
                  <a:extLst>
                    <a:ext uri="{9D8B030D-6E8A-4147-A177-3AD203B41FA5}">
                      <a16:colId xmlns:a16="http://schemas.microsoft.com/office/drawing/2014/main" val="2029992524"/>
                    </a:ext>
                  </a:extLst>
                </a:gridCol>
                <a:gridCol w="738909">
                  <a:extLst>
                    <a:ext uri="{9D8B030D-6E8A-4147-A177-3AD203B41FA5}">
                      <a16:colId xmlns:a16="http://schemas.microsoft.com/office/drawing/2014/main" val="1503860785"/>
                    </a:ext>
                  </a:extLst>
                </a:gridCol>
                <a:gridCol w="738909">
                  <a:extLst>
                    <a:ext uri="{9D8B030D-6E8A-4147-A177-3AD203B41FA5}">
                      <a16:colId xmlns:a16="http://schemas.microsoft.com/office/drawing/2014/main" val="753991925"/>
                    </a:ext>
                  </a:extLst>
                </a:gridCol>
              </a:tblGrid>
              <a:tr h="50905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solidFill>
                      <a:schemeClr val="accent4"/>
                    </a:solidFill>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9648408"/>
                  </a:ext>
                </a:extLst>
              </a:tr>
            </a:tbl>
          </a:graphicData>
        </a:graphic>
      </p:graphicFrame>
      <p:sp>
        <p:nvSpPr>
          <p:cNvPr id="4" name="Rectangle 3">
            <a:extLst>
              <a:ext uri="{FF2B5EF4-FFF2-40B4-BE49-F238E27FC236}">
                <a16:creationId xmlns:a16="http://schemas.microsoft.com/office/drawing/2014/main" id="{312AE8FD-00DA-4D96-99BF-622B77EF1CE9}"/>
              </a:ext>
            </a:extLst>
          </p:cNvPr>
          <p:cNvSpPr/>
          <p:nvPr/>
        </p:nvSpPr>
        <p:spPr>
          <a:xfrm>
            <a:off x="9292856" y="3593802"/>
            <a:ext cx="1711842" cy="5181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26206DF-516B-41FC-84C2-AD16DD6B194B}"/>
              </a:ext>
            </a:extLst>
          </p:cNvPr>
          <p:cNvSpPr txBox="1"/>
          <p:nvPr/>
        </p:nvSpPr>
        <p:spPr>
          <a:xfrm>
            <a:off x="9302381" y="3640192"/>
            <a:ext cx="1702317" cy="461665"/>
          </a:xfrm>
          <a:prstGeom prst="rect">
            <a:avLst/>
          </a:prstGeom>
          <a:noFill/>
        </p:spPr>
        <p:txBody>
          <a:bodyPr wrap="square" rtlCol="0">
            <a:spAutoFit/>
          </a:bodyPr>
          <a:lstStyle/>
          <a:p>
            <a:r>
              <a:rPr lang="en-US" sz="2400" b="1" dirty="0"/>
              <a:t>      </a:t>
            </a:r>
            <a:r>
              <a:rPr lang="en-US" sz="2400" b="1" dirty="0" err="1"/>
              <a:t>Đáp</a:t>
            </a:r>
            <a:r>
              <a:rPr lang="en-US" sz="2400" b="1" dirty="0"/>
              <a:t> </a:t>
            </a:r>
            <a:r>
              <a:rPr lang="en-US" sz="2400" b="1" dirty="0" err="1"/>
              <a:t>án</a:t>
            </a:r>
            <a:endParaRPr lang="en-US" sz="2400" b="1" dirty="0"/>
          </a:p>
        </p:txBody>
      </p:sp>
    </p:spTree>
    <p:extLst>
      <p:ext uri="{BB962C8B-B14F-4D97-AF65-F5344CB8AC3E}">
        <p14:creationId xmlns:p14="http://schemas.microsoft.com/office/powerpoint/2010/main" val="8940251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ppt_x"/>
                                          </p:val>
                                        </p:tav>
                                      </p:tavLst>
                                    </p:anim>
                                    <p:anim calcmode="lin" valueType="num">
                                      <p:cBhvr additive="base">
                                        <p:cTn id="7" dur="500"/>
                                        <p:tgtEl>
                                          <p:spTgt spid="14"/>
                                        </p:tgtEl>
                                        <p:attrNameLst>
                                          <p:attrName>ppt_y</p:attrName>
                                        </p:attrNameLst>
                                      </p:cBhvr>
                                      <p:tavLst>
                                        <p:tav tm="0">
                                          <p:val>
                                            <p:strVal val="ppt_y"/>
                                          </p:val>
                                        </p:tav>
                                        <p:tav tm="100000">
                                          <p:val>
                                            <p:strVal val="1+ppt_h/2"/>
                                          </p:val>
                                        </p:tav>
                                      </p:tavLst>
                                    </p:anim>
                                    <p:set>
                                      <p:cBhvr>
                                        <p:cTn id="8"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2F25CB-A636-384C-71BE-E889C16CD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2618747"/>
            <a:ext cx="3810000" cy="3074988"/>
          </a:xfrm>
          <a:prstGeom prst="rect">
            <a:avLst/>
          </a:prstGeom>
        </p:spPr>
      </p:pic>
      <p:sp>
        <p:nvSpPr>
          <p:cNvPr id="5" name="TextBox 4">
            <a:extLst>
              <a:ext uri="{FF2B5EF4-FFF2-40B4-BE49-F238E27FC236}">
                <a16:creationId xmlns:a16="http://schemas.microsoft.com/office/drawing/2014/main" id="{98B87AE2-E007-D48B-A04D-FD01E2A261C6}"/>
              </a:ext>
            </a:extLst>
          </p:cNvPr>
          <p:cNvSpPr txBox="1"/>
          <p:nvPr/>
        </p:nvSpPr>
        <p:spPr>
          <a:xfrm>
            <a:off x="1244907" y="838201"/>
            <a:ext cx="10245686" cy="2287486"/>
          </a:xfrm>
          <a:prstGeom prst="rect">
            <a:avLst/>
          </a:prstGeom>
          <a:noFill/>
        </p:spPr>
        <p:txBody>
          <a:bodyPr wrap="square">
            <a:spAutoFit/>
          </a:bodyPr>
          <a:lstStyle/>
          <a:p>
            <a:pPr>
              <a:lnSpc>
                <a:spcPct val="115000"/>
              </a:lnSpc>
              <a:spcAft>
                <a:spcPts val="1000"/>
              </a:spcAft>
            </a:pPr>
            <a:r>
              <a:rPr lang="en-US" sz="40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Nhiệm</a:t>
            </a:r>
            <a:r>
              <a:rPr lang="en-US" sz="40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vụ</a:t>
            </a:r>
            <a:r>
              <a:rPr lang="en-US" sz="40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IV.3. </a:t>
            </a:r>
            <a:r>
              <a:rPr lang="en-US" sz="40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Tìm</a:t>
            </a:r>
            <a:r>
              <a:rPr lang="en-US" sz="40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40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40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cho</a:t>
            </a:r>
            <a:r>
              <a:rPr lang="en-US" sz="40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40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ý </a:t>
            </a:r>
            <a:r>
              <a:rPr lang="en-US" sz="40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40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của</a:t>
            </a:r>
            <a:r>
              <a:rPr lang="en-US" sz="40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biểu</a:t>
            </a:r>
            <a:r>
              <a:rPr lang="en-US" sz="40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tượng</a:t>
            </a:r>
            <a:endParaRPr lang="en-US" sz="40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endParaRPr lang="en-US" sz="40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1725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DB8DB5-EC71-4446-88AF-1D169FA84360}"/>
              </a:ext>
            </a:extLst>
          </p:cNvPr>
          <p:cNvSpPr txBox="1"/>
          <p:nvPr/>
        </p:nvSpPr>
        <p:spPr>
          <a:xfrm>
            <a:off x="2919528" y="1371600"/>
            <a:ext cx="6189515" cy="1661993"/>
          </a:xfrm>
          <a:prstGeom prst="rect">
            <a:avLst/>
          </a:prstGeom>
          <a:noFill/>
        </p:spPr>
        <p:txBody>
          <a:bodyPr wrap="none" rtlCol="0">
            <a:spAutoFit/>
          </a:bodyPr>
          <a:lstStyle/>
          <a:p>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Câu 2: Tên gọi chung của các chất </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được sử dụng để cung cấp năng lượng</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9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chữ</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2" name="Arrow: Left 1">
            <a:hlinkClick r:id="rId3" action="ppaction://hlinksldjump"/>
            <a:extLst>
              <a:ext uri="{FF2B5EF4-FFF2-40B4-BE49-F238E27FC236}">
                <a16:creationId xmlns:a16="http://schemas.microsoft.com/office/drawing/2014/main" id="{AF2A5007-A1F4-45D4-8C41-601499DCCB34}"/>
              </a:ext>
            </a:extLst>
          </p:cNvPr>
          <p:cNvSpPr/>
          <p:nvPr/>
        </p:nvSpPr>
        <p:spPr>
          <a:xfrm>
            <a:off x="8529081" y="469454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5">
            <a:extLst>
              <a:ext uri="{FF2B5EF4-FFF2-40B4-BE49-F238E27FC236}">
                <a16:creationId xmlns:a16="http://schemas.microsoft.com/office/drawing/2014/main" id="{A73104EC-76DC-4A27-8DC3-2EAC1CDD3242}"/>
              </a:ext>
            </a:extLst>
          </p:cNvPr>
          <p:cNvGraphicFramePr>
            <a:graphicFrameLocks noGrp="1"/>
          </p:cNvGraphicFramePr>
          <p:nvPr>
            <p:extLst>
              <p:ext uri="{D42A27DB-BD31-4B8C-83A1-F6EECF244321}">
                <p14:modId xmlns:p14="http://schemas.microsoft.com/office/powerpoint/2010/main" val="1077940296"/>
              </p:ext>
            </p:extLst>
          </p:nvPr>
        </p:nvGraphicFramePr>
        <p:xfrm>
          <a:off x="2567887" y="3167482"/>
          <a:ext cx="6650181" cy="518160"/>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2445328149"/>
                    </a:ext>
                  </a:extLst>
                </a:gridCol>
                <a:gridCol w="738909">
                  <a:extLst>
                    <a:ext uri="{9D8B030D-6E8A-4147-A177-3AD203B41FA5}">
                      <a16:colId xmlns:a16="http://schemas.microsoft.com/office/drawing/2014/main" val="971680880"/>
                    </a:ext>
                  </a:extLst>
                </a:gridCol>
                <a:gridCol w="738909">
                  <a:extLst>
                    <a:ext uri="{9D8B030D-6E8A-4147-A177-3AD203B41FA5}">
                      <a16:colId xmlns:a16="http://schemas.microsoft.com/office/drawing/2014/main" val="2074004267"/>
                    </a:ext>
                  </a:extLst>
                </a:gridCol>
                <a:gridCol w="738909">
                  <a:extLst>
                    <a:ext uri="{9D8B030D-6E8A-4147-A177-3AD203B41FA5}">
                      <a16:colId xmlns:a16="http://schemas.microsoft.com/office/drawing/2014/main" val="1803639029"/>
                    </a:ext>
                  </a:extLst>
                </a:gridCol>
                <a:gridCol w="738909">
                  <a:extLst>
                    <a:ext uri="{9D8B030D-6E8A-4147-A177-3AD203B41FA5}">
                      <a16:colId xmlns:a16="http://schemas.microsoft.com/office/drawing/2014/main" val="2522572680"/>
                    </a:ext>
                  </a:extLst>
                </a:gridCol>
                <a:gridCol w="738909">
                  <a:extLst>
                    <a:ext uri="{9D8B030D-6E8A-4147-A177-3AD203B41FA5}">
                      <a16:colId xmlns:a16="http://schemas.microsoft.com/office/drawing/2014/main" val="2029992524"/>
                    </a:ext>
                  </a:extLst>
                </a:gridCol>
                <a:gridCol w="738909">
                  <a:extLst>
                    <a:ext uri="{9D8B030D-6E8A-4147-A177-3AD203B41FA5}">
                      <a16:colId xmlns:a16="http://schemas.microsoft.com/office/drawing/2014/main" val="1503860785"/>
                    </a:ext>
                  </a:extLst>
                </a:gridCol>
                <a:gridCol w="738909">
                  <a:extLst>
                    <a:ext uri="{9D8B030D-6E8A-4147-A177-3AD203B41FA5}">
                      <a16:colId xmlns:a16="http://schemas.microsoft.com/office/drawing/2014/main" val="753991925"/>
                    </a:ext>
                  </a:extLst>
                </a:gridCol>
                <a:gridCol w="738909">
                  <a:extLst>
                    <a:ext uri="{9D8B030D-6E8A-4147-A177-3AD203B41FA5}">
                      <a16:colId xmlns:a16="http://schemas.microsoft.com/office/drawing/2014/main" val="386218275"/>
                    </a:ext>
                  </a:extLst>
                </a:gridCol>
              </a:tblGrid>
              <a:tr h="509059">
                <a:tc>
                  <a:txBody>
                    <a:bodyPr/>
                    <a:lstStyle/>
                    <a:p>
                      <a:r>
                        <a:rPr lang="en-US" sz="2800" dirty="0"/>
                        <a:t>N</a:t>
                      </a:r>
                    </a:p>
                  </a:txBody>
                  <a:tcPr/>
                </a:tc>
                <a:tc>
                  <a:txBody>
                    <a:bodyPr/>
                    <a:lstStyle/>
                    <a:p>
                      <a:r>
                        <a:rPr lang="en-US" sz="2800" dirty="0"/>
                        <a:t>H</a:t>
                      </a:r>
                    </a:p>
                  </a:txBody>
                  <a:tcPr/>
                </a:tc>
                <a:tc>
                  <a:txBody>
                    <a:bodyPr/>
                    <a:lstStyle/>
                    <a:p>
                      <a:r>
                        <a:rPr lang="en-US" sz="2800" dirty="0"/>
                        <a:t>I</a:t>
                      </a:r>
                    </a:p>
                  </a:txBody>
                  <a:tcPr/>
                </a:tc>
                <a:tc>
                  <a:txBody>
                    <a:bodyPr/>
                    <a:lstStyle/>
                    <a:p>
                      <a:r>
                        <a:rPr lang="en-US" sz="2800" dirty="0"/>
                        <a:t>Ê</a:t>
                      </a:r>
                    </a:p>
                  </a:txBody>
                  <a:tcPr>
                    <a:solidFill>
                      <a:schemeClr val="accent4"/>
                    </a:solidFill>
                  </a:tcPr>
                </a:tc>
                <a:tc>
                  <a:txBody>
                    <a:bodyPr/>
                    <a:lstStyle/>
                    <a:p>
                      <a:r>
                        <a:rPr lang="en-US" sz="2800" dirty="0"/>
                        <a:t>N</a:t>
                      </a:r>
                    </a:p>
                  </a:txBody>
                  <a:tcPr/>
                </a:tc>
                <a:tc>
                  <a:txBody>
                    <a:bodyPr/>
                    <a:lstStyle/>
                    <a:p>
                      <a:r>
                        <a:rPr lang="en-US" sz="2800" dirty="0"/>
                        <a:t>L</a:t>
                      </a:r>
                    </a:p>
                  </a:txBody>
                  <a:tcPr/>
                </a:tc>
                <a:tc>
                  <a:txBody>
                    <a:bodyPr/>
                    <a:lstStyle/>
                    <a:p>
                      <a:r>
                        <a:rPr lang="en-US" sz="2800" dirty="0"/>
                        <a:t>I</a:t>
                      </a:r>
                    </a:p>
                  </a:txBody>
                  <a:tcPr/>
                </a:tc>
                <a:tc>
                  <a:txBody>
                    <a:bodyPr/>
                    <a:lstStyle/>
                    <a:p>
                      <a:r>
                        <a:rPr lang="en-US" sz="2800" dirty="0"/>
                        <a:t>Ệ</a:t>
                      </a:r>
                    </a:p>
                  </a:txBody>
                  <a:tcPr/>
                </a:tc>
                <a:tc>
                  <a:txBody>
                    <a:bodyPr/>
                    <a:lstStyle/>
                    <a:p>
                      <a:r>
                        <a:rPr lang="en-US" sz="2800" dirty="0"/>
                        <a:t>U</a:t>
                      </a:r>
                    </a:p>
                  </a:txBody>
                  <a:tcPr/>
                </a:tc>
                <a:extLst>
                  <a:ext uri="{0D108BD9-81ED-4DB2-BD59-A6C34878D82A}">
                    <a16:rowId xmlns:a16="http://schemas.microsoft.com/office/drawing/2014/main" val="349648408"/>
                  </a:ext>
                </a:extLst>
              </a:tr>
            </a:tbl>
          </a:graphicData>
        </a:graphic>
      </p:graphicFrame>
      <p:graphicFrame>
        <p:nvGraphicFramePr>
          <p:cNvPr id="14" name="Table 15">
            <a:extLst>
              <a:ext uri="{FF2B5EF4-FFF2-40B4-BE49-F238E27FC236}">
                <a16:creationId xmlns:a16="http://schemas.microsoft.com/office/drawing/2014/main" id="{7EAE2FBD-9CB9-45FB-8DFC-55E22D7C2D53}"/>
              </a:ext>
            </a:extLst>
          </p:cNvPr>
          <p:cNvGraphicFramePr>
            <a:graphicFrameLocks noGrp="1"/>
          </p:cNvGraphicFramePr>
          <p:nvPr>
            <p:extLst>
              <p:ext uri="{D42A27DB-BD31-4B8C-83A1-F6EECF244321}">
                <p14:modId xmlns:p14="http://schemas.microsoft.com/office/powerpoint/2010/main" val="163577591"/>
              </p:ext>
            </p:extLst>
          </p:nvPr>
        </p:nvGraphicFramePr>
        <p:xfrm>
          <a:off x="2567887" y="3178636"/>
          <a:ext cx="6650181" cy="509059"/>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2445328149"/>
                    </a:ext>
                  </a:extLst>
                </a:gridCol>
                <a:gridCol w="738909">
                  <a:extLst>
                    <a:ext uri="{9D8B030D-6E8A-4147-A177-3AD203B41FA5}">
                      <a16:colId xmlns:a16="http://schemas.microsoft.com/office/drawing/2014/main" val="971680880"/>
                    </a:ext>
                  </a:extLst>
                </a:gridCol>
                <a:gridCol w="738909">
                  <a:extLst>
                    <a:ext uri="{9D8B030D-6E8A-4147-A177-3AD203B41FA5}">
                      <a16:colId xmlns:a16="http://schemas.microsoft.com/office/drawing/2014/main" val="2074004267"/>
                    </a:ext>
                  </a:extLst>
                </a:gridCol>
                <a:gridCol w="738909">
                  <a:extLst>
                    <a:ext uri="{9D8B030D-6E8A-4147-A177-3AD203B41FA5}">
                      <a16:colId xmlns:a16="http://schemas.microsoft.com/office/drawing/2014/main" val="1803639029"/>
                    </a:ext>
                  </a:extLst>
                </a:gridCol>
                <a:gridCol w="738909">
                  <a:extLst>
                    <a:ext uri="{9D8B030D-6E8A-4147-A177-3AD203B41FA5}">
                      <a16:colId xmlns:a16="http://schemas.microsoft.com/office/drawing/2014/main" val="2522572680"/>
                    </a:ext>
                  </a:extLst>
                </a:gridCol>
                <a:gridCol w="738909">
                  <a:extLst>
                    <a:ext uri="{9D8B030D-6E8A-4147-A177-3AD203B41FA5}">
                      <a16:colId xmlns:a16="http://schemas.microsoft.com/office/drawing/2014/main" val="2029992524"/>
                    </a:ext>
                  </a:extLst>
                </a:gridCol>
                <a:gridCol w="738909">
                  <a:extLst>
                    <a:ext uri="{9D8B030D-6E8A-4147-A177-3AD203B41FA5}">
                      <a16:colId xmlns:a16="http://schemas.microsoft.com/office/drawing/2014/main" val="1503860785"/>
                    </a:ext>
                  </a:extLst>
                </a:gridCol>
                <a:gridCol w="738909">
                  <a:extLst>
                    <a:ext uri="{9D8B030D-6E8A-4147-A177-3AD203B41FA5}">
                      <a16:colId xmlns:a16="http://schemas.microsoft.com/office/drawing/2014/main" val="753991925"/>
                    </a:ext>
                  </a:extLst>
                </a:gridCol>
                <a:gridCol w="738909">
                  <a:extLst>
                    <a:ext uri="{9D8B030D-6E8A-4147-A177-3AD203B41FA5}">
                      <a16:colId xmlns:a16="http://schemas.microsoft.com/office/drawing/2014/main" val="386218275"/>
                    </a:ext>
                  </a:extLst>
                </a:gridCol>
              </a:tblGrid>
              <a:tr h="509059">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solidFill>
                      <a:schemeClr val="accent4"/>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9648408"/>
                  </a:ext>
                </a:extLst>
              </a:tr>
            </a:tbl>
          </a:graphicData>
        </a:graphic>
      </p:graphicFrame>
      <p:sp>
        <p:nvSpPr>
          <p:cNvPr id="16" name="Rectangle 15">
            <a:extLst>
              <a:ext uri="{FF2B5EF4-FFF2-40B4-BE49-F238E27FC236}">
                <a16:creationId xmlns:a16="http://schemas.microsoft.com/office/drawing/2014/main" id="{10578A4A-BB1A-45A5-A806-E293A439C861}"/>
              </a:ext>
            </a:extLst>
          </p:cNvPr>
          <p:cNvSpPr/>
          <p:nvPr/>
        </p:nvSpPr>
        <p:spPr>
          <a:xfrm>
            <a:off x="9507489" y="3158381"/>
            <a:ext cx="1711842" cy="5181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72611E8-0545-4436-BF59-FD693ABAEAB7}"/>
              </a:ext>
            </a:extLst>
          </p:cNvPr>
          <p:cNvSpPr txBox="1"/>
          <p:nvPr/>
        </p:nvSpPr>
        <p:spPr>
          <a:xfrm>
            <a:off x="9507489" y="3167481"/>
            <a:ext cx="1711842" cy="461665"/>
          </a:xfrm>
          <a:prstGeom prst="rect">
            <a:avLst/>
          </a:prstGeom>
          <a:noFill/>
        </p:spPr>
        <p:txBody>
          <a:bodyPr wrap="square" rtlCol="0">
            <a:spAutoFit/>
          </a:bodyPr>
          <a:lstStyle/>
          <a:p>
            <a:r>
              <a:rPr lang="en-US" sz="2400" b="1" dirty="0"/>
              <a:t>    </a:t>
            </a:r>
            <a:r>
              <a:rPr lang="en-US" sz="2400" b="1" dirty="0" err="1"/>
              <a:t>Đáp</a:t>
            </a:r>
            <a:r>
              <a:rPr lang="en-US" sz="2400" b="1" dirty="0"/>
              <a:t> </a:t>
            </a:r>
            <a:r>
              <a:rPr lang="en-US" sz="2400" b="1" dirty="0" err="1"/>
              <a:t>án</a:t>
            </a:r>
            <a:endParaRPr lang="en-US" sz="2400" b="1" dirty="0"/>
          </a:p>
        </p:txBody>
      </p:sp>
    </p:spTree>
    <p:extLst>
      <p:ext uri="{BB962C8B-B14F-4D97-AF65-F5344CB8AC3E}">
        <p14:creationId xmlns:p14="http://schemas.microsoft.com/office/powerpoint/2010/main" val="42360002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ppt_x"/>
                                          </p:val>
                                        </p:tav>
                                      </p:tavLst>
                                    </p:anim>
                                    <p:anim calcmode="lin" valueType="num">
                                      <p:cBhvr additive="base">
                                        <p:cTn id="7" dur="500"/>
                                        <p:tgtEl>
                                          <p:spTgt spid="14"/>
                                        </p:tgtEl>
                                        <p:attrNameLst>
                                          <p:attrName>ppt_y</p:attrName>
                                        </p:attrNameLst>
                                      </p:cBhvr>
                                      <p:tavLst>
                                        <p:tav tm="0">
                                          <p:val>
                                            <p:strVal val="ppt_y"/>
                                          </p:val>
                                        </p:tav>
                                        <p:tav tm="100000">
                                          <p:val>
                                            <p:strVal val="1+ppt_h/2"/>
                                          </p:val>
                                        </p:tav>
                                      </p:tavLst>
                                    </p:anim>
                                    <p:set>
                                      <p:cBhvr>
                                        <p:cTn id="8"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E6CD54-5E10-46E9-9CF5-F3818C88DCCF}"/>
              </a:ext>
            </a:extLst>
          </p:cNvPr>
          <p:cNvSpPr txBox="1"/>
          <p:nvPr/>
        </p:nvSpPr>
        <p:spPr>
          <a:xfrm>
            <a:off x="2721429" y="1251857"/>
            <a:ext cx="5750228" cy="2092881"/>
          </a:xfrm>
          <a:prstGeom prst="rect">
            <a:avLst/>
          </a:prstGeom>
          <a:noFill/>
        </p:spPr>
        <p:txBody>
          <a:bodyPr wrap="none" rtlCol="0">
            <a:spAutoFit/>
          </a:bodyPr>
          <a:lstStyle/>
          <a:p>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Câu 3: Tên gọi giai đoạn nung nóng </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để hoá lỏng kim loại hoặc hợp kim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7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chữ</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endPar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2" name="Arrow: Left 1">
            <a:hlinkClick r:id="rId3" action="ppaction://hlinksldjump"/>
            <a:extLst>
              <a:ext uri="{FF2B5EF4-FFF2-40B4-BE49-F238E27FC236}">
                <a16:creationId xmlns:a16="http://schemas.microsoft.com/office/drawing/2014/main" id="{0EF17277-B2DC-4420-AEC4-280261401B96}"/>
              </a:ext>
            </a:extLst>
          </p:cNvPr>
          <p:cNvSpPr/>
          <p:nvPr/>
        </p:nvSpPr>
        <p:spPr>
          <a:xfrm>
            <a:off x="8016069" y="5118755"/>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7631F21-8814-4521-8F78-FD3FA49B6BBD}"/>
              </a:ext>
            </a:extLst>
          </p:cNvPr>
          <p:cNvSpPr/>
          <p:nvPr/>
        </p:nvSpPr>
        <p:spPr>
          <a:xfrm>
            <a:off x="9292856" y="3593802"/>
            <a:ext cx="1711842" cy="5181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A70F907-AF60-40A9-8CA9-B0A6D5E9022D}"/>
              </a:ext>
            </a:extLst>
          </p:cNvPr>
          <p:cNvSpPr txBox="1"/>
          <p:nvPr/>
        </p:nvSpPr>
        <p:spPr>
          <a:xfrm>
            <a:off x="9320385" y="3619374"/>
            <a:ext cx="1711842" cy="523220"/>
          </a:xfrm>
          <a:prstGeom prst="rect">
            <a:avLst/>
          </a:prstGeom>
          <a:noFill/>
        </p:spPr>
        <p:txBody>
          <a:bodyPr wrap="square" rtlCol="0">
            <a:spAutoFit/>
          </a:bodyPr>
          <a:lstStyle/>
          <a:p>
            <a:r>
              <a:rPr lang="en-US" sz="2800" b="1" dirty="0" err="1"/>
              <a:t>Đáp</a:t>
            </a:r>
            <a:r>
              <a:rPr lang="en-US" sz="2800" b="1" dirty="0"/>
              <a:t> </a:t>
            </a:r>
            <a:r>
              <a:rPr lang="en-US" sz="2800" b="1" dirty="0" err="1"/>
              <a:t>án</a:t>
            </a:r>
            <a:endParaRPr lang="en-US" sz="2800" b="1" dirty="0"/>
          </a:p>
        </p:txBody>
      </p:sp>
      <p:graphicFrame>
        <p:nvGraphicFramePr>
          <p:cNvPr id="16" name="Table 15">
            <a:extLst>
              <a:ext uri="{FF2B5EF4-FFF2-40B4-BE49-F238E27FC236}">
                <a16:creationId xmlns:a16="http://schemas.microsoft.com/office/drawing/2014/main" id="{343DA548-9761-4916-AC30-7A4EC3BB45D7}"/>
              </a:ext>
            </a:extLst>
          </p:cNvPr>
          <p:cNvGraphicFramePr>
            <a:graphicFrameLocks noGrp="1"/>
          </p:cNvGraphicFramePr>
          <p:nvPr>
            <p:extLst>
              <p:ext uri="{D42A27DB-BD31-4B8C-83A1-F6EECF244321}">
                <p14:modId xmlns:p14="http://schemas.microsoft.com/office/powerpoint/2010/main" val="3448647950"/>
              </p:ext>
            </p:extLst>
          </p:nvPr>
        </p:nvGraphicFramePr>
        <p:xfrm>
          <a:off x="3300055" y="3586927"/>
          <a:ext cx="5172363" cy="518160"/>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2445328149"/>
                    </a:ext>
                  </a:extLst>
                </a:gridCol>
                <a:gridCol w="738909">
                  <a:extLst>
                    <a:ext uri="{9D8B030D-6E8A-4147-A177-3AD203B41FA5}">
                      <a16:colId xmlns:a16="http://schemas.microsoft.com/office/drawing/2014/main" val="971680880"/>
                    </a:ext>
                  </a:extLst>
                </a:gridCol>
                <a:gridCol w="738909">
                  <a:extLst>
                    <a:ext uri="{9D8B030D-6E8A-4147-A177-3AD203B41FA5}">
                      <a16:colId xmlns:a16="http://schemas.microsoft.com/office/drawing/2014/main" val="2074004267"/>
                    </a:ext>
                  </a:extLst>
                </a:gridCol>
                <a:gridCol w="738909">
                  <a:extLst>
                    <a:ext uri="{9D8B030D-6E8A-4147-A177-3AD203B41FA5}">
                      <a16:colId xmlns:a16="http://schemas.microsoft.com/office/drawing/2014/main" val="1803639029"/>
                    </a:ext>
                  </a:extLst>
                </a:gridCol>
                <a:gridCol w="738909">
                  <a:extLst>
                    <a:ext uri="{9D8B030D-6E8A-4147-A177-3AD203B41FA5}">
                      <a16:colId xmlns:a16="http://schemas.microsoft.com/office/drawing/2014/main" val="2522572680"/>
                    </a:ext>
                  </a:extLst>
                </a:gridCol>
                <a:gridCol w="738909">
                  <a:extLst>
                    <a:ext uri="{9D8B030D-6E8A-4147-A177-3AD203B41FA5}">
                      <a16:colId xmlns:a16="http://schemas.microsoft.com/office/drawing/2014/main" val="2029992524"/>
                    </a:ext>
                  </a:extLst>
                </a:gridCol>
                <a:gridCol w="738909">
                  <a:extLst>
                    <a:ext uri="{9D8B030D-6E8A-4147-A177-3AD203B41FA5}">
                      <a16:colId xmlns:a16="http://schemas.microsoft.com/office/drawing/2014/main" val="1503860785"/>
                    </a:ext>
                  </a:extLst>
                </a:gridCol>
              </a:tblGrid>
              <a:tr h="509059">
                <a:tc>
                  <a:txBody>
                    <a:bodyPr/>
                    <a:lstStyle/>
                    <a:p>
                      <a:r>
                        <a:rPr lang="en-US" sz="2800" dirty="0"/>
                        <a:t>N</a:t>
                      </a:r>
                    </a:p>
                  </a:txBody>
                  <a:tcPr/>
                </a:tc>
                <a:tc>
                  <a:txBody>
                    <a:bodyPr/>
                    <a:lstStyle/>
                    <a:p>
                      <a:r>
                        <a:rPr lang="en-US" sz="2800" dirty="0"/>
                        <a:t>Ấ</a:t>
                      </a:r>
                    </a:p>
                  </a:txBody>
                  <a:tcPr/>
                </a:tc>
                <a:tc>
                  <a:txBody>
                    <a:bodyPr/>
                    <a:lstStyle/>
                    <a:p>
                      <a:r>
                        <a:rPr lang="en-US" sz="2800" dirty="0"/>
                        <a:t>U</a:t>
                      </a:r>
                    </a:p>
                  </a:txBody>
                  <a:tcPr/>
                </a:tc>
                <a:tc>
                  <a:txBody>
                    <a:bodyPr/>
                    <a:lstStyle/>
                    <a:p>
                      <a:r>
                        <a:rPr lang="en-US" sz="2800" dirty="0"/>
                        <a:t>C</a:t>
                      </a:r>
                    </a:p>
                  </a:txBody>
                  <a:tcPr>
                    <a:solidFill>
                      <a:schemeClr val="accent4"/>
                    </a:solidFill>
                  </a:tcPr>
                </a:tc>
                <a:tc>
                  <a:txBody>
                    <a:bodyPr/>
                    <a:lstStyle/>
                    <a:p>
                      <a:r>
                        <a:rPr lang="en-US" sz="2800" dirty="0"/>
                        <a:t>H</a:t>
                      </a:r>
                    </a:p>
                  </a:txBody>
                  <a:tcPr/>
                </a:tc>
                <a:tc>
                  <a:txBody>
                    <a:bodyPr/>
                    <a:lstStyle/>
                    <a:p>
                      <a:r>
                        <a:rPr lang="en-US" sz="2800" dirty="0"/>
                        <a:t>Ả</a:t>
                      </a:r>
                    </a:p>
                  </a:txBody>
                  <a:tcPr/>
                </a:tc>
                <a:tc>
                  <a:txBody>
                    <a:bodyPr/>
                    <a:lstStyle/>
                    <a:p>
                      <a:r>
                        <a:rPr lang="en-US" sz="2800" dirty="0"/>
                        <a:t>Y</a:t>
                      </a:r>
                    </a:p>
                  </a:txBody>
                  <a:tcPr/>
                </a:tc>
                <a:extLst>
                  <a:ext uri="{0D108BD9-81ED-4DB2-BD59-A6C34878D82A}">
                    <a16:rowId xmlns:a16="http://schemas.microsoft.com/office/drawing/2014/main" val="349648408"/>
                  </a:ext>
                </a:extLst>
              </a:tr>
            </a:tbl>
          </a:graphicData>
        </a:graphic>
      </p:graphicFrame>
      <p:graphicFrame>
        <p:nvGraphicFramePr>
          <p:cNvPr id="17" name="Table 15">
            <a:extLst>
              <a:ext uri="{FF2B5EF4-FFF2-40B4-BE49-F238E27FC236}">
                <a16:creationId xmlns:a16="http://schemas.microsoft.com/office/drawing/2014/main" id="{E45F6A19-CDA9-411F-897D-F471170D6DB8}"/>
              </a:ext>
            </a:extLst>
          </p:cNvPr>
          <p:cNvGraphicFramePr>
            <a:graphicFrameLocks noGrp="1"/>
          </p:cNvGraphicFramePr>
          <p:nvPr>
            <p:extLst>
              <p:ext uri="{D42A27DB-BD31-4B8C-83A1-F6EECF244321}">
                <p14:modId xmlns:p14="http://schemas.microsoft.com/office/powerpoint/2010/main" val="3658740248"/>
              </p:ext>
            </p:extLst>
          </p:nvPr>
        </p:nvGraphicFramePr>
        <p:xfrm>
          <a:off x="3300055" y="3598085"/>
          <a:ext cx="5172363" cy="509059"/>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2445328149"/>
                    </a:ext>
                  </a:extLst>
                </a:gridCol>
                <a:gridCol w="738909">
                  <a:extLst>
                    <a:ext uri="{9D8B030D-6E8A-4147-A177-3AD203B41FA5}">
                      <a16:colId xmlns:a16="http://schemas.microsoft.com/office/drawing/2014/main" val="971680880"/>
                    </a:ext>
                  </a:extLst>
                </a:gridCol>
                <a:gridCol w="738909">
                  <a:extLst>
                    <a:ext uri="{9D8B030D-6E8A-4147-A177-3AD203B41FA5}">
                      <a16:colId xmlns:a16="http://schemas.microsoft.com/office/drawing/2014/main" val="2074004267"/>
                    </a:ext>
                  </a:extLst>
                </a:gridCol>
                <a:gridCol w="738909">
                  <a:extLst>
                    <a:ext uri="{9D8B030D-6E8A-4147-A177-3AD203B41FA5}">
                      <a16:colId xmlns:a16="http://schemas.microsoft.com/office/drawing/2014/main" val="1803639029"/>
                    </a:ext>
                  </a:extLst>
                </a:gridCol>
                <a:gridCol w="738909">
                  <a:extLst>
                    <a:ext uri="{9D8B030D-6E8A-4147-A177-3AD203B41FA5}">
                      <a16:colId xmlns:a16="http://schemas.microsoft.com/office/drawing/2014/main" val="2522572680"/>
                    </a:ext>
                  </a:extLst>
                </a:gridCol>
                <a:gridCol w="738909">
                  <a:extLst>
                    <a:ext uri="{9D8B030D-6E8A-4147-A177-3AD203B41FA5}">
                      <a16:colId xmlns:a16="http://schemas.microsoft.com/office/drawing/2014/main" val="2029992524"/>
                    </a:ext>
                  </a:extLst>
                </a:gridCol>
                <a:gridCol w="738909">
                  <a:extLst>
                    <a:ext uri="{9D8B030D-6E8A-4147-A177-3AD203B41FA5}">
                      <a16:colId xmlns:a16="http://schemas.microsoft.com/office/drawing/2014/main" val="1503860785"/>
                    </a:ext>
                  </a:extLst>
                </a:gridCol>
              </a:tblGrid>
              <a:tr h="509059">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solidFill>
                      <a:schemeClr val="accent4"/>
                    </a:solidFill>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9648408"/>
                  </a:ext>
                </a:extLst>
              </a:tr>
            </a:tbl>
          </a:graphicData>
        </a:graphic>
      </p:graphicFrame>
    </p:spTree>
    <p:extLst>
      <p:ext uri="{BB962C8B-B14F-4D97-AF65-F5344CB8AC3E}">
        <p14:creationId xmlns:p14="http://schemas.microsoft.com/office/powerpoint/2010/main" val="35507667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7"/>
                                        </p:tgtEl>
                                      </p:cBhvr>
                                    </p:animEffect>
                                    <p:anim calcmode="lin" valueType="num">
                                      <p:cBhvr>
                                        <p:cTn id="7" dur="1000"/>
                                        <p:tgtEl>
                                          <p:spTgt spid="17"/>
                                        </p:tgtEl>
                                        <p:attrNameLst>
                                          <p:attrName>ppt_x</p:attrName>
                                        </p:attrNameLst>
                                      </p:cBhvr>
                                      <p:tavLst>
                                        <p:tav tm="0">
                                          <p:val>
                                            <p:strVal val="ppt_x"/>
                                          </p:val>
                                        </p:tav>
                                        <p:tav tm="100000">
                                          <p:val>
                                            <p:strVal val="ppt_x"/>
                                          </p:val>
                                        </p:tav>
                                      </p:tavLst>
                                    </p:anim>
                                    <p:anim calcmode="lin" valueType="num">
                                      <p:cBhvr>
                                        <p:cTn id="8" dur="1000"/>
                                        <p:tgtEl>
                                          <p:spTgt spid="17"/>
                                        </p:tgtEl>
                                        <p:attrNameLst>
                                          <p:attrName>ppt_y</p:attrName>
                                        </p:attrNameLst>
                                      </p:cBhvr>
                                      <p:tavLst>
                                        <p:tav tm="0">
                                          <p:val>
                                            <p:strVal val="ppt_y"/>
                                          </p:val>
                                        </p:tav>
                                        <p:tav tm="100000">
                                          <p:val>
                                            <p:strVal val="ppt_y+.1"/>
                                          </p:val>
                                        </p:tav>
                                      </p:tavLst>
                                    </p:anim>
                                    <p:set>
                                      <p:cBhvr>
                                        <p:cTn id="9"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061993-09DD-4754-81B0-A24D16355597}"/>
              </a:ext>
            </a:extLst>
          </p:cNvPr>
          <p:cNvSpPr txBox="1"/>
          <p:nvPr/>
        </p:nvSpPr>
        <p:spPr>
          <a:xfrm>
            <a:off x="1698175" y="1164771"/>
            <a:ext cx="8730210" cy="1231106"/>
          </a:xfrm>
          <a:prstGeom prst="rect">
            <a:avLst/>
          </a:prstGeom>
          <a:noFill/>
        </p:spPr>
        <p:txBody>
          <a:bodyPr wrap="none" rtlCol="0">
            <a:spAutoFit/>
          </a:bodyPr>
          <a:lstStyle/>
          <a:p>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Câu 4: Chất oxi hoá phổ biến trong các phản ứng cháy</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6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chữ</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3" name="Arrow: Left 2">
            <a:hlinkClick r:id="rId3" action="ppaction://hlinksldjump"/>
            <a:extLst>
              <a:ext uri="{FF2B5EF4-FFF2-40B4-BE49-F238E27FC236}">
                <a16:creationId xmlns:a16="http://schemas.microsoft.com/office/drawing/2014/main" id="{832199B7-5714-4C40-829C-EBF7C4ADCAD6}"/>
              </a:ext>
            </a:extLst>
          </p:cNvPr>
          <p:cNvSpPr/>
          <p:nvPr/>
        </p:nvSpPr>
        <p:spPr>
          <a:xfrm>
            <a:off x="7751343" y="5033913"/>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74EE74-37A9-46CB-914D-017EC5FBC745}"/>
              </a:ext>
            </a:extLst>
          </p:cNvPr>
          <p:cNvSpPr/>
          <p:nvPr/>
        </p:nvSpPr>
        <p:spPr>
          <a:xfrm>
            <a:off x="9292856" y="3083448"/>
            <a:ext cx="1711842" cy="5181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D9B9DED-0ECC-4E6E-9DED-8F57E0E7F076}"/>
              </a:ext>
            </a:extLst>
          </p:cNvPr>
          <p:cNvSpPr txBox="1"/>
          <p:nvPr/>
        </p:nvSpPr>
        <p:spPr>
          <a:xfrm>
            <a:off x="9292856" y="3097869"/>
            <a:ext cx="1772824" cy="523220"/>
          </a:xfrm>
          <a:prstGeom prst="rect">
            <a:avLst/>
          </a:prstGeom>
          <a:noFill/>
        </p:spPr>
        <p:txBody>
          <a:bodyPr wrap="square" rtlCol="0">
            <a:spAutoFit/>
          </a:bodyPr>
          <a:lstStyle/>
          <a:p>
            <a:r>
              <a:rPr lang="en-US" sz="2800" b="1" dirty="0"/>
              <a:t>    </a:t>
            </a:r>
            <a:r>
              <a:rPr lang="en-US" sz="2800" b="1" dirty="0" err="1"/>
              <a:t>Đáp</a:t>
            </a:r>
            <a:r>
              <a:rPr lang="en-US" sz="2800" b="1" dirty="0"/>
              <a:t> </a:t>
            </a:r>
            <a:r>
              <a:rPr lang="en-US" sz="2800" b="1" dirty="0" err="1"/>
              <a:t>án</a:t>
            </a:r>
            <a:endParaRPr lang="en-US" sz="2800" b="1" dirty="0"/>
          </a:p>
        </p:txBody>
      </p:sp>
      <p:graphicFrame>
        <p:nvGraphicFramePr>
          <p:cNvPr id="20" name="Table 15">
            <a:extLst>
              <a:ext uri="{FF2B5EF4-FFF2-40B4-BE49-F238E27FC236}">
                <a16:creationId xmlns:a16="http://schemas.microsoft.com/office/drawing/2014/main" id="{AC006AFD-8CC6-484E-A8C2-DB6B19A8A4E1}"/>
              </a:ext>
            </a:extLst>
          </p:cNvPr>
          <p:cNvGraphicFramePr>
            <a:graphicFrameLocks noGrp="1"/>
          </p:cNvGraphicFramePr>
          <p:nvPr>
            <p:extLst>
              <p:ext uri="{D42A27DB-BD31-4B8C-83A1-F6EECF244321}">
                <p14:modId xmlns:p14="http://schemas.microsoft.com/office/powerpoint/2010/main" val="2535878347"/>
              </p:ext>
            </p:extLst>
          </p:nvPr>
        </p:nvGraphicFramePr>
        <p:xfrm>
          <a:off x="4048207" y="3073185"/>
          <a:ext cx="4433454" cy="518160"/>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2445328149"/>
                    </a:ext>
                  </a:extLst>
                </a:gridCol>
                <a:gridCol w="738909">
                  <a:extLst>
                    <a:ext uri="{9D8B030D-6E8A-4147-A177-3AD203B41FA5}">
                      <a16:colId xmlns:a16="http://schemas.microsoft.com/office/drawing/2014/main" val="971680880"/>
                    </a:ext>
                  </a:extLst>
                </a:gridCol>
                <a:gridCol w="738909">
                  <a:extLst>
                    <a:ext uri="{9D8B030D-6E8A-4147-A177-3AD203B41FA5}">
                      <a16:colId xmlns:a16="http://schemas.microsoft.com/office/drawing/2014/main" val="2074004267"/>
                    </a:ext>
                  </a:extLst>
                </a:gridCol>
                <a:gridCol w="738909">
                  <a:extLst>
                    <a:ext uri="{9D8B030D-6E8A-4147-A177-3AD203B41FA5}">
                      <a16:colId xmlns:a16="http://schemas.microsoft.com/office/drawing/2014/main" val="1803639029"/>
                    </a:ext>
                  </a:extLst>
                </a:gridCol>
                <a:gridCol w="738909">
                  <a:extLst>
                    <a:ext uri="{9D8B030D-6E8A-4147-A177-3AD203B41FA5}">
                      <a16:colId xmlns:a16="http://schemas.microsoft.com/office/drawing/2014/main" val="2522572680"/>
                    </a:ext>
                  </a:extLst>
                </a:gridCol>
                <a:gridCol w="738909">
                  <a:extLst>
                    <a:ext uri="{9D8B030D-6E8A-4147-A177-3AD203B41FA5}">
                      <a16:colId xmlns:a16="http://schemas.microsoft.com/office/drawing/2014/main" val="2029992524"/>
                    </a:ext>
                  </a:extLst>
                </a:gridCol>
              </a:tblGrid>
              <a:tr h="509059">
                <a:tc>
                  <a:txBody>
                    <a:bodyPr/>
                    <a:lstStyle/>
                    <a:p>
                      <a:r>
                        <a:rPr lang="en-US" sz="2800" dirty="0"/>
                        <a:t>O</a:t>
                      </a:r>
                    </a:p>
                  </a:txBody>
                  <a:tcPr/>
                </a:tc>
                <a:tc>
                  <a:txBody>
                    <a:bodyPr/>
                    <a:lstStyle/>
                    <a:p>
                      <a:r>
                        <a:rPr lang="en-US" sz="2800" dirty="0"/>
                        <a:t>X</a:t>
                      </a:r>
                    </a:p>
                  </a:txBody>
                  <a:tcPr/>
                </a:tc>
                <a:tc>
                  <a:txBody>
                    <a:bodyPr/>
                    <a:lstStyle/>
                    <a:p>
                      <a:r>
                        <a:rPr lang="en-US" sz="2800" dirty="0"/>
                        <a:t>Y</a:t>
                      </a:r>
                    </a:p>
                  </a:txBody>
                  <a:tcPr>
                    <a:solidFill>
                      <a:schemeClr val="accent4"/>
                    </a:solidFill>
                  </a:tcPr>
                </a:tc>
                <a:tc>
                  <a:txBody>
                    <a:bodyPr/>
                    <a:lstStyle/>
                    <a:p>
                      <a:r>
                        <a:rPr lang="en-US" sz="2800" dirty="0"/>
                        <a:t>G</a:t>
                      </a:r>
                    </a:p>
                  </a:txBody>
                  <a:tcPr/>
                </a:tc>
                <a:tc>
                  <a:txBody>
                    <a:bodyPr/>
                    <a:lstStyle/>
                    <a:p>
                      <a:r>
                        <a:rPr lang="en-US" sz="2800" dirty="0"/>
                        <a:t>E</a:t>
                      </a:r>
                    </a:p>
                  </a:txBody>
                  <a:tcPr/>
                </a:tc>
                <a:tc>
                  <a:txBody>
                    <a:bodyPr/>
                    <a:lstStyle/>
                    <a:p>
                      <a:r>
                        <a:rPr lang="en-US" sz="2800" dirty="0"/>
                        <a:t>N</a:t>
                      </a:r>
                    </a:p>
                  </a:txBody>
                  <a:tcPr/>
                </a:tc>
                <a:extLst>
                  <a:ext uri="{0D108BD9-81ED-4DB2-BD59-A6C34878D82A}">
                    <a16:rowId xmlns:a16="http://schemas.microsoft.com/office/drawing/2014/main" val="349648408"/>
                  </a:ext>
                </a:extLst>
              </a:tr>
            </a:tbl>
          </a:graphicData>
        </a:graphic>
      </p:graphicFrame>
      <p:graphicFrame>
        <p:nvGraphicFramePr>
          <p:cNvPr id="21" name="Table 15">
            <a:extLst>
              <a:ext uri="{FF2B5EF4-FFF2-40B4-BE49-F238E27FC236}">
                <a16:creationId xmlns:a16="http://schemas.microsoft.com/office/drawing/2014/main" id="{ED170A13-3385-46AA-883D-3EB15309AD5B}"/>
              </a:ext>
            </a:extLst>
          </p:cNvPr>
          <p:cNvGraphicFramePr>
            <a:graphicFrameLocks noGrp="1"/>
          </p:cNvGraphicFramePr>
          <p:nvPr>
            <p:extLst>
              <p:ext uri="{D42A27DB-BD31-4B8C-83A1-F6EECF244321}">
                <p14:modId xmlns:p14="http://schemas.microsoft.com/office/powerpoint/2010/main" val="2579211773"/>
              </p:ext>
            </p:extLst>
          </p:nvPr>
        </p:nvGraphicFramePr>
        <p:xfrm>
          <a:off x="4048207" y="3073185"/>
          <a:ext cx="4433454" cy="509059"/>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2445328149"/>
                    </a:ext>
                  </a:extLst>
                </a:gridCol>
                <a:gridCol w="738909">
                  <a:extLst>
                    <a:ext uri="{9D8B030D-6E8A-4147-A177-3AD203B41FA5}">
                      <a16:colId xmlns:a16="http://schemas.microsoft.com/office/drawing/2014/main" val="971680880"/>
                    </a:ext>
                  </a:extLst>
                </a:gridCol>
                <a:gridCol w="738909">
                  <a:extLst>
                    <a:ext uri="{9D8B030D-6E8A-4147-A177-3AD203B41FA5}">
                      <a16:colId xmlns:a16="http://schemas.microsoft.com/office/drawing/2014/main" val="2074004267"/>
                    </a:ext>
                  </a:extLst>
                </a:gridCol>
                <a:gridCol w="738909">
                  <a:extLst>
                    <a:ext uri="{9D8B030D-6E8A-4147-A177-3AD203B41FA5}">
                      <a16:colId xmlns:a16="http://schemas.microsoft.com/office/drawing/2014/main" val="1803639029"/>
                    </a:ext>
                  </a:extLst>
                </a:gridCol>
                <a:gridCol w="738909">
                  <a:extLst>
                    <a:ext uri="{9D8B030D-6E8A-4147-A177-3AD203B41FA5}">
                      <a16:colId xmlns:a16="http://schemas.microsoft.com/office/drawing/2014/main" val="2522572680"/>
                    </a:ext>
                  </a:extLst>
                </a:gridCol>
                <a:gridCol w="738909">
                  <a:extLst>
                    <a:ext uri="{9D8B030D-6E8A-4147-A177-3AD203B41FA5}">
                      <a16:colId xmlns:a16="http://schemas.microsoft.com/office/drawing/2014/main" val="2029992524"/>
                    </a:ext>
                  </a:extLst>
                </a:gridCol>
              </a:tblGrid>
              <a:tr h="509059">
                <a:tc>
                  <a:txBody>
                    <a:bodyPr/>
                    <a:lstStyle/>
                    <a:p>
                      <a:endParaRPr lang="en-US" dirty="0"/>
                    </a:p>
                  </a:txBody>
                  <a:tcPr/>
                </a:tc>
                <a:tc>
                  <a:txBody>
                    <a:bodyPr/>
                    <a:lstStyle/>
                    <a:p>
                      <a:endParaRPr lang="en-US" dirty="0"/>
                    </a:p>
                  </a:txBody>
                  <a:tcPr/>
                </a:tc>
                <a:tc>
                  <a:txBody>
                    <a:bodyPr/>
                    <a:lstStyle/>
                    <a:p>
                      <a:endParaRPr lang="en-US" dirty="0"/>
                    </a:p>
                  </a:txBody>
                  <a:tcPr>
                    <a:solidFill>
                      <a:schemeClr val="accent4"/>
                    </a:solidFill>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9648408"/>
                  </a:ext>
                </a:extLst>
              </a:tr>
            </a:tbl>
          </a:graphicData>
        </a:graphic>
      </p:graphicFrame>
    </p:spTree>
    <p:extLst>
      <p:ext uri="{BB962C8B-B14F-4D97-AF65-F5344CB8AC3E}">
        <p14:creationId xmlns:p14="http://schemas.microsoft.com/office/powerpoint/2010/main" val="7429490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21"/>
                                        </p:tgtEl>
                                      </p:cBhvr>
                                    </p:animEffect>
                                    <p:anim calcmode="lin" valueType="num">
                                      <p:cBhvr>
                                        <p:cTn id="7" dur="1000"/>
                                        <p:tgtEl>
                                          <p:spTgt spid="21"/>
                                        </p:tgtEl>
                                        <p:attrNameLst>
                                          <p:attrName>ppt_x</p:attrName>
                                        </p:attrNameLst>
                                      </p:cBhvr>
                                      <p:tavLst>
                                        <p:tav tm="0">
                                          <p:val>
                                            <p:strVal val="ppt_x"/>
                                          </p:val>
                                        </p:tav>
                                        <p:tav tm="100000">
                                          <p:val>
                                            <p:strVal val="ppt_x"/>
                                          </p:val>
                                        </p:tav>
                                      </p:tavLst>
                                    </p:anim>
                                    <p:anim calcmode="lin" valueType="num">
                                      <p:cBhvr>
                                        <p:cTn id="8" dur="1000"/>
                                        <p:tgtEl>
                                          <p:spTgt spid="21"/>
                                        </p:tgtEl>
                                        <p:attrNameLst>
                                          <p:attrName>ppt_y</p:attrName>
                                        </p:attrNameLst>
                                      </p:cBhvr>
                                      <p:tavLst>
                                        <p:tav tm="0">
                                          <p:val>
                                            <p:strVal val="ppt_y"/>
                                          </p:val>
                                        </p:tav>
                                        <p:tav tm="100000">
                                          <p:val>
                                            <p:strVal val="ppt_y+.1"/>
                                          </p:val>
                                        </p:tav>
                                      </p:tavLst>
                                    </p:anim>
                                    <p:set>
                                      <p:cBhvr>
                                        <p:cTn id="9"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BD8668-4A25-4878-99E2-00CCD2E808AA}"/>
              </a:ext>
            </a:extLst>
          </p:cNvPr>
          <p:cNvSpPr txBox="1"/>
          <p:nvPr/>
        </p:nvSpPr>
        <p:spPr>
          <a:xfrm>
            <a:off x="1600202" y="1066800"/>
            <a:ext cx="9443611" cy="1231106"/>
          </a:xfrm>
          <a:prstGeom prst="rect">
            <a:avLst/>
          </a:prstGeom>
          <a:noFill/>
        </p:spPr>
        <p:txBody>
          <a:bodyPr wrap="none" rtlCol="0">
            <a:spAutoFit/>
          </a:bodyPr>
          <a:lstStyle/>
          <a:p>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Câu 5: Quá trình nhằm làm tăng độ tinh khiết của một chất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7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chữ</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3" name="Arrow: Left 2">
            <a:hlinkClick r:id="rId3" action="ppaction://hlinksldjump"/>
            <a:extLst>
              <a:ext uri="{FF2B5EF4-FFF2-40B4-BE49-F238E27FC236}">
                <a16:creationId xmlns:a16="http://schemas.microsoft.com/office/drawing/2014/main" id="{6529E62D-01A9-4F46-85D3-2F2CC56632CF}"/>
              </a:ext>
            </a:extLst>
          </p:cNvPr>
          <p:cNvSpPr/>
          <p:nvPr/>
        </p:nvSpPr>
        <p:spPr>
          <a:xfrm>
            <a:off x="8371002" y="490193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AE3343-428B-4777-AE47-E096CB30E35E}"/>
              </a:ext>
            </a:extLst>
          </p:cNvPr>
          <p:cNvSpPr/>
          <p:nvPr/>
        </p:nvSpPr>
        <p:spPr>
          <a:xfrm>
            <a:off x="9377920" y="2913317"/>
            <a:ext cx="1711842" cy="5181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02B79E2-059A-4D72-AF49-882281620FBD}"/>
              </a:ext>
            </a:extLst>
          </p:cNvPr>
          <p:cNvSpPr txBox="1"/>
          <p:nvPr/>
        </p:nvSpPr>
        <p:spPr>
          <a:xfrm>
            <a:off x="9377921" y="2915545"/>
            <a:ext cx="1687760" cy="523220"/>
          </a:xfrm>
          <a:prstGeom prst="rect">
            <a:avLst/>
          </a:prstGeom>
          <a:noFill/>
        </p:spPr>
        <p:txBody>
          <a:bodyPr wrap="square" rtlCol="0">
            <a:spAutoFit/>
          </a:bodyPr>
          <a:lstStyle/>
          <a:p>
            <a:r>
              <a:rPr lang="en-US" sz="2800" b="1" dirty="0" err="1"/>
              <a:t>Đáp</a:t>
            </a:r>
            <a:r>
              <a:rPr lang="en-US" sz="2800" b="1" dirty="0"/>
              <a:t> </a:t>
            </a:r>
            <a:r>
              <a:rPr lang="en-US" sz="2800" b="1" dirty="0" err="1"/>
              <a:t>án</a:t>
            </a:r>
            <a:endParaRPr lang="en-US" sz="2800" b="1" dirty="0"/>
          </a:p>
        </p:txBody>
      </p:sp>
      <p:graphicFrame>
        <p:nvGraphicFramePr>
          <p:cNvPr id="15" name="Table 15">
            <a:extLst>
              <a:ext uri="{FF2B5EF4-FFF2-40B4-BE49-F238E27FC236}">
                <a16:creationId xmlns:a16="http://schemas.microsoft.com/office/drawing/2014/main" id="{EF692446-1ACF-4C9B-9703-EA160C5B3D3E}"/>
              </a:ext>
            </a:extLst>
          </p:cNvPr>
          <p:cNvGraphicFramePr>
            <a:graphicFrameLocks noGrp="1"/>
          </p:cNvGraphicFramePr>
          <p:nvPr>
            <p:extLst>
              <p:ext uri="{D42A27DB-BD31-4B8C-83A1-F6EECF244321}">
                <p14:modId xmlns:p14="http://schemas.microsoft.com/office/powerpoint/2010/main" val="1253166940"/>
              </p:ext>
            </p:extLst>
          </p:nvPr>
        </p:nvGraphicFramePr>
        <p:xfrm>
          <a:off x="3128565" y="2925135"/>
          <a:ext cx="5172363" cy="518160"/>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2445328149"/>
                    </a:ext>
                  </a:extLst>
                </a:gridCol>
                <a:gridCol w="738909">
                  <a:extLst>
                    <a:ext uri="{9D8B030D-6E8A-4147-A177-3AD203B41FA5}">
                      <a16:colId xmlns:a16="http://schemas.microsoft.com/office/drawing/2014/main" val="971680880"/>
                    </a:ext>
                  </a:extLst>
                </a:gridCol>
                <a:gridCol w="738909">
                  <a:extLst>
                    <a:ext uri="{9D8B030D-6E8A-4147-A177-3AD203B41FA5}">
                      <a16:colId xmlns:a16="http://schemas.microsoft.com/office/drawing/2014/main" val="2074004267"/>
                    </a:ext>
                  </a:extLst>
                </a:gridCol>
                <a:gridCol w="738909">
                  <a:extLst>
                    <a:ext uri="{9D8B030D-6E8A-4147-A177-3AD203B41FA5}">
                      <a16:colId xmlns:a16="http://schemas.microsoft.com/office/drawing/2014/main" val="1803639029"/>
                    </a:ext>
                  </a:extLst>
                </a:gridCol>
                <a:gridCol w="738909">
                  <a:extLst>
                    <a:ext uri="{9D8B030D-6E8A-4147-A177-3AD203B41FA5}">
                      <a16:colId xmlns:a16="http://schemas.microsoft.com/office/drawing/2014/main" val="2522572680"/>
                    </a:ext>
                  </a:extLst>
                </a:gridCol>
                <a:gridCol w="738909">
                  <a:extLst>
                    <a:ext uri="{9D8B030D-6E8A-4147-A177-3AD203B41FA5}">
                      <a16:colId xmlns:a16="http://schemas.microsoft.com/office/drawing/2014/main" val="2029992524"/>
                    </a:ext>
                  </a:extLst>
                </a:gridCol>
                <a:gridCol w="738909">
                  <a:extLst>
                    <a:ext uri="{9D8B030D-6E8A-4147-A177-3AD203B41FA5}">
                      <a16:colId xmlns:a16="http://schemas.microsoft.com/office/drawing/2014/main" val="1503860785"/>
                    </a:ext>
                  </a:extLst>
                </a:gridCol>
              </a:tblGrid>
              <a:tr h="509059">
                <a:tc>
                  <a:txBody>
                    <a:bodyPr/>
                    <a:lstStyle/>
                    <a:p>
                      <a:r>
                        <a:rPr lang="en-US" sz="2800" dirty="0"/>
                        <a:t>T</a:t>
                      </a:r>
                    </a:p>
                  </a:txBody>
                  <a:tcPr/>
                </a:tc>
                <a:tc>
                  <a:txBody>
                    <a:bodyPr/>
                    <a:lstStyle/>
                    <a:p>
                      <a:r>
                        <a:rPr lang="en-US" sz="2800" dirty="0"/>
                        <a:t>I</a:t>
                      </a:r>
                    </a:p>
                  </a:txBody>
                  <a:tcPr/>
                </a:tc>
                <a:tc>
                  <a:txBody>
                    <a:bodyPr/>
                    <a:lstStyle/>
                    <a:p>
                      <a:r>
                        <a:rPr lang="en-US" sz="2800" dirty="0"/>
                        <a:t>N</a:t>
                      </a:r>
                    </a:p>
                  </a:txBody>
                  <a:tcPr/>
                </a:tc>
                <a:tc>
                  <a:txBody>
                    <a:bodyPr/>
                    <a:lstStyle/>
                    <a:p>
                      <a:r>
                        <a:rPr lang="en-US" sz="2800" dirty="0"/>
                        <a:t>H</a:t>
                      </a:r>
                    </a:p>
                  </a:txBody>
                  <a:tcPr/>
                </a:tc>
                <a:tc>
                  <a:txBody>
                    <a:bodyPr/>
                    <a:lstStyle/>
                    <a:p>
                      <a:r>
                        <a:rPr lang="en-US" sz="2800" dirty="0"/>
                        <a:t>C</a:t>
                      </a:r>
                    </a:p>
                  </a:txBody>
                  <a:tcPr>
                    <a:solidFill>
                      <a:schemeClr val="accent4"/>
                    </a:solidFill>
                  </a:tcPr>
                </a:tc>
                <a:tc>
                  <a:txBody>
                    <a:bodyPr/>
                    <a:lstStyle/>
                    <a:p>
                      <a:r>
                        <a:rPr lang="en-US" sz="2800" dirty="0"/>
                        <a:t>H</a:t>
                      </a:r>
                    </a:p>
                  </a:txBody>
                  <a:tcPr/>
                </a:tc>
                <a:tc>
                  <a:txBody>
                    <a:bodyPr/>
                    <a:lstStyle/>
                    <a:p>
                      <a:r>
                        <a:rPr lang="en-US" sz="2800" dirty="0"/>
                        <a:t>Ế</a:t>
                      </a:r>
                    </a:p>
                  </a:txBody>
                  <a:tcPr/>
                </a:tc>
                <a:extLst>
                  <a:ext uri="{0D108BD9-81ED-4DB2-BD59-A6C34878D82A}">
                    <a16:rowId xmlns:a16="http://schemas.microsoft.com/office/drawing/2014/main" val="349648408"/>
                  </a:ext>
                </a:extLst>
              </a:tr>
            </a:tbl>
          </a:graphicData>
        </a:graphic>
      </p:graphicFrame>
      <p:graphicFrame>
        <p:nvGraphicFramePr>
          <p:cNvPr id="16" name="Table 15">
            <a:extLst>
              <a:ext uri="{FF2B5EF4-FFF2-40B4-BE49-F238E27FC236}">
                <a16:creationId xmlns:a16="http://schemas.microsoft.com/office/drawing/2014/main" id="{60F21BE3-47A0-4E20-A39D-28BD175DED19}"/>
              </a:ext>
            </a:extLst>
          </p:cNvPr>
          <p:cNvGraphicFramePr>
            <a:graphicFrameLocks noGrp="1"/>
          </p:cNvGraphicFramePr>
          <p:nvPr>
            <p:extLst>
              <p:ext uri="{D42A27DB-BD31-4B8C-83A1-F6EECF244321}">
                <p14:modId xmlns:p14="http://schemas.microsoft.com/office/powerpoint/2010/main" val="717017525"/>
              </p:ext>
            </p:extLst>
          </p:nvPr>
        </p:nvGraphicFramePr>
        <p:xfrm>
          <a:off x="3128565" y="2947439"/>
          <a:ext cx="5172363" cy="509059"/>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2445328149"/>
                    </a:ext>
                  </a:extLst>
                </a:gridCol>
                <a:gridCol w="738909">
                  <a:extLst>
                    <a:ext uri="{9D8B030D-6E8A-4147-A177-3AD203B41FA5}">
                      <a16:colId xmlns:a16="http://schemas.microsoft.com/office/drawing/2014/main" val="971680880"/>
                    </a:ext>
                  </a:extLst>
                </a:gridCol>
                <a:gridCol w="738909">
                  <a:extLst>
                    <a:ext uri="{9D8B030D-6E8A-4147-A177-3AD203B41FA5}">
                      <a16:colId xmlns:a16="http://schemas.microsoft.com/office/drawing/2014/main" val="2074004267"/>
                    </a:ext>
                  </a:extLst>
                </a:gridCol>
                <a:gridCol w="738909">
                  <a:extLst>
                    <a:ext uri="{9D8B030D-6E8A-4147-A177-3AD203B41FA5}">
                      <a16:colId xmlns:a16="http://schemas.microsoft.com/office/drawing/2014/main" val="1803639029"/>
                    </a:ext>
                  </a:extLst>
                </a:gridCol>
                <a:gridCol w="738909">
                  <a:extLst>
                    <a:ext uri="{9D8B030D-6E8A-4147-A177-3AD203B41FA5}">
                      <a16:colId xmlns:a16="http://schemas.microsoft.com/office/drawing/2014/main" val="2522572680"/>
                    </a:ext>
                  </a:extLst>
                </a:gridCol>
                <a:gridCol w="738909">
                  <a:extLst>
                    <a:ext uri="{9D8B030D-6E8A-4147-A177-3AD203B41FA5}">
                      <a16:colId xmlns:a16="http://schemas.microsoft.com/office/drawing/2014/main" val="2029992524"/>
                    </a:ext>
                  </a:extLst>
                </a:gridCol>
                <a:gridCol w="738909">
                  <a:extLst>
                    <a:ext uri="{9D8B030D-6E8A-4147-A177-3AD203B41FA5}">
                      <a16:colId xmlns:a16="http://schemas.microsoft.com/office/drawing/2014/main" val="1503860785"/>
                    </a:ext>
                  </a:extLst>
                </a:gridCol>
              </a:tblGrid>
              <a:tr h="50905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chemeClr val="accent4"/>
                    </a:solidFill>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9648408"/>
                  </a:ext>
                </a:extLst>
              </a:tr>
            </a:tbl>
          </a:graphicData>
        </a:graphic>
      </p:graphicFrame>
    </p:spTree>
    <p:extLst>
      <p:ext uri="{BB962C8B-B14F-4D97-AF65-F5344CB8AC3E}">
        <p14:creationId xmlns:p14="http://schemas.microsoft.com/office/powerpoint/2010/main" val="4103064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6"/>
                                        </p:tgtEl>
                                      </p:cBhvr>
                                    </p:animEffect>
                                    <p:anim calcmode="lin" valueType="num">
                                      <p:cBhvr>
                                        <p:cTn id="7" dur="1000"/>
                                        <p:tgtEl>
                                          <p:spTgt spid="16"/>
                                        </p:tgtEl>
                                        <p:attrNameLst>
                                          <p:attrName>ppt_x</p:attrName>
                                        </p:attrNameLst>
                                      </p:cBhvr>
                                      <p:tavLst>
                                        <p:tav tm="0">
                                          <p:val>
                                            <p:strVal val="ppt_x"/>
                                          </p:val>
                                        </p:tav>
                                        <p:tav tm="100000">
                                          <p:val>
                                            <p:strVal val="ppt_x"/>
                                          </p:val>
                                        </p:tav>
                                      </p:tavLst>
                                    </p:anim>
                                    <p:anim calcmode="lin" valueType="num">
                                      <p:cBhvr>
                                        <p:cTn id="8" dur="1000"/>
                                        <p:tgtEl>
                                          <p:spTgt spid="16"/>
                                        </p:tgtEl>
                                        <p:attrNameLst>
                                          <p:attrName>ppt_y</p:attrName>
                                        </p:attrNameLst>
                                      </p:cBhvr>
                                      <p:tavLst>
                                        <p:tav tm="0">
                                          <p:val>
                                            <p:strVal val="ppt_y"/>
                                          </p:val>
                                        </p:tav>
                                        <p:tav tm="100000">
                                          <p:val>
                                            <p:strVal val="ppt_y+.1"/>
                                          </p:val>
                                        </p:tav>
                                      </p:tavLst>
                                    </p:anim>
                                    <p:set>
                                      <p:cBhvr>
                                        <p:cTn id="9"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8A85F1-B189-49D1-B8E5-8194853BAB3A}"/>
              </a:ext>
            </a:extLst>
          </p:cNvPr>
          <p:cNvSpPr txBox="1"/>
          <p:nvPr/>
        </p:nvSpPr>
        <p:spPr>
          <a:xfrm>
            <a:off x="2862943" y="1164771"/>
            <a:ext cx="6803401" cy="1384995"/>
          </a:xfrm>
          <a:prstGeom prst="rect">
            <a:avLst/>
          </a:prstGeom>
          <a:noFill/>
        </p:spPr>
        <p:txBody>
          <a:bodyPr wrap="none" rtlCol="0">
            <a:spAutoFit/>
          </a:bodyPr>
          <a:lstStyle/>
          <a:p>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Câu 6: Tên gọi chung của các nguyên tố có </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tính chất điển hình là tính khử</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7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chữ</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Arrow: Left 2">
            <a:hlinkClick r:id="rId3" action="ppaction://hlinksldjump"/>
            <a:extLst>
              <a:ext uri="{FF2B5EF4-FFF2-40B4-BE49-F238E27FC236}">
                <a16:creationId xmlns:a16="http://schemas.microsoft.com/office/drawing/2014/main" id="{7EF00A00-1DD3-480B-81B8-EE8815E8CCC0}"/>
              </a:ext>
            </a:extLst>
          </p:cNvPr>
          <p:cNvSpPr/>
          <p:nvPr/>
        </p:nvSpPr>
        <p:spPr>
          <a:xfrm>
            <a:off x="8208353" y="487365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E4CD12-656D-4A5E-ABCB-76A6E8717324}"/>
              </a:ext>
            </a:extLst>
          </p:cNvPr>
          <p:cNvSpPr/>
          <p:nvPr/>
        </p:nvSpPr>
        <p:spPr>
          <a:xfrm>
            <a:off x="9292856" y="3009003"/>
            <a:ext cx="1711842" cy="5181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65FCCFA-0D49-482D-B19F-D10749603EB3}"/>
              </a:ext>
            </a:extLst>
          </p:cNvPr>
          <p:cNvSpPr txBox="1"/>
          <p:nvPr/>
        </p:nvSpPr>
        <p:spPr>
          <a:xfrm>
            <a:off x="9296341" y="3012273"/>
            <a:ext cx="1711841" cy="523220"/>
          </a:xfrm>
          <a:prstGeom prst="rect">
            <a:avLst/>
          </a:prstGeom>
          <a:noFill/>
        </p:spPr>
        <p:txBody>
          <a:bodyPr wrap="square" rtlCol="0">
            <a:spAutoFit/>
          </a:bodyPr>
          <a:lstStyle/>
          <a:p>
            <a:r>
              <a:rPr lang="en-US" sz="2800" dirty="0" err="1"/>
              <a:t>Đáp</a:t>
            </a:r>
            <a:r>
              <a:rPr lang="en-US" sz="2800" dirty="0"/>
              <a:t> </a:t>
            </a:r>
            <a:r>
              <a:rPr lang="en-US" sz="2800" dirty="0" err="1"/>
              <a:t>án</a:t>
            </a:r>
            <a:endParaRPr lang="en-US" sz="2800" dirty="0"/>
          </a:p>
        </p:txBody>
      </p:sp>
      <p:graphicFrame>
        <p:nvGraphicFramePr>
          <p:cNvPr id="15" name="Table 15">
            <a:extLst>
              <a:ext uri="{FF2B5EF4-FFF2-40B4-BE49-F238E27FC236}">
                <a16:creationId xmlns:a16="http://schemas.microsoft.com/office/drawing/2014/main" id="{772D794A-831D-49A0-AFEB-6EBA26516659}"/>
              </a:ext>
            </a:extLst>
          </p:cNvPr>
          <p:cNvGraphicFramePr>
            <a:graphicFrameLocks noGrp="1"/>
          </p:cNvGraphicFramePr>
          <p:nvPr>
            <p:extLst>
              <p:ext uri="{D42A27DB-BD31-4B8C-83A1-F6EECF244321}">
                <p14:modId xmlns:p14="http://schemas.microsoft.com/office/powerpoint/2010/main" val="669414908"/>
              </p:ext>
            </p:extLst>
          </p:nvPr>
        </p:nvGraphicFramePr>
        <p:xfrm>
          <a:off x="3311938" y="2984040"/>
          <a:ext cx="5172363" cy="518160"/>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2445328149"/>
                    </a:ext>
                  </a:extLst>
                </a:gridCol>
                <a:gridCol w="738909">
                  <a:extLst>
                    <a:ext uri="{9D8B030D-6E8A-4147-A177-3AD203B41FA5}">
                      <a16:colId xmlns:a16="http://schemas.microsoft.com/office/drawing/2014/main" val="971680880"/>
                    </a:ext>
                  </a:extLst>
                </a:gridCol>
                <a:gridCol w="738909">
                  <a:extLst>
                    <a:ext uri="{9D8B030D-6E8A-4147-A177-3AD203B41FA5}">
                      <a16:colId xmlns:a16="http://schemas.microsoft.com/office/drawing/2014/main" val="2074004267"/>
                    </a:ext>
                  </a:extLst>
                </a:gridCol>
                <a:gridCol w="738909">
                  <a:extLst>
                    <a:ext uri="{9D8B030D-6E8A-4147-A177-3AD203B41FA5}">
                      <a16:colId xmlns:a16="http://schemas.microsoft.com/office/drawing/2014/main" val="1803639029"/>
                    </a:ext>
                  </a:extLst>
                </a:gridCol>
                <a:gridCol w="738909">
                  <a:extLst>
                    <a:ext uri="{9D8B030D-6E8A-4147-A177-3AD203B41FA5}">
                      <a16:colId xmlns:a16="http://schemas.microsoft.com/office/drawing/2014/main" val="2522572680"/>
                    </a:ext>
                  </a:extLst>
                </a:gridCol>
                <a:gridCol w="738909">
                  <a:extLst>
                    <a:ext uri="{9D8B030D-6E8A-4147-A177-3AD203B41FA5}">
                      <a16:colId xmlns:a16="http://schemas.microsoft.com/office/drawing/2014/main" val="2029992524"/>
                    </a:ext>
                  </a:extLst>
                </a:gridCol>
                <a:gridCol w="738909">
                  <a:extLst>
                    <a:ext uri="{9D8B030D-6E8A-4147-A177-3AD203B41FA5}">
                      <a16:colId xmlns:a16="http://schemas.microsoft.com/office/drawing/2014/main" val="1503860785"/>
                    </a:ext>
                  </a:extLst>
                </a:gridCol>
              </a:tblGrid>
              <a:tr h="509059">
                <a:tc>
                  <a:txBody>
                    <a:bodyPr/>
                    <a:lstStyle/>
                    <a:p>
                      <a:r>
                        <a:rPr lang="en-US" sz="2800" dirty="0"/>
                        <a:t>K</a:t>
                      </a:r>
                    </a:p>
                  </a:txBody>
                  <a:tcPr/>
                </a:tc>
                <a:tc>
                  <a:txBody>
                    <a:bodyPr/>
                    <a:lstStyle/>
                    <a:p>
                      <a:r>
                        <a:rPr lang="en-US" sz="2800" dirty="0"/>
                        <a:t>I</a:t>
                      </a:r>
                    </a:p>
                  </a:txBody>
                  <a:tcPr/>
                </a:tc>
                <a:tc>
                  <a:txBody>
                    <a:bodyPr/>
                    <a:lstStyle/>
                    <a:p>
                      <a:r>
                        <a:rPr lang="en-US" sz="2800" dirty="0"/>
                        <a:t>M</a:t>
                      </a:r>
                    </a:p>
                  </a:txBody>
                  <a:tcPr/>
                </a:tc>
                <a:tc>
                  <a:txBody>
                    <a:bodyPr/>
                    <a:lstStyle/>
                    <a:p>
                      <a:r>
                        <a:rPr lang="en-US" sz="2800" dirty="0"/>
                        <a:t>L</a:t>
                      </a:r>
                    </a:p>
                  </a:txBody>
                  <a:tcPr>
                    <a:solidFill>
                      <a:schemeClr val="accent4"/>
                    </a:solidFill>
                  </a:tcPr>
                </a:tc>
                <a:tc>
                  <a:txBody>
                    <a:bodyPr/>
                    <a:lstStyle/>
                    <a:p>
                      <a:r>
                        <a:rPr lang="en-US" sz="2800" dirty="0"/>
                        <a:t>O</a:t>
                      </a:r>
                    </a:p>
                  </a:txBody>
                  <a:tcPr/>
                </a:tc>
                <a:tc>
                  <a:txBody>
                    <a:bodyPr/>
                    <a:lstStyle/>
                    <a:p>
                      <a:r>
                        <a:rPr lang="en-US" sz="2800" dirty="0"/>
                        <a:t>Ạ</a:t>
                      </a:r>
                    </a:p>
                  </a:txBody>
                  <a:tcPr/>
                </a:tc>
                <a:tc>
                  <a:txBody>
                    <a:bodyPr/>
                    <a:lstStyle/>
                    <a:p>
                      <a:r>
                        <a:rPr lang="en-US" sz="2800" dirty="0"/>
                        <a:t>I</a:t>
                      </a:r>
                    </a:p>
                  </a:txBody>
                  <a:tcPr/>
                </a:tc>
                <a:extLst>
                  <a:ext uri="{0D108BD9-81ED-4DB2-BD59-A6C34878D82A}">
                    <a16:rowId xmlns:a16="http://schemas.microsoft.com/office/drawing/2014/main" val="349648408"/>
                  </a:ext>
                </a:extLst>
              </a:tr>
            </a:tbl>
          </a:graphicData>
        </a:graphic>
      </p:graphicFrame>
      <p:graphicFrame>
        <p:nvGraphicFramePr>
          <p:cNvPr id="16" name="Table 15">
            <a:extLst>
              <a:ext uri="{FF2B5EF4-FFF2-40B4-BE49-F238E27FC236}">
                <a16:creationId xmlns:a16="http://schemas.microsoft.com/office/drawing/2014/main" id="{64E39619-0BCA-4F7E-8E51-F398D8C32D77}"/>
              </a:ext>
            </a:extLst>
          </p:cNvPr>
          <p:cNvGraphicFramePr>
            <a:graphicFrameLocks noGrp="1"/>
          </p:cNvGraphicFramePr>
          <p:nvPr>
            <p:extLst>
              <p:ext uri="{D42A27DB-BD31-4B8C-83A1-F6EECF244321}">
                <p14:modId xmlns:p14="http://schemas.microsoft.com/office/powerpoint/2010/main" val="3527488023"/>
              </p:ext>
            </p:extLst>
          </p:nvPr>
        </p:nvGraphicFramePr>
        <p:xfrm>
          <a:off x="3311938" y="2989104"/>
          <a:ext cx="5172363" cy="509059"/>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2445328149"/>
                    </a:ext>
                  </a:extLst>
                </a:gridCol>
                <a:gridCol w="738909">
                  <a:extLst>
                    <a:ext uri="{9D8B030D-6E8A-4147-A177-3AD203B41FA5}">
                      <a16:colId xmlns:a16="http://schemas.microsoft.com/office/drawing/2014/main" val="971680880"/>
                    </a:ext>
                  </a:extLst>
                </a:gridCol>
                <a:gridCol w="738909">
                  <a:extLst>
                    <a:ext uri="{9D8B030D-6E8A-4147-A177-3AD203B41FA5}">
                      <a16:colId xmlns:a16="http://schemas.microsoft.com/office/drawing/2014/main" val="2074004267"/>
                    </a:ext>
                  </a:extLst>
                </a:gridCol>
                <a:gridCol w="738909">
                  <a:extLst>
                    <a:ext uri="{9D8B030D-6E8A-4147-A177-3AD203B41FA5}">
                      <a16:colId xmlns:a16="http://schemas.microsoft.com/office/drawing/2014/main" val="1803639029"/>
                    </a:ext>
                  </a:extLst>
                </a:gridCol>
                <a:gridCol w="738909">
                  <a:extLst>
                    <a:ext uri="{9D8B030D-6E8A-4147-A177-3AD203B41FA5}">
                      <a16:colId xmlns:a16="http://schemas.microsoft.com/office/drawing/2014/main" val="2522572680"/>
                    </a:ext>
                  </a:extLst>
                </a:gridCol>
                <a:gridCol w="738909">
                  <a:extLst>
                    <a:ext uri="{9D8B030D-6E8A-4147-A177-3AD203B41FA5}">
                      <a16:colId xmlns:a16="http://schemas.microsoft.com/office/drawing/2014/main" val="2029992524"/>
                    </a:ext>
                  </a:extLst>
                </a:gridCol>
                <a:gridCol w="738909">
                  <a:extLst>
                    <a:ext uri="{9D8B030D-6E8A-4147-A177-3AD203B41FA5}">
                      <a16:colId xmlns:a16="http://schemas.microsoft.com/office/drawing/2014/main" val="1503860785"/>
                    </a:ext>
                  </a:extLst>
                </a:gridCol>
              </a:tblGrid>
              <a:tr h="50905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chemeClr val="accent4"/>
                    </a:solidFill>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9648408"/>
                  </a:ext>
                </a:extLst>
              </a:tr>
            </a:tbl>
          </a:graphicData>
        </a:graphic>
      </p:graphicFrame>
    </p:spTree>
    <p:extLst>
      <p:ext uri="{BB962C8B-B14F-4D97-AF65-F5344CB8AC3E}">
        <p14:creationId xmlns:p14="http://schemas.microsoft.com/office/powerpoint/2010/main" val="364039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6"/>
                                        </p:tgtEl>
                                      </p:cBhvr>
                                    </p:animEffect>
                                    <p:anim calcmode="lin" valueType="num">
                                      <p:cBhvr>
                                        <p:cTn id="7" dur="1000"/>
                                        <p:tgtEl>
                                          <p:spTgt spid="16"/>
                                        </p:tgtEl>
                                        <p:attrNameLst>
                                          <p:attrName>ppt_x</p:attrName>
                                        </p:attrNameLst>
                                      </p:cBhvr>
                                      <p:tavLst>
                                        <p:tav tm="0">
                                          <p:val>
                                            <p:strVal val="ppt_x"/>
                                          </p:val>
                                        </p:tav>
                                        <p:tav tm="100000">
                                          <p:val>
                                            <p:strVal val="ppt_x"/>
                                          </p:val>
                                        </p:tav>
                                      </p:tavLst>
                                    </p:anim>
                                    <p:anim calcmode="lin" valueType="num">
                                      <p:cBhvr>
                                        <p:cTn id="8" dur="1000"/>
                                        <p:tgtEl>
                                          <p:spTgt spid="16"/>
                                        </p:tgtEl>
                                        <p:attrNameLst>
                                          <p:attrName>ppt_y</p:attrName>
                                        </p:attrNameLst>
                                      </p:cBhvr>
                                      <p:tavLst>
                                        <p:tav tm="0">
                                          <p:val>
                                            <p:strVal val="ppt_y"/>
                                          </p:val>
                                        </p:tav>
                                        <p:tav tm="100000">
                                          <p:val>
                                            <p:strVal val="ppt_y+.1"/>
                                          </p:val>
                                        </p:tav>
                                      </p:tavLst>
                                    </p:anim>
                                    <p:set>
                                      <p:cBhvr>
                                        <p:cTn id="9"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4528B6-EE61-44CE-B7E4-09124ED840D4}"/>
              </a:ext>
            </a:extLst>
          </p:cNvPr>
          <p:cNvSpPr txBox="1"/>
          <p:nvPr/>
        </p:nvSpPr>
        <p:spPr>
          <a:xfrm>
            <a:off x="2623457" y="1491343"/>
            <a:ext cx="6671955" cy="1661993"/>
          </a:xfrm>
          <a:prstGeom prst="rect">
            <a:avLst/>
          </a:prstGeom>
          <a:noFill/>
        </p:spPr>
        <p:txBody>
          <a:bodyPr wrap="none" rtlCol="0">
            <a:spAutoFit/>
          </a:bodyPr>
          <a:lstStyle/>
          <a:p>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Câu 7: Tên gọi dạng năng lượng cung cấp </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cho đồ điện trong gia đình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8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chữ</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3" name="Arrow: Left 2">
            <a:hlinkClick r:id="rId3" action="ppaction://hlinksldjump"/>
            <a:extLst>
              <a:ext uri="{FF2B5EF4-FFF2-40B4-BE49-F238E27FC236}">
                <a16:creationId xmlns:a16="http://schemas.microsoft.com/office/drawing/2014/main" id="{F3F3441A-8CCF-4585-B0DA-F6D643875453}"/>
              </a:ext>
            </a:extLst>
          </p:cNvPr>
          <p:cNvSpPr/>
          <p:nvPr/>
        </p:nvSpPr>
        <p:spPr>
          <a:xfrm>
            <a:off x="8239027" y="537327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8C6A64-F63C-4706-9426-333FC9FB9BAB}"/>
              </a:ext>
            </a:extLst>
          </p:cNvPr>
          <p:cNvSpPr/>
          <p:nvPr/>
        </p:nvSpPr>
        <p:spPr>
          <a:xfrm>
            <a:off x="9750053" y="3434308"/>
            <a:ext cx="1711842" cy="5181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DFE55D4-3431-4817-916C-AFC82E0CDDE2}"/>
              </a:ext>
            </a:extLst>
          </p:cNvPr>
          <p:cNvSpPr txBox="1"/>
          <p:nvPr/>
        </p:nvSpPr>
        <p:spPr>
          <a:xfrm>
            <a:off x="9750053" y="3426427"/>
            <a:ext cx="1772824" cy="523220"/>
          </a:xfrm>
          <a:prstGeom prst="rect">
            <a:avLst/>
          </a:prstGeom>
          <a:noFill/>
        </p:spPr>
        <p:txBody>
          <a:bodyPr wrap="square" rtlCol="0">
            <a:spAutoFit/>
          </a:bodyPr>
          <a:lstStyle/>
          <a:p>
            <a:r>
              <a:rPr lang="en-US" sz="2800" b="1" dirty="0" err="1"/>
              <a:t>Đáp</a:t>
            </a:r>
            <a:r>
              <a:rPr lang="en-US" sz="2800" b="1" dirty="0"/>
              <a:t> </a:t>
            </a:r>
            <a:r>
              <a:rPr lang="en-US" sz="2800" b="1" dirty="0" err="1"/>
              <a:t>án</a:t>
            </a:r>
            <a:endParaRPr lang="en-US" sz="2800" b="1" dirty="0"/>
          </a:p>
        </p:txBody>
      </p:sp>
      <p:graphicFrame>
        <p:nvGraphicFramePr>
          <p:cNvPr id="16" name="Table 15">
            <a:extLst>
              <a:ext uri="{FF2B5EF4-FFF2-40B4-BE49-F238E27FC236}">
                <a16:creationId xmlns:a16="http://schemas.microsoft.com/office/drawing/2014/main" id="{63DACD58-5F4B-483E-9EF7-5F6EDC34F370}"/>
              </a:ext>
            </a:extLst>
          </p:cNvPr>
          <p:cNvGraphicFramePr>
            <a:graphicFrameLocks noGrp="1"/>
          </p:cNvGraphicFramePr>
          <p:nvPr>
            <p:extLst>
              <p:ext uri="{D42A27DB-BD31-4B8C-83A1-F6EECF244321}">
                <p14:modId xmlns:p14="http://schemas.microsoft.com/office/powerpoint/2010/main" val="1534365931"/>
              </p:ext>
            </p:extLst>
          </p:nvPr>
        </p:nvGraphicFramePr>
        <p:xfrm>
          <a:off x="3272020" y="3450587"/>
          <a:ext cx="5911272" cy="518160"/>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2445328149"/>
                    </a:ext>
                  </a:extLst>
                </a:gridCol>
                <a:gridCol w="738909">
                  <a:extLst>
                    <a:ext uri="{9D8B030D-6E8A-4147-A177-3AD203B41FA5}">
                      <a16:colId xmlns:a16="http://schemas.microsoft.com/office/drawing/2014/main" val="971680880"/>
                    </a:ext>
                  </a:extLst>
                </a:gridCol>
                <a:gridCol w="738909">
                  <a:extLst>
                    <a:ext uri="{9D8B030D-6E8A-4147-A177-3AD203B41FA5}">
                      <a16:colId xmlns:a16="http://schemas.microsoft.com/office/drawing/2014/main" val="2074004267"/>
                    </a:ext>
                  </a:extLst>
                </a:gridCol>
                <a:gridCol w="738909">
                  <a:extLst>
                    <a:ext uri="{9D8B030D-6E8A-4147-A177-3AD203B41FA5}">
                      <a16:colId xmlns:a16="http://schemas.microsoft.com/office/drawing/2014/main" val="1803639029"/>
                    </a:ext>
                  </a:extLst>
                </a:gridCol>
                <a:gridCol w="738909">
                  <a:extLst>
                    <a:ext uri="{9D8B030D-6E8A-4147-A177-3AD203B41FA5}">
                      <a16:colId xmlns:a16="http://schemas.microsoft.com/office/drawing/2014/main" val="2522572680"/>
                    </a:ext>
                  </a:extLst>
                </a:gridCol>
                <a:gridCol w="738909">
                  <a:extLst>
                    <a:ext uri="{9D8B030D-6E8A-4147-A177-3AD203B41FA5}">
                      <a16:colId xmlns:a16="http://schemas.microsoft.com/office/drawing/2014/main" val="2029992524"/>
                    </a:ext>
                  </a:extLst>
                </a:gridCol>
                <a:gridCol w="738909">
                  <a:extLst>
                    <a:ext uri="{9D8B030D-6E8A-4147-A177-3AD203B41FA5}">
                      <a16:colId xmlns:a16="http://schemas.microsoft.com/office/drawing/2014/main" val="1503860785"/>
                    </a:ext>
                  </a:extLst>
                </a:gridCol>
                <a:gridCol w="738909">
                  <a:extLst>
                    <a:ext uri="{9D8B030D-6E8A-4147-A177-3AD203B41FA5}">
                      <a16:colId xmlns:a16="http://schemas.microsoft.com/office/drawing/2014/main" val="753991925"/>
                    </a:ext>
                  </a:extLst>
                </a:gridCol>
              </a:tblGrid>
              <a:tr h="509059">
                <a:tc>
                  <a:txBody>
                    <a:bodyPr/>
                    <a:lstStyle/>
                    <a:p>
                      <a:r>
                        <a:rPr lang="en-US" sz="2800" dirty="0"/>
                        <a:t>Đ</a:t>
                      </a:r>
                    </a:p>
                  </a:txBody>
                  <a:tcPr/>
                </a:tc>
                <a:tc>
                  <a:txBody>
                    <a:bodyPr/>
                    <a:lstStyle/>
                    <a:p>
                      <a:r>
                        <a:rPr lang="en-US" sz="2800" dirty="0"/>
                        <a:t>I</a:t>
                      </a:r>
                    </a:p>
                  </a:txBody>
                  <a:tcPr/>
                </a:tc>
                <a:tc>
                  <a:txBody>
                    <a:bodyPr/>
                    <a:lstStyle/>
                    <a:p>
                      <a:r>
                        <a:rPr lang="en-US" sz="2800" dirty="0"/>
                        <a:t>Ệ</a:t>
                      </a:r>
                    </a:p>
                  </a:txBody>
                  <a:tcPr>
                    <a:solidFill>
                      <a:schemeClr val="accent4"/>
                    </a:solidFill>
                  </a:tcPr>
                </a:tc>
                <a:tc>
                  <a:txBody>
                    <a:bodyPr/>
                    <a:lstStyle/>
                    <a:p>
                      <a:r>
                        <a:rPr lang="en-US" sz="2800" dirty="0"/>
                        <a:t>N</a:t>
                      </a:r>
                    </a:p>
                  </a:txBody>
                  <a:tcPr/>
                </a:tc>
                <a:tc>
                  <a:txBody>
                    <a:bodyPr/>
                    <a:lstStyle/>
                    <a:p>
                      <a:r>
                        <a:rPr lang="en-US" sz="2800" dirty="0"/>
                        <a:t>N</a:t>
                      </a:r>
                    </a:p>
                  </a:txBody>
                  <a:tcPr/>
                </a:tc>
                <a:tc>
                  <a:txBody>
                    <a:bodyPr/>
                    <a:lstStyle/>
                    <a:p>
                      <a:r>
                        <a:rPr lang="en-US" sz="2800" dirty="0"/>
                        <a:t>Ă</a:t>
                      </a:r>
                    </a:p>
                  </a:txBody>
                  <a:tcPr/>
                </a:tc>
                <a:tc>
                  <a:txBody>
                    <a:bodyPr/>
                    <a:lstStyle/>
                    <a:p>
                      <a:r>
                        <a:rPr lang="en-US" sz="2800" dirty="0"/>
                        <a:t>N</a:t>
                      </a:r>
                    </a:p>
                  </a:txBody>
                  <a:tcPr/>
                </a:tc>
                <a:tc>
                  <a:txBody>
                    <a:bodyPr/>
                    <a:lstStyle/>
                    <a:p>
                      <a:r>
                        <a:rPr lang="en-US" sz="2800" dirty="0"/>
                        <a:t>G</a:t>
                      </a:r>
                    </a:p>
                  </a:txBody>
                  <a:tcPr/>
                </a:tc>
                <a:extLst>
                  <a:ext uri="{0D108BD9-81ED-4DB2-BD59-A6C34878D82A}">
                    <a16:rowId xmlns:a16="http://schemas.microsoft.com/office/drawing/2014/main" val="349648408"/>
                  </a:ext>
                </a:extLst>
              </a:tr>
            </a:tbl>
          </a:graphicData>
        </a:graphic>
      </p:graphicFrame>
      <p:graphicFrame>
        <p:nvGraphicFramePr>
          <p:cNvPr id="17" name="Table 15">
            <a:extLst>
              <a:ext uri="{FF2B5EF4-FFF2-40B4-BE49-F238E27FC236}">
                <a16:creationId xmlns:a16="http://schemas.microsoft.com/office/drawing/2014/main" id="{2689B993-E354-423D-9909-0A12F267FD01}"/>
              </a:ext>
            </a:extLst>
          </p:cNvPr>
          <p:cNvGraphicFramePr>
            <a:graphicFrameLocks noGrp="1"/>
          </p:cNvGraphicFramePr>
          <p:nvPr>
            <p:extLst>
              <p:ext uri="{D42A27DB-BD31-4B8C-83A1-F6EECF244321}">
                <p14:modId xmlns:p14="http://schemas.microsoft.com/office/powerpoint/2010/main" val="4120980554"/>
              </p:ext>
            </p:extLst>
          </p:nvPr>
        </p:nvGraphicFramePr>
        <p:xfrm>
          <a:off x="3272020" y="3461742"/>
          <a:ext cx="5911272" cy="509059"/>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2445328149"/>
                    </a:ext>
                  </a:extLst>
                </a:gridCol>
                <a:gridCol w="738909">
                  <a:extLst>
                    <a:ext uri="{9D8B030D-6E8A-4147-A177-3AD203B41FA5}">
                      <a16:colId xmlns:a16="http://schemas.microsoft.com/office/drawing/2014/main" val="971680880"/>
                    </a:ext>
                  </a:extLst>
                </a:gridCol>
                <a:gridCol w="738909">
                  <a:extLst>
                    <a:ext uri="{9D8B030D-6E8A-4147-A177-3AD203B41FA5}">
                      <a16:colId xmlns:a16="http://schemas.microsoft.com/office/drawing/2014/main" val="2074004267"/>
                    </a:ext>
                  </a:extLst>
                </a:gridCol>
                <a:gridCol w="738909">
                  <a:extLst>
                    <a:ext uri="{9D8B030D-6E8A-4147-A177-3AD203B41FA5}">
                      <a16:colId xmlns:a16="http://schemas.microsoft.com/office/drawing/2014/main" val="1803639029"/>
                    </a:ext>
                  </a:extLst>
                </a:gridCol>
                <a:gridCol w="738909">
                  <a:extLst>
                    <a:ext uri="{9D8B030D-6E8A-4147-A177-3AD203B41FA5}">
                      <a16:colId xmlns:a16="http://schemas.microsoft.com/office/drawing/2014/main" val="2522572680"/>
                    </a:ext>
                  </a:extLst>
                </a:gridCol>
                <a:gridCol w="738909">
                  <a:extLst>
                    <a:ext uri="{9D8B030D-6E8A-4147-A177-3AD203B41FA5}">
                      <a16:colId xmlns:a16="http://schemas.microsoft.com/office/drawing/2014/main" val="2029992524"/>
                    </a:ext>
                  </a:extLst>
                </a:gridCol>
                <a:gridCol w="738909">
                  <a:extLst>
                    <a:ext uri="{9D8B030D-6E8A-4147-A177-3AD203B41FA5}">
                      <a16:colId xmlns:a16="http://schemas.microsoft.com/office/drawing/2014/main" val="1503860785"/>
                    </a:ext>
                  </a:extLst>
                </a:gridCol>
                <a:gridCol w="738909">
                  <a:extLst>
                    <a:ext uri="{9D8B030D-6E8A-4147-A177-3AD203B41FA5}">
                      <a16:colId xmlns:a16="http://schemas.microsoft.com/office/drawing/2014/main" val="753991925"/>
                    </a:ext>
                  </a:extLst>
                </a:gridCol>
              </a:tblGrid>
              <a:tr h="509059">
                <a:tc>
                  <a:txBody>
                    <a:bodyPr/>
                    <a:lstStyle/>
                    <a:p>
                      <a:endParaRPr lang="en-US" dirty="0"/>
                    </a:p>
                  </a:txBody>
                  <a:tcPr/>
                </a:tc>
                <a:tc>
                  <a:txBody>
                    <a:bodyPr/>
                    <a:lstStyle/>
                    <a:p>
                      <a:endParaRPr lang="en-US"/>
                    </a:p>
                  </a:txBody>
                  <a:tcPr/>
                </a:tc>
                <a:tc>
                  <a:txBody>
                    <a:bodyPr/>
                    <a:lstStyle/>
                    <a:p>
                      <a:endParaRPr lang="en-US" dirty="0"/>
                    </a:p>
                  </a:txBody>
                  <a:tcPr>
                    <a:solidFill>
                      <a:schemeClr val="accent4"/>
                    </a:solidFill>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49648408"/>
                  </a:ext>
                </a:extLst>
              </a:tr>
            </a:tbl>
          </a:graphicData>
        </a:graphic>
      </p:graphicFrame>
    </p:spTree>
    <p:extLst>
      <p:ext uri="{BB962C8B-B14F-4D97-AF65-F5344CB8AC3E}">
        <p14:creationId xmlns:p14="http://schemas.microsoft.com/office/powerpoint/2010/main" val="21467889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7"/>
                                        </p:tgtEl>
                                      </p:cBhvr>
                                    </p:animEffect>
                                    <p:anim calcmode="lin" valueType="num">
                                      <p:cBhvr>
                                        <p:cTn id="7" dur="1000"/>
                                        <p:tgtEl>
                                          <p:spTgt spid="17"/>
                                        </p:tgtEl>
                                        <p:attrNameLst>
                                          <p:attrName>ppt_x</p:attrName>
                                        </p:attrNameLst>
                                      </p:cBhvr>
                                      <p:tavLst>
                                        <p:tav tm="0">
                                          <p:val>
                                            <p:strVal val="ppt_x"/>
                                          </p:val>
                                        </p:tav>
                                        <p:tav tm="100000">
                                          <p:val>
                                            <p:strVal val="ppt_x"/>
                                          </p:val>
                                        </p:tav>
                                      </p:tavLst>
                                    </p:anim>
                                    <p:anim calcmode="lin" valueType="num">
                                      <p:cBhvr>
                                        <p:cTn id="8" dur="1000"/>
                                        <p:tgtEl>
                                          <p:spTgt spid="17"/>
                                        </p:tgtEl>
                                        <p:attrNameLst>
                                          <p:attrName>ppt_y</p:attrName>
                                        </p:attrNameLst>
                                      </p:cBhvr>
                                      <p:tavLst>
                                        <p:tav tm="0">
                                          <p:val>
                                            <p:strVal val="ppt_y"/>
                                          </p:val>
                                        </p:tav>
                                        <p:tav tm="100000">
                                          <p:val>
                                            <p:strVal val="ppt_y+.1"/>
                                          </p:val>
                                        </p:tav>
                                      </p:tavLst>
                                    </p:anim>
                                    <p:set>
                                      <p:cBhvr>
                                        <p:cTn id="9"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681</TotalTime>
  <Words>1764</Words>
  <Application>Microsoft Office PowerPoint</Application>
  <PresentationFormat>Widescreen</PresentationFormat>
  <Paragraphs>219</Paragraphs>
  <Slides>30</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.ProTeacher03 SFU DIN NeuGroBol</vt:lpstr>
      <vt:lpstr>.VnCentury Schoolbook</vt:lpstr>
      <vt:lpstr>.VnTimeH</vt:lpstr>
      <vt:lpstr>Arial</vt:lpstr>
      <vt:lpstr>Calibri</vt:lpstr>
      <vt:lpstr>Calibri Light</vt:lpstr>
      <vt:lpstr>Cambria</vt:lpstr>
      <vt:lpstr>Times New Roman</vt:lpstr>
      <vt:lpstr>Wingdings</vt:lpstr>
      <vt:lpstr>Office Theme</vt:lpstr>
      <vt:lpstr>TÁI CHẾ KIM LOẠI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1. Ý nghĩa của quá trình tái chế kim loại</vt:lpstr>
      <vt:lpstr>PowerPoint Presentation</vt:lpstr>
      <vt:lpstr>PowerPoint Presentation</vt:lpstr>
      <vt:lpstr>PowerPoint Presentation</vt:lpstr>
      <vt:lpstr>PowerPoint Presentation</vt:lpstr>
      <vt:lpstr>PowerPoint Presentation</vt:lpstr>
      <vt:lpstr>3.   Theo em, quy định phân loại rác thải trong phạm vi từng hộ gia         đình có tác động thế nào đến quá trình thu gom phế liệu khi tiến       hành tái chế kim loại? </vt:lpstr>
      <vt:lpstr>4. Việc tái chế kim loại đóng vai trò quan trọng như thế nào  trong đời sống? </vt:lpstr>
      <vt:lpstr>PowerPoint Presentation</vt:lpstr>
      <vt:lpstr>Nhận xét quy trình tái chế nhôm. Phế liệu nhôm có đặc điểm gì khác so với phế liệu sắt?</vt:lpstr>
      <vt:lpstr> Vì sao các làng nghề tái chế kim loại thủ công thường có tác động xấu đến môi trường?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HH</dc:creator>
  <cp:lastModifiedBy>Windows 10</cp:lastModifiedBy>
  <cp:revision>72</cp:revision>
  <dcterms:created xsi:type="dcterms:W3CDTF">2024-08-27T09:46:06Z</dcterms:created>
  <dcterms:modified xsi:type="dcterms:W3CDTF">2025-12-12T09:36:51Z</dcterms:modified>
</cp:coreProperties>
</file>