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5" r:id="rId2"/>
    <p:sldMasterId id="2147483667" r:id="rId3"/>
    <p:sldMasterId id="2147483669" r:id="rId4"/>
    <p:sldMasterId id="2147483671" r:id="rId5"/>
    <p:sldMasterId id="2147483673" r:id="rId6"/>
    <p:sldMasterId id="2147483675" r:id="rId7"/>
    <p:sldMasterId id="2147483677" r:id="rId8"/>
  </p:sldMasterIdLst>
  <p:notesMasterIdLst>
    <p:notesMasterId r:id="rId35"/>
  </p:notesMasterIdLst>
  <p:sldIdLst>
    <p:sldId id="334" r:id="rId9"/>
    <p:sldId id="335" r:id="rId10"/>
    <p:sldId id="336" r:id="rId11"/>
    <p:sldId id="337" r:id="rId12"/>
    <p:sldId id="338" r:id="rId13"/>
    <p:sldId id="339" r:id="rId14"/>
    <p:sldId id="340" r:id="rId15"/>
    <p:sldId id="273" r:id="rId16"/>
    <p:sldId id="300" r:id="rId17"/>
    <p:sldId id="256" r:id="rId18"/>
    <p:sldId id="291" r:id="rId19"/>
    <p:sldId id="292" r:id="rId20"/>
    <p:sldId id="293" r:id="rId21"/>
    <p:sldId id="294" r:id="rId22"/>
    <p:sldId id="275" r:id="rId23"/>
    <p:sldId id="276" r:id="rId24"/>
    <p:sldId id="343" r:id="rId25"/>
    <p:sldId id="284" r:id="rId26"/>
    <p:sldId id="347" r:id="rId27"/>
    <p:sldId id="344" r:id="rId28"/>
    <p:sldId id="295" r:id="rId29"/>
    <p:sldId id="332" r:id="rId30"/>
    <p:sldId id="320" r:id="rId31"/>
    <p:sldId id="341" r:id="rId32"/>
    <p:sldId id="321" r:id="rId33"/>
    <p:sldId id="345" r:id="rId34"/>
  </p:sldIdLst>
  <p:sldSz cx="9144000" cy="5143500" type="screen16x9"/>
  <p:notesSz cx="6858000" cy="9144000"/>
  <p:embeddedFontLst>
    <p:embeddedFont>
      <p:font typeface="Single Day" panose="020B0604020202020204" charset="-127"/>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Comfortaa" panose="020B0604020202020204" charset="0"/>
      <p:regular r:id="rId43"/>
      <p:bold r:id="rId44"/>
    </p:embeddedFont>
    <p:embeddedFont>
      <p:font typeface="Comfortaa Light" panose="020B0604020202020204" charset="0"/>
      <p:regular r:id="rId45"/>
      <p:bold r:id="rId46"/>
    </p:embeddedFont>
    <p:embeddedFont>
      <p:font typeface="Comfortaa Medium" panose="020B0604020202020204" charset="0"/>
      <p:regular r:id="rId47"/>
      <p:bold r:id="rId48"/>
    </p:embeddedFont>
    <p:embeddedFont>
      <p:font typeface="Comfortaa SemiBold" panose="020B0604020202020204" charset="0"/>
      <p:regular r:id="rId49"/>
      <p:bold r:id="rId50"/>
    </p:embeddedFont>
    <p:embeddedFont>
      <p:font typeface="Mali Medium" panose="020B0604020202020204" charset="-34"/>
      <p:regular r:id="rId51"/>
      <p:bold r:id="rId52"/>
      <p:italic r:id="rId53"/>
      <p:boldItalic r:id="rId54"/>
    </p:embeddedFont>
    <p:embeddedFont>
      <p:font typeface="Stencil" panose="040409050D0802020404" pitchFamily="82"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3F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C2493-8F50-4DF4-B006-215D3E185A09}">
  <a:tblStyle styleId="{DA5C2493-8F50-4DF4-B006-215D3E185A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6EA8AAD-4839-4A54-86C7-E432529313C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89" d="100"/>
          <a:sy n="89" d="100"/>
        </p:scale>
        <p:origin x="8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10007894fd6_0_2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10007894fd6_0_2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22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0007894fd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0007894fd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9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57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007894fd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007894fd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23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71bdbda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71bdbda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44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0007894fd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0007894fd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7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0007894fd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0007894fd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695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732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227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 name="Google Shape;18;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2" name="Google Shape;22;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日期占位符 3">
            <a:extLst>
              <a:ext uri="{FF2B5EF4-FFF2-40B4-BE49-F238E27FC236}">
                <a16:creationId xmlns:a16="http://schemas.microsoft.com/office/drawing/2014/main" id="{7060ED3D-F3C4-E8A9-FD13-5F48F76A3E7A}"/>
              </a:ext>
            </a:extLst>
          </p:cNvPr>
          <p:cNvSpPr>
            <a:spLocks noGrp="1"/>
          </p:cNvSpPr>
          <p:nvPr>
            <p:ph type="dt" sz="half" idx="10"/>
          </p:nvPr>
        </p:nvSpPr>
        <p:spPr>
          <a:xfrm>
            <a:off x="628650" y="4732734"/>
            <a:ext cx="2329859" cy="273844"/>
          </a:xfrm>
        </p:spPr>
        <p:txBody>
          <a:bodyPr/>
          <a:lstStyle>
            <a:lvl1pPr>
              <a:defRPr/>
            </a:lvl1pPr>
          </a:lstStyle>
          <a:p>
            <a:fld id="{F7E6363A-F68C-4F3B-9E1F-1B577D038CC5}" type="datetime1">
              <a:rPr lang="zh-CN" altLang="en-US" smtClean="0"/>
              <a:t>2025/12/29</a:t>
            </a:fld>
            <a:endParaRPr lang="zh-CN" altLang="en-US"/>
          </a:p>
        </p:txBody>
      </p:sp>
      <p:sp>
        <p:nvSpPr>
          <p:cNvPr id="6" name="灯片编号占位符 5">
            <a:extLst>
              <a:ext uri="{FF2B5EF4-FFF2-40B4-BE49-F238E27FC236}">
                <a16:creationId xmlns:a16="http://schemas.microsoft.com/office/drawing/2014/main" id="{7140DCD5-2216-A9B6-E3AB-B3DFE8E5DD9F}"/>
              </a:ext>
            </a:extLst>
          </p:cNvPr>
          <p:cNvSpPr>
            <a:spLocks noGrp="1"/>
          </p:cNvSpPr>
          <p:nvPr>
            <p:ph type="sldNum" sz="quarter" idx="12"/>
          </p:nvPr>
        </p:nvSpPr>
        <p:spPr>
          <a:xfrm>
            <a:off x="5858178" y="4732734"/>
            <a:ext cx="2832248" cy="273844"/>
          </a:xfrm>
        </p:spPr>
        <p:txBody>
          <a:bodyPr/>
          <a:lstStyle>
            <a:lvl1pPr>
              <a:defRPr/>
            </a:lvl1pPr>
          </a:lstStyle>
          <a:p>
            <a:r>
              <a:rPr lang="en-US" altLang="zh-CN"/>
              <a:t>NHÓM 6 - Nhóm trưởng: Thầy Nguyễn Trung Kiên</a:t>
            </a:r>
            <a:endParaRPr lang="zh-CN" altLang="en-US"/>
          </a:p>
        </p:txBody>
      </p:sp>
    </p:spTree>
    <p:extLst>
      <p:ext uri="{BB962C8B-B14F-4D97-AF65-F5344CB8AC3E}">
        <p14:creationId xmlns:p14="http://schemas.microsoft.com/office/powerpoint/2010/main" val="35971722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B74E-5E03-4D66-89FC-D51C62B219F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A50675C-6C1F-4176-AC44-2D50F62667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35E90C8-66BE-4D59-B53C-AC93A6F1C273}"/>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DD56E99A-240E-41AF-B670-2637CFBB55F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ADA3F21-7A2E-4382-B876-4A691FEF42EA}"/>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24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1125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701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1573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5144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76519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7430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pic>
        <p:nvPicPr>
          <p:cNvPr id="47" name="Google Shape;47;p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48" name="Google Shape;48;p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pic>
        <p:nvPicPr>
          <p:cNvPr id="51" name="Google Shape;51;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2" name="Google Shape;52;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5" name="Google Shape;55;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pic>
        <p:nvPicPr>
          <p:cNvPr id="60" name="Google Shape;60;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1" name="Google Shape;61;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pic>
        <p:nvPicPr>
          <p:cNvPr id="67" name="Google Shape;67;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8" name="Google Shape;68;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1" name="Google Shape;71;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mt="50000"/>
          </a:blip>
          <a:stretch>
            <a:fillRect/>
          </a:stretch>
        </p:blipFill>
        <p:spPr>
          <a:xfrm>
            <a:off x="0" y="0"/>
            <a:ext cx="9143997" cy="5143499"/>
          </a:xfrm>
          <a:prstGeom prst="rect">
            <a:avLst/>
          </a:prstGeom>
          <a:noFill/>
          <a:ln>
            <a:noFill/>
          </a:ln>
        </p:spPr>
      </p:pic>
      <p:sp>
        <p:nvSpPr>
          <p:cNvPr id="74" name="Google Shape;74;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10"/>
          <p:cNvGrpSpPr/>
          <p:nvPr/>
        </p:nvGrpSpPr>
        <p:grpSpPr>
          <a:xfrm>
            <a:off x="1090164" y="539988"/>
            <a:ext cx="320453" cy="409255"/>
            <a:chOff x="5905475" y="2032050"/>
            <a:chExt cx="454350" cy="580175"/>
          </a:xfrm>
        </p:grpSpPr>
        <p:sp>
          <p:nvSpPr>
            <p:cNvPr id="79" name="Google Shape;79;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10"/>
          <p:cNvGrpSpPr/>
          <p:nvPr/>
        </p:nvGrpSpPr>
        <p:grpSpPr>
          <a:xfrm>
            <a:off x="597846" y="1402669"/>
            <a:ext cx="244304" cy="306056"/>
            <a:chOff x="7249250" y="2312150"/>
            <a:chExt cx="433317" cy="542846"/>
          </a:xfrm>
        </p:grpSpPr>
        <p:sp>
          <p:nvSpPr>
            <p:cNvPr id="86" name="Google Shape;86;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rot="195562">
            <a:off x="288233" y="3959317"/>
            <a:ext cx="1094072" cy="1028706"/>
            <a:chOff x="5047850" y="2794950"/>
            <a:chExt cx="1095150" cy="1047150"/>
          </a:xfrm>
        </p:grpSpPr>
        <p:sp>
          <p:nvSpPr>
            <p:cNvPr id="90" name="Google Shape;90;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0"/>
          <p:cNvGrpSpPr/>
          <p:nvPr/>
        </p:nvGrpSpPr>
        <p:grpSpPr>
          <a:xfrm>
            <a:off x="8293876" y="4065630"/>
            <a:ext cx="207946" cy="313554"/>
            <a:chOff x="7509313" y="3231788"/>
            <a:chExt cx="249575" cy="365575"/>
          </a:xfrm>
        </p:grpSpPr>
        <p:sp>
          <p:nvSpPr>
            <p:cNvPr id="106" name="Google Shape;106;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pic>
        <p:nvPicPr>
          <p:cNvPr id="110" name="Google Shape;110;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1" name="Google Shape;111;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4" name="Google Shape;114;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1" y="0"/>
            <a:ext cx="9143997" cy="5143499"/>
          </a:xfrm>
          <a:prstGeom prst="rect">
            <a:avLst/>
          </a:prstGeom>
          <a:noFill/>
          <a:ln>
            <a:noFill/>
          </a:ln>
        </p:spPr>
      </p:pic>
      <p:sp>
        <p:nvSpPr>
          <p:cNvPr id="10" name="Google Shape;10;p2"/>
          <p:cNvSpPr/>
          <p:nvPr/>
        </p:nvSpPr>
        <p:spPr>
          <a:xfrm flipH="1">
            <a:off x="-66675" y="2894251"/>
            <a:ext cx="9280650" cy="24778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905538"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36680"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94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subTitle" idx="1"/>
          </p:nvPr>
        </p:nvSpPr>
        <p:spPr>
          <a:xfrm rot="-655">
            <a:off x="1133600" y="3691026"/>
            <a:ext cx="4726200" cy="42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ctrTitle"/>
          </p:nvPr>
        </p:nvSpPr>
        <p:spPr>
          <a:xfrm>
            <a:off x="1133600" y="776375"/>
            <a:ext cx="5883000" cy="2914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29329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fld id="{9D5632B6-91CF-425E-990D-C450E9491D82}" type="datetimeFigureOut">
              <a:rPr lang="en-US" smtClean="0"/>
              <a:t>12/29/2025</a:t>
            </a:fld>
            <a:endParaRPr lang="en-US"/>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1975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62" r:id="rId8"/>
    <p:sldLayoutId id="2147483664"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9440176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27731594"/>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71314"/>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6214628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729444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6597453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9D5632B6-91CF-425E-990D-C450E9491D82}" type="datetimeFigureOut">
              <a:rPr lang="en-US" kern="1200" smtClean="0">
                <a:solidFill>
                  <a:prstClr val="black">
                    <a:tint val="75000"/>
                  </a:prstClr>
                </a:solidFill>
                <a:latin typeface="Calibri" panose="020F0502020204030204"/>
                <a:ea typeface="+mn-ea"/>
                <a:cs typeface="+mn-cs"/>
              </a:rPr>
              <a:pPr defTabSz="685800">
                <a:buClrTx/>
              </a:pPr>
              <a:t>12/29/2025</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E3081E7F-3C40-41F4-A571-C992997BA08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8628082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 Target="slide4.xml"/><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image" Target="../media/image2.png"/><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8F3D1FE4-3611-4329-9093-0ACEED07F1D1}"/>
              </a:ext>
            </a:extLst>
          </p:cNvPr>
          <p:cNvGraphicFramePr>
            <a:graphicFrameLocks noGrp="1"/>
          </p:cNvGraphicFramePr>
          <p:nvPr>
            <p:extLst>
              <p:ext uri="{D42A27DB-BD31-4B8C-83A1-F6EECF244321}">
                <p14:modId xmlns:p14="http://schemas.microsoft.com/office/powerpoint/2010/main" val="1688506940"/>
              </p:ext>
            </p:extLst>
          </p:nvPr>
        </p:nvGraphicFramePr>
        <p:xfrm>
          <a:off x="1939720" y="1111524"/>
          <a:ext cx="3879274" cy="38862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gridCol w="554182">
                  <a:extLst>
                    <a:ext uri="{9D8B030D-6E8A-4147-A177-3AD203B41FA5}">
                      <a16:colId xmlns:a16="http://schemas.microsoft.com/office/drawing/2014/main" val="763985752"/>
                    </a:ext>
                  </a:extLst>
                </a:gridCol>
                <a:gridCol w="554182">
                  <a:extLst>
                    <a:ext uri="{9D8B030D-6E8A-4147-A177-3AD203B41FA5}">
                      <a16:colId xmlns:a16="http://schemas.microsoft.com/office/drawing/2014/main" val="2349936835"/>
                    </a:ext>
                  </a:extLst>
                </a:gridCol>
                <a:gridCol w="554182">
                  <a:extLst>
                    <a:ext uri="{9D8B030D-6E8A-4147-A177-3AD203B41FA5}">
                      <a16:colId xmlns:a16="http://schemas.microsoft.com/office/drawing/2014/main" val="3369144055"/>
                    </a:ext>
                  </a:extLst>
                </a:gridCol>
              </a:tblGrid>
              <a:tr h="388620">
                <a:tc>
                  <a:txBody>
                    <a:bodyPr/>
                    <a:lstStyle/>
                    <a:p>
                      <a:r>
                        <a:rPr lang="en-US" sz="2100" dirty="0"/>
                        <a:t>D</a:t>
                      </a:r>
                    </a:p>
                  </a:txBody>
                  <a:tcPr marL="68580" marR="68580" marT="34290" marB="34290"/>
                </a:tc>
                <a:tc>
                  <a:txBody>
                    <a:bodyPr/>
                    <a:lstStyle/>
                    <a:p>
                      <a:r>
                        <a:rPr lang="en-US" sz="2100" dirty="0"/>
                        <a:t>O</a:t>
                      </a:r>
                    </a:p>
                  </a:txBody>
                  <a:tcPr marL="68580" marR="68580" marT="34290" marB="34290"/>
                </a:tc>
                <a:tc>
                  <a:txBody>
                    <a:bodyPr/>
                    <a:lstStyle/>
                    <a:p>
                      <a:r>
                        <a:rPr lang="en-US" sz="2100" dirty="0"/>
                        <a:t>T</a:t>
                      </a:r>
                    </a:p>
                  </a:txBody>
                  <a:tcPr marL="68580" marR="68580" marT="34290" marB="34290">
                    <a:solidFill>
                      <a:schemeClr val="accent4"/>
                    </a:solidFill>
                  </a:tcPr>
                </a:tc>
                <a:tc>
                  <a:txBody>
                    <a:bodyPr/>
                    <a:lstStyle/>
                    <a:p>
                      <a:r>
                        <a:rPr lang="en-US" sz="2100" dirty="0"/>
                        <a:t>C </a:t>
                      </a:r>
                    </a:p>
                  </a:txBody>
                  <a:tcPr marL="68580" marR="68580" marT="34290" marB="34290"/>
                </a:tc>
                <a:tc>
                  <a:txBody>
                    <a:bodyPr/>
                    <a:lstStyle/>
                    <a:p>
                      <a:r>
                        <a:rPr lang="en-US" sz="2100" dirty="0"/>
                        <a:t>H</a:t>
                      </a:r>
                    </a:p>
                  </a:txBody>
                  <a:tcPr marL="68580" marR="68580" marT="34290" marB="34290"/>
                </a:tc>
                <a:tc>
                  <a:txBody>
                    <a:bodyPr/>
                    <a:lstStyle/>
                    <a:p>
                      <a:r>
                        <a:rPr lang="en-US" sz="2100" dirty="0"/>
                        <a:t>A</a:t>
                      </a:r>
                    </a:p>
                  </a:txBody>
                  <a:tcPr marL="68580" marR="68580" marT="34290" marB="34290"/>
                </a:tc>
                <a:tc>
                  <a:txBody>
                    <a:bodyPr/>
                    <a:lstStyle/>
                    <a:p>
                      <a:r>
                        <a:rPr lang="en-US" sz="2100" dirty="0"/>
                        <a:t>Y</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7" name="Table 15">
            <a:extLst>
              <a:ext uri="{FF2B5EF4-FFF2-40B4-BE49-F238E27FC236}">
                <a16:creationId xmlns:a16="http://schemas.microsoft.com/office/drawing/2014/main" id="{F1A12A53-2334-4BF7-8415-FDBE25FA9876}"/>
              </a:ext>
            </a:extLst>
          </p:cNvPr>
          <p:cNvGraphicFramePr>
            <a:graphicFrameLocks noGrp="1"/>
          </p:cNvGraphicFramePr>
          <p:nvPr>
            <p:extLst>
              <p:ext uri="{D42A27DB-BD31-4B8C-83A1-F6EECF244321}">
                <p14:modId xmlns:p14="http://schemas.microsoft.com/office/powerpoint/2010/main" val="1098300189"/>
              </p:ext>
            </p:extLst>
          </p:nvPr>
        </p:nvGraphicFramePr>
        <p:xfrm>
          <a:off x="1939719" y="1554437"/>
          <a:ext cx="2753160" cy="388620"/>
        </p:xfrm>
        <a:graphic>
          <a:graphicData uri="http://schemas.openxmlformats.org/drawingml/2006/table">
            <a:tbl>
              <a:tblPr firstRow="1" bandRow="1">
                <a:tableStyleId>{5C22544A-7EE6-4342-B048-85BDC9FD1C3A}</a:tableStyleId>
              </a:tblPr>
              <a:tblGrid>
                <a:gridCol w="550632">
                  <a:extLst>
                    <a:ext uri="{9D8B030D-6E8A-4147-A177-3AD203B41FA5}">
                      <a16:colId xmlns:a16="http://schemas.microsoft.com/office/drawing/2014/main" val="2445328149"/>
                    </a:ext>
                  </a:extLst>
                </a:gridCol>
                <a:gridCol w="550632">
                  <a:extLst>
                    <a:ext uri="{9D8B030D-6E8A-4147-A177-3AD203B41FA5}">
                      <a16:colId xmlns:a16="http://schemas.microsoft.com/office/drawing/2014/main" val="2074004267"/>
                    </a:ext>
                  </a:extLst>
                </a:gridCol>
                <a:gridCol w="550632">
                  <a:extLst>
                    <a:ext uri="{9D8B030D-6E8A-4147-A177-3AD203B41FA5}">
                      <a16:colId xmlns:a16="http://schemas.microsoft.com/office/drawing/2014/main" val="1803639029"/>
                    </a:ext>
                  </a:extLst>
                </a:gridCol>
                <a:gridCol w="550632">
                  <a:extLst>
                    <a:ext uri="{9D8B030D-6E8A-4147-A177-3AD203B41FA5}">
                      <a16:colId xmlns:a16="http://schemas.microsoft.com/office/drawing/2014/main" val="2522572680"/>
                    </a:ext>
                  </a:extLst>
                </a:gridCol>
                <a:gridCol w="550632">
                  <a:extLst>
                    <a:ext uri="{9D8B030D-6E8A-4147-A177-3AD203B41FA5}">
                      <a16:colId xmlns:a16="http://schemas.microsoft.com/office/drawing/2014/main" val="730507034"/>
                    </a:ext>
                  </a:extLst>
                </a:gridCol>
              </a:tblGrid>
              <a:tr h="388620">
                <a:tc>
                  <a:txBody>
                    <a:bodyPr/>
                    <a:lstStyle/>
                    <a:p>
                      <a:r>
                        <a:rPr lang="en-US" sz="2100" dirty="0"/>
                        <a:t>Q</a:t>
                      </a:r>
                    </a:p>
                  </a:txBody>
                  <a:tcPr marL="68580" marR="68580" marT="34290" marB="34290"/>
                </a:tc>
                <a:tc>
                  <a:txBody>
                    <a:bodyPr/>
                    <a:lstStyle/>
                    <a:p>
                      <a:r>
                        <a:rPr lang="en-US" sz="2100" dirty="0"/>
                        <a:t>U</a:t>
                      </a:r>
                    </a:p>
                  </a:txBody>
                  <a:tcPr marL="68580" marR="68580" marT="34290" marB="34290"/>
                </a:tc>
                <a:tc>
                  <a:txBody>
                    <a:bodyPr/>
                    <a:lstStyle/>
                    <a:p>
                      <a:r>
                        <a:rPr lang="en-US" sz="2100" dirty="0"/>
                        <a:t>A</a:t>
                      </a:r>
                    </a:p>
                  </a:txBody>
                  <a:tcPr marL="68580" marR="68580" marT="34290" marB="34290">
                    <a:solidFill>
                      <a:schemeClr val="accent4"/>
                    </a:solidFill>
                  </a:tcPr>
                </a:tc>
                <a:tc>
                  <a:txBody>
                    <a:bodyPr/>
                    <a:lstStyle/>
                    <a:p>
                      <a:r>
                        <a:rPr lang="en-US" sz="2100" dirty="0"/>
                        <a:t>N</a:t>
                      </a:r>
                    </a:p>
                  </a:txBody>
                  <a:tcPr marL="68580" marR="68580" marT="34290" marB="34290"/>
                </a:tc>
                <a:tc>
                  <a:txBody>
                    <a:bodyPr/>
                    <a:lstStyle/>
                    <a:p>
                      <a:r>
                        <a:rPr lang="en-US" sz="2100" dirty="0"/>
                        <a:t>G</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8" name="Table 15">
            <a:extLst>
              <a:ext uri="{FF2B5EF4-FFF2-40B4-BE49-F238E27FC236}">
                <a16:creationId xmlns:a16="http://schemas.microsoft.com/office/drawing/2014/main" id="{298B299D-0F3B-4D25-9F79-5AD32346A485}"/>
              </a:ext>
            </a:extLst>
          </p:cNvPr>
          <p:cNvGraphicFramePr>
            <a:graphicFrameLocks noGrp="1"/>
          </p:cNvGraphicFramePr>
          <p:nvPr>
            <p:extLst>
              <p:ext uri="{D42A27DB-BD31-4B8C-83A1-F6EECF244321}">
                <p14:modId xmlns:p14="http://schemas.microsoft.com/office/powerpoint/2010/main" val="3140211962"/>
              </p:ext>
            </p:extLst>
          </p:nvPr>
        </p:nvGraphicFramePr>
        <p:xfrm>
          <a:off x="2475042" y="1988630"/>
          <a:ext cx="3902150" cy="388620"/>
        </p:xfrm>
        <a:graphic>
          <a:graphicData uri="http://schemas.openxmlformats.org/drawingml/2006/table">
            <a:tbl>
              <a:tblPr firstRow="1" bandRow="1">
                <a:tableStyleId>{5C22544A-7EE6-4342-B048-85BDC9FD1C3A}</a:tableStyleId>
              </a:tblPr>
              <a:tblGrid>
                <a:gridCol w="557450">
                  <a:extLst>
                    <a:ext uri="{9D8B030D-6E8A-4147-A177-3AD203B41FA5}">
                      <a16:colId xmlns:a16="http://schemas.microsoft.com/office/drawing/2014/main" val="2445328149"/>
                    </a:ext>
                  </a:extLst>
                </a:gridCol>
                <a:gridCol w="557450">
                  <a:extLst>
                    <a:ext uri="{9D8B030D-6E8A-4147-A177-3AD203B41FA5}">
                      <a16:colId xmlns:a16="http://schemas.microsoft.com/office/drawing/2014/main" val="1803639029"/>
                    </a:ext>
                  </a:extLst>
                </a:gridCol>
                <a:gridCol w="557450">
                  <a:extLst>
                    <a:ext uri="{9D8B030D-6E8A-4147-A177-3AD203B41FA5}">
                      <a16:colId xmlns:a16="http://schemas.microsoft.com/office/drawing/2014/main" val="2522572680"/>
                    </a:ext>
                  </a:extLst>
                </a:gridCol>
                <a:gridCol w="557450">
                  <a:extLst>
                    <a:ext uri="{9D8B030D-6E8A-4147-A177-3AD203B41FA5}">
                      <a16:colId xmlns:a16="http://schemas.microsoft.com/office/drawing/2014/main" val="2029992524"/>
                    </a:ext>
                  </a:extLst>
                </a:gridCol>
                <a:gridCol w="557450">
                  <a:extLst>
                    <a:ext uri="{9D8B030D-6E8A-4147-A177-3AD203B41FA5}">
                      <a16:colId xmlns:a16="http://schemas.microsoft.com/office/drawing/2014/main" val="1503860785"/>
                    </a:ext>
                  </a:extLst>
                </a:gridCol>
                <a:gridCol w="557450">
                  <a:extLst>
                    <a:ext uri="{9D8B030D-6E8A-4147-A177-3AD203B41FA5}">
                      <a16:colId xmlns:a16="http://schemas.microsoft.com/office/drawing/2014/main" val="1329152081"/>
                    </a:ext>
                  </a:extLst>
                </a:gridCol>
                <a:gridCol w="557450">
                  <a:extLst>
                    <a:ext uri="{9D8B030D-6E8A-4147-A177-3AD203B41FA5}">
                      <a16:colId xmlns:a16="http://schemas.microsoft.com/office/drawing/2014/main" val="1393750762"/>
                    </a:ext>
                  </a:extLst>
                </a:gridCol>
              </a:tblGrid>
              <a:tr h="388620">
                <a:tc>
                  <a:txBody>
                    <a:bodyPr/>
                    <a:lstStyle/>
                    <a:p>
                      <a:r>
                        <a:rPr lang="en-US" sz="2100" dirty="0"/>
                        <a:t>K</a:t>
                      </a:r>
                    </a:p>
                  </a:txBody>
                  <a:tcPr marL="68580" marR="68580" marT="34290" marB="34290"/>
                </a:tc>
                <a:tc>
                  <a:txBody>
                    <a:bodyPr/>
                    <a:lstStyle/>
                    <a:p>
                      <a:r>
                        <a:rPr lang="en-US" sz="2100" dirty="0"/>
                        <a:t>I</a:t>
                      </a:r>
                    </a:p>
                  </a:txBody>
                  <a:tcPr marL="68580" marR="68580" marT="34290" marB="34290">
                    <a:solidFill>
                      <a:schemeClr val="accent4"/>
                    </a:solidFill>
                  </a:tcPr>
                </a:tc>
                <a:tc>
                  <a:txBody>
                    <a:bodyPr/>
                    <a:lstStyle/>
                    <a:p>
                      <a:r>
                        <a:rPr lang="en-US" sz="2100" dirty="0"/>
                        <a:t>M</a:t>
                      </a:r>
                    </a:p>
                  </a:txBody>
                  <a:tcPr marL="68580" marR="68580" marT="34290" marB="34290"/>
                </a:tc>
                <a:tc>
                  <a:txBody>
                    <a:bodyPr/>
                    <a:lstStyle/>
                    <a:p>
                      <a:r>
                        <a:rPr lang="en-US" sz="2100" dirty="0"/>
                        <a:t>L</a:t>
                      </a:r>
                    </a:p>
                  </a:txBody>
                  <a:tcPr marL="68580" marR="68580" marT="34290" marB="34290"/>
                </a:tc>
                <a:tc>
                  <a:txBody>
                    <a:bodyPr/>
                    <a:lstStyle/>
                    <a:p>
                      <a:r>
                        <a:rPr lang="en-US" sz="2100" dirty="0"/>
                        <a:t>O</a:t>
                      </a:r>
                    </a:p>
                  </a:txBody>
                  <a:tcPr marL="68580" marR="68580" marT="34290" marB="34290"/>
                </a:tc>
                <a:tc>
                  <a:txBody>
                    <a:bodyPr/>
                    <a:lstStyle/>
                    <a:p>
                      <a:r>
                        <a:rPr lang="en-US" sz="2100" dirty="0"/>
                        <a:t>A</a:t>
                      </a:r>
                    </a:p>
                  </a:txBody>
                  <a:tcPr marL="68580" marR="68580" marT="34290" marB="34290"/>
                </a:tc>
                <a:tc>
                  <a:txBody>
                    <a:bodyPr/>
                    <a:lstStyle/>
                    <a:p>
                      <a:r>
                        <a:rPr lang="en-US" sz="2100" dirty="0"/>
                        <a:t>I</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9" name="Table 15">
            <a:extLst>
              <a:ext uri="{FF2B5EF4-FFF2-40B4-BE49-F238E27FC236}">
                <a16:creationId xmlns:a16="http://schemas.microsoft.com/office/drawing/2014/main" id="{99007231-3D2D-4ADB-9444-BEA6D9BA591C}"/>
              </a:ext>
            </a:extLst>
          </p:cNvPr>
          <p:cNvGraphicFramePr>
            <a:graphicFrameLocks noGrp="1"/>
          </p:cNvGraphicFramePr>
          <p:nvPr>
            <p:extLst>
              <p:ext uri="{D42A27DB-BD31-4B8C-83A1-F6EECF244321}">
                <p14:modId xmlns:p14="http://schemas.microsoft.com/office/powerpoint/2010/main" val="1993842810"/>
              </p:ext>
            </p:extLst>
          </p:nvPr>
        </p:nvGraphicFramePr>
        <p:xfrm>
          <a:off x="1939720" y="2456593"/>
          <a:ext cx="3879274" cy="38862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2074004267"/>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gridCol w="554182">
                  <a:extLst>
                    <a:ext uri="{9D8B030D-6E8A-4147-A177-3AD203B41FA5}">
                      <a16:colId xmlns:a16="http://schemas.microsoft.com/office/drawing/2014/main" val="1749580837"/>
                    </a:ext>
                  </a:extLst>
                </a:gridCol>
              </a:tblGrid>
              <a:tr h="388620">
                <a:tc>
                  <a:txBody>
                    <a:bodyPr/>
                    <a:lstStyle/>
                    <a:p>
                      <a:r>
                        <a:rPr lang="en-US" sz="2100" dirty="0"/>
                        <a:t>R</a:t>
                      </a:r>
                    </a:p>
                  </a:txBody>
                  <a:tcPr marL="68580" marR="68580" marT="34290" marB="34290"/>
                </a:tc>
                <a:tc>
                  <a:txBody>
                    <a:bodyPr/>
                    <a:lstStyle/>
                    <a:p>
                      <a:r>
                        <a:rPr lang="en-US" sz="2100" dirty="0"/>
                        <a:t>E</a:t>
                      </a:r>
                    </a:p>
                  </a:txBody>
                  <a:tcPr marL="68580" marR="68580" marT="34290" marB="34290"/>
                </a:tc>
                <a:tc>
                  <a:txBody>
                    <a:bodyPr/>
                    <a:lstStyle/>
                    <a:p>
                      <a:r>
                        <a:rPr lang="en-US" sz="2100" dirty="0"/>
                        <a:t>C</a:t>
                      </a:r>
                    </a:p>
                  </a:txBody>
                  <a:tcPr marL="68580" marR="68580" marT="34290" marB="34290">
                    <a:solidFill>
                      <a:schemeClr val="accent4"/>
                    </a:solidFill>
                  </a:tcPr>
                </a:tc>
                <a:tc>
                  <a:txBody>
                    <a:bodyPr/>
                    <a:lstStyle/>
                    <a:p>
                      <a:r>
                        <a:rPr lang="en-US" sz="2100" dirty="0"/>
                        <a:t>Y</a:t>
                      </a:r>
                    </a:p>
                  </a:txBody>
                  <a:tcPr marL="68580" marR="68580" marT="34290" marB="34290"/>
                </a:tc>
                <a:tc>
                  <a:txBody>
                    <a:bodyPr/>
                    <a:lstStyle/>
                    <a:p>
                      <a:r>
                        <a:rPr lang="en-US" sz="2100" dirty="0"/>
                        <a:t>C</a:t>
                      </a:r>
                    </a:p>
                  </a:txBody>
                  <a:tcPr marL="68580" marR="68580" marT="34290" marB="34290"/>
                </a:tc>
                <a:tc>
                  <a:txBody>
                    <a:bodyPr/>
                    <a:lstStyle/>
                    <a:p>
                      <a:r>
                        <a:rPr lang="en-US" sz="2100" dirty="0"/>
                        <a:t>L</a:t>
                      </a:r>
                    </a:p>
                  </a:txBody>
                  <a:tcPr marL="68580" marR="68580" marT="34290" marB="34290"/>
                </a:tc>
                <a:tc>
                  <a:txBody>
                    <a:bodyPr/>
                    <a:lstStyle/>
                    <a:p>
                      <a:r>
                        <a:rPr lang="en-US" sz="2100" dirty="0"/>
                        <a:t>E</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20" name="Table 15">
            <a:extLst>
              <a:ext uri="{FF2B5EF4-FFF2-40B4-BE49-F238E27FC236}">
                <a16:creationId xmlns:a16="http://schemas.microsoft.com/office/drawing/2014/main" id="{E530C0CF-B15C-4095-AACC-57AB246DF369}"/>
              </a:ext>
            </a:extLst>
          </p:cNvPr>
          <p:cNvGraphicFramePr>
            <a:graphicFrameLocks noGrp="1"/>
          </p:cNvGraphicFramePr>
          <p:nvPr>
            <p:extLst>
              <p:ext uri="{D42A27DB-BD31-4B8C-83A1-F6EECF244321}">
                <p14:modId xmlns:p14="http://schemas.microsoft.com/office/powerpoint/2010/main" val="3254810278"/>
              </p:ext>
            </p:extLst>
          </p:nvPr>
        </p:nvGraphicFramePr>
        <p:xfrm>
          <a:off x="2491916" y="2887819"/>
          <a:ext cx="2774050" cy="388620"/>
        </p:xfrm>
        <a:graphic>
          <a:graphicData uri="http://schemas.openxmlformats.org/drawingml/2006/table">
            <a:tbl>
              <a:tblPr firstRow="1" bandRow="1">
                <a:tableStyleId>{5C22544A-7EE6-4342-B048-85BDC9FD1C3A}</a:tableStyleId>
              </a:tblPr>
              <a:tblGrid>
                <a:gridCol w="554810">
                  <a:extLst>
                    <a:ext uri="{9D8B030D-6E8A-4147-A177-3AD203B41FA5}">
                      <a16:colId xmlns:a16="http://schemas.microsoft.com/office/drawing/2014/main" val="2445328149"/>
                    </a:ext>
                  </a:extLst>
                </a:gridCol>
                <a:gridCol w="554810">
                  <a:extLst>
                    <a:ext uri="{9D8B030D-6E8A-4147-A177-3AD203B41FA5}">
                      <a16:colId xmlns:a16="http://schemas.microsoft.com/office/drawing/2014/main" val="2522572680"/>
                    </a:ext>
                  </a:extLst>
                </a:gridCol>
                <a:gridCol w="554810">
                  <a:extLst>
                    <a:ext uri="{9D8B030D-6E8A-4147-A177-3AD203B41FA5}">
                      <a16:colId xmlns:a16="http://schemas.microsoft.com/office/drawing/2014/main" val="2029992524"/>
                    </a:ext>
                  </a:extLst>
                </a:gridCol>
                <a:gridCol w="554810">
                  <a:extLst>
                    <a:ext uri="{9D8B030D-6E8A-4147-A177-3AD203B41FA5}">
                      <a16:colId xmlns:a16="http://schemas.microsoft.com/office/drawing/2014/main" val="1503860785"/>
                    </a:ext>
                  </a:extLst>
                </a:gridCol>
                <a:gridCol w="554810">
                  <a:extLst>
                    <a:ext uri="{9D8B030D-6E8A-4147-A177-3AD203B41FA5}">
                      <a16:colId xmlns:a16="http://schemas.microsoft.com/office/drawing/2014/main" val="327348479"/>
                    </a:ext>
                  </a:extLst>
                </a:gridCol>
              </a:tblGrid>
              <a:tr h="388620">
                <a:tc>
                  <a:txBody>
                    <a:bodyPr/>
                    <a:lstStyle/>
                    <a:p>
                      <a:r>
                        <a:rPr lang="en-US" sz="2100" dirty="0"/>
                        <a:t>N</a:t>
                      </a:r>
                    </a:p>
                  </a:txBody>
                  <a:tcPr marL="68580" marR="68580" marT="34290" marB="34290"/>
                </a:tc>
                <a:tc>
                  <a:txBody>
                    <a:bodyPr/>
                    <a:lstStyle/>
                    <a:p>
                      <a:r>
                        <a:rPr lang="en-US" sz="2100" dirty="0"/>
                        <a:t>H</a:t>
                      </a:r>
                    </a:p>
                  </a:txBody>
                  <a:tcPr marL="68580" marR="68580" marT="34290" marB="34290">
                    <a:solidFill>
                      <a:schemeClr val="accent4"/>
                    </a:solidFill>
                  </a:tcPr>
                </a:tc>
                <a:tc>
                  <a:txBody>
                    <a:bodyPr/>
                    <a:lstStyle/>
                    <a:p>
                      <a:r>
                        <a:rPr lang="en-US" sz="2100" dirty="0"/>
                        <a:t>I</a:t>
                      </a:r>
                    </a:p>
                  </a:txBody>
                  <a:tcPr marL="68580" marR="68580" marT="34290" marB="34290"/>
                </a:tc>
                <a:tc>
                  <a:txBody>
                    <a:bodyPr/>
                    <a:lstStyle/>
                    <a:p>
                      <a:r>
                        <a:rPr lang="en-US" sz="2100" dirty="0"/>
                        <a:t>E</a:t>
                      </a:r>
                    </a:p>
                  </a:txBody>
                  <a:tcPr marL="68580" marR="68580" marT="34290" marB="34290"/>
                </a:tc>
                <a:tc>
                  <a:txBody>
                    <a:bodyPr/>
                    <a:lstStyle/>
                    <a:p>
                      <a:r>
                        <a:rPr lang="en-US" sz="2100" dirty="0"/>
                        <a:t>T</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22" name="Table 15">
            <a:extLst>
              <a:ext uri="{FF2B5EF4-FFF2-40B4-BE49-F238E27FC236}">
                <a16:creationId xmlns:a16="http://schemas.microsoft.com/office/drawing/2014/main" id="{670E57F0-8090-48B4-B55C-C54D18818D03}"/>
              </a:ext>
            </a:extLst>
          </p:cNvPr>
          <p:cNvGraphicFramePr>
            <a:graphicFrameLocks noGrp="1"/>
          </p:cNvGraphicFramePr>
          <p:nvPr>
            <p:extLst>
              <p:ext uri="{D42A27DB-BD31-4B8C-83A1-F6EECF244321}">
                <p14:modId xmlns:p14="http://schemas.microsoft.com/office/powerpoint/2010/main" val="3581671103"/>
              </p:ext>
            </p:extLst>
          </p:nvPr>
        </p:nvGraphicFramePr>
        <p:xfrm>
          <a:off x="1932788" y="3323154"/>
          <a:ext cx="4433456" cy="38862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2074004267"/>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gridCol w="554182">
                  <a:extLst>
                    <a:ext uri="{9D8B030D-6E8A-4147-A177-3AD203B41FA5}">
                      <a16:colId xmlns:a16="http://schemas.microsoft.com/office/drawing/2014/main" val="1503860785"/>
                    </a:ext>
                  </a:extLst>
                </a:gridCol>
                <a:gridCol w="554182">
                  <a:extLst>
                    <a:ext uri="{9D8B030D-6E8A-4147-A177-3AD203B41FA5}">
                      <a16:colId xmlns:a16="http://schemas.microsoft.com/office/drawing/2014/main" val="753991925"/>
                    </a:ext>
                  </a:extLst>
                </a:gridCol>
              </a:tblGrid>
              <a:tr h="388620">
                <a:tc>
                  <a:txBody>
                    <a:bodyPr/>
                    <a:lstStyle/>
                    <a:p>
                      <a:r>
                        <a:rPr lang="en-US" sz="2100" dirty="0"/>
                        <a:t>D</a:t>
                      </a:r>
                    </a:p>
                  </a:txBody>
                  <a:tcPr marL="68580" marR="68580" marT="34290" marB="34290"/>
                </a:tc>
                <a:tc>
                  <a:txBody>
                    <a:bodyPr/>
                    <a:lstStyle/>
                    <a:p>
                      <a:r>
                        <a:rPr lang="en-US" sz="2100" dirty="0"/>
                        <a:t>I</a:t>
                      </a:r>
                    </a:p>
                  </a:txBody>
                  <a:tcPr marL="68580" marR="68580" marT="34290" marB="34290"/>
                </a:tc>
                <a:tc>
                  <a:txBody>
                    <a:bodyPr/>
                    <a:lstStyle/>
                    <a:p>
                      <a:r>
                        <a:rPr lang="en-US" sz="2100" dirty="0"/>
                        <a:t>E</a:t>
                      </a:r>
                    </a:p>
                  </a:txBody>
                  <a:tcPr marL="68580" marR="68580" marT="34290" marB="34290">
                    <a:solidFill>
                      <a:schemeClr val="accent4"/>
                    </a:solidFill>
                  </a:tcPr>
                </a:tc>
                <a:tc>
                  <a:txBody>
                    <a:bodyPr/>
                    <a:lstStyle/>
                    <a:p>
                      <a:r>
                        <a:rPr lang="en-US" sz="2100" dirty="0"/>
                        <a:t>N</a:t>
                      </a:r>
                    </a:p>
                  </a:txBody>
                  <a:tcPr marL="68580" marR="68580" marT="34290" marB="34290"/>
                </a:tc>
                <a:tc>
                  <a:txBody>
                    <a:bodyPr/>
                    <a:lstStyle/>
                    <a:p>
                      <a:r>
                        <a:rPr lang="en-US" sz="2100" dirty="0"/>
                        <a:t>N</a:t>
                      </a:r>
                    </a:p>
                  </a:txBody>
                  <a:tcPr marL="68580" marR="68580" marT="34290" marB="34290"/>
                </a:tc>
                <a:tc>
                  <a:txBody>
                    <a:bodyPr/>
                    <a:lstStyle/>
                    <a:p>
                      <a:r>
                        <a:rPr lang="en-US" sz="2100" dirty="0"/>
                        <a:t>A</a:t>
                      </a:r>
                    </a:p>
                  </a:txBody>
                  <a:tcPr marL="68580" marR="68580" marT="34290" marB="34290"/>
                </a:tc>
                <a:tc>
                  <a:txBody>
                    <a:bodyPr/>
                    <a:lstStyle/>
                    <a:p>
                      <a:r>
                        <a:rPr lang="en-US" sz="2100" dirty="0"/>
                        <a:t>N</a:t>
                      </a:r>
                    </a:p>
                  </a:txBody>
                  <a:tcPr marL="68580" marR="68580" marT="34290" marB="34290"/>
                </a:tc>
                <a:tc>
                  <a:txBody>
                    <a:bodyPr/>
                    <a:lstStyle/>
                    <a:p>
                      <a:r>
                        <a:rPr lang="en-US" sz="2100" dirty="0"/>
                        <a:t>G</a:t>
                      </a:r>
                    </a:p>
                  </a:txBody>
                  <a:tcPr marL="68580" marR="68580" marT="34290" marB="34290"/>
                </a:tc>
                <a:extLst>
                  <a:ext uri="{0D108BD9-81ED-4DB2-BD59-A6C34878D82A}">
                    <a16:rowId xmlns:a16="http://schemas.microsoft.com/office/drawing/2014/main" val="349648408"/>
                  </a:ext>
                </a:extLst>
              </a:tr>
            </a:tbl>
          </a:graphicData>
        </a:graphic>
      </p:graphicFrame>
      <p:sp>
        <p:nvSpPr>
          <p:cNvPr id="23" name="TextBox 22">
            <a:extLst>
              <a:ext uri="{FF2B5EF4-FFF2-40B4-BE49-F238E27FC236}">
                <a16:creationId xmlns:a16="http://schemas.microsoft.com/office/drawing/2014/main" id="{C767B389-36A3-45E2-B3C0-584A06170951}"/>
              </a:ext>
            </a:extLst>
          </p:cNvPr>
          <p:cNvSpPr txBox="1"/>
          <p:nvPr/>
        </p:nvSpPr>
        <p:spPr>
          <a:xfrm>
            <a:off x="2271713" y="304222"/>
            <a:ext cx="3811043" cy="415498"/>
          </a:xfrm>
          <a:prstGeom prst="rect">
            <a:avLst/>
          </a:prstGeom>
          <a:noFill/>
        </p:spPr>
        <p:txBody>
          <a:bodyPr wrap="none" rtlCol="0">
            <a:spAutoFit/>
          </a:bodyPr>
          <a:lstStyle/>
          <a:p>
            <a:pPr defTabSz="685800">
              <a:buClrTx/>
            </a:pPr>
            <a:r>
              <a:rPr lang="en-US" sz="2100" b="1" kern="1200" dirty="0">
                <a:solidFill>
                  <a:srgbClr val="FF0000"/>
                </a:solidFill>
                <a:latin typeface="Calibri" panose="020F0502020204030204"/>
                <a:ea typeface="+mn-ea"/>
                <a:cs typeface="+mn-cs"/>
              </a:rPr>
              <a:t>TRÒ CHƠI Ô CHỮ: TÌM TỪ KHOÁ</a:t>
            </a:r>
          </a:p>
        </p:txBody>
      </p:sp>
      <p:sp>
        <p:nvSpPr>
          <p:cNvPr id="24" name="Oval 23">
            <a:extLst>
              <a:ext uri="{FF2B5EF4-FFF2-40B4-BE49-F238E27FC236}">
                <a16:creationId xmlns:a16="http://schemas.microsoft.com/office/drawing/2014/main" id="{1A8C6513-B78C-4C11-B42E-3FA22ADF7362}"/>
              </a:ext>
            </a:extLst>
          </p:cNvPr>
          <p:cNvSpPr/>
          <p:nvPr/>
        </p:nvSpPr>
        <p:spPr>
          <a:xfrm>
            <a:off x="1392104" y="1076959"/>
            <a:ext cx="421481" cy="4220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5" name="Oval 24">
            <a:extLst>
              <a:ext uri="{FF2B5EF4-FFF2-40B4-BE49-F238E27FC236}">
                <a16:creationId xmlns:a16="http://schemas.microsoft.com/office/drawing/2014/main" id="{849CBF92-BE32-4F2C-A433-4AF18F757B3E}"/>
              </a:ext>
            </a:extLst>
          </p:cNvPr>
          <p:cNvSpPr/>
          <p:nvPr/>
        </p:nvSpPr>
        <p:spPr>
          <a:xfrm>
            <a:off x="1375774" y="1543705"/>
            <a:ext cx="421481" cy="3817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6" name="Oval 25">
            <a:extLst>
              <a:ext uri="{FF2B5EF4-FFF2-40B4-BE49-F238E27FC236}">
                <a16:creationId xmlns:a16="http://schemas.microsoft.com/office/drawing/2014/main" id="{060748C3-53DC-44A5-BEBD-01FF9E00CCF9}"/>
              </a:ext>
            </a:extLst>
          </p:cNvPr>
          <p:cNvSpPr/>
          <p:nvPr/>
        </p:nvSpPr>
        <p:spPr>
          <a:xfrm>
            <a:off x="1385577" y="1980663"/>
            <a:ext cx="421481" cy="3817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7" name="Oval 26">
            <a:extLst>
              <a:ext uri="{FF2B5EF4-FFF2-40B4-BE49-F238E27FC236}">
                <a16:creationId xmlns:a16="http://schemas.microsoft.com/office/drawing/2014/main" id="{E766CA95-AF4D-4915-894E-81642B071B50}"/>
              </a:ext>
            </a:extLst>
          </p:cNvPr>
          <p:cNvSpPr/>
          <p:nvPr/>
        </p:nvSpPr>
        <p:spPr>
          <a:xfrm>
            <a:off x="1383195" y="2423963"/>
            <a:ext cx="421481" cy="3817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8" name="Oval 27">
            <a:extLst>
              <a:ext uri="{FF2B5EF4-FFF2-40B4-BE49-F238E27FC236}">
                <a16:creationId xmlns:a16="http://schemas.microsoft.com/office/drawing/2014/main" id="{CA9B53A0-264C-4881-9E0D-A87BA2D6F2D4}"/>
              </a:ext>
            </a:extLst>
          </p:cNvPr>
          <p:cNvSpPr/>
          <p:nvPr/>
        </p:nvSpPr>
        <p:spPr>
          <a:xfrm>
            <a:off x="1383193" y="2869289"/>
            <a:ext cx="421481" cy="3817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9" name="Oval 28">
            <a:extLst>
              <a:ext uri="{FF2B5EF4-FFF2-40B4-BE49-F238E27FC236}">
                <a16:creationId xmlns:a16="http://schemas.microsoft.com/office/drawing/2014/main" id="{ED26B581-7994-4037-AF1F-B541D2B6E965}"/>
              </a:ext>
            </a:extLst>
          </p:cNvPr>
          <p:cNvSpPr/>
          <p:nvPr/>
        </p:nvSpPr>
        <p:spPr>
          <a:xfrm>
            <a:off x="1392105" y="3314613"/>
            <a:ext cx="421481" cy="3817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panose="020B0604020202020204" pitchFamily="34" charset="0"/>
            </a:endParaRPr>
          </a:p>
          <a:p>
            <a:pPr algn="ctr" defTabSz="685800">
              <a:buClrTx/>
            </a:pPr>
            <a:endParaRPr lang="en-US" sz="1350" kern="1200" dirty="0">
              <a:solidFill>
                <a:prstClr val="white"/>
              </a:solidFill>
              <a:latin typeface="Calibri" panose="020F0502020204030204"/>
            </a:endParaRPr>
          </a:p>
        </p:txBody>
      </p:sp>
      <p:sp>
        <p:nvSpPr>
          <p:cNvPr id="2" name="TextBox 1">
            <a:hlinkClick r:id="rId5" action="ppaction://hlinksldjump"/>
            <a:extLst>
              <a:ext uri="{FF2B5EF4-FFF2-40B4-BE49-F238E27FC236}">
                <a16:creationId xmlns:a16="http://schemas.microsoft.com/office/drawing/2014/main" id="{9E822EE8-70D5-455C-BC3C-E793D207966B}"/>
              </a:ext>
            </a:extLst>
          </p:cNvPr>
          <p:cNvSpPr txBox="1"/>
          <p:nvPr/>
        </p:nvSpPr>
        <p:spPr>
          <a:xfrm>
            <a:off x="1375773" y="1122713"/>
            <a:ext cx="437812"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1</a:t>
            </a:r>
          </a:p>
        </p:txBody>
      </p:sp>
      <p:sp>
        <p:nvSpPr>
          <p:cNvPr id="31" name="TextBox 30">
            <a:hlinkClick r:id="rId6" action="ppaction://hlinksldjump"/>
            <a:extLst>
              <a:ext uri="{FF2B5EF4-FFF2-40B4-BE49-F238E27FC236}">
                <a16:creationId xmlns:a16="http://schemas.microsoft.com/office/drawing/2014/main" id="{0D922AFA-54F9-4A40-B1C7-3845BECBD2C1}"/>
              </a:ext>
            </a:extLst>
          </p:cNvPr>
          <p:cNvSpPr txBox="1"/>
          <p:nvPr/>
        </p:nvSpPr>
        <p:spPr>
          <a:xfrm>
            <a:off x="1350503" y="1568531"/>
            <a:ext cx="437812"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2</a:t>
            </a:r>
          </a:p>
        </p:txBody>
      </p:sp>
      <p:sp>
        <p:nvSpPr>
          <p:cNvPr id="32" name="TextBox 31">
            <a:hlinkClick r:id="rId7" action="ppaction://hlinksldjump"/>
            <a:extLst>
              <a:ext uri="{FF2B5EF4-FFF2-40B4-BE49-F238E27FC236}">
                <a16:creationId xmlns:a16="http://schemas.microsoft.com/office/drawing/2014/main" id="{AC0D6805-394F-4A46-A11B-472EC35635F6}"/>
              </a:ext>
            </a:extLst>
          </p:cNvPr>
          <p:cNvSpPr txBox="1"/>
          <p:nvPr/>
        </p:nvSpPr>
        <p:spPr>
          <a:xfrm flipH="1">
            <a:off x="1355090" y="2013315"/>
            <a:ext cx="471050"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3</a:t>
            </a:r>
          </a:p>
        </p:txBody>
      </p:sp>
      <p:sp>
        <p:nvSpPr>
          <p:cNvPr id="33" name="TextBox 32">
            <a:hlinkClick r:id="rId8" action="ppaction://hlinksldjump"/>
            <a:extLst>
              <a:ext uri="{FF2B5EF4-FFF2-40B4-BE49-F238E27FC236}">
                <a16:creationId xmlns:a16="http://schemas.microsoft.com/office/drawing/2014/main" id="{71DC28E2-61E6-4FD6-9EDC-0E3D0378B0FE}"/>
              </a:ext>
            </a:extLst>
          </p:cNvPr>
          <p:cNvSpPr txBox="1"/>
          <p:nvPr/>
        </p:nvSpPr>
        <p:spPr>
          <a:xfrm>
            <a:off x="1350503" y="2449557"/>
            <a:ext cx="421481"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4</a:t>
            </a:r>
          </a:p>
        </p:txBody>
      </p:sp>
      <p:sp>
        <p:nvSpPr>
          <p:cNvPr id="34" name="TextBox 33">
            <a:hlinkClick r:id="rId9" action="ppaction://hlinksldjump"/>
            <a:extLst>
              <a:ext uri="{FF2B5EF4-FFF2-40B4-BE49-F238E27FC236}">
                <a16:creationId xmlns:a16="http://schemas.microsoft.com/office/drawing/2014/main" id="{3710FF19-2B7D-4872-8DDD-F80502FB66F7}"/>
              </a:ext>
            </a:extLst>
          </p:cNvPr>
          <p:cNvSpPr txBox="1"/>
          <p:nvPr/>
        </p:nvSpPr>
        <p:spPr>
          <a:xfrm flipH="1">
            <a:off x="1355196" y="2891503"/>
            <a:ext cx="449478"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5</a:t>
            </a:r>
          </a:p>
        </p:txBody>
      </p:sp>
      <p:sp>
        <p:nvSpPr>
          <p:cNvPr id="35" name="TextBox 34">
            <a:hlinkClick r:id="rId10" action="ppaction://hlinksldjump"/>
            <a:extLst>
              <a:ext uri="{FF2B5EF4-FFF2-40B4-BE49-F238E27FC236}">
                <a16:creationId xmlns:a16="http://schemas.microsoft.com/office/drawing/2014/main" id="{91BAB65B-CE9D-4A29-B8FE-15942000CE26}"/>
              </a:ext>
            </a:extLst>
          </p:cNvPr>
          <p:cNvSpPr txBox="1"/>
          <p:nvPr/>
        </p:nvSpPr>
        <p:spPr>
          <a:xfrm>
            <a:off x="1360777" y="3341179"/>
            <a:ext cx="417264"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6</a:t>
            </a:r>
          </a:p>
        </p:txBody>
      </p:sp>
      <p:sp>
        <p:nvSpPr>
          <p:cNvPr id="3" name="TextBox 2">
            <a:extLst>
              <a:ext uri="{FF2B5EF4-FFF2-40B4-BE49-F238E27FC236}">
                <a16:creationId xmlns:a16="http://schemas.microsoft.com/office/drawing/2014/main" id="{7AB50075-85ED-41E9-A3FF-08A5435D0D3A}"/>
              </a:ext>
            </a:extLst>
          </p:cNvPr>
          <p:cNvSpPr txBox="1"/>
          <p:nvPr/>
        </p:nvSpPr>
        <p:spPr>
          <a:xfrm>
            <a:off x="6354314" y="696637"/>
            <a:ext cx="184731" cy="300082"/>
          </a:xfrm>
          <a:prstGeom prst="rect">
            <a:avLst/>
          </a:prstGeom>
          <a:noFill/>
        </p:spPr>
        <p:txBody>
          <a:bodyPr wrap="none" rtlCol="0">
            <a:spAutoFit/>
          </a:bodyPr>
          <a:lstStyle/>
          <a:p>
            <a:pPr defTabSz="685800">
              <a:buClrTx/>
            </a:pPr>
            <a:endParaRPr lang="en-US" sz="1350" kern="1200" dirty="0">
              <a:solidFill>
                <a:prstClr val="black"/>
              </a:solidFill>
              <a:latin typeface="Calibri" panose="020F0502020204030204"/>
              <a:ea typeface="+mn-ea"/>
              <a:cs typeface="+mn-cs"/>
            </a:endParaRPr>
          </a:p>
        </p:txBody>
      </p:sp>
      <p:graphicFrame>
        <p:nvGraphicFramePr>
          <p:cNvPr id="44" name="Table 15">
            <a:extLst>
              <a:ext uri="{FF2B5EF4-FFF2-40B4-BE49-F238E27FC236}">
                <a16:creationId xmlns:a16="http://schemas.microsoft.com/office/drawing/2014/main" id="{FEACC7BB-C164-493A-BB9A-51BFABF0DF15}"/>
              </a:ext>
            </a:extLst>
          </p:cNvPr>
          <p:cNvGraphicFramePr>
            <a:graphicFrameLocks noGrp="1"/>
          </p:cNvGraphicFramePr>
          <p:nvPr>
            <p:extLst>
              <p:ext uri="{D42A27DB-BD31-4B8C-83A1-F6EECF244321}">
                <p14:modId xmlns:p14="http://schemas.microsoft.com/office/powerpoint/2010/main" val="1544751475"/>
              </p:ext>
            </p:extLst>
          </p:nvPr>
        </p:nvGraphicFramePr>
        <p:xfrm>
          <a:off x="1942639" y="1122425"/>
          <a:ext cx="3876355" cy="381794"/>
        </p:xfrm>
        <a:graphic>
          <a:graphicData uri="http://schemas.openxmlformats.org/drawingml/2006/table">
            <a:tbl>
              <a:tblPr firstRow="1" bandRow="1">
                <a:tableStyleId>{5C22544A-7EE6-4342-B048-85BDC9FD1C3A}</a:tableStyleId>
              </a:tblPr>
              <a:tblGrid>
                <a:gridCol w="553765">
                  <a:extLst>
                    <a:ext uri="{9D8B030D-6E8A-4147-A177-3AD203B41FA5}">
                      <a16:colId xmlns:a16="http://schemas.microsoft.com/office/drawing/2014/main" val="2445328149"/>
                    </a:ext>
                  </a:extLst>
                </a:gridCol>
                <a:gridCol w="553765">
                  <a:extLst>
                    <a:ext uri="{9D8B030D-6E8A-4147-A177-3AD203B41FA5}">
                      <a16:colId xmlns:a16="http://schemas.microsoft.com/office/drawing/2014/main" val="1803639029"/>
                    </a:ext>
                  </a:extLst>
                </a:gridCol>
                <a:gridCol w="553765">
                  <a:extLst>
                    <a:ext uri="{9D8B030D-6E8A-4147-A177-3AD203B41FA5}">
                      <a16:colId xmlns:a16="http://schemas.microsoft.com/office/drawing/2014/main" val="2522572680"/>
                    </a:ext>
                  </a:extLst>
                </a:gridCol>
                <a:gridCol w="553765">
                  <a:extLst>
                    <a:ext uri="{9D8B030D-6E8A-4147-A177-3AD203B41FA5}">
                      <a16:colId xmlns:a16="http://schemas.microsoft.com/office/drawing/2014/main" val="2029992524"/>
                    </a:ext>
                  </a:extLst>
                </a:gridCol>
                <a:gridCol w="553765">
                  <a:extLst>
                    <a:ext uri="{9D8B030D-6E8A-4147-A177-3AD203B41FA5}">
                      <a16:colId xmlns:a16="http://schemas.microsoft.com/office/drawing/2014/main" val="1503860785"/>
                    </a:ext>
                  </a:extLst>
                </a:gridCol>
                <a:gridCol w="553765">
                  <a:extLst>
                    <a:ext uri="{9D8B030D-6E8A-4147-A177-3AD203B41FA5}">
                      <a16:colId xmlns:a16="http://schemas.microsoft.com/office/drawing/2014/main" val="753991925"/>
                    </a:ext>
                  </a:extLst>
                </a:gridCol>
                <a:gridCol w="553765">
                  <a:extLst>
                    <a:ext uri="{9D8B030D-6E8A-4147-A177-3AD203B41FA5}">
                      <a16:colId xmlns:a16="http://schemas.microsoft.com/office/drawing/2014/main" val="2401438610"/>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45" name="Table 15">
            <a:extLst>
              <a:ext uri="{FF2B5EF4-FFF2-40B4-BE49-F238E27FC236}">
                <a16:creationId xmlns:a16="http://schemas.microsoft.com/office/drawing/2014/main" id="{4BA8C643-EEC6-4E66-B2D5-2F097E9A8C9B}"/>
              </a:ext>
            </a:extLst>
          </p:cNvPr>
          <p:cNvGraphicFramePr>
            <a:graphicFrameLocks noGrp="1"/>
          </p:cNvGraphicFramePr>
          <p:nvPr>
            <p:extLst>
              <p:ext uri="{D42A27DB-BD31-4B8C-83A1-F6EECF244321}">
                <p14:modId xmlns:p14="http://schemas.microsoft.com/office/powerpoint/2010/main" val="348676082"/>
              </p:ext>
            </p:extLst>
          </p:nvPr>
        </p:nvGraphicFramePr>
        <p:xfrm>
          <a:off x="1943736" y="1554844"/>
          <a:ext cx="2770910" cy="381794"/>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tblGrid>
              <a:tr h="381794">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46" name="Table 15">
            <a:extLst>
              <a:ext uri="{FF2B5EF4-FFF2-40B4-BE49-F238E27FC236}">
                <a16:creationId xmlns:a16="http://schemas.microsoft.com/office/drawing/2014/main" id="{78CDE371-CEAA-41E4-B70C-E09CD443824D}"/>
              </a:ext>
            </a:extLst>
          </p:cNvPr>
          <p:cNvGraphicFramePr>
            <a:graphicFrameLocks noGrp="1"/>
          </p:cNvGraphicFramePr>
          <p:nvPr>
            <p:extLst>
              <p:ext uri="{D42A27DB-BD31-4B8C-83A1-F6EECF244321}">
                <p14:modId xmlns:p14="http://schemas.microsoft.com/office/powerpoint/2010/main" val="1601114972"/>
              </p:ext>
            </p:extLst>
          </p:nvPr>
        </p:nvGraphicFramePr>
        <p:xfrm>
          <a:off x="2485793" y="1993942"/>
          <a:ext cx="3885273" cy="381794"/>
        </p:xfrm>
        <a:graphic>
          <a:graphicData uri="http://schemas.openxmlformats.org/drawingml/2006/table">
            <a:tbl>
              <a:tblPr firstRow="1" bandRow="1">
                <a:tableStyleId>{5C22544A-7EE6-4342-B048-85BDC9FD1C3A}</a:tableStyleId>
              </a:tblPr>
              <a:tblGrid>
                <a:gridCol w="555039">
                  <a:extLst>
                    <a:ext uri="{9D8B030D-6E8A-4147-A177-3AD203B41FA5}">
                      <a16:colId xmlns:a16="http://schemas.microsoft.com/office/drawing/2014/main" val="2445328149"/>
                    </a:ext>
                  </a:extLst>
                </a:gridCol>
                <a:gridCol w="555039">
                  <a:extLst>
                    <a:ext uri="{9D8B030D-6E8A-4147-A177-3AD203B41FA5}">
                      <a16:colId xmlns:a16="http://schemas.microsoft.com/office/drawing/2014/main" val="1803639029"/>
                    </a:ext>
                  </a:extLst>
                </a:gridCol>
                <a:gridCol w="555039">
                  <a:extLst>
                    <a:ext uri="{9D8B030D-6E8A-4147-A177-3AD203B41FA5}">
                      <a16:colId xmlns:a16="http://schemas.microsoft.com/office/drawing/2014/main" val="2522572680"/>
                    </a:ext>
                  </a:extLst>
                </a:gridCol>
                <a:gridCol w="555039">
                  <a:extLst>
                    <a:ext uri="{9D8B030D-6E8A-4147-A177-3AD203B41FA5}">
                      <a16:colId xmlns:a16="http://schemas.microsoft.com/office/drawing/2014/main" val="2029992524"/>
                    </a:ext>
                  </a:extLst>
                </a:gridCol>
                <a:gridCol w="555039">
                  <a:extLst>
                    <a:ext uri="{9D8B030D-6E8A-4147-A177-3AD203B41FA5}">
                      <a16:colId xmlns:a16="http://schemas.microsoft.com/office/drawing/2014/main" val="1503860785"/>
                    </a:ext>
                  </a:extLst>
                </a:gridCol>
                <a:gridCol w="555039">
                  <a:extLst>
                    <a:ext uri="{9D8B030D-6E8A-4147-A177-3AD203B41FA5}">
                      <a16:colId xmlns:a16="http://schemas.microsoft.com/office/drawing/2014/main" val="3989652658"/>
                    </a:ext>
                  </a:extLst>
                </a:gridCol>
                <a:gridCol w="555039">
                  <a:extLst>
                    <a:ext uri="{9D8B030D-6E8A-4147-A177-3AD203B41FA5}">
                      <a16:colId xmlns:a16="http://schemas.microsoft.com/office/drawing/2014/main" val="2451291220"/>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47" name="Table 15">
            <a:extLst>
              <a:ext uri="{FF2B5EF4-FFF2-40B4-BE49-F238E27FC236}">
                <a16:creationId xmlns:a16="http://schemas.microsoft.com/office/drawing/2014/main" id="{0527163C-A3F5-4DAC-A3C6-0F0F1EDFAF8A}"/>
              </a:ext>
            </a:extLst>
          </p:cNvPr>
          <p:cNvGraphicFramePr>
            <a:graphicFrameLocks noGrp="1"/>
          </p:cNvGraphicFramePr>
          <p:nvPr>
            <p:extLst>
              <p:ext uri="{D42A27DB-BD31-4B8C-83A1-F6EECF244321}">
                <p14:modId xmlns:p14="http://schemas.microsoft.com/office/powerpoint/2010/main" val="14890791"/>
              </p:ext>
            </p:extLst>
          </p:nvPr>
        </p:nvGraphicFramePr>
        <p:xfrm>
          <a:off x="1939720" y="2463496"/>
          <a:ext cx="3879274" cy="381794"/>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2074004267"/>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gridCol w="554182">
                  <a:extLst>
                    <a:ext uri="{9D8B030D-6E8A-4147-A177-3AD203B41FA5}">
                      <a16:colId xmlns:a16="http://schemas.microsoft.com/office/drawing/2014/main" val="2869026338"/>
                    </a:ext>
                  </a:extLst>
                </a:gridCol>
              </a:tblGrid>
              <a:tr h="381794">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48" name="Table 15">
            <a:extLst>
              <a:ext uri="{FF2B5EF4-FFF2-40B4-BE49-F238E27FC236}">
                <a16:creationId xmlns:a16="http://schemas.microsoft.com/office/drawing/2014/main" id="{632019C0-284E-4DDD-A995-A5430B106B76}"/>
              </a:ext>
            </a:extLst>
          </p:cNvPr>
          <p:cNvGraphicFramePr>
            <a:graphicFrameLocks noGrp="1"/>
          </p:cNvGraphicFramePr>
          <p:nvPr>
            <p:extLst>
              <p:ext uri="{D42A27DB-BD31-4B8C-83A1-F6EECF244321}">
                <p14:modId xmlns:p14="http://schemas.microsoft.com/office/powerpoint/2010/main" val="2424172580"/>
              </p:ext>
            </p:extLst>
          </p:nvPr>
        </p:nvGraphicFramePr>
        <p:xfrm>
          <a:off x="2483002" y="2896694"/>
          <a:ext cx="2774050" cy="381794"/>
        </p:xfrm>
        <a:graphic>
          <a:graphicData uri="http://schemas.openxmlformats.org/drawingml/2006/table">
            <a:tbl>
              <a:tblPr firstRow="1" bandRow="1">
                <a:tableStyleId>{5C22544A-7EE6-4342-B048-85BDC9FD1C3A}</a:tableStyleId>
              </a:tblPr>
              <a:tblGrid>
                <a:gridCol w="554810">
                  <a:extLst>
                    <a:ext uri="{9D8B030D-6E8A-4147-A177-3AD203B41FA5}">
                      <a16:colId xmlns:a16="http://schemas.microsoft.com/office/drawing/2014/main" val="1803639029"/>
                    </a:ext>
                  </a:extLst>
                </a:gridCol>
                <a:gridCol w="554810">
                  <a:extLst>
                    <a:ext uri="{9D8B030D-6E8A-4147-A177-3AD203B41FA5}">
                      <a16:colId xmlns:a16="http://schemas.microsoft.com/office/drawing/2014/main" val="2522572680"/>
                    </a:ext>
                  </a:extLst>
                </a:gridCol>
                <a:gridCol w="554810">
                  <a:extLst>
                    <a:ext uri="{9D8B030D-6E8A-4147-A177-3AD203B41FA5}">
                      <a16:colId xmlns:a16="http://schemas.microsoft.com/office/drawing/2014/main" val="2029992524"/>
                    </a:ext>
                  </a:extLst>
                </a:gridCol>
                <a:gridCol w="554810">
                  <a:extLst>
                    <a:ext uri="{9D8B030D-6E8A-4147-A177-3AD203B41FA5}">
                      <a16:colId xmlns:a16="http://schemas.microsoft.com/office/drawing/2014/main" val="1503860785"/>
                    </a:ext>
                  </a:extLst>
                </a:gridCol>
                <a:gridCol w="554810">
                  <a:extLst>
                    <a:ext uri="{9D8B030D-6E8A-4147-A177-3AD203B41FA5}">
                      <a16:colId xmlns:a16="http://schemas.microsoft.com/office/drawing/2014/main" val="3929575524"/>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50" name="Table 15">
            <a:extLst>
              <a:ext uri="{FF2B5EF4-FFF2-40B4-BE49-F238E27FC236}">
                <a16:creationId xmlns:a16="http://schemas.microsoft.com/office/drawing/2014/main" id="{FC401232-0C26-4282-BC62-4F1A17ADD4A4}"/>
              </a:ext>
            </a:extLst>
          </p:cNvPr>
          <p:cNvGraphicFramePr>
            <a:graphicFrameLocks noGrp="1"/>
          </p:cNvGraphicFramePr>
          <p:nvPr>
            <p:extLst>
              <p:ext uri="{D42A27DB-BD31-4B8C-83A1-F6EECF244321}">
                <p14:modId xmlns:p14="http://schemas.microsoft.com/office/powerpoint/2010/main" val="1287255598"/>
              </p:ext>
            </p:extLst>
          </p:nvPr>
        </p:nvGraphicFramePr>
        <p:xfrm>
          <a:off x="1939719" y="3318204"/>
          <a:ext cx="4433456" cy="381794"/>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2074004267"/>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gridCol w="554182">
                  <a:extLst>
                    <a:ext uri="{9D8B030D-6E8A-4147-A177-3AD203B41FA5}">
                      <a16:colId xmlns:a16="http://schemas.microsoft.com/office/drawing/2014/main" val="1503860785"/>
                    </a:ext>
                  </a:extLst>
                </a:gridCol>
                <a:gridCol w="554182">
                  <a:extLst>
                    <a:ext uri="{9D8B030D-6E8A-4147-A177-3AD203B41FA5}">
                      <a16:colId xmlns:a16="http://schemas.microsoft.com/office/drawing/2014/main" val="753991925"/>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pic>
        <p:nvPicPr>
          <p:cNvPr id="5" name="Graphic 4" descr="Apple with solid fill">
            <a:extLst>
              <a:ext uri="{FF2B5EF4-FFF2-40B4-BE49-F238E27FC236}">
                <a16:creationId xmlns:a16="http://schemas.microsoft.com/office/drawing/2014/main" id="{D5A3AEA1-6BA1-4AE3-A223-325BBAC80E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5692" y="1064102"/>
            <a:ext cx="421481" cy="421481"/>
          </a:xfrm>
          <a:prstGeom prst="rect">
            <a:avLst/>
          </a:prstGeom>
        </p:spPr>
      </p:pic>
      <p:pic>
        <p:nvPicPr>
          <p:cNvPr id="37" name="Graphic 36" descr="Apple with solid fill">
            <a:extLst>
              <a:ext uri="{FF2B5EF4-FFF2-40B4-BE49-F238E27FC236}">
                <a16:creationId xmlns:a16="http://schemas.microsoft.com/office/drawing/2014/main" id="{CE42C998-B34B-41B3-89D5-2035F75659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4645" y="1509688"/>
            <a:ext cx="421481" cy="421481"/>
          </a:xfrm>
          <a:prstGeom prst="rect">
            <a:avLst/>
          </a:prstGeom>
        </p:spPr>
      </p:pic>
      <p:pic>
        <p:nvPicPr>
          <p:cNvPr id="38" name="Graphic 37" descr="Apple with solid fill">
            <a:extLst>
              <a:ext uri="{FF2B5EF4-FFF2-40B4-BE49-F238E27FC236}">
                <a16:creationId xmlns:a16="http://schemas.microsoft.com/office/drawing/2014/main" id="{4F1C9D95-D2E4-4751-85D8-FAD1FDB54F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7189" y="1948087"/>
            <a:ext cx="421481" cy="421481"/>
          </a:xfrm>
          <a:prstGeom prst="rect">
            <a:avLst/>
          </a:prstGeom>
        </p:spPr>
      </p:pic>
      <p:pic>
        <p:nvPicPr>
          <p:cNvPr id="39" name="Graphic 38" descr="Apple with solid fill">
            <a:extLst>
              <a:ext uri="{FF2B5EF4-FFF2-40B4-BE49-F238E27FC236}">
                <a16:creationId xmlns:a16="http://schemas.microsoft.com/office/drawing/2014/main" id="{98FC8DF9-FBEF-4C77-93CC-B9E7F17A0C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27003" y="2439646"/>
            <a:ext cx="421481" cy="421481"/>
          </a:xfrm>
          <a:prstGeom prst="rect">
            <a:avLst/>
          </a:prstGeom>
        </p:spPr>
      </p:pic>
      <p:pic>
        <p:nvPicPr>
          <p:cNvPr id="40" name="Graphic 39" descr="Apple with solid fill">
            <a:extLst>
              <a:ext uri="{FF2B5EF4-FFF2-40B4-BE49-F238E27FC236}">
                <a16:creationId xmlns:a16="http://schemas.microsoft.com/office/drawing/2014/main" id="{EE191BD8-6B39-447E-8894-5C7E60DE65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3975" y="2854958"/>
            <a:ext cx="421481" cy="421481"/>
          </a:xfrm>
          <a:prstGeom prst="rect">
            <a:avLst/>
          </a:prstGeom>
        </p:spPr>
      </p:pic>
      <p:pic>
        <p:nvPicPr>
          <p:cNvPr id="41" name="Graphic 40" descr="Apple with solid fill">
            <a:extLst>
              <a:ext uri="{FF2B5EF4-FFF2-40B4-BE49-F238E27FC236}">
                <a16:creationId xmlns:a16="http://schemas.microsoft.com/office/drawing/2014/main" id="{7E4FD00B-A4E2-41E5-9B5E-B0759AB0FB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82087" y="3276439"/>
            <a:ext cx="421481" cy="421481"/>
          </a:xfrm>
          <a:prstGeom prst="rect">
            <a:avLst/>
          </a:prstGeom>
        </p:spPr>
      </p:pic>
      <p:sp>
        <p:nvSpPr>
          <p:cNvPr id="6" name="Rectangle: Rounded Corners 5">
            <a:extLst>
              <a:ext uri="{FF2B5EF4-FFF2-40B4-BE49-F238E27FC236}">
                <a16:creationId xmlns:a16="http://schemas.microsoft.com/office/drawing/2014/main" id="{EC8DC789-D26B-4CB2-A14C-FE8677DE228D}"/>
              </a:ext>
            </a:extLst>
          </p:cNvPr>
          <p:cNvSpPr/>
          <p:nvPr/>
        </p:nvSpPr>
        <p:spPr>
          <a:xfrm>
            <a:off x="1124719" y="4383795"/>
            <a:ext cx="2070106" cy="40597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b="1" kern="1200" dirty="0">
                <a:solidFill>
                  <a:prstClr val="white"/>
                </a:solidFill>
                <a:latin typeface="Calibri" panose="020F0502020204030204"/>
              </a:rPr>
              <a:t>TỪ KHOÁ</a:t>
            </a:r>
          </a:p>
        </p:txBody>
      </p:sp>
      <p:sp>
        <p:nvSpPr>
          <p:cNvPr id="7" name="Rectangle: Rounded Corners 6">
            <a:extLst>
              <a:ext uri="{FF2B5EF4-FFF2-40B4-BE49-F238E27FC236}">
                <a16:creationId xmlns:a16="http://schemas.microsoft.com/office/drawing/2014/main" id="{6B1FC379-E2FA-4CA2-8899-2790AD03FEFB}"/>
              </a:ext>
            </a:extLst>
          </p:cNvPr>
          <p:cNvSpPr/>
          <p:nvPr/>
        </p:nvSpPr>
        <p:spPr>
          <a:xfrm>
            <a:off x="3367946" y="4398763"/>
            <a:ext cx="2385113" cy="3989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700" b="1" kern="1200" dirty="0">
                <a:solidFill>
                  <a:srgbClr val="FF0000"/>
                </a:solidFill>
                <a:latin typeface="Calibri" panose="020F0502020204030204"/>
              </a:rPr>
              <a:t>TÁI CHẾ</a:t>
            </a:r>
          </a:p>
        </p:txBody>
      </p:sp>
      <p:sp>
        <p:nvSpPr>
          <p:cNvPr id="8" name="Rectangle: Rounded Corners 7">
            <a:extLst>
              <a:ext uri="{FF2B5EF4-FFF2-40B4-BE49-F238E27FC236}">
                <a16:creationId xmlns:a16="http://schemas.microsoft.com/office/drawing/2014/main" id="{BBB0FABD-E58F-40A0-B3DE-147CA4621928}"/>
              </a:ext>
            </a:extLst>
          </p:cNvPr>
          <p:cNvSpPr/>
          <p:nvPr/>
        </p:nvSpPr>
        <p:spPr>
          <a:xfrm>
            <a:off x="3373997" y="4398764"/>
            <a:ext cx="2396006" cy="4059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Action Button: Go Forward or Next 8">
            <a:hlinkClick r:id="" action="ppaction://noaction" highlightClick="1"/>
            <a:extLst>
              <a:ext uri="{FF2B5EF4-FFF2-40B4-BE49-F238E27FC236}">
                <a16:creationId xmlns:a16="http://schemas.microsoft.com/office/drawing/2014/main" id="{F6520AD6-1CF6-49C2-A98D-F925FE126953}"/>
              </a:ext>
            </a:extLst>
          </p:cNvPr>
          <p:cNvSpPr/>
          <p:nvPr/>
        </p:nvSpPr>
        <p:spPr>
          <a:xfrm>
            <a:off x="6066432" y="4383795"/>
            <a:ext cx="527770" cy="3910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pic>
        <p:nvPicPr>
          <p:cNvPr id="10" name="Duong-len-dinh-Olympia_nhacchuong.haihuoc.vn">
            <a:hlinkClick r:id="" action="ppaction://media"/>
            <a:extLst>
              <a:ext uri="{FF2B5EF4-FFF2-40B4-BE49-F238E27FC236}">
                <a16:creationId xmlns:a16="http://schemas.microsoft.com/office/drawing/2014/main" id="{2A18165D-86FA-42FB-872D-B3385DA4E1E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100028" y="380280"/>
            <a:ext cx="66288" cy="66288"/>
          </a:xfrm>
          <a:prstGeom prst="rect">
            <a:avLst/>
          </a:prstGeom>
        </p:spPr>
      </p:pic>
    </p:spTree>
    <p:extLst>
      <p:ext uri="{BB962C8B-B14F-4D97-AF65-F5344CB8AC3E}">
        <p14:creationId xmlns:p14="http://schemas.microsoft.com/office/powerpoint/2010/main" val="12862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0"/>
                                        </p:tgtEl>
                                        <p:attrNameLst>
                                          <p:attrName>ppt_x</p:attrName>
                                        </p:attrNameLst>
                                      </p:cBhvr>
                                      <p:tavLst>
                                        <p:tav tm="0">
                                          <p:val>
                                            <p:strVal val="ppt_x"/>
                                          </p:val>
                                        </p:tav>
                                        <p:tav tm="100000">
                                          <p:val>
                                            <p:strVal val="ppt_x"/>
                                          </p:val>
                                        </p:tav>
                                      </p:tavLst>
                                    </p:anim>
                                    <p:anim calcmode="lin" valueType="num">
                                      <p:cBhvr additive="base">
                                        <p:cTn id="7" dur="500"/>
                                        <p:tgtEl>
                                          <p:spTgt spid="50"/>
                                        </p:tgtEl>
                                        <p:attrNameLst>
                                          <p:attrName>ppt_y</p:attrName>
                                        </p:attrNameLst>
                                      </p:cBhvr>
                                      <p:tavLst>
                                        <p:tav tm="0">
                                          <p:val>
                                            <p:strVal val="ppt_y"/>
                                          </p:val>
                                        </p:tav>
                                        <p:tav tm="100000">
                                          <p:val>
                                            <p:strVal val="1+ppt_h/2"/>
                                          </p:val>
                                        </p:tav>
                                      </p:tavLst>
                                    </p:anim>
                                    <p:set>
                                      <p:cBhvr>
                                        <p:cTn id="8"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4"/>
                                        </p:tgtEl>
                                      </p:cBhvr>
                                    </p:animEffect>
                                    <p:anim calcmode="lin" valueType="num">
                                      <p:cBhvr>
                                        <p:cTn id="14" dur="1000"/>
                                        <p:tgtEl>
                                          <p:spTgt spid="44"/>
                                        </p:tgtEl>
                                        <p:attrNameLst>
                                          <p:attrName>ppt_x</p:attrName>
                                        </p:attrNameLst>
                                      </p:cBhvr>
                                      <p:tavLst>
                                        <p:tav tm="0">
                                          <p:val>
                                            <p:strVal val="ppt_x"/>
                                          </p:val>
                                        </p:tav>
                                        <p:tav tm="100000">
                                          <p:val>
                                            <p:strVal val="ppt_x"/>
                                          </p:val>
                                        </p:tav>
                                      </p:tavLst>
                                    </p:anim>
                                    <p:anim calcmode="lin" valueType="num">
                                      <p:cBhvr>
                                        <p:cTn id="15" dur="1000"/>
                                        <p:tgtEl>
                                          <p:spTgt spid="44"/>
                                        </p:tgtEl>
                                        <p:attrNameLst>
                                          <p:attrName>ppt_y</p:attrName>
                                        </p:attrNameLst>
                                      </p:cBhvr>
                                      <p:tavLst>
                                        <p:tav tm="0">
                                          <p:val>
                                            <p:strVal val="ppt_y"/>
                                          </p:val>
                                        </p:tav>
                                        <p:tav tm="100000">
                                          <p:val>
                                            <p:strVal val="ppt_y+.1"/>
                                          </p:val>
                                        </p:tav>
                                      </p:tavLst>
                                    </p:anim>
                                    <p:set>
                                      <p:cBhvr>
                                        <p:cTn id="16"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37"/>
                    </p:tgtEl>
                  </p:cond>
                </p:stCondLst>
                <p:endSync evt="end" delay="0">
                  <p:rtn val="all"/>
                </p:endSync>
                <p:childTnLst>
                  <p:par>
                    <p:cTn id="18" fill="hold">
                      <p:stCondLst>
                        <p:cond delay="0"/>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45"/>
                                        </p:tgtEl>
                                      </p:cBhvr>
                                    </p:animEffect>
                                    <p:anim calcmode="lin" valueType="num">
                                      <p:cBhvr>
                                        <p:cTn id="22" dur="1000"/>
                                        <p:tgtEl>
                                          <p:spTgt spid="45"/>
                                        </p:tgtEl>
                                        <p:attrNameLst>
                                          <p:attrName>ppt_x</p:attrName>
                                        </p:attrNameLst>
                                      </p:cBhvr>
                                      <p:tavLst>
                                        <p:tav tm="0">
                                          <p:val>
                                            <p:strVal val="ppt_x"/>
                                          </p:val>
                                        </p:tav>
                                        <p:tav tm="100000">
                                          <p:val>
                                            <p:strVal val="ppt_x"/>
                                          </p:val>
                                        </p:tav>
                                      </p:tavLst>
                                    </p:anim>
                                    <p:anim calcmode="lin" valueType="num">
                                      <p:cBhvr>
                                        <p:cTn id="23" dur="1000"/>
                                        <p:tgtEl>
                                          <p:spTgt spid="45"/>
                                        </p:tgtEl>
                                        <p:attrNameLst>
                                          <p:attrName>ppt_y</p:attrName>
                                        </p:attrNameLst>
                                      </p:cBhvr>
                                      <p:tavLst>
                                        <p:tav tm="0">
                                          <p:val>
                                            <p:strVal val="ppt_y"/>
                                          </p:val>
                                        </p:tav>
                                        <p:tav tm="100000">
                                          <p:val>
                                            <p:strVal val="ppt_y+.1"/>
                                          </p:val>
                                        </p:tav>
                                      </p:tavLst>
                                    </p:anim>
                                    <p:set>
                                      <p:cBhvr>
                                        <p:cTn id="24"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
                  </p:tgtEl>
                </p:cond>
              </p:nextCondLst>
            </p:seq>
            <p:seq concurrent="1" nextAc="seek">
              <p:cTn id="25" restart="whenNotActive" fill="hold" evtFilter="cancelBubble" nodeType="interactiveSeq">
                <p:stCondLst>
                  <p:cond evt="onClick" delay="0">
                    <p:tgtEl>
                      <p:spTgt spid="38"/>
                    </p:tgtEl>
                  </p:cond>
                </p:stCondLst>
                <p:endSync evt="end" delay="0">
                  <p:rtn val="all"/>
                </p:endSync>
                <p:childTnLst>
                  <p:par>
                    <p:cTn id="26" fill="hold">
                      <p:stCondLst>
                        <p:cond delay="0"/>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46"/>
                                        </p:tgtEl>
                                        <p:attrNameLst>
                                          <p:attrName>ppt_x</p:attrName>
                                        </p:attrNameLst>
                                      </p:cBhvr>
                                      <p:tavLst>
                                        <p:tav tm="0">
                                          <p:val>
                                            <p:strVal val="ppt_x"/>
                                          </p:val>
                                        </p:tav>
                                        <p:tav tm="100000">
                                          <p:val>
                                            <p:strVal val="ppt_x"/>
                                          </p:val>
                                        </p:tav>
                                      </p:tavLst>
                                    </p:anim>
                                    <p:anim calcmode="lin" valueType="num">
                                      <p:cBhvr additive="base">
                                        <p:cTn id="30" dur="500"/>
                                        <p:tgtEl>
                                          <p:spTgt spid="46"/>
                                        </p:tgtEl>
                                        <p:attrNameLst>
                                          <p:attrName>ppt_y</p:attrName>
                                        </p:attrNameLst>
                                      </p:cBhvr>
                                      <p:tavLst>
                                        <p:tav tm="0">
                                          <p:val>
                                            <p:strVal val="ppt_y"/>
                                          </p:val>
                                        </p:tav>
                                        <p:tav tm="100000">
                                          <p:val>
                                            <p:strVal val="1+ppt_h/2"/>
                                          </p:val>
                                        </p:tav>
                                      </p:tavLst>
                                    </p:anim>
                                    <p:set>
                                      <p:cBhvr>
                                        <p:cTn id="31"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7"/>
                                        </p:tgtEl>
                                        <p:attrNameLst>
                                          <p:attrName>ppt_x</p:attrName>
                                        </p:attrNameLst>
                                      </p:cBhvr>
                                      <p:tavLst>
                                        <p:tav tm="0">
                                          <p:val>
                                            <p:strVal val="ppt_x"/>
                                          </p:val>
                                        </p:tav>
                                        <p:tav tm="100000">
                                          <p:val>
                                            <p:strVal val="ppt_x"/>
                                          </p:val>
                                        </p:tav>
                                      </p:tavLst>
                                    </p:anim>
                                    <p:anim calcmode="lin" valueType="num">
                                      <p:cBhvr additive="base">
                                        <p:cTn id="37" dur="500"/>
                                        <p:tgtEl>
                                          <p:spTgt spid="47"/>
                                        </p:tgtEl>
                                        <p:attrNameLst>
                                          <p:attrName>ppt_y</p:attrName>
                                        </p:attrNameLst>
                                      </p:cBhvr>
                                      <p:tavLst>
                                        <p:tav tm="0">
                                          <p:val>
                                            <p:strVal val="ppt_y"/>
                                          </p:val>
                                        </p:tav>
                                        <p:tav tm="100000">
                                          <p:val>
                                            <p:strVal val="1+ppt_h/2"/>
                                          </p:val>
                                        </p:tav>
                                      </p:tavLst>
                                    </p:anim>
                                    <p:set>
                                      <p:cBhvr>
                                        <p:cTn id="38"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9"/>
                  </p:tgtEl>
                </p:cond>
              </p:nextCondLst>
            </p:seq>
            <p:seq concurrent="1" nextAc="seek">
              <p:cTn id="39" restart="whenNotActive" fill="hold" evtFilter="cancelBubble" nodeType="interactiveSeq">
                <p:stCondLst>
                  <p:cond evt="onClick" delay="0">
                    <p:tgtEl>
                      <p:spTgt spid="40"/>
                    </p:tgtEl>
                  </p:cond>
                </p:stCondLst>
                <p:endSync evt="end" delay="0">
                  <p:rtn val="all"/>
                </p:endSync>
                <p:childTnLst>
                  <p:par>
                    <p:cTn id="40" fill="hold">
                      <p:stCondLst>
                        <p:cond delay="0"/>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48"/>
                                        </p:tgtEl>
                                        <p:attrNameLst>
                                          <p:attrName>ppt_x</p:attrName>
                                        </p:attrNameLst>
                                      </p:cBhvr>
                                      <p:tavLst>
                                        <p:tav tm="0">
                                          <p:val>
                                            <p:strVal val="ppt_x"/>
                                          </p:val>
                                        </p:tav>
                                        <p:tav tm="100000">
                                          <p:val>
                                            <p:strVal val="ppt_x"/>
                                          </p:val>
                                        </p:tav>
                                      </p:tavLst>
                                    </p:anim>
                                    <p:anim calcmode="lin" valueType="num">
                                      <p:cBhvr additive="base">
                                        <p:cTn id="44" dur="500"/>
                                        <p:tgtEl>
                                          <p:spTgt spid="48"/>
                                        </p:tgtEl>
                                        <p:attrNameLst>
                                          <p:attrName>ppt_y</p:attrName>
                                        </p:attrNameLst>
                                      </p:cBhvr>
                                      <p:tavLst>
                                        <p:tav tm="0">
                                          <p:val>
                                            <p:strVal val="ppt_y"/>
                                          </p:val>
                                        </p:tav>
                                        <p:tav tm="100000">
                                          <p:val>
                                            <p:strVal val="1+ppt_h/2"/>
                                          </p:val>
                                        </p:tav>
                                      </p:tavLst>
                                    </p:anim>
                                    <p:set>
                                      <p:cBhvr>
                                        <p:cTn id="4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0"/>
                  </p:tgtEl>
                </p:cond>
              </p:nextCondLst>
            </p:seq>
            <p:audio>
              <p:cMediaNode vol="80000" numSld="9">
                <p:cTn id="46" repeatCount="indefinite" fill="hold" display="0">
                  <p:stCondLst>
                    <p:cond delay="indefinite"/>
                  </p:stCondLst>
                  <p:endCondLst>
                    <p:cond evt="onStopAudio" delay="0">
                      <p:tgtEl>
                        <p:sldTgt/>
                      </p:tgtEl>
                    </p:cond>
                  </p:endCondLst>
                </p:cTn>
                <p:tgtEl>
                  <p:spTgt spid="10"/>
                </p:tgtEl>
              </p:cMediaNode>
            </p:audio>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8"/>
                                        </p:tgtEl>
                                      </p:cBhvr>
                                    </p:animEffect>
                                    <p:anim calcmode="lin" valueType="num">
                                      <p:cBhvr>
                                        <p:cTn id="52" dur="1000"/>
                                        <p:tgtEl>
                                          <p:spTgt spid="8"/>
                                        </p:tgtEl>
                                        <p:attrNameLst>
                                          <p:attrName>ppt_x</p:attrName>
                                        </p:attrNameLst>
                                      </p:cBhvr>
                                      <p:tavLst>
                                        <p:tav tm="0">
                                          <p:val>
                                            <p:strVal val="ppt_x"/>
                                          </p:val>
                                        </p:tav>
                                        <p:tav tm="100000">
                                          <p:val>
                                            <p:strVal val="ppt_x"/>
                                          </p:val>
                                        </p:tav>
                                      </p:tavLst>
                                    </p:anim>
                                    <p:anim calcmode="lin" valueType="num">
                                      <p:cBhvr>
                                        <p:cTn id="53" dur="1000"/>
                                        <p:tgtEl>
                                          <p:spTgt spid="8"/>
                                        </p:tgtEl>
                                        <p:attrNameLst>
                                          <p:attrName>ppt_y</p:attrName>
                                        </p:attrNameLst>
                                      </p:cBhvr>
                                      <p:tavLst>
                                        <p:tav tm="0">
                                          <p:val>
                                            <p:strVal val="ppt_y"/>
                                          </p:val>
                                        </p:tav>
                                        <p:tav tm="100000">
                                          <p:val>
                                            <p:strVal val="ppt_y+.1"/>
                                          </p:val>
                                        </p:tav>
                                      </p:tavLst>
                                    </p:anim>
                                    <p:set>
                                      <p:cBhvr>
                                        <p:cTn id="5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5"/>
          <p:cNvSpPr txBox="1">
            <a:spLocks noGrp="1"/>
          </p:cNvSpPr>
          <p:nvPr>
            <p:ph type="ctrTitle"/>
          </p:nvPr>
        </p:nvSpPr>
        <p:spPr>
          <a:xfrm>
            <a:off x="400094" y="1227903"/>
            <a:ext cx="7388895" cy="2914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800" b="1" dirty="0">
                <a:solidFill>
                  <a:schemeClr val="tx2">
                    <a:lumMod val="50000"/>
                  </a:schemeClr>
                </a:solidFill>
              </a:rPr>
              <a:t>CHUYÊN ĐỀ 12.2: TRẢI NGHIỆM VÀ THỰC HÀNH HÓA VÔ CƠ  </a:t>
            </a:r>
            <a:br>
              <a:rPr lang="en-US" sz="2800" b="1" dirty="0">
                <a:solidFill>
                  <a:schemeClr val="tx2">
                    <a:lumMod val="50000"/>
                  </a:schemeClr>
                </a:solidFill>
              </a:rPr>
            </a:br>
            <a:r>
              <a:rPr lang="en-US" sz="2800" b="1" dirty="0">
                <a:solidFill>
                  <a:schemeClr val="accent3">
                    <a:lumMod val="75000"/>
                  </a:schemeClr>
                </a:solidFill>
              </a:rPr>
              <a:t>BÀI 3: TÌM HIỂU VỀ TÁI CHẾ KIM LOẠI </a:t>
            </a:r>
            <a:endParaRPr lang="en-US" sz="2000" b="1" dirty="0">
              <a:solidFill>
                <a:schemeClr val="accent3">
                  <a:lumMod val="75000"/>
                </a:schemeClr>
              </a:solidFill>
            </a:endParaRPr>
          </a:p>
        </p:txBody>
      </p:sp>
      <p:grpSp>
        <p:nvGrpSpPr>
          <p:cNvPr id="126" name="Google Shape;126;p15"/>
          <p:cNvGrpSpPr/>
          <p:nvPr/>
        </p:nvGrpSpPr>
        <p:grpSpPr>
          <a:xfrm>
            <a:off x="475990" y="1908282"/>
            <a:ext cx="334538" cy="427183"/>
            <a:chOff x="554930" y="900581"/>
            <a:chExt cx="334538" cy="427183"/>
          </a:xfrm>
        </p:grpSpPr>
        <p:sp>
          <p:nvSpPr>
            <p:cNvPr id="127" name="Google Shape;127;p15"/>
            <p:cNvSpPr/>
            <p:nvPr/>
          </p:nvSpPr>
          <p:spPr>
            <a:xfrm>
              <a:off x="706718" y="900581"/>
              <a:ext cx="182750" cy="26891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554930" y="1137522"/>
              <a:ext cx="127840" cy="190242"/>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706718" y="900581"/>
              <a:ext cx="182750" cy="26891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744159" y="972757"/>
              <a:ext cx="109856" cy="127343"/>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554930" y="1137522"/>
              <a:ext cx="127840" cy="190242"/>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588376" y="1195929"/>
              <a:ext cx="57947" cy="73925"/>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5"/>
          <p:cNvGrpSpPr/>
          <p:nvPr/>
        </p:nvGrpSpPr>
        <p:grpSpPr>
          <a:xfrm rot="5973186">
            <a:off x="7905625" y="619978"/>
            <a:ext cx="525721" cy="428640"/>
            <a:chOff x="5426900" y="3064075"/>
            <a:chExt cx="281450" cy="229525"/>
          </a:xfrm>
        </p:grpSpPr>
        <p:sp>
          <p:nvSpPr>
            <p:cNvPr id="255" name="Google Shape;255;p1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812;p28">
            <a:extLst>
              <a:ext uri="{FF2B5EF4-FFF2-40B4-BE49-F238E27FC236}">
                <a16:creationId xmlns:a16="http://schemas.microsoft.com/office/drawing/2014/main" id="{240A06C0-4FBC-C870-6FA2-D2566823F96D}"/>
              </a:ext>
            </a:extLst>
          </p:cNvPr>
          <p:cNvGrpSpPr/>
          <p:nvPr/>
        </p:nvGrpSpPr>
        <p:grpSpPr>
          <a:xfrm>
            <a:off x="6077894" y="3317950"/>
            <a:ext cx="1210509" cy="1195293"/>
            <a:chOff x="2085687" y="1171347"/>
            <a:chExt cx="1210509" cy="1195293"/>
          </a:xfrm>
        </p:grpSpPr>
        <p:sp>
          <p:nvSpPr>
            <p:cNvPr id="5" name="Google Shape;813;p28">
              <a:extLst>
                <a:ext uri="{FF2B5EF4-FFF2-40B4-BE49-F238E27FC236}">
                  <a16:creationId xmlns:a16="http://schemas.microsoft.com/office/drawing/2014/main" id="{934DAD47-459A-5001-F3D2-19C6EFB0EA34}"/>
                </a:ext>
              </a:extLst>
            </p:cNvPr>
            <p:cNvSpPr/>
            <p:nvPr/>
          </p:nvSpPr>
          <p:spPr>
            <a:xfrm rot="-1754203">
              <a:off x="2239131" y="1336986"/>
              <a:ext cx="903621" cy="864016"/>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14;p28">
              <a:extLst>
                <a:ext uri="{FF2B5EF4-FFF2-40B4-BE49-F238E27FC236}">
                  <a16:creationId xmlns:a16="http://schemas.microsoft.com/office/drawing/2014/main" id="{26A0ED9A-09C5-6A9D-8F2D-4D9205A93D5A}"/>
                </a:ext>
              </a:extLst>
            </p:cNvPr>
            <p:cNvSpPr/>
            <p:nvPr/>
          </p:nvSpPr>
          <p:spPr>
            <a:xfrm rot="-1754203">
              <a:off x="2239046" y="1337029"/>
              <a:ext cx="903621" cy="863624"/>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15;p28">
              <a:extLst>
                <a:ext uri="{FF2B5EF4-FFF2-40B4-BE49-F238E27FC236}">
                  <a16:creationId xmlns:a16="http://schemas.microsoft.com/office/drawing/2014/main" id="{173CD83F-AD78-90D5-E75C-A2FE41A1A9F5}"/>
                </a:ext>
              </a:extLst>
            </p:cNvPr>
            <p:cNvSpPr/>
            <p:nvPr/>
          </p:nvSpPr>
          <p:spPr>
            <a:xfrm rot="-1754203">
              <a:off x="2315661" y="1577757"/>
              <a:ext cx="675333" cy="639791"/>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6;p28">
              <a:extLst>
                <a:ext uri="{FF2B5EF4-FFF2-40B4-BE49-F238E27FC236}">
                  <a16:creationId xmlns:a16="http://schemas.microsoft.com/office/drawing/2014/main" id="{769D2E5E-FDEC-A52D-37FD-6A3903A9EE6D}"/>
                </a:ext>
              </a:extLst>
            </p:cNvPr>
            <p:cNvSpPr/>
            <p:nvPr/>
          </p:nvSpPr>
          <p:spPr>
            <a:xfrm rot="-1754203">
              <a:off x="2523654" y="1676826"/>
              <a:ext cx="284251" cy="255929"/>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7;p28">
              <a:extLst>
                <a:ext uri="{FF2B5EF4-FFF2-40B4-BE49-F238E27FC236}">
                  <a16:creationId xmlns:a16="http://schemas.microsoft.com/office/drawing/2014/main" id="{8CF7D966-DF37-223D-EAA8-606536E16E17}"/>
                </a:ext>
              </a:extLst>
            </p:cNvPr>
            <p:cNvSpPr/>
            <p:nvPr/>
          </p:nvSpPr>
          <p:spPr>
            <a:xfrm rot="-1754203">
              <a:off x="2915548" y="1690375"/>
              <a:ext cx="256837" cy="172304"/>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8;p28">
              <a:extLst>
                <a:ext uri="{FF2B5EF4-FFF2-40B4-BE49-F238E27FC236}">
                  <a16:creationId xmlns:a16="http://schemas.microsoft.com/office/drawing/2014/main" id="{8B355003-EFB4-415C-6807-92E899977FAA}"/>
                </a:ext>
              </a:extLst>
            </p:cNvPr>
            <p:cNvSpPr/>
            <p:nvPr/>
          </p:nvSpPr>
          <p:spPr>
            <a:xfrm rot="-1754203">
              <a:off x="2296430" y="1495502"/>
              <a:ext cx="133751" cy="237673"/>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9;p28">
              <a:extLst>
                <a:ext uri="{FF2B5EF4-FFF2-40B4-BE49-F238E27FC236}">
                  <a16:creationId xmlns:a16="http://schemas.microsoft.com/office/drawing/2014/main" id="{029F2B0B-17AF-2D1E-534F-84EDA594BAD8}"/>
                </a:ext>
              </a:extLst>
            </p:cNvPr>
            <p:cNvSpPr/>
            <p:nvPr/>
          </p:nvSpPr>
          <p:spPr>
            <a:xfrm rot="-1754203">
              <a:off x="2318500" y="1611414"/>
              <a:ext cx="65473" cy="74982"/>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0;p28">
              <a:extLst>
                <a:ext uri="{FF2B5EF4-FFF2-40B4-BE49-F238E27FC236}">
                  <a16:creationId xmlns:a16="http://schemas.microsoft.com/office/drawing/2014/main" id="{77446973-11EF-8777-1099-59C8E2E46202}"/>
                </a:ext>
              </a:extLst>
            </p:cNvPr>
            <p:cNvSpPr/>
            <p:nvPr/>
          </p:nvSpPr>
          <p:spPr>
            <a:xfrm rot="-1754203">
              <a:off x="2298902" y="1697123"/>
              <a:ext cx="67721" cy="62110"/>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1;p28">
              <a:extLst>
                <a:ext uri="{FF2B5EF4-FFF2-40B4-BE49-F238E27FC236}">
                  <a16:creationId xmlns:a16="http://schemas.microsoft.com/office/drawing/2014/main" id="{E315BA80-E1A6-44B4-D57E-39139519A775}"/>
                </a:ext>
              </a:extLst>
            </p:cNvPr>
            <p:cNvSpPr/>
            <p:nvPr/>
          </p:nvSpPr>
          <p:spPr>
            <a:xfrm rot="-1754203">
              <a:off x="3049909" y="1803179"/>
              <a:ext cx="78922" cy="69949"/>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2;p28">
              <a:extLst>
                <a:ext uri="{FF2B5EF4-FFF2-40B4-BE49-F238E27FC236}">
                  <a16:creationId xmlns:a16="http://schemas.microsoft.com/office/drawing/2014/main" id="{A7D96B01-0858-9E9E-BCB8-29FB5C54BF61}"/>
                </a:ext>
              </a:extLst>
            </p:cNvPr>
            <p:cNvSpPr/>
            <p:nvPr/>
          </p:nvSpPr>
          <p:spPr>
            <a:xfrm rot="-1754203">
              <a:off x="2593188" y="1685750"/>
              <a:ext cx="68278" cy="57098"/>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3;p28">
              <a:extLst>
                <a:ext uri="{FF2B5EF4-FFF2-40B4-BE49-F238E27FC236}">
                  <a16:creationId xmlns:a16="http://schemas.microsoft.com/office/drawing/2014/main" id="{362284D6-C44C-AA24-EB64-36F469A3B569}"/>
                </a:ext>
              </a:extLst>
            </p:cNvPr>
            <p:cNvSpPr/>
            <p:nvPr/>
          </p:nvSpPr>
          <p:spPr>
            <a:xfrm rot="-1754203">
              <a:off x="2684500" y="1787109"/>
              <a:ext cx="65493" cy="53158"/>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4;p28">
              <a:extLst>
                <a:ext uri="{FF2B5EF4-FFF2-40B4-BE49-F238E27FC236}">
                  <a16:creationId xmlns:a16="http://schemas.microsoft.com/office/drawing/2014/main" id="{47DCCCB3-DF38-1436-F741-042638A76A74}"/>
                </a:ext>
              </a:extLst>
            </p:cNvPr>
            <p:cNvSpPr/>
            <p:nvPr/>
          </p:nvSpPr>
          <p:spPr>
            <a:xfrm rot="-1754203">
              <a:off x="2576338" y="1760471"/>
              <a:ext cx="57655" cy="58769"/>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5;p28">
              <a:extLst>
                <a:ext uri="{FF2B5EF4-FFF2-40B4-BE49-F238E27FC236}">
                  <a16:creationId xmlns:a16="http://schemas.microsoft.com/office/drawing/2014/main" id="{EBE70B96-E21F-FA5D-7427-3693B0B98821}"/>
                </a:ext>
              </a:extLst>
            </p:cNvPr>
            <p:cNvSpPr/>
            <p:nvPr/>
          </p:nvSpPr>
          <p:spPr>
            <a:xfrm rot="-1754203">
              <a:off x="2955163" y="1789809"/>
              <a:ext cx="60439" cy="47031"/>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6;p28">
              <a:extLst>
                <a:ext uri="{FF2B5EF4-FFF2-40B4-BE49-F238E27FC236}">
                  <a16:creationId xmlns:a16="http://schemas.microsoft.com/office/drawing/2014/main" id="{7652636A-FFAC-C743-17CB-DC8A42A95631}"/>
                </a:ext>
              </a:extLst>
            </p:cNvPr>
            <p:cNvSpPr/>
            <p:nvPr/>
          </p:nvSpPr>
          <p:spPr>
            <a:xfrm rot="-1754203">
              <a:off x="2710853" y="1707889"/>
              <a:ext cx="59326" cy="59882"/>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7;p28">
              <a:extLst>
                <a:ext uri="{FF2B5EF4-FFF2-40B4-BE49-F238E27FC236}">
                  <a16:creationId xmlns:a16="http://schemas.microsoft.com/office/drawing/2014/main" id="{A298DCBC-B5E5-16F3-1823-5714EA21CF2A}"/>
                </a:ext>
              </a:extLst>
            </p:cNvPr>
            <p:cNvSpPr/>
            <p:nvPr/>
          </p:nvSpPr>
          <p:spPr>
            <a:xfrm rot="-1754203">
              <a:off x="2936165" y="1853469"/>
              <a:ext cx="48145" cy="49816"/>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828;p28">
            <a:extLst>
              <a:ext uri="{FF2B5EF4-FFF2-40B4-BE49-F238E27FC236}">
                <a16:creationId xmlns:a16="http://schemas.microsoft.com/office/drawing/2014/main" id="{28E3C8FB-9AB4-8BC6-703C-F1281250C386}"/>
              </a:ext>
            </a:extLst>
          </p:cNvPr>
          <p:cNvGrpSpPr/>
          <p:nvPr/>
        </p:nvGrpSpPr>
        <p:grpSpPr>
          <a:xfrm>
            <a:off x="7267607" y="1693549"/>
            <a:ext cx="831157" cy="787579"/>
            <a:chOff x="6153675" y="1387254"/>
            <a:chExt cx="919422" cy="871215"/>
          </a:xfrm>
        </p:grpSpPr>
        <p:sp>
          <p:nvSpPr>
            <p:cNvPr id="21" name="Google Shape;829;p28">
              <a:extLst>
                <a:ext uri="{FF2B5EF4-FFF2-40B4-BE49-F238E27FC236}">
                  <a16:creationId xmlns:a16="http://schemas.microsoft.com/office/drawing/2014/main" id="{319AE6AF-7523-7253-C594-EE06F04C26F7}"/>
                </a:ext>
              </a:extLst>
            </p:cNvPr>
            <p:cNvSpPr/>
            <p:nvPr/>
          </p:nvSpPr>
          <p:spPr>
            <a:xfrm>
              <a:off x="6153675" y="1734285"/>
              <a:ext cx="177000" cy="177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830;p28">
              <a:extLst>
                <a:ext uri="{FF2B5EF4-FFF2-40B4-BE49-F238E27FC236}">
                  <a16:creationId xmlns:a16="http://schemas.microsoft.com/office/drawing/2014/main" id="{68CAE4D8-D45D-5132-2741-D52B0ADD68EF}"/>
                </a:ext>
              </a:extLst>
            </p:cNvPr>
            <p:cNvGrpSpPr/>
            <p:nvPr/>
          </p:nvGrpSpPr>
          <p:grpSpPr>
            <a:xfrm>
              <a:off x="6289149" y="1387254"/>
              <a:ext cx="783947" cy="871215"/>
              <a:chOff x="5117700" y="3973625"/>
              <a:chExt cx="956150" cy="1062588"/>
            </a:xfrm>
          </p:grpSpPr>
          <p:sp>
            <p:nvSpPr>
              <p:cNvPr id="23" name="Google Shape;831;p28">
                <a:extLst>
                  <a:ext uri="{FF2B5EF4-FFF2-40B4-BE49-F238E27FC236}">
                    <a16:creationId xmlns:a16="http://schemas.microsoft.com/office/drawing/2014/main" id="{DFF95D38-082D-0AA2-266B-EA1F408C852D}"/>
                  </a:ext>
                </a:extLst>
              </p:cNvPr>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2;p28">
                <a:extLst>
                  <a:ext uri="{FF2B5EF4-FFF2-40B4-BE49-F238E27FC236}">
                    <a16:creationId xmlns:a16="http://schemas.microsoft.com/office/drawing/2014/main" id="{AC1A2B04-2EDD-4933-FA65-347C3C2A965B}"/>
                  </a:ext>
                </a:extLst>
              </p:cNvPr>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3;p28">
                <a:extLst>
                  <a:ext uri="{FF2B5EF4-FFF2-40B4-BE49-F238E27FC236}">
                    <a16:creationId xmlns:a16="http://schemas.microsoft.com/office/drawing/2014/main" id="{5804B01B-D3BB-F968-724B-3C03F787835D}"/>
                  </a:ext>
                </a:extLst>
              </p:cNvPr>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4;p28">
                <a:extLst>
                  <a:ext uri="{FF2B5EF4-FFF2-40B4-BE49-F238E27FC236}">
                    <a16:creationId xmlns:a16="http://schemas.microsoft.com/office/drawing/2014/main" id="{D2A753A5-6CBE-FCF2-47E6-E7BE664E2C8B}"/>
                  </a:ext>
                </a:extLst>
              </p:cNvPr>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5;p28">
                <a:extLst>
                  <a:ext uri="{FF2B5EF4-FFF2-40B4-BE49-F238E27FC236}">
                    <a16:creationId xmlns:a16="http://schemas.microsoft.com/office/drawing/2014/main" id="{93E192C2-6CBF-9BB6-715C-8E8D41350191}"/>
                  </a:ext>
                </a:extLst>
              </p:cNvPr>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6;p28">
                <a:extLst>
                  <a:ext uri="{FF2B5EF4-FFF2-40B4-BE49-F238E27FC236}">
                    <a16:creationId xmlns:a16="http://schemas.microsoft.com/office/drawing/2014/main" id="{D22C7992-4374-251D-F952-6428EB77B7B8}"/>
                  </a:ext>
                </a:extLst>
              </p:cNvPr>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7;p28">
                <a:extLst>
                  <a:ext uri="{FF2B5EF4-FFF2-40B4-BE49-F238E27FC236}">
                    <a16:creationId xmlns:a16="http://schemas.microsoft.com/office/drawing/2014/main" id="{31D6D27F-B944-76D3-8CDB-DEB3E80F8E77}"/>
                  </a:ext>
                </a:extLst>
              </p:cNvPr>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8;p28">
                <a:extLst>
                  <a:ext uri="{FF2B5EF4-FFF2-40B4-BE49-F238E27FC236}">
                    <a16:creationId xmlns:a16="http://schemas.microsoft.com/office/drawing/2014/main" id="{4E344328-273A-91AB-F655-C60CD7C42EE5}"/>
                  </a:ext>
                </a:extLst>
              </p:cNvPr>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9;p28">
                <a:extLst>
                  <a:ext uri="{FF2B5EF4-FFF2-40B4-BE49-F238E27FC236}">
                    <a16:creationId xmlns:a16="http://schemas.microsoft.com/office/drawing/2014/main" id="{3EBCCEC1-4E18-3CCC-6D3A-C3DFB3736642}"/>
                  </a:ext>
                </a:extLst>
              </p:cNvPr>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0;p28">
                <a:extLst>
                  <a:ext uri="{FF2B5EF4-FFF2-40B4-BE49-F238E27FC236}">
                    <a16:creationId xmlns:a16="http://schemas.microsoft.com/office/drawing/2014/main" id="{21A032EA-A9CC-65FB-56CE-40090BC741A7}"/>
                  </a:ext>
                </a:extLst>
              </p:cNvPr>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41;p28">
                <a:extLst>
                  <a:ext uri="{FF2B5EF4-FFF2-40B4-BE49-F238E27FC236}">
                    <a16:creationId xmlns:a16="http://schemas.microsoft.com/office/drawing/2014/main" id="{2B9158AD-36EB-9627-1455-2961188043C8}"/>
                  </a:ext>
                </a:extLst>
              </p:cNvPr>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2;p28">
                <a:extLst>
                  <a:ext uri="{FF2B5EF4-FFF2-40B4-BE49-F238E27FC236}">
                    <a16:creationId xmlns:a16="http://schemas.microsoft.com/office/drawing/2014/main" id="{9755D7F6-D9E3-5482-377D-CD50EC8A5B1E}"/>
                  </a:ext>
                </a:extLst>
              </p:cNvPr>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3;p28">
                <a:extLst>
                  <a:ext uri="{FF2B5EF4-FFF2-40B4-BE49-F238E27FC236}">
                    <a16:creationId xmlns:a16="http://schemas.microsoft.com/office/drawing/2014/main" id="{63CC11D7-E064-12D5-EE6E-10CFEB44EED5}"/>
                  </a:ext>
                </a:extLst>
              </p:cNvPr>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4;p28">
                <a:extLst>
                  <a:ext uri="{FF2B5EF4-FFF2-40B4-BE49-F238E27FC236}">
                    <a16:creationId xmlns:a16="http://schemas.microsoft.com/office/drawing/2014/main" id="{EAEE7FF3-7BD4-821F-3DCC-DF7D84D6F5F6}"/>
                  </a:ext>
                </a:extLst>
              </p:cNvPr>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5;p28">
                <a:extLst>
                  <a:ext uri="{FF2B5EF4-FFF2-40B4-BE49-F238E27FC236}">
                    <a16:creationId xmlns:a16="http://schemas.microsoft.com/office/drawing/2014/main" id="{8F523AEC-7917-C119-4310-6D543FD887B6}"/>
                  </a:ext>
                </a:extLst>
              </p:cNvPr>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6;p28">
                <a:extLst>
                  <a:ext uri="{FF2B5EF4-FFF2-40B4-BE49-F238E27FC236}">
                    <a16:creationId xmlns:a16="http://schemas.microsoft.com/office/drawing/2014/main" id="{F7710FC0-FE6F-F53A-0DBB-72FBD44F9DA6}"/>
                  </a:ext>
                </a:extLst>
              </p:cNvPr>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7;p28">
                <a:extLst>
                  <a:ext uri="{FF2B5EF4-FFF2-40B4-BE49-F238E27FC236}">
                    <a16:creationId xmlns:a16="http://schemas.microsoft.com/office/drawing/2014/main" id="{990D15B2-96EF-F96E-EF97-9A222D6DFC5D}"/>
                  </a:ext>
                </a:extLst>
              </p:cNvPr>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8;p28">
                <a:extLst>
                  <a:ext uri="{FF2B5EF4-FFF2-40B4-BE49-F238E27FC236}">
                    <a16:creationId xmlns:a16="http://schemas.microsoft.com/office/drawing/2014/main" id="{E86FE448-8F91-F61C-BB8E-7B14A4DA922B}"/>
                  </a:ext>
                </a:extLst>
              </p:cNvPr>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9;p28">
                <a:extLst>
                  <a:ext uri="{FF2B5EF4-FFF2-40B4-BE49-F238E27FC236}">
                    <a16:creationId xmlns:a16="http://schemas.microsoft.com/office/drawing/2014/main" id="{F0796FF2-6598-B577-F254-7155670E910C}"/>
                  </a:ext>
                </a:extLst>
              </p:cNvPr>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0;p28">
                <a:extLst>
                  <a:ext uri="{FF2B5EF4-FFF2-40B4-BE49-F238E27FC236}">
                    <a16:creationId xmlns:a16="http://schemas.microsoft.com/office/drawing/2014/main" id="{B945A548-E085-355B-3F42-D017DFCBDFAE}"/>
                  </a:ext>
                </a:extLst>
              </p:cNvPr>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1;p28">
                <a:extLst>
                  <a:ext uri="{FF2B5EF4-FFF2-40B4-BE49-F238E27FC236}">
                    <a16:creationId xmlns:a16="http://schemas.microsoft.com/office/drawing/2014/main" id="{F37EAF74-22E5-9C4B-7C9A-CB32AAE7A2AC}"/>
                  </a:ext>
                </a:extLst>
              </p:cNvPr>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28">
                <a:extLst>
                  <a:ext uri="{FF2B5EF4-FFF2-40B4-BE49-F238E27FC236}">
                    <a16:creationId xmlns:a16="http://schemas.microsoft.com/office/drawing/2014/main" id="{FD5BC051-3168-BD65-BD9C-51D0AB78333C}"/>
                  </a:ext>
                </a:extLst>
              </p:cNvPr>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3;p28">
                <a:extLst>
                  <a:ext uri="{FF2B5EF4-FFF2-40B4-BE49-F238E27FC236}">
                    <a16:creationId xmlns:a16="http://schemas.microsoft.com/office/drawing/2014/main" id="{C10B45AD-00A1-8CC1-642E-4AF238D4CAA4}"/>
                  </a:ext>
                </a:extLst>
              </p:cNvPr>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4;p28">
                <a:extLst>
                  <a:ext uri="{FF2B5EF4-FFF2-40B4-BE49-F238E27FC236}">
                    <a16:creationId xmlns:a16="http://schemas.microsoft.com/office/drawing/2014/main" id="{184DE999-5C4B-1148-7558-8ED6BFB52B20}"/>
                  </a:ext>
                </a:extLst>
              </p:cNvPr>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1728;p45">
            <a:extLst>
              <a:ext uri="{FF2B5EF4-FFF2-40B4-BE49-F238E27FC236}">
                <a16:creationId xmlns:a16="http://schemas.microsoft.com/office/drawing/2014/main" id="{3527D671-8351-3494-321D-E0D4C1BB40EF}"/>
              </a:ext>
            </a:extLst>
          </p:cNvPr>
          <p:cNvGrpSpPr/>
          <p:nvPr/>
        </p:nvGrpSpPr>
        <p:grpSpPr>
          <a:xfrm rot="2637511">
            <a:off x="-259207" y="582553"/>
            <a:ext cx="1530029" cy="822342"/>
            <a:chOff x="3582863" y="1429834"/>
            <a:chExt cx="1950600" cy="1062885"/>
          </a:xfrm>
        </p:grpSpPr>
        <p:grpSp>
          <p:nvGrpSpPr>
            <p:cNvPr id="48" name="Google Shape;1729;p45">
              <a:extLst>
                <a:ext uri="{FF2B5EF4-FFF2-40B4-BE49-F238E27FC236}">
                  <a16:creationId xmlns:a16="http://schemas.microsoft.com/office/drawing/2014/main" id="{3C0F2407-AB64-A890-9688-9CA7EA5746A0}"/>
                </a:ext>
              </a:extLst>
            </p:cNvPr>
            <p:cNvGrpSpPr/>
            <p:nvPr/>
          </p:nvGrpSpPr>
          <p:grpSpPr>
            <a:xfrm>
              <a:off x="3784931" y="1429834"/>
              <a:ext cx="1573697" cy="1062885"/>
              <a:chOff x="5491650" y="2658300"/>
              <a:chExt cx="1636200" cy="1105100"/>
            </a:xfrm>
          </p:grpSpPr>
          <p:grpSp>
            <p:nvGrpSpPr>
              <p:cNvPr id="50" name="Google Shape;1730;p45">
                <a:extLst>
                  <a:ext uri="{FF2B5EF4-FFF2-40B4-BE49-F238E27FC236}">
                    <a16:creationId xmlns:a16="http://schemas.microsoft.com/office/drawing/2014/main" id="{F5432CC3-4ACE-14D6-FDCA-82AB20B0AFD4}"/>
                  </a:ext>
                </a:extLst>
              </p:cNvPr>
              <p:cNvGrpSpPr/>
              <p:nvPr/>
            </p:nvGrpSpPr>
            <p:grpSpPr>
              <a:xfrm>
                <a:off x="5491650" y="2658300"/>
                <a:ext cx="1636200" cy="1105100"/>
                <a:chOff x="5477850" y="2649400"/>
                <a:chExt cx="1636200" cy="1105100"/>
              </a:xfrm>
            </p:grpSpPr>
            <p:sp>
              <p:nvSpPr>
                <p:cNvPr id="71" name="Google Shape;1731;p45">
                  <a:extLst>
                    <a:ext uri="{FF2B5EF4-FFF2-40B4-BE49-F238E27FC236}">
                      <a16:creationId xmlns:a16="http://schemas.microsoft.com/office/drawing/2014/main" id="{71E1DF29-589C-67DE-DE4B-71B19BAD1004}"/>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32;p45">
                  <a:extLst>
                    <a:ext uri="{FF2B5EF4-FFF2-40B4-BE49-F238E27FC236}">
                      <a16:creationId xmlns:a16="http://schemas.microsoft.com/office/drawing/2014/main" id="{A87902AE-0B37-E9A3-4636-F4DCBEFD380E}"/>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33;p45">
                  <a:extLst>
                    <a:ext uri="{FF2B5EF4-FFF2-40B4-BE49-F238E27FC236}">
                      <a16:creationId xmlns:a16="http://schemas.microsoft.com/office/drawing/2014/main" id="{DEC06D7C-DAFD-68D7-8A24-F6A835A2A03E}"/>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34;p45">
                  <a:extLst>
                    <a:ext uri="{FF2B5EF4-FFF2-40B4-BE49-F238E27FC236}">
                      <a16:creationId xmlns:a16="http://schemas.microsoft.com/office/drawing/2014/main" id="{432B8978-C541-1390-6DA4-144988F5904E}"/>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35;p45">
                  <a:extLst>
                    <a:ext uri="{FF2B5EF4-FFF2-40B4-BE49-F238E27FC236}">
                      <a16:creationId xmlns:a16="http://schemas.microsoft.com/office/drawing/2014/main" id="{6F8574F1-013F-049F-C19F-60CAD0A4B7D7}"/>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36;p45">
                  <a:extLst>
                    <a:ext uri="{FF2B5EF4-FFF2-40B4-BE49-F238E27FC236}">
                      <a16:creationId xmlns:a16="http://schemas.microsoft.com/office/drawing/2014/main" id="{F1986D23-3D97-C7B7-FD9A-24888C7A9272}"/>
                    </a:ext>
                  </a:extLst>
                </p:cNvPr>
                <p:cNvSpPr/>
                <p:nvPr/>
              </p:nvSpPr>
              <p:spPr>
                <a:xfrm>
                  <a:off x="6448725" y="3541700"/>
                  <a:ext cx="131550" cy="98650"/>
                </a:xfrm>
                <a:custGeom>
                  <a:avLst/>
                  <a:gdLst/>
                  <a:ahLst/>
                  <a:cxnLst/>
                  <a:rect l="l" t="t" r="r" b="b"/>
                  <a:pathLst>
                    <a:path w="5262" h="3946" extrusionOk="0">
                      <a:moveTo>
                        <a:pt x="5019" y="0"/>
                      </a:moveTo>
                      <a:cubicBezTo>
                        <a:pt x="4982" y="0"/>
                        <a:pt x="4945" y="16"/>
                        <a:pt x="4913" y="54"/>
                      </a:cubicBezTo>
                      <a:cubicBezTo>
                        <a:pt x="3665" y="1627"/>
                        <a:pt x="2038" y="2848"/>
                        <a:pt x="193" y="3607"/>
                      </a:cubicBezTo>
                      <a:cubicBezTo>
                        <a:pt x="0" y="3680"/>
                        <a:pt x="44" y="3946"/>
                        <a:pt x="209" y="3946"/>
                      </a:cubicBezTo>
                      <a:cubicBezTo>
                        <a:pt x="229" y="3946"/>
                        <a:pt x="251" y="3942"/>
                        <a:pt x="275" y="3933"/>
                      </a:cubicBezTo>
                      <a:cubicBezTo>
                        <a:pt x="2173" y="3146"/>
                        <a:pt x="3882" y="1899"/>
                        <a:pt x="5157" y="298"/>
                      </a:cubicBezTo>
                      <a:cubicBezTo>
                        <a:pt x="5261" y="173"/>
                        <a:pt x="5142" y="0"/>
                        <a:pt x="501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7;p45">
                  <a:extLst>
                    <a:ext uri="{FF2B5EF4-FFF2-40B4-BE49-F238E27FC236}">
                      <a16:creationId xmlns:a16="http://schemas.microsoft.com/office/drawing/2014/main" id="{EF94AC65-280A-9DFB-A259-5E0B9C2D89BC}"/>
                    </a:ext>
                  </a:extLst>
                </p:cNvPr>
                <p:cNvSpPr/>
                <p:nvPr/>
              </p:nvSpPr>
              <p:spPr>
                <a:xfrm>
                  <a:off x="6589850" y="3501000"/>
                  <a:ext cx="10875" cy="8850"/>
                </a:xfrm>
                <a:custGeom>
                  <a:avLst/>
                  <a:gdLst/>
                  <a:ahLst/>
                  <a:cxnLst/>
                  <a:rect l="l" t="t" r="r" b="b"/>
                  <a:pathLst>
                    <a:path w="435" h="354" extrusionOk="0">
                      <a:moveTo>
                        <a:pt x="217" y="0"/>
                      </a:moveTo>
                      <a:cubicBezTo>
                        <a:pt x="0" y="0"/>
                        <a:pt x="0" y="353"/>
                        <a:pt x="217" y="353"/>
                      </a:cubicBezTo>
                      <a:cubicBezTo>
                        <a:pt x="434" y="353"/>
                        <a:pt x="434" y="0"/>
                        <a:pt x="21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8;p45">
                  <a:extLst>
                    <a:ext uri="{FF2B5EF4-FFF2-40B4-BE49-F238E27FC236}">
                      <a16:creationId xmlns:a16="http://schemas.microsoft.com/office/drawing/2014/main" id="{85EB4169-13CC-35F8-6584-6444BB56B605}"/>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39;p45">
                  <a:extLst>
                    <a:ext uri="{FF2B5EF4-FFF2-40B4-BE49-F238E27FC236}">
                      <a16:creationId xmlns:a16="http://schemas.microsoft.com/office/drawing/2014/main" id="{3D272977-37AD-88AF-7E53-50B9142DC2F4}"/>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40;p45">
                  <a:extLst>
                    <a:ext uri="{FF2B5EF4-FFF2-40B4-BE49-F238E27FC236}">
                      <a16:creationId xmlns:a16="http://schemas.microsoft.com/office/drawing/2014/main" id="{17279A70-44ED-53A0-4C58-DF3B71719AA1}"/>
                    </a:ext>
                  </a:extLst>
                </p:cNvPr>
                <p:cNvSpPr/>
                <p:nvPr/>
              </p:nvSpPr>
              <p:spPr>
                <a:xfrm>
                  <a:off x="5923275" y="3345725"/>
                  <a:ext cx="29075" cy="116600"/>
                </a:xfrm>
                <a:custGeom>
                  <a:avLst/>
                  <a:gdLst/>
                  <a:ahLst/>
                  <a:cxnLst/>
                  <a:rect l="l" t="t" r="r" b="b"/>
                  <a:pathLst>
                    <a:path w="1163" h="4664" extrusionOk="0">
                      <a:moveTo>
                        <a:pt x="336" y="0"/>
                      </a:moveTo>
                      <a:cubicBezTo>
                        <a:pt x="251" y="0"/>
                        <a:pt x="163" y="54"/>
                        <a:pt x="163" y="163"/>
                      </a:cubicBezTo>
                      <a:cubicBezTo>
                        <a:pt x="1" y="1655"/>
                        <a:pt x="218" y="3146"/>
                        <a:pt x="787" y="4557"/>
                      </a:cubicBezTo>
                      <a:cubicBezTo>
                        <a:pt x="819" y="4631"/>
                        <a:pt x="887" y="4663"/>
                        <a:pt x="954" y="4663"/>
                      </a:cubicBezTo>
                      <a:cubicBezTo>
                        <a:pt x="1060" y="4663"/>
                        <a:pt x="1162" y="4581"/>
                        <a:pt x="1113" y="4448"/>
                      </a:cubicBezTo>
                      <a:cubicBezTo>
                        <a:pt x="570" y="3092"/>
                        <a:pt x="353" y="1628"/>
                        <a:pt x="489" y="163"/>
                      </a:cubicBezTo>
                      <a:cubicBezTo>
                        <a:pt x="502" y="54"/>
                        <a:pt x="421" y="0"/>
                        <a:pt x="33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41;p45">
                  <a:extLst>
                    <a:ext uri="{FF2B5EF4-FFF2-40B4-BE49-F238E27FC236}">
                      <a16:creationId xmlns:a16="http://schemas.microsoft.com/office/drawing/2014/main" id="{1333C54E-C39D-C7B0-D64C-EF7EF85885F3}"/>
                    </a:ext>
                  </a:extLst>
                </p:cNvPr>
                <p:cNvSpPr/>
                <p:nvPr/>
              </p:nvSpPr>
              <p:spPr>
                <a:xfrm>
                  <a:off x="5963275" y="3515250"/>
                  <a:ext cx="10875" cy="8825"/>
                </a:xfrm>
                <a:custGeom>
                  <a:avLst/>
                  <a:gdLst/>
                  <a:ahLst/>
                  <a:cxnLst/>
                  <a:rect l="l" t="t" r="r" b="b"/>
                  <a:pathLst>
                    <a:path w="435" h="353" extrusionOk="0">
                      <a:moveTo>
                        <a:pt x="218" y="0"/>
                      </a:moveTo>
                      <a:cubicBezTo>
                        <a:pt x="1" y="0"/>
                        <a:pt x="1" y="353"/>
                        <a:pt x="218" y="353"/>
                      </a:cubicBezTo>
                      <a:cubicBezTo>
                        <a:pt x="435" y="353"/>
                        <a:pt x="435" y="0"/>
                        <a:pt x="21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42;p45">
                  <a:extLst>
                    <a:ext uri="{FF2B5EF4-FFF2-40B4-BE49-F238E27FC236}">
                      <a16:creationId xmlns:a16="http://schemas.microsoft.com/office/drawing/2014/main" id="{74FB7C35-BB31-2E9F-6398-0EBF2DE7AA68}"/>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43;p45">
                  <a:extLst>
                    <a:ext uri="{FF2B5EF4-FFF2-40B4-BE49-F238E27FC236}">
                      <a16:creationId xmlns:a16="http://schemas.microsoft.com/office/drawing/2014/main" id="{6626D1A3-6B38-4B44-DA4D-447AE11D9AAA}"/>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44;p45">
                  <a:extLst>
                    <a:ext uri="{FF2B5EF4-FFF2-40B4-BE49-F238E27FC236}">
                      <a16:creationId xmlns:a16="http://schemas.microsoft.com/office/drawing/2014/main" id="{39D1C137-8BC1-F821-6F0D-E87C405B12E3}"/>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45;p45">
                  <a:extLst>
                    <a:ext uri="{FF2B5EF4-FFF2-40B4-BE49-F238E27FC236}">
                      <a16:creationId xmlns:a16="http://schemas.microsoft.com/office/drawing/2014/main" id="{32B504D7-7D71-8C94-AA3F-8B9BAA944F8B}"/>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46;p45">
                  <a:extLst>
                    <a:ext uri="{FF2B5EF4-FFF2-40B4-BE49-F238E27FC236}">
                      <a16:creationId xmlns:a16="http://schemas.microsoft.com/office/drawing/2014/main" id="{EE50C321-A56D-2C32-9A32-8EBA4FA6ACF7}"/>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47;p45">
                  <a:extLst>
                    <a:ext uri="{FF2B5EF4-FFF2-40B4-BE49-F238E27FC236}">
                      <a16:creationId xmlns:a16="http://schemas.microsoft.com/office/drawing/2014/main" id="{4B71AA4E-4EF6-4301-C118-B69138427737}"/>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48;p45">
                  <a:extLst>
                    <a:ext uri="{FF2B5EF4-FFF2-40B4-BE49-F238E27FC236}">
                      <a16:creationId xmlns:a16="http://schemas.microsoft.com/office/drawing/2014/main" id="{93B3C980-6ACF-A791-2F81-5C136742BE2A}"/>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49;p45">
                  <a:extLst>
                    <a:ext uri="{FF2B5EF4-FFF2-40B4-BE49-F238E27FC236}">
                      <a16:creationId xmlns:a16="http://schemas.microsoft.com/office/drawing/2014/main" id="{CB02E202-00AD-C17B-6DC8-AAF5B18A0AFF}"/>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50;p45">
                  <a:extLst>
                    <a:ext uri="{FF2B5EF4-FFF2-40B4-BE49-F238E27FC236}">
                      <a16:creationId xmlns:a16="http://schemas.microsoft.com/office/drawing/2014/main" id="{081F869F-CE0D-DEDE-49A9-A51FB1D77DFD}"/>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51;p45">
                  <a:extLst>
                    <a:ext uri="{FF2B5EF4-FFF2-40B4-BE49-F238E27FC236}">
                      <a16:creationId xmlns:a16="http://schemas.microsoft.com/office/drawing/2014/main" id="{18F701D3-F55F-4162-4FF6-F8CE256CC29F}"/>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752;p45">
                <a:extLst>
                  <a:ext uri="{FF2B5EF4-FFF2-40B4-BE49-F238E27FC236}">
                    <a16:creationId xmlns:a16="http://schemas.microsoft.com/office/drawing/2014/main" id="{B474537B-2A1E-CB0E-A681-B700EDD7985A}"/>
                  </a:ext>
                </a:extLst>
              </p:cNvPr>
              <p:cNvGrpSpPr/>
              <p:nvPr/>
            </p:nvGrpSpPr>
            <p:grpSpPr>
              <a:xfrm>
                <a:off x="5491650" y="2658300"/>
                <a:ext cx="1636200" cy="1105100"/>
                <a:chOff x="5477850" y="2649400"/>
                <a:chExt cx="1636200" cy="1105100"/>
              </a:xfrm>
            </p:grpSpPr>
            <p:sp>
              <p:nvSpPr>
                <p:cNvPr id="52" name="Google Shape;1753;p45">
                  <a:extLst>
                    <a:ext uri="{FF2B5EF4-FFF2-40B4-BE49-F238E27FC236}">
                      <a16:creationId xmlns:a16="http://schemas.microsoft.com/office/drawing/2014/main" id="{90EA0050-EC47-2F59-70EB-2DF2696625B5}"/>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54;p45">
                  <a:extLst>
                    <a:ext uri="{FF2B5EF4-FFF2-40B4-BE49-F238E27FC236}">
                      <a16:creationId xmlns:a16="http://schemas.microsoft.com/office/drawing/2014/main" id="{C95184D7-1B78-0573-A6D3-C2AFA0BC55D2}"/>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55;p45">
                  <a:extLst>
                    <a:ext uri="{FF2B5EF4-FFF2-40B4-BE49-F238E27FC236}">
                      <a16:creationId xmlns:a16="http://schemas.microsoft.com/office/drawing/2014/main" id="{6009030D-A37E-6116-8796-17F6514AEE55}"/>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56;p45">
                  <a:extLst>
                    <a:ext uri="{FF2B5EF4-FFF2-40B4-BE49-F238E27FC236}">
                      <a16:creationId xmlns:a16="http://schemas.microsoft.com/office/drawing/2014/main" id="{EF5BE35D-ACB6-71F0-6D72-DE6E2BCADB61}"/>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57;p45">
                  <a:extLst>
                    <a:ext uri="{FF2B5EF4-FFF2-40B4-BE49-F238E27FC236}">
                      <a16:creationId xmlns:a16="http://schemas.microsoft.com/office/drawing/2014/main" id="{9534A1EB-352F-8E9C-B629-B3E5D03C413E}"/>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58;p45">
                  <a:extLst>
                    <a:ext uri="{FF2B5EF4-FFF2-40B4-BE49-F238E27FC236}">
                      <a16:creationId xmlns:a16="http://schemas.microsoft.com/office/drawing/2014/main" id="{DCBF197D-0DE9-0583-508D-65E4A2FB1AD9}"/>
                    </a:ext>
                  </a:extLst>
                </p:cNvPr>
                <p:cNvSpPr/>
                <p:nvPr/>
              </p:nvSpPr>
              <p:spPr>
                <a:xfrm>
                  <a:off x="5870750" y="3119750"/>
                  <a:ext cx="223225" cy="49050"/>
                </a:xfrm>
                <a:custGeom>
                  <a:avLst/>
                  <a:gdLst/>
                  <a:ahLst/>
                  <a:cxnLst/>
                  <a:rect l="l" t="t" r="r" b="b"/>
                  <a:pathLst>
                    <a:path w="8929" h="1962" extrusionOk="0">
                      <a:moveTo>
                        <a:pt x="237" y="1"/>
                      </a:moveTo>
                      <a:cubicBezTo>
                        <a:pt x="56" y="1"/>
                        <a:pt x="0" y="282"/>
                        <a:pt x="176" y="332"/>
                      </a:cubicBezTo>
                      <a:cubicBezTo>
                        <a:pt x="2970" y="1065"/>
                        <a:pt x="5790" y="1553"/>
                        <a:pt x="8638" y="1960"/>
                      </a:cubicBezTo>
                      <a:cubicBezTo>
                        <a:pt x="8647" y="1961"/>
                        <a:pt x="8656" y="1961"/>
                        <a:pt x="8664" y="1961"/>
                      </a:cubicBezTo>
                      <a:cubicBezTo>
                        <a:pt x="8861" y="1961"/>
                        <a:pt x="8928" y="1660"/>
                        <a:pt x="8720" y="1634"/>
                      </a:cubicBezTo>
                      <a:cubicBezTo>
                        <a:pt x="5872" y="1227"/>
                        <a:pt x="3051" y="739"/>
                        <a:pt x="284" y="7"/>
                      </a:cubicBezTo>
                      <a:cubicBezTo>
                        <a:pt x="268" y="3"/>
                        <a:pt x="252"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9;p45">
                  <a:extLst>
                    <a:ext uri="{FF2B5EF4-FFF2-40B4-BE49-F238E27FC236}">
                      <a16:creationId xmlns:a16="http://schemas.microsoft.com/office/drawing/2014/main" id="{BA9A2F4F-02F2-BCFF-6478-963C92133FA3}"/>
                    </a:ext>
                  </a:extLst>
                </p:cNvPr>
                <p:cNvSpPr/>
                <p:nvPr/>
              </p:nvSpPr>
              <p:spPr>
                <a:xfrm>
                  <a:off x="6513400" y="3128425"/>
                  <a:ext cx="204075" cy="51225"/>
                </a:xfrm>
                <a:custGeom>
                  <a:avLst/>
                  <a:gdLst/>
                  <a:ahLst/>
                  <a:cxnLst/>
                  <a:rect l="l" t="t" r="r" b="b"/>
                  <a:pathLst>
                    <a:path w="8163" h="2049" extrusionOk="0">
                      <a:moveTo>
                        <a:pt x="7949" y="0"/>
                      </a:moveTo>
                      <a:cubicBezTo>
                        <a:pt x="7929" y="0"/>
                        <a:pt x="7909" y="4"/>
                        <a:pt x="7886" y="13"/>
                      </a:cubicBezTo>
                      <a:cubicBezTo>
                        <a:pt x="6557" y="392"/>
                        <a:pt x="5228" y="745"/>
                        <a:pt x="3872" y="1043"/>
                      </a:cubicBezTo>
                      <a:cubicBezTo>
                        <a:pt x="2651" y="1287"/>
                        <a:pt x="1404" y="1477"/>
                        <a:pt x="183" y="1721"/>
                      </a:cubicBezTo>
                      <a:cubicBezTo>
                        <a:pt x="1" y="1747"/>
                        <a:pt x="69" y="2048"/>
                        <a:pt x="266" y="2048"/>
                      </a:cubicBezTo>
                      <a:cubicBezTo>
                        <a:pt x="275" y="2048"/>
                        <a:pt x="283" y="2048"/>
                        <a:pt x="292" y="2047"/>
                      </a:cubicBezTo>
                      <a:cubicBezTo>
                        <a:pt x="1512" y="1803"/>
                        <a:pt x="2733" y="1640"/>
                        <a:pt x="3953" y="1369"/>
                      </a:cubicBezTo>
                      <a:cubicBezTo>
                        <a:pt x="5310" y="1097"/>
                        <a:pt x="6639" y="718"/>
                        <a:pt x="7968" y="338"/>
                      </a:cubicBezTo>
                      <a:cubicBezTo>
                        <a:pt x="8162" y="289"/>
                        <a:pt x="8117" y="0"/>
                        <a:pt x="7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60;p45">
                  <a:extLst>
                    <a:ext uri="{FF2B5EF4-FFF2-40B4-BE49-F238E27FC236}">
                      <a16:creationId xmlns:a16="http://schemas.microsoft.com/office/drawing/2014/main" id="{E4EAE1F1-CD46-F740-ABEF-1E76CD158AA7}"/>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1;p45">
                  <a:extLst>
                    <a:ext uri="{FF2B5EF4-FFF2-40B4-BE49-F238E27FC236}">
                      <a16:creationId xmlns:a16="http://schemas.microsoft.com/office/drawing/2014/main" id="{15EFA1E9-D27B-3D7E-449D-5BE6A28B5B37}"/>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62;p45">
                  <a:extLst>
                    <a:ext uri="{FF2B5EF4-FFF2-40B4-BE49-F238E27FC236}">
                      <a16:creationId xmlns:a16="http://schemas.microsoft.com/office/drawing/2014/main" id="{EF904E93-3874-D3E3-87EC-D79D2FC2FB0D}"/>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63;p45">
                  <a:extLst>
                    <a:ext uri="{FF2B5EF4-FFF2-40B4-BE49-F238E27FC236}">
                      <a16:creationId xmlns:a16="http://schemas.microsoft.com/office/drawing/2014/main" id="{F011D39A-72F0-A2B4-AE37-187BB01FBB5F}"/>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64;p45">
                  <a:extLst>
                    <a:ext uri="{FF2B5EF4-FFF2-40B4-BE49-F238E27FC236}">
                      <a16:creationId xmlns:a16="http://schemas.microsoft.com/office/drawing/2014/main" id="{1120A33E-0A51-55E4-82BD-F8BACB8522F7}"/>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65;p45">
                  <a:extLst>
                    <a:ext uri="{FF2B5EF4-FFF2-40B4-BE49-F238E27FC236}">
                      <a16:creationId xmlns:a16="http://schemas.microsoft.com/office/drawing/2014/main" id="{3E46F127-C53D-3657-D679-5181C4103A0A}"/>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66;p45">
                  <a:extLst>
                    <a:ext uri="{FF2B5EF4-FFF2-40B4-BE49-F238E27FC236}">
                      <a16:creationId xmlns:a16="http://schemas.microsoft.com/office/drawing/2014/main" id="{F7DEB62F-A31E-F724-5CE2-0CF5124AF5DF}"/>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67;p45">
                  <a:extLst>
                    <a:ext uri="{FF2B5EF4-FFF2-40B4-BE49-F238E27FC236}">
                      <a16:creationId xmlns:a16="http://schemas.microsoft.com/office/drawing/2014/main" id="{FAFDBB55-B244-1F3D-5CA2-08DD29E06DD1}"/>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68;p45">
                  <a:extLst>
                    <a:ext uri="{FF2B5EF4-FFF2-40B4-BE49-F238E27FC236}">
                      <a16:creationId xmlns:a16="http://schemas.microsoft.com/office/drawing/2014/main" id="{CDFE33C4-9D0E-E330-26CB-2AA993910AC0}"/>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69;p45">
                  <a:extLst>
                    <a:ext uri="{FF2B5EF4-FFF2-40B4-BE49-F238E27FC236}">
                      <a16:creationId xmlns:a16="http://schemas.microsoft.com/office/drawing/2014/main" id="{B6A9FC90-98E8-858D-D820-C5231811D311}"/>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70;p45">
                  <a:extLst>
                    <a:ext uri="{FF2B5EF4-FFF2-40B4-BE49-F238E27FC236}">
                      <a16:creationId xmlns:a16="http://schemas.microsoft.com/office/drawing/2014/main" id="{828BC263-1EC1-E2C2-625D-CBDE11DE9EF1}"/>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71;p45">
                  <a:extLst>
                    <a:ext uri="{FF2B5EF4-FFF2-40B4-BE49-F238E27FC236}">
                      <a16:creationId xmlns:a16="http://schemas.microsoft.com/office/drawing/2014/main" id="{BE4CB3E2-0361-8C75-95F1-D94F4959E202}"/>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1722;p45">
              <a:extLst>
                <a:ext uri="{FF2B5EF4-FFF2-40B4-BE49-F238E27FC236}">
                  <a16:creationId xmlns:a16="http://schemas.microsoft.com/office/drawing/2014/main" id="{B88319A5-2A82-0AB1-E356-E534822D55A0}"/>
                </a:ext>
              </a:extLst>
            </p:cNvPr>
            <p:cNvSpPr/>
            <p:nvPr/>
          </p:nvSpPr>
          <p:spPr>
            <a:xfrm>
              <a:off x="3582863" y="1550175"/>
              <a:ext cx="1950600" cy="4845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Mali Medium"/>
                <a:ea typeface="Mali Medium"/>
                <a:cs typeface="Mali Medium"/>
                <a:sym typeface="Mali Medium"/>
              </a:endParaRPr>
            </a:p>
          </p:txBody>
        </p:sp>
      </p:grpSp>
      <p:grpSp>
        <p:nvGrpSpPr>
          <p:cNvPr id="92" name="Google Shape;1643;p44">
            <a:extLst>
              <a:ext uri="{FF2B5EF4-FFF2-40B4-BE49-F238E27FC236}">
                <a16:creationId xmlns:a16="http://schemas.microsoft.com/office/drawing/2014/main" id="{AA384698-EDAF-026B-F8D7-9D50F02B1B6D}"/>
              </a:ext>
            </a:extLst>
          </p:cNvPr>
          <p:cNvGrpSpPr/>
          <p:nvPr/>
        </p:nvGrpSpPr>
        <p:grpSpPr>
          <a:xfrm>
            <a:off x="413695" y="3396374"/>
            <a:ext cx="1065061" cy="1158267"/>
            <a:chOff x="3948234" y="2972278"/>
            <a:chExt cx="1510966" cy="1548737"/>
          </a:xfrm>
        </p:grpSpPr>
        <p:grpSp>
          <p:nvGrpSpPr>
            <p:cNvPr id="93" name="Google Shape;1644;p44">
              <a:extLst>
                <a:ext uri="{FF2B5EF4-FFF2-40B4-BE49-F238E27FC236}">
                  <a16:creationId xmlns:a16="http://schemas.microsoft.com/office/drawing/2014/main" id="{87F14CD4-23B7-CC76-AC36-5FB7FF115F58}"/>
                </a:ext>
              </a:extLst>
            </p:cNvPr>
            <p:cNvGrpSpPr/>
            <p:nvPr/>
          </p:nvGrpSpPr>
          <p:grpSpPr>
            <a:xfrm>
              <a:off x="3948234" y="2972278"/>
              <a:ext cx="1339104" cy="1548737"/>
              <a:chOff x="2386850" y="4744663"/>
              <a:chExt cx="1171775" cy="1355213"/>
            </a:xfrm>
          </p:grpSpPr>
          <p:grpSp>
            <p:nvGrpSpPr>
              <p:cNvPr id="97" name="Google Shape;1645;p44">
                <a:extLst>
                  <a:ext uri="{FF2B5EF4-FFF2-40B4-BE49-F238E27FC236}">
                    <a16:creationId xmlns:a16="http://schemas.microsoft.com/office/drawing/2014/main" id="{48F79DD5-5D78-56EA-F464-FC6E9BB6DF35}"/>
                  </a:ext>
                </a:extLst>
              </p:cNvPr>
              <p:cNvGrpSpPr/>
              <p:nvPr/>
            </p:nvGrpSpPr>
            <p:grpSpPr>
              <a:xfrm>
                <a:off x="2386850" y="4744675"/>
                <a:ext cx="1171775" cy="1355200"/>
                <a:chOff x="2386850" y="4744675"/>
                <a:chExt cx="1171775" cy="1355200"/>
              </a:xfrm>
            </p:grpSpPr>
            <p:sp>
              <p:nvSpPr>
                <p:cNvPr id="117" name="Google Shape;1646;p44">
                  <a:extLst>
                    <a:ext uri="{FF2B5EF4-FFF2-40B4-BE49-F238E27FC236}">
                      <a16:creationId xmlns:a16="http://schemas.microsoft.com/office/drawing/2014/main" id="{49C48660-FC01-D911-D789-C28FBFF71B6C}"/>
                    </a:ext>
                  </a:extLst>
                </p:cNvPr>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47;p44">
                  <a:extLst>
                    <a:ext uri="{FF2B5EF4-FFF2-40B4-BE49-F238E27FC236}">
                      <a16:creationId xmlns:a16="http://schemas.microsoft.com/office/drawing/2014/main" id="{9DDE3A00-A754-0E07-3F8C-CED6D7B86CA2}"/>
                    </a:ext>
                  </a:extLst>
                </p:cNvPr>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48;p44">
                  <a:extLst>
                    <a:ext uri="{FF2B5EF4-FFF2-40B4-BE49-F238E27FC236}">
                      <a16:creationId xmlns:a16="http://schemas.microsoft.com/office/drawing/2014/main" id="{6D1804D0-EDB3-EB06-8D6A-6AB16CFA7942}"/>
                    </a:ext>
                  </a:extLst>
                </p:cNvPr>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49;p44">
                  <a:extLst>
                    <a:ext uri="{FF2B5EF4-FFF2-40B4-BE49-F238E27FC236}">
                      <a16:creationId xmlns:a16="http://schemas.microsoft.com/office/drawing/2014/main" id="{0F0B76CD-A07E-43EA-13DC-84E474C16D67}"/>
                    </a:ext>
                  </a:extLst>
                </p:cNvPr>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50;p44">
                  <a:extLst>
                    <a:ext uri="{FF2B5EF4-FFF2-40B4-BE49-F238E27FC236}">
                      <a16:creationId xmlns:a16="http://schemas.microsoft.com/office/drawing/2014/main" id="{0EDB7A0B-599F-6FA5-206E-B3173D9D9EC3}"/>
                    </a:ext>
                  </a:extLst>
                </p:cNvPr>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51;p44">
                  <a:extLst>
                    <a:ext uri="{FF2B5EF4-FFF2-40B4-BE49-F238E27FC236}">
                      <a16:creationId xmlns:a16="http://schemas.microsoft.com/office/drawing/2014/main" id="{C89F3358-783A-6F29-5523-1765785E9809}"/>
                    </a:ext>
                  </a:extLst>
                </p:cNvPr>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52;p44">
                  <a:extLst>
                    <a:ext uri="{FF2B5EF4-FFF2-40B4-BE49-F238E27FC236}">
                      <a16:creationId xmlns:a16="http://schemas.microsoft.com/office/drawing/2014/main" id="{E6391584-7B9D-6F54-D797-F33474D912AE}"/>
                    </a:ext>
                  </a:extLst>
                </p:cNvPr>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53;p44">
                  <a:extLst>
                    <a:ext uri="{FF2B5EF4-FFF2-40B4-BE49-F238E27FC236}">
                      <a16:creationId xmlns:a16="http://schemas.microsoft.com/office/drawing/2014/main" id="{DDD226C3-BEA7-EA58-B6FC-A621EBC8642F}"/>
                    </a:ext>
                  </a:extLst>
                </p:cNvPr>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54;p44">
                  <a:extLst>
                    <a:ext uri="{FF2B5EF4-FFF2-40B4-BE49-F238E27FC236}">
                      <a16:creationId xmlns:a16="http://schemas.microsoft.com/office/drawing/2014/main" id="{0F27216A-5A84-11B1-BC35-6E506173C4EC}"/>
                    </a:ext>
                  </a:extLst>
                </p:cNvPr>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55;p44">
                  <a:extLst>
                    <a:ext uri="{FF2B5EF4-FFF2-40B4-BE49-F238E27FC236}">
                      <a16:creationId xmlns:a16="http://schemas.microsoft.com/office/drawing/2014/main" id="{C9DBB6FD-6889-15FD-EEF1-7930D7A70ECE}"/>
                    </a:ext>
                  </a:extLst>
                </p:cNvPr>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56;p44">
                  <a:extLst>
                    <a:ext uri="{FF2B5EF4-FFF2-40B4-BE49-F238E27FC236}">
                      <a16:creationId xmlns:a16="http://schemas.microsoft.com/office/drawing/2014/main" id="{FE59FC01-CEC6-AB3D-3C97-0D2731CAB4B9}"/>
                    </a:ext>
                  </a:extLst>
                </p:cNvPr>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57;p44">
                  <a:extLst>
                    <a:ext uri="{FF2B5EF4-FFF2-40B4-BE49-F238E27FC236}">
                      <a16:creationId xmlns:a16="http://schemas.microsoft.com/office/drawing/2014/main" id="{B9235DC4-38C8-0460-AA02-D92D81971752}"/>
                    </a:ext>
                  </a:extLst>
                </p:cNvPr>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58;p44">
                  <a:extLst>
                    <a:ext uri="{FF2B5EF4-FFF2-40B4-BE49-F238E27FC236}">
                      <a16:creationId xmlns:a16="http://schemas.microsoft.com/office/drawing/2014/main" id="{24B42A62-43C2-83CE-9901-A2FFF04C2BC6}"/>
                    </a:ext>
                  </a:extLst>
                </p:cNvPr>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59;p44">
                  <a:extLst>
                    <a:ext uri="{FF2B5EF4-FFF2-40B4-BE49-F238E27FC236}">
                      <a16:creationId xmlns:a16="http://schemas.microsoft.com/office/drawing/2014/main" id="{F410EF29-3216-A4FA-C42E-E63DAD10F2AB}"/>
                    </a:ext>
                  </a:extLst>
                </p:cNvPr>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60;p44">
                  <a:extLst>
                    <a:ext uri="{FF2B5EF4-FFF2-40B4-BE49-F238E27FC236}">
                      <a16:creationId xmlns:a16="http://schemas.microsoft.com/office/drawing/2014/main" id="{176B430F-A790-F5B9-6EC1-4190A57FED96}"/>
                    </a:ext>
                  </a:extLst>
                </p:cNvPr>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61;p44">
                  <a:extLst>
                    <a:ext uri="{FF2B5EF4-FFF2-40B4-BE49-F238E27FC236}">
                      <a16:creationId xmlns:a16="http://schemas.microsoft.com/office/drawing/2014/main" id="{B0B6646F-E8A6-0DCC-C3FB-5462E441FD87}"/>
                    </a:ext>
                  </a:extLst>
                </p:cNvPr>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62;p44">
                  <a:extLst>
                    <a:ext uri="{FF2B5EF4-FFF2-40B4-BE49-F238E27FC236}">
                      <a16:creationId xmlns:a16="http://schemas.microsoft.com/office/drawing/2014/main" id="{57BE9322-B75B-018C-6BE4-F0790C76557E}"/>
                    </a:ext>
                  </a:extLst>
                </p:cNvPr>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63;p44">
                  <a:extLst>
                    <a:ext uri="{FF2B5EF4-FFF2-40B4-BE49-F238E27FC236}">
                      <a16:creationId xmlns:a16="http://schemas.microsoft.com/office/drawing/2014/main" id="{458DB629-C5EA-6FCE-AAA0-666F85876DA5}"/>
                    </a:ext>
                  </a:extLst>
                </p:cNvPr>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64;p44">
                  <a:extLst>
                    <a:ext uri="{FF2B5EF4-FFF2-40B4-BE49-F238E27FC236}">
                      <a16:creationId xmlns:a16="http://schemas.microsoft.com/office/drawing/2014/main" id="{60A0726A-E2D0-57CC-BBCC-58706E11960F}"/>
                    </a:ext>
                  </a:extLst>
                </p:cNvPr>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65;p44">
                  <a:extLst>
                    <a:ext uri="{FF2B5EF4-FFF2-40B4-BE49-F238E27FC236}">
                      <a16:creationId xmlns:a16="http://schemas.microsoft.com/office/drawing/2014/main" id="{639566F5-749F-416C-50D8-FAE62E603BEB}"/>
                    </a:ext>
                  </a:extLst>
                </p:cNvPr>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666;p44">
                <a:extLst>
                  <a:ext uri="{FF2B5EF4-FFF2-40B4-BE49-F238E27FC236}">
                    <a16:creationId xmlns:a16="http://schemas.microsoft.com/office/drawing/2014/main" id="{A2E954E5-D11B-895C-3A15-B48C88FAA77E}"/>
                  </a:ext>
                </a:extLst>
              </p:cNvPr>
              <p:cNvGrpSpPr/>
              <p:nvPr/>
            </p:nvGrpSpPr>
            <p:grpSpPr>
              <a:xfrm>
                <a:off x="2386850" y="4744663"/>
                <a:ext cx="1171775" cy="1355200"/>
                <a:chOff x="711125" y="4670475"/>
                <a:chExt cx="1171775" cy="1355200"/>
              </a:xfrm>
            </p:grpSpPr>
            <p:sp>
              <p:nvSpPr>
                <p:cNvPr id="99" name="Google Shape;1667;p44">
                  <a:extLst>
                    <a:ext uri="{FF2B5EF4-FFF2-40B4-BE49-F238E27FC236}">
                      <a16:creationId xmlns:a16="http://schemas.microsoft.com/office/drawing/2014/main" id="{CEFF1AC5-0D8C-55C4-F852-58DC10ED3691}"/>
                    </a:ext>
                  </a:extLst>
                </p:cNvPr>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68;p44">
                  <a:extLst>
                    <a:ext uri="{FF2B5EF4-FFF2-40B4-BE49-F238E27FC236}">
                      <a16:creationId xmlns:a16="http://schemas.microsoft.com/office/drawing/2014/main" id="{10290236-AE24-E236-A1EB-392CD68E8696}"/>
                    </a:ext>
                  </a:extLst>
                </p:cNvPr>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69;p44">
                  <a:extLst>
                    <a:ext uri="{FF2B5EF4-FFF2-40B4-BE49-F238E27FC236}">
                      <a16:creationId xmlns:a16="http://schemas.microsoft.com/office/drawing/2014/main" id="{C497EF80-3DEB-CBE5-3F52-B62ABFDE560C}"/>
                    </a:ext>
                  </a:extLst>
                </p:cNvPr>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70;p44">
                  <a:extLst>
                    <a:ext uri="{FF2B5EF4-FFF2-40B4-BE49-F238E27FC236}">
                      <a16:creationId xmlns:a16="http://schemas.microsoft.com/office/drawing/2014/main" id="{21879104-E10F-9A1B-4EDA-047B52A63310}"/>
                    </a:ext>
                  </a:extLst>
                </p:cNvPr>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71;p44">
                  <a:extLst>
                    <a:ext uri="{FF2B5EF4-FFF2-40B4-BE49-F238E27FC236}">
                      <a16:creationId xmlns:a16="http://schemas.microsoft.com/office/drawing/2014/main" id="{1B7981E6-473A-BEBA-DFEA-9692B4E322C3}"/>
                    </a:ext>
                  </a:extLst>
                </p:cNvPr>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72;p44">
                  <a:extLst>
                    <a:ext uri="{FF2B5EF4-FFF2-40B4-BE49-F238E27FC236}">
                      <a16:creationId xmlns:a16="http://schemas.microsoft.com/office/drawing/2014/main" id="{F93A8436-4257-44F6-3EC7-F90D5C68A462}"/>
                    </a:ext>
                  </a:extLst>
                </p:cNvPr>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73;p44">
                  <a:extLst>
                    <a:ext uri="{FF2B5EF4-FFF2-40B4-BE49-F238E27FC236}">
                      <a16:creationId xmlns:a16="http://schemas.microsoft.com/office/drawing/2014/main" id="{FEF1CF50-FD07-4014-40D2-9EC5802C6285}"/>
                    </a:ext>
                  </a:extLst>
                </p:cNvPr>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74;p44">
                  <a:extLst>
                    <a:ext uri="{FF2B5EF4-FFF2-40B4-BE49-F238E27FC236}">
                      <a16:creationId xmlns:a16="http://schemas.microsoft.com/office/drawing/2014/main" id="{5BC20CA1-6B58-7571-00C7-E8EE38AECE19}"/>
                    </a:ext>
                  </a:extLst>
                </p:cNvPr>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75;p44">
                  <a:extLst>
                    <a:ext uri="{FF2B5EF4-FFF2-40B4-BE49-F238E27FC236}">
                      <a16:creationId xmlns:a16="http://schemas.microsoft.com/office/drawing/2014/main" id="{D6EC012A-0D8B-373E-D0EF-8044D474F9E9}"/>
                    </a:ext>
                  </a:extLst>
                </p:cNvPr>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76;p44">
                  <a:extLst>
                    <a:ext uri="{FF2B5EF4-FFF2-40B4-BE49-F238E27FC236}">
                      <a16:creationId xmlns:a16="http://schemas.microsoft.com/office/drawing/2014/main" id="{19B18ACC-1A59-276F-4194-E18E8AA9AB21}"/>
                    </a:ext>
                  </a:extLst>
                </p:cNvPr>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77;p44">
                  <a:extLst>
                    <a:ext uri="{FF2B5EF4-FFF2-40B4-BE49-F238E27FC236}">
                      <a16:creationId xmlns:a16="http://schemas.microsoft.com/office/drawing/2014/main" id="{112A3EE4-37E6-2E98-056B-78D81599E30C}"/>
                    </a:ext>
                  </a:extLst>
                </p:cNvPr>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78;p44">
                  <a:extLst>
                    <a:ext uri="{FF2B5EF4-FFF2-40B4-BE49-F238E27FC236}">
                      <a16:creationId xmlns:a16="http://schemas.microsoft.com/office/drawing/2014/main" id="{6DFF0B73-52F8-51F9-F590-47D214993816}"/>
                    </a:ext>
                  </a:extLst>
                </p:cNvPr>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79;p44">
                  <a:extLst>
                    <a:ext uri="{FF2B5EF4-FFF2-40B4-BE49-F238E27FC236}">
                      <a16:creationId xmlns:a16="http://schemas.microsoft.com/office/drawing/2014/main" id="{58F96E50-2B21-AAC9-F157-AE3BCB5D6A66}"/>
                    </a:ext>
                  </a:extLst>
                </p:cNvPr>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80;p44">
                  <a:extLst>
                    <a:ext uri="{FF2B5EF4-FFF2-40B4-BE49-F238E27FC236}">
                      <a16:creationId xmlns:a16="http://schemas.microsoft.com/office/drawing/2014/main" id="{223F141C-B892-EC5E-D5C8-E95296E38FF5}"/>
                    </a:ext>
                  </a:extLst>
                </p:cNvPr>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81;p44">
                  <a:extLst>
                    <a:ext uri="{FF2B5EF4-FFF2-40B4-BE49-F238E27FC236}">
                      <a16:creationId xmlns:a16="http://schemas.microsoft.com/office/drawing/2014/main" id="{F93ED6D0-688E-ABC1-879E-CDBF968B47D0}"/>
                    </a:ext>
                  </a:extLst>
                </p:cNvPr>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82;p44">
                  <a:extLst>
                    <a:ext uri="{FF2B5EF4-FFF2-40B4-BE49-F238E27FC236}">
                      <a16:creationId xmlns:a16="http://schemas.microsoft.com/office/drawing/2014/main" id="{7B787F0F-6863-3B90-3A16-1D59290B3F62}"/>
                    </a:ext>
                  </a:extLst>
                </p:cNvPr>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83;p44">
                  <a:extLst>
                    <a:ext uri="{FF2B5EF4-FFF2-40B4-BE49-F238E27FC236}">
                      <a16:creationId xmlns:a16="http://schemas.microsoft.com/office/drawing/2014/main" id="{76F1680D-E26C-40D8-9038-591E5E48C10D}"/>
                    </a:ext>
                  </a:extLst>
                </p:cNvPr>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84;p44">
                  <a:extLst>
                    <a:ext uri="{FF2B5EF4-FFF2-40B4-BE49-F238E27FC236}">
                      <a16:creationId xmlns:a16="http://schemas.microsoft.com/office/drawing/2014/main" id="{7E95DD12-5DD4-BFE7-981C-2AD6D22CFEA9}"/>
                    </a:ext>
                  </a:extLst>
                </p:cNvPr>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 name="Google Shape;1685;p44">
              <a:extLst>
                <a:ext uri="{FF2B5EF4-FFF2-40B4-BE49-F238E27FC236}">
                  <a16:creationId xmlns:a16="http://schemas.microsoft.com/office/drawing/2014/main" id="{F7928812-AC42-887B-C06B-A9CBDF99C925}"/>
                </a:ext>
              </a:extLst>
            </p:cNvPr>
            <p:cNvSpPr/>
            <p:nvPr/>
          </p:nvSpPr>
          <p:spPr>
            <a:xfrm>
              <a:off x="3950700" y="3377275"/>
              <a:ext cx="3090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86;p44">
              <a:extLst>
                <a:ext uri="{FF2B5EF4-FFF2-40B4-BE49-F238E27FC236}">
                  <a16:creationId xmlns:a16="http://schemas.microsoft.com/office/drawing/2014/main" id="{08DFD25E-4242-9D66-1122-E8AF2EAC773F}"/>
                </a:ext>
              </a:extLst>
            </p:cNvPr>
            <p:cNvSpPr/>
            <p:nvPr/>
          </p:nvSpPr>
          <p:spPr>
            <a:xfrm>
              <a:off x="4417500" y="3597025"/>
              <a:ext cx="3090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87;p44">
              <a:extLst>
                <a:ext uri="{FF2B5EF4-FFF2-40B4-BE49-F238E27FC236}">
                  <a16:creationId xmlns:a16="http://schemas.microsoft.com/office/drawing/2014/main" id="{DE69760B-6747-7A74-4A46-26AC441BC67A}"/>
                </a:ext>
              </a:extLst>
            </p:cNvPr>
            <p:cNvSpPr/>
            <p:nvPr/>
          </p:nvSpPr>
          <p:spPr>
            <a:xfrm>
              <a:off x="5150200" y="3906025"/>
              <a:ext cx="3090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627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2"/>
          <p:cNvSpPr txBox="1">
            <a:spLocks noGrp="1"/>
          </p:cNvSpPr>
          <p:nvPr>
            <p:ph type="title"/>
          </p:nvPr>
        </p:nvSpPr>
        <p:spPr>
          <a:xfrm>
            <a:off x="742791" y="644011"/>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NỘI DUNG BÀI HỌC</a:t>
            </a:r>
            <a:endParaRPr b="1" dirty="0">
              <a:solidFill>
                <a:schemeClr val="accent3"/>
              </a:solidFill>
            </a:endParaRPr>
          </a:p>
        </p:txBody>
      </p:sp>
      <p:grpSp>
        <p:nvGrpSpPr>
          <p:cNvPr id="524" name="Google Shape;524;p22"/>
          <p:cNvGrpSpPr/>
          <p:nvPr/>
        </p:nvGrpSpPr>
        <p:grpSpPr>
          <a:xfrm>
            <a:off x="3115678" y="1830897"/>
            <a:ext cx="2238887" cy="1911586"/>
            <a:chOff x="4961313" y="1545763"/>
            <a:chExt cx="802900" cy="685525"/>
          </a:xfrm>
        </p:grpSpPr>
        <p:sp>
          <p:nvSpPr>
            <p:cNvPr id="525" name="Google Shape;525;p22"/>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22"/>
          <p:cNvSpPr/>
          <p:nvPr/>
        </p:nvSpPr>
        <p:spPr>
          <a:xfrm>
            <a:off x="137979" y="1830897"/>
            <a:ext cx="2740048" cy="89081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418653" y="3608672"/>
            <a:ext cx="2637934" cy="89081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2"/>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txBox="1"/>
          <p:nvPr/>
        </p:nvSpPr>
        <p:spPr>
          <a:xfrm>
            <a:off x="194058" y="2152246"/>
            <a:ext cx="2723560" cy="291701"/>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solidFill>
                  <a:schemeClr val="lt1"/>
                </a:solidFill>
                <a:latin typeface="Mali Medium"/>
                <a:ea typeface="Mali Medium"/>
                <a:cs typeface="Mali Medium"/>
                <a:sym typeface="Mali Medium"/>
              </a:rPr>
              <a:t>I. Ý NGHĨA CỦA TÁI CHẾ KIM LOẠI</a:t>
            </a:r>
            <a:endParaRPr sz="2000" dirty="0">
              <a:solidFill>
                <a:schemeClr val="lt1"/>
              </a:solidFill>
              <a:latin typeface="Mali Medium"/>
              <a:ea typeface="Mali Medium"/>
              <a:cs typeface="Mali Medium"/>
              <a:sym typeface="Mali Medium"/>
            </a:endParaRPr>
          </a:p>
        </p:txBody>
      </p:sp>
      <p:sp>
        <p:nvSpPr>
          <p:cNvPr id="547" name="Google Shape;547;p22"/>
          <p:cNvSpPr txBox="1"/>
          <p:nvPr/>
        </p:nvSpPr>
        <p:spPr>
          <a:xfrm>
            <a:off x="493943" y="3661327"/>
            <a:ext cx="2723559" cy="78550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solidFill>
                  <a:schemeClr val="lt1"/>
                </a:solidFill>
                <a:latin typeface="Mali Medium"/>
                <a:ea typeface="Mali Medium"/>
                <a:cs typeface="Mali Medium"/>
                <a:sym typeface="Mali Medium"/>
              </a:rPr>
              <a:t>II. QUY TRÌNH TÁI CHẾ KIM LOẠI </a:t>
            </a:r>
            <a:endParaRPr sz="2000" dirty="0">
              <a:solidFill>
                <a:schemeClr val="lt1"/>
              </a:solidFill>
              <a:latin typeface="Mali Medium"/>
              <a:ea typeface="Mali Medium"/>
              <a:cs typeface="Mali Medium"/>
              <a:sym typeface="Mali Medium"/>
            </a:endParaRPr>
          </a:p>
        </p:txBody>
      </p:sp>
      <p:sp>
        <p:nvSpPr>
          <p:cNvPr id="549" name="Google Shape;549;p22"/>
          <p:cNvSpPr/>
          <p:nvPr/>
        </p:nvSpPr>
        <p:spPr>
          <a:xfrm>
            <a:off x="5487795" y="2043143"/>
            <a:ext cx="3518226" cy="133062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51" name="Google Shape;551;p22"/>
          <p:cNvSpPr txBox="1"/>
          <p:nvPr/>
        </p:nvSpPr>
        <p:spPr>
          <a:xfrm>
            <a:off x="5648474" y="2353575"/>
            <a:ext cx="3214579" cy="82377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dirty="0">
                <a:solidFill>
                  <a:schemeClr val="lt1"/>
                </a:solidFill>
                <a:latin typeface="Mali Medium"/>
                <a:ea typeface="Mali Medium"/>
                <a:cs typeface="Mali Medium"/>
                <a:sym typeface="Mali Medium"/>
              </a:rPr>
              <a:t>III. TÁC ĐỘNG TỚI MÔI TRƯỜNG TỪ VIỆC TÁI CHẾ KIM LOẠI THỦ CÔNG</a:t>
            </a:r>
            <a:endParaRPr sz="2000" dirty="0">
              <a:solidFill>
                <a:schemeClr val="lt1"/>
              </a:solidFill>
              <a:latin typeface="Mali Medium"/>
              <a:ea typeface="Mali Medium"/>
              <a:cs typeface="Mali Medium"/>
              <a:sym typeface="Mali Medium"/>
            </a:endParaRPr>
          </a:p>
        </p:txBody>
      </p:sp>
      <p:cxnSp>
        <p:nvCxnSpPr>
          <p:cNvPr id="553" name="Google Shape;553;p22"/>
          <p:cNvCxnSpPr>
            <a:cxnSpLocks/>
            <a:stCxn id="541" idx="3"/>
            <a:endCxn id="554" idx="2"/>
          </p:cNvCxnSpPr>
          <p:nvPr/>
        </p:nvCxnSpPr>
        <p:spPr>
          <a:xfrm flipV="1">
            <a:off x="2917618" y="2043143"/>
            <a:ext cx="1320448" cy="254954"/>
          </a:xfrm>
          <a:prstGeom prst="curvedConnector3">
            <a:avLst>
              <a:gd name="adj1" fmla="val 50000"/>
            </a:avLst>
          </a:prstGeom>
          <a:noFill/>
          <a:ln w="28575" cap="flat" cmpd="sng">
            <a:solidFill>
              <a:schemeClr val="accent3"/>
            </a:solidFill>
            <a:prstDash val="solid"/>
            <a:round/>
            <a:headEnd type="none" w="med" len="med"/>
            <a:tailEnd type="oval" w="med" len="med"/>
          </a:ln>
        </p:spPr>
      </p:cxnSp>
      <p:cxnSp>
        <p:nvCxnSpPr>
          <p:cNvPr id="557" name="Google Shape;557;p22"/>
          <p:cNvCxnSpPr>
            <a:cxnSpLocks/>
          </p:cNvCxnSpPr>
          <p:nvPr/>
        </p:nvCxnSpPr>
        <p:spPr>
          <a:xfrm flipH="1" flipV="1">
            <a:off x="2980182" y="3163673"/>
            <a:ext cx="55893" cy="735771"/>
          </a:xfrm>
          <a:prstGeom prst="curvedConnector5">
            <a:avLst>
              <a:gd name="adj1" fmla="val -408996"/>
              <a:gd name="adj2" fmla="val 62399"/>
              <a:gd name="adj3" fmla="val 508996"/>
            </a:avLst>
          </a:prstGeom>
          <a:noFill/>
          <a:ln w="28575" cap="flat" cmpd="sng">
            <a:solidFill>
              <a:schemeClr val="accent2"/>
            </a:solidFill>
            <a:prstDash val="solid"/>
            <a:round/>
            <a:headEnd type="none" w="med" len="med"/>
            <a:tailEnd type="oval" w="med" len="med"/>
          </a:ln>
        </p:spPr>
      </p:cxnSp>
      <p:cxnSp>
        <p:nvCxnSpPr>
          <p:cNvPr id="559" name="Google Shape;559;p22"/>
          <p:cNvCxnSpPr>
            <a:cxnSpLocks/>
          </p:cNvCxnSpPr>
          <p:nvPr/>
        </p:nvCxnSpPr>
        <p:spPr>
          <a:xfrm rot="10800000">
            <a:off x="4871111" y="2756062"/>
            <a:ext cx="1013719" cy="58940"/>
          </a:xfrm>
          <a:prstGeom prst="curvedConnector3">
            <a:avLst>
              <a:gd name="adj1" fmla="val 50000"/>
            </a:avLst>
          </a:prstGeom>
          <a:noFill/>
          <a:ln w="28575" cap="flat" cmpd="sng">
            <a:solidFill>
              <a:schemeClr val="accent1"/>
            </a:solidFill>
            <a:prstDash val="solid"/>
            <a:round/>
            <a:headEnd type="none" w="med" len="med"/>
            <a:tailEnd type="oval" w="med" len="med"/>
          </a:ln>
        </p:spPr>
      </p:cxnSp>
      <p:grpSp>
        <p:nvGrpSpPr>
          <p:cNvPr id="561" name="Google Shape;561;p22"/>
          <p:cNvGrpSpPr/>
          <p:nvPr/>
        </p:nvGrpSpPr>
        <p:grpSpPr>
          <a:xfrm>
            <a:off x="3003891" y="1832843"/>
            <a:ext cx="2437225" cy="1957650"/>
            <a:chOff x="3340775" y="1844875"/>
            <a:chExt cx="2437225" cy="1957650"/>
          </a:xfrm>
        </p:grpSpPr>
        <p:sp>
          <p:nvSpPr>
            <p:cNvPr id="556" name="Google Shape;556;p22"/>
            <p:cNvSpPr/>
            <p:nvPr/>
          </p:nvSpPr>
          <p:spPr>
            <a:xfrm>
              <a:off x="4721375" y="2505675"/>
              <a:ext cx="420600" cy="42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5357400" y="3381925"/>
              <a:ext cx="420600" cy="42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4574950" y="1844875"/>
              <a:ext cx="420600" cy="42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3340775" y="2926275"/>
              <a:ext cx="420600" cy="42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4172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00" name="Google Shape;600;p48"/>
          <p:cNvSpPr/>
          <p:nvPr/>
        </p:nvSpPr>
        <p:spPr>
          <a:xfrm>
            <a:off x="3349750" y="2439200"/>
            <a:ext cx="564847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8"/>
          <p:cNvSpPr txBox="1">
            <a:spLocks noGrp="1"/>
          </p:cNvSpPr>
          <p:nvPr>
            <p:ph type="title"/>
          </p:nvPr>
        </p:nvSpPr>
        <p:spPr>
          <a:xfrm>
            <a:off x="7168250" y="981250"/>
            <a:ext cx="1255800"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I.</a:t>
            </a:r>
            <a:endParaRPr dirty="0"/>
          </a:p>
        </p:txBody>
      </p:sp>
      <p:sp>
        <p:nvSpPr>
          <p:cNvPr id="603" name="Google Shape;603;p48"/>
          <p:cNvSpPr txBox="1">
            <a:spLocks noGrp="1"/>
          </p:cNvSpPr>
          <p:nvPr>
            <p:ph type="title" idx="2"/>
          </p:nvPr>
        </p:nvSpPr>
        <p:spPr>
          <a:xfrm>
            <a:off x="3540049" y="2651200"/>
            <a:ext cx="5297402" cy="802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dirty="0"/>
              <a:t>Ý NGHĨA CỦA TÁI CHẾ KIM LOẠI  </a:t>
            </a:r>
            <a:endParaRPr sz="3600" dirty="0"/>
          </a:p>
        </p:txBody>
      </p:sp>
      <p:grpSp>
        <p:nvGrpSpPr>
          <p:cNvPr id="604" name="Google Shape;604;p48"/>
          <p:cNvGrpSpPr/>
          <p:nvPr/>
        </p:nvGrpSpPr>
        <p:grpSpPr>
          <a:xfrm rot="-438619">
            <a:off x="1182376" y="1858474"/>
            <a:ext cx="859666" cy="1306073"/>
            <a:chOff x="3991700" y="3834388"/>
            <a:chExt cx="767625" cy="1338813"/>
          </a:xfrm>
        </p:grpSpPr>
        <p:sp>
          <p:nvSpPr>
            <p:cNvPr id="605" name="Google Shape;605;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48"/>
          <p:cNvGrpSpPr/>
          <p:nvPr/>
        </p:nvGrpSpPr>
        <p:grpSpPr>
          <a:xfrm>
            <a:off x="613239" y="335363"/>
            <a:ext cx="320453" cy="409255"/>
            <a:chOff x="5905475" y="2032050"/>
            <a:chExt cx="454350" cy="580175"/>
          </a:xfrm>
        </p:grpSpPr>
        <p:sp>
          <p:nvSpPr>
            <p:cNvPr id="624" name="Google Shape;624;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48"/>
          <p:cNvGrpSpPr/>
          <p:nvPr/>
        </p:nvGrpSpPr>
        <p:grpSpPr>
          <a:xfrm>
            <a:off x="3692139" y="4354061"/>
            <a:ext cx="110713" cy="138697"/>
            <a:chOff x="7249250" y="2312150"/>
            <a:chExt cx="433317" cy="542846"/>
          </a:xfrm>
        </p:grpSpPr>
        <p:sp>
          <p:nvSpPr>
            <p:cNvPr id="631" name="Google Shape;631;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48"/>
          <p:cNvGrpSpPr/>
          <p:nvPr/>
        </p:nvGrpSpPr>
        <p:grpSpPr>
          <a:xfrm>
            <a:off x="2484185" y="2906503"/>
            <a:ext cx="790572" cy="1180997"/>
            <a:chOff x="4526725" y="5632238"/>
            <a:chExt cx="659800" cy="966288"/>
          </a:xfrm>
        </p:grpSpPr>
        <p:sp>
          <p:nvSpPr>
            <p:cNvPr id="635" name="Google Shape;635;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8"/>
          <p:cNvGrpSpPr/>
          <p:nvPr/>
        </p:nvGrpSpPr>
        <p:grpSpPr>
          <a:xfrm>
            <a:off x="2484163" y="981238"/>
            <a:ext cx="1049025" cy="1334938"/>
            <a:chOff x="2586363" y="5410988"/>
            <a:chExt cx="1049025" cy="1334938"/>
          </a:xfrm>
        </p:grpSpPr>
        <p:sp>
          <p:nvSpPr>
            <p:cNvPr id="650" name="Google Shape;650;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8"/>
          <p:cNvGrpSpPr/>
          <p:nvPr/>
        </p:nvGrpSpPr>
        <p:grpSpPr>
          <a:xfrm rot="5973083">
            <a:off x="5773056" y="1813103"/>
            <a:ext cx="330415" cy="269366"/>
            <a:chOff x="5426900" y="3064075"/>
            <a:chExt cx="281450" cy="229525"/>
          </a:xfrm>
        </p:grpSpPr>
        <p:sp>
          <p:nvSpPr>
            <p:cNvPr id="667" name="Google Shape;667;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9E375B6-10BB-AAE0-1395-C25F7AE6C7C9}"/>
              </a:ext>
            </a:extLst>
          </p:cNvPr>
          <p:cNvSpPr/>
          <p:nvPr/>
        </p:nvSpPr>
        <p:spPr>
          <a:xfrm>
            <a:off x="54009" y="30458"/>
            <a:ext cx="9023730" cy="57251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523;p22">
            <a:extLst>
              <a:ext uri="{FF2B5EF4-FFF2-40B4-BE49-F238E27FC236}">
                <a16:creationId xmlns:a16="http://schemas.microsoft.com/office/drawing/2014/main" id="{B62D755B-BC65-A606-3BBE-10BA3000B061}"/>
              </a:ext>
            </a:extLst>
          </p:cNvPr>
          <p:cNvSpPr txBox="1">
            <a:spLocks noGrp="1"/>
          </p:cNvSpPr>
          <p:nvPr>
            <p:ph type="title"/>
          </p:nvPr>
        </p:nvSpPr>
        <p:spPr>
          <a:xfrm>
            <a:off x="133190" y="160306"/>
            <a:ext cx="8891539" cy="40953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800" b="1" dirty="0">
                <a:solidFill>
                  <a:schemeClr val="tx1"/>
                </a:solidFill>
              </a:rPr>
              <a:t>I. Ý NGHĨA CỦA TÁI CHẾ KIM LOẠI</a:t>
            </a:r>
            <a:endParaRPr sz="2800" b="1" dirty="0">
              <a:solidFill>
                <a:schemeClr val="tx1"/>
              </a:solidFill>
            </a:endParaRPr>
          </a:p>
        </p:txBody>
      </p:sp>
      <p:pic>
        <p:nvPicPr>
          <p:cNvPr id="26" name="Picture 25" descr="A large pile of paper in a warehouse&#10;&#10;Description automatically generated">
            <a:extLst>
              <a:ext uri="{FF2B5EF4-FFF2-40B4-BE49-F238E27FC236}">
                <a16:creationId xmlns:a16="http://schemas.microsoft.com/office/drawing/2014/main" id="{68F6FE6D-DA74-C658-F04C-3CE174AFF1BA}"/>
              </a:ext>
            </a:extLst>
          </p:cNvPr>
          <p:cNvPicPr>
            <a:picLocks noChangeAspect="1"/>
          </p:cNvPicPr>
          <p:nvPr/>
        </p:nvPicPr>
        <p:blipFill>
          <a:blip r:embed="rId3"/>
          <a:stretch>
            <a:fillRect/>
          </a:stretch>
        </p:blipFill>
        <p:spPr>
          <a:xfrm>
            <a:off x="4197626" y="1353170"/>
            <a:ext cx="4876800" cy="2847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descr="A group of colorful question marks&#10;&#10;Description automatically generated">
            <a:extLst>
              <a:ext uri="{FF2B5EF4-FFF2-40B4-BE49-F238E27FC236}">
                <a16:creationId xmlns:a16="http://schemas.microsoft.com/office/drawing/2014/main" id="{0E2CFBC7-B433-D192-256C-C6646C9C7199}"/>
              </a:ext>
            </a:extLst>
          </p:cNvPr>
          <p:cNvPicPr>
            <a:picLocks noChangeAspect="1"/>
          </p:cNvPicPr>
          <p:nvPr/>
        </p:nvPicPr>
        <p:blipFill>
          <a:blip r:embed="rId4"/>
          <a:stretch>
            <a:fillRect/>
          </a:stretch>
        </p:blipFill>
        <p:spPr>
          <a:xfrm>
            <a:off x="205410" y="624301"/>
            <a:ext cx="1046922" cy="1046922"/>
          </a:xfrm>
          <a:prstGeom prst="rect">
            <a:avLst/>
          </a:prstGeom>
        </p:spPr>
      </p:pic>
      <p:sp>
        <p:nvSpPr>
          <p:cNvPr id="29" name="Cloud 28">
            <a:extLst>
              <a:ext uri="{FF2B5EF4-FFF2-40B4-BE49-F238E27FC236}">
                <a16:creationId xmlns:a16="http://schemas.microsoft.com/office/drawing/2014/main" id="{C669C2DA-47CB-AD5F-9DC0-5F19168D041D}"/>
              </a:ext>
            </a:extLst>
          </p:cNvPr>
          <p:cNvSpPr/>
          <p:nvPr/>
        </p:nvSpPr>
        <p:spPr>
          <a:xfrm>
            <a:off x="69574" y="1159898"/>
            <a:ext cx="4008781" cy="2993543"/>
          </a:xfrm>
          <a:prstGeom prst="cloud">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7B9A3BD8-6164-C8DA-0701-669780732FA8}"/>
              </a:ext>
            </a:extLst>
          </p:cNvPr>
          <p:cNvSpPr txBox="1"/>
          <p:nvPr/>
        </p:nvSpPr>
        <p:spPr>
          <a:xfrm>
            <a:off x="470453" y="1841062"/>
            <a:ext cx="3207025" cy="1631216"/>
          </a:xfrm>
          <a:prstGeom prst="rect">
            <a:avLst/>
          </a:prstGeom>
          <a:noFill/>
        </p:spPr>
        <p:txBody>
          <a:bodyPr wrap="square" rtlCol="0">
            <a:spAutoFit/>
          </a:bodyPr>
          <a:lstStyle/>
          <a:p>
            <a:pPr algn="ctr"/>
            <a:r>
              <a:rPr lang="en-US" sz="2000" dirty="0" err="1">
                <a:solidFill>
                  <a:schemeClr val="accent3">
                    <a:lumMod val="75000"/>
                  </a:schemeClr>
                </a:solidFill>
                <a:latin typeface="Mali Medium" panose="020B0604020202020204" charset="-34"/>
                <a:cs typeface="Mali Medium" panose="020B0604020202020204" charset="-34"/>
              </a:rPr>
              <a:t>Dựa</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vào</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hiểu</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biết</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thực</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tế</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và</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thông</a:t>
            </a:r>
            <a:r>
              <a:rPr lang="en-US" sz="2000" dirty="0">
                <a:solidFill>
                  <a:schemeClr val="accent3">
                    <a:lumMod val="75000"/>
                  </a:schemeClr>
                </a:solidFill>
                <a:latin typeface="Mali Medium" panose="020B0604020202020204" charset="-34"/>
                <a:cs typeface="Mali Medium" panose="020B0604020202020204" charset="-34"/>
              </a:rPr>
              <a:t> tin </a:t>
            </a:r>
            <a:r>
              <a:rPr lang="en-US" sz="2000" dirty="0" err="1">
                <a:solidFill>
                  <a:schemeClr val="accent3">
                    <a:lumMod val="75000"/>
                  </a:schemeClr>
                </a:solidFill>
                <a:latin typeface="Mali Medium" panose="020B0604020202020204" charset="-34"/>
                <a:cs typeface="Mali Medium" panose="020B0604020202020204" charset="-34"/>
              </a:rPr>
              <a:t>trong</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sách</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giáo</a:t>
            </a:r>
            <a:r>
              <a:rPr lang="en-US" sz="2000" dirty="0">
                <a:solidFill>
                  <a:schemeClr val="accent3">
                    <a:lumMod val="75000"/>
                  </a:schemeClr>
                </a:solidFill>
                <a:latin typeface="Mali Medium" panose="020B0604020202020204" charset="-34"/>
                <a:cs typeface="Mali Medium" panose="020B0604020202020204" charset="-34"/>
              </a:rPr>
              <a:t> khoa, </a:t>
            </a:r>
            <a:r>
              <a:rPr lang="en-US" sz="2000" dirty="0" err="1">
                <a:solidFill>
                  <a:schemeClr val="accent3">
                    <a:lumMod val="75000"/>
                  </a:schemeClr>
                </a:solidFill>
                <a:latin typeface="Mali Medium" panose="020B0604020202020204" charset="-34"/>
                <a:cs typeface="Mali Medium" panose="020B0604020202020204" charset="-34"/>
              </a:rPr>
              <a:t>em</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hãy</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tìm</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hiểu</a:t>
            </a:r>
            <a:r>
              <a:rPr lang="en-US" sz="2000" dirty="0">
                <a:solidFill>
                  <a:schemeClr val="accent3">
                    <a:lumMod val="75000"/>
                  </a:schemeClr>
                </a:solidFill>
                <a:latin typeface="Mali Medium" panose="020B0604020202020204" charset="-34"/>
                <a:cs typeface="Mali Medium" panose="020B0604020202020204" charset="-34"/>
              </a:rPr>
              <a:t> ý </a:t>
            </a:r>
            <a:r>
              <a:rPr lang="en-US" sz="2000" dirty="0" err="1">
                <a:solidFill>
                  <a:schemeClr val="accent3">
                    <a:lumMod val="75000"/>
                  </a:schemeClr>
                </a:solidFill>
                <a:latin typeface="Mali Medium" panose="020B0604020202020204" charset="-34"/>
                <a:cs typeface="Mali Medium" panose="020B0604020202020204" charset="-34"/>
              </a:rPr>
              <a:t>nghĩa</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của</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tái</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chế</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kim</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loại</a:t>
            </a:r>
            <a:r>
              <a:rPr lang="en-US" sz="2000" dirty="0">
                <a:solidFill>
                  <a:schemeClr val="accent3">
                    <a:lumMod val="75000"/>
                  </a:schemeClr>
                </a:solidFill>
                <a:latin typeface="Mali Medium" panose="020B0604020202020204" charset="-34"/>
                <a:cs typeface="Mali Medium" panose="020B0604020202020204" charset="-34"/>
              </a:rPr>
              <a:t>? </a:t>
            </a:r>
          </a:p>
        </p:txBody>
      </p:sp>
    </p:spTree>
    <p:extLst>
      <p:ext uri="{BB962C8B-B14F-4D97-AF65-F5344CB8AC3E}">
        <p14:creationId xmlns:p14="http://schemas.microsoft.com/office/powerpoint/2010/main" val="338305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cxnSp>
        <p:nvCxnSpPr>
          <p:cNvPr id="588" name="Google Shape;588;p23"/>
          <p:cNvCxnSpPr>
            <a:cxnSpLocks/>
          </p:cNvCxnSpPr>
          <p:nvPr/>
        </p:nvCxnSpPr>
        <p:spPr>
          <a:xfrm rot="16200000" flipH="1">
            <a:off x="4111746" y="3166711"/>
            <a:ext cx="1335582" cy="367033"/>
          </a:xfrm>
          <a:prstGeom prst="bentConnector3">
            <a:avLst>
              <a:gd name="adj1" fmla="val 50000"/>
            </a:avLst>
          </a:prstGeom>
          <a:noFill/>
          <a:ln w="28575" cap="flat" cmpd="sng">
            <a:solidFill>
              <a:schemeClr val="lt2"/>
            </a:solidFill>
            <a:prstDash val="solid"/>
            <a:round/>
            <a:headEnd type="none" w="med" len="med"/>
            <a:tailEnd type="oval" w="med" len="med"/>
          </a:ln>
        </p:spPr>
      </p:cxnSp>
      <p:sp>
        <p:nvSpPr>
          <p:cNvPr id="566" name="Google Shape;566;p23"/>
          <p:cNvSpPr txBox="1">
            <a:spLocks noGrp="1"/>
          </p:cNvSpPr>
          <p:nvPr>
            <p:ph type="title"/>
          </p:nvPr>
        </p:nvSpPr>
        <p:spPr>
          <a:xfrm>
            <a:off x="720000" y="624972"/>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4">
                    <a:lumMod val="25000"/>
                  </a:schemeClr>
                </a:solidFill>
              </a:rPr>
              <a:t>I. Ý NGHĨA CỦA TÁI CHẾ KIM LOẠI</a:t>
            </a:r>
            <a:endParaRPr sz="2800" b="1" dirty="0">
              <a:solidFill>
                <a:schemeClr val="accent4">
                  <a:lumMod val="25000"/>
                </a:schemeClr>
              </a:solidFill>
            </a:endParaRPr>
          </a:p>
        </p:txBody>
      </p:sp>
      <p:sp>
        <p:nvSpPr>
          <p:cNvPr id="567" name="Google Shape;567;p23"/>
          <p:cNvSpPr/>
          <p:nvPr/>
        </p:nvSpPr>
        <p:spPr>
          <a:xfrm>
            <a:off x="3161750" y="2613427"/>
            <a:ext cx="2820510" cy="60065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lt2"/>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3238125" y="2703459"/>
            <a:ext cx="2667900" cy="4206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Mali Medium"/>
                <a:ea typeface="Mali Medium"/>
                <a:cs typeface="Mali Medium"/>
                <a:sym typeface="Mali Medium"/>
              </a:rPr>
              <a:t>Ý NGHĨA</a:t>
            </a:r>
            <a:endParaRPr sz="2000" dirty="0">
              <a:solidFill>
                <a:schemeClr val="lt1"/>
              </a:solidFill>
              <a:latin typeface="Mali Medium"/>
              <a:ea typeface="Mali Medium"/>
              <a:cs typeface="Mali Medium"/>
              <a:sym typeface="Mali Medium"/>
            </a:endParaRPr>
          </a:p>
        </p:txBody>
      </p:sp>
      <p:cxnSp>
        <p:nvCxnSpPr>
          <p:cNvPr id="575" name="Google Shape;575;p23"/>
          <p:cNvCxnSpPr>
            <a:cxnSpLocks/>
            <a:endCxn id="574" idx="2"/>
          </p:cNvCxnSpPr>
          <p:nvPr/>
        </p:nvCxnSpPr>
        <p:spPr>
          <a:xfrm rot="5400000" flipH="1" flipV="1">
            <a:off x="2118433" y="2642350"/>
            <a:ext cx="848282" cy="1391101"/>
          </a:xfrm>
          <a:prstGeom prst="bentConnector2">
            <a:avLst/>
          </a:prstGeom>
          <a:noFill/>
          <a:ln w="28575" cap="flat" cmpd="sng">
            <a:solidFill>
              <a:schemeClr val="lt2"/>
            </a:solidFill>
            <a:prstDash val="solid"/>
            <a:round/>
            <a:headEnd type="oval" w="med" len="med"/>
            <a:tailEnd type="none" w="med" len="med"/>
          </a:ln>
        </p:spPr>
      </p:cxnSp>
      <p:cxnSp>
        <p:nvCxnSpPr>
          <p:cNvPr id="576" name="Google Shape;576;p23"/>
          <p:cNvCxnSpPr>
            <a:cxnSpLocks/>
          </p:cNvCxnSpPr>
          <p:nvPr/>
        </p:nvCxnSpPr>
        <p:spPr>
          <a:xfrm rot="16200000" flipV="1">
            <a:off x="6584917" y="2489542"/>
            <a:ext cx="922108" cy="1770534"/>
          </a:xfrm>
          <a:prstGeom prst="bentConnector2">
            <a:avLst/>
          </a:prstGeom>
          <a:noFill/>
          <a:ln w="28575" cap="flat" cmpd="sng">
            <a:solidFill>
              <a:schemeClr val="lt2"/>
            </a:solidFill>
            <a:prstDash val="solid"/>
            <a:round/>
            <a:headEnd type="oval" w="med" len="med"/>
            <a:tailEnd type="none" w="med" len="med"/>
          </a:ln>
        </p:spPr>
      </p:cxnSp>
      <p:sp>
        <p:nvSpPr>
          <p:cNvPr id="578" name="Google Shape;578;p23"/>
          <p:cNvSpPr txBox="1"/>
          <p:nvPr/>
        </p:nvSpPr>
        <p:spPr>
          <a:xfrm>
            <a:off x="5906000" y="1676678"/>
            <a:ext cx="2721799" cy="3767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Tiết kiệm năng lượng</a:t>
            </a:r>
            <a:endParaRPr sz="2000" dirty="0">
              <a:solidFill>
                <a:srgbClr val="006600"/>
              </a:solidFill>
              <a:latin typeface="Mali Medium"/>
              <a:ea typeface="Mali Medium"/>
              <a:cs typeface="Mali Medium"/>
              <a:sym typeface="Mali Medium"/>
            </a:endParaRPr>
          </a:p>
        </p:txBody>
      </p:sp>
      <p:sp>
        <p:nvSpPr>
          <p:cNvPr id="581" name="Google Shape;581;p23"/>
          <p:cNvSpPr txBox="1"/>
          <p:nvPr/>
        </p:nvSpPr>
        <p:spPr>
          <a:xfrm>
            <a:off x="248573" y="1628296"/>
            <a:ext cx="3061197" cy="361591"/>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2000" dirty="0" err="1">
                <a:solidFill>
                  <a:srgbClr val="006600"/>
                </a:solidFill>
                <a:latin typeface="Mali Medium"/>
                <a:ea typeface="Mali Medium"/>
                <a:cs typeface="Mali Medium"/>
                <a:sym typeface="Mali Medium"/>
              </a:rPr>
              <a:t>Tiết</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kiệm</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được</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nguồn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tài</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nguyên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thiên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nhiên</a:t>
            </a:r>
            <a:r>
              <a:rPr lang="en-US" sz="2000" dirty="0">
                <a:solidFill>
                  <a:srgbClr val="006600"/>
                </a:solidFill>
                <a:latin typeface="Mali Medium"/>
                <a:ea typeface="Mali Medium"/>
                <a:cs typeface="Mali Medium"/>
                <a:sym typeface="Mali Medium"/>
              </a:rPr>
              <a:t>. </a:t>
            </a:r>
            <a:endParaRPr sz="2000" dirty="0">
              <a:solidFill>
                <a:srgbClr val="006600"/>
              </a:solidFill>
              <a:latin typeface="Mali Medium"/>
              <a:ea typeface="Mali Medium"/>
              <a:cs typeface="Mali Medium"/>
              <a:sym typeface="Mali Medium"/>
            </a:endParaRPr>
          </a:p>
        </p:txBody>
      </p:sp>
      <p:cxnSp>
        <p:nvCxnSpPr>
          <p:cNvPr id="583" name="Google Shape;583;p23"/>
          <p:cNvCxnSpPr>
            <a:cxnSpLocks/>
            <a:stCxn id="574" idx="2"/>
          </p:cNvCxnSpPr>
          <p:nvPr/>
        </p:nvCxnSpPr>
        <p:spPr>
          <a:xfrm rot="10800000">
            <a:off x="1847025" y="2231859"/>
            <a:ext cx="1391100" cy="681900"/>
          </a:xfrm>
          <a:prstGeom prst="bentConnector2">
            <a:avLst/>
          </a:prstGeom>
          <a:noFill/>
          <a:ln w="28575" cap="flat" cmpd="sng">
            <a:solidFill>
              <a:schemeClr val="lt2"/>
            </a:solidFill>
            <a:prstDash val="solid"/>
            <a:round/>
            <a:headEnd type="none" w="med" len="med"/>
            <a:tailEnd type="oval" w="med" len="med"/>
          </a:ln>
        </p:spPr>
      </p:cxnSp>
      <p:cxnSp>
        <p:nvCxnSpPr>
          <p:cNvPr id="584" name="Google Shape;584;p23"/>
          <p:cNvCxnSpPr>
            <a:cxnSpLocks/>
            <a:stCxn id="574" idx="0"/>
          </p:cNvCxnSpPr>
          <p:nvPr/>
        </p:nvCxnSpPr>
        <p:spPr>
          <a:xfrm rot="10800000" flipH="1">
            <a:off x="5906025" y="2237559"/>
            <a:ext cx="1389900" cy="676200"/>
          </a:xfrm>
          <a:prstGeom prst="bentConnector2">
            <a:avLst/>
          </a:prstGeom>
          <a:noFill/>
          <a:ln w="28575" cap="flat" cmpd="sng">
            <a:solidFill>
              <a:schemeClr val="lt2"/>
            </a:solidFill>
            <a:prstDash val="solid"/>
            <a:round/>
            <a:headEnd type="none" w="med" len="med"/>
            <a:tailEnd type="oval" w="med" len="med"/>
          </a:ln>
        </p:spPr>
      </p:cxnSp>
      <p:pic>
        <p:nvPicPr>
          <p:cNvPr id="27" name="Picture 26" descr="A pile of scrap metal&#10;&#10;Description automatically generated">
            <a:extLst>
              <a:ext uri="{FF2B5EF4-FFF2-40B4-BE49-F238E27FC236}">
                <a16:creationId xmlns:a16="http://schemas.microsoft.com/office/drawing/2014/main" id="{D1B92CE8-A9CE-7C4D-788A-A802061B8F68}"/>
              </a:ext>
            </a:extLst>
          </p:cNvPr>
          <p:cNvPicPr>
            <a:picLocks noChangeAspect="1"/>
          </p:cNvPicPr>
          <p:nvPr/>
        </p:nvPicPr>
        <p:blipFill rotWithShape="1">
          <a:blip r:embed="rId3"/>
          <a:srcRect b="12592"/>
          <a:stretch/>
        </p:blipFill>
        <p:spPr>
          <a:xfrm>
            <a:off x="3763059" y="1634629"/>
            <a:ext cx="1689651" cy="9230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94075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1"/>
                                        </p:tgtEl>
                                        <p:attrNameLst>
                                          <p:attrName>style.visibility</p:attrName>
                                        </p:attrNameLst>
                                      </p:cBhvr>
                                      <p:to>
                                        <p:strVal val="visible"/>
                                      </p:to>
                                    </p:set>
                                    <p:animEffect transition="in" filter="barn(inVertical)">
                                      <p:cBhvr>
                                        <p:cTn id="7" dur="500"/>
                                        <p:tgtEl>
                                          <p:spTgt spid="5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barn(inVertical)">
                                      <p:cBhvr>
                                        <p:cTn id="12"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5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ái chế kim loại hạn chế việc khai thác tài nguyên tự nhiên">
            <a:extLst>
              <a:ext uri="{FF2B5EF4-FFF2-40B4-BE49-F238E27FC236}">
                <a16:creationId xmlns:a16="http://schemas.microsoft.com/office/drawing/2014/main" id="{F7CC695C-EE58-0D62-C28E-44B35ADF6F67}"/>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3" name="Picture 2">
            <a:extLst>
              <a:ext uri="{FF2B5EF4-FFF2-40B4-BE49-F238E27FC236}">
                <a16:creationId xmlns:a16="http://schemas.microsoft.com/office/drawing/2014/main" id="{CCEC801A-A2C4-936C-47A3-1D208AC26093}"/>
              </a:ext>
            </a:extLst>
          </p:cNvPr>
          <p:cNvPicPr>
            <a:picLocks noChangeAspect="1"/>
          </p:cNvPicPr>
          <p:nvPr/>
        </p:nvPicPr>
        <p:blipFill>
          <a:blip r:embed="rId2"/>
          <a:stretch>
            <a:fillRect/>
          </a:stretch>
        </p:blipFill>
        <p:spPr>
          <a:xfrm>
            <a:off x="423065" y="716728"/>
            <a:ext cx="7816467" cy="3938644"/>
          </a:xfrm>
          <a:prstGeom prst="rect">
            <a:avLst/>
          </a:prstGeom>
        </p:spPr>
      </p:pic>
      <p:sp>
        <p:nvSpPr>
          <p:cNvPr id="4" name="Thought Bubble: Cloud 3">
            <a:extLst>
              <a:ext uri="{FF2B5EF4-FFF2-40B4-BE49-F238E27FC236}">
                <a16:creationId xmlns:a16="http://schemas.microsoft.com/office/drawing/2014/main" id="{3CCBE0E5-DD95-259F-0269-8F0327118F17}"/>
              </a:ext>
            </a:extLst>
          </p:cNvPr>
          <p:cNvSpPr/>
          <p:nvPr/>
        </p:nvSpPr>
        <p:spPr>
          <a:xfrm>
            <a:off x="3756192" y="-107577"/>
            <a:ext cx="5308987" cy="2986604"/>
          </a:xfrm>
          <a:prstGeom prst="cloud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FFFF00"/>
                </a:solidFill>
                <a:latin typeface="Times New Roman" panose="02020603050405020304" pitchFamily="18" charset="0"/>
                <a:ea typeface="Calibri" panose="020F0502020204030204" pitchFamily="34" charset="0"/>
              </a:rPr>
              <a:t>1. </a:t>
            </a:r>
            <a:r>
              <a:rPr lang="vi-VN" sz="3000" dirty="0">
                <a:solidFill>
                  <a:srgbClr val="FFFF00"/>
                </a:solidFill>
                <a:latin typeface="Times New Roman" panose="02020603050405020304" pitchFamily="18" charset="0"/>
                <a:ea typeface="MyriadPro-LightSemiCn"/>
              </a:rPr>
              <a:t>Tại sao tái chế kim loại lại giúp tiết kiệm năng lượng và giảm phát thải khí </a:t>
            </a:r>
            <a:r>
              <a:rPr lang="vi-VN" sz="3000">
                <a:solidFill>
                  <a:srgbClr val="FFFF00"/>
                </a:solidFill>
                <a:latin typeface="Times New Roman" panose="02020603050405020304" pitchFamily="18" charset="0"/>
                <a:ea typeface="MyriadPro-LightSemiCn"/>
              </a:rPr>
              <a:t>carbon dioxide</a:t>
            </a:r>
            <a:r>
              <a:rPr lang="en-US" sz="3000">
                <a:solidFill>
                  <a:srgbClr val="FFFF00"/>
                </a:solidFill>
                <a:latin typeface="Times New Roman" panose="02020603050405020304" pitchFamily="18" charset="0"/>
                <a:ea typeface="MyriadPro-LightSemiCn"/>
              </a:rPr>
              <a:t> CO</a:t>
            </a:r>
            <a:r>
              <a:rPr lang="en-US" sz="3000" baseline="-25000">
                <a:solidFill>
                  <a:srgbClr val="FFFF00"/>
                </a:solidFill>
                <a:latin typeface="Times New Roman" panose="02020603050405020304" pitchFamily="18" charset="0"/>
                <a:ea typeface="MyriadPro-LightSemiCn"/>
              </a:rPr>
              <a:t>2</a:t>
            </a:r>
            <a:r>
              <a:rPr lang="en-US" sz="3000">
                <a:solidFill>
                  <a:srgbClr val="FFFF00"/>
                </a:solidFill>
                <a:latin typeface="Times New Roman" panose="02020603050405020304" pitchFamily="18" charset="0"/>
                <a:ea typeface="MyriadPro-LightSemiCn"/>
              </a:rPr>
              <a:t>?</a:t>
            </a:r>
            <a:endParaRPr lang="en-US" sz="1050" dirty="0">
              <a:solidFill>
                <a:srgbClr val="FFFF00"/>
              </a:solidFill>
            </a:endParaRPr>
          </a:p>
        </p:txBody>
      </p:sp>
    </p:spTree>
    <p:extLst>
      <p:ext uri="{BB962C8B-B14F-4D97-AF65-F5344CB8AC3E}">
        <p14:creationId xmlns:p14="http://schemas.microsoft.com/office/powerpoint/2010/main" val="3215142036"/>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2ED45E6-5DD7-5458-74F3-61DF5609986F}"/>
              </a:ext>
            </a:extLst>
          </p:cNvPr>
          <p:cNvSpPr txBox="1">
            <a:spLocks/>
          </p:cNvSpPr>
          <p:nvPr/>
        </p:nvSpPr>
        <p:spPr>
          <a:xfrm>
            <a:off x="828055" y="692938"/>
            <a:ext cx="7885640" cy="4212549"/>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solidFill>
                  <a:srgbClr val="0070C0"/>
                </a:solidFill>
                <a:latin typeface=".ProTeacher03 SFU DIN NeuGroBol" panose="00000400000000000000" pitchFamily="2" charset="0"/>
                <a:cs typeface="Times New Roman" panose="02020603050405020304" pitchFamily="18" charset="0"/>
              </a:rPr>
              <a:t>- </a:t>
            </a:r>
            <a:r>
              <a:rPr lang="vi-VN" sz="3800">
                <a:solidFill>
                  <a:srgbClr val="0070C0"/>
                </a:solidFill>
                <a:latin typeface=".ProTeacher03 SFU DIN NeuGroBol" panose="00000400000000000000" pitchFamily="2" charset="0"/>
                <a:cs typeface="Times New Roman" panose="02020603050405020304" pitchFamily="18" charset="0"/>
              </a:rPr>
              <a:t>Việc </a:t>
            </a:r>
            <a:r>
              <a:rPr lang="vi-VN" sz="3800" dirty="0">
                <a:solidFill>
                  <a:srgbClr val="0070C0"/>
                </a:solidFill>
                <a:latin typeface=".ProTeacher03 SFU DIN NeuGroBol" panose="00000400000000000000" pitchFamily="2" charset="0"/>
                <a:cs typeface="Times New Roman" panose="02020603050405020304" pitchFamily="18" charset="0"/>
              </a:rPr>
              <a:t>sản xuất kim loại từ quặng cần phải trải qua nhiều công đoạn phức tạp như thăm dò, khai thác quặng, tuyển quặng, tinh chế quặng, ... nên tiêu tốn rất nhiều năng lượng so với việc tái chế kim loại tương ứng. Vì thế, tái chế kim loại giúp tiết kiệm năng lượng. </a:t>
            </a:r>
            <a:endParaRPr lang="en-US" sz="3800" dirty="0">
              <a:solidFill>
                <a:srgbClr val="0070C0"/>
              </a:solidFill>
              <a:latin typeface=".ProTeacher03 SFU DIN NeuGroBol" panose="00000400000000000000" pitchFamily="2" charset="0"/>
              <a:cs typeface="Times New Roman" panose="02020603050405020304" pitchFamily="18" charset="0"/>
            </a:endParaRPr>
          </a:p>
          <a:p>
            <a:pPr marL="0" indent="0">
              <a:buNone/>
            </a:pPr>
            <a:r>
              <a:rPr lang="en-US" sz="3800">
                <a:solidFill>
                  <a:srgbClr val="0070C0"/>
                </a:solidFill>
                <a:latin typeface=".ProTeacher03 SFU DIN NeuGroBol" panose="00000400000000000000" pitchFamily="2" charset="0"/>
                <a:cs typeface="Times New Roman" panose="02020603050405020304" pitchFamily="18" charset="0"/>
              </a:rPr>
              <a:t>- Và </a:t>
            </a:r>
            <a:r>
              <a:rPr lang="en-US" sz="3800">
                <a:solidFill>
                  <a:srgbClr val="0070C0"/>
                </a:solidFill>
                <a:latin typeface=".ProTeacher03 SFU DIN NeuGroBol" panose="00000400000000000000"/>
              </a:rPr>
              <a:t>việc giảm sử dụng năng lượng góp phần giảm phát thải khí carbon dioxide CO</a:t>
            </a:r>
            <a:r>
              <a:rPr lang="en-US" sz="3800" baseline="-25000">
                <a:solidFill>
                  <a:srgbClr val="0070C0"/>
                </a:solidFill>
                <a:latin typeface=".ProTeacher03 SFU DIN NeuGroBol" panose="00000400000000000000"/>
              </a:rPr>
              <a:t>2</a:t>
            </a:r>
            <a:r>
              <a:rPr lang="en-US" sz="3800">
                <a:solidFill>
                  <a:srgbClr val="0070C0"/>
                </a:solidFill>
                <a:latin typeface=".ProTeacher03 SFU DIN NeuGroBol" panose="00000400000000000000"/>
              </a:rPr>
              <a:t>.</a:t>
            </a:r>
          </a:p>
          <a:p>
            <a:pPr marL="0" indent="0">
              <a:buNone/>
            </a:pPr>
            <a:r>
              <a:rPr lang="vi-VN" sz="3800">
                <a:solidFill>
                  <a:srgbClr val="0070C0"/>
                </a:solidFill>
                <a:latin typeface=".ProTeacher03 SFU DIN NeuGroBol" panose="00000400000000000000" pitchFamily="2" charset="0"/>
                <a:cs typeface="Times New Roman" panose="02020603050405020304" pitchFamily="18" charset="0"/>
              </a:rPr>
              <a:t>→</a:t>
            </a:r>
            <a:r>
              <a:rPr lang="en-US" sz="3800">
                <a:solidFill>
                  <a:srgbClr val="0070C0"/>
                </a:solidFill>
                <a:latin typeface=".ProTeacher03 SFU DIN NeuGroBol" panose="00000400000000000000" pitchFamily="2" charset="0"/>
                <a:cs typeface="Times New Roman" panose="02020603050405020304" pitchFamily="18" charset="0"/>
              </a:rPr>
              <a:t> </a:t>
            </a:r>
            <a:r>
              <a:rPr lang="vi-VN" sz="3800">
                <a:solidFill>
                  <a:srgbClr val="0070C0"/>
                </a:solidFill>
                <a:latin typeface=".ProTeacher03 SFU DIN NeuGroBol" panose="00000400000000000000" pitchFamily="2" charset="0"/>
                <a:cs typeface="Times New Roman" panose="02020603050405020304" pitchFamily="18" charset="0"/>
              </a:rPr>
              <a:t>Do </a:t>
            </a:r>
            <a:r>
              <a:rPr lang="vi-VN" sz="3800" dirty="0">
                <a:solidFill>
                  <a:srgbClr val="0070C0"/>
                </a:solidFill>
                <a:latin typeface=".ProTeacher03 SFU DIN NeuGroBol" panose="00000400000000000000" pitchFamily="2" charset="0"/>
                <a:cs typeface="Times New Roman" panose="02020603050405020304" pitchFamily="18" charset="0"/>
              </a:rPr>
              <a:t>đó, tái chế kim loại giúp tiết kiệm năng lượng và giảm phát thải khí carbon dioxide.</a:t>
            </a:r>
            <a:endParaRPr lang="en-US" sz="3800" b="1" dirty="0">
              <a:solidFill>
                <a:srgbClr val="0070C0"/>
              </a:solidFill>
              <a:latin typeface=".ProTeacher03 SFU DIN NeuGroBol" panose="00000400000000000000" pitchFamily="2" charset="0"/>
              <a:cs typeface="Times New Roman" panose="02020603050405020304" pitchFamily="18" charset="0"/>
            </a:endParaRPr>
          </a:p>
          <a:p>
            <a:endParaRPr lang="en-US" sz="2100" dirty="0"/>
          </a:p>
        </p:txBody>
      </p:sp>
    </p:spTree>
    <p:extLst>
      <p:ext uri="{BB962C8B-B14F-4D97-AF65-F5344CB8AC3E}">
        <p14:creationId xmlns:p14="http://schemas.microsoft.com/office/powerpoint/2010/main" val="115791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cxnSp>
        <p:nvCxnSpPr>
          <p:cNvPr id="588" name="Google Shape;588;p23"/>
          <p:cNvCxnSpPr>
            <a:cxnSpLocks/>
          </p:cNvCxnSpPr>
          <p:nvPr/>
        </p:nvCxnSpPr>
        <p:spPr>
          <a:xfrm rot="16200000" flipH="1">
            <a:off x="4111746" y="3166711"/>
            <a:ext cx="1335582" cy="367033"/>
          </a:xfrm>
          <a:prstGeom prst="bentConnector3">
            <a:avLst>
              <a:gd name="adj1" fmla="val 50000"/>
            </a:avLst>
          </a:prstGeom>
          <a:noFill/>
          <a:ln w="28575" cap="flat" cmpd="sng">
            <a:solidFill>
              <a:schemeClr val="lt2"/>
            </a:solidFill>
            <a:prstDash val="solid"/>
            <a:round/>
            <a:headEnd type="none" w="med" len="med"/>
            <a:tailEnd type="oval" w="med" len="med"/>
          </a:ln>
        </p:spPr>
      </p:cxnSp>
      <p:sp>
        <p:nvSpPr>
          <p:cNvPr id="566" name="Google Shape;566;p23"/>
          <p:cNvSpPr txBox="1">
            <a:spLocks noGrp="1"/>
          </p:cNvSpPr>
          <p:nvPr>
            <p:ph type="title"/>
          </p:nvPr>
        </p:nvSpPr>
        <p:spPr>
          <a:xfrm>
            <a:off x="720000" y="624972"/>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4">
                    <a:lumMod val="25000"/>
                  </a:schemeClr>
                </a:solidFill>
              </a:rPr>
              <a:t>I. Ý NGHĨA CỦA TÁI CHẾ KIM LOẠI</a:t>
            </a:r>
            <a:endParaRPr sz="2800" b="1" dirty="0">
              <a:solidFill>
                <a:schemeClr val="accent4">
                  <a:lumMod val="25000"/>
                </a:schemeClr>
              </a:solidFill>
            </a:endParaRPr>
          </a:p>
        </p:txBody>
      </p:sp>
      <p:sp>
        <p:nvSpPr>
          <p:cNvPr id="567" name="Google Shape;567;p23"/>
          <p:cNvSpPr/>
          <p:nvPr/>
        </p:nvSpPr>
        <p:spPr>
          <a:xfrm>
            <a:off x="3161750" y="2613427"/>
            <a:ext cx="2820510" cy="60065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lt2"/>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txBox="1"/>
          <p:nvPr/>
        </p:nvSpPr>
        <p:spPr>
          <a:xfrm>
            <a:off x="253067" y="3762041"/>
            <a:ext cx="3187914" cy="1219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Tiết kiệm chi phí sản xuất kim loại, tạo việc làm cho người lao động </a:t>
            </a:r>
            <a:endParaRPr sz="2000" dirty="0">
              <a:solidFill>
                <a:srgbClr val="006600"/>
              </a:solidFill>
              <a:latin typeface="Mali Medium"/>
              <a:ea typeface="Mali Medium"/>
              <a:cs typeface="Mali Medium"/>
              <a:sym typeface="Mali Medium"/>
            </a:endParaRPr>
          </a:p>
        </p:txBody>
      </p:sp>
      <p:sp>
        <p:nvSpPr>
          <p:cNvPr id="574" name="Google Shape;574;p23"/>
          <p:cNvSpPr/>
          <p:nvPr/>
        </p:nvSpPr>
        <p:spPr>
          <a:xfrm>
            <a:off x="3238125" y="2703459"/>
            <a:ext cx="2667900" cy="4206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Mali Medium"/>
                <a:ea typeface="Mali Medium"/>
                <a:cs typeface="Mali Medium"/>
                <a:sym typeface="Mali Medium"/>
              </a:rPr>
              <a:t>Ý NGHĨA</a:t>
            </a:r>
            <a:endParaRPr sz="2000" dirty="0">
              <a:solidFill>
                <a:schemeClr val="lt1"/>
              </a:solidFill>
              <a:latin typeface="Mali Medium"/>
              <a:ea typeface="Mali Medium"/>
              <a:cs typeface="Mali Medium"/>
              <a:sym typeface="Mali Medium"/>
            </a:endParaRPr>
          </a:p>
        </p:txBody>
      </p:sp>
      <p:cxnSp>
        <p:nvCxnSpPr>
          <p:cNvPr id="575" name="Google Shape;575;p23"/>
          <p:cNvCxnSpPr>
            <a:cxnSpLocks/>
            <a:stCxn id="572" idx="0"/>
            <a:endCxn id="574" idx="2"/>
          </p:cNvCxnSpPr>
          <p:nvPr/>
        </p:nvCxnSpPr>
        <p:spPr>
          <a:xfrm rot="5400000" flipH="1" flipV="1">
            <a:off x="2118433" y="2642350"/>
            <a:ext cx="848282" cy="1391101"/>
          </a:xfrm>
          <a:prstGeom prst="bentConnector2">
            <a:avLst/>
          </a:prstGeom>
          <a:noFill/>
          <a:ln w="28575" cap="flat" cmpd="sng">
            <a:solidFill>
              <a:schemeClr val="lt2"/>
            </a:solidFill>
            <a:prstDash val="solid"/>
            <a:round/>
            <a:headEnd type="oval" w="med" len="med"/>
            <a:tailEnd type="none" w="med" len="med"/>
          </a:ln>
        </p:spPr>
      </p:cxnSp>
      <p:cxnSp>
        <p:nvCxnSpPr>
          <p:cNvPr id="576" name="Google Shape;576;p23"/>
          <p:cNvCxnSpPr>
            <a:cxnSpLocks/>
          </p:cNvCxnSpPr>
          <p:nvPr/>
        </p:nvCxnSpPr>
        <p:spPr>
          <a:xfrm rot="16200000" flipV="1">
            <a:off x="6584917" y="2489542"/>
            <a:ext cx="922108" cy="1770534"/>
          </a:xfrm>
          <a:prstGeom prst="bentConnector2">
            <a:avLst/>
          </a:prstGeom>
          <a:noFill/>
          <a:ln w="28575" cap="flat" cmpd="sng">
            <a:solidFill>
              <a:schemeClr val="lt2"/>
            </a:solidFill>
            <a:prstDash val="solid"/>
            <a:round/>
            <a:headEnd type="oval" w="med" len="med"/>
            <a:tailEnd type="none" w="med" len="med"/>
          </a:ln>
        </p:spPr>
      </p:cxnSp>
      <p:sp>
        <p:nvSpPr>
          <p:cNvPr id="578" name="Google Shape;578;p23"/>
          <p:cNvSpPr txBox="1"/>
          <p:nvPr/>
        </p:nvSpPr>
        <p:spPr>
          <a:xfrm>
            <a:off x="5906000" y="1676678"/>
            <a:ext cx="2721799" cy="3767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Tiết kiệm năng lượng</a:t>
            </a:r>
            <a:endParaRPr sz="2000" dirty="0">
              <a:solidFill>
                <a:srgbClr val="006600"/>
              </a:solidFill>
              <a:latin typeface="Mali Medium"/>
              <a:ea typeface="Mali Medium"/>
              <a:cs typeface="Mali Medium"/>
              <a:sym typeface="Mali Medium"/>
            </a:endParaRPr>
          </a:p>
        </p:txBody>
      </p:sp>
      <p:sp>
        <p:nvSpPr>
          <p:cNvPr id="581" name="Google Shape;581;p23"/>
          <p:cNvSpPr txBox="1"/>
          <p:nvPr/>
        </p:nvSpPr>
        <p:spPr>
          <a:xfrm>
            <a:off x="248573" y="1628296"/>
            <a:ext cx="3061197" cy="361591"/>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2000" dirty="0" err="1">
                <a:solidFill>
                  <a:srgbClr val="006600"/>
                </a:solidFill>
                <a:latin typeface="Mali Medium"/>
                <a:ea typeface="Mali Medium"/>
                <a:cs typeface="Mali Medium"/>
                <a:sym typeface="Mali Medium"/>
              </a:rPr>
              <a:t>Tiết</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kiệm</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được</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nguồn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tài</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nguyên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thiên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nhiên</a:t>
            </a:r>
            <a:r>
              <a:rPr lang="en-US" sz="2000" dirty="0">
                <a:solidFill>
                  <a:srgbClr val="006600"/>
                </a:solidFill>
                <a:latin typeface="Mali Medium"/>
                <a:ea typeface="Mali Medium"/>
                <a:cs typeface="Mali Medium"/>
                <a:sym typeface="Mali Medium"/>
              </a:rPr>
              <a:t>. </a:t>
            </a:r>
            <a:endParaRPr sz="2000" dirty="0">
              <a:solidFill>
                <a:srgbClr val="006600"/>
              </a:solidFill>
              <a:latin typeface="Mali Medium"/>
              <a:ea typeface="Mali Medium"/>
              <a:cs typeface="Mali Medium"/>
              <a:sym typeface="Mali Medium"/>
            </a:endParaRPr>
          </a:p>
        </p:txBody>
      </p:sp>
      <p:cxnSp>
        <p:nvCxnSpPr>
          <p:cNvPr id="583" name="Google Shape;583;p23"/>
          <p:cNvCxnSpPr>
            <a:cxnSpLocks/>
            <a:stCxn id="574" idx="2"/>
          </p:cNvCxnSpPr>
          <p:nvPr/>
        </p:nvCxnSpPr>
        <p:spPr>
          <a:xfrm rot="10800000">
            <a:off x="1847025" y="2231859"/>
            <a:ext cx="1391100" cy="681900"/>
          </a:xfrm>
          <a:prstGeom prst="bentConnector2">
            <a:avLst/>
          </a:prstGeom>
          <a:noFill/>
          <a:ln w="28575" cap="flat" cmpd="sng">
            <a:solidFill>
              <a:schemeClr val="lt2"/>
            </a:solidFill>
            <a:prstDash val="solid"/>
            <a:round/>
            <a:headEnd type="none" w="med" len="med"/>
            <a:tailEnd type="oval" w="med" len="med"/>
          </a:ln>
        </p:spPr>
      </p:cxnSp>
      <p:cxnSp>
        <p:nvCxnSpPr>
          <p:cNvPr id="584" name="Google Shape;584;p23"/>
          <p:cNvCxnSpPr>
            <a:cxnSpLocks/>
            <a:stCxn id="574" idx="0"/>
          </p:cNvCxnSpPr>
          <p:nvPr/>
        </p:nvCxnSpPr>
        <p:spPr>
          <a:xfrm rot="10800000" flipH="1">
            <a:off x="5906025" y="2237559"/>
            <a:ext cx="1389900" cy="676200"/>
          </a:xfrm>
          <a:prstGeom prst="bentConnector2">
            <a:avLst/>
          </a:prstGeom>
          <a:noFill/>
          <a:ln w="28575" cap="flat" cmpd="sng">
            <a:solidFill>
              <a:schemeClr val="lt2"/>
            </a:solidFill>
            <a:prstDash val="solid"/>
            <a:round/>
            <a:headEnd type="none" w="med" len="med"/>
            <a:tailEnd type="oval" w="med" len="med"/>
          </a:ln>
        </p:spPr>
      </p:cxnSp>
      <p:sp>
        <p:nvSpPr>
          <p:cNvPr id="586" name="Google Shape;586;p23"/>
          <p:cNvSpPr txBox="1"/>
          <p:nvPr/>
        </p:nvSpPr>
        <p:spPr>
          <a:xfrm>
            <a:off x="3418699" y="4452354"/>
            <a:ext cx="3088709" cy="299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Giảm thiểu diện tích bãi chứa phế liệu, hạn chế ô nhiễm kim loại </a:t>
            </a:r>
            <a:endParaRPr sz="2000" dirty="0">
              <a:solidFill>
                <a:srgbClr val="006600"/>
              </a:solidFill>
              <a:latin typeface="Mali Medium"/>
              <a:ea typeface="Mali Medium"/>
              <a:cs typeface="Mali Medium"/>
              <a:sym typeface="Mali Medium"/>
            </a:endParaRPr>
          </a:p>
        </p:txBody>
      </p:sp>
      <p:pic>
        <p:nvPicPr>
          <p:cNvPr id="27" name="Picture 26" descr="A pile of scrap metal&#10;&#10;Description automatically generated">
            <a:extLst>
              <a:ext uri="{FF2B5EF4-FFF2-40B4-BE49-F238E27FC236}">
                <a16:creationId xmlns:a16="http://schemas.microsoft.com/office/drawing/2014/main" id="{D1B92CE8-A9CE-7C4D-788A-A802061B8F68}"/>
              </a:ext>
            </a:extLst>
          </p:cNvPr>
          <p:cNvPicPr>
            <a:picLocks noChangeAspect="1"/>
          </p:cNvPicPr>
          <p:nvPr/>
        </p:nvPicPr>
        <p:blipFill rotWithShape="1">
          <a:blip r:embed="rId3"/>
          <a:srcRect b="12592"/>
          <a:stretch/>
        </p:blipFill>
        <p:spPr>
          <a:xfrm>
            <a:off x="3763059" y="1634629"/>
            <a:ext cx="1689651" cy="9230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80747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barn(inVertical)">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6"/>
                                        </p:tgtEl>
                                        <p:attrNameLst>
                                          <p:attrName>style.visibility</p:attrName>
                                        </p:attrNameLst>
                                      </p:cBhvr>
                                      <p:to>
                                        <p:strVal val="visible"/>
                                      </p:to>
                                    </p:set>
                                    <p:animEffect transition="in" filter="barn(inVertical)">
                                      <p:cBhvr>
                                        <p:cTn id="12" dur="5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p:bldP spid="5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25406A47-5E22-4FEA-CAE0-8F951F463B9A}"/>
              </a:ext>
            </a:extLst>
          </p:cNvPr>
          <p:cNvSpPr/>
          <p:nvPr/>
        </p:nvSpPr>
        <p:spPr>
          <a:xfrm>
            <a:off x="813790" y="-8996"/>
            <a:ext cx="8174648" cy="2314655"/>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7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vi-VN" sz="27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Vì sao nói tái chế kim loại </a:t>
            </a:r>
            <a:r>
              <a:rPr lang="vi-VN" sz="27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giúp </a:t>
            </a:r>
            <a:r>
              <a:rPr lang="en" sz="2800">
                <a:solidFill>
                  <a:srgbClr val="FFFF00"/>
                </a:solidFill>
                <a:latin typeface="Times New Roman" panose="02020603050405020304" pitchFamily="18" charset="0"/>
                <a:ea typeface="Mali Medium"/>
                <a:cs typeface="Times New Roman" panose="02020603050405020304" pitchFamily="18" charset="0"/>
                <a:sym typeface="Mali Medium"/>
              </a:rPr>
              <a:t>giảm thiểu diện tích bãi chứa phế liệu, hạn chế ô nhiễm kim loại</a:t>
            </a:r>
            <a:r>
              <a:rPr lang="vi-VN" sz="27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7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050" dirty="0"/>
          </a:p>
        </p:txBody>
      </p:sp>
      <p:sp>
        <p:nvSpPr>
          <p:cNvPr id="18" name="TextBox 17">
            <a:extLst>
              <a:ext uri="{FF2B5EF4-FFF2-40B4-BE49-F238E27FC236}">
                <a16:creationId xmlns:a16="http://schemas.microsoft.com/office/drawing/2014/main" id="{AFB7D974-6DED-DB3B-C8C4-352A4BB4E494}"/>
              </a:ext>
            </a:extLst>
          </p:cNvPr>
          <p:cNvSpPr txBox="1"/>
          <p:nvPr/>
        </p:nvSpPr>
        <p:spPr>
          <a:xfrm>
            <a:off x="0" y="2024199"/>
            <a:ext cx="9418744" cy="2677656"/>
          </a:xfrm>
          <a:prstGeom prst="rect">
            <a:avLst/>
          </a:prstGeom>
          <a:noFill/>
        </p:spPr>
        <p:txBody>
          <a:bodyPr wrap="square">
            <a:spAutoFit/>
          </a:bodyPr>
          <a:lstStyle/>
          <a:p>
            <a:r>
              <a:rPr lang="en-US" sz="2800">
                <a:solidFill>
                  <a:srgbClr val="0070C0"/>
                </a:solidFill>
                <a:highlight>
                  <a:srgbClr val="FFFFFF"/>
                </a:highlight>
                <a:latin typeface="Times New Roman" panose="02020603050405020304" pitchFamily="18" charset="0"/>
                <a:cs typeface="Times New Roman" panose="02020603050405020304" pitchFamily="18" charset="0"/>
              </a:rPr>
              <a:t>*T</a:t>
            </a:r>
            <a:r>
              <a:rPr lang="vi-VN" sz="2800">
                <a:solidFill>
                  <a:srgbClr val="0070C0"/>
                </a:solidFill>
                <a:highlight>
                  <a:srgbClr val="FFFFFF"/>
                </a:highlight>
                <a:latin typeface="Times New Roman" panose="02020603050405020304" pitchFamily="18" charset="0"/>
                <a:cs typeface="Times New Roman" panose="02020603050405020304" pitchFamily="18" charset="0"/>
              </a:rPr>
              <a:t>ái chế kim loại giúp </a:t>
            </a:r>
            <a:r>
              <a:rPr lang="en-US" sz="2800">
                <a:solidFill>
                  <a:srgbClr val="0070C0"/>
                </a:solidFill>
                <a:highlight>
                  <a:srgbClr val="FFFFFF"/>
                </a:highlight>
                <a:latin typeface="Times New Roman" panose="02020603050405020304" pitchFamily="18" charset="0"/>
                <a:cs typeface="Times New Roman" panose="02020603050405020304" pitchFamily="18" charset="0"/>
              </a:rPr>
              <a:t>giảm thiểu diện tích bãi chứa phế liệu,vì:</a:t>
            </a:r>
          </a:p>
          <a:p>
            <a:r>
              <a:rPr lang="en-US" sz="2800">
                <a:solidFill>
                  <a:srgbClr val="0070C0"/>
                </a:solidFill>
                <a:highlight>
                  <a:srgbClr val="FFFFFF"/>
                </a:highlight>
                <a:latin typeface="Times New Roman" panose="02020603050405020304" pitchFamily="18" charset="0"/>
                <a:cs typeface="Times New Roman" panose="02020603050405020304" pitchFamily="18" charset="0"/>
              </a:rPr>
              <a:t>+ giảm đáng kể khối lượng </a:t>
            </a:r>
            <a:r>
              <a:rPr lang="en-US" sz="2800">
                <a:solidFill>
                  <a:srgbClr val="0070C0"/>
                </a:solidFill>
                <a:highlight>
                  <a:srgbClr val="FFFF00"/>
                </a:highlight>
                <a:latin typeface="Times New Roman" panose="02020603050405020304" pitchFamily="18" charset="0"/>
                <a:cs typeface="Times New Roman" panose="02020603050405020304" pitchFamily="18" charset="0"/>
              </a:rPr>
              <a:t>rác thải rắn cồng kềnh</a:t>
            </a:r>
            <a:r>
              <a:rPr lang="en-US" sz="2800">
                <a:solidFill>
                  <a:srgbClr val="0070C0"/>
                </a:solidFill>
                <a:highlight>
                  <a:srgbClr val="FFFFFF"/>
                </a:highlight>
                <a:latin typeface="Times New Roman" panose="02020603050405020304" pitchFamily="18" charset="0"/>
                <a:cs typeface="Times New Roman" panose="02020603050405020304" pitchFamily="18" charset="0"/>
              </a:rPr>
              <a:t>, giúp tiết kiệm không gian quý giá cho các loại rác khác.</a:t>
            </a:r>
          </a:p>
          <a:p>
            <a:r>
              <a:rPr lang="en-US" sz="2800">
                <a:solidFill>
                  <a:srgbClr val="0070C0"/>
                </a:solidFill>
                <a:highlight>
                  <a:srgbClr val="FFFFFF"/>
                </a:highlight>
                <a:latin typeface="Times New Roman" panose="02020603050405020304" pitchFamily="18" charset="0"/>
                <a:cs typeface="Times New Roman" panose="02020603050405020304" pitchFamily="18" charset="0"/>
              </a:rPr>
              <a:t>+ </a:t>
            </a:r>
            <a:r>
              <a:rPr lang="vi-VN" sz="2800">
                <a:solidFill>
                  <a:srgbClr val="0070C0"/>
                </a:solidFill>
                <a:highlight>
                  <a:srgbClr val="FFFFFF"/>
                </a:highlight>
                <a:latin typeface="Times New Roman" panose="02020603050405020304" pitchFamily="18" charset="0"/>
                <a:cs typeface="Times New Roman" panose="02020603050405020304" pitchFamily="18" charset="0"/>
              </a:rPr>
              <a:t>hầu hết các thành phần</a:t>
            </a:r>
            <a:r>
              <a:rPr lang="en-US" sz="2800">
                <a:solidFill>
                  <a:srgbClr val="0070C0"/>
                </a:solidFill>
                <a:highlight>
                  <a:srgbClr val="FFFFFF"/>
                </a:highlight>
                <a:latin typeface="Times New Roman" panose="02020603050405020304" pitchFamily="18" charset="0"/>
                <a:cs typeface="Times New Roman" panose="02020603050405020304" pitchFamily="18" charset="0"/>
              </a:rPr>
              <a:t> kim loại</a:t>
            </a:r>
            <a:r>
              <a:rPr lang="vi-VN" sz="2800">
                <a:solidFill>
                  <a:srgbClr val="0070C0"/>
                </a:solidFill>
                <a:highlight>
                  <a:srgbClr val="FFFFFF"/>
                </a:highlight>
                <a:latin typeface="Times New Roman" panose="02020603050405020304" pitchFamily="18" charset="0"/>
                <a:cs typeface="Times New Roman" panose="02020603050405020304" pitchFamily="18" charset="0"/>
              </a:rPr>
              <a:t> trong chất thải đều được tái chế</a:t>
            </a:r>
            <a:r>
              <a:rPr lang="en-US" sz="2800">
                <a:solidFill>
                  <a:srgbClr val="0070C0"/>
                </a:solidFill>
                <a:highlight>
                  <a:srgbClr val="FFFFFF"/>
                </a:highlight>
                <a:latin typeface="Times New Roman" panose="02020603050405020304" pitchFamily="18" charset="0"/>
                <a:cs typeface="Times New Roman" panose="02020603050405020304" pitchFamily="18" charset="0"/>
              </a:rPr>
              <a:t>, giúp </a:t>
            </a:r>
            <a:r>
              <a:rPr lang="en-US" sz="2800">
                <a:solidFill>
                  <a:srgbClr val="0070C0"/>
                </a:solidFill>
                <a:highlight>
                  <a:srgbClr val="FFFF00"/>
                </a:highlight>
                <a:latin typeface="Times New Roman" panose="02020603050405020304" pitchFamily="18" charset="0"/>
                <a:cs typeface="Times New Roman" panose="02020603050405020304" pitchFamily="18" charset="0"/>
              </a:rPr>
              <a:t>giảm lượng rác cần chôn lấp</a:t>
            </a:r>
            <a:r>
              <a:rPr lang="en-US" sz="2800">
                <a:solidFill>
                  <a:srgbClr val="0070C0"/>
                </a:solidFill>
                <a:highlight>
                  <a:srgbClr val="FFFFFF"/>
                </a:highlight>
                <a:latin typeface="Times New Roman" panose="02020603050405020304" pitchFamily="18" charset="0"/>
                <a:cs typeface="Times New Roman" panose="02020603050405020304" pitchFamily="18" charset="0"/>
              </a:rPr>
              <a:t>, kéo dài tuổi thọ của các bãi rác hiện có và giảm nhu cầu mở rộng hoặc tạo bãi rác mới.</a:t>
            </a:r>
          </a:p>
        </p:txBody>
      </p:sp>
    </p:spTree>
    <p:extLst>
      <p:ext uri="{BB962C8B-B14F-4D97-AF65-F5344CB8AC3E}">
        <p14:creationId xmlns:p14="http://schemas.microsoft.com/office/powerpoint/2010/main" val="3112291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25406A47-5E22-4FEA-CAE0-8F951F463B9A}"/>
              </a:ext>
            </a:extLst>
          </p:cNvPr>
          <p:cNvSpPr/>
          <p:nvPr/>
        </p:nvSpPr>
        <p:spPr>
          <a:xfrm>
            <a:off x="824547" y="0"/>
            <a:ext cx="8174648" cy="2162287"/>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7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vi-VN" sz="27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Vì sao nói tái chế kim loại </a:t>
            </a:r>
            <a:r>
              <a:rPr lang="vi-VN" sz="27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giúp </a:t>
            </a:r>
            <a:r>
              <a:rPr lang="en" sz="2800">
                <a:solidFill>
                  <a:srgbClr val="FFFF00"/>
                </a:solidFill>
                <a:latin typeface="Times New Roman" panose="02020603050405020304" pitchFamily="18" charset="0"/>
                <a:ea typeface="Mali Medium"/>
                <a:cs typeface="Times New Roman" panose="02020603050405020304" pitchFamily="18" charset="0"/>
                <a:sym typeface="Mali Medium"/>
              </a:rPr>
              <a:t>giảm thiểu diện tích bãi chứa phế liệu, hạn chế ô nhiễm kim loại</a:t>
            </a:r>
            <a:r>
              <a:rPr lang="vi-VN" sz="27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7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050" dirty="0"/>
          </a:p>
        </p:txBody>
      </p:sp>
      <p:sp>
        <p:nvSpPr>
          <p:cNvPr id="4" name="Content Placeholder 4">
            <a:extLst>
              <a:ext uri="{FF2B5EF4-FFF2-40B4-BE49-F238E27FC236}">
                <a16:creationId xmlns:a16="http://schemas.microsoft.com/office/drawing/2014/main" id="{A48CDBC9-8030-4696-A35B-08393268C17B}"/>
              </a:ext>
            </a:extLst>
          </p:cNvPr>
          <p:cNvSpPr txBox="1">
            <a:spLocks noGrp="1"/>
          </p:cNvSpPr>
          <p:nvPr>
            <p:ph idx="1"/>
          </p:nvPr>
        </p:nvSpPr>
        <p:spPr>
          <a:xfrm>
            <a:off x="83161" y="2302809"/>
            <a:ext cx="9364954" cy="2985402"/>
          </a:xfrm>
          <a:prstGeom prst="rect">
            <a:avLst/>
          </a:prstGeom>
          <a:noFill/>
        </p:spPr>
        <p:txBody>
          <a:bodyPr wrap="square">
            <a:spAutoFit/>
          </a:bodyPr>
          <a:lstStyle/>
          <a:p>
            <a:pPr marL="146050" indent="0">
              <a:buNone/>
            </a:pPr>
            <a:r>
              <a:rPr lang="en-US" sz="3000">
                <a:solidFill>
                  <a:srgbClr val="0070C0"/>
                </a:solidFill>
                <a:highlight>
                  <a:srgbClr val="FFFFFF"/>
                </a:highlight>
                <a:latin typeface="Times New Roman" panose="02020603050405020304" pitchFamily="18" charset="0"/>
                <a:cs typeface="Times New Roman" panose="02020603050405020304" pitchFamily="18" charset="0"/>
              </a:rPr>
              <a:t>* Tái chế kim loại làm hạn chế ô nhiễm kim loại vì </a:t>
            </a:r>
          </a:p>
          <a:p>
            <a:pPr marL="146050" indent="0">
              <a:buNone/>
            </a:pPr>
            <a:r>
              <a:rPr lang="en-US" sz="3000">
                <a:solidFill>
                  <a:srgbClr val="0070C0"/>
                </a:solidFill>
                <a:highlight>
                  <a:srgbClr val="FFFFFF"/>
                </a:highlight>
                <a:latin typeface="Times New Roman" panose="02020603050405020304" pitchFamily="18" charset="0"/>
                <a:cs typeface="Times New Roman" panose="02020603050405020304" pitchFamily="18" charset="0"/>
              </a:rPr>
              <a:t>+ sẽ </a:t>
            </a:r>
            <a:r>
              <a:rPr lang="en-US" sz="3000">
                <a:solidFill>
                  <a:srgbClr val="0070C0"/>
                </a:solidFill>
                <a:highlight>
                  <a:srgbClr val="FFFF00"/>
                </a:highlight>
                <a:latin typeface="Times New Roman" panose="02020603050405020304" pitchFamily="18" charset="0"/>
                <a:cs typeface="Times New Roman" panose="02020603050405020304" pitchFamily="18" charset="0"/>
              </a:rPr>
              <a:t>ngăn chặn độc tố kim loại rò rỉ vào đất, nước ngầm</a:t>
            </a:r>
            <a:r>
              <a:rPr lang="en-US" sz="3000">
                <a:solidFill>
                  <a:srgbClr val="0070C0"/>
                </a:solidFill>
                <a:highlight>
                  <a:srgbClr val="FFFFFF"/>
                </a:highlight>
                <a:latin typeface="Times New Roman" panose="02020603050405020304" pitchFamily="18" charset="0"/>
                <a:cs typeface="Times New Roman" panose="02020603050405020304" pitchFamily="18" charset="0"/>
              </a:rPr>
              <a:t>.</a:t>
            </a:r>
          </a:p>
          <a:p>
            <a:pPr marL="146050" indent="0">
              <a:buNone/>
            </a:pPr>
            <a:r>
              <a:rPr lang="en-US" sz="3000">
                <a:solidFill>
                  <a:srgbClr val="0070C0"/>
                </a:solidFill>
                <a:highlight>
                  <a:srgbClr val="FFFFFF"/>
                </a:highlight>
                <a:latin typeface="Times New Roman" panose="02020603050405020304" pitchFamily="18" charset="0"/>
                <a:cs typeface="Times New Roman" panose="02020603050405020304" pitchFamily="18" charset="0"/>
              </a:rPr>
              <a:t>+ giảm thiểu nhu cầu khai thác quặng mới, ngăn chặn kim loại phế liệu (có thể gây độc hại) </a:t>
            </a:r>
            <a:r>
              <a:rPr lang="en-US" sz="3000">
                <a:solidFill>
                  <a:srgbClr val="0070C0"/>
                </a:solidFill>
                <a:highlight>
                  <a:srgbClr val="FFFF00"/>
                </a:highlight>
                <a:latin typeface="Times New Roman" panose="02020603050405020304" pitchFamily="18" charset="0"/>
                <a:cs typeface="Times New Roman" panose="02020603050405020304" pitchFamily="18" charset="0"/>
              </a:rPr>
              <a:t>bị rơi vãi hoặc vứt bừa bãi vào môi trường.</a:t>
            </a:r>
          </a:p>
          <a:p>
            <a:pPr>
              <a:buFont typeface="Arial" panose="020B0604020202020204" pitchFamily="34" charset="0"/>
              <a:buChar char="•"/>
            </a:pPr>
            <a:r>
              <a:rPr lang="en-US" sz="3200">
                <a:solidFill>
                  <a:srgbClr val="0070C0"/>
                </a:solidFill>
                <a:highlight>
                  <a:srgbClr val="FFFFFF"/>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8894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39FEB0-F503-49FC-B02A-13A07AD2EC73}"/>
              </a:ext>
            </a:extLst>
          </p:cNvPr>
          <p:cNvSpPr txBox="1"/>
          <p:nvPr/>
        </p:nvSpPr>
        <p:spPr>
          <a:xfrm>
            <a:off x="1451656" y="973230"/>
            <a:ext cx="6240689" cy="1361911"/>
          </a:xfrm>
          <a:prstGeom prst="rect">
            <a:avLst/>
          </a:prstGeom>
          <a:noFill/>
        </p:spPr>
        <p:txBody>
          <a:bodyPr wrap="square" rtlCol="0">
            <a:spAutoFit/>
          </a:bodyPr>
          <a:lstStyle/>
          <a:p>
            <a:pPr algn="ctr" defTabSz="685800">
              <a:buClrTx/>
            </a:pPr>
            <a:r>
              <a:rPr lang="vi-VN"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400" b="1" kern="1200" dirty="0">
                <a:solidFill>
                  <a:prstClr val="black"/>
                </a:solidFill>
                <a:latin typeface="Times New Roman" panose="02020603050405020304" pitchFamily="18" charset="0"/>
                <a:ea typeface="+mn-ea"/>
                <a:cs typeface="+mn-cs"/>
              </a:rPr>
              <a:t>: Phản ứng oxi hóa nhiên liệu bằng không khí để cung cấp nhiệt? </a:t>
            </a:r>
            <a:br>
              <a:rPr lang="vi-VN" sz="2100" kern="1200" dirty="0">
                <a:solidFill>
                  <a:prstClr val="black"/>
                </a:solidFill>
                <a:latin typeface="Arial" panose="020B0604020202020204" pitchFamily="34" charset="0"/>
                <a:ea typeface="+mn-ea"/>
                <a:cs typeface="+mn-cs"/>
              </a:rPr>
            </a:br>
            <a:r>
              <a:rPr lang="vi-VN" sz="2100" kern="1200" dirty="0">
                <a:solidFill>
                  <a:prstClr val="black"/>
                </a:solidFill>
                <a:latin typeface="Arial" panose="020B0604020202020204" pitchFamily="34" charset="0"/>
                <a:ea typeface="+mn-ea"/>
                <a:cs typeface="+mn-cs"/>
              </a:rPr>
              <a:t> </a:t>
            </a:r>
            <a:r>
              <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chữ cái)</a:t>
            </a:r>
          </a:p>
          <a:p>
            <a:pPr defTabSz="685800">
              <a:buClrTx/>
            </a:pPr>
            <a:endParaRPr lang="en-US" sz="1350" kern="1200" dirty="0">
              <a:solidFill>
                <a:prstClr val="black"/>
              </a:solidFill>
              <a:latin typeface="Calibri" panose="020F0502020204030204"/>
              <a:ea typeface="+mn-ea"/>
              <a:cs typeface="+mn-cs"/>
            </a:endParaRPr>
          </a:p>
        </p:txBody>
      </p:sp>
      <p:sp>
        <p:nvSpPr>
          <p:cNvPr id="2" name="Arrow: Left 1">
            <a:hlinkClick r:id="rId3" action="ppaction://hlinksldjump"/>
            <a:extLst>
              <a:ext uri="{FF2B5EF4-FFF2-40B4-BE49-F238E27FC236}">
                <a16:creationId xmlns:a16="http://schemas.microsoft.com/office/drawing/2014/main" id="{A18F0292-D465-4A37-951C-B311CD621FAE}"/>
              </a:ext>
            </a:extLst>
          </p:cNvPr>
          <p:cNvSpPr/>
          <p:nvPr/>
        </p:nvSpPr>
        <p:spPr>
          <a:xfrm>
            <a:off x="6143919" y="3860276"/>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aphicFrame>
        <p:nvGraphicFramePr>
          <p:cNvPr id="13" name="Table 15">
            <a:extLst>
              <a:ext uri="{FF2B5EF4-FFF2-40B4-BE49-F238E27FC236}">
                <a16:creationId xmlns:a16="http://schemas.microsoft.com/office/drawing/2014/main" id="{5D774B9C-48AC-4243-8CD3-890023A23FB0}"/>
              </a:ext>
            </a:extLst>
          </p:cNvPr>
          <p:cNvGraphicFramePr>
            <a:graphicFrameLocks noGrp="1"/>
          </p:cNvGraphicFramePr>
          <p:nvPr>
            <p:extLst>
              <p:ext uri="{D42A27DB-BD31-4B8C-83A1-F6EECF244321}">
                <p14:modId xmlns:p14="http://schemas.microsoft.com/office/powerpoint/2010/main" val="3043889381"/>
              </p:ext>
            </p:extLst>
          </p:nvPr>
        </p:nvGraphicFramePr>
        <p:xfrm>
          <a:off x="1926087" y="2722163"/>
          <a:ext cx="3690603" cy="388620"/>
        </p:xfrm>
        <a:graphic>
          <a:graphicData uri="http://schemas.openxmlformats.org/drawingml/2006/table">
            <a:tbl>
              <a:tblPr firstRow="1" bandRow="1">
                <a:tableStyleId>{5C22544A-7EE6-4342-B048-85BDC9FD1C3A}</a:tableStyleId>
              </a:tblPr>
              <a:tblGrid>
                <a:gridCol w="527229">
                  <a:extLst>
                    <a:ext uri="{9D8B030D-6E8A-4147-A177-3AD203B41FA5}">
                      <a16:colId xmlns:a16="http://schemas.microsoft.com/office/drawing/2014/main" val="2074004267"/>
                    </a:ext>
                  </a:extLst>
                </a:gridCol>
                <a:gridCol w="527229">
                  <a:extLst>
                    <a:ext uri="{9D8B030D-6E8A-4147-A177-3AD203B41FA5}">
                      <a16:colId xmlns:a16="http://schemas.microsoft.com/office/drawing/2014/main" val="1803639029"/>
                    </a:ext>
                  </a:extLst>
                </a:gridCol>
                <a:gridCol w="527229">
                  <a:extLst>
                    <a:ext uri="{9D8B030D-6E8A-4147-A177-3AD203B41FA5}">
                      <a16:colId xmlns:a16="http://schemas.microsoft.com/office/drawing/2014/main" val="2522572680"/>
                    </a:ext>
                  </a:extLst>
                </a:gridCol>
                <a:gridCol w="527229">
                  <a:extLst>
                    <a:ext uri="{9D8B030D-6E8A-4147-A177-3AD203B41FA5}">
                      <a16:colId xmlns:a16="http://schemas.microsoft.com/office/drawing/2014/main" val="2029992524"/>
                    </a:ext>
                  </a:extLst>
                </a:gridCol>
                <a:gridCol w="527229">
                  <a:extLst>
                    <a:ext uri="{9D8B030D-6E8A-4147-A177-3AD203B41FA5}">
                      <a16:colId xmlns:a16="http://schemas.microsoft.com/office/drawing/2014/main" val="1503860785"/>
                    </a:ext>
                  </a:extLst>
                </a:gridCol>
                <a:gridCol w="527229">
                  <a:extLst>
                    <a:ext uri="{9D8B030D-6E8A-4147-A177-3AD203B41FA5}">
                      <a16:colId xmlns:a16="http://schemas.microsoft.com/office/drawing/2014/main" val="753991925"/>
                    </a:ext>
                  </a:extLst>
                </a:gridCol>
                <a:gridCol w="527229">
                  <a:extLst>
                    <a:ext uri="{9D8B030D-6E8A-4147-A177-3AD203B41FA5}">
                      <a16:colId xmlns:a16="http://schemas.microsoft.com/office/drawing/2014/main" val="3000278650"/>
                    </a:ext>
                  </a:extLst>
                </a:gridCol>
              </a:tblGrid>
              <a:tr h="388620">
                <a:tc>
                  <a:txBody>
                    <a:bodyPr/>
                    <a:lstStyle/>
                    <a:p>
                      <a:r>
                        <a:rPr lang="en-US" sz="2100" dirty="0"/>
                        <a:t>D</a:t>
                      </a:r>
                    </a:p>
                  </a:txBody>
                  <a:tcPr marL="68580" marR="68580" marT="34290" marB="34290"/>
                </a:tc>
                <a:tc>
                  <a:txBody>
                    <a:bodyPr/>
                    <a:lstStyle/>
                    <a:p>
                      <a:r>
                        <a:rPr lang="en-US" sz="2100" dirty="0"/>
                        <a:t>O</a:t>
                      </a:r>
                    </a:p>
                  </a:txBody>
                  <a:tcPr marL="68580" marR="68580" marT="34290" marB="34290"/>
                </a:tc>
                <a:tc>
                  <a:txBody>
                    <a:bodyPr/>
                    <a:lstStyle/>
                    <a:p>
                      <a:r>
                        <a:rPr lang="en-US" sz="2100" dirty="0"/>
                        <a:t>T</a:t>
                      </a:r>
                    </a:p>
                  </a:txBody>
                  <a:tcPr marL="68580" marR="68580" marT="34290" marB="34290">
                    <a:solidFill>
                      <a:schemeClr val="accent4"/>
                    </a:solidFill>
                  </a:tcPr>
                </a:tc>
                <a:tc>
                  <a:txBody>
                    <a:bodyPr/>
                    <a:lstStyle/>
                    <a:p>
                      <a:r>
                        <a:rPr lang="en-US" sz="2100" dirty="0"/>
                        <a:t>C</a:t>
                      </a:r>
                    </a:p>
                  </a:txBody>
                  <a:tcPr marL="68580" marR="68580" marT="34290" marB="34290"/>
                </a:tc>
                <a:tc>
                  <a:txBody>
                    <a:bodyPr/>
                    <a:lstStyle/>
                    <a:p>
                      <a:r>
                        <a:rPr lang="en-US" sz="2100" dirty="0"/>
                        <a:t>H</a:t>
                      </a:r>
                    </a:p>
                  </a:txBody>
                  <a:tcPr marL="68580" marR="68580" marT="34290" marB="34290"/>
                </a:tc>
                <a:tc>
                  <a:txBody>
                    <a:bodyPr/>
                    <a:lstStyle/>
                    <a:p>
                      <a:r>
                        <a:rPr lang="en-US" sz="2100" dirty="0"/>
                        <a:t>A</a:t>
                      </a:r>
                    </a:p>
                  </a:txBody>
                  <a:tcPr marL="68580" marR="68580" marT="34290" marB="34290"/>
                </a:tc>
                <a:tc>
                  <a:txBody>
                    <a:bodyPr/>
                    <a:lstStyle/>
                    <a:p>
                      <a:r>
                        <a:rPr lang="en-US" sz="2100" dirty="0"/>
                        <a:t>Y</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4" name="Table 15">
            <a:extLst>
              <a:ext uri="{FF2B5EF4-FFF2-40B4-BE49-F238E27FC236}">
                <a16:creationId xmlns:a16="http://schemas.microsoft.com/office/drawing/2014/main" id="{C884EDE1-ACDD-4FC2-B28C-AD1ABA4EA607}"/>
              </a:ext>
            </a:extLst>
          </p:cNvPr>
          <p:cNvGraphicFramePr>
            <a:graphicFrameLocks noGrp="1"/>
          </p:cNvGraphicFramePr>
          <p:nvPr>
            <p:extLst>
              <p:ext uri="{D42A27DB-BD31-4B8C-83A1-F6EECF244321}">
                <p14:modId xmlns:p14="http://schemas.microsoft.com/office/powerpoint/2010/main" val="2861213948"/>
              </p:ext>
            </p:extLst>
          </p:nvPr>
        </p:nvGraphicFramePr>
        <p:xfrm>
          <a:off x="1926087" y="2730145"/>
          <a:ext cx="3690603" cy="381794"/>
        </p:xfrm>
        <a:graphic>
          <a:graphicData uri="http://schemas.openxmlformats.org/drawingml/2006/table">
            <a:tbl>
              <a:tblPr firstRow="1" bandRow="1">
                <a:tableStyleId>{5C22544A-7EE6-4342-B048-85BDC9FD1C3A}</a:tableStyleId>
              </a:tblPr>
              <a:tblGrid>
                <a:gridCol w="527229">
                  <a:extLst>
                    <a:ext uri="{9D8B030D-6E8A-4147-A177-3AD203B41FA5}">
                      <a16:colId xmlns:a16="http://schemas.microsoft.com/office/drawing/2014/main" val="2074004267"/>
                    </a:ext>
                  </a:extLst>
                </a:gridCol>
                <a:gridCol w="527229">
                  <a:extLst>
                    <a:ext uri="{9D8B030D-6E8A-4147-A177-3AD203B41FA5}">
                      <a16:colId xmlns:a16="http://schemas.microsoft.com/office/drawing/2014/main" val="1803639029"/>
                    </a:ext>
                  </a:extLst>
                </a:gridCol>
                <a:gridCol w="527229">
                  <a:extLst>
                    <a:ext uri="{9D8B030D-6E8A-4147-A177-3AD203B41FA5}">
                      <a16:colId xmlns:a16="http://schemas.microsoft.com/office/drawing/2014/main" val="2522572680"/>
                    </a:ext>
                  </a:extLst>
                </a:gridCol>
                <a:gridCol w="527229">
                  <a:extLst>
                    <a:ext uri="{9D8B030D-6E8A-4147-A177-3AD203B41FA5}">
                      <a16:colId xmlns:a16="http://schemas.microsoft.com/office/drawing/2014/main" val="2029992524"/>
                    </a:ext>
                  </a:extLst>
                </a:gridCol>
                <a:gridCol w="527229">
                  <a:extLst>
                    <a:ext uri="{9D8B030D-6E8A-4147-A177-3AD203B41FA5}">
                      <a16:colId xmlns:a16="http://schemas.microsoft.com/office/drawing/2014/main" val="1503860785"/>
                    </a:ext>
                  </a:extLst>
                </a:gridCol>
                <a:gridCol w="527229">
                  <a:extLst>
                    <a:ext uri="{9D8B030D-6E8A-4147-A177-3AD203B41FA5}">
                      <a16:colId xmlns:a16="http://schemas.microsoft.com/office/drawing/2014/main" val="753991925"/>
                    </a:ext>
                  </a:extLst>
                </a:gridCol>
                <a:gridCol w="527229">
                  <a:extLst>
                    <a:ext uri="{9D8B030D-6E8A-4147-A177-3AD203B41FA5}">
                      <a16:colId xmlns:a16="http://schemas.microsoft.com/office/drawing/2014/main" val="2616116742"/>
                    </a:ext>
                  </a:extLst>
                </a:gridCol>
              </a:tblGrid>
              <a:tr h="381794">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sp>
        <p:nvSpPr>
          <p:cNvPr id="4" name="Rectangle 3">
            <a:extLst>
              <a:ext uri="{FF2B5EF4-FFF2-40B4-BE49-F238E27FC236}">
                <a16:creationId xmlns:a16="http://schemas.microsoft.com/office/drawing/2014/main" id="{312AE8FD-00DA-4D96-99BF-622B77EF1CE9}"/>
              </a:ext>
            </a:extLst>
          </p:cNvPr>
          <p:cNvSpPr/>
          <p:nvPr/>
        </p:nvSpPr>
        <p:spPr>
          <a:xfrm>
            <a:off x="6969642" y="2695352"/>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626206DF-516B-41FC-84C2-AD16DD6B194B}"/>
              </a:ext>
            </a:extLst>
          </p:cNvPr>
          <p:cNvSpPr txBox="1"/>
          <p:nvPr/>
        </p:nvSpPr>
        <p:spPr>
          <a:xfrm>
            <a:off x="6976786" y="2730144"/>
            <a:ext cx="1276738"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a:t>
            </a:r>
            <a:r>
              <a:rPr lang="en-US" sz="1800" b="1" kern="1200" dirty="0" err="1">
                <a:solidFill>
                  <a:prstClr val="black"/>
                </a:solidFill>
                <a:latin typeface="Calibri" panose="020F0502020204030204"/>
                <a:ea typeface="+mn-ea"/>
                <a:cs typeface="+mn-cs"/>
              </a:rPr>
              <a:t>Đáp</a:t>
            </a:r>
            <a:r>
              <a:rPr lang="en-US" sz="1800" b="1" kern="1200" dirty="0">
                <a:solidFill>
                  <a:prstClr val="black"/>
                </a:solidFill>
                <a:latin typeface="Calibri" panose="020F0502020204030204"/>
                <a:ea typeface="+mn-ea"/>
                <a:cs typeface="+mn-cs"/>
              </a:rPr>
              <a:t> </a:t>
            </a:r>
            <a:r>
              <a:rPr lang="en-US" sz="1800" b="1" kern="1200" dirty="0" err="1">
                <a:solidFill>
                  <a:prstClr val="black"/>
                </a:solidFill>
                <a:latin typeface="Calibri" panose="020F0502020204030204"/>
                <a:ea typeface="+mn-ea"/>
                <a:cs typeface="+mn-cs"/>
              </a:rPr>
              <a:t>án</a:t>
            </a:r>
            <a:endParaRPr lang="en-US" sz="1800" b="1"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91919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cxnSp>
        <p:nvCxnSpPr>
          <p:cNvPr id="588" name="Google Shape;588;p23"/>
          <p:cNvCxnSpPr>
            <a:cxnSpLocks/>
          </p:cNvCxnSpPr>
          <p:nvPr/>
        </p:nvCxnSpPr>
        <p:spPr>
          <a:xfrm rot="16200000" flipH="1">
            <a:off x="4111746" y="3166711"/>
            <a:ext cx="1335582" cy="367033"/>
          </a:xfrm>
          <a:prstGeom prst="bentConnector3">
            <a:avLst>
              <a:gd name="adj1" fmla="val 50000"/>
            </a:avLst>
          </a:prstGeom>
          <a:noFill/>
          <a:ln w="28575" cap="flat" cmpd="sng">
            <a:solidFill>
              <a:schemeClr val="lt2"/>
            </a:solidFill>
            <a:prstDash val="solid"/>
            <a:round/>
            <a:headEnd type="none" w="med" len="med"/>
            <a:tailEnd type="oval" w="med" len="med"/>
          </a:ln>
        </p:spPr>
      </p:cxnSp>
      <p:sp>
        <p:nvSpPr>
          <p:cNvPr id="566" name="Google Shape;566;p23"/>
          <p:cNvSpPr txBox="1">
            <a:spLocks noGrp="1"/>
          </p:cNvSpPr>
          <p:nvPr>
            <p:ph type="title"/>
          </p:nvPr>
        </p:nvSpPr>
        <p:spPr>
          <a:xfrm>
            <a:off x="720000" y="624972"/>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4">
                    <a:lumMod val="25000"/>
                  </a:schemeClr>
                </a:solidFill>
              </a:rPr>
              <a:t>I. Ý NGHĨA CỦA TÁI CHẾ KIM LOẠI</a:t>
            </a:r>
            <a:endParaRPr sz="2800" b="1" dirty="0">
              <a:solidFill>
                <a:schemeClr val="accent4">
                  <a:lumMod val="25000"/>
                </a:schemeClr>
              </a:solidFill>
            </a:endParaRPr>
          </a:p>
        </p:txBody>
      </p:sp>
      <p:sp>
        <p:nvSpPr>
          <p:cNvPr id="567" name="Google Shape;567;p23"/>
          <p:cNvSpPr/>
          <p:nvPr/>
        </p:nvSpPr>
        <p:spPr>
          <a:xfrm>
            <a:off x="3161750" y="2613427"/>
            <a:ext cx="2820510" cy="60065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lt2"/>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txBox="1"/>
          <p:nvPr/>
        </p:nvSpPr>
        <p:spPr>
          <a:xfrm>
            <a:off x="6432781" y="4202867"/>
            <a:ext cx="2711219" cy="3993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Hạn chế được các tác động tiêu cực đến môi trường</a:t>
            </a:r>
            <a:endParaRPr sz="2000" dirty="0">
              <a:solidFill>
                <a:srgbClr val="006600"/>
              </a:solidFill>
              <a:latin typeface="Mali Medium"/>
              <a:ea typeface="Mali Medium"/>
              <a:cs typeface="Mali Medium"/>
              <a:sym typeface="Mali Medium"/>
            </a:endParaRPr>
          </a:p>
        </p:txBody>
      </p:sp>
      <p:sp>
        <p:nvSpPr>
          <p:cNvPr id="572" name="Google Shape;572;p23"/>
          <p:cNvSpPr txBox="1"/>
          <p:nvPr/>
        </p:nvSpPr>
        <p:spPr>
          <a:xfrm>
            <a:off x="253067" y="3762041"/>
            <a:ext cx="3187914" cy="1219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Tiết kiệm chi phí sản xuất kim loại, tạo việc làm cho người lao động </a:t>
            </a:r>
            <a:endParaRPr sz="2000" dirty="0">
              <a:solidFill>
                <a:srgbClr val="006600"/>
              </a:solidFill>
              <a:latin typeface="Mali Medium"/>
              <a:ea typeface="Mali Medium"/>
              <a:cs typeface="Mali Medium"/>
              <a:sym typeface="Mali Medium"/>
            </a:endParaRPr>
          </a:p>
        </p:txBody>
      </p:sp>
      <p:sp>
        <p:nvSpPr>
          <p:cNvPr id="574" name="Google Shape;574;p23"/>
          <p:cNvSpPr/>
          <p:nvPr/>
        </p:nvSpPr>
        <p:spPr>
          <a:xfrm>
            <a:off x="3238125" y="2703459"/>
            <a:ext cx="2667900" cy="4206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Mali Medium"/>
                <a:ea typeface="Mali Medium"/>
                <a:cs typeface="Mali Medium"/>
                <a:sym typeface="Mali Medium"/>
              </a:rPr>
              <a:t>Ý NGHĨA</a:t>
            </a:r>
            <a:endParaRPr sz="2000" dirty="0">
              <a:solidFill>
                <a:schemeClr val="lt1"/>
              </a:solidFill>
              <a:latin typeface="Mali Medium"/>
              <a:ea typeface="Mali Medium"/>
              <a:cs typeface="Mali Medium"/>
              <a:sym typeface="Mali Medium"/>
            </a:endParaRPr>
          </a:p>
        </p:txBody>
      </p:sp>
      <p:cxnSp>
        <p:nvCxnSpPr>
          <p:cNvPr id="575" name="Google Shape;575;p23"/>
          <p:cNvCxnSpPr>
            <a:cxnSpLocks/>
            <a:stCxn id="572" idx="0"/>
            <a:endCxn id="574" idx="2"/>
          </p:cNvCxnSpPr>
          <p:nvPr/>
        </p:nvCxnSpPr>
        <p:spPr>
          <a:xfrm rot="5400000" flipH="1" flipV="1">
            <a:off x="2118433" y="2642350"/>
            <a:ext cx="848282" cy="1391101"/>
          </a:xfrm>
          <a:prstGeom prst="bentConnector2">
            <a:avLst/>
          </a:prstGeom>
          <a:noFill/>
          <a:ln w="28575" cap="flat" cmpd="sng">
            <a:solidFill>
              <a:schemeClr val="lt2"/>
            </a:solidFill>
            <a:prstDash val="solid"/>
            <a:round/>
            <a:headEnd type="oval" w="med" len="med"/>
            <a:tailEnd type="none" w="med" len="med"/>
          </a:ln>
        </p:spPr>
      </p:cxnSp>
      <p:cxnSp>
        <p:nvCxnSpPr>
          <p:cNvPr id="576" name="Google Shape;576;p23"/>
          <p:cNvCxnSpPr>
            <a:cxnSpLocks/>
          </p:cNvCxnSpPr>
          <p:nvPr/>
        </p:nvCxnSpPr>
        <p:spPr>
          <a:xfrm rot="16200000" flipV="1">
            <a:off x="6584917" y="2489542"/>
            <a:ext cx="922108" cy="1770534"/>
          </a:xfrm>
          <a:prstGeom prst="bentConnector2">
            <a:avLst/>
          </a:prstGeom>
          <a:noFill/>
          <a:ln w="28575" cap="flat" cmpd="sng">
            <a:solidFill>
              <a:schemeClr val="lt2"/>
            </a:solidFill>
            <a:prstDash val="solid"/>
            <a:round/>
            <a:headEnd type="oval" w="med" len="med"/>
            <a:tailEnd type="none" w="med" len="med"/>
          </a:ln>
        </p:spPr>
      </p:cxnSp>
      <p:sp>
        <p:nvSpPr>
          <p:cNvPr id="578" name="Google Shape;578;p23"/>
          <p:cNvSpPr txBox="1"/>
          <p:nvPr/>
        </p:nvSpPr>
        <p:spPr>
          <a:xfrm>
            <a:off x="5906000" y="1676678"/>
            <a:ext cx="2721799" cy="3767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Tiết kiệm năng lượng</a:t>
            </a:r>
            <a:endParaRPr sz="2000" dirty="0">
              <a:solidFill>
                <a:srgbClr val="006600"/>
              </a:solidFill>
              <a:latin typeface="Mali Medium"/>
              <a:ea typeface="Mali Medium"/>
              <a:cs typeface="Mali Medium"/>
              <a:sym typeface="Mali Medium"/>
            </a:endParaRPr>
          </a:p>
        </p:txBody>
      </p:sp>
      <p:sp>
        <p:nvSpPr>
          <p:cNvPr id="581" name="Google Shape;581;p23"/>
          <p:cNvSpPr txBox="1"/>
          <p:nvPr/>
        </p:nvSpPr>
        <p:spPr>
          <a:xfrm>
            <a:off x="248573" y="1628296"/>
            <a:ext cx="3061197" cy="361591"/>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2000" dirty="0" err="1">
                <a:solidFill>
                  <a:srgbClr val="006600"/>
                </a:solidFill>
                <a:latin typeface="Mali Medium"/>
                <a:ea typeface="Mali Medium"/>
                <a:cs typeface="Mali Medium"/>
                <a:sym typeface="Mali Medium"/>
              </a:rPr>
              <a:t>Tiết</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kiệm</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được</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nguồn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tài</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nguyên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thiên</a:t>
            </a:r>
            <a:r>
              <a:rPr lang="en-US" sz="2000" dirty="0">
                <a:solidFill>
                  <a:srgbClr val="006600"/>
                </a:solidFill>
                <a:latin typeface="Mali Medium"/>
                <a:ea typeface="Mali Medium"/>
                <a:cs typeface="Mali Medium"/>
                <a:sym typeface="Mali Medium"/>
              </a:rPr>
              <a:t> </a:t>
            </a:r>
            <a:r>
              <a:rPr lang="en-US" sz="2000" dirty="0" err="1">
                <a:solidFill>
                  <a:srgbClr val="006600"/>
                </a:solidFill>
                <a:latin typeface="Mali Medium"/>
                <a:ea typeface="Mali Medium"/>
                <a:cs typeface="Mali Medium"/>
                <a:sym typeface="Mali Medium"/>
              </a:rPr>
              <a:t>nhiên</a:t>
            </a:r>
            <a:r>
              <a:rPr lang="en-US" sz="2000" dirty="0">
                <a:solidFill>
                  <a:srgbClr val="006600"/>
                </a:solidFill>
                <a:latin typeface="Mali Medium"/>
                <a:ea typeface="Mali Medium"/>
                <a:cs typeface="Mali Medium"/>
                <a:sym typeface="Mali Medium"/>
              </a:rPr>
              <a:t>. </a:t>
            </a:r>
            <a:endParaRPr sz="2000" dirty="0">
              <a:solidFill>
                <a:srgbClr val="006600"/>
              </a:solidFill>
              <a:latin typeface="Mali Medium"/>
              <a:ea typeface="Mali Medium"/>
              <a:cs typeface="Mali Medium"/>
              <a:sym typeface="Mali Medium"/>
            </a:endParaRPr>
          </a:p>
        </p:txBody>
      </p:sp>
      <p:cxnSp>
        <p:nvCxnSpPr>
          <p:cNvPr id="583" name="Google Shape;583;p23"/>
          <p:cNvCxnSpPr>
            <a:cxnSpLocks/>
            <a:stCxn id="574" idx="2"/>
          </p:cNvCxnSpPr>
          <p:nvPr/>
        </p:nvCxnSpPr>
        <p:spPr>
          <a:xfrm rot="10800000">
            <a:off x="1847025" y="2231859"/>
            <a:ext cx="1391100" cy="681900"/>
          </a:xfrm>
          <a:prstGeom prst="bentConnector2">
            <a:avLst/>
          </a:prstGeom>
          <a:noFill/>
          <a:ln w="28575" cap="flat" cmpd="sng">
            <a:solidFill>
              <a:schemeClr val="lt2"/>
            </a:solidFill>
            <a:prstDash val="solid"/>
            <a:round/>
            <a:headEnd type="none" w="med" len="med"/>
            <a:tailEnd type="oval" w="med" len="med"/>
          </a:ln>
        </p:spPr>
      </p:cxnSp>
      <p:cxnSp>
        <p:nvCxnSpPr>
          <p:cNvPr id="584" name="Google Shape;584;p23"/>
          <p:cNvCxnSpPr>
            <a:cxnSpLocks/>
            <a:stCxn id="574" idx="0"/>
          </p:cNvCxnSpPr>
          <p:nvPr/>
        </p:nvCxnSpPr>
        <p:spPr>
          <a:xfrm rot="10800000" flipH="1">
            <a:off x="5906025" y="2237559"/>
            <a:ext cx="1389900" cy="676200"/>
          </a:xfrm>
          <a:prstGeom prst="bentConnector2">
            <a:avLst/>
          </a:prstGeom>
          <a:noFill/>
          <a:ln w="28575" cap="flat" cmpd="sng">
            <a:solidFill>
              <a:schemeClr val="lt2"/>
            </a:solidFill>
            <a:prstDash val="solid"/>
            <a:round/>
            <a:headEnd type="none" w="med" len="med"/>
            <a:tailEnd type="oval" w="med" len="med"/>
          </a:ln>
        </p:spPr>
      </p:cxnSp>
      <p:sp>
        <p:nvSpPr>
          <p:cNvPr id="586" name="Google Shape;586;p23"/>
          <p:cNvSpPr txBox="1"/>
          <p:nvPr/>
        </p:nvSpPr>
        <p:spPr>
          <a:xfrm>
            <a:off x="3418699" y="4452354"/>
            <a:ext cx="3088709" cy="299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6600"/>
                </a:solidFill>
                <a:latin typeface="Mali Medium"/>
                <a:ea typeface="Mali Medium"/>
                <a:cs typeface="Mali Medium"/>
                <a:sym typeface="Mali Medium"/>
              </a:rPr>
              <a:t>Giảm thiểu diện tích bãi chứa phế liệu, hạn chế ô nhiễm kim loại </a:t>
            </a:r>
            <a:endParaRPr sz="2000" dirty="0">
              <a:solidFill>
                <a:srgbClr val="006600"/>
              </a:solidFill>
              <a:latin typeface="Mali Medium"/>
              <a:ea typeface="Mali Medium"/>
              <a:cs typeface="Mali Medium"/>
              <a:sym typeface="Mali Medium"/>
            </a:endParaRPr>
          </a:p>
        </p:txBody>
      </p:sp>
      <p:pic>
        <p:nvPicPr>
          <p:cNvPr id="27" name="Picture 26" descr="A pile of scrap metal&#10;&#10;Description automatically generated">
            <a:extLst>
              <a:ext uri="{FF2B5EF4-FFF2-40B4-BE49-F238E27FC236}">
                <a16:creationId xmlns:a16="http://schemas.microsoft.com/office/drawing/2014/main" id="{D1B92CE8-A9CE-7C4D-788A-A802061B8F68}"/>
              </a:ext>
            </a:extLst>
          </p:cNvPr>
          <p:cNvPicPr>
            <a:picLocks noChangeAspect="1"/>
          </p:cNvPicPr>
          <p:nvPr/>
        </p:nvPicPr>
        <p:blipFill rotWithShape="1">
          <a:blip r:embed="rId3"/>
          <a:srcRect b="12592"/>
          <a:stretch/>
        </p:blipFill>
        <p:spPr>
          <a:xfrm>
            <a:off x="3763059" y="1634629"/>
            <a:ext cx="1689651" cy="9230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44560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barn(inVertical)">
                                      <p:cBhvr>
                                        <p:cTn id="7"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F2B979AE-D063-B4D7-14E1-64B21DEAA0E0}"/>
              </a:ext>
            </a:extLst>
          </p:cNvPr>
          <p:cNvSpPr/>
          <p:nvPr/>
        </p:nvSpPr>
        <p:spPr>
          <a:xfrm>
            <a:off x="66259" y="1339722"/>
            <a:ext cx="4141305" cy="3758648"/>
          </a:xfrm>
          <a:prstGeom prst="cloud">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ACF38E-A9A5-9836-5175-399B40DBF5FF}"/>
              </a:ext>
            </a:extLst>
          </p:cNvPr>
          <p:cNvSpPr txBox="1"/>
          <p:nvPr/>
        </p:nvSpPr>
        <p:spPr>
          <a:xfrm>
            <a:off x="473839" y="2014330"/>
            <a:ext cx="3127362" cy="2240870"/>
          </a:xfrm>
          <a:prstGeom prst="rect">
            <a:avLst/>
          </a:prstGeom>
          <a:noFill/>
        </p:spPr>
        <p:txBody>
          <a:bodyPr wrap="square" rtlCol="0">
            <a:spAutoFit/>
          </a:bodyPr>
          <a:lstStyle/>
          <a:p>
            <a:pPr algn="ctr">
              <a:lnSpc>
                <a:spcPct val="150000"/>
              </a:lnSpc>
            </a:pPr>
            <a:r>
              <a:rPr lang="en-US" sz="2400" dirty="0" err="1">
                <a:solidFill>
                  <a:schemeClr val="accent3">
                    <a:lumMod val="75000"/>
                  </a:schemeClr>
                </a:solidFill>
                <a:latin typeface="Mali Medium" panose="020B0604020202020204" charset="-34"/>
                <a:cs typeface="Mali Medium" panose="020B0604020202020204" charset="-34"/>
              </a:rPr>
              <a:t>Việc</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tái</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chế</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sắt</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thép</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tiết</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kiệm</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được</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những</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nguồn</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tài</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nguyên</a:t>
            </a:r>
            <a:r>
              <a:rPr lang="en-US" sz="2400" dirty="0">
                <a:solidFill>
                  <a:schemeClr val="accent3">
                    <a:lumMod val="75000"/>
                  </a:schemeClr>
                </a:solidFill>
                <a:latin typeface="Mali Medium" panose="020B0604020202020204" charset="-34"/>
                <a:cs typeface="Mali Medium" panose="020B0604020202020204" charset="-34"/>
              </a:rPr>
              <a:t> </a:t>
            </a:r>
            <a:r>
              <a:rPr lang="en-US" sz="2400" dirty="0" err="1">
                <a:solidFill>
                  <a:schemeClr val="accent3">
                    <a:lumMod val="75000"/>
                  </a:schemeClr>
                </a:solidFill>
                <a:latin typeface="Mali Medium" panose="020B0604020202020204" charset="-34"/>
                <a:cs typeface="Mali Medium" panose="020B0604020202020204" charset="-34"/>
              </a:rPr>
              <a:t>nào</a:t>
            </a:r>
            <a:r>
              <a:rPr lang="en-US" sz="2400" dirty="0">
                <a:solidFill>
                  <a:schemeClr val="accent3">
                    <a:lumMod val="75000"/>
                  </a:schemeClr>
                </a:solidFill>
                <a:latin typeface="Mali Medium" panose="020B0604020202020204" charset="-34"/>
                <a:cs typeface="Mali Medium" panose="020B0604020202020204" charset="-34"/>
              </a:rPr>
              <a:t>?</a:t>
            </a:r>
          </a:p>
        </p:txBody>
      </p:sp>
      <p:pic>
        <p:nvPicPr>
          <p:cNvPr id="3" name="Picture 2" descr="A diagram of a factory&#10;&#10;Description automatically generated">
            <a:extLst>
              <a:ext uri="{FF2B5EF4-FFF2-40B4-BE49-F238E27FC236}">
                <a16:creationId xmlns:a16="http://schemas.microsoft.com/office/drawing/2014/main" id="{E5F0D8E9-6763-27E0-7DB0-7F82F004C2B8}"/>
              </a:ext>
            </a:extLst>
          </p:cNvPr>
          <p:cNvPicPr>
            <a:picLocks noChangeAspect="1"/>
          </p:cNvPicPr>
          <p:nvPr/>
        </p:nvPicPr>
        <p:blipFill>
          <a:blip r:embed="rId2"/>
          <a:stretch>
            <a:fillRect/>
          </a:stretch>
        </p:blipFill>
        <p:spPr>
          <a:xfrm>
            <a:off x="4338246" y="231912"/>
            <a:ext cx="4739495" cy="3412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question mark in a speech bubble&#10;&#10;Description automatically generated">
            <a:extLst>
              <a:ext uri="{FF2B5EF4-FFF2-40B4-BE49-F238E27FC236}">
                <a16:creationId xmlns:a16="http://schemas.microsoft.com/office/drawing/2014/main" id="{04358610-27F8-5C9F-48C2-0E662621CDF6}"/>
              </a:ext>
            </a:extLst>
          </p:cNvPr>
          <p:cNvPicPr>
            <a:picLocks noChangeAspect="1"/>
          </p:cNvPicPr>
          <p:nvPr/>
        </p:nvPicPr>
        <p:blipFill>
          <a:blip r:embed="rId3"/>
          <a:stretch>
            <a:fillRect/>
          </a:stretch>
        </p:blipFill>
        <p:spPr>
          <a:xfrm>
            <a:off x="979833" y="138624"/>
            <a:ext cx="1875706" cy="1875706"/>
          </a:xfrm>
          <a:prstGeom prst="rect">
            <a:avLst/>
          </a:prstGeom>
        </p:spPr>
      </p:pic>
    </p:spTree>
    <p:extLst>
      <p:ext uri="{BB962C8B-B14F-4D97-AF65-F5344CB8AC3E}">
        <p14:creationId xmlns:p14="http://schemas.microsoft.com/office/powerpoint/2010/main" val="3651772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A41-80DA-4096-94B2-49DABC417278}"/>
              </a:ext>
            </a:extLst>
          </p:cNvPr>
          <p:cNvSpPr>
            <a:spLocks noGrp="1"/>
          </p:cNvSpPr>
          <p:nvPr>
            <p:ph type="title"/>
          </p:nvPr>
        </p:nvSpPr>
        <p:spPr>
          <a:xfrm>
            <a:off x="301214" y="509912"/>
            <a:ext cx="8541572" cy="4374059"/>
          </a:xfrm>
        </p:spPr>
        <p:txBody>
          <a:bodyPr/>
          <a:lstStyle/>
          <a:p>
            <a:r>
              <a:rPr lang="vi-VN" b="1"/>
              <a:t>Việc tái chế sắt, thép giúp:</a:t>
            </a:r>
            <a:br>
              <a:rPr lang="vi-VN" b="1"/>
            </a:br>
            <a:br>
              <a:rPr lang="en-US" b="1"/>
            </a:br>
            <a:r>
              <a:rPr lang="vi-VN" b="1"/>
              <a:t>- Tiết kiệm được nguồn tài nguyên thiên nhiên như quặng, đất, nước.</a:t>
            </a:r>
            <a:br>
              <a:rPr lang="vi-VN" b="1"/>
            </a:br>
            <a:br>
              <a:rPr lang="en-US" b="1"/>
            </a:br>
            <a:r>
              <a:rPr lang="vi-VN" b="1"/>
              <a:t>- Tiết kiệm được hoá chất để xử lí quặng và tách kim loại ra khỏi quặng</a:t>
            </a:r>
            <a:r>
              <a:rPr lang="en-US" b="1"/>
              <a:t>.</a:t>
            </a:r>
            <a:br>
              <a:rPr lang="en-US" b="1"/>
            </a:br>
            <a:br>
              <a:rPr lang="en-US" b="1"/>
            </a:br>
            <a:r>
              <a:rPr lang="vi-VN" b="1"/>
              <a:t>- Tiết kiệm được nhiều năng lượng so với tách kim loại ra từ quặng.</a:t>
            </a:r>
            <a:br>
              <a:rPr lang="vi-VN" b="1"/>
            </a:br>
            <a:br>
              <a:rPr lang="en-US" b="1"/>
            </a:br>
            <a:r>
              <a:rPr lang="vi-VN" b="1"/>
              <a:t>- Tiết kiệm chi phí để sản xuất kim loại.</a:t>
            </a:r>
            <a:r>
              <a:rPr lang="en-US" b="1"/>
              <a:t>..</a:t>
            </a:r>
          </a:p>
        </p:txBody>
      </p:sp>
    </p:spTree>
    <p:extLst>
      <p:ext uri="{BB962C8B-B14F-4D97-AF65-F5344CB8AC3E}">
        <p14:creationId xmlns:p14="http://schemas.microsoft.com/office/powerpoint/2010/main" val="331925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23F0EB1D-0C57-DE79-52CE-5B4A12E23AA2}"/>
              </a:ext>
            </a:extLst>
          </p:cNvPr>
          <p:cNvSpPr/>
          <p:nvPr/>
        </p:nvSpPr>
        <p:spPr>
          <a:xfrm>
            <a:off x="66259" y="1339722"/>
            <a:ext cx="4141305" cy="3758648"/>
          </a:xfrm>
          <a:prstGeom prst="cloud">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0EEC44-55DB-9ED8-8C38-5990A69349E5}"/>
              </a:ext>
            </a:extLst>
          </p:cNvPr>
          <p:cNvSpPr txBox="1"/>
          <p:nvPr/>
        </p:nvSpPr>
        <p:spPr>
          <a:xfrm>
            <a:off x="525152" y="2146852"/>
            <a:ext cx="3223518" cy="1882760"/>
          </a:xfrm>
          <a:prstGeom prst="rect">
            <a:avLst/>
          </a:prstGeom>
          <a:noFill/>
        </p:spPr>
        <p:txBody>
          <a:bodyPr wrap="square" rtlCol="0">
            <a:spAutoFit/>
          </a:bodyPr>
          <a:lstStyle/>
          <a:p>
            <a:pPr algn="just">
              <a:lnSpc>
                <a:spcPct val="150000"/>
              </a:lnSpc>
            </a:pPr>
            <a:r>
              <a:rPr lang="en-US" sz="2000" dirty="0" err="1">
                <a:solidFill>
                  <a:schemeClr val="accent3">
                    <a:lumMod val="75000"/>
                  </a:schemeClr>
                </a:solidFill>
                <a:latin typeface="Mali Medium" panose="020B0604020202020204" charset="-34"/>
                <a:cs typeface="Mali Medium" panose="020B0604020202020204" charset="-34"/>
              </a:rPr>
              <a:t>Chúng</a:t>
            </a:r>
            <a:r>
              <a:rPr lang="en-US" sz="2000" dirty="0">
                <a:solidFill>
                  <a:schemeClr val="accent3">
                    <a:lumMod val="75000"/>
                  </a:schemeClr>
                </a:solidFill>
                <a:latin typeface="Mali Medium" panose="020B0604020202020204" charset="-34"/>
                <a:cs typeface="Mali Medium" panose="020B0604020202020204" charset="-34"/>
              </a:rPr>
              <a:t> ta </a:t>
            </a:r>
            <a:r>
              <a:rPr lang="en-US" sz="2000" dirty="0" err="1">
                <a:solidFill>
                  <a:schemeClr val="accent3">
                    <a:lumMod val="75000"/>
                  </a:schemeClr>
                </a:solidFill>
                <a:latin typeface="Mali Medium" panose="020B0604020202020204" charset="-34"/>
                <a:cs typeface="Mali Medium" panose="020B0604020202020204" charset="-34"/>
              </a:rPr>
              <a:t>có</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thể</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thấy</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biểu</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tượng</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này</a:t>
            </a:r>
            <a:r>
              <a:rPr lang="en-US" sz="2000" dirty="0">
                <a:solidFill>
                  <a:schemeClr val="accent3">
                    <a:lumMod val="75000"/>
                  </a:schemeClr>
                </a:solidFill>
                <a:latin typeface="Mali Medium" panose="020B0604020202020204" charset="-34"/>
                <a:cs typeface="Mali Medium" panose="020B0604020202020204" charset="-34"/>
              </a:rPr>
              <a:t> ở </a:t>
            </a:r>
            <a:r>
              <a:rPr lang="en-US" sz="2000" dirty="0" err="1">
                <a:solidFill>
                  <a:schemeClr val="accent3">
                    <a:lumMod val="75000"/>
                  </a:schemeClr>
                </a:solidFill>
                <a:latin typeface="Mali Medium" panose="020B0604020202020204" charset="-34"/>
                <a:cs typeface="Mali Medium" panose="020B0604020202020204" charset="-34"/>
              </a:rPr>
              <a:t>đâu</a:t>
            </a:r>
            <a:r>
              <a:rPr lang="en-US" sz="2000" dirty="0">
                <a:solidFill>
                  <a:schemeClr val="accent3">
                    <a:lumMod val="75000"/>
                  </a:schemeClr>
                </a:solidFill>
                <a:latin typeface="Mali Medium" panose="020B0604020202020204" charset="-34"/>
                <a:cs typeface="Mali Medium" panose="020B0604020202020204" charset="-34"/>
              </a:rPr>
              <a:t>?</a:t>
            </a:r>
          </a:p>
          <a:p>
            <a:pPr algn="just">
              <a:lnSpc>
                <a:spcPct val="150000"/>
              </a:lnSpc>
            </a:pPr>
            <a:r>
              <a:rPr lang="en-US" sz="2000" dirty="0">
                <a:solidFill>
                  <a:schemeClr val="accent3">
                    <a:lumMod val="75000"/>
                  </a:schemeClr>
                </a:solidFill>
                <a:latin typeface="Mali Medium" panose="020B0604020202020204" charset="-34"/>
                <a:cs typeface="Mali Medium" panose="020B0604020202020204" charset="-34"/>
              </a:rPr>
              <a:t>Ý </a:t>
            </a:r>
            <a:r>
              <a:rPr lang="en-US" sz="2000" dirty="0" err="1">
                <a:solidFill>
                  <a:schemeClr val="accent3">
                    <a:lumMod val="75000"/>
                  </a:schemeClr>
                </a:solidFill>
                <a:latin typeface="Mali Medium" panose="020B0604020202020204" charset="-34"/>
                <a:cs typeface="Mali Medium" panose="020B0604020202020204" charset="-34"/>
              </a:rPr>
              <a:t>nghĩa</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của</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biểu</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tượng</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này</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là</a:t>
            </a:r>
            <a:r>
              <a:rPr lang="en-US" sz="2000" dirty="0">
                <a:solidFill>
                  <a:schemeClr val="accent3">
                    <a:lumMod val="75000"/>
                  </a:schemeClr>
                </a:solidFill>
                <a:latin typeface="Mali Medium" panose="020B0604020202020204" charset="-34"/>
                <a:cs typeface="Mali Medium" panose="020B0604020202020204" charset="-34"/>
              </a:rPr>
              <a:t> </a:t>
            </a:r>
            <a:r>
              <a:rPr lang="en-US" sz="2000" dirty="0" err="1">
                <a:solidFill>
                  <a:schemeClr val="accent3">
                    <a:lumMod val="75000"/>
                  </a:schemeClr>
                </a:solidFill>
                <a:latin typeface="Mali Medium" panose="020B0604020202020204" charset="-34"/>
                <a:cs typeface="Mali Medium" panose="020B0604020202020204" charset="-34"/>
              </a:rPr>
              <a:t>gì</a:t>
            </a:r>
            <a:r>
              <a:rPr lang="en-US" sz="2000" dirty="0">
                <a:solidFill>
                  <a:schemeClr val="accent3">
                    <a:lumMod val="75000"/>
                  </a:schemeClr>
                </a:solidFill>
                <a:latin typeface="Mali Medium" panose="020B0604020202020204" charset="-34"/>
                <a:cs typeface="Mali Medium" panose="020B0604020202020204" charset="-34"/>
              </a:rPr>
              <a:t>?</a:t>
            </a:r>
          </a:p>
        </p:txBody>
      </p:sp>
      <p:pic>
        <p:nvPicPr>
          <p:cNvPr id="7" name="Picture 6" descr="A question mark in a speech bubble&#10;&#10;Description automatically generated">
            <a:extLst>
              <a:ext uri="{FF2B5EF4-FFF2-40B4-BE49-F238E27FC236}">
                <a16:creationId xmlns:a16="http://schemas.microsoft.com/office/drawing/2014/main" id="{7D65AE16-939F-245D-2412-3E96B77413C1}"/>
              </a:ext>
            </a:extLst>
          </p:cNvPr>
          <p:cNvPicPr>
            <a:picLocks noChangeAspect="1"/>
          </p:cNvPicPr>
          <p:nvPr/>
        </p:nvPicPr>
        <p:blipFill>
          <a:blip r:embed="rId2"/>
          <a:stretch>
            <a:fillRect/>
          </a:stretch>
        </p:blipFill>
        <p:spPr>
          <a:xfrm>
            <a:off x="979833" y="138624"/>
            <a:ext cx="1875706" cy="1875706"/>
          </a:xfrm>
          <a:prstGeom prst="rect">
            <a:avLst/>
          </a:prstGeom>
        </p:spPr>
      </p:pic>
      <p:pic>
        <p:nvPicPr>
          <p:cNvPr id="13" name="Picture 12" descr="A green recycle symbol on a black background&#10;&#10;Description automatically generated">
            <a:extLst>
              <a:ext uri="{FF2B5EF4-FFF2-40B4-BE49-F238E27FC236}">
                <a16:creationId xmlns:a16="http://schemas.microsoft.com/office/drawing/2014/main" id="{2D4189CD-ED4A-DF9E-FDB4-E3589D95BE18}"/>
              </a:ext>
            </a:extLst>
          </p:cNvPr>
          <p:cNvPicPr>
            <a:picLocks noChangeAspect="1"/>
          </p:cNvPicPr>
          <p:nvPr/>
        </p:nvPicPr>
        <p:blipFill>
          <a:blip r:embed="rId3"/>
          <a:stretch>
            <a:fillRect/>
          </a:stretch>
        </p:blipFill>
        <p:spPr>
          <a:xfrm>
            <a:off x="5020033" y="834181"/>
            <a:ext cx="3359467" cy="3195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8688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34D99-12B0-4F08-A7E7-018838217B6F}"/>
              </a:ext>
            </a:extLst>
          </p:cNvPr>
          <p:cNvPicPr>
            <a:picLocks noChangeAspect="1"/>
          </p:cNvPicPr>
          <p:nvPr/>
        </p:nvPicPr>
        <p:blipFill>
          <a:blip r:embed="rId2"/>
          <a:stretch>
            <a:fillRect/>
          </a:stretch>
        </p:blipFill>
        <p:spPr>
          <a:xfrm>
            <a:off x="949209" y="104432"/>
            <a:ext cx="5516137" cy="2388926"/>
          </a:xfrm>
          <a:prstGeom prst="rect">
            <a:avLst/>
          </a:prstGeom>
        </p:spPr>
      </p:pic>
      <p:pic>
        <p:nvPicPr>
          <p:cNvPr id="6" name="Content Placeholder 5">
            <a:extLst>
              <a:ext uri="{FF2B5EF4-FFF2-40B4-BE49-F238E27FC236}">
                <a16:creationId xmlns:a16="http://schemas.microsoft.com/office/drawing/2014/main" id="{0B2D99CE-C1D2-4451-AA07-A51057159D5D}"/>
              </a:ext>
            </a:extLst>
          </p:cNvPr>
          <p:cNvPicPr>
            <a:picLocks noGrp="1" noChangeAspect="1"/>
          </p:cNvPicPr>
          <p:nvPr>
            <p:ph idx="1"/>
          </p:nvPr>
        </p:nvPicPr>
        <p:blipFill>
          <a:blip r:embed="rId3"/>
          <a:stretch>
            <a:fillRect/>
          </a:stretch>
        </p:blipFill>
        <p:spPr>
          <a:xfrm>
            <a:off x="949207" y="2513335"/>
            <a:ext cx="7742971" cy="2333579"/>
          </a:xfrm>
          <a:prstGeom prst="rect">
            <a:avLst/>
          </a:prstGeom>
        </p:spPr>
      </p:pic>
      <p:pic>
        <p:nvPicPr>
          <p:cNvPr id="7" name="Picture 6">
            <a:extLst>
              <a:ext uri="{FF2B5EF4-FFF2-40B4-BE49-F238E27FC236}">
                <a16:creationId xmlns:a16="http://schemas.microsoft.com/office/drawing/2014/main" id="{A0D84935-3C0B-4C7F-B988-F7C245B4E4BE}"/>
              </a:ext>
            </a:extLst>
          </p:cNvPr>
          <p:cNvPicPr/>
          <p:nvPr/>
        </p:nvPicPr>
        <p:blipFill>
          <a:blip r:embed="rId4"/>
          <a:stretch>
            <a:fillRect/>
          </a:stretch>
        </p:blipFill>
        <p:spPr>
          <a:xfrm>
            <a:off x="6465345" y="104432"/>
            <a:ext cx="2226833" cy="2388926"/>
          </a:xfrm>
          <a:prstGeom prst="rect">
            <a:avLst/>
          </a:prstGeom>
        </p:spPr>
      </p:pic>
    </p:spTree>
    <p:extLst>
      <p:ext uri="{BB962C8B-B14F-4D97-AF65-F5344CB8AC3E}">
        <p14:creationId xmlns:p14="http://schemas.microsoft.com/office/powerpoint/2010/main" val="23559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0EEC44-55DB-9ED8-8C38-5990A69349E5}"/>
              </a:ext>
            </a:extLst>
          </p:cNvPr>
          <p:cNvSpPr txBox="1"/>
          <p:nvPr/>
        </p:nvSpPr>
        <p:spPr>
          <a:xfrm>
            <a:off x="410818" y="462048"/>
            <a:ext cx="4398031" cy="2806089"/>
          </a:xfrm>
          <a:prstGeom prst="rect">
            <a:avLst/>
          </a:prstGeom>
          <a:noFill/>
        </p:spPr>
        <p:txBody>
          <a:bodyPr wrap="square" rtlCol="0">
            <a:spAutoFit/>
          </a:bodyPr>
          <a:lstStyle/>
          <a:p>
            <a:pPr algn="just">
              <a:lnSpc>
                <a:spcPct val="150000"/>
              </a:lnSpc>
            </a:pPr>
            <a:r>
              <a:rPr lang="en-US" sz="2000" dirty="0" err="1">
                <a:solidFill>
                  <a:schemeClr val="tx1">
                    <a:lumMod val="75000"/>
                  </a:schemeClr>
                </a:solidFill>
                <a:latin typeface="Mali Medium" panose="020B0604020202020204" charset="-34"/>
                <a:cs typeface="Mali Medium" panose="020B0604020202020204" charset="-34"/>
              </a:rPr>
              <a:t>Thường</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thấy</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trên</a:t>
            </a:r>
            <a:r>
              <a:rPr lang="en-US" sz="2000" dirty="0">
                <a:solidFill>
                  <a:schemeClr val="tx1">
                    <a:lumMod val="75000"/>
                  </a:schemeClr>
                </a:solidFill>
                <a:latin typeface="Mali Medium" panose="020B0604020202020204" charset="-34"/>
                <a:cs typeface="Mali Medium" panose="020B0604020202020204" charset="-34"/>
              </a:rPr>
              <a:t> bao </a:t>
            </a:r>
            <a:r>
              <a:rPr lang="en-US" sz="2000" dirty="0" err="1">
                <a:solidFill>
                  <a:schemeClr val="tx1">
                    <a:lumMod val="75000"/>
                  </a:schemeClr>
                </a:solidFill>
                <a:latin typeface="Mali Medium" panose="020B0604020202020204" charset="-34"/>
                <a:cs typeface="Mali Medium" panose="020B0604020202020204" charset="-34"/>
              </a:rPr>
              <a:t>bì</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của</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một</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số</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sản</a:t>
            </a:r>
            <a:r>
              <a:rPr lang="en-US" sz="2000" dirty="0">
                <a:solidFill>
                  <a:schemeClr val="tx1">
                    <a:lumMod val="75000"/>
                  </a:schemeClr>
                </a:solidFill>
                <a:latin typeface="Mali Medium" panose="020B0604020202020204" charset="-34"/>
                <a:cs typeface="Mali Medium" panose="020B0604020202020204" charset="-34"/>
              </a:rPr>
              <a:t> </a:t>
            </a:r>
            <a:r>
              <a:rPr lang="en-US" sz="2000" dirty="0" err="1">
                <a:solidFill>
                  <a:schemeClr val="tx1">
                    <a:lumMod val="75000"/>
                  </a:schemeClr>
                </a:solidFill>
                <a:latin typeface="Mali Medium" panose="020B0604020202020204" charset="-34"/>
                <a:cs typeface="Mali Medium" panose="020B0604020202020204" charset="-34"/>
              </a:rPr>
              <a:t>phẩm</a:t>
            </a:r>
            <a:r>
              <a:rPr lang="en-US" sz="2000" dirty="0">
                <a:solidFill>
                  <a:schemeClr val="tx1">
                    <a:lumMod val="75000"/>
                  </a:schemeClr>
                </a:solidFill>
                <a:latin typeface="Mali Medium" panose="020B0604020202020204" charset="-34"/>
                <a:cs typeface="Mali Medium" panose="020B0604020202020204" charset="-34"/>
              </a:rPr>
              <a:t> </a:t>
            </a:r>
            <a:r>
              <a:rPr lang="vi-VN" sz="2000" dirty="0">
                <a:solidFill>
                  <a:schemeClr val="tx1">
                    <a:lumMod val="75000"/>
                  </a:schemeClr>
                </a:solidFill>
                <a:latin typeface="Mali Medium" panose="020B0604020202020204" charset="-34"/>
                <a:cs typeface="Mali Medium" panose="020B0604020202020204" charset="-34"/>
              </a:rPr>
              <a:t>làm bằng các vật liệu như kim loại, nhựa, thủy tinh</a:t>
            </a:r>
            <a:r>
              <a:rPr lang="vi-VN" sz="2000">
                <a:solidFill>
                  <a:schemeClr val="tx1">
                    <a:lumMod val="75000"/>
                  </a:schemeClr>
                </a:solidFill>
                <a:latin typeface="Mali Medium" panose="020B0604020202020204" charset="-34"/>
                <a:cs typeface="Mali Medium" panose="020B0604020202020204" charset="-34"/>
              </a:rPr>
              <a:t>, giấ</a:t>
            </a:r>
            <a:r>
              <a:rPr lang="en-US" sz="2000">
                <a:solidFill>
                  <a:schemeClr val="tx1">
                    <a:lumMod val="75000"/>
                  </a:schemeClr>
                </a:solidFill>
                <a:latin typeface="Mali Medium" panose="020B0604020202020204" charset="-34"/>
                <a:cs typeface="Mali Medium" panose="020B0604020202020204" charset="-34"/>
              </a:rPr>
              <a:t>y</a:t>
            </a:r>
            <a:r>
              <a:rPr lang="vi-VN" sz="2000">
                <a:solidFill>
                  <a:schemeClr val="tx1">
                    <a:lumMod val="75000"/>
                  </a:schemeClr>
                </a:solidFill>
                <a:latin typeface="Mali Medium" panose="020B0604020202020204" charset="-34"/>
                <a:cs typeface="Mali Medium" panose="020B0604020202020204" charset="-34"/>
              </a:rPr>
              <a:t> c</a:t>
            </a:r>
            <a:r>
              <a:rPr lang="en-US" sz="2000">
                <a:solidFill>
                  <a:schemeClr val="tx1">
                    <a:lumMod val="75000"/>
                  </a:schemeClr>
                </a:solidFill>
                <a:latin typeface="Mali Medium" panose="020B0604020202020204" charset="-34"/>
                <a:cs typeface="Mali Medium" panose="020B0604020202020204" charset="-34"/>
              </a:rPr>
              <a:t>arton</a:t>
            </a:r>
            <a:r>
              <a:rPr lang="vi-VN" sz="2000">
                <a:solidFill>
                  <a:schemeClr val="tx1">
                    <a:lumMod val="75000"/>
                  </a:schemeClr>
                </a:solidFill>
                <a:latin typeface="Mali Medium" panose="020B0604020202020204" charset="-34"/>
                <a:cs typeface="Mali Medium" panose="020B0604020202020204" charset="-34"/>
              </a:rPr>
              <a:t>, gỗ,</a:t>
            </a:r>
            <a:r>
              <a:rPr lang="en-US" sz="2000">
                <a:solidFill>
                  <a:schemeClr val="tx1">
                    <a:lumMod val="75000"/>
                  </a:schemeClr>
                </a:solidFill>
                <a:latin typeface="Mali Medium" panose="020B0604020202020204" charset="-34"/>
                <a:cs typeface="Mali Medium" panose="020B0604020202020204" charset="-34"/>
              </a:rPr>
              <a:t> </a:t>
            </a:r>
            <a:r>
              <a:rPr lang="vi-VN" sz="2000">
                <a:solidFill>
                  <a:schemeClr val="tx1">
                    <a:lumMod val="75000"/>
                  </a:schemeClr>
                </a:solidFill>
                <a:latin typeface="Mali Medium" panose="020B0604020202020204" charset="-34"/>
                <a:cs typeface="Mali Medium" panose="020B0604020202020204" charset="-34"/>
              </a:rPr>
              <a:t>vật </a:t>
            </a:r>
            <a:r>
              <a:rPr lang="vi-VN" sz="2000" dirty="0">
                <a:solidFill>
                  <a:schemeClr val="tx1">
                    <a:lumMod val="75000"/>
                  </a:schemeClr>
                </a:solidFill>
                <a:latin typeface="Mali Medium" panose="020B0604020202020204" charset="-34"/>
                <a:cs typeface="Mali Medium" panose="020B0604020202020204" charset="-34"/>
              </a:rPr>
              <a:t>liệu tổng hợp (giấy và kim loại, giấy và nhựa, thủy tinh và </a:t>
            </a:r>
            <a:r>
              <a:rPr lang="vi-VN" sz="2000">
                <a:solidFill>
                  <a:schemeClr val="tx1">
                    <a:lumMod val="75000"/>
                  </a:schemeClr>
                </a:solidFill>
                <a:latin typeface="Mali Medium" panose="020B0604020202020204" charset="-34"/>
                <a:cs typeface="Mali Medium" panose="020B0604020202020204" charset="-34"/>
              </a:rPr>
              <a:t>nhựa)…</a:t>
            </a:r>
            <a:r>
              <a:rPr lang="en-US" sz="2000">
                <a:solidFill>
                  <a:schemeClr val="tx1">
                    <a:lumMod val="75000"/>
                  </a:schemeClr>
                </a:solidFill>
                <a:latin typeface="Mali Medium" panose="020B0604020202020204" charset="-34"/>
                <a:cs typeface="Mali Medium" panose="020B0604020202020204" charset="-34"/>
              </a:rPr>
              <a:t>.</a:t>
            </a:r>
            <a:endParaRPr lang="en-US" sz="2000" dirty="0">
              <a:solidFill>
                <a:schemeClr val="tx1">
                  <a:lumMod val="75000"/>
                </a:schemeClr>
              </a:solidFill>
              <a:latin typeface="Mali Medium" panose="020B0604020202020204" charset="-34"/>
              <a:cs typeface="Mali Medium" panose="020B0604020202020204" charset="-34"/>
            </a:endParaRPr>
          </a:p>
        </p:txBody>
      </p:sp>
      <p:pic>
        <p:nvPicPr>
          <p:cNvPr id="13" name="Picture 12" descr="A green recycle symbol on a black background&#10;&#10;Description automatically generated">
            <a:extLst>
              <a:ext uri="{FF2B5EF4-FFF2-40B4-BE49-F238E27FC236}">
                <a16:creationId xmlns:a16="http://schemas.microsoft.com/office/drawing/2014/main" id="{2D4189CD-ED4A-DF9E-FDB4-E3589D95BE18}"/>
              </a:ext>
            </a:extLst>
          </p:cNvPr>
          <p:cNvPicPr>
            <a:picLocks noChangeAspect="1"/>
          </p:cNvPicPr>
          <p:nvPr/>
        </p:nvPicPr>
        <p:blipFill>
          <a:blip r:embed="rId2"/>
          <a:stretch>
            <a:fillRect/>
          </a:stretch>
        </p:blipFill>
        <p:spPr>
          <a:xfrm>
            <a:off x="5152555" y="498210"/>
            <a:ext cx="3359467" cy="3195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4F063EC2-1D90-25CE-3767-4E36A5A49696}"/>
              </a:ext>
            </a:extLst>
          </p:cNvPr>
          <p:cNvSpPr txBox="1"/>
          <p:nvPr/>
        </p:nvSpPr>
        <p:spPr>
          <a:xfrm>
            <a:off x="5220529" y="3729802"/>
            <a:ext cx="3223518" cy="497765"/>
          </a:xfrm>
          <a:prstGeom prst="rect">
            <a:avLst/>
          </a:prstGeom>
          <a:noFill/>
        </p:spPr>
        <p:txBody>
          <a:bodyPr wrap="square" rtlCol="0">
            <a:spAutoFit/>
          </a:bodyPr>
          <a:lstStyle/>
          <a:p>
            <a:pPr algn="just">
              <a:lnSpc>
                <a:spcPct val="150000"/>
              </a:lnSpc>
            </a:pPr>
            <a:r>
              <a:rPr lang="vi-VN" sz="2000" b="1" dirty="0">
                <a:solidFill>
                  <a:srgbClr val="006600"/>
                </a:solidFill>
                <a:latin typeface="Mali Medium" panose="020B0604020202020204" charset="-34"/>
                <a:cs typeface="Mali Medium" panose="020B0604020202020204" charset="-34"/>
              </a:rPr>
              <a:t>biểu tượng Mobius Loop</a:t>
            </a:r>
            <a:endParaRPr lang="en-US" sz="2000" b="1" dirty="0">
              <a:solidFill>
                <a:srgbClr val="006600"/>
              </a:solidFill>
              <a:latin typeface="Mali Medium" panose="020B0604020202020204" charset="-34"/>
              <a:cs typeface="Mali Medium" panose="020B0604020202020204" charset="-34"/>
            </a:endParaRPr>
          </a:p>
        </p:txBody>
      </p:sp>
      <p:pic>
        <p:nvPicPr>
          <p:cNvPr id="8" name="Picture 7" descr="A black arrow pointing to the right&#10;&#10;Description automatically generated">
            <a:extLst>
              <a:ext uri="{FF2B5EF4-FFF2-40B4-BE49-F238E27FC236}">
                <a16:creationId xmlns:a16="http://schemas.microsoft.com/office/drawing/2014/main" id="{25AA4563-B841-0868-D7F9-7C72D9511FE3}"/>
              </a:ext>
            </a:extLst>
          </p:cNvPr>
          <p:cNvPicPr>
            <a:picLocks noChangeAspect="1"/>
          </p:cNvPicPr>
          <p:nvPr/>
        </p:nvPicPr>
        <p:blipFill>
          <a:blip r:embed="rId3"/>
          <a:stretch>
            <a:fillRect/>
          </a:stretch>
        </p:blipFill>
        <p:spPr>
          <a:xfrm>
            <a:off x="0" y="3876356"/>
            <a:ext cx="1827815" cy="1040916"/>
          </a:xfrm>
          <a:prstGeom prst="rect">
            <a:avLst/>
          </a:prstGeom>
        </p:spPr>
      </p:pic>
      <p:sp>
        <p:nvSpPr>
          <p:cNvPr id="9" name="Google Shape;1363;p38">
            <a:extLst>
              <a:ext uri="{FF2B5EF4-FFF2-40B4-BE49-F238E27FC236}">
                <a16:creationId xmlns:a16="http://schemas.microsoft.com/office/drawing/2014/main" id="{D8900BDF-D741-08D2-2639-9BEC0D4ACCF8}"/>
              </a:ext>
            </a:extLst>
          </p:cNvPr>
          <p:cNvSpPr txBox="1"/>
          <p:nvPr/>
        </p:nvSpPr>
        <p:spPr>
          <a:xfrm>
            <a:off x="1610676" y="4147931"/>
            <a:ext cx="2569848" cy="478200"/>
          </a:xfrm>
          <a:prstGeom prst="rect">
            <a:avLst/>
          </a:prstGeom>
          <a:solidFill>
            <a:srgbClr val="E3F3D1"/>
          </a:solidFill>
          <a:ln>
            <a:solidFill>
              <a:srgbClr val="0066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C00000"/>
                </a:solidFill>
                <a:latin typeface="Mali Medium"/>
                <a:ea typeface="Mali Medium"/>
                <a:cs typeface="Mali Medium"/>
                <a:sym typeface="Mali Medium"/>
              </a:rPr>
              <a:t>TÁI CHẾ (recycle)</a:t>
            </a:r>
            <a:endParaRPr sz="2000" b="1" dirty="0">
              <a:solidFill>
                <a:srgbClr val="C00000"/>
              </a:solidFill>
              <a:latin typeface="Mali Medium"/>
              <a:ea typeface="Mali Medium"/>
              <a:cs typeface="Mali Medium"/>
              <a:sym typeface="Mali Medium"/>
            </a:endParaRPr>
          </a:p>
        </p:txBody>
      </p:sp>
    </p:spTree>
    <p:extLst>
      <p:ext uri="{BB962C8B-B14F-4D97-AF65-F5344CB8AC3E}">
        <p14:creationId xmlns:p14="http://schemas.microsoft.com/office/powerpoint/2010/main" val="12480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35177" y="3518096"/>
            <a:ext cx="3840559" cy="2042383"/>
          </a:xfrm>
          <a:custGeom>
            <a:avLst/>
            <a:gdLst/>
            <a:ahLst/>
            <a:cxnLst/>
            <a:rect l="l" t="t" r="r" b="b"/>
            <a:pathLst>
              <a:path w="2549429" h="1552834">
                <a:moveTo>
                  <a:pt x="0" y="0"/>
                </a:moveTo>
                <a:lnTo>
                  <a:pt x="2549429" y="0"/>
                </a:lnTo>
                <a:lnTo>
                  <a:pt x="2549429" y="1552834"/>
                </a:lnTo>
                <a:lnTo>
                  <a:pt x="0" y="1552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050"/>
          </a:p>
        </p:txBody>
      </p:sp>
      <p:sp>
        <p:nvSpPr>
          <p:cNvPr id="3" name="Freeform 3"/>
          <p:cNvSpPr/>
          <p:nvPr/>
        </p:nvSpPr>
        <p:spPr>
          <a:xfrm flipH="1" flipV="1">
            <a:off x="0" y="-137099"/>
            <a:ext cx="4349549" cy="2117501"/>
          </a:xfrm>
          <a:custGeom>
            <a:avLst/>
            <a:gdLst/>
            <a:ahLst/>
            <a:cxnLst/>
            <a:rect l="l" t="t" r="r" b="b"/>
            <a:pathLst>
              <a:path w="2549429" h="1552834">
                <a:moveTo>
                  <a:pt x="2549429" y="1552834"/>
                </a:moveTo>
                <a:lnTo>
                  <a:pt x="0" y="1552834"/>
                </a:lnTo>
                <a:lnTo>
                  <a:pt x="0" y="0"/>
                </a:lnTo>
                <a:lnTo>
                  <a:pt x="2549429" y="0"/>
                </a:lnTo>
                <a:lnTo>
                  <a:pt x="2549429" y="155283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050"/>
          </a:p>
        </p:txBody>
      </p:sp>
      <p:sp>
        <p:nvSpPr>
          <p:cNvPr id="4" name="Freeform 4"/>
          <p:cNvSpPr/>
          <p:nvPr/>
        </p:nvSpPr>
        <p:spPr>
          <a:xfrm rot="3289709" flipH="1" flipV="1">
            <a:off x="4738438" y="-1693705"/>
            <a:ext cx="4041131" cy="4517854"/>
          </a:xfrm>
          <a:custGeom>
            <a:avLst/>
            <a:gdLst/>
            <a:ahLst/>
            <a:cxnLst/>
            <a:rect l="l" t="t" r="r" b="b"/>
            <a:pathLst>
              <a:path w="2549429" h="1552834">
                <a:moveTo>
                  <a:pt x="2549429" y="1552834"/>
                </a:moveTo>
                <a:lnTo>
                  <a:pt x="0" y="1552834"/>
                </a:lnTo>
                <a:lnTo>
                  <a:pt x="0" y="0"/>
                </a:lnTo>
                <a:lnTo>
                  <a:pt x="2549429" y="0"/>
                </a:lnTo>
                <a:lnTo>
                  <a:pt x="2549429" y="155283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050"/>
          </a:p>
        </p:txBody>
      </p:sp>
      <p:sp>
        <p:nvSpPr>
          <p:cNvPr id="5" name="Freeform 5"/>
          <p:cNvSpPr/>
          <p:nvPr/>
        </p:nvSpPr>
        <p:spPr>
          <a:xfrm rot="10631824" flipV="1">
            <a:off x="-54842" y="3585825"/>
            <a:ext cx="5510438" cy="2117501"/>
          </a:xfrm>
          <a:custGeom>
            <a:avLst/>
            <a:gdLst/>
            <a:ahLst/>
            <a:cxnLst/>
            <a:rect l="l" t="t" r="r" b="b"/>
            <a:pathLst>
              <a:path w="2549429" h="1552834">
                <a:moveTo>
                  <a:pt x="0" y="1552834"/>
                </a:moveTo>
                <a:lnTo>
                  <a:pt x="2549429" y="1552834"/>
                </a:lnTo>
                <a:lnTo>
                  <a:pt x="2549429" y="0"/>
                </a:lnTo>
                <a:lnTo>
                  <a:pt x="0" y="0"/>
                </a:lnTo>
                <a:lnTo>
                  <a:pt x="0" y="155283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199512" y="3417533"/>
            <a:ext cx="1693114" cy="1829495"/>
          </a:xfrm>
          <a:custGeom>
            <a:avLst/>
            <a:gdLst/>
            <a:ahLst/>
            <a:cxnLst/>
            <a:rect l="l" t="t" r="r" b="b"/>
            <a:pathLst>
              <a:path w="1241617" h="1341630">
                <a:moveTo>
                  <a:pt x="0" y="0"/>
                </a:moveTo>
                <a:lnTo>
                  <a:pt x="1241617" y="0"/>
                </a:lnTo>
                <a:lnTo>
                  <a:pt x="1241617" y="1341629"/>
                </a:lnTo>
                <a:lnTo>
                  <a:pt x="0" y="13416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049293" y="-196442"/>
            <a:ext cx="1877013" cy="1971559"/>
          </a:xfrm>
          <a:custGeom>
            <a:avLst/>
            <a:gdLst/>
            <a:ahLst/>
            <a:cxnLst/>
            <a:rect l="l" t="t" r="r" b="b"/>
            <a:pathLst>
              <a:path w="1241617" h="1341630">
                <a:moveTo>
                  <a:pt x="1241617" y="0"/>
                </a:moveTo>
                <a:lnTo>
                  <a:pt x="0" y="0"/>
                </a:lnTo>
                <a:lnTo>
                  <a:pt x="0" y="1341629"/>
                </a:lnTo>
                <a:lnTo>
                  <a:pt x="1241617" y="1341629"/>
                </a:lnTo>
                <a:lnTo>
                  <a:pt x="124161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21367575">
            <a:off x="-539806" y="3215851"/>
            <a:ext cx="3640666" cy="3249921"/>
          </a:xfrm>
          <a:custGeom>
            <a:avLst/>
            <a:gdLst/>
            <a:ahLst/>
            <a:cxnLst/>
            <a:rect l="l" t="t" r="r" b="b"/>
            <a:pathLst>
              <a:path w="2023358" h="1512000">
                <a:moveTo>
                  <a:pt x="0" y="0"/>
                </a:moveTo>
                <a:lnTo>
                  <a:pt x="2023358" y="0"/>
                </a:lnTo>
                <a:lnTo>
                  <a:pt x="2023358" y="1512000"/>
                </a:lnTo>
                <a:lnTo>
                  <a:pt x="0" y="1512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050"/>
          </a:p>
        </p:txBody>
      </p:sp>
      <p:sp>
        <p:nvSpPr>
          <p:cNvPr id="9" name="Freeform 9"/>
          <p:cNvSpPr/>
          <p:nvPr/>
        </p:nvSpPr>
        <p:spPr>
          <a:xfrm rot="20562833">
            <a:off x="5459895" y="-852563"/>
            <a:ext cx="3466527" cy="2711429"/>
          </a:xfrm>
          <a:custGeom>
            <a:avLst/>
            <a:gdLst/>
            <a:ahLst/>
            <a:cxnLst/>
            <a:rect l="l" t="t" r="r" b="b"/>
            <a:pathLst>
              <a:path w="2023358" h="1512000">
                <a:moveTo>
                  <a:pt x="0" y="0"/>
                </a:moveTo>
                <a:lnTo>
                  <a:pt x="2023358" y="0"/>
                </a:lnTo>
                <a:lnTo>
                  <a:pt x="2023358" y="1512000"/>
                </a:lnTo>
                <a:lnTo>
                  <a:pt x="0" y="1512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050"/>
          </a:p>
        </p:txBody>
      </p:sp>
      <p:sp>
        <p:nvSpPr>
          <p:cNvPr id="10" name="Freeform 10"/>
          <p:cNvSpPr/>
          <p:nvPr/>
        </p:nvSpPr>
        <p:spPr>
          <a:xfrm rot="2181404">
            <a:off x="-560472" y="1681532"/>
            <a:ext cx="1631048" cy="2242382"/>
          </a:xfrm>
          <a:custGeom>
            <a:avLst/>
            <a:gdLst/>
            <a:ahLst/>
            <a:cxnLst/>
            <a:rect l="l" t="t" r="r" b="b"/>
            <a:pathLst>
              <a:path w="1092922" h="1638769">
                <a:moveTo>
                  <a:pt x="0" y="0"/>
                </a:moveTo>
                <a:lnTo>
                  <a:pt x="1092922" y="0"/>
                </a:lnTo>
                <a:lnTo>
                  <a:pt x="1092922" y="1638769"/>
                </a:lnTo>
                <a:lnTo>
                  <a:pt x="0" y="16387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050"/>
          </a:p>
        </p:txBody>
      </p:sp>
      <p:sp>
        <p:nvSpPr>
          <p:cNvPr id="11" name="Freeform 11"/>
          <p:cNvSpPr/>
          <p:nvPr/>
        </p:nvSpPr>
        <p:spPr>
          <a:xfrm rot="1852050" flipH="1" flipV="1">
            <a:off x="8137509" y="1105061"/>
            <a:ext cx="1490348" cy="2234685"/>
          </a:xfrm>
          <a:custGeom>
            <a:avLst/>
            <a:gdLst/>
            <a:ahLst/>
            <a:cxnLst/>
            <a:rect l="l" t="t" r="r" b="b"/>
            <a:pathLst>
              <a:path w="1092922" h="1638769">
                <a:moveTo>
                  <a:pt x="1092922" y="1638769"/>
                </a:moveTo>
                <a:lnTo>
                  <a:pt x="0" y="1638769"/>
                </a:lnTo>
                <a:lnTo>
                  <a:pt x="0" y="0"/>
                </a:lnTo>
                <a:lnTo>
                  <a:pt x="1092922" y="0"/>
                </a:lnTo>
                <a:lnTo>
                  <a:pt x="1092922" y="1638769"/>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050"/>
          </a:p>
        </p:txBody>
      </p:sp>
      <p:sp>
        <p:nvSpPr>
          <p:cNvPr id="12" name="TextBox 12"/>
          <p:cNvSpPr txBox="1"/>
          <p:nvPr/>
        </p:nvSpPr>
        <p:spPr>
          <a:xfrm>
            <a:off x="847211" y="1673978"/>
            <a:ext cx="7045415" cy="2087751"/>
          </a:xfrm>
          <a:prstGeom prst="rect">
            <a:avLst/>
          </a:prstGeom>
        </p:spPr>
        <p:txBody>
          <a:bodyPr wrap="square" lIns="0" tIns="0" rIns="0" bIns="0" rtlCol="0" anchor="t">
            <a:spAutoFit/>
          </a:bodyPr>
          <a:lstStyle/>
          <a:p>
            <a:pPr algn="ctr">
              <a:lnSpc>
                <a:spcPts val="8738"/>
              </a:lnSpc>
            </a:pPr>
            <a:r>
              <a:rPr lang="en-US" sz="4500" b="1" i="1">
                <a:solidFill>
                  <a:srgbClr val="00A69C"/>
                </a:solidFill>
                <a:latin typeface="Times New Roman" panose="02020603050405020304" pitchFamily="18" charset="0"/>
                <a:ea typeface="Lilita One"/>
                <a:cs typeface="Times New Roman" panose="02020603050405020304" pitchFamily="18" charset="0"/>
                <a:sym typeface="Lilita One"/>
              </a:rPr>
              <a:t>CẢM </a:t>
            </a:r>
            <a:r>
              <a:rPr lang="vi-VN" sz="4500" b="1" i="1">
                <a:solidFill>
                  <a:srgbClr val="00A69C"/>
                </a:solidFill>
                <a:latin typeface="Times New Roman" panose="02020603050405020304" pitchFamily="18" charset="0"/>
                <a:ea typeface="Lilita One"/>
                <a:cs typeface="Times New Roman" panose="02020603050405020304" pitchFamily="18" charset="0"/>
                <a:sym typeface="Lilita One"/>
              </a:rPr>
              <a:t>Ơ</a:t>
            </a:r>
            <a:r>
              <a:rPr lang="en-US" sz="4500" b="1" i="1">
                <a:solidFill>
                  <a:srgbClr val="00A69C"/>
                </a:solidFill>
                <a:latin typeface="Times New Roman" panose="02020603050405020304" pitchFamily="18" charset="0"/>
                <a:ea typeface="Lilita One"/>
                <a:cs typeface="Times New Roman" panose="02020603050405020304" pitchFamily="18" charset="0"/>
                <a:sym typeface="Lilita One"/>
              </a:rPr>
              <a:t>N QUÝ THẦY CÔ VÀ HẸN GẶP LẠI!</a:t>
            </a:r>
          </a:p>
        </p:txBody>
      </p:sp>
    </p:spTree>
    <p:extLst>
      <p:ext uri="{BB962C8B-B14F-4D97-AF65-F5344CB8AC3E}">
        <p14:creationId xmlns:p14="http://schemas.microsoft.com/office/powerpoint/2010/main" val="42547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DB8DB5-EC71-4446-88AF-1D169FA84360}"/>
              </a:ext>
            </a:extLst>
          </p:cNvPr>
          <p:cNvSpPr txBox="1"/>
          <p:nvPr/>
        </p:nvSpPr>
        <p:spPr>
          <a:xfrm>
            <a:off x="1990045" y="986561"/>
            <a:ext cx="5382305" cy="1408078"/>
          </a:xfrm>
          <a:prstGeom prst="rect">
            <a:avLst/>
          </a:prstGeom>
          <a:noFill/>
        </p:spPr>
        <p:txBody>
          <a:bodyPr wrap="square" rtlCol="0">
            <a:spAutoFit/>
          </a:bodyPr>
          <a:lstStyle/>
          <a:p>
            <a:pPr algn="ctr" defTabSz="685800">
              <a:buClrTx/>
            </a:pPr>
            <a:r>
              <a:rPr lang="vi-VN"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400" b="1" kern="1200" dirty="0">
                <a:solidFill>
                  <a:prstClr val="black"/>
                </a:solidFill>
                <a:latin typeface="Times New Roman" panose="02020603050405020304" pitchFamily="18" charset="0"/>
                <a:ea typeface="+mn-ea"/>
                <a:cs typeface="+mn-cs"/>
              </a:rPr>
              <a:t>Tên loại tài nguyên thiên nhiên được sử dụng để sản xuất kim loại? </a:t>
            </a:r>
            <a:br>
              <a:rPr lang="vi-VN" sz="2400" b="1" kern="1200" dirty="0">
                <a:solidFill>
                  <a:prstClr val="black"/>
                </a:solidFill>
                <a:latin typeface="Times New Roman" panose="02020603050405020304" pitchFamily="18" charset="0"/>
                <a:ea typeface="+mn-ea"/>
                <a:cs typeface="+mn-cs"/>
              </a:rPr>
            </a:br>
            <a:r>
              <a:rPr lang="vi-VN" sz="2400" b="1" kern="1200" dirty="0">
                <a:solidFill>
                  <a:prstClr val="black"/>
                </a:solidFill>
                <a:latin typeface="Times New Roman" panose="02020603050405020304" pitchFamily="18" charset="0"/>
                <a:ea typeface="+mn-ea"/>
                <a:cs typeface="+mn-cs"/>
              </a:rPr>
              <a:t> </a:t>
            </a:r>
            <a:r>
              <a:rPr lang="en-US" sz="2400" b="1" kern="1200" dirty="0">
                <a:solidFill>
                  <a:srgbClr val="FF0000"/>
                </a:solidFill>
                <a:latin typeface="Calibri Light" panose="020F0302020204030204"/>
                <a:ea typeface="Calibri" panose="020F0502020204030204" pitchFamily="34" charset="0"/>
                <a:cs typeface="Times New Roman" panose="02020603050405020304" pitchFamily="18" charset="0"/>
              </a:rPr>
              <a:t>( có 5 chữ cái)</a:t>
            </a:r>
          </a:p>
          <a:p>
            <a:pPr defTabSz="685800">
              <a:buClrTx/>
            </a:pPr>
            <a:endParaRPr lang="en-US" sz="1350" kern="1200" dirty="0">
              <a:solidFill>
                <a:prstClr val="black"/>
              </a:solidFill>
              <a:latin typeface="Calibri" panose="020F0502020204030204"/>
              <a:ea typeface="+mn-ea"/>
              <a:cs typeface="+mn-cs"/>
            </a:endParaRPr>
          </a:p>
        </p:txBody>
      </p:sp>
      <p:sp>
        <p:nvSpPr>
          <p:cNvPr id="2" name="Arrow: Left 1">
            <a:hlinkClick r:id="rId2" action="ppaction://hlinksldjump"/>
            <a:extLst>
              <a:ext uri="{FF2B5EF4-FFF2-40B4-BE49-F238E27FC236}">
                <a16:creationId xmlns:a16="http://schemas.microsoft.com/office/drawing/2014/main" id="{AF2A5007-A1F4-45D4-8C41-601499DCCB34}"/>
              </a:ext>
            </a:extLst>
          </p:cNvPr>
          <p:cNvSpPr/>
          <p:nvPr/>
        </p:nvSpPr>
        <p:spPr>
          <a:xfrm>
            <a:off x="6396811" y="3520911"/>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22222222">
            <a:extLst>
              <a:ext uri="{FF2B5EF4-FFF2-40B4-BE49-F238E27FC236}">
                <a16:creationId xmlns:a16="http://schemas.microsoft.com/office/drawing/2014/main" id="{10578A4A-BB1A-45A5-A806-E293A439C861}"/>
              </a:ext>
            </a:extLst>
          </p:cNvPr>
          <p:cNvSpPr/>
          <p:nvPr/>
        </p:nvSpPr>
        <p:spPr>
          <a:xfrm>
            <a:off x="6504496" y="2366758"/>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TextBox 16">
            <a:extLst>
              <a:ext uri="{FF2B5EF4-FFF2-40B4-BE49-F238E27FC236}">
                <a16:creationId xmlns:a16="http://schemas.microsoft.com/office/drawing/2014/main" id="{772611E8-0545-4436-BF59-FD693ABAEAB7}"/>
              </a:ext>
            </a:extLst>
          </p:cNvPr>
          <p:cNvSpPr txBox="1"/>
          <p:nvPr/>
        </p:nvSpPr>
        <p:spPr>
          <a:xfrm>
            <a:off x="6504496" y="2387943"/>
            <a:ext cx="1283882" cy="369332"/>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    </a:t>
            </a:r>
            <a:r>
              <a:rPr lang="en-US" sz="1800" b="1" kern="1200" dirty="0" err="1">
                <a:solidFill>
                  <a:prstClr val="black"/>
                </a:solidFill>
                <a:latin typeface="Calibri" panose="020F0502020204030204"/>
                <a:ea typeface="+mn-ea"/>
                <a:cs typeface="+mn-cs"/>
              </a:rPr>
              <a:t>Đáp</a:t>
            </a:r>
            <a:r>
              <a:rPr lang="en-US" sz="1800" b="1" kern="1200" dirty="0">
                <a:solidFill>
                  <a:prstClr val="black"/>
                </a:solidFill>
                <a:latin typeface="Calibri" panose="020F0502020204030204"/>
                <a:ea typeface="+mn-ea"/>
                <a:cs typeface="+mn-cs"/>
              </a:rPr>
              <a:t> </a:t>
            </a:r>
            <a:r>
              <a:rPr lang="en-US" sz="1800" b="1" kern="1200" dirty="0" err="1">
                <a:solidFill>
                  <a:prstClr val="black"/>
                </a:solidFill>
                <a:latin typeface="Calibri" panose="020F0502020204030204"/>
                <a:ea typeface="+mn-ea"/>
                <a:cs typeface="+mn-cs"/>
              </a:rPr>
              <a:t>án</a:t>
            </a:r>
            <a:endParaRPr lang="en-US" sz="1800" b="1" kern="1200" dirty="0">
              <a:solidFill>
                <a:prstClr val="black"/>
              </a:solidFill>
              <a:latin typeface="Calibri" panose="020F0502020204030204"/>
              <a:ea typeface="+mn-ea"/>
              <a:cs typeface="+mn-cs"/>
            </a:endParaRPr>
          </a:p>
        </p:txBody>
      </p:sp>
      <p:graphicFrame>
        <p:nvGraphicFramePr>
          <p:cNvPr id="6" name="Table 15">
            <a:extLst>
              <a:ext uri="{FF2B5EF4-FFF2-40B4-BE49-F238E27FC236}">
                <a16:creationId xmlns:a16="http://schemas.microsoft.com/office/drawing/2014/main" id="{51E9771C-A1B3-D841-281B-1002AB117E0D}"/>
              </a:ext>
            </a:extLst>
          </p:cNvPr>
          <p:cNvGraphicFramePr>
            <a:graphicFrameLocks noGrp="1"/>
          </p:cNvGraphicFramePr>
          <p:nvPr>
            <p:extLst>
              <p:ext uri="{D42A27DB-BD31-4B8C-83A1-F6EECF244321}">
                <p14:modId xmlns:p14="http://schemas.microsoft.com/office/powerpoint/2010/main" val="3958109250"/>
              </p:ext>
            </p:extLst>
          </p:nvPr>
        </p:nvGraphicFramePr>
        <p:xfrm>
          <a:off x="2562180" y="2373542"/>
          <a:ext cx="2770910" cy="43434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tblGrid>
              <a:tr h="434340">
                <a:tc>
                  <a:txBody>
                    <a:bodyPr/>
                    <a:lstStyle/>
                    <a:p>
                      <a:r>
                        <a:rPr lang="en-US" sz="2400" dirty="0"/>
                        <a:t>Q</a:t>
                      </a:r>
                    </a:p>
                  </a:txBody>
                  <a:tcPr marL="68580" marR="68580" marT="34290" marB="34290"/>
                </a:tc>
                <a:tc>
                  <a:txBody>
                    <a:bodyPr/>
                    <a:lstStyle/>
                    <a:p>
                      <a:r>
                        <a:rPr lang="en-US" sz="2400" dirty="0"/>
                        <a:t>U</a:t>
                      </a:r>
                    </a:p>
                  </a:txBody>
                  <a:tcPr marL="68580" marR="68580" marT="34290" marB="34290"/>
                </a:tc>
                <a:tc>
                  <a:txBody>
                    <a:bodyPr/>
                    <a:lstStyle/>
                    <a:p>
                      <a:r>
                        <a:rPr lang="en-US" sz="2400" dirty="0"/>
                        <a:t>A</a:t>
                      </a:r>
                    </a:p>
                  </a:txBody>
                  <a:tcPr marL="68580" marR="68580" marT="34290" marB="34290">
                    <a:solidFill>
                      <a:schemeClr val="accent4"/>
                    </a:solidFill>
                  </a:tcPr>
                </a:tc>
                <a:tc>
                  <a:txBody>
                    <a:bodyPr/>
                    <a:lstStyle/>
                    <a:p>
                      <a:r>
                        <a:rPr lang="en-US" sz="2400" dirty="0"/>
                        <a:t>N</a:t>
                      </a:r>
                    </a:p>
                  </a:txBody>
                  <a:tcPr marL="68580" marR="68580" marT="34290" marB="34290"/>
                </a:tc>
                <a:tc>
                  <a:txBody>
                    <a:bodyPr/>
                    <a:lstStyle/>
                    <a:p>
                      <a:r>
                        <a:rPr lang="en-US" sz="2400" dirty="0"/>
                        <a:t>G</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7" name="Table 15">
            <a:extLst>
              <a:ext uri="{FF2B5EF4-FFF2-40B4-BE49-F238E27FC236}">
                <a16:creationId xmlns:a16="http://schemas.microsoft.com/office/drawing/2014/main" id="{E6FFABB8-3453-834B-59F0-DBC53DE20669}"/>
              </a:ext>
            </a:extLst>
          </p:cNvPr>
          <p:cNvGraphicFramePr>
            <a:graphicFrameLocks noGrp="1"/>
          </p:cNvGraphicFramePr>
          <p:nvPr>
            <p:extLst>
              <p:ext uri="{D42A27DB-BD31-4B8C-83A1-F6EECF244321}">
                <p14:modId xmlns:p14="http://schemas.microsoft.com/office/powerpoint/2010/main" val="1144130337"/>
              </p:ext>
            </p:extLst>
          </p:nvPr>
        </p:nvGraphicFramePr>
        <p:xfrm>
          <a:off x="2562179" y="2363471"/>
          <a:ext cx="2770910" cy="43434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445328149"/>
                    </a:ext>
                  </a:extLst>
                </a:gridCol>
                <a:gridCol w="554182">
                  <a:extLst>
                    <a:ext uri="{9D8B030D-6E8A-4147-A177-3AD203B41FA5}">
                      <a16:colId xmlns:a16="http://schemas.microsoft.com/office/drawing/2014/main" val="971680880"/>
                    </a:ext>
                  </a:extLst>
                </a:gridCol>
                <a:gridCol w="554182">
                  <a:extLst>
                    <a:ext uri="{9D8B030D-6E8A-4147-A177-3AD203B41FA5}">
                      <a16:colId xmlns:a16="http://schemas.microsoft.com/office/drawing/2014/main" val="1803639029"/>
                    </a:ext>
                  </a:extLst>
                </a:gridCol>
                <a:gridCol w="554182">
                  <a:extLst>
                    <a:ext uri="{9D8B030D-6E8A-4147-A177-3AD203B41FA5}">
                      <a16:colId xmlns:a16="http://schemas.microsoft.com/office/drawing/2014/main" val="2522572680"/>
                    </a:ext>
                  </a:extLst>
                </a:gridCol>
                <a:gridCol w="554182">
                  <a:extLst>
                    <a:ext uri="{9D8B030D-6E8A-4147-A177-3AD203B41FA5}">
                      <a16:colId xmlns:a16="http://schemas.microsoft.com/office/drawing/2014/main" val="2029992524"/>
                    </a:ext>
                  </a:extLst>
                </a:gridCol>
              </a:tblGrid>
              <a:tr h="434340">
                <a:tc>
                  <a:txBody>
                    <a:bodyPr/>
                    <a:lstStyle/>
                    <a:p>
                      <a:endParaRPr lang="en-US" sz="2400" dirty="0"/>
                    </a:p>
                  </a:txBody>
                  <a:tcPr marL="68580" marR="68580" marT="34290" marB="34290"/>
                </a:tc>
                <a:tc>
                  <a:txBody>
                    <a:bodyPr/>
                    <a:lstStyle/>
                    <a:p>
                      <a:endParaRPr lang="en-US" sz="2400" dirty="0"/>
                    </a:p>
                  </a:txBody>
                  <a:tcPr marL="68580" marR="68580" marT="34290" marB="34290"/>
                </a:tc>
                <a:tc>
                  <a:txBody>
                    <a:bodyPr/>
                    <a:lstStyle/>
                    <a:p>
                      <a:endParaRPr lang="en-US" sz="2400" dirty="0"/>
                    </a:p>
                  </a:txBody>
                  <a:tcPr marL="68580" marR="68580" marT="34290" marB="34290">
                    <a:solidFill>
                      <a:schemeClr val="accent4"/>
                    </a:solidFill>
                  </a:tcPr>
                </a:tc>
                <a:tc>
                  <a:txBody>
                    <a:bodyPr/>
                    <a:lstStyle/>
                    <a:p>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221800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E6CD54-5E10-46E9-9CF5-F3818C88DCCF}"/>
              </a:ext>
            </a:extLst>
          </p:cNvPr>
          <p:cNvSpPr txBox="1"/>
          <p:nvPr/>
        </p:nvSpPr>
        <p:spPr>
          <a:xfrm>
            <a:off x="2475041" y="940960"/>
            <a:ext cx="4616131" cy="1685077"/>
          </a:xfrm>
          <a:prstGeom prst="rect">
            <a:avLst/>
          </a:prstGeom>
          <a:noFill/>
        </p:spPr>
        <p:txBody>
          <a:bodyPr wrap="square" rtlCol="0">
            <a:spAutoFit/>
          </a:bodyPr>
          <a:lstStyle/>
          <a:p>
            <a:pPr algn="ctr" defTabSz="685800">
              <a:buClrTx/>
            </a:pPr>
            <a:r>
              <a:rPr lang="vi-VN"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3: </a:t>
            </a:r>
            <a:r>
              <a:rPr lang="vi-VN" sz="2400" b="1" kern="1200" dirty="0">
                <a:solidFill>
                  <a:prstClr val="black"/>
                </a:solidFill>
                <a:latin typeface="Times New Roman" panose="02020603050405020304" pitchFamily="18" charset="0"/>
                <a:ea typeface="+mn-ea"/>
                <a:cs typeface="+mn-cs"/>
              </a:rPr>
              <a:t>Đơn chất có khả năng dẫn điện, dẫn nhiệt tốt, có ánh kim? </a:t>
            </a:r>
            <a:br>
              <a:rPr lang="vi-VN" sz="2100" b="1" kern="1200" dirty="0">
                <a:solidFill>
                  <a:prstClr val="black"/>
                </a:solidFill>
                <a:latin typeface="Arial" panose="020B0604020202020204" pitchFamily="34" charset="0"/>
                <a:ea typeface="+mn-ea"/>
                <a:cs typeface="+mn-cs"/>
              </a:rPr>
            </a:br>
            <a:r>
              <a:rPr lang="vi-VN" sz="2100" b="1" kern="1200" dirty="0">
                <a:solidFill>
                  <a:prstClr val="black"/>
                </a:solidFill>
                <a:latin typeface="Arial" panose="020B0604020202020204" pitchFamily="34" charset="0"/>
                <a:ea typeface="+mn-ea"/>
                <a:cs typeface="+mn-cs"/>
              </a:rPr>
              <a:t> </a:t>
            </a:r>
            <a:r>
              <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có 7 chữ cái)</a:t>
            </a:r>
          </a:p>
          <a:p>
            <a:pPr defTabSz="685800">
              <a:buClrTx/>
            </a:pPr>
            <a:endPar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1350" kern="1200" dirty="0">
              <a:solidFill>
                <a:prstClr val="black"/>
              </a:solidFill>
              <a:latin typeface="Calibri" panose="020F0502020204030204"/>
              <a:ea typeface="+mn-ea"/>
              <a:cs typeface="+mn-cs"/>
            </a:endParaRPr>
          </a:p>
        </p:txBody>
      </p:sp>
      <p:sp>
        <p:nvSpPr>
          <p:cNvPr id="2" name="Arrow: Left 1">
            <a:hlinkClick r:id="rId3" action="ppaction://hlinksldjump"/>
            <a:extLst>
              <a:ext uri="{FF2B5EF4-FFF2-40B4-BE49-F238E27FC236}">
                <a16:creationId xmlns:a16="http://schemas.microsoft.com/office/drawing/2014/main" id="{0EF17277-B2DC-4420-AEC4-280261401B96}"/>
              </a:ext>
            </a:extLst>
          </p:cNvPr>
          <p:cNvSpPr/>
          <p:nvPr/>
        </p:nvSpPr>
        <p:spPr>
          <a:xfrm>
            <a:off x="6012052" y="3839066"/>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a:extLst>
              <a:ext uri="{FF2B5EF4-FFF2-40B4-BE49-F238E27FC236}">
                <a16:creationId xmlns:a16="http://schemas.microsoft.com/office/drawing/2014/main" id="{97631F21-8814-4521-8F78-FD3FA49B6BBD}"/>
              </a:ext>
            </a:extLst>
          </p:cNvPr>
          <p:cNvSpPr/>
          <p:nvPr/>
        </p:nvSpPr>
        <p:spPr>
          <a:xfrm>
            <a:off x="6969642" y="2695352"/>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333333">
            <a:extLst>
              <a:ext uri="{FF2B5EF4-FFF2-40B4-BE49-F238E27FC236}">
                <a16:creationId xmlns:a16="http://schemas.microsoft.com/office/drawing/2014/main" id="{BA70F907-AF60-40A9-8CA9-B0A6D5E9022D}"/>
              </a:ext>
            </a:extLst>
          </p:cNvPr>
          <p:cNvSpPr txBox="1"/>
          <p:nvPr/>
        </p:nvSpPr>
        <p:spPr>
          <a:xfrm>
            <a:off x="6990289" y="2714530"/>
            <a:ext cx="1283882" cy="415498"/>
          </a:xfrm>
          <a:prstGeom prst="rect">
            <a:avLst/>
          </a:prstGeom>
          <a:noFill/>
        </p:spPr>
        <p:txBody>
          <a:bodyPr wrap="square" rtlCol="0">
            <a:spAutoFit/>
          </a:bodyPr>
          <a:lstStyle/>
          <a:p>
            <a:pPr defTabSz="685800">
              <a:buClrTx/>
            </a:pPr>
            <a:r>
              <a:rPr lang="en-US" sz="2100" b="1" kern="1200" dirty="0" err="1">
                <a:solidFill>
                  <a:prstClr val="black"/>
                </a:solidFill>
                <a:latin typeface="Calibri" panose="020F0502020204030204"/>
                <a:ea typeface="+mn-ea"/>
                <a:cs typeface="+mn-cs"/>
              </a:rPr>
              <a:t>Đáp</a:t>
            </a:r>
            <a:r>
              <a:rPr lang="en-US" sz="2100" b="1" kern="1200" dirty="0">
                <a:solidFill>
                  <a:prstClr val="black"/>
                </a:solidFill>
                <a:latin typeface="Calibri" panose="020F0502020204030204"/>
                <a:ea typeface="+mn-ea"/>
                <a:cs typeface="+mn-cs"/>
              </a:rPr>
              <a:t> </a:t>
            </a:r>
            <a:r>
              <a:rPr lang="en-US" sz="2100" b="1" kern="1200" dirty="0" err="1">
                <a:solidFill>
                  <a:prstClr val="black"/>
                </a:solidFill>
                <a:latin typeface="Calibri" panose="020F0502020204030204"/>
                <a:ea typeface="+mn-ea"/>
                <a:cs typeface="+mn-cs"/>
              </a:rPr>
              <a:t>án</a:t>
            </a:r>
            <a:endParaRPr lang="en-US" sz="2100" b="1" kern="1200" dirty="0">
              <a:solidFill>
                <a:prstClr val="black"/>
              </a:solidFill>
              <a:latin typeface="Calibri" panose="020F0502020204030204"/>
              <a:ea typeface="+mn-ea"/>
              <a:cs typeface="+mn-cs"/>
            </a:endParaRPr>
          </a:p>
        </p:txBody>
      </p:sp>
      <p:graphicFrame>
        <p:nvGraphicFramePr>
          <p:cNvPr id="3" name="Table 15">
            <a:extLst>
              <a:ext uri="{FF2B5EF4-FFF2-40B4-BE49-F238E27FC236}">
                <a16:creationId xmlns:a16="http://schemas.microsoft.com/office/drawing/2014/main" id="{B7F52A3D-014F-8A89-B926-429240D69ADA}"/>
              </a:ext>
            </a:extLst>
          </p:cNvPr>
          <p:cNvGraphicFramePr>
            <a:graphicFrameLocks noGrp="1"/>
          </p:cNvGraphicFramePr>
          <p:nvPr>
            <p:extLst>
              <p:ext uri="{D42A27DB-BD31-4B8C-83A1-F6EECF244321}">
                <p14:modId xmlns:p14="http://schemas.microsoft.com/office/powerpoint/2010/main" val="1971143148"/>
              </p:ext>
            </p:extLst>
          </p:nvPr>
        </p:nvGraphicFramePr>
        <p:xfrm>
          <a:off x="2519684" y="2702177"/>
          <a:ext cx="3885273" cy="434340"/>
        </p:xfrm>
        <a:graphic>
          <a:graphicData uri="http://schemas.openxmlformats.org/drawingml/2006/table">
            <a:tbl>
              <a:tblPr firstRow="1" bandRow="1">
                <a:tableStyleId>{5C22544A-7EE6-4342-B048-85BDC9FD1C3A}</a:tableStyleId>
              </a:tblPr>
              <a:tblGrid>
                <a:gridCol w="555039">
                  <a:extLst>
                    <a:ext uri="{9D8B030D-6E8A-4147-A177-3AD203B41FA5}">
                      <a16:colId xmlns:a16="http://schemas.microsoft.com/office/drawing/2014/main" val="2445328149"/>
                    </a:ext>
                  </a:extLst>
                </a:gridCol>
                <a:gridCol w="555039">
                  <a:extLst>
                    <a:ext uri="{9D8B030D-6E8A-4147-A177-3AD203B41FA5}">
                      <a16:colId xmlns:a16="http://schemas.microsoft.com/office/drawing/2014/main" val="1803639029"/>
                    </a:ext>
                  </a:extLst>
                </a:gridCol>
                <a:gridCol w="555039">
                  <a:extLst>
                    <a:ext uri="{9D8B030D-6E8A-4147-A177-3AD203B41FA5}">
                      <a16:colId xmlns:a16="http://schemas.microsoft.com/office/drawing/2014/main" val="2522572680"/>
                    </a:ext>
                  </a:extLst>
                </a:gridCol>
                <a:gridCol w="555039">
                  <a:extLst>
                    <a:ext uri="{9D8B030D-6E8A-4147-A177-3AD203B41FA5}">
                      <a16:colId xmlns:a16="http://schemas.microsoft.com/office/drawing/2014/main" val="2029992524"/>
                    </a:ext>
                  </a:extLst>
                </a:gridCol>
                <a:gridCol w="555039">
                  <a:extLst>
                    <a:ext uri="{9D8B030D-6E8A-4147-A177-3AD203B41FA5}">
                      <a16:colId xmlns:a16="http://schemas.microsoft.com/office/drawing/2014/main" val="1503860785"/>
                    </a:ext>
                  </a:extLst>
                </a:gridCol>
                <a:gridCol w="555039">
                  <a:extLst>
                    <a:ext uri="{9D8B030D-6E8A-4147-A177-3AD203B41FA5}">
                      <a16:colId xmlns:a16="http://schemas.microsoft.com/office/drawing/2014/main" val="3989652658"/>
                    </a:ext>
                  </a:extLst>
                </a:gridCol>
                <a:gridCol w="555039">
                  <a:extLst>
                    <a:ext uri="{9D8B030D-6E8A-4147-A177-3AD203B41FA5}">
                      <a16:colId xmlns:a16="http://schemas.microsoft.com/office/drawing/2014/main" val="2451291220"/>
                    </a:ext>
                  </a:extLst>
                </a:gridCol>
              </a:tblGrid>
              <a:tr h="434340">
                <a:tc>
                  <a:txBody>
                    <a:bodyPr/>
                    <a:lstStyle/>
                    <a:p>
                      <a:r>
                        <a:rPr lang="en-US" sz="2400" dirty="0"/>
                        <a:t>K</a:t>
                      </a:r>
                    </a:p>
                  </a:txBody>
                  <a:tcPr marL="68580" marR="68580" marT="34290" marB="34290"/>
                </a:tc>
                <a:tc>
                  <a:txBody>
                    <a:bodyPr/>
                    <a:lstStyle/>
                    <a:p>
                      <a:r>
                        <a:rPr lang="en-US" sz="2400" dirty="0"/>
                        <a:t>I</a:t>
                      </a:r>
                    </a:p>
                  </a:txBody>
                  <a:tcPr marL="68580" marR="68580" marT="34290" marB="34290">
                    <a:solidFill>
                      <a:schemeClr val="accent4"/>
                    </a:solidFill>
                  </a:tcPr>
                </a:tc>
                <a:tc>
                  <a:txBody>
                    <a:bodyPr/>
                    <a:lstStyle/>
                    <a:p>
                      <a:r>
                        <a:rPr lang="en-US" sz="2400" dirty="0"/>
                        <a:t>M</a:t>
                      </a:r>
                    </a:p>
                  </a:txBody>
                  <a:tcPr marL="68580" marR="68580" marT="34290" marB="34290"/>
                </a:tc>
                <a:tc>
                  <a:txBody>
                    <a:bodyPr/>
                    <a:lstStyle/>
                    <a:p>
                      <a:r>
                        <a:rPr lang="en-US" sz="2400" dirty="0"/>
                        <a:t>L</a:t>
                      </a:r>
                    </a:p>
                  </a:txBody>
                  <a:tcPr marL="68580" marR="68580" marT="34290" marB="34290"/>
                </a:tc>
                <a:tc>
                  <a:txBody>
                    <a:bodyPr/>
                    <a:lstStyle/>
                    <a:p>
                      <a:r>
                        <a:rPr lang="en-US" sz="2400" dirty="0"/>
                        <a:t>O</a:t>
                      </a:r>
                    </a:p>
                  </a:txBody>
                  <a:tcPr marL="68580" marR="68580" marT="34290" marB="34290"/>
                </a:tc>
                <a:tc>
                  <a:txBody>
                    <a:bodyPr/>
                    <a:lstStyle/>
                    <a:p>
                      <a:r>
                        <a:rPr lang="en-US" sz="2400" dirty="0"/>
                        <a:t>A</a:t>
                      </a:r>
                    </a:p>
                  </a:txBody>
                  <a:tcPr marL="68580" marR="68580" marT="34290" marB="34290"/>
                </a:tc>
                <a:tc>
                  <a:txBody>
                    <a:bodyPr/>
                    <a:lstStyle/>
                    <a:p>
                      <a:r>
                        <a:rPr lang="en-US" sz="2400" dirty="0"/>
                        <a:t>I</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5" name="Table 15">
            <a:extLst>
              <a:ext uri="{FF2B5EF4-FFF2-40B4-BE49-F238E27FC236}">
                <a16:creationId xmlns:a16="http://schemas.microsoft.com/office/drawing/2014/main" id="{A83CDFC1-1781-0D67-4D8A-7E2A8F6DE90E}"/>
              </a:ext>
            </a:extLst>
          </p:cNvPr>
          <p:cNvGraphicFramePr>
            <a:graphicFrameLocks noGrp="1"/>
          </p:cNvGraphicFramePr>
          <p:nvPr>
            <p:extLst>
              <p:ext uri="{D42A27DB-BD31-4B8C-83A1-F6EECF244321}">
                <p14:modId xmlns:p14="http://schemas.microsoft.com/office/powerpoint/2010/main" val="2798135027"/>
              </p:ext>
            </p:extLst>
          </p:nvPr>
        </p:nvGraphicFramePr>
        <p:xfrm>
          <a:off x="2519683" y="2695352"/>
          <a:ext cx="3905923" cy="441166"/>
        </p:xfrm>
        <a:graphic>
          <a:graphicData uri="http://schemas.openxmlformats.org/drawingml/2006/table">
            <a:tbl>
              <a:tblPr firstRow="1" bandRow="1">
                <a:tableStyleId>{5C22544A-7EE6-4342-B048-85BDC9FD1C3A}</a:tableStyleId>
              </a:tblPr>
              <a:tblGrid>
                <a:gridCol w="557989">
                  <a:extLst>
                    <a:ext uri="{9D8B030D-6E8A-4147-A177-3AD203B41FA5}">
                      <a16:colId xmlns:a16="http://schemas.microsoft.com/office/drawing/2014/main" val="2445328149"/>
                    </a:ext>
                  </a:extLst>
                </a:gridCol>
                <a:gridCol w="557989">
                  <a:extLst>
                    <a:ext uri="{9D8B030D-6E8A-4147-A177-3AD203B41FA5}">
                      <a16:colId xmlns:a16="http://schemas.microsoft.com/office/drawing/2014/main" val="1803639029"/>
                    </a:ext>
                  </a:extLst>
                </a:gridCol>
                <a:gridCol w="557989">
                  <a:extLst>
                    <a:ext uri="{9D8B030D-6E8A-4147-A177-3AD203B41FA5}">
                      <a16:colId xmlns:a16="http://schemas.microsoft.com/office/drawing/2014/main" val="2522572680"/>
                    </a:ext>
                  </a:extLst>
                </a:gridCol>
                <a:gridCol w="557989">
                  <a:extLst>
                    <a:ext uri="{9D8B030D-6E8A-4147-A177-3AD203B41FA5}">
                      <a16:colId xmlns:a16="http://schemas.microsoft.com/office/drawing/2014/main" val="2029992524"/>
                    </a:ext>
                  </a:extLst>
                </a:gridCol>
                <a:gridCol w="557989">
                  <a:extLst>
                    <a:ext uri="{9D8B030D-6E8A-4147-A177-3AD203B41FA5}">
                      <a16:colId xmlns:a16="http://schemas.microsoft.com/office/drawing/2014/main" val="1503860785"/>
                    </a:ext>
                  </a:extLst>
                </a:gridCol>
                <a:gridCol w="557989">
                  <a:extLst>
                    <a:ext uri="{9D8B030D-6E8A-4147-A177-3AD203B41FA5}">
                      <a16:colId xmlns:a16="http://schemas.microsoft.com/office/drawing/2014/main" val="3989652658"/>
                    </a:ext>
                  </a:extLst>
                </a:gridCol>
                <a:gridCol w="557989">
                  <a:extLst>
                    <a:ext uri="{9D8B030D-6E8A-4147-A177-3AD203B41FA5}">
                      <a16:colId xmlns:a16="http://schemas.microsoft.com/office/drawing/2014/main" val="2451291220"/>
                    </a:ext>
                  </a:extLst>
                </a:gridCol>
              </a:tblGrid>
              <a:tr h="441166">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736031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61993-09DD-4754-81B0-A24D16355597}"/>
              </a:ext>
            </a:extLst>
          </p:cNvPr>
          <p:cNvSpPr txBox="1"/>
          <p:nvPr/>
        </p:nvSpPr>
        <p:spPr>
          <a:xfrm>
            <a:off x="1927763" y="1004592"/>
            <a:ext cx="5112938" cy="992579"/>
          </a:xfrm>
          <a:prstGeom prst="rect">
            <a:avLst/>
          </a:prstGeom>
          <a:noFill/>
        </p:spPr>
        <p:txBody>
          <a:bodyPr wrap="none" rtlCol="0">
            <a:spAutoFit/>
          </a:bodyPr>
          <a:lstStyle/>
          <a:p>
            <a:pPr algn="ctr" defTabSz="685800">
              <a:buClrTx/>
            </a:pPr>
            <a:r>
              <a:rPr lang="vi-VN" sz="21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4: </a:t>
            </a:r>
            <a:r>
              <a:rPr lang="vi-VN" sz="2400" b="1" kern="1200" dirty="0">
                <a:solidFill>
                  <a:prstClr val="black"/>
                </a:solidFill>
                <a:latin typeface="Times New Roman" panose="02020603050405020304" pitchFamily="18" charset="0"/>
                <a:ea typeface="+mn-ea"/>
                <a:cs typeface="+mn-cs"/>
              </a:rPr>
              <a:t>Từ tiếng Anh có nghĩa tái chế? </a:t>
            </a:r>
            <a:br>
              <a:rPr lang="vi-VN" sz="2100" kern="1200" dirty="0">
                <a:solidFill>
                  <a:prstClr val="black"/>
                </a:solidFill>
                <a:latin typeface="Arial" panose="020B0604020202020204" pitchFamily="34" charset="0"/>
                <a:ea typeface="+mn-ea"/>
                <a:cs typeface="+mn-cs"/>
              </a:rPr>
            </a:br>
            <a:r>
              <a:rPr lang="vi-VN" sz="2100" kern="1200" dirty="0">
                <a:solidFill>
                  <a:prstClr val="black"/>
                </a:solidFill>
                <a:latin typeface="Arial" panose="020B0604020202020204" pitchFamily="34" charset="0"/>
                <a:ea typeface="+mn-ea"/>
                <a:cs typeface="+mn-cs"/>
              </a:rPr>
              <a:t> </a:t>
            </a:r>
            <a:r>
              <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có  7 chữ cái)</a:t>
            </a:r>
          </a:p>
          <a:p>
            <a:pPr defTabSz="685800">
              <a:buClrTx/>
            </a:pPr>
            <a:endParaRPr lang="en-US" sz="1350" kern="1200" dirty="0">
              <a:solidFill>
                <a:prstClr val="black"/>
              </a:solidFill>
              <a:latin typeface="Calibri" panose="020F0502020204030204"/>
              <a:ea typeface="+mn-ea"/>
              <a:cs typeface="+mn-cs"/>
            </a:endParaRPr>
          </a:p>
        </p:txBody>
      </p:sp>
      <p:sp>
        <p:nvSpPr>
          <p:cNvPr id="3" name="Arrow: Left 2">
            <a:hlinkClick r:id="rId3" action="ppaction://hlinksldjump"/>
            <a:extLst>
              <a:ext uri="{FF2B5EF4-FFF2-40B4-BE49-F238E27FC236}">
                <a16:creationId xmlns:a16="http://schemas.microsoft.com/office/drawing/2014/main" id="{832199B7-5714-4C40-829C-EBF7C4ADCAD6}"/>
              </a:ext>
            </a:extLst>
          </p:cNvPr>
          <p:cNvSpPr/>
          <p:nvPr/>
        </p:nvSpPr>
        <p:spPr>
          <a:xfrm>
            <a:off x="5813507" y="3775435"/>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C174EE74-37A9-46CB-914D-017EC5FBC745}"/>
              </a:ext>
            </a:extLst>
          </p:cNvPr>
          <p:cNvSpPr/>
          <p:nvPr/>
        </p:nvSpPr>
        <p:spPr>
          <a:xfrm>
            <a:off x="6969642" y="2312586"/>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TextBox 11">
            <a:extLst>
              <a:ext uri="{FF2B5EF4-FFF2-40B4-BE49-F238E27FC236}">
                <a16:creationId xmlns:a16="http://schemas.microsoft.com/office/drawing/2014/main" id="{8D9B9DED-0ECC-4E6E-9DED-8F57E0E7F076}"/>
              </a:ext>
            </a:extLst>
          </p:cNvPr>
          <p:cNvSpPr txBox="1"/>
          <p:nvPr/>
        </p:nvSpPr>
        <p:spPr>
          <a:xfrm>
            <a:off x="6969642" y="2323402"/>
            <a:ext cx="1329618" cy="415498"/>
          </a:xfrm>
          <a:prstGeom prst="rect">
            <a:avLst/>
          </a:prstGeom>
          <a:noFill/>
        </p:spPr>
        <p:txBody>
          <a:bodyPr wrap="square" rtlCol="0">
            <a:spAutoFit/>
          </a:bodyPr>
          <a:lstStyle/>
          <a:p>
            <a:pPr defTabSz="685800">
              <a:buClrTx/>
            </a:pPr>
            <a:r>
              <a:rPr lang="en-US" sz="2100" b="1" kern="1200" dirty="0">
                <a:solidFill>
                  <a:prstClr val="black"/>
                </a:solidFill>
                <a:latin typeface="Calibri" panose="020F0502020204030204"/>
                <a:ea typeface="+mn-ea"/>
                <a:cs typeface="+mn-cs"/>
              </a:rPr>
              <a:t>    </a:t>
            </a:r>
            <a:r>
              <a:rPr lang="en-US" sz="2100" b="1" kern="1200" dirty="0" err="1">
                <a:solidFill>
                  <a:prstClr val="black"/>
                </a:solidFill>
                <a:latin typeface="Calibri" panose="020F0502020204030204"/>
                <a:ea typeface="+mn-ea"/>
                <a:cs typeface="+mn-cs"/>
              </a:rPr>
              <a:t>Đáp</a:t>
            </a:r>
            <a:r>
              <a:rPr lang="en-US" sz="2100" b="1" kern="1200" dirty="0">
                <a:solidFill>
                  <a:prstClr val="black"/>
                </a:solidFill>
                <a:latin typeface="Calibri" panose="020F0502020204030204"/>
                <a:ea typeface="+mn-ea"/>
                <a:cs typeface="+mn-cs"/>
              </a:rPr>
              <a:t> </a:t>
            </a:r>
            <a:r>
              <a:rPr lang="en-US" sz="2100" b="1" kern="1200" dirty="0" err="1">
                <a:solidFill>
                  <a:prstClr val="black"/>
                </a:solidFill>
                <a:latin typeface="Calibri" panose="020F0502020204030204"/>
                <a:ea typeface="+mn-ea"/>
                <a:cs typeface="+mn-cs"/>
              </a:rPr>
              <a:t>án</a:t>
            </a:r>
            <a:endParaRPr lang="en-US" sz="2100" b="1" kern="1200" dirty="0">
              <a:solidFill>
                <a:prstClr val="black"/>
              </a:solidFill>
              <a:latin typeface="Calibri" panose="020F0502020204030204"/>
              <a:ea typeface="+mn-ea"/>
              <a:cs typeface="+mn-cs"/>
            </a:endParaRPr>
          </a:p>
        </p:txBody>
      </p:sp>
      <p:graphicFrame>
        <p:nvGraphicFramePr>
          <p:cNvPr id="20" name="Table 15">
            <a:extLst>
              <a:ext uri="{FF2B5EF4-FFF2-40B4-BE49-F238E27FC236}">
                <a16:creationId xmlns:a16="http://schemas.microsoft.com/office/drawing/2014/main" id="{AC006AFD-8CC6-484E-A8C2-DB6B19A8A4E1}"/>
              </a:ext>
            </a:extLst>
          </p:cNvPr>
          <p:cNvGraphicFramePr>
            <a:graphicFrameLocks noGrp="1"/>
          </p:cNvGraphicFramePr>
          <p:nvPr>
            <p:extLst>
              <p:ext uri="{D42A27DB-BD31-4B8C-83A1-F6EECF244321}">
                <p14:modId xmlns:p14="http://schemas.microsoft.com/office/powerpoint/2010/main" val="95025655"/>
              </p:ext>
            </p:extLst>
          </p:nvPr>
        </p:nvGraphicFramePr>
        <p:xfrm>
          <a:off x="2491370" y="2323402"/>
          <a:ext cx="3887751" cy="388620"/>
        </p:xfrm>
        <a:graphic>
          <a:graphicData uri="http://schemas.openxmlformats.org/drawingml/2006/table">
            <a:tbl>
              <a:tblPr firstRow="1" bandRow="1">
                <a:tableStyleId>{5C22544A-7EE6-4342-B048-85BDC9FD1C3A}</a:tableStyleId>
              </a:tblPr>
              <a:tblGrid>
                <a:gridCol w="555393">
                  <a:extLst>
                    <a:ext uri="{9D8B030D-6E8A-4147-A177-3AD203B41FA5}">
                      <a16:colId xmlns:a16="http://schemas.microsoft.com/office/drawing/2014/main" val="2445328149"/>
                    </a:ext>
                  </a:extLst>
                </a:gridCol>
                <a:gridCol w="555393">
                  <a:extLst>
                    <a:ext uri="{9D8B030D-6E8A-4147-A177-3AD203B41FA5}">
                      <a16:colId xmlns:a16="http://schemas.microsoft.com/office/drawing/2014/main" val="971680880"/>
                    </a:ext>
                  </a:extLst>
                </a:gridCol>
                <a:gridCol w="555393">
                  <a:extLst>
                    <a:ext uri="{9D8B030D-6E8A-4147-A177-3AD203B41FA5}">
                      <a16:colId xmlns:a16="http://schemas.microsoft.com/office/drawing/2014/main" val="2074004267"/>
                    </a:ext>
                  </a:extLst>
                </a:gridCol>
                <a:gridCol w="555393">
                  <a:extLst>
                    <a:ext uri="{9D8B030D-6E8A-4147-A177-3AD203B41FA5}">
                      <a16:colId xmlns:a16="http://schemas.microsoft.com/office/drawing/2014/main" val="1803639029"/>
                    </a:ext>
                  </a:extLst>
                </a:gridCol>
                <a:gridCol w="555393">
                  <a:extLst>
                    <a:ext uri="{9D8B030D-6E8A-4147-A177-3AD203B41FA5}">
                      <a16:colId xmlns:a16="http://schemas.microsoft.com/office/drawing/2014/main" val="2522572680"/>
                    </a:ext>
                  </a:extLst>
                </a:gridCol>
                <a:gridCol w="555393">
                  <a:extLst>
                    <a:ext uri="{9D8B030D-6E8A-4147-A177-3AD203B41FA5}">
                      <a16:colId xmlns:a16="http://schemas.microsoft.com/office/drawing/2014/main" val="2029992524"/>
                    </a:ext>
                  </a:extLst>
                </a:gridCol>
                <a:gridCol w="555393">
                  <a:extLst>
                    <a:ext uri="{9D8B030D-6E8A-4147-A177-3AD203B41FA5}">
                      <a16:colId xmlns:a16="http://schemas.microsoft.com/office/drawing/2014/main" val="1936610258"/>
                    </a:ext>
                  </a:extLst>
                </a:gridCol>
              </a:tblGrid>
              <a:tr h="388620">
                <a:tc>
                  <a:txBody>
                    <a:bodyPr/>
                    <a:lstStyle/>
                    <a:p>
                      <a:r>
                        <a:rPr lang="en-US" sz="2100" dirty="0"/>
                        <a:t>R</a:t>
                      </a:r>
                    </a:p>
                  </a:txBody>
                  <a:tcPr marL="68580" marR="68580" marT="34290" marB="34290"/>
                </a:tc>
                <a:tc>
                  <a:txBody>
                    <a:bodyPr/>
                    <a:lstStyle/>
                    <a:p>
                      <a:r>
                        <a:rPr lang="en-US" sz="2100" dirty="0"/>
                        <a:t>E</a:t>
                      </a:r>
                    </a:p>
                  </a:txBody>
                  <a:tcPr marL="68580" marR="68580" marT="34290" marB="34290"/>
                </a:tc>
                <a:tc>
                  <a:txBody>
                    <a:bodyPr/>
                    <a:lstStyle/>
                    <a:p>
                      <a:r>
                        <a:rPr lang="en-US" sz="2100" dirty="0"/>
                        <a:t>C</a:t>
                      </a:r>
                    </a:p>
                  </a:txBody>
                  <a:tcPr marL="68580" marR="68580" marT="34290" marB="34290">
                    <a:solidFill>
                      <a:schemeClr val="accent4"/>
                    </a:solidFill>
                  </a:tcPr>
                </a:tc>
                <a:tc>
                  <a:txBody>
                    <a:bodyPr/>
                    <a:lstStyle/>
                    <a:p>
                      <a:r>
                        <a:rPr lang="en-US" sz="2100" dirty="0"/>
                        <a:t>Y</a:t>
                      </a:r>
                    </a:p>
                  </a:txBody>
                  <a:tcPr marL="68580" marR="68580" marT="34290" marB="34290"/>
                </a:tc>
                <a:tc>
                  <a:txBody>
                    <a:bodyPr/>
                    <a:lstStyle/>
                    <a:p>
                      <a:r>
                        <a:rPr lang="en-US" sz="2100" dirty="0"/>
                        <a:t>C</a:t>
                      </a:r>
                    </a:p>
                  </a:txBody>
                  <a:tcPr marL="68580" marR="68580" marT="34290" marB="34290"/>
                </a:tc>
                <a:tc>
                  <a:txBody>
                    <a:bodyPr/>
                    <a:lstStyle/>
                    <a:p>
                      <a:r>
                        <a:rPr lang="en-US" sz="2100" dirty="0"/>
                        <a:t>L</a:t>
                      </a:r>
                    </a:p>
                  </a:txBody>
                  <a:tcPr marL="68580" marR="68580" marT="34290" marB="34290"/>
                </a:tc>
                <a:tc>
                  <a:txBody>
                    <a:bodyPr/>
                    <a:lstStyle/>
                    <a:p>
                      <a:r>
                        <a:rPr lang="en-US" sz="2100" dirty="0"/>
                        <a:t>E</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21" name="Table 15">
            <a:extLst>
              <a:ext uri="{FF2B5EF4-FFF2-40B4-BE49-F238E27FC236}">
                <a16:creationId xmlns:a16="http://schemas.microsoft.com/office/drawing/2014/main" id="{ED170A13-3385-46AA-883D-3EB15309AD5B}"/>
              </a:ext>
            </a:extLst>
          </p:cNvPr>
          <p:cNvGraphicFramePr>
            <a:graphicFrameLocks noGrp="1"/>
          </p:cNvGraphicFramePr>
          <p:nvPr>
            <p:extLst>
              <p:ext uri="{D42A27DB-BD31-4B8C-83A1-F6EECF244321}">
                <p14:modId xmlns:p14="http://schemas.microsoft.com/office/powerpoint/2010/main" val="1122399744"/>
              </p:ext>
            </p:extLst>
          </p:nvPr>
        </p:nvGraphicFramePr>
        <p:xfrm>
          <a:off x="2491370" y="2330228"/>
          <a:ext cx="3887751" cy="381794"/>
        </p:xfrm>
        <a:graphic>
          <a:graphicData uri="http://schemas.openxmlformats.org/drawingml/2006/table">
            <a:tbl>
              <a:tblPr firstRow="1" bandRow="1">
                <a:tableStyleId>{5C22544A-7EE6-4342-B048-85BDC9FD1C3A}</a:tableStyleId>
              </a:tblPr>
              <a:tblGrid>
                <a:gridCol w="555393">
                  <a:extLst>
                    <a:ext uri="{9D8B030D-6E8A-4147-A177-3AD203B41FA5}">
                      <a16:colId xmlns:a16="http://schemas.microsoft.com/office/drawing/2014/main" val="2445328149"/>
                    </a:ext>
                  </a:extLst>
                </a:gridCol>
                <a:gridCol w="555393">
                  <a:extLst>
                    <a:ext uri="{9D8B030D-6E8A-4147-A177-3AD203B41FA5}">
                      <a16:colId xmlns:a16="http://schemas.microsoft.com/office/drawing/2014/main" val="971680880"/>
                    </a:ext>
                  </a:extLst>
                </a:gridCol>
                <a:gridCol w="555393">
                  <a:extLst>
                    <a:ext uri="{9D8B030D-6E8A-4147-A177-3AD203B41FA5}">
                      <a16:colId xmlns:a16="http://schemas.microsoft.com/office/drawing/2014/main" val="2074004267"/>
                    </a:ext>
                  </a:extLst>
                </a:gridCol>
                <a:gridCol w="555393">
                  <a:extLst>
                    <a:ext uri="{9D8B030D-6E8A-4147-A177-3AD203B41FA5}">
                      <a16:colId xmlns:a16="http://schemas.microsoft.com/office/drawing/2014/main" val="1803639029"/>
                    </a:ext>
                  </a:extLst>
                </a:gridCol>
                <a:gridCol w="555393">
                  <a:extLst>
                    <a:ext uri="{9D8B030D-6E8A-4147-A177-3AD203B41FA5}">
                      <a16:colId xmlns:a16="http://schemas.microsoft.com/office/drawing/2014/main" val="2522572680"/>
                    </a:ext>
                  </a:extLst>
                </a:gridCol>
                <a:gridCol w="555393">
                  <a:extLst>
                    <a:ext uri="{9D8B030D-6E8A-4147-A177-3AD203B41FA5}">
                      <a16:colId xmlns:a16="http://schemas.microsoft.com/office/drawing/2014/main" val="2029992524"/>
                    </a:ext>
                  </a:extLst>
                </a:gridCol>
                <a:gridCol w="555393">
                  <a:extLst>
                    <a:ext uri="{9D8B030D-6E8A-4147-A177-3AD203B41FA5}">
                      <a16:colId xmlns:a16="http://schemas.microsoft.com/office/drawing/2014/main" val="1419484743"/>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3890772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D8668-4A25-4878-99E2-00CCD2E808AA}"/>
              </a:ext>
            </a:extLst>
          </p:cNvPr>
          <p:cNvSpPr txBox="1"/>
          <p:nvPr/>
        </p:nvSpPr>
        <p:spPr>
          <a:xfrm>
            <a:off x="1995575" y="982299"/>
            <a:ext cx="4768485" cy="992579"/>
          </a:xfrm>
          <a:prstGeom prst="rect">
            <a:avLst/>
          </a:prstGeom>
          <a:noFill/>
        </p:spPr>
        <p:txBody>
          <a:bodyPr wrap="none" rtlCol="0">
            <a:spAutoFit/>
          </a:bodyPr>
          <a:lstStyle/>
          <a:p>
            <a:pPr algn="ctr" defTabSz="685800">
              <a:buClrTx/>
            </a:pPr>
            <a:r>
              <a:rPr lang="vi-VN"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5: </a:t>
            </a:r>
            <a:r>
              <a:rPr lang="vi-VN" sz="2400" b="1" kern="1200" dirty="0">
                <a:solidFill>
                  <a:prstClr val="black"/>
                </a:solidFill>
                <a:latin typeface="Times New Roman" panose="02020603050405020304" pitchFamily="18" charset="0"/>
                <a:ea typeface="+mn-ea"/>
                <a:cs typeface="+mn-cs"/>
              </a:rPr>
              <a:t>Tên một dạng năng lượng? </a:t>
            </a:r>
            <a:br>
              <a:rPr lang="vi-VN" sz="2100" kern="1200" dirty="0">
                <a:solidFill>
                  <a:prstClr val="black"/>
                </a:solidFill>
                <a:latin typeface="Arial" panose="020B0604020202020204" pitchFamily="34" charset="0"/>
                <a:ea typeface="+mn-ea"/>
                <a:cs typeface="+mn-cs"/>
              </a:rPr>
            </a:br>
            <a:r>
              <a:rPr lang="vi-VN" sz="2100" kern="1200" dirty="0">
                <a:solidFill>
                  <a:prstClr val="black"/>
                </a:solidFill>
                <a:latin typeface="Arial" panose="020B0604020202020204" pitchFamily="34" charset="0"/>
                <a:ea typeface="+mn-ea"/>
                <a:cs typeface="+mn-cs"/>
              </a:rPr>
              <a:t> </a:t>
            </a:r>
            <a:r>
              <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Có 5 chữ cái)</a:t>
            </a:r>
          </a:p>
          <a:p>
            <a:pPr defTabSz="685800">
              <a:buClrTx/>
            </a:pPr>
            <a:endParaRPr lang="en-US" sz="1350" kern="1200" dirty="0">
              <a:solidFill>
                <a:prstClr val="black"/>
              </a:solidFill>
              <a:latin typeface="Calibri" panose="020F0502020204030204"/>
              <a:ea typeface="+mn-ea"/>
              <a:cs typeface="+mn-cs"/>
            </a:endParaRPr>
          </a:p>
        </p:txBody>
      </p:sp>
      <p:sp>
        <p:nvSpPr>
          <p:cNvPr id="3" name="Arrow: Left 2">
            <a:hlinkClick r:id="rId3" action="ppaction://hlinksldjump"/>
            <a:extLst>
              <a:ext uri="{FF2B5EF4-FFF2-40B4-BE49-F238E27FC236}">
                <a16:creationId xmlns:a16="http://schemas.microsoft.com/office/drawing/2014/main" id="{6529E62D-01A9-4F46-85D3-2F2CC56632CF}"/>
              </a:ext>
            </a:extLst>
          </p:cNvPr>
          <p:cNvSpPr/>
          <p:nvPr/>
        </p:nvSpPr>
        <p:spPr>
          <a:xfrm>
            <a:off x="6278252" y="3676454"/>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a:extLst>
              <a:ext uri="{FF2B5EF4-FFF2-40B4-BE49-F238E27FC236}">
                <a16:creationId xmlns:a16="http://schemas.microsoft.com/office/drawing/2014/main" id="{CDAE3343-428B-4777-AE47-E096CB30E35E}"/>
              </a:ext>
            </a:extLst>
          </p:cNvPr>
          <p:cNvSpPr/>
          <p:nvPr/>
        </p:nvSpPr>
        <p:spPr>
          <a:xfrm>
            <a:off x="6097032" y="2178162"/>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TextBox 12">
            <a:extLst>
              <a:ext uri="{FF2B5EF4-FFF2-40B4-BE49-F238E27FC236}">
                <a16:creationId xmlns:a16="http://schemas.microsoft.com/office/drawing/2014/main" id="{A02B79E2-059A-4D72-AF49-882281620FBD}"/>
              </a:ext>
            </a:extLst>
          </p:cNvPr>
          <p:cNvSpPr txBox="1"/>
          <p:nvPr/>
        </p:nvSpPr>
        <p:spPr>
          <a:xfrm>
            <a:off x="6115094" y="2184988"/>
            <a:ext cx="1265820" cy="415498"/>
          </a:xfrm>
          <a:prstGeom prst="rect">
            <a:avLst/>
          </a:prstGeom>
          <a:noFill/>
        </p:spPr>
        <p:txBody>
          <a:bodyPr wrap="square" rtlCol="0">
            <a:spAutoFit/>
          </a:bodyPr>
          <a:lstStyle/>
          <a:p>
            <a:pPr defTabSz="685800">
              <a:buClrTx/>
            </a:pPr>
            <a:r>
              <a:rPr lang="en-US" sz="2100" b="1" kern="1200" dirty="0" err="1">
                <a:solidFill>
                  <a:prstClr val="black"/>
                </a:solidFill>
                <a:latin typeface="Calibri" panose="020F0502020204030204"/>
                <a:ea typeface="+mn-ea"/>
                <a:cs typeface="+mn-cs"/>
              </a:rPr>
              <a:t>Đáp</a:t>
            </a:r>
            <a:r>
              <a:rPr lang="en-US" sz="2100" b="1" kern="1200" dirty="0">
                <a:solidFill>
                  <a:prstClr val="black"/>
                </a:solidFill>
                <a:latin typeface="Calibri" panose="020F0502020204030204"/>
                <a:ea typeface="+mn-ea"/>
                <a:cs typeface="+mn-cs"/>
              </a:rPr>
              <a:t> </a:t>
            </a:r>
            <a:r>
              <a:rPr lang="en-US" sz="2100" b="1" kern="1200" dirty="0" err="1">
                <a:solidFill>
                  <a:prstClr val="black"/>
                </a:solidFill>
                <a:latin typeface="Calibri" panose="020F0502020204030204"/>
                <a:ea typeface="+mn-ea"/>
                <a:cs typeface="+mn-cs"/>
              </a:rPr>
              <a:t>án</a:t>
            </a:r>
            <a:endParaRPr lang="en-US" sz="2100" b="1" kern="1200" dirty="0">
              <a:solidFill>
                <a:prstClr val="black"/>
              </a:solidFill>
              <a:latin typeface="Calibri" panose="020F0502020204030204"/>
              <a:ea typeface="+mn-ea"/>
              <a:cs typeface="+mn-cs"/>
            </a:endParaRPr>
          </a:p>
        </p:txBody>
      </p:sp>
      <p:graphicFrame>
        <p:nvGraphicFramePr>
          <p:cNvPr id="15" name="Table 15">
            <a:extLst>
              <a:ext uri="{FF2B5EF4-FFF2-40B4-BE49-F238E27FC236}">
                <a16:creationId xmlns:a16="http://schemas.microsoft.com/office/drawing/2014/main" id="{EF692446-1ACF-4C9B-9703-EA160C5B3D3E}"/>
              </a:ext>
            </a:extLst>
          </p:cNvPr>
          <p:cNvGraphicFramePr>
            <a:graphicFrameLocks noGrp="1"/>
          </p:cNvGraphicFramePr>
          <p:nvPr>
            <p:extLst>
              <p:ext uri="{D42A27DB-BD31-4B8C-83A1-F6EECF244321}">
                <p14:modId xmlns:p14="http://schemas.microsoft.com/office/powerpoint/2010/main" val="3687603840"/>
              </p:ext>
            </p:extLst>
          </p:nvPr>
        </p:nvGraphicFramePr>
        <p:xfrm>
          <a:off x="2346424" y="2193851"/>
          <a:ext cx="2858310" cy="388620"/>
        </p:xfrm>
        <a:graphic>
          <a:graphicData uri="http://schemas.openxmlformats.org/drawingml/2006/table">
            <a:tbl>
              <a:tblPr firstRow="1" bandRow="1">
                <a:tableStyleId>{5C22544A-7EE6-4342-B048-85BDC9FD1C3A}</a:tableStyleId>
              </a:tblPr>
              <a:tblGrid>
                <a:gridCol w="571662">
                  <a:extLst>
                    <a:ext uri="{9D8B030D-6E8A-4147-A177-3AD203B41FA5}">
                      <a16:colId xmlns:a16="http://schemas.microsoft.com/office/drawing/2014/main" val="1803639029"/>
                    </a:ext>
                  </a:extLst>
                </a:gridCol>
                <a:gridCol w="571662">
                  <a:extLst>
                    <a:ext uri="{9D8B030D-6E8A-4147-A177-3AD203B41FA5}">
                      <a16:colId xmlns:a16="http://schemas.microsoft.com/office/drawing/2014/main" val="2522572680"/>
                    </a:ext>
                  </a:extLst>
                </a:gridCol>
                <a:gridCol w="571662">
                  <a:extLst>
                    <a:ext uri="{9D8B030D-6E8A-4147-A177-3AD203B41FA5}">
                      <a16:colId xmlns:a16="http://schemas.microsoft.com/office/drawing/2014/main" val="2029992524"/>
                    </a:ext>
                  </a:extLst>
                </a:gridCol>
                <a:gridCol w="571662">
                  <a:extLst>
                    <a:ext uri="{9D8B030D-6E8A-4147-A177-3AD203B41FA5}">
                      <a16:colId xmlns:a16="http://schemas.microsoft.com/office/drawing/2014/main" val="1503860785"/>
                    </a:ext>
                  </a:extLst>
                </a:gridCol>
                <a:gridCol w="571662">
                  <a:extLst>
                    <a:ext uri="{9D8B030D-6E8A-4147-A177-3AD203B41FA5}">
                      <a16:colId xmlns:a16="http://schemas.microsoft.com/office/drawing/2014/main" val="4029674911"/>
                    </a:ext>
                  </a:extLst>
                </a:gridCol>
              </a:tblGrid>
              <a:tr h="388620">
                <a:tc>
                  <a:txBody>
                    <a:bodyPr/>
                    <a:lstStyle/>
                    <a:p>
                      <a:r>
                        <a:rPr lang="en-US" sz="2100" dirty="0"/>
                        <a:t>N</a:t>
                      </a:r>
                    </a:p>
                  </a:txBody>
                  <a:tcPr marL="68580" marR="68580" marT="34290" marB="34290"/>
                </a:tc>
                <a:tc>
                  <a:txBody>
                    <a:bodyPr/>
                    <a:lstStyle/>
                    <a:p>
                      <a:r>
                        <a:rPr lang="en-US" sz="2100" dirty="0"/>
                        <a:t>H</a:t>
                      </a:r>
                    </a:p>
                  </a:txBody>
                  <a:tcPr marL="68580" marR="68580" marT="34290" marB="34290">
                    <a:solidFill>
                      <a:schemeClr val="accent4"/>
                    </a:solidFill>
                  </a:tcPr>
                </a:tc>
                <a:tc>
                  <a:txBody>
                    <a:bodyPr/>
                    <a:lstStyle/>
                    <a:p>
                      <a:r>
                        <a:rPr lang="en-US" sz="2100" dirty="0"/>
                        <a:t>I</a:t>
                      </a:r>
                    </a:p>
                  </a:txBody>
                  <a:tcPr marL="68580" marR="68580" marT="34290" marB="34290"/>
                </a:tc>
                <a:tc>
                  <a:txBody>
                    <a:bodyPr/>
                    <a:lstStyle/>
                    <a:p>
                      <a:r>
                        <a:rPr lang="en-US" sz="2100" dirty="0"/>
                        <a:t>E</a:t>
                      </a:r>
                    </a:p>
                  </a:txBody>
                  <a:tcPr marL="68580" marR="68580" marT="34290" marB="34290"/>
                </a:tc>
                <a:tc>
                  <a:txBody>
                    <a:bodyPr/>
                    <a:lstStyle/>
                    <a:p>
                      <a:r>
                        <a:rPr lang="en-US" sz="2100" dirty="0"/>
                        <a:t>T</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6" name="Table 15">
            <a:extLst>
              <a:ext uri="{FF2B5EF4-FFF2-40B4-BE49-F238E27FC236}">
                <a16:creationId xmlns:a16="http://schemas.microsoft.com/office/drawing/2014/main" id="{60F21BE3-47A0-4E20-A39D-28BD175DED19}"/>
              </a:ext>
            </a:extLst>
          </p:cNvPr>
          <p:cNvGraphicFramePr>
            <a:graphicFrameLocks noGrp="1"/>
          </p:cNvGraphicFramePr>
          <p:nvPr>
            <p:extLst>
              <p:ext uri="{D42A27DB-BD31-4B8C-83A1-F6EECF244321}">
                <p14:modId xmlns:p14="http://schemas.microsoft.com/office/powerpoint/2010/main" val="2286284486"/>
              </p:ext>
            </p:extLst>
          </p:nvPr>
        </p:nvGraphicFramePr>
        <p:xfrm>
          <a:off x="2346424" y="2184988"/>
          <a:ext cx="2858310" cy="381794"/>
        </p:xfrm>
        <a:graphic>
          <a:graphicData uri="http://schemas.openxmlformats.org/drawingml/2006/table">
            <a:tbl>
              <a:tblPr firstRow="1" bandRow="1">
                <a:tableStyleId>{5C22544A-7EE6-4342-B048-85BDC9FD1C3A}</a:tableStyleId>
              </a:tblPr>
              <a:tblGrid>
                <a:gridCol w="571662">
                  <a:extLst>
                    <a:ext uri="{9D8B030D-6E8A-4147-A177-3AD203B41FA5}">
                      <a16:colId xmlns:a16="http://schemas.microsoft.com/office/drawing/2014/main" val="1803639029"/>
                    </a:ext>
                  </a:extLst>
                </a:gridCol>
                <a:gridCol w="571662">
                  <a:extLst>
                    <a:ext uri="{9D8B030D-6E8A-4147-A177-3AD203B41FA5}">
                      <a16:colId xmlns:a16="http://schemas.microsoft.com/office/drawing/2014/main" val="2522572680"/>
                    </a:ext>
                  </a:extLst>
                </a:gridCol>
                <a:gridCol w="571662">
                  <a:extLst>
                    <a:ext uri="{9D8B030D-6E8A-4147-A177-3AD203B41FA5}">
                      <a16:colId xmlns:a16="http://schemas.microsoft.com/office/drawing/2014/main" val="2029992524"/>
                    </a:ext>
                  </a:extLst>
                </a:gridCol>
                <a:gridCol w="571662">
                  <a:extLst>
                    <a:ext uri="{9D8B030D-6E8A-4147-A177-3AD203B41FA5}">
                      <a16:colId xmlns:a16="http://schemas.microsoft.com/office/drawing/2014/main" val="1503860785"/>
                    </a:ext>
                  </a:extLst>
                </a:gridCol>
                <a:gridCol w="571662">
                  <a:extLst>
                    <a:ext uri="{9D8B030D-6E8A-4147-A177-3AD203B41FA5}">
                      <a16:colId xmlns:a16="http://schemas.microsoft.com/office/drawing/2014/main" val="3145180813"/>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164308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A85F1-B189-49D1-B8E5-8194853BAB3A}"/>
              </a:ext>
            </a:extLst>
          </p:cNvPr>
          <p:cNvSpPr txBox="1"/>
          <p:nvPr/>
        </p:nvSpPr>
        <p:spPr>
          <a:xfrm>
            <a:off x="2392137" y="677636"/>
            <a:ext cx="5148943" cy="1384995"/>
          </a:xfrm>
          <a:prstGeom prst="rect">
            <a:avLst/>
          </a:prstGeom>
          <a:noFill/>
        </p:spPr>
        <p:txBody>
          <a:bodyPr wrap="square" rtlCol="0">
            <a:spAutoFit/>
          </a:bodyPr>
          <a:lstStyle/>
          <a:p>
            <a:pPr defTabSz="685800">
              <a:buClrTx/>
            </a:pPr>
            <a:r>
              <a:rPr lang="vi-VN" sz="21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6: </a:t>
            </a:r>
            <a:r>
              <a:rPr lang="vi-VN" sz="2100" b="1" kern="1200" dirty="0">
                <a:solidFill>
                  <a:prstClr val="black"/>
                </a:solidFill>
                <a:latin typeface="Times New Roman" panose="02020603050405020304" pitchFamily="18" charset="0"/>
                <a:ea typeface="+mn-ea"/>
                <a:cs typeface="+mn-cs"/>
              </a:rPr>
              <a:t>Dạng năng lượng xanh được sử dụng phổ biến trong các phương tiện giao thông thân thiện với môi trường?</a:t>
            </a:r>
            <a:endParaRPr lang="en-US" sz="2100" b="1" kern="1200" dirty="0">
              <a:solidFill>
                <a:prstClr val="black"/>
              </a:solidFill>
              <a:latin typeface="Calibri Light" panose="020F0302020204030204"/>
              <a:ea typeface="Calibri" panose="020F0502020204030204" pitchFamily="34" charset="0"/>
              <a:cs typeface="Times New Roman" panose="02020603050405020304" pitchFamily="18" charset="0"/>
            </a:endParaRPr>
          </a:p>
          <a:p>
            <a:pPr defTabSz="685800">
              <a:buClrTx/>
            </a:pPr>
            <a:r>
              <a:rPr lang="en-US" sz="21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có 8 chữ cái)</a:t>
            </a:r>
          </a:p>
        </p:txBody>
      </p:sp>
      <p:sp>
        <p:nvSpPr>
          <p:cNvPr id="3" name="Arrow: Left 2">
            <a:hlinkClick r:id="rId3" action="ppaction://hlinksldjump"/>
            <a:extLst>
              <a:ext uri="{FF2B5EF4-FFF2-40B4-BE49-F238E27FC236}">
                <a16:creationId xmlns:a16="http://schemas.microsoft.com/office/drawing/2014/main" id="{7EF00A00-1DD3-480B-81B8-EE8815E8CCC0}"/>
              </a:ext>
            </a:extLst>
          </p:cNvPr>
          <p:cNvSpPr/>
          <p:nvPr/>
        </p:nvSpPr>
        <p:spPr>
          <a:xfrm>
            <a:off x="6156265" y="3655244"/>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a:extLst>
              <a:ext uri="{FF2B5EF4-FFF2-40B4-BE49-F238E27FC236}">
                <a16:creationId xmlns:a16="http://schemas.microsoft.com/office/drawing/2014/main" id="{04E4CD12-656D-4A5E-ABCB-76A6E8717324}"/>
              </a:ext>
            </a:extLst>
          </p:cNvPr>
          <p:cNvSpPr/>
          <p:nvPr/>
        </p:nvSpPr>
        <p:spPr>
          <a:xfrm>
            <a:off x="6969642" y="2256752"/>
            <a:ext cx="1283882" cy="3886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TextBox 12">
            <a:extLst>
              <a:ext uri="{FF2B5EF4-FFF2-40B4-BE49-F238E27FC236}">
                <a16:creationId xmlns:a16="http://schemas.microsoft.com/office/drawing/2014/main" id="{C65FCCFA-0D49-482D-B19F-D10749603EB3}"/>
              </a:ext>
            </a:extLst>
          </p:cNvPr>
          <p:cNvSpPr txBox="1"/>
          <p:nvPr/>
        </p:nvSpPr>
        <p:spPr>
          <a:xfrm>
            <a:off x="6972256" y="2259205"/>
            <a:ext cx="1283881" cy="415498"/>
          </a:xfrm>
          <a:prstGeom prst="rect">
            <a:avLst/>
          </a:prstGeom>
          <a:noFill/>
        </p:spPr>
        <p:txBody>
          <a:bodyPr wrap="square" rtlCol="0">
            <a:spAutoFit/>
          </a:bodyPr>
          <a:lstStyle/>
          <a:p>
            <a:pPr defTabSz="685800">
              <a:buClrTx/>
            </a:pPr>
            <a:r>
              <a:rPr lang="en-US" sz="2100" kern="1200" dirty="0" err="1">
                <a:solidFill>
                  <a:prstClr val="black"/>
                </a:solidFill>
                <a:latin typeface="Calibri" panose="020F0502020204030204"/>
                <a:ea typeface="+mn-ea"/>
                <a:cs typeface="+mn-cs"/>
              </a:rPr>
              <a:t>Đáp</a:t>
            </a:r>
            <a:r>
              <a:rPr lang="en-US" sz="2100" kern="1200" dirty="0">
                <a:solidFill>
                  <a:prstClr val="black"/>
                </a:solidFill>
                <a:latin typeface="Calibri" panose="020F0502020204030204"/>
                <a:ea typeface="+mn-ea"/>
                <a:cs typeface="+mn-cs"/>
              </a:rPr>
              <a:t> </a:t>
            </a:r>
            <a:r>
              <a:rPr lang="en-US" sz="2100" kern="1200" dirty="0" err="1">
                <a:solidFill>
                  <a:prstClr val="black"/>
                </a:solidFill>
                <a:latin typeface="Calibri" panose="020F0502020204030204"/>
                <a:ea typeface="+mn-ea"/>
                <a:cs typeface="+mn-cs"/>
              </a:rPr>
              <a:t>án</a:t>
            </a:r>
            <a:endParaRPr lang="en-US" sz="2100" kern="1200" dirty="0">
              <a:solidFill>
                <a:prstClr val="black"/>
              </a:solidFill>
              <a:latin typeface="Calibri" panose="020F0502020204030204"/>
              <a:ea typeface="+mn-ea"/>
              <a:cs typeface="+mn-cs"/>
            </a:endParaRPr>
          </a:p>
        </p:txBody>
      </p:sp>
      <p:graphicFrame>
        <p:nvGraphicFramePr>
          <p:cNvPr id="15" name="Table 15">
            <a:extLst>
              <a:ext uri="{FF2B5EF4-FFF2-40B4-BE49-F238E27FC236}">
                <a16:creationId xmlns:a16="http://schemas.microsoft.com/office/drawing/2014/main" id="{772D794A-831D-49A0-AFEB-6EBA26516659}"/>
              </a:ext>
            </a:extLst>
          </p:cNvPr>
          <p:cNvGraphicFramePr>
            <a:graphicFrameLocks noGrp="1"/>
          </p:cNvGraphicFramePr>
          <p:nvPr>
            <p:extLst>
              <p:ext uri="{D42A27DB-BD31-4B8C-83A1-F6EECF244321}">
                <p14:modId xmlns:p14="http://schemas.microsoft.com/office/powerpoint/2010/main" val="158391581"/>
              </p:ext>
            </p:extLst>
          </p:nvPr>
        </p:nvGraphicFramePr>
        <p:xfrm>
          <a:off x="2483953" y="2238030"/>
          <a:ext cx="4018904" cy="388620"/>
        </p:xfrm>
        <a:graphic>
          <a:graphicData uri="http://schemas.openxmlformats.org/drawingml/2006/table">
            <a:tbl>
              <a:tblPr firstRow="1" bandRow="1">
                <a:tableStyleId>{5C22544A-7EE6-4342-B048-85BDC9FD1C3A}</a:tableStyleId>
              </a:tblPr>
              <a:tblGrid>
                <a:gridCol w="502363">
                  <a:extLst>
                    <a:ext uri="{9D8B030D-6E8A-4147-A177-3AD203B41FA5}">
                      <a16:colId xmlns:a16="http://schemas.microsoft.com/office/drawing/2014/main" val="971680880"/>
                    </a:ext>
                  </a:extLst>
                </a:gridCol>
                <a:gridCol w="502363">
                  <a:extLst>
                    <a:ext uri="{9D8B030D-6E8A-4147-A177-3AD203B41FA5}">
                      <a16:colId xmlns:a16="http://schemas.microsoft.com/office/drawing/2014/main" val="2074004267"/>
                    </a:ext>
                  </a:extLst>
                </a:gridCol>
                <a:gridCol w="502363">
                  <a:extLst>
                    <a:ext uri="{9D8B030D-6E8A-4147-A177-3AD203B41FA5}">
                      <a16:colId xmlns:a16="http://schemas.microsoft.com/office/drawing/2014/main" val="1803639029"/>
                    </a:ext>
                  </a:extLst>
                </a:gridCol>
                <a:gridCol w="502363">
                  <a:extLst>
                    <a:ext uri="{9D8B030D-6E8A-4147-A177-3AD203B41FA5}">
                      <a16:colId xmlns:a16="http://schemas.microsoft.com/office/drawing/2014/main" val="2522572680"/>
                    </a:ext>
                  </a:extLst>
                </a:gridCol>
                <a:gridCol w="502363">
                  <a:extLst>
                    <a:ext uri="{9D8B030D-6E8A-4147-A177-3AD203B41FA5}">
                      <a16:colId xmlns:a16="http://schemas.microsoft.com/office/drawing/2014/main" val="2029992524"/>
                    </a:ext>
                  </a:extLst>
                </a:gridCol>
                <a:gridCol w="502363">
                  <a:extLst>
                    <a:ext uri="{9D8B030D-6E8A-4147-A177-3AD203B41FA5}">
                      <a16:colId xmlns:a16="http://schemas.microsoft.com/office/drawing/2014/main" val="1503860785"/>
                    </a:ext>
                  </a:extLst>
                </a:gridCol>
                <a:gridCol w="502363">
                  <a:extLst>
                    <a:ext uri="{9D8B030D-6E8A-4147-A177-3AD203B41FA5}">
                      <a16:colId xmlns:a16="http://schemas.microsoft.com/office/drawing/2014/main" val="4199322307"/>
                    </a:ext>
                  </a:extLst>
                </a:gridCol>
                <a:gridCol w="502363">
                  <a:extLst>
                    <a:ext uri="{9D8B030D-6E8A-4147-A177-3AD203B41FA5}">
                      <a16:colId xmlns:a16="http://schemas.microsoft.com/office/drawing/2014/main" val="114926616"/>
                    </a:ext>
                  </a:extLst>
                </a:gridCol>
              </a:tblGrid>
              <a:tr h="388620">
                <a:tc>
                  <a:txBody>
                    <a:bodyPr/>
                    <a:lstStyle/>
                    <a:p>
                      <a:r>
                        <a:rPr lang="en-US" sz="2100" dirty="0"/>
                        <a:t>D</a:t>
                      </a:r>
                    </a:p>
                  </a:txBody>
                  <a:tcPr marL="68580" marR="68580" marT="34290" marB="34290"/>
                </a:tc>
                <a:tc>
                  <a:txBody>
                    <a:bodyPr/>
                    <a:lstStyle/>
                    <a:p>
                      <a:r>
                        <a:rPr lang="en-US" sz="2100" dirty="0"/>
                        <a:t>I</a:t>
                      </a:r>
                    </a:p>
                  </a:txBody>
                  <a:tcPr marL="68580" marR="68580" marT="34290" marB="34290"/>
                </a:tc>
                <a:tc>
                  <a:txBody>
                    <a:bodyPr/>
                    <a:lstStyle/>
                    <a:p>
                      <a:r>
                        <a:rPr lang="en-US" sz="2100" dirty="0"/>
                        <a:t>E</a:t>
                      </a:r>
                    </a:p>
                  </a:txBody>
                  <a:tcPr marL="68580" marR="68580" marT="34290" marB="34290">
                    <a:solidFill>
                      <a:schemeClr val="accent4"/>
                    </a:solidFill>
                  </a:tcPr>
                </a:tc>
                <a:tc>
                  <a:txBody>
                    <a:bodyPr/>
                    <a:lstStyle/>
                    <a:p>
                      <a:r>
                        <a:rPr lang="en-US" sz="2100" dirty="0"/>
                        <a:t>N</a:t>
                      </a:r>
                    </a:p>
                  </a:txBody>
                  <a:tcPr marL="68580" marR="68580" marT="34290" marB="34290"/>
                </a:tc>
                <a:tc>
                  <a:txBody>
                    <a:bodyPr/>
                    <a:lstStyle/>
                    <a:p>
                      <a:r>
                        <a:rPr lang="en-US" sz="2100" dirty="0"/>
                        <a:t>N</a:t>
                      </a:r>
                    </a:p>
                  </a:txBody>
                  <a:tcPr marL="68580" marR="68580" marT="34290" marB="34290"/>
                </a:tc>
                <a:tc>
                  <a:txBody>
                    <a:bodyPr/>
                    <a:lstStyle/>
                    <a:p>
                      <a:r>
                        <a:rPr lang="en-US" sz="2100" dirty="0"/>
                        <a:t>A</a:t>
                      </a:r>
                    </a:p>
                  </a:txBody>
                  <a:tcPr marL="68580" marR="68580" marT="34290" marB="34290"/>
                </a:tc>
                <a:tc>
                  <a:txBody>
                    <a:bodyPr/>
                    <a:lstStyle/>
                    <a:p>
                      <a:r>
                        <a:rPr lang="en-US" sz="2100" dirty="0"/>
                        <a:t>N</a:t>
                      </a:r>
                    </a:p>
                  </a:txBody>
                  <a:tcPr marL="68580" marR="68580" marT="34290" marB="34290"/>
                </a:tc>
                <a:tc>
                  <a:txBody>
                    <a:bodyPr/>
                    <a:lstStyle/>
                    <a:p>
                      <a:r>
                        <a:rPr lang="en-US" sz="2100" dirty="0"/>
                        <a:t>G</a:t>
                      </a:r>
                    </a:p>
                  </a:txBody>
                  <a:tcPr marL="68580" marR="68580" marT="34290" marB="34290"/>
                </a:tc>
                <a:extLst>
                  <a:ext uri="{0D108BD9-81ED-4DB2-BD59-A6C34878D82A}">
                    <a16:rowId xmlns:a16="http://schemas.microsoft.com/office/drawing/2014/main" val="349648408"/>
                  </a:ext>
                </a:extLst>
              </a:tr>
            </a:tbl>
          </a:graphicData>
        </a:graphic>
      </p:graphicFrame>
      <p:graphicFrame>
        <p:nvGraphicFramePr>
          <p:cNvPr id="16" name="Table 15">
            <a:extLst>
              <a:ext uri="{FF2B5EF4-FFF2-40B4-BE49-F238E27FC236}">
                <a16:creationId xmlns:a16="http://schemas.microsoft.com/office/drawing/2014/main" id="{64E39619-0BCA-4F7E-8E51-F398D8C32D77}"/>
              </a:ext>
            </a:extLst>
          </p:cNvPr>
          <p:cNvGraphicFramePr>
            <a:graphicFrameLocks noGrp="1"/>
          </p:cNvGraphicFramePr>
          <p:nvPr>
            <p:extLst>
              <p:ext uri="{D42A27DB-BD31-4B8C-83A1-F6EECF244321}">
                <p14:modId xmlns:p14="http://schemas.microsoft.com/office/powerpoint/2010/main" val="662046250"/>
              </p:ext>
            </p:extLst>
          </p:nvPr>
        </p:nvGraphicFramePr>
        <p:xfrm>
          <a:off x="2483953" y="2239405"/>
          <a:ext cx="4018904" cy="381794"/>
        </p:xfrm>
        <a:graphic>
          <a:graphicData uri="http://schemas.openxmlformats.org/drawingml/2006/table">
            <a:tbl>
              <a:tblPr firstRow="1" bandRow="1">
                <a:tableStyleId>{5C22544A-7EE6-4342-B048-85BDC9FD1C3A}</a:tableStyleId>
              </a:tblPr>
              <a:tblGrid>
                <a:gridCol w="502363">
                  <a:extLst>
                    <a:ext uri="{9D8B030D-6E8A-4147-A177-3AD203B41FA5}">
                      <a16:colId xmlns:a16="http://schemas.microsoft.com/office/drawing/2014/main" val="971680880"/>
                    </a:ext>
                  </a:extLst>
                </a:gridCol>
                <a:gridCol w="502363">
                  <a:extLst>
                    <a:ext uri="{9D8B030D-6E8A-4147-A177-3AD203B41FA5}">
                      <a16:colId xmlns:a16="http://schemas.microsoft.com/office/drawing/2014/main" val="2074004267"/>
                    </a:ext>
                  </a:extLst>
                </a:gridCol>
                <a:gridCol w="502363">
                  <a:extLst>
                    <a:ext uri="{9D8B030D-6E8A-4147-A177-3AD203B41FA5}">
                      <a16:colId xmlns:a16="http://schemas.microsoft.com/office/drawing/2014/main" val="1803639029"/>
                    </a:ext>
                  </a:extLst>
                </a:gridCol>
                <a:gridCol w="502363">
                  <a:extLst>
                    <a:ext uri="{9D8B030D-6E8A-4147-A177-3AD203B41FA5}">
                      <a16:colId xmlns:a16="http://schemas.microsoft.com/office/drawing/2014/main" val="2522572680"/>
                    </a:ext>
                  </a:extLst>
                </a:gridCol>
                <a:gridCol w="502363">
                  <a:extLst>
                    <a:ext uri="{9D8B030D-6E8A-4147-A177-3AD203B41FA5}">
                      <a16:colId xmlns:a16="http://schemas.microsoft.com/office/drawing/2014/main" val="2029992524"/>
                    </a:ext>
                  </a:extLst>
                </a:gridCol>
                <a:gridCol w="502363">
                  <a:extLst>
                    <a:ext uri="{9D8B030D-6E8A-4147-A177-3AD203B41FA5}">
                      <a16:colId xmlns:a16="http://schemas.microsoft.com/office/drawing/2014/main" val="2996345160"/>
                    </a:ext>
                  </a:extLst>
                </a:gridCol>
                <a:gridCol w="502363">
                  <a:extLst>
                    <a:ext uri="{9D8B030D-6E8A-4147-A177-3AD203B41FA5}">
                      <a16:colId xmlns:a16="http://schemas.microsoft.com/office/drawing/2014/main" val="339408811"/>
                    </a:ext>
                  </a:extLst>
                </a:gridCol>
                <a:gridCol w="502363">
                  <a:extLst>
                    <a:ext uri="{9D8B030D-6E8A-4147-A177-3AD203B41FA5}">
                      <a16:colId xmlns:a16="http://schemas.microsoft.com/office/drawing/2014/main" val="1503860785"/>
                    </a:ext>
                  </a:extLst>
                </a:gridCol>
              </a:tblGrid>
              <a:tr h="381794">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accent4"/>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1215102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495BF1-A9F3-E275-C357-AF1882DBA7B3}"/>
              </a:ext>
            </a:extLst>
          </p:cNvPr>
          <p:cNvPicPr>
            <a:picLocks noGrp="1" noChangeAspect="1"/>
          </p:cNvPicPr>
          <p:nvPr>
            <p:ph idx="1"/>
          </p:nvPr>
        </p:nvPicPr>
        <p:blipFill>
          <a:blip r:embed="rId2"/>
          <a:stretch>
            <a:fillRect/>
          </a:stretch>
        </p:blipFill>
        <p:spPr>
          <a:xfrm>
            <a:off x="411715" y="619699"/>
            <a:ext cx="3818762" cy="2396169"/>
          </a:xfrm>
          <a:prstGeom prst="rect">
            <a:avLst/>
          </a:prstGeom>
        </p:spPr>
      </p:pic>
      <p:sp>
        <p:nvSpPr>
          <p:cNvPr id="5" name="Explosion: 8 Points 4">
            <a:extLst>
              <a:ext uri="{FF2B5EF4-FFF2-40B4-BE49-F238E27FC236}">
                <a16:creationId xmlns:a16="http://schemas.microsoft.com/office/drawing/2014/main" id="{A49B04D8-939B-EC3D-0382-C5EC86832BC4}"/>
              </a:ext>
            </a:extLst>
          </p:cNvPr>
          <p:cNvSpPr/>
          <p:nvPr/>
        </p:nvSpPr>
        <p:spPr>
          <a:xfrm>
            <a:off x="4572000" y="-264405"/>
            <a:ext cx="4293824" cy="3552940"/>
          </a:xfrm>
          <a:prstGeom prst="irregularSeal1">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dirty="0" err="1">
                <a:latin typeface="Times New Roman" panose="02020603050405020304" pitchFamily="18" charset="0"/>
                <a:cs typeface="Times New Roman" panose="02020603050405020304" pitchFamily="18" charset="0"/>
              </a:rPr>
              <a:t>Tại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phải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loại</a:t>
            </a:r>
            <a:r>
              <a:rPr lang="en-US" sz="2700" dirty="0">
                <a:latin typeface="Times New Roman" panose="02020603050405020304" pitchFamily="18" charset="0"/>
                <a:cs typeface="Times New Roman" panose="02020603050405020304" pitchFamily="18" charset="0"/>
              </a:rPr>
              <a:t>?</a:t>
            </a:r>
          </a:p>
        </p:txBody>
      </p:sp>
      <p:sp>
        <p:nvSpPr>
          <p:cNvPr id="8" name="Arrow: Right 7">
            <a:extLst>
              <a:ext uri="{FF2B5EF4-FFF2-40B4-BE49-F238E27FC236}">
                <a16:creationId xmlns:a16="http://schemas.microsoft.com/office/drawing/2014/main" id="{002246AA-7D7A-DD9E-5B17-44F20C584A1E}"/>
              </a:ext>
            </a:extLst>
          </p:cNvPr>
          <p:cNvSpPr/>
          <p:nvPr/>
        </p:nvSpPr>
        <p:spPr>
          <a:xfrm>
            <a:off x="1991299" y="3015868"/>
            <a:ext cx="6502706" cy="1049357"/>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err="1">
                <a:latin typeface="Times New Roman" panose="02020603050405020304" pitchFamily="18" charset="0"/>
                <a:cs typeface="Times New Roman" panose="02020603050405020304" pitchFamily="18" charset="0"/>
              </a:rPr>
              <a:t>Tái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chế</a:t>
            </a:r>
            <a:r>
              <a:rPr lang="en-US" sz="3300" dirty="0">
                <a:latin typeface="Times New Roman" panose="02020603050405020304" pitchFamily="18" charset="0"/>
                <a:cs typeface="Times New Roman" panose="02020603050405020304" pitchFamily="18" charset="0"/>
              </a:rPr>
              <a:t> Kim </a:t>
            </a:r>
            <a:r>
              <a:rPr lang="en-US" sz="3300" dirty="0" err="1">
                <a:latin typeface="Times New Roman" panose="02020603050405020304" pitchFamily="18" charset="0"/>
                <a:cs typeface="Times New Roman" panose="02020603050405020304" pitchFamily="18" charset="0"/>
              </a:rPr>
              <a:t>loại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gì</a:t>
            </a:r>
            <a:r>
              <a:rPr lang="en-US" sz="3300" dirty="0">
                <a:latin typeface="Times New Roman" panose="02020603050405020304" pitchFamily="18" charset="0"/>
                <a:cs typeface="Times New Roman" panose="02020603050405020304" pitchFamily="18" charset="0"/>
              </a:rPr>
              <a:t>?</a:t>
            </a:r>
          </a:p>
        </p:txBody>
      </p:sp>
      <p:sp>
        <p:nvSpPr>
          <p:cNvPr id="10" name="Arrow: Right 9">
            <a:extLst>
              <a:ext uri="{FF2B5EF4-FFF2-40B4-BE49-F238E27FC236}">
                <a16:creationId xmlns:a16="http://schemas.microsoft.com/office/drawing/2014/main" id="{E91A9077-EA75-CF83-7882-494D90D20BCA}"/>
              </a:ext>
            </a:extLst>
          </p:cNvPr>
          <p:cNvSpPr/>
          <p:nvPr/>
        </p:nvSpPr>
        <p:spPr>
          <a:xfrm>
            <a:off x="1072768" y="3813213"/>
            <a:ext cx="6502706" cy="1049357"/>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err="1">
                <a:latin typeface="Times New Roman" panose="02020603050405020304" pitchFamily="18" charset="0"/>
                <a:cs typeface="Times New Roman" panose="02020603050405020304" pitchFamily="18" charset="0"/>
              </a:rPr>
              <a:t>Hãy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xem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thuyết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trình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nhóm</a:t>
            </a:r>
            <a:r>
              <a:rPr lang="en-US" sz="33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91837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3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3"/>
                </a:solidFill>
              </a:rPr>
              <a:t>THỰC TIỄN CUỘC SỐNG</a:t>
            </a:r>
            <a:endParaRPr dirty="0">
              <a:solidFill>
                <a:schemeClr val="accent3"/>
              </a:solidFill>
            </a:endParaRPr>
          </a:p>
        </p:txBody>
      </p:sp>
      <p:sp>
        <p:nvSpPr>
          <p:cNvPr id="1363" name="Google Shape;1363;p38"/>
          <p:cNvSpPr txBox="1"/>
          <p:nvPr/>
        </p:nvSpPr>
        <p:spPr>
          <a:xfrm>
            <a:off x="3287076" y="4319184"/>
            <a:ext cx="2569848"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rgbClr val="C00000"/>
                </a:solidFill>
                <a:latin typeface="Mali Medium"/>
                <a:ea typeface="Mali Medium"/>
                <a:cs typeface="Mali Medium"/>
                <a:sym typeface="Mali Medium"/>
              </a:rPr>
              <a:t>TÁI CHẾ KIM LOẠI</a:t>
            </a:r>
            <a:endParaRPr sz="1900" b="1" dirty="0">
              <a:solidFill>
                <a:srgbClr val="C00000"/>
              </a:solidFill>
              <a:latin typeface="Mali Medium"/>
              <a:ea typeface="Mali Medium"/>
              <a:cs typeface="Mali Medium"/>
              <a:sym typeface="Mali Medium"/>
            </a:endParaRPr>
          </a:p>
        </p:txBody>
      </p:sp>
      <p:grpSp>
        <p:nvGrpSpPr>
          <p:cNvPr id="1364" name="Google Shape;1364;p38"/>
          <p:cNvGrpSpPr/>
          <p:nvPr/>
        </p:nvGrpSpPr>
        <p:grpSpPr>
          <a:xfrm>
            <a:off x="643832" y="1651600"/>
            <a:ext cx="2352364" cy="1548303"/>
            <a:chOff x="643609" y="1333850"/>
            <a:chExt cx="2352364" cy="1548303"/>
          </a:xfrm>
        </p:grpSpPr>
        <p:sp>
          <p:nvSpPr>
            <p:cNvPr id="1365" name="Google Shape;1365;p38"/>
            <p:cNvSpPr txBox="1"/>
            <p:nvPr/>
          </p:nvSpPr>
          <p:spPr>
            <a:xfrm>
              <a:off x="643609" y="2403953"/>
              <a:ext cx="2352364"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dk1"/>
                  </a:solidFill>
                  <a:latin typeface="Mali Medium"/>
                  <a:ea typeface="Mali Medium"/>
                  <a:cs typeface="Mali Medium"/>
                  <a:sym typeface="Mali Medium"/>
                </a:rPr>
                <a:t>N</a:t>
              </a:r>
              <a:r>
                <a:rPr lang="en" sz="2000" dirty="0">
                  <a:solidFill>
                    <a:schemeClr val="dk1"/>
                  </a:solidFill>
                  <a:latin typeface="Mali Medium"/>
                  <a:ea typeface="Mali Medium"/>
                  <a:cs typeface="Mali Medium"/>
                  <a:sym typeface="Mali Medium"/>
                </a:rPr>
                <a:t>guồn tài nguyên</a:t>
              </a:r>
              <a:endParaRPr sz="2000" dirty="0">
                <a:solidFill>
                  <a:schemeClr val="dk1"/>
                </a:solidFill>
                <a:latin typeface="Mali Medium"/>
                <a:ea typeface="Mali Medium"/>
                <a:cs typeface="Mali Medium"/>
                <a:sym typeface="Mali Medium"/>
              </a:endParaRPr>
            </a:p>
          </p:txBody>
        </p:sp>
        <p:sp>
          <p:nvSpPr>
            <p:cNvPr id="1366" name="Google Shape;1366;p38"/>
            <p:cNvSpPr txBox="1"/>
            <p:nvPr/>
          </p:nvSpPr>
          <p:spPr>
            <a:xfrm>
              <a:off x="761674" y="1333850"/>
              <a:ext cx="2118300" cy="6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Comfortaa SemiBold"/>
                  <a:ea typeface="Comfortaa SemiBold"/>
                  <a:cs typeface="Comfortaa SemiBold"/>
                  <a:sym typeface="Comfortaa SemiBold"/>
                </a:rPr>
                <a:t>Trữ lượng các mỏ quặng kim loại ngày càng cạn kiệt</a:t>
              </a:r>
              <a:endParaRPr dirty="0">
                <a:solidFill>
                  <a:schemeClr val="dk1"/>
                </a:solidFill>
                <a:latin typeface="Comfortaa SemiBold"/>
                <a:ea typeface="Comfortaa SemiBold"/>
                <a:cs typeface="Comfortaa SemiBold"/>
                <a:sym typeface="Comfortaa SemiBold"/>
              </a:endParaRPr>
            </a:p>
          </p:txBody>
        </p:sp>
      </p:grpSp>
      <p:grpSp>
        <p:nvGrpSpPr>
          <p:cNvPr id="1367" name="Google Shape;1367;p38"/>
          <p:cNvGrpSpPr/>
          <p:nvPr/>
        </p:nvGrpSpPr>
        <p:grpSpPr>
          <a:xfrm>
            <a:off x="3513073" y="1651600"/>
            <a:ext cx="2118312" cy="1528425"/>
            <a:chOff x="3512850" y="1333850"/>
            <a:chExt cx="2118312" cy="1528425"/>
          </a:xfrm>
        </p:grpSpPr>
        <p:sp>
          <p:nvSpPr>
            <p:cNvPr id="1368" name="Google Shape;1368;p38"/>
            <p:cNvSpPr txBox="1"/>
            <p:nvPr/>
          </p:nvSpPr>
          <p:spPr>
            <a:xfrm>
              <a:off x="3512863" y="2384075"/>
              <a:ext cx="2118300"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Mali Medium"/>
                  <a:ea typeface="Mali Medium"/>
                  <a:cs typeface="Mali Medium"/>
                  <a:sym typeface="Mali Medium"/>
                </a:rPr>
                <a:t>Nhu cầu</a:t>
              </a:r>
              <a:endParaRPr sz="2000" dirty="0">
                <a:solidFill>
                  <a:schemeClr val="dk1"/>
                </a:solidFill>
                <a:latin typeface="Mali Medium"/>
                <a:ea typeface="Mali Medium"/>
                <a:cs typeface="Mali Medium"/>
                <a:sym typeface="Mali Medium"/>
              </a:endParaRPr>
            </a:p>
          </p:txBody>
        </p:sp>
        <p:sp>
          <p:nvSpPr>
            <p:cNvPr id="1369" name="Google Shape;1369;p38"/>
            <p:cNvSpPr txBox="1"/>
            <p:nvPr/>
          </p:nvSpPr>
          <p:spPr>
            <a:xfrm>
              <a:off x="3512850" y="1333850"/>
              <a:ext cx="2118300" cy="6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Comfortaa SemiBold"/>
                  <a:ea typeface="Comfortaa SemiBold"/>
                  <a:cs typeface="Comfortaa SemiBold"/>
                  <a:sym typeface="Comfortaa SemiBold"/>
                </a:rPr>
                <a:t>Nhu cầu sử dụng kim loại ngày càng tăng</a:t>
              </a:r>
              <a:endParaRPr dirty="0">
                <a:solidFill>
                  <a:schemeClr val="dk1"/>
                </a:solidFill>
                <a:latin typeface="Comfortaa SemiBold"/>
                <a:ea typeface="Comfortaa SemiBold"/>
                <a:cs typeface="Comfortaa SemiBold"/>
                <a:sym typeface="Comfortaa SemiBold"/>
              </a:endParaRPr>
            </a:p>
          </p:txBody>
        </p:sp>
      </p:grpSp>
      <p:grpSp>
        <p:nvGrpSpPr>
          <p:cNvPr id="1370" name="Google Shape;1370;p38"/>
          <p:cNvGrpSpPr/>
          <p:nvPr/>
        </p:nvGrpSpPr>
        <p:grpSpPr>
          <a:xfrm>
            <a:off x="6264236" y="1651600"/>
            <a:ext cx="2118338" cy="1528425"/>
            <a:chOff x="6264013" y="1333850"/>
            <a:chExt cx="2118338" cy="1528425"/>
          </a:xfrm>
        </p:grpSpPr>
        <p:sp>
          <p:nvSpPr>
            <p:cNvPr id="1371" name="Google Shape;1371;p38"/>
            <p:cNvSpPr txBox="1"/>
            <p:nvPr/>
          </p:nvSpPr>
          <p:spPr>
            <a:xfrm>
              <a:off x="6264050" y="2384075"/>
              <a:ext cx="2118300"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Mali Medium"/>
                  <a:ea typeface="Mali Medium"/>
                  <a:cs typeface="Mali Medium"/>
                  <a:sym typeface="Mali Medium"/>
                </a:rPr>
                <a:t>Phế thải</a:t>
              </a:r>
              <a:endParaRPr sz="2000" dirty="0">
                <a:solidFill>
                  <a:schemeClr val="dk1"/>
                </a:solidFill>
                <a:latin typeface="Mali Medium"/>
                <a:ea typeface="Mali Medium"/>
                <a:cs typeface="Mali Medium"/>
                <a:sym typeface="Mali Medium"/>
              </a:endParaRPr>
            </a:p>
          </p:txBody>
        </p:sp>
        <p:sp>
          <p:nvSpPr>
            <p:cNvPr id="1372" name="Google Shape;1372;p38"/>
            <p:cNvSpPr txBox="1"/>
            <p:nvPr/>
          </p:nvSpPr>
          <p:spPr>
            <a:xfrm>
              <a:off x="6264013" y="1333850"/>
              <a:ext cx="2118300" cy="6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Comfortaa SemiBold"/>
                  <a:ea typeface="Comfortaa SemiBold"/>
                  <a:cs typeface="Comfortaa SemiBold"/>
                  <a:sym typeface="Comfortaa SemiBold"/>
                </a:rPr>
                <a:t>Lượng phế thải kim loại ngày càng nhiều</a:t>
              </a:r>
              <a:endParaRPr dirty="0">
                <a:solidFill>
                  <a:schemeClr val="dk1"/>
                </a:solidFill>
                <a:latin typeface="Comfortaa SemiBold"/>
                <a:ea typeface="Comfortaa SemiBold"/>
                <a:cs typeface="Comfortaa SemiBold"/>
                <a:sym typeface="Comfortaa SemiBold"/>
              </a:endParaRPr>
            </a:p>
          </p:txBody>
        </p:sp>
      </p:grpSp>
      <p:cxnSp>
        <p:nvCxnSpPr>
          <p:cNvPr id="1373" name="Google Shape;1373;p38"/>
          <p:cNvCxnSpPr>
            <a:cxnSpLocks/>
            <a:stCxn id="1363" idx="1"/>
            <a:endCxn id="1374" idx="4"/>
          </p:cNvCxnSpPr>
          <p:nvPr/>
        </p:nvCxnSpPr>
        <p:spPr>
          <a:xfrm rot="10800000">
            <a:off x="1820814" y="3802624"/>
            <a:ext cx="1466263" cy="755661"/>
          </a:xfrm>
          <a:prstGeom prst="bentConnector2">
            <a:avLst/>
          </a:prstGeom>
          <a:noFill/>
          <a:ln w="28575" cap="flat" cmpd="sng">
            <a:solidFill>
              <a:schemeClr val="accent1"/>
            </a:solidFill>
            <a:prstDash val="solid"/>
            <a:round/>
            <a:headEnd type="oval" w="med" len="med"/>
            <a:tailEnd type="none" w="med" len="med"/>
          </a:ln>
        </p:spPr>
      </p:cxnSp>
      <p:cxnSp>
        <p:nvCxnSpPr>
          <p:cNvPr id="1375" name="Google Shape;1375;p38"/>
          <p:cNvCxnSpPr>
            <a:cxnSpLocks/>
            <a:stCxn id="1363" idx="3"/>
            <a:endCxn id="1376" idx="4"/>
          </p:cNvCxnSpPr>
          <p:nvPr/>
        </p:nvCxnSpPr>
        <p:spPr>
          <a:xfrm flipV="1">
            <a:off x="5856924" y="3802623"/>
            <a:ext cx="1466262" cy="755661"/>
          </a:xfrm>
          <a:prstGeom prst="bentConnector2">
            <a:avLst/>
          </a:prstGeom>
          <a:noFill/>
          <a:ln w="28575" cap="flat" cmpd="sng">
            <a:solidFill>
              <a:schemeClr val="accent1"/>
            </a:solidFill>
            <a:prstDash val="solid"/>
            <a:round/>
            <a:headEnd type="oval" w="med" len="med"/>
            <a:tailEnd type="none" w="med" len="med"/>
          </a:ln>
        </p:spPr>
      </p:cxnSp>
      <p:cxnSp>
        <p:nvCxnSpPr>
          <p:cNvPr id="1377" name="Google Shape;1377;p38"/>
          <p:cNvCxnSpPr>
            <a:cxnSpLocks/>
            <a:stCxn id="1363" idx="0"/>
            <a:endCxn id="1378" idx="4"/>
          </p:cNvCxnSpPr>
          <p:nvPr/>
        </p:nvCxnSpPr>
        <p:spPr>
          <a:xfrm rot="16200000" flipV="1">
            <a:off x="4313720" y="4060903"/>
            <a:ext cx="516561" cy="1"/>
          </a:xfrm>
          <a:prstGeom prst="bentConnector3">
            <a:avLst>
              <a:gd name="adj1" fmla="val 50000"/>
            </a:avLst>
          </a:prstGeom>
          <a:noFill/>
          <a:ln w="28575" cap="flat" cmpd="sng">
            <a:solidFill>
              <a:schemeClr val="accent1"/>
            </a:solidFill>
            <a:prstDash val="solid"/>
            <a:round/>
            <a:headEnd type="oval" w="med" len="med"/>
            <a:tailEnd type="none" w="med" len="med"/>
          </a:ln>
        </p:spPr>
      </p:cxnSp>
      <p:cxnSp>
        <p:nvCxnSpPr>
          <p:cNvPr id="1379" name="Google Shape;1379;p38"/>
          <p:cNvCxnSpPr>
            <a:cxnSpLocks/>
          </p:cNvCxnSpPr>
          <p:nvPr/>
        </p:nvCxnSpPr>
        <p:spPr>
          <a:xfrm rot="-5400000" flipH="1">
            <a:off x="4391023" y="2539978"/>
            <a:ext cx="363000" cy="600"/>
          </a:xfrm>
          <a:prstGeom prst="bentConnector3">
            <a:avLst>
              <a:gd name="adj1" fmla="val 49990"/>
            </a:avLst>
          </a:prstGeom>
          <a:noFill/>
          <a:ln w="28575" cap="flat" cmpd="sng">
            <a:solidFill>
              <a:schemeClr val="accent1"/>
            </a:solidFill>
            <a:prstDash val="solid"/>
            <a:round/>
            <a:headEnd type="oval" w="med" len="med"/>
            <a:tailEnd type="oval" w="med" len="med"/>
          </a:ln>
        </p:spPr>
      </p:cxnSp>
      <p:cxnSp>
        <p:nvCxnSpPr>
          <p:cNvPr id="1380" name="Google Shape;1380;p38"/>
          <p:cNvCxnSpPr>
            <a:cxnSpLocks/>
          </p:cNvCxnSpPr>
          <p:nvPr/>
        </p:nvCxnSpPr>
        <p:spPr>
          <a:xfrm rot="16200000" flipH="1">
            <a:off x="1638998" y="2558762"/>
            <a:ext cx="362925" cy="1"/>
          </a:xfrm>
          <a:prstGeom prst="bentConnector3">
            <a:avLst>
              <a:gd name="adj1" fmla="val 50000"/>
            </a:avLst>
          </a:prstGeom>
          <a:noFill/>
          <a:ln w="28575" cap="flat" cmpd="sng">
            <a:solidFill>
              <a:schemeClr val="accent1"/>
            </a:solidFill>
            <a:prstDash val="solid"/>
            <a:round/>
            <a:headEnd type="oval" w="med" len="med"/>
            <a:tailEnd type="oval" w="med" len="med"/>
          </a:ln>
        </p:spPr>
      </p:cxnSp>
      <p:cxnSp>
        <p:nvCxnSpPr>
          <p:cNvPr id="1381" name="Google Shape;1381;p38"/>
          <p:cNvCxnSpPr>
            <a:cxnSpLocks/>
          </p:cNvCxnSpPr>
          <p:nvPr/>
        </p:nvCxnSpPr>
        <p:spPr>
          <a:xfrm rot="-5400000" flipH="1">
            <a:off x="7142186" y="2546604"/>
            <a:ext cx="363000" cy="600"/>
          </a:xfrm>
          <a:prstGeom prst="bentConnector3">
            <a:avLst>
              <a:gd name="adj1" fmla="val 49990"/>
            </a:avLst>
          </a:prstGeom>
          <a:noFill/>
          <a:ln w="28575" cap="flat" cmpd="sng">
            <a:solidFill>
              <a:schemeClr val="accent1"/>
            </a:solidFill>
            <a:prstDash val="solid"/>
            <a:round/>
            <a:headEnd type="oval" w="med" len="med"/>
            <a:tailEnd type="oval" w="med" len="med"/>
          </a:ln>
        </p:spPr>
      </p:cxnSp>
      <p:sp>
        <p:nvSpPr>
          <p:cNvPr id="1374" name="Google Shape;1374;p38"/>
          <p:cNvSpPr/>
          <p:nvPr/>
        </p:nvSpPr>
        <p:spPr>
          <a:xfrm>
            <a:off x="1543913" y="3248823"/>
            <a:ext cx="553800" cy="553800"/>
          </a:xfrm>
          <a:prstGeom prst="ellipse">
            <a:avLst/>
          </a:prstGeom>
          <a:solidFill>
            <a:schemeClr val="accent4"/>
          </a:solidFill>
          <a:ln w="76200" cap="flat" cmpd="sng">
            <a:solidFill>
              <a:schemeClr val="lt1"/>
            </a:solidFill>
            <a:prstDash val="solid"/>
            <a:round/>
            <a:headEnd type="none" w="sm" len="sm"/>
            <a:tailEnd type="none" w="sm" len="sm"/>
          </a:ln>
          <a:effectLst>
            <a:outerShdw blurRad="85725" dist="47625" dir="318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ali Medium"/>
                <a:ea typeface="Mali Medium"/>
                <a:cs typeface="Mali Medium"/>
                <a:sym typeface="Mali Medium"/>
              </a:rPr>
              <a:t>1</a:t>
            </a:r>
            <a:endParaRPr sz="2000">
              <a:solidFill>
                <a:schemeClr val="dk1"/>
              </a:solidFill>
              <a:latin typeface="Mali Medium"/>
              <a:ea typeface="Mali Medium"/>
              <a:cs typeface="Mali Medium"/>
              <a:sym typeface="Mali Medium"/>
            </a:endParaRPr>
          </a:p>
        </p:txBody>
      </p:sp>
      <p:sp>
        <p:nvSpPr>
          <p:cNvPr id="1378" name="Google Shape;1378;p38"/>
          <p:cNvSpPr/>
          <p:nvPr/>
        </p:nvSpPr>
        <p:spPr>
          <a:xfrm>
            <a:off x="4295099" y="3248823"/>
            <a:ext cx="553800" cy="553800"/>
          </a:xfrm>
          <a:prstGeom prst="ellipse">
            <a:avLst/>
          </a:prstGeom>
          <a:solidFill>
            <a:schemeClr val="accent4"/>
          </a:solidFill>
          <a:ln w="76200" cap="flat" cmpd="sng">
            <a:solidFill>
              <a:schemeClr val="lt1"/>
            </a:solidFill>
            <a:prstDash val="solid"/>
            <a:round/>
            <a:headEnd type="none" w="sm" len="sm"/>
            <a:tailEnd type="none" w="sm" len="sm"/>
          </a:ln>
          <a:effectLst>
            <a:outerShdw blurRad="85725" dist="47625" dir="318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ali Medium"/>
                <a:ea typeface="Mali Medium"/>
                <a:cs typeface="Mali Medium"/>
                <a:sym typeface="Mali Medium"/>
              </a:rPr>
              <a:t>2</a:t>
            </a:r>
            <a:endParaRPr sz="2000">
              <a:solidFill>
                <a:schemeClr val="dk1"/>
              </a:solidFill>
              <a:latin typeface="Mali Medium"/>
              <a:ea typeface="Mali Medium"/>
              <a:cs typeface="Mali Medium"/>
              <a:sym typeface="Mali Medium"/>
            </a:endParaRPr>
          </a:p>
        </p:txBody>
      </p:sp>
      <p:sp>
        <p:nvSpPr>
          <p:cNvPr id="1376" name="Google Shape;1376;p38"/>
          <p:cNvSpPr/>
          <p:nvPr/>
        </p:nvSpPr>
        <p:spPr>
          <a:xfrm>
            <a:off x="7046286" y="3248823"/>
            <a:ext cx="553800" cy="553800"/>
          </a:xfrm>
          <a:prstGeom prst="ellipse">
            <a:avLst/>
          </a:prstGeom>
          <a:solidFill>
            <a:schemeClr val="accent4"/>
          </a:solidFill>
          <a:ln w="76200" cap="flat" cmpd="sng">
            <a:solidFill>
              <a:schemeClr val="lt1"/>
            </a:solidFill>
            <a:prstDash val="solid"/>
            <a:round/>
            <a:headEnd type="none" w="sm" len="sm"/>
            <a:tailEnd type="none" w="sm" len="sm"/>
          </a:ln>
          <a:effectLst>
            <a:outerShdw blurRad="85725" dist="47625" dir="318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ali Medium"/>
                <a:ea typeface="Mali Medium"/>
                <a:cs typeface="Mali Medium"/>
                <a:sym typeface="Mali Medium"/>
              </a:rPr>
              <a:t>3</a:t>
            </a:r>
            <a:endParaRPr sz="2000">
              <a:solidFill>
                <a:schemeClr val="dk1"/>
              </a:solidFill>
              <a:latin typeface="Mali Medium"/>
              <a:ea typeface="Mali Medium"/>
              <a:cs typeface="Mali Medium"/>
              <a:sym typeface="Mali Medium"/>
            </a:endParaRPr>
          </a:p>
        </p:txBody>
      </p:sp>
      <p:sp>
        <p:nvSpPr>
          <p:cNvPr id="3" name="Rectangle 2">
            <a:extLst>
              <a:ext uri="{FF2B5EF4-FFF2-40B4-BE49-F238E27FC236}">
                <a16:creationId xmlns:a16="http://schemas.microsoft.com/office/drawing/2014/main" id="{63EFFC17-4946-4B91-A4D9-E42F25E6EAEF}"/>
              </a:ext>
            </a:extLst>
          </p:cNvPr>
          <p:cNvSpPr/>
          <p:nvPr/>
        </p:nvSpPr>
        <p:spPr>
          <a:xfrm>
            <a:off x="1645920" y="4319184"/>
            <a:ext cx="5954166" cy="62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8D676B-6866-4CC3-918F-131CD087A15A}"/>
              </a:ext>
            </a:extLst>
          </p:cNvPr>
          <p:cNvSpPr txBox="1"/>
          <p:nvPr/>
        </p:nvSpPr>
        <p:spPr>
          <a:xfrm>
            <a:off x="2857152" y="4351360"/>
            <a:ext cx="3732903" cy="584775"/>
          </a:xfrm>
          <a:prstGeom prst="rect">
            <a:avLst/>
          </a:prstGeom>
          <a:noFill/>
        </p:spPr>
        <p:txBody>
          <a:bodyPr wrap="square" rtlCol="0">
            <a:spAutoFit/>
          </a:bodyPr>
          <a:lstStyle/>
          <a:p>
            <a:r>
              <a:rPr lang="en-US" sz="3200">
                <a:solidFill>
                  <a:srgbClr val="0070C0"/>
                </a:solidFill>
                <a:latin typeface="Stencil" panose="040409050D0802020404" pitchFamily="82" charset="0"/>
              </a:rPr>
              <a:t>TÁI CHẾ KIM LOẠI</a:t>
            </a:r>
          </a:p>
        </p:txBody>
      </p:sp>
    </p:spTree>
    <p:extLst>
      <p:ext uri="{BB962C8B-B14F-4D97-AF65-F5344CB8AC3E}">
        <p14:creationId xmlns:p14="http://schemas.microsoft.com/office/powerpoint/2010/main" val="1065989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asic Chemistry for Pre-K Infographics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AE9"/>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1096</Words>
  <Application>Microsoft Office PowerPoint</Application>
  <PresentationFormat>On-screen Show (16:9)</PresentationFormat>
  <Paragraphs>162</Paragraphs>
  <Slides>26</Slides>
  <Notes>10</Notes>
  <HiddenSlides>0</HiddenSlides>
  <MMClips>1</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26</vt:i4>
      </vt:variant>
    </vt:vector>
  </HeadingPairs>
  <TitlesOfParts>
    <vt:vector size="48" baseType="lpstr">
      <vt:lpstr>Calibri Light</vt:lpstr>
      <vt:lpstr>Times New Roman</vt:lpstr>
      <vt:lpstr>MyriadPro-LightSemiCn</vt:lpstr>
      <vt:lpstr>Single Day</vt:lpstr>
      <vt:lpstr>Mali Medium</vt:lpstr>
      <vt:lpstr>Arial</vt:lpstr>
      <vt:lpstr>Comfortaa</vt:lpstr>
      <vt:lpstr>Stencil</vt:lpstr>
      <vt:lpstr>Comfortaa Medium</vt:lpstr>
      <vt:lpstr>Comfortaa Light</vt:lpstr>
      <vt:lpstr>Comfortaa SemiBold</vt:lpstr>
      <vt:lpstr>.ProTeacher03 SFU DIN NeuGroBol</vt:lpstr>
      <vt:lpstr>Calibri</vt:lpstr>
      <vt:lpstr>Lilita One</vt:lpstr>
      <vt:lpstr>Basic Chemistry for Pre-K Infographics by Slidesgo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TIỄN CUỘC SỐNG</vt:lpstr>
      <vt:lpstr>CHUYÊN ĐỀ 12.2: TRẢI NGHIỆM VÀ THỰC HÀNH HÓA VÔ CƠ   BÀI 3: TÌM HIỂU VỀ TÁI CHẾ KIM LOẠI </vt:lpstr>
      <vt:lpstr>NỘI DUNG BÀI HỌC</vt:lpstr>
      <vt:lpstr>I.</vt:lpstr>
      <vt:lpstr>I. Ý NGHĨA CỦA TÁI CHẾ KIM LOẠI</vt:lpstr>
      <vt:lpstr>I. Ý NGHĨA CỦA TÁI CHẾ KIM LOẠI</vt:lpstr>
      <vt:lpstr>PowerPoint Presentation</vt:lpstr>
      <vt:lpstr>PowerPoint Presentation</vt:lpstr>
      <vt:lpstr>I. Ý NGHĨA CỦA TÁI CHẾ KIM LOẠI</vt:lpstr>
      <vt:lpstr>PowerPoint Presentation</vt:lpstr>
      <vt:lpstr>PowerPoint Presentation</vt:lpstr>
      <vt:lpstr>I. Ý NGHĨA CỦA TÁI CHẾ KIM LOẠI</vt:lpstr>
      <vt:lpstr>PowerPoint Presentation</vt:lpstr>
      <vt:lpstr>Việc tái chế sắt, thép giúp:  - Tiết kiệm được nguồn tài nguyên thiên nhiên như quặng, đất, nước.  - Tiết kiệm được hoá chất để xử lí quặng và tách kim loại ra khỏi quặng.  - Tiết kiệm được nhiều năng lượng so với tách kim loại ra từ quặng.  - Tiết kiệm chi phí để sản xuất kim loại...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HoangNampc</cp:lastModifiedBy>
  <cp:revision>50</cp:revision>
  <dcterms:modified xsi:type="dcterms:W3CDTF">2025-12-29T09:08:28Z</dcterms:modified>
</cp:coreProperties>
</file>