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8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13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notesSlides/notesSlide14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15.xml" ContentType="application/vnd.openxmlformats-officedocument.presentationml.notesSlide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16.xml" ContentType="application/vnd.openxmlformats-officedocument.presentationml.notesSlide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notesSlides/notesSlide17.xml" ContentType="application/vnd.openxmlformats-officedocument.presentationml.notesSlide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notesSlides/notesSlide18.xml" ContentType="application/vnd.openxmlformats-officedocument.presentationml.notesSlide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notesSlides/notesSlide22.xml" ContentType="application/vnd.openxmlformats-officedocument.presentationml.notesSlide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embedTrueTypeFonts="1" saveSubsetFonts="1" autoCompressPictures="0">
  <p:sldMasterIdLst>
    <p:sldMasterId id="2147483659" r:id="rId1"/>
  </p:sldMasterIdLst>
  <p:notesMasterIdLst>
    <p:notesMasterId r:id="rId55"/>
  </p:notesMasterIdLst>
  <p:sldIdLst>
    <p:sldId id="339" r:id="rId2"/>
    <p:sldId id="259" r:id="rId3"/>
    <p:sldId id="396" r:id="rId4"/>
    <p:sldId id="318" r:id="rId5"/>
    <p:sldId id="471" r:id="rId6"/>
    <p:sldId id="319" r:id="rId7"/>
    <p:sldId id="399" r:id="rId8"/>
    <p:sldId id="425" r:id="rId9"/>
    <p:sldId id="426" r:id="rId10"/>
    <p:sldId id="427" r:id="rId11"/>
    <p:sldId id="449" r:id="rId12"/>
    <p:sldId id="452" r:id="rId13"/>
    <p:sldId id="453" r:id="rId14"/>
    <p:sldId id="454" r:id="rId15"/>
    <p:sldId id="448" r:id="rId16"/>
    <p:sldId id="456" r:id="rId17"/>
    <p:sldId id="429" r:id="rId18"/>
    <p:sldId id="457" r:id="rId19"/>
    <p:sldId id="430" r:id="rId20"/>
    <p:sldId id="431" r:id="rId21"/>
    <p:sldId id="432" r:id="rId22"/>
    <p:sldId id="433" r:id="rId23"/>
    <p:sldId id="434" r:id="rId24"/>
    <p:sldId id="435" r:id="rId25"/>
    <p:sldId id="436" r:id="rId26"/>
    <p:sldId id="437" r:id="rId27"/>
    <p:sldId id="458" r:id="rId28"/>
    <p:sldId id="459" r:id="rId29"/>
    <p:sldId id="460" r:id="rId30"/>
    <p:sldId id="462" r:id="rId31"/>
    <p:sldId id="461" r:id="rId32"/>
    <p:sldId id="463" r:id="rId33"/>
    <p:sldId id="438" r:id="rId34"/>
    <p:sldId id="464" r:id="rId35"/>
    <p:sldId id="439" r:id="rId36"/>
    <p:sldId id="465" r:id="rId37"/>
    <p:sldId id="347" r:id="rId38"/>
    <p:sldId id="472" r:id="rId39"/>
    <p:sldId id="473" r:id="rId40"/>
    <p:sldId id="441" r:id="rId41"/>
    <p:sldId id="442" r:id="rId42"/>
    <p:sldId id="333" r:id="rId43"/>
    <p:sldId id="423" r:id="rId44"/>
    <p:sldId id="467" r:id="rId45"/>
    <p:sldId id="443" r:id="rId46"/>
    <p:sldId id="468" r:id="rId47"/>
    <p:sldId id="474" r:id="rId48"/>
    <p:sldId id="469" r:id="rId49"/>
    <p:sldId id="334" r:id="rId50"/>
    <p:sldId id="419" r:id="rId51"/>
    <p:sldId id="477" r:id="rId52"/>
    <p:sldId id="470" r:id="rId53"/>
    <p:sldId id="295" r:id="rId54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56"/>
      <p:bold r:id="rId57"/>
      <p:italic r:id="rId58"/>
      <p:boldItalic r:id="rId59"/>
    </p:embeddedFont>
    <p:embeddedFont>
      <p:font typeface="Dosis" pitchFamily="2" charset="0"/>
      <p:regular r:id="rId60"/>
      <p:bold r:id="rId61"/>
    </p:embeddedFont>
    <p:embeddedFont>
      <p:font typeface="Roboto" panose="02000000000000000000" pitchFamily="2" charset="0"/>
      <p:regular r:id="rId62"/>
      <p:bold r:id="rId63"/>
      <p:italic r:id="rId64"/>
      <p:boldItalic r:id="rId6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D9CB"/>
    <a:srgbClr val="A6E3FA"/>
    <a:srgbClr val="F3F3F3"/>
    <a:srgbClr val="222222"/>
    <a:srgbClr val="FFF3E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F57B9CE-27B7-45A4-9341-B09BDB51A24E}">
  <a:tblStyle styleId="{AF57B9CE-27B7-45A4-9341-B09BDB51A24E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2091BD0C-065F-43EE-8344-79AE29CD5F3C}" styleName="Table_1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5033" autoAdjust="0"/>
  </p:normalViewPr>
  <p:slideViewPr>
    <p:cSldViewPr snapToGrid="0">
      <p:cViewPr varScale="1">
        <p:scale>
          <a:sx n="90" d="100"/>
          <a:sy n="90" d="100"/>
        </p:scale>
        <p:origin x="840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2D70885-0D69-49B2-BB6A-5C885D222DDE}" type="doc">
      <dgm:prSet loTypeId="urn:microsoft.com/office/officeart/2005/8/layout/hProcess4" loCatId="process" qsTypeId="urn:microsoft.com/office/officeart/2005/8/quickstyle/3d3" qsCatId="3D" csTypeId="urn:microsoft.com/office/officeart/2005/8/colors/accent6_2" csCatId="accent6" phldr="1"/>
      <dgm:spPr/>
      <dgm:t>
        <a:bodyPr/>
        <a:lstStyle/>
        <a:p>
          <a:endParaRPr lang="en-US"/>
        </a:p>
      </dgm:t>
    </dgm:pt>
    <dgm:pt modelId="{1028BA1D-BC14-4330-8C3F-75142F39B654}">
      <dgm:prSet phldrT="[Text]" custT="1"/>
      <dgm:spPr/>
      <dgm:t>
        <a:bodyPr/>
        <a:lstStyle/>
        <a:p>
          <a:pPr algn="l"/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Ngôn ngữ truy vấn SQL là gì?</a:t>
          </a:r>
        </a:p>
      </dgm:t>
    </dgm:pt>
    <dgm:pt modelId="{46036B2D-3225-4B5C-8D01-D88965B8992E}" type="parTrans" cxnId="{F6DA3A45-45FC-4334-AFEE-1BC20E79948A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6484B6C-5D9E-4E24-BB54-800EF704B7BF}" type="sibTrans" cxnId="{F6DA3A45-45FC-4334-AFEE-1BC20E79948A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606227D-4A72-4418-8558-FC8927B1AB16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SQL (Structured Query Language – Ngôn ngữ truy vấn có cấu trúc): ngôn ngữ được dùng để định nghĩa, cập nhật, truy xuất dữ liệu từ các CSDL quan hệ</a:t>
          </a:r>
        </a:p>
      </dgm:t>
    </dgm:pt>
    <dgm:pt modelId="{8E9C6CF4-C5A6-4DF0-8E28-7DB62A7054CE}" type="parTrans" cxnId="{B38FABE7-E8DF-45EB-BFC3-D98EB7EAD6A2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8E8A37D-29F4-4626-8C7F-6575CEC81857}" type="sibTrans" cxnId="{B38FABE7-E8DF-45EB-BFC3-D98EB7EAD6A2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372ECC6-84CE-4E45-B36D-46595BD234F9}">
      <dgm:prSet phldrT="[Text]" custT="1"/>
      <dgm:spPr/>
      <dgm:t>
        <a:bodyPr/>
        <a:lstStyle/>
        <a:p>
          <a:pPr algn="l"/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Thành phần của ngôn ngữ truy vấn SQL</a:t>
          </a:r>
        </a:p>
      </dgm:t>
    </dgm:pt>
    <dgm:pt modelId="{65B4E8F9-CFAD-4E34-B094-C1B0473A1EE7}" type="parTrans" cxnId="{EAEE69F3-8BD2-4B57-8570-26B9B6735F95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F4040E8A-5439-4484-99E9-48C5DC87BEBA}" type="sibTrans" cxnId="{EAEE69F3-8BD2-4B57-8570-26B9B6735F95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3614E99-1AB2-484F-8FB9-E4676C4822CA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DDL: ngôn ngữ định nghĩa dữ liệu</a:t>
          </a:r>
        </a:p>
      </dgm:t>
    </dgm:pt>
    <dgm:pt modelId="{12B99434-DEB6-4F45-987E-926AD608B8A6}" type="parTrans" cxnId="{1ADC487F-5733-452F-9234-C41B116C4131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9660445A-7023-4054-B2FA-F79289169980}" type="sibTrans" cxnId="{1ADC487F-5733-452F-9234-C41B116C4131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D7AE30BA-7113-40D0-8089-8210C7580240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DCL: ngôn ngữ kiểm soát dữ liệu</a:t>
          </a:r>
        </a:p>
      </dgm:t>
    </dgm:pt>
    <dgm:pt modelId="{82E28130-8054-412D-9B15-A4EB6EAF8246}" type="parTrans" cxnId="{08A66354-A0E7-473C-B604-862CAA1A2CA6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A7CA7D73-3CC7-40A3-92A7-F7D1F892F015}" type="sibTrans" cxnId="{08A66354-A0E7-473C-B604-862CAA1A2CA6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16E9756A-7555-428B-A9FF-41CB230E8DA8}">
      <dgm:prSet phldrT="[Text]" custT="1"/>
      <dgm:spPr/>
      <dgm:t>
        <a:bodyPr/>
        <a:lstStyle/>
        <a:p>
          <a:pPr algn="l"/>
          <a:r>
            <a: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Lợi ích của ngôn ngữ truy vấn SQL</a:t>
          </a:r>
        </a:p>
      </dgm:t>
    </dgm:pt>
    <dgm:pt modelId="{2A8E5E0E-9731-442C-A83A-286CC7C774EA}" type="parTrans" cxnId="{75E03F24-A050-4286-A258-39B90C4A24DD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6734DB4-27BA-4532-AB02-A8150DFF8BE8}" type="sibTrans" cxnId="{75E03F24-A050-4286-A258-39B90C4A24DD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78BB2A11-EB50-4ABF-8C6A-2F615341A94A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Được hỗ trợ và sử dụng bởi hầu hết các hệ QTCSDL.</a:t>
          </a:r>
        </a:p>
      </dgm:t>
    </dgm:pt>
    <dgm:pt modelId="{2273F2F8-6570-4525-B556-C7394F7A2382}" type="parTrans" cxnId="{15C48D24-C0B7-4BF6-B4DA-A08626DF1701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00FEAEF0-1ADF-49EC-9D05-247F52EC0CA5}" type="sibTrans" cxnId="{15C48D24-C0B7-4BF6-B4DA-A08626DF1701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C93492E8-740D-4C88-B301-3F6FD2EE3FC3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Dễ sử dụng: người dùng chỉ cần viết ra yêu cầu dưới dạng một câu truy vấn, không cần biết yêu cầu đó được thực hiện như thế nào.</a:t>
          </a:r>
        </a:p>
      </dgm:t>
    </dgm:pt>
    <dgm:pt modelId="{6B848BB0-28B8-46DD-B043-301FA34DD8D7}" type="parTrans" cxnId="{1B60B267-6D1A-494A-B039-FE02077C3D13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E08CD225-F858-4B73-9D74-ACFFD81417E9}" type="sibTrans" cxnId="{1B60B267-6D1A-494A-B039-FE02077C3D13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6099E07E-81F6-4CEF-9547-10BDDFBB6C94}">
      <dgm:prSet phldrT="[Text]" custT="1"/>
      <dgm:spPr/>
      <dgm:t>
        <a:bodyPr/>
        <a:lstStyle/>
        <a:p>
          <a:pPr algn="l"/>
          <a:r>
            <a:rPr lang="en-US" sz="1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DML: ngôn ngữ thao tác dữ liệu</a:t>
          </a:r>
        </a:p>
      </dgm:t>
    </dgm:pt>
    <dgm:pt modelId="{0D617852-1FD9-4B6D-98BE-C34A5D50220D}" type="parTrans" cxnId="{D1E88D15-09A8-4458-A70D-B014EA566512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B62BF00D-5C0B-4F16-8F1E-D0B1F2B07297}" type="sibTrans" cxnId="{D1E88D15-09A8-4458-A70D-B014EA566512}">
      <dgm:prSet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2225B078-B214-44C4-9706-240323CD7A1B}">
      <dgm:prSet phldrT="[Text]" custT="1"/>
      <dgm:spPr/>
      <dgm:t>
        <a:bodyPr/>
        <a:lstStyle/>
        <a:p>
          <a:pPr algn="l"/>
          <a:endParaRPr lang="en-US" sz="14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</dgm:t>
    </dgm:pt>
    <dgm:pt modelId="{8C3AC2BF-6D59-48B8-8573-9D2149DAEDAC}" type="parTrans" cxnId="{C3DDEFE3-6DE6-4A00-8310-86733AE434BC}">
      <dgm:prSet/>
      <dgm:spPr/>
      <dgm:t>
        <a:bodyPr/>
        <a:lstStyle/>
        <a:p>
          <a:endParaRPr lang="en-US"/>
        </a:p>
      </dgm:t>
    </dgm:pt>
    <dgm:pt modelId="{A665D8A7-0A3F-4CED-A85F-51A14FC89634}" type="sibTrans" cxnId="{C3DDEFE3-6DE6-4A00-8310-86733AE434BC}">
      <dgm:prSet/>
      <dgm:spPr/>
      <dgm:t>
        <a:bodyPr/>
        <a:lstStyle/>
        <a:p>
          <a:endParaRPr lang="en-US"/>
        </a:p>
      </dgm:t>
    </dgm:pt>
    <dgm:pt modelId="{88053C16-B92F-4263-A745-8488EFA3DCE3}" type="pres">
      <dgm:prSet presAssocID="{F2D70885-0D69-49B2-BB6A-5C885D222DDE}" presName="Name0" presStyleCnt="0">
        <dgm:presLayoutVars>
          <dgm:dir/>
          <dgm:animLvl val="lvl"/>
          <dgm:resizeHandles val="exact"/>
        </dgm:presLayoutVars>
      </dgm:prSet>
      <dgm:spPr/>
    </dgm:pt>
    <dgm:pt modelId="{B1EC72D3-D7AE-445C-9079-F582ABB0A0F9}" type="pres">
      <dgm:prSet presAssocID="{F2D70885-0D69-49B2-BB6A-5C885D222DDE}" presName="tSp" presStyleCnt="0"/>
      <dgm:spPr/>
    </dgm:pt>
    <dgm:pt modelId="{71E3F8FA-66D6-4960-BB94-E88FFEC09164}" type="pres">
      <dgm:prSet presAssocID="{F2D70885-0D69-49B2-BB6A-5C885D222DDE}" presName="bSp" presStyleCnt="0"/>
      <dgm:spPr/>
    </dgm:pt>
    <dgm:pt modelId="{A2C07962-BD31-4928-B67D-BE86C69F0A5A}" type="pres">
      <dgm:prSet presAssocID="{F2D70885-0D69-49B2-BB6A-5C885D222DDE}" presName="process" presStyleCnt="0"/>
      <dgm:spPr/>
    </dgm:pt>
    <dgm:pt modelId="{D4482C98-0BA2-4BC4-B853-6F0D127CA076}" type="pres">
      <dgm:prSet presAssocID="{1028BA1D-BC14-4330-8C3F-75142F39B654}" presName="composite1" presStyleCnt="0"/>
      <dgm:spPr/>
    </dgm:pt>
    <dgm:pt modelId="{9734E406-9D94-45EA-B0B8-F437BB340BFD}" type="pres">
      <dgm:prSet presAssocID="{1028BA1D-BC14-4330-8C3F-75142F39B654}" presName="dummyNode1" presStyleLbl="node1" presStyleIdx="0" presStyleCnt="3"/>
      <dgm:spPr/>
    </dgm:pt>
    <dgm:pt modelId="{91F09427-79A1-4EA0-B4CB-479CEAEDBDF5}" type="pres">
      <dgm:prSet presAssocID="{1028BA1D-BC14-4330-8C3F-75142F39B654}" presName="childNode1" presStyleLbl="bgAcc1" presStyleIdx="0" presStyleCnt="3" custScaleX="127395" custScaleY="130540">
        <dgm:presLayoutVars>
          <dgm:bulletEnabled val="1"/>
        </dgm:presLayoutVars>
      </dgm:prSet>
      <dgm:spPr/>
    </dgm:pt>
    <dgm:pt modelId="{9C7A625B-5FB1-41C3-9C35-C3A14C0D816B}" type="pres">
      <dgm:prSet presAssocID="{1028BA1D-BC14-4330-8C3F-75142F39B654}" presName="childNode1tx" presStyleLbl="bgAcc1" presStyleIdx="0" presStyleCnt="3">
        <dgm:presLayoutVars>
          <dgm:bulletEnabled val="1"/>
        </dgm:presLayoutVars>
      </dgm:prSet>
      <dgm:spPr/>
    </dgm:pt>
    <dgm:pt modelId="{057A2506-FD7F-4364-B3A0-A4ECEDE1756C}" type="pres">
      <dgm:prSet presAssocID="{1028BA1D-BC14-4330-8C3F-75142F39B654}" presName="parentNode1" presStyleLbl="node1" presStyleIdx="0" presStyleCnt="3" custScaleX="109814">
        <dgm:presLayoutVars>
          <dgm:chMax val="1"/>
          <dgm:bulletEnabled val="1"/>
        </dgm:presLayoutVars>
      </dgm:prSet>
      <dgm:spPr/>
    </dgm:pt>
    <dgm:pt modelId="{EF2C0C0D-AE19-44B3-B2FA-F4D726F66074}" type="pres">
      <dgm:prSet presAssocID="{1028BA1D-BC14-4330-8C3F-75142F39B654}" presName="connSite1" presStyleCnt="0"/>
      <dgm:spPr/>
    </dgm:pt>
    <dgm:pt modelId="{2260A01B-7BBD-438E-9BDD-A7F8031B2DDA}" type="pres">
      <dgm:prSet presAssocID="{16484B6C-5D9E-4E24-BB54-800EF704B7BF}" presName="Name9" presStyleLbl="sibTrans2D1" presStyleIdx="0" presStyleCnt="2"/>
      <dgm:spPr/>
    </dgm:pt>
    <dgm:pt modelId="{85402F16-AC4B-4258-8B06-E6D045C2A0DB}" type="pres">
      <dgm:prSet presAssocID="{6372ECC6-84CE-4E45-B36D-46595BD234F9}" presName="composite2" presStyleCnt="0"/>
      <dgm:spPr/>
    </dgm:pt>
    <dgm:pt modelId="{E82188A3-EE72-4299-9A4C-070AF506D497}" type="pres">
      <dgm:prSet presAssocID="{6372ECC6-84CE-4E45-B36D-46595BD234F9}" presName="dummyNode2" presStyleLbl="node1" presStyleIdx="0" presStyleCnt="3"/>
      <dgm:spPr/>
    </dgm:pt>
    <dgm:pt modelId="{36850755-92B4-4BA9-809F-EC23821CC158}" type="pres">
      <dgm:prSet presAssocID="{6372ECC6-84CE-4E45-B36D-46595BD234F9}" presName="childNode2" presStyleLbl="bgAcc1" presStyleIdx="1" presStyleCnt="3" custScaleX="127395" custScaleY="130540">
        <dgm:presLayoutVars>
          <dgm:bulletEnabled val="1"/>
        </dgm:presLayoutVars>
      </dgm:prSet>
      <dgm:spPr/>
    </dgm:pt>
    <dgm:pt modelId="{F2D11FD4-604C-4A82-AC34-48BAEE4114C2}" type="pres">
      <dgm:prSet presAssocID="{6372ECC6-84CE-4E45-B36D-46595BD234F9}" presName="childNode2tx" presStyleLbl="bgAcc1" presStyleIdx="1" presStyleCnt="3">
        <dgm:presLayoutVars>
          <dgm:bulletEnabled val="1"/>
        </dgm:presLayoutVars>
      </dgm:prSet>
      <dgm:spPr/>
    </dgm:pt>
    <dgm:pt modelId="{87395368-C216-4C5F-B0F0-1F850BECABC8}" type="pres">
      <dgm:prSet presAssocID="{6372ECC6-84CE-4E45-B36D-46595BD234F9}" presName="parentNode2" presStyleLbl="node1" presStyleIdx="1" presStyleCnt="3" custScaleX="109814">
        <dgm:presLayoutVars>
          <dgm:chMax val="0"/>
          <dgm:bulletEnabled val="1"/>
        </dgm:presLayoutVars>
      </dgm:prSet>
      <dgm:spPr/>
    </dgm:pt>
    <dgm:pt modelId="{71714969-5E0B-4B92-A833-6B7D672804E4}" type="pres">
      <dgm:prSet presAssocID="{6372ECC6-84CE-4E45-B36D-46595BD234F9}" presName="connSite2" presStyleCnt="0"/>
      <dgm:spPr/>
    </dgm:pt>
    <dgm:pt modelId="{540A834A-715E-4C15-B021-FA9E00741464}" type="pres">
      <dgm:prSet presAssocID="{F4040E8A-5439-4484-99E9-48C5DC87BEBA}" presName="Name18" presStyleLbl="sibTrans2D1" presStyleIdx="1" presStyleCnt="2"/>
      <dgm:spPr/>
    </dgm:pt>
    <dgm:pt modelId="{3C266E9E-798B-46C3-8B2F-00B3CABDDE1D}" type="pres">
      <dgm:prSet presAssocID="{16E9756A-7555-428B-A9FF-41CB230E8DA8}" presName="composite1" presStyleCnt="0"/>
      <dgm:spPr/>
    </dgm:pt>
    <dgm:pt modelId="{D6FEACD4-D5C8-42B6-BFCF-1931084DF2D7}" type="pres">
      <dgm:prSet presAssocID="{16E9756A-7555-428B-A9FF-41CB230E8DA8}" presName="dummyNode1" presStyleLbl="node1" presStyleIdx="1" presStyleCnt="3"/>
      <dgm:spPr/>
    </dgm:pt>
    <dgm:pt modelId="{83CC2004-2DEC-4FC8-A6E0-E1BBF4F84DD0}" type="pres">
      <dgm:prSet presAssocID="{16E9756A-7555-428B-A9FF-41CB230E8DA8}" presName="childNode1" presStyleLbl="bgAcc1" presStyleIdx="2" presStyleCnt="3" custScaleX="133321" custScaleY="130540">
        <dgm:presLayoutVars>
          <dgm:bulletEnabled val="1"/>
        </dgm:presLayoutVars>
      </dgm:prSet>
      <dgm:spPr/>
    </dgm:pt>
    <dgm:pt modelId="{BE3EFBE7-03F1-40AA-84B5-958032FEAB5D}" type="pres">
      <dgm:prSet presAssocID="{16E9756A-7555-428B-A9FF-41CB230E8DA8}" presName="childNode1tx" presStyleLbl="bgAcc1" presStyleIdx="2" presStyleCnt="3">
        <dgm:presLayoutVars>
          <dgm:bulletEnabled val="1"/>
        </dgm:presLayoutVars>
      </dgm:prSet>
      <dgm:spPr/>
    </dgm:pt>
    <dgm:pt modelId="{A3449C5F-0B01-43EA-81B9-497875C2371D}" type="pres">
      <dgm:prSet presAssocID="{16E9756A-7555-428B-A9FF-41CB230E8DA8}" presName="parentNode1" presStyleLbl="node1" presStyleIdx="2" presStyleCnt="3" custScaleX="109814">
        <dgm:presLayoutVars>
          <dgm:chMax val="1"/>
          <dgm:bulletEnabled val="1"/>
        </dgm:presLayoutVars>
      </dgm:prSet>
      <dgm:spPr/>
    </dgm:pt>
    <dgm:pt modelId="{498C5368-100B-4AAE-B899-0A3D20B60448}" type="pres">
      <dgm:prSet presAssocID="{16E9756A-7555-428B-A9FF-41CB230E8DA8}" presName="connSite1" presStyleCnt="0"/>
      <dgm:spPr/>
    </dgm:pt>
  </dgm:ptLst>
  <dgm:cxnLst>
    <dgm:cxn modelId="{F0E29408-1A1A-4557-BE09-75B296C4FA7C}" type="presOf" srcId="{2225B078-B214-44C4-9706-240323CD7A1B}" destId="{F2D11FD4-604C-4A82-AC34-48BAEE4114C2}" srcOrd="1" destOrd="0" presId="urn:microsoft.com/office/officeart/2005/8/layout/hProcess4"/>
    <dgm:cxn modelId="{D1E88D15-09A8-4458-A70D-B014EA566512}" srcId="{6372ECC6-84CE-4E45-B36D-46595BD234F9}" destId="{6099E07E-81F6-4CEF-9547-10BDDFBB6C94}" srcOrd="2" destOrd="0" parTransId="{0D617852-1FD9-4B6D-98BE-C34A5D50220D}" sibTransId="{B62BF00D-5C0B-4F16-8F1E-D0B1F2B07297}"/>
    <dgm:cxn modelId="{FE66F01E-FA31-4545-A099-B2804C87D2EA}" type="presOf" srcId="{16E9756A-7555-428B-A9FF-41CB230E8DA8}" destId="{A3449C5F-0B01-43EA-81B9-497875C2371D}" srcOrd="0" destOrd="0" presId="urn:microsoft.com/office/officeart/2005/8/layout/hProcess4"/>
    <dgm:cxn modelId="{75E03F24-A050-4286-A258-39B90C4A24DD}" srcId="{F2D70885-0D69-49B2-BB6A-5C885D222DDE}" destId="{16E9756A-7555-428B-A9FF-41CB230E8DA8}" srcOrd="2" destOrd="0" parTransId="{2A8E5E0E-9731-442C-A83A-286CC7C774EA}" sibTransId="{66734DB4-27BA-4532-AB02-A8150DFF8BE8}"/>
    <dgm:cxn modelId="{15C48D24-C0B7-4BF6-B4DA-A08626DF1701}" srcId="{16E9756A-7555-428B-A9FF-41CB230E8DA8}" destId="{78BB2A11-EB50-4ABF-8C6A-2F615341A94A}" srcOrd="0" destOrd="0" parTransId="{2273F2F8-6570-4525-B556-C7394F7A2382}" sibTransId="{00FEAEF0-1ADF-49EC-9D05-247F52EC0CA5}"/>
    <dgm:cxn modelId="{A0BEF827-88EF-4B97-80E7-C371090843AF}" type="presOf" srcId="{F2D70885-0D69-49B2-BB6A-5C885D222DDE}" destId="{88053C16-B92F-4263-A745-8488EFA3DCE3}" srcOrd="0" destOrd="0" presId="urn:microsoft.com/office/officeart/2005/8/layout/hProcess4"/>
    <dgm:cxn modelId="{82A2EE3B-9A4A-4B50-ADCD-D2777A080D34}" type="presOf" srcId="{D7AE30BA-7113-40D0-8089-8210C7580240}" destId="{36850755-92B4-4BA9-809F-EC23821CC158}" srcOrd="0" destOrd="3" presId="urn:microsoft.com/office/officeart/2005/8/layout/hProcess4"/>
    <dgm:cxn modelId="{0E98A85D-A5E7-43BC-AA26-F62337C7BB17}" type="presOf" srcId="{6099E07E-81F6-4CEF-9547-10BDDFBB6C94}" destId="{F2D11FD4-604C-4A82-AC34-48BAEE4114C2}" srcOrd="1" destOrd="2" presId="urn:microsoft.com/office/officeart/2005/8/layout/hProcess4"/>
    <dgm:cxn modelId="{F6DA3A45-45FC-4334-AFEE-1BC20E79948A}" srcId="{F2D70885-0D69-49B2-BB6A-5C885D222DDE}" destId="{1028BA1D-BC14-4330-8C3F-75142F39B654}" srcOrd="0" destOrd="0" parTransId="{46036B2D-3225-4B5C-8D01-D88965B8992E}" sibTransId="{16484B6C-5D9E-4E24-BB54-800EF704B7BF}"/>
    <dgm:cxn modelId="{1B60B267-6D1A-494A-B039-FE02077C3D13}" srcId="{16E9756A-7555-428B-A9FF-41CB230E8DA8}" destId="{C93492E8-740D-4C88-B301-3F6FD2EE3FC3}" srcOrd="1" destOrd="0" parTransId="{6B848BB0-28B8-46DD-B043-301FA34DD8D7}" sibTransId="{E08CD225-F858-4B73-9D74-ACFFD81417E9}"/>
    <dgm:cxn modelId="{70BFA44B-6066-40E5-BCAC-D66F1239BEEB}" type="presOf" srcId="{83614E99-1AB2-484F-8FB9-E4676C4822CA}" destId="{36850755-92B4-4BA9-809F-EC23821CC158}" srcOrd="0" destOrd="1" presId="urn:microsoft.com/office/officeart/2005/8/layout/hProcess4"/>
    <dgm:cxn modelId="{E096D46C-2BCD-435D-AC95-B7885928939D}" type="presOf" srcId="{D606227D-4A72-4418-8558-FC8927B1AB16}" destId="{91F09427-79A1-4EA0-B4CB-479CEAEDBDF5}" srcOrd="0" destOrd="0" presId="urn:microsoft.com/office/officeart/2005/8/layout/hProcess4"/>
    <dgm:cxn modelId="{08A66354-A0E7-473C-B604-862CAA1A2CA6}" srcId="{6372ECC6-84CE-4E45-B36D-46595BD234F9}" destId="{D7AE30BA-7113-40D0-8089-8210C7580240}" srcOrd="3" destOrd="0" parTransId="{82E28130-8054-412D-9B15-A4EB6EAF8246}" sibTransId="{A7CA7D73-3CC7-40A3-92A7-F7D1F892F015}"/>
    <dgm:cxn modelId="{7290EB5A-7F16-447E-91FE-C6DEFB92265B}" type="presOf" srcId="{78BB2A11-EB50-4ABF-8C6A-2F615341A94A}" destId="{83CC2004-2DEC-4FC8-A6E0-E1BBF4F84DD0}" srcOrd="0" destOrd="0" presId="urn:microsoft.com/office/officeart/2005/8/layout/hProcess4"/>
    <dgm:cxn modelId="{1ADC487F-5733-452F-9234-C41B116C4131}" srcId="{6372ECC6-84CE-4E45-B36D-46595BD234F9}" destId="{83614E99-1AB2-484F-8FB9-E4676C4822CA}" srcOrd="1" destOrd="0" parTransId="{12B99434-DEB6-4F45-987E-926AD608B8A6}" sibTransId="{9660445A-7023-4054-B2FA-F79289169980}"/>
    <dgm:cxn modelId="{157A3280-69C7-4B3A-818A-AB607576C479}" type="presOf" srcId="{83614E99-1AB2-484F-8FB9-E4676C4822CA}" destId="{F2D11FD4-604C-4A82-AC34-48BAEE4114C2}" srcOrd="1" destOrd="1" presId="urn:microsoft.com/office/officeart/2005/8/layout/hProcess4"/>
    <dgm:cxn modelId="{223EC287-C4A4-4F22-8A0D-2789FD0B8E94}" type="presOf" srcId="{D606227D-4A72-4418-8558-FC8927B1AB16}" destId="{9C7A625B-5FB1-41C3-9C35-C3A14C0D816B}" srcOrd="1" destOrd="0" presId="urn:microsoft.com/office/officeart/2005/8/layout/hProcess4"/>
    <dgm:cxn modelId="{EB1FFE88-E8F8-4424-A377-34572476FC1C}" type="presOf" srcId="{C93492E8-740D-4C88-B301-3F6FD2EE3FC3}" destId="{BE3EFBE7-03F1-40AA-84B5-958032FEAB5D}" srcOrd="1" destOrd="1" presId="urn:microsoft.com/office/officeart/2005/8/layout/hProcess4"/>
    <dgm:cxn modelId="{79F9199D-D9EC-40CC-8B51-739A907F60FD}" type="presOf" srcId="{F4040E8A-5439-4484-99E9-48C5DC87BEBA}" destId="{540A834A-715E-4C15-B021-FA9E00741464}" srcOrd="0" destOrd="0" presId="urn:microsoft.com/office/officeart/2005/8/layout/hProcess4"/>
    <dgm:cxn modelId="{B33FB1B3-65DE-4D0F-8A61-10099047B4E0}" type="presOf" srcId="{1028BA1D-BC14-4330-8C3F-75142F39B654}" destId="{057A2506-FD7F-4364-B3A0-A4ECEDE1756C}" srcOrd="0" destOrd="0" presId="urn:microsoft.com/office/officeart/2005/8/layout/hProcess4"/>
    <dgm:cxn modelId="{F24961B7-1B89-40EE-98FE-C292CE52BC16}" type="presOf" srcId="{C93492E8-740D-4C88-B301-3F6FD2EE3FC3}" destId="{83CC2004-2DEC-4FC8-A6E0-E1BBF4F84DD0}" srcOrd="0" destOrd="1" presId="urn:microsoft.com/office/officeart/2005/8/layout/hProcess4"/>
    <dgm:cxn modelId="{320143BC-9EB2-46DF-A7B7-DD162E5618E0}" type="presOf" srcId="{6372ECC6-84CE-4E45-B36D-46595BD234F9}" destId="{87395368-C216-4C5F-B0F0-1F850BECABC8}" srcOrd="0" destOrd="0" presId="urn:microsoft.com/office/officeart/2005/8/layout/hProcess4"/>
    <dgm:cxn modelId="{2BC4E7C8-26CC-4C89-AF98-1610C1BE933F}" type="presOf" srcId="{2225B078-B214-44C4-9706-240323CD7A1B}" destId="{36850755-92B4-4BA9-809F-EC23821CC158}" srcOrd="0" destOrd="0" presId="urn:microsoft.com/office/officeart/2005/8/layout/hProcess4"/>
    <dgm:cxn modelId="{923E19CB-CEC3-41ED-BBD8-56F2AE2B6654}" type="presOf" srcId="{D7AE30BA-7113-40D0-8089-8210C7580240}" destId="{F2D11FD4-604C-4A82-AC34-48BAEE4114C2}" srcOrd="1" destOrd="3" presId="urn:microsoft.com/office/officeart/2005/8/layout/hProcess4"/>
    <dgm:cxn modelId="{A18198CD-0324-4A15-AE2B-DA5915A19598}" type="presOf" srcId="{16484B6C-5D9E-4E24-BB54-800EF704B7BF}" destId="{2260A01B-7BBD-438E-9BDD-A7F8031B2DDA}" srcOrd="0" destOrd="0" presId="urn:microsoft.com/office/officeart/2005/8/layout/hProcess4"/>
    <dgm:cxn modelId="{C3DDEFE3-6DE6-4A00-8310-86733AE434BC}" srcId="{6372ECC6-84CE-4E45-B36D-46595BD234F9}" destId="{2225B078-B214-44C4-9706-240323CD7A1B}" srcOrd="0" destOrd="0" parTransId="{8C3AC2BF-6D59-48B8-8573-9D2149DAEDAC}" sibTransId="{A665D8A7-0A3F-4CED-A85F-51A14FC89634}"/>
    <dgm:cxn modelId="{B38FABE7-E8DF-45EB-BFC3-D98EB7EAD6A2}" srcId="{1028BA1D-BC14-4330-8C3F-75142F39B654}" destId="{D606227D-4A72-4418-8558-FC8927B1AB16}" srcOrd="0" destOrd="0" parTransId="{8E9C6CF4-C5A6-4DF0-8E28-7DB62A7054CE}" sibTransId="{98E8A37D-29F4-4626-8C7F-6575CEC81857}"/>
    <dgm:cxn modelId="{EAEE69F3-8BD2-4B57-8570-26B9B6735F95}" srcId="{F2D70885-0D69-49B2-BB6A-5C885D222DDE}" destId="{6372ECC6-84CE-4E45-B36D-46595BD234F9}" srcOrd="1" destOrd="0" parTransId="{65B4E8F9-CFAD-4E34-B094-C1B0473A1EE7}" sibTransId="{F4040E8A-5439-4484-99E9-48C5DC87BEBA}"/>
    <dgm:cxn modelId="{957D58F9-BA7E-4916-B370-A11C61E056F6}" type="presOf" srcId="{78BB2A11-EB50-4ABF-8C6A-2F615341A94A}" destId="{BE3EFBE7-03F1-40AA-84B5-958032FEAB5D}" srcOrd="1" destOrd="0" presId="urn:microsoft.com/office/officeart/2005/8/layout/hProcess4"/>
    <dgm:cxn modelId="{B6370CFA-C115-44C4-9D2F-DC77533FD4BB}" type="presOf" srcId="{6099E07E-81F6-4CEF-9547-10BDDFBB6C94}" destId="{36850755-92B4-4BA9-809F-EC23821CC158}" srcOrd="0" destOrd="2" presId="urn:microsoft.com/office/officeart/2005/8/layout/hProcess4"/>
    <dgm:cxn modelId="{E3074728-0806-46F5-B0AD-0D0968569E9B}" type="presParOf" srcId="{88053C16-B92F-4263-A745-8488EFA3DCE3}" destId="{B1EC72D3-D7AE-445C-9079-F582ABB0A0F9}" srcOrd="0" destOrd="0" presId="urn:microsoft.com/office/officeart/2005/8/layout/hProcess4"/>
    <dgm:cxn modelId="{9E8527CB-AB7E-4AFB-A6FF-C46CFAA4DE69}" type="presParOf" srcId="{88053C16-B92F-4263-A745-8488EFA3DCE3}" destId="{71E3F8FA-66D6-4960-BB94-E88FFEC09164}" srcOrd="1" destOrd="0" presId="urn:microsoft.com/office/officeart/2005/8/layout/hProcess4"/>
    <dgm:cxn modelId="{8C95A154-4E75-461D-BF1E-356E9F5F4F51}" type="presParOf" srcId="{88053C16-B92F-4263-A745-8488EFA3DCE3}" destId="{A2C07962-BD31-4928-B67D-BE86C69F0A5A}" srcOrd="2" destOrd="0" presId="urn:microsoft.com/office/officeart/2005/8/layout/hProcess4"/>
    <dgm:cxn modelId="{324AD55A-11B1-4F5D-90D3-FA4BCBBB4FA0}" type="presParOf" srcId="{A2C07962-BD31-4928-B67D-BE86C69F0A5A}" destId="{D4482C98-0BA2-4BC4-B853-6F0D127CA076}" srcOrd="0" destOrd="0" presId="urn:microsoft.com/office/officeart/2005/8/layout/hProcess4"/>
    <dgm:cxn modelId="{1753446A-B472-4E68-B4D9-19E482AACE2C}" type="presParOf" srcId="{D4482C98-0BA2-4BC4-B853-6F0D127CA076}" destId="{9734E406-9D94-45EA-B0B8-F437BB340BFD}" srcOrd="0" destOrd="0" presId="urn:microsoft.com/office/officeart/2005/8/layout/hProcess4"/>
    <dgm:cxn modelId="{DE8F152E-7C68-4B45-AAD0-361D5EC4E69C}" type="presParOf" srcId="{D4482C98-0BA2-4BC4-B853-6F0D127CA076}" destId="{91F09427-79A1-4EA0-B4CB-479CEAEDBDF5}" srcOrd="1" destOrd="0" presId="urn:microsoft.com/office/officeart/2005/8/layout/hProcess4"/>
    <dgm:cxn modelId="{A09A937E-FA29-4E44-A16E-D527EA639840}" type="presParOf" srcId="{D4482C98-0BA2-4BC4-B853-6F0D127CA076}" destId="{9C7A625B-5FB1-41C3-9C35-C3A14C0D816B}" srcOrd="2" destOrd="0" presId="urn:microsoft.com/office/officeart/2005/8/layout/hProcess4"/>
    <dgm:cxn modelId="{2B012B8E-C136-4026-97AA-6964D3E9EA2C}" type="presParOf" srcId="{D4482C98-0BA2-4BC4-B853-6F0D127CA076}" destId="{057A2506-FD7F-4364-B3A0-A4ECEDE1756C}" srcOrd="3" destOrd="0" presId="urn:microsoft.com/office/officeart/2005/8/layout/hProcess4"/>
    <dgm:cxn modelId="{092750AD-483A-4417-A559-B894D68B8383}" type="presParOf" srcId="{D4482C98-0BA2-4BC4-B853-6F0D127CA076}" destId="{EF2C0C0D-AE19-44B3-B2FA-F4D726F66074}" srcOrd="4" destOrd="0" presId="urn:microsoft.com/office/officeart/2005/8/layout/hProcess4"/>
    <dgm:cxn modelId="{DA30BF9A-9194-40C7-9833-208A22CF1DED}" type="presParOf" srcId="{A2C07962-BD31-4928-B67D-BE86C69F0A5A}" destId="{2260A01B-7BBD-438E-9BDD-A7F8031B2DDA}" srcOrd="1" destOrd="0" presId="urn:microsoft.com/office/officeart/2005/8/layout/hProcess4"/>
    <dgm:cxn modelId="{B60709ED-6B56-4D8D-B0B3-9E86FA0B1653}" type="presParOf" srcId="{A2C07962-BD31-4928-B67D-BE86C69F0A5A}" destId="{85402F16-AC4B-4258-8B06-E6D045C2A0DB}" srcOrd="2" destOrd="0" presId="urn:microsoft.com/office/officeart/2005/8/layout/hProcess4"/>
    <dgm:cxn modelId="{DF9254DB-AB5D-466B-B39E-D78650FFCA95}" type="presParOf" srcId="{85402F16-AC4B-4258-8B06-E6D045C2A0DB}" destId="{E82188A3-EE72-4299-9A4C-070AF506D497}" srcOrd="0" destOrd="0" presId="urn:microsoft.com/office/officeart/2005/8/layout/hProcess4"/>
    <dgm:cxn modelId="{778E6D6D-567D-4673-8AA2-38F152F1A19E}" type="presParOf" srcId="{85402F16-AC4B-4258-8B06-E6D045C2A0DB}" destId="{36850755-92B4-4BA9-809F-EC23821CC158}" srcOrd="1" destOrd="0" presId="urn:microsoft.com/office/officeart/2005/8/layout/hProcess4"/>
    <dgm:cxn modelId="{54196720-9B2C-455A-8438-1A71F2001B9F}" type="presParOf" srcId="{85402F16-AC4B-4258-8B06-E6D045C2A0DB}" destId="{F2D11FD4-604C-4A82-AC34-48BAEE4114C2}" srcOrd="2" destOrd="0" presId="urn:microsoft.com/office/officeart/2005/8/layout/hProcess4"/>
    <dgm:cxn modelId="{43424A65-99C0-46FD-881D-E0F2765B556C}" type="presParOf" srcId="{85402F16-AC4B-4258-8B06-E6D045C2A0DB}" destId="{87395368-C216-4C5F-B0F0-1F850BECABC8}" srcOrd="3" destOrd="0" presId="urn:microsoft.com/office/officeart/2005/8/layout/hProcess4"/>
    <dgm:cxn modelId="{681DAD55-1F91-4A09-8B2A-25BCEFB077C7}" type="presParOf" srcId="{85402F16-AC4B-4258-8B06-E6D045C2A0DB}" destId="{71714969-5E0B-4B92-A833-6B7D672804E4}" srcOrd="4" destOrd="0" presId="urn:microsoft.com/office/officeart/2005/8/layout/hProcess4"/>
    <dgm:cxn modelId="{1A3B8F50-8ED2-490B-92F4-6FF6328A31FA}" type="presParOf" srcId="{A2C07962-BD31-4928-B67D-BE86C69F0A5A}" destId="{540A834A-715E-4C15-B021-FA9E00741464}" srcOrd="3" destOrd="0" presId="urn:microsoft.com/office/officeart/2005/8/layout/hProcess4"/>
    <dgm:cxn modelId="{9B27FA5A-A878-4648-AEA4-E9BE9BB15DB2}" type="presParOf" srcId="{A2C07962-BD31-4928-B67D-BE86C69F0A5A}" destId="{3C266E9E-798B-46C3-8B2F-00B3CABDDE1D}" srcOrd="4" destOrd="0" presId="urn:microsoft.com/office/officeart/2005/8/layout/hProcess4"/>
    <dgm:cxn modelId="{815BDEC8-78E2-4D23-8CCE-A5D393FD77F2}" type="presParOf" srcId="{3C266E9E-798B-46C3-8B2F-00B3CABDDE1D}" destId="{D6FEACD4-D5C8-42B6-BFCF-1931084DF2D7}" srcOrd="0" destOrd="0" presId="urn:microsoft.com/office/officeart/2005/8/layout/hProcess4"/>
    <dgm:cxn modelId="{5BDAAB82-8CE0-4FA8-8EF4-F75A9C8FDF2C}" type="presParOf" srcId="{3C266E9E-798B-46C3-8B2F-00B3CABDDE1D}" destId="{83CC2004-2DEC-4FC8-A6E0-E1BBF4F84DD0}" srcOrd="1" destOrd="0" presId="urn:microsoft.com/office/officeart/2005/8/layout/hProcess4"/>
    <dgm:cxn modelId="{16BF283F-DAF1-4D1C-9C58-8F62871F6C19}" type="presParOf" srcId="{3C266E9E-798B-46C3-8B2F-00B3CABDDE1D}" destId="{BE3EFBE7-03F1-40AA-84B5-958032FEAB5D}" srcOrd="2" destOrd="0" presId="urn:microsoft.com/office/officeart/2005/8/layout/hProcess4"/>
    <dgm:cxn modelId="{38B6CCC8-6B7F-4EAC-9225-E325FD8288D1}" type="presParOf" srcId="{3C266E9E-798B-46C3-8B2F-00B3CABDDE1D}" destId="{A3449C5F-0B01-43EA-81B9-497875C2371D}" srcOrd="3" destOrd="0" presId="urn:microsoft.com/office/officeart/2005/8/layout/hProcess4"/>
    <dgm:cxn modelId="{1D7735A3-1043-4674-8D29-112319EB8263}" type="presParOf" srcId="{3C266E9E-798B-46C3-8B2F-00B3CABDDE1D}" destId="{498C5368-100B-4AAE-B899-0A3D20B60448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Câu truy vấn kiểm soát quyền người dùng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Câu truy vấn khởi tạo CSDL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Các kiểu dữ liệu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Câu truy xuất dữ liệu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Câu truy vấn cập nhật dữ liệu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139506-2048-44FA-B6F5-8A3179F83116}" type="doc">
      <dgm:prSet loTypeId="urn:microsoft.com/office/officeart/2005/8/layout/vList3" loCatId="picture" qsTypeId="urn:microsoft.com/office/officeart/2005/8/quickstyle/simple3" qsCatId="simple" csTypeId="urn:microsoft.com/office/officeart/2005/8/colors/accent6_2" csCatId="accent6" phldr="1"/>
      <dgm:spPr/>
    </dgm:pt>
    <dgm:pt modelId="{D4C4BE53-2C92-4165-9F15-ED3A503DCF8E}">
      <dgm:prSet phldrT="[Text]" custT="1"/>
      <dgm:spPr/>
      <dgm:t>
        <a:bodyPr/>
        <a:lstStyle/>
        <a:p>
          <a:pPr algn="l"/>
          <a:r>
            <a:rPr lang="en-US" sz="1800"/>
            <a:t>Ví dụ</a:t>
          </a:r>
        </a:p>
      </dgm:t>
    </dgm:pt>
    <dgm:pt modelId="{4FAD2DC9-2639-4736-9F7E-D70BBE78D0CE}" type="par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C6508300-021D-4B59-9D4D-FFD02F4B64F1}" type="sibTrans" cxnId="{2509195A-D4BD-4690-921E-76E3088535AB}">
      <dgm:prSet/>
      <dgm:spPr/>
      <dgm:t>
        <a:bodyPr/>
        <a:lstStyle/>
        <a:p>
          <a:pPr algn="l"/>
          <a:endParaRPr lang="en-US" sz="1800"/>
        </a:p>
      </dgm:t>
    </dgm:pt>
    <dgm:pt modelId="{00FE5586-512F-4147-B003-488BEC08A3B1}" type="pres">
      <dgm:prSet presAssocID="{A8139506-2048-44FA-B6F5-8A3179F83116}" presName="linearFlow" presStyleCnt="0">
        <dgm:presLayoutVars>
          <dgm:dir/>
          <dgm:resizeHandles val="exact"/>
        </dgm:presLayoutVars>
      </dgm:prSet>
      <dgm:spPr/>
    </dgm:pt>
    <dgm:pt modelId="{45822DE7-9A8C-45D3-B90D-7E7DC72A5E0A}" type="pres">
      <dgm:prSet presAssocID="{D4C4BE53-2C92-4165-9F15-ED3A503DCF8E}" presName="composite" presStyleCnt="0"/>
      <dgm:spPr/>
    </dgm:pt>
    <dgm:pt modelId="{C777F1FB-A23A-4828-AD1D-65685EEB5E08}" type="pres">
      <dgm:prSet presAssocID="{D4C4BE53-2C92-4165-9F15-ED3A503DCF8E}" presName="imgShp" presStyleLbl="fgImgPlace1" presStyleIdx="0" presStyleCnt="1"/>
      <dgm:spPr/>
    </dgm:pt>
    <dgm:pt modelId="{3FF9C9E4-AB8F-4A44-8AAA-59F6DFB7DF99}" type="pres">
      <dgm:prSet presAssocID="{D4C4BE53-2C92-4165-9F15-ED3A503DCF8E}" presName="txShp" presStyleLbl="node1" presStyleIdx="0" presStyleCnt="1">
        <dgm:presLayoutVars>
          <dgm:bulletEnabled val="1"/>
        </dgm:presLayoutVars>
      </dgm:prSet>
      <dgm:spPr/>
    </dgm:pt>
  </dgm:ptLst>
  <dgm:cxnLst>
    <dgm:cxn modelId="{ED9C8142-A013-41A4-9B59-F64ECB78689F}" type="presOf" srcId="{D4C4BE53-2C92-4165-9F15-ED3A503DCF8E}" destId="{3FF9C9E4-AB8F-4A44-8AAA-59F6DFB7DF99}" srcOrd="0" destOrd="0" presId="urn:microsoft.com/office/officeart/2005/8/layout/vList3"/>
    <dgm:cxn modelId="{2509195A-D4BD-4690-921E-76E3088535AB}" srcId="{A8139506-2048-44FA-B6F5-8A3179F83116}" destId="{D4C4BE53-2C92-4165-9F15-ED3A503DCF8E}" srcOrd="0" destOrd="0" parTransId="{4FAD2DC9-2639-4736-9F7E-D70BBE78D0CE}" sibTransId="{C6508300-021D-4B59-9D4D-FFD02F4B64F1}"/>
    <dgm:cxn modelId="{9C4BC5F5-764B-4276-B2B1-25D90DF35179}" type="presOf" srcId="{A8139506-2048-44FA-B6F5-8A3179F83116}" destId="{00FE5586-512F-4147-B003-488BEC08A3B1}" srcOrd="0" destOrd="0" presId="urn:microsoft.com/office/officeart/2005/8/layout/vList3"/>
    <dgm:cxn modelId="{86EF0927-5557-4222-B97B-D52B7D740BCE}" type="presParOf" srcId="{00FE5586-512F-4147-B003-488BEC08A3B1}" destId="{45822DE7-9A8C-45D3-B90D-7E7DC72A5E0A}" srcOrd="0" destOrd="0" presId="urn:microsoft.com/office/officeart/2005/8/layout/vList3"/>
    <dgm:cxn modelId="{299C4F15-1A3C-4B49-954A-54A7C9A1D60A}" type="presParOf" srcId="{45822DE7-9A8C-45D3-B90D-7E7DC72A5E0A}" destId="{C777F1FB-A23A-4828-AD1D-65685EEB5E08}" srcOrd="0" destOrd="0" presId="urn:microsoft.com/office/officeart/2005/8/layout/vList3"/>
    <dgm:cxn modelId="{0FDD3AF3-5907-43B8-8A05-7F33A330AF77}" type="presParOf" srcId="{45822DE7-9A8C-45D3-B90D-7E7DC72A5E0A}" destId="{3FF9C9E4-AB8F-4A44-8AAA-59F6DFB7DF9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09427-79A1-4EA0-B4CB-479CEAEDBDF5}">
      <dsp:nvSpPr>
        <dsp:cNvPr id="0" name=""/>
        <dsp:cNvSpPr/>
      </dsp:nvSpPr>
      <dsp:spPr>
        <a:xfrm>
          <a:off x="2102" y="750482"/>
          <a:ext cx="2526521" cy="2135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SQL (Structured Query Language – Ngôn ngữ truy vấn có cấu trúc): ngôn ngữ được dùng để định nghĩa, cập nhật, truy xuất dữ liệu từ các CSDL quan hệ</a:t>
          </a:r>
        </a:p>
      </dsp:txBody>
      <dsp:txXfrm>
        <a:off x="51241" y="799621"/>
        <a:ext cx="2428243" cy="1579454"/>
      </dsp:txXfrm>
    </dsp:sp>
    <dsp:sp modelId="{2260A01B-7BBD-438E-9BDD-A7F8031B2DDA}">
      <dsp:nvSpPr>
        <dsp:cNvPr id="0" name=""/>
        <dsp:cNvSpPr/>
      </dsp:nvSpPr>
      <dsp:spPr>
        <a:xfrm>
          <a:off x="1341836" y="1011912"/>
          <a:ext cx="2702846" cy="2702846"/>
        </a:xfrm>
        <a:prstGeom prst="leftCircularArrow">
          <a:avLst>
            <a:gd name="adj1" fmla="val 3055"/>
            <a:gd name="adj2" fmla="val 375103"/>
            <a:gd name="adj3" fmla="val 2150614"/>
            <a:gd name="adj4" fmla="val 9024489"/>
            <a:gd name="adj5" fmla="val 3564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7A2506-FD7F-4364-B3A0-A4ECEDE1756C}">
      <dsp:nvSpPr>
        <dsp:cNvPr id="0" name=""/>
        <dsp:cNvSpPr/>
      </dsp:nvSpPr>
      <dsp:spPr>
        <a:xfrm>
          <a:off x="627965" y="2285485"/>
          <a:ext cx="1935868" cy="7010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Ngôn ngữ truy vấn SQL là gì?</a:t>
          </a:r>
        </a:p>
      </dsp:txBody>
      <dsp:txXfrm>
        <a:off x="648497" y="2306017"/>
        <a:ext cx="1894804" cy="659967"/>
      </dsp:txXfrm>
    </dsp:sp>
    <dsp:sp modelId="{36850755-92B4-4BA9-809F-EC23821CC158}">
      <dsp:nvSpPr>
        <dsp:cNvPr id="0" name=""/>
        <dsp:cNvSpPr/>
      </dsp:nvSpPr>
      <dsp:spPr>
        <a:xfrm>
          <a:off x="2957057" y="746914"/>
          <a:ext cx="2526521" cy="2135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sz="1400" kern="1200">
            <a:latin typeface="Roboto" panose="02000000000000000000" pitchFamily="2" charset="0"/>
            <a:ea typeface="Roboto" panose="02000000000000000000" pitchFamily="2" charset="0"/>
            <a:cs typeface="Roboto" panose="02000000000000000000" pitchFamily="2" charset="0"/>
          </a:endParaRP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DDL: ngôn ngữ định nghĩa dữ liệu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DML: ngôn ngữ thao tác dữ liệu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DCL: ngôn ngữ kiểm soát dữ liệu</a:t>
          </a:r>
        </a:p>
      </dsp:txBody>
      <dsp:txXfrm>
        <a:off x="3006196" y="1253616"/>
        <a:ext cx="2428243" cy="1579454"/>
      </dsp:txXfrm>
    </dsp:sp>
    <dsp:sp modelId="{540A834A-715E-4C15-B021-FA9E00741464}">
      <dsp:nvSpPr>
        <dsp:cNvPr id="0" name=""/>
        <dsp:cNvSpPr/>
      </dsp:nvSpPr>
      <dsp:spPr>
        <a:xfrm>
          <a:off x="4275858" y="-163305"/>
          <a:ext cx="3023835" cy="3023835"/>
        </a:xfrm>
        <a:prstGeom prst="circularArrow">
          <a:avLst>
            <a:gd name="adj1" fmla="val 2731"/>
            <a:gd name="adj2" fmla="val 332745"/>
            <a:gd name="adj3" fmla="val 19491744"/>
            <a:gd name="adj4" fmla="val 12575511"/>
            <a:gd name="adj5" fmla="val 3186"/>
          </a:avLst>
        </a:prstGeom>
        <a:solidFill>
          <a:schemeClr val="accent6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82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7395368-C216-4C5F-B0F0-1F850BECABC8}">
      <dsp:nvSpPr>
        <dsp:cNvPr id="0" name=""/>
        <dsp:cNvSpPr/>
      </dsp:nvSpPr>
      <dsp:spPr>
        <a:xfrm>
          <a:off x="3582920" y="646176"/>
          <a:ext cx="1935868" cy="7010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Thành phần của ngôn ngữ truy vấn SQL</a:t>
          </a:r>
        </a:p>
      </dsp:txBody>
      <dsp:txXfrm>
        <a:off x="3603452" y="666708"/>
        <a:ext cx="1894804" cy="659967"/>
      </dsp:txXfrm>
    </dsp:sp>
    <dsp:sp modelId="{83CC2004-2DEC-4FC8-A6E0-E1BBF4F84DD0}">
      <dsp:nvSpPr>
        <dsp:cNvPr id="0" name=""/>
        <dsp:cNvSpPr/>
      </dsp:nvSpPr>
      <dsp:spPr>
        <a:xfrm>
          <a:off x="5912012" y="750482"/>
          <a:ext cx="2644046" cy="213529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Được hỗ trợ và sử dụng bởi hầu hết các hệ QTCSDL.</a:t>
          </a:r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4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Dễ sử dụng: người dùng chỉ cần viết ra yêu cầu dưới dạng một câu truy vấn, không cần biết yêu cầu đó được thực hiện như thế nào.</a:t>
          </a:r>
        </a:p>
      </dsp:txBody>
      <dsp:txXfrm>
        <a:off x="5961151" y="799621"/>
        <a:ext cx="2545768" cy="1579454"/>
      </dsp:txXfrm>
    </dsp:sp>
    <dsp:sp modelId="{A3449C5F-0B01-43EA-81B9-497875C2371D}">
      <dsp:nvSpPr>
        <dsp:cNvPr id="0" name=""/>
        <dsp:cNvSpPr/>
      </dsp:nvSpPr>
      <dsp:spPr>
        <a:xfrm>
          <a:off x="6596638" y="2285485"/>
          <a:ext cx="1935868" cy="701031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600" kern="12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rPr>
            <a:t>Lợi ích của ngôn ngữ truy vấn SQL</a:t>
          </a:r>
        </a:p>
      </dsp:txBody>
      <dsp:txXfrm>
        <a:off x="6617170" y="2306017"/>
        <a:ext cx="1894804" cy="659967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1318959" y="0"/>
          <a:ext cx="4779264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Câu truy vấn kiểm soát quyền người dùng</a:t>
          </a:r>
        </a:p>
      </dsp:txBody>
      <dsp:txXfrm rot="10800000">
        <a:off x="1434118" y="0"/>
        <a:ext cx="4664105" cy="460638"/>
      </dsp:txXfrm>
    </dsp:sp>
    <dsp:sp modelId="{C777F1FB-A23A-4828-AD1D-65685EEB5E08}">
      <dsp:nvSpPr>
        <dsp:cNvPr id="0" name=""/>
        <dsp:cNvSpPr/>
      </dsp:nvSpPr>
      <dsp:spPr>
        <a:xfrm>
          <a:off x="1088640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993752" y="0"/>
          <a:ext cx="3488145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Câu truy vấn khởi tạo CSDL</a:t>
          </a:r>
        </a:p>
      </dsp:txBody>
      <dsp:txXfrm rot="10800000">
        <a:off x="1108911" y="0"/>
        <a:ext cx="3372986" cy="460638"/>
      </dsp:txXfrm>
    </dsp:sp>
    <dsp:sp modelId="{C777F1FB-A23A-4828-AD1D-65685EEB5E08}">
      <dsp:nvSpPr>
        <dsp:cNvPr id="0" name=""/>
        <dsp:cNvSpPr/>
      </dsp:nvSpPr>
      <dsp:spPr>
        <a:xfrm>
          <a:off x="763433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Các kiểu dữ liệu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Câu truy xuất dữ liệu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1035421" y="0"/>
          <a:ext cx="3653577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Câu truy vấn cập nhật dữ liệu</a:t>
          </a:r>
        </a:p>
      </dsp:txBody>
      <dsp:txXfrm rot="10800000">
        <a:off x="1150580" y="0"/>
        <a:ext cx="3538418" cy="460638"/>
      </dsp:txXfrm>
    </dsp:sp>
    <dsp:sp modelId="{C777F1FB-A23A-4828-AD1D-65685EEB5E08}">
      <dsp:nvSpPr>
        <dsp:cNvPr id="0" name=""/>
        <dsp:cNvSpPr/>
      </dsp:nvSpPr>
      <dsp:spPr>
        <a:xfrm>
          <a:off x="805102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FF9C9E4-AB8F-4A44-8AAA-59F6DFB7DF99}">
      <dsp:nvSpPr>
        <dsp:cNvPr id="0" name=""/>
        <dsp:cNvSpPr/>
      </dsp:nvSpPr>
      <dsp:spPr>
        <a:xfrm rot="10800000">
          <a:off x="884808" y="0"/>
          <a:ext cx="3055620" cy="460638"/>
        </a:xfrm>
        <a:prstGeom prst="homePlate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6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203129" tIns="68580" rIns="128016" bIns="68580" numCol="1" spcCol="1270" anchor="ctr" anchorCtr="0">
          <a:noAutofit/>
        </a:bodyPr>
        <a:lstStyle/>
        <a:p>
          <a:pPr marL="0" lvl="0" indent="0" algn="l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/>
            <a:t>Ví dụ</a:t>
          </a:r>
        </a:p>
      </dsp:txBody>
      <dsp:txXfrm rot="10800000">
        <a:off x="999967" y="0"/>
        <a:ext cx="2940461" cy="460638"/>
      </dsp:txXfrm>
    </dsp:sp>
    <dsp:sp modelId="{C777F1FB-A23A-4828-AD1D-65685EEB5E08}">
      <dsp:nvSpPr>
        <dsp:cNvPr id="0" name=""/>
        <dsp:cNvSpPr/>
      </dsp:nvSpPr>
      <dsp:spPr>
        <a:xfrm>
          <a:off x="654489" y="0"/>
          <a:ext cx="460638" cy="460638"/>
        </a:xfrm>
        <a:prstGeom prst="ellipse">
          <a:avLst/>
        </a:prstGeom>
        <a:solidFill>
          <a:schemeClr val="accent6">
            <a:tint val="5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175" y="685800"/>
            <a:ext cx="6096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011474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3549068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89819560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4898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7131324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53252700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327801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276971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533876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19751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713365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196806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690577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8172245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6686335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257469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2482236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71904051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2117706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1344696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7471408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913227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658510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04497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66787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653533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2316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5292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700722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5ed75ccf_0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35ed75ccf_0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644698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222222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-11025" y="-11025"/>
            <a:ext cx="9144000" cy="5143500"/>
          </a:xfrm>
          <a:prstGeom prst="rect">
            <a:avLst/>
          </a:prstGeom>
          <a:solidFill>
            <a:srgbClr val="222222">
              <a:alpha val="6462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2" name="Google Shape;12;p2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rgbClr val="FFFFFF">
              <a:alpha val="17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3" name="Google Shape;13;p2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4020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bg>
      <p:bgPr>
        <a:solidFill>
          <a:schemeClr val="accent1"/>
        </a:solid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>
            <a:off x="5086350" y="-38100"/>
            <a:ext cx="4114800" cy="5219700"/>
          </a:xfrm>
          <a:custGeom>
            <a:avLst/>
            <a:gdLst/>
            <a:ahLst/>
            <a:cxnLst/>
            <a:rect l="l" t="t" r="r" b="b"/>
            <a:pathLst>
              <a:path w="164592" h="208788" extrusionOk="0">
                <a:moveTo>
                  <a:pt x="0" y="1524"/>
                </a:moveTo>
                <a:lnTo>
                  <a:pt x="107442" y="208788"/>
                </a:lnTo>
                <a:lnTo>
                  <a:pt x="164592" y="208788"/>
                </a:lnTo>
                <a:lnTo>
                  <a:pt x="164592" y="0"/>
                </a:lnTo>
                <a:close/>
              </a:path>
            </a:pathLst>
          </a:custGeom>
          <a:solidFill>
            <a:srgbClr val="FFFFFF">
              <a:alpha val="17690"/>
            </a:srgbClr>
          </a:solidFill>
          <a:ln>
            <a:noFill/>
          </a:ln>
        </p:spPr>
      </p:sp>
      <p:sp>
        <p:nvSpPr>
          <p:cNvPr id="17" name="Google Shape;17;p3"/>
          <p:cNvSpPr/>
          <p:nvPr/>
        </p:nvSpPr>
        <p:spPr>
          <a:xfrm flipH="1">
            <a:off x="-418950" y="4394400"/>
            <a:ext cx="8172300" cy="749100"/>
          </a:xfrm>
          <a:prstGeom prst="parallelogram">
            <a:avLst>
              <a:gd name="adj" fmla="val 51542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434343"/>
              </a:solidFill>
            </a:endParaRPr>
          </a:p>
        </p:txBody>
      </p:sp>
      <p:sp>
        <p:nvSpPr>
          <p:cNvPr id="18" name="Google Shape;18;p3"/>
          <p:cNvSpPr/>
          <p:nvPr/>
        </p:nvSpPr>
        <p:spPr>
          <a:xfrm flipH="1">
            <a:off x="1028475" y="416640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ctrTitle"/>
          </p:nvPr>
        </p:nvSpPr>
        <p:spPr>
          <a:xfrm>
            <a:off x="1028475" y="2345350"/>
            <a:ext cx="52200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ubTitle" idx="1"/>
          </p:nvPr>
        </p:nvSpPr>
        <p:spPr>
          <a:xfrm>
            <a:off x="1028475" y="3449650"/>
            <a:ext cx="5220000" cy="57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222222"/>
              </a:buClr>
              <a:buSzPts val="2400"/>
              <a:buNone/>
              <a:defRPr sz="24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oogle Shape;42;p6"/>
          <p:cNvGrpSpPr/>
          <p:nvPr/>
        </p:nvGrpSpPr>
        <p:grpSpPr>
          <a:xfrm>
            <a:off x="-903537" y="-38100"/>
            <a:ext cx="10524355" cy="5214650"/>
            <a:chOff x="-903537" y="-38100"/>
            <a:chExt cx="10524355" cy="5214650"/>
          </a:xfrm>
        </p:grpSpPr>
        <p:sp>
          <p:nvSpPr>
            <p:cNvPr id="43" name="Google Shape;43;p6"/>
            <p:cNvSpPr/>
            <p:nvPr/>
          </p:nvSpPr>
          <p:spPr>
            <a:xfrm>
              <a:off x="-55075" y="-38100"/>
              <a:ext cx="3312625" cy="5214650"/>
            </a:xfrm>
            <a:custGeom>
              <a:avLst/>
              <a:gdLst/>
              <a:ahLst/>
              <a:cxnLst/>
              <a:rect l="l" t="t" r="r" b="b"/>
              <a:pathLst>
                <a:path w="132505" h="208586" extrusionOk="0">
                  <a:moveTo>
                    <a:pt x="132505" y="207264"/>
                  </a:moveTo>
                  <a:lnTo>
                    <a:pt x="25063" y="0"/>
                  </a:lnTo>
                  <a:lnTo>
                    <a:pt x="0" y="202"/>
                  </a:lnTo>
                  <a:lnTo>
                    <a:pt x="1322" y="208586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  <p:sp>
          <p:nvSpPr>
            <p:cNvPr id="44" name="Google Shape;44;p6"/>
            <p:cNvSpPr/>
            <p:nvPr/>
          </p:nvSpPr>
          <p:spPr>
            <a:xfrm flipH="1">
              <a:off x="-903537" y="-17561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6"/>
            <p:cNvSpPr/>
            <p:nvPr/>
          </p:nvSpPr>
          <p:spPr>
            <a:xfrm flipH="1">
              <a:off x="472134" y="-9525"/>
              <a:ext cx="518400" cy="749100"/>
            </a:xfrm>
            <a:prstGeom prst="parallelogram">
              <a:avLst>
                <a:gd name="adj" fmla="val 75009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6"/>
            <p:cNvSpPr/>
            <p:nvPr/>
          </p:nvSpPr>
          <p:spPr>
            <a:xfrm flipH="1">
              <a:off x="742953" y="272850"/>
              <a:ext cx="7505700" cy="749100"/>
            </a:xfrm>
            <a:prstGeom prst="parallelogram">
              <a:avLst>
                <a:gd name="adj" fmla="val 51542"/>
              </a:avLst>
            </a:pr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47;p6"/>
            <p:cNvSpPr/>
            <p:nvPr/>
          </p:nvSpPr>
          <p:spPr>
            <a:xfrm flipH="1">
              <a:off x="7861618" y="272850"/>
              <a:ext cx="1759200" cy="7491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6"/>
            <p:cNvSpPr/>
            <p:nvPr/>
          </p:nvSpPr>
          <p:spPr>
            <a:xfrm flipH="1">
              <a:off x="990375" y="4925850"/>
              <a:ext cx="8369700" cy="228000"/>
            </a:xfrm>
            <a:prstGeom prst="parallelogram">
              <a:avLst>
                <a:gd name="adj" fmla="val 51542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9" name="Google Shape;49;p6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/>
            </a:lvl9pPr>
          </a:lstStyle>
          <a:p>
            <a:endParaRPr/>
          </a:p>
        </p:txBody>
      </p:sp>
      <p:sp>
        <p:nvSpPr>
          <p:cNvPr id="50" name="Google Shape;50;p6"/>
          <p:cNvSpPr txBox="1">
            <a:spLocks noGrp="1"/>
          </p:cNvSpPr>
          <p:nvPr>
            <p:ph type="body" idx="1"/>
          </p:nvPr>
        </p:nvSpPr>
        <p:spPr>
          <a:xfrm>
            <a:off x="1101375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1" name="Google Shape;51;p6"/>
          <p:cNvSpPr txBox="1">
            <a:spLocks noGrp="1"/>
          </p:cNvSpPr>
          <p:nvPr>
            <p:ph type="body" idx="2"/>
          </p:nvPr>
        </p:nvSpPr>
        <p:spPr>
          <a:xfrm>
            <a:off x="5004949" y="1311550"/>
            <a:ext cx="3681900" cy="353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SzPts val="2600"/>
              <a:buChar char="▸"/>
              <a:defRPr sz="2600"/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SzPts val="2600"/>
              <a:buChar char="▹"/>
              <a:defRPr sz="2600"/>
            </a:lvl9pPr>
          </a:lstStyle>
          <a:p>
            <a:endParaRPr/>
          </a:p>
        </p:txBody>
      </p:sp>
      <p:sp>
        <p:nvSpPr>
          <p:cNvPr id="52" name="Google Shape;52;p6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1"/>
          <p:cNvSpPr/>
          <p:nvPr/>
        </p:nvSpPr>
        <p:spPr>
          <a:xfrm>
            <a:off x="-55075" y="-38100"/>
            <a:ext cx="3312625" cy="5214650"/>
          </a:xfrm>
          <a:custGeom>
            <a:avLst/>
            <a:gdLst/>
            <a:ahLst/>
            <a:cxnLst/>
            <a:rect l="l" t="t" r="r" b="b"/>
            <a:pathLst>
              <a:path w="132505" h="208586" extrusionOk="0">
                <a:moveTo>
                  <a:pt x="132505" y="207264"/>
                </a:moveTo>
                <a:lnTo>
                  <a:pt x="25063" y="0"/>
                </a:lnTo>
                <a:lnTo>
                  <a:pt x="0" y="202"/>
                </a:lnTo>
                <a:lnTo>
                  <a:pt x="1322" y="208586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</p:sp>
      <p:sp>
        <p:nvSpPr>
          <p:cNvPr id="95" name="Google Shape;95;p11"/>
          <p:cNvSpPr/>
          <p:nvPr/>
        </p:nvSpPr>
        <p:spPr>
          <a:xfrm flipH="1">
            <a:off x="-903537" y="-17561"/>
            <a:ext cx="1759200" cy="749100"/>
          </a:xfrm>
          <a:prstGeom prst="parallelogram">
            <a:avLst>
              <a:gd name="adj" fmla="val 51542"/>
            </a:avLst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11"/>
          <p:cNvSpPr/>
          <p:nvPr/>
        </p:nvSpPr>
        <p:spPr>
          <a:xfrm flipH="1">
            <a:off x="472134" y="-9525"/>
            <a:ext cx="518400" cy="749100"/>
          </a:xfrm>
          <a:prstGeom prst="parallelogram">
            <a:avLst>
              <a:gd name="adj" fmla="val 75009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1"/>
          <p:cNvSpPr/>
          <p:nvPr/>
        </p:nvSpPr>
        <p:spPr>
          <a:xfrm flipH="1">
            <a:off x="990375" y="4925850"/>
            <a:ext cx="8369700" cy="228000"/>
          </a:xfrm>
          <a:prstGeom prst="parallelogram">
            <a:avLst>
              <a:gd name="adj" fmla="val 51542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1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1104900" y="276075"/>
            <a:ext cx="6724500" cy="749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1104900" y="1200150"/>
            <a:ext cx="7581900" cy="37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4191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3000"/>
              <a:buFont typeface="Roboto"/>
              <a:buChar char="▸"/>
              <a:defRPr sz="30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lvl="1" indent="-38100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lvl="2" indent="-3810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400"/>
              <a:buFont typeface="Roboto"/>
              <a:buChar char="▹"/>
              <a:defRPr sz="24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1800"/>
              <a:buFont typeface="Roboto"/>
              <a:buChar char="▹"/>
              <a:defRPr sz="1800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lvl="1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lvl="2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lvl="3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lvl="4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lvl="5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lvl="6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lvl="7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lvl="8" algn="ctr">
              <a:buNone/>
              <a:defRPr sz="1300" b="1">
                <a:solidFill>
                  <a:schemeClr val="lt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7" r:id="rId4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6.mp4"/><Relationship Id="rId1" Type="http://schemas.microsoft.com/office/2007/relationships/media" Target="../media/media6.mp4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7.xml"/><Relationship Id="rId7" Type="http://schemas.microsoft.com/office/2007/relationships/diagramDrawing" Target="../diagrams/drawing7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7.xml"/><Relationship Id="rId5" Type="http://schemas.openxmlformats.org/officeDocument/2006/relationships/diagramQuickStyle" Target="../diagrams/quickStyle7.xml"/><Relationship Id="rId4" Type="http://schemas.openxmlformats.org/officeDocument/2006/relationships/diagramLayout" Target="../diagrams/layout7.xml"/><Relationship Id="rId9" Type="http://schemas.microsoft.com/office/2007/relationships/hdphoto" Target="../media/hdphoto1.wdp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8.xml"/><Relationship Id="rId5" Type="http://schemas.openxmlformats.org/officeDocument/2006/relationships/diagramQuickStyle" Target="../diagrams/quickStyle8.xml"/><Relationship Id="rId4" Type="http://schemas.openxmlformats.org/officeDocument/2006/relationships/diagramLayout" Target="../diagrams/layout8.xml"/><Relationship Id="rId9" Type="http://schemas.microsoft.com/office/2007/relationships/hdphoto" Target="../media/hdphoto1.wdp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9.xml"/><Relationship Id="rId7" Type="http://schemas.microsoft.com/office/2007/relationships/diagramDrawing" Target="../diagrams/drawing9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9.xml"/><Relationship Id="rId5" Type="http://schemas.openxmlformats.org/officeDocument/2006/relationships/diagramQuickStyle" Target="../diagrams/quickStyle9.xml"/><Relationship Id="rId4" Type="http://schemas.openxmlformats.org/officeDocument/2006/relationships/diagramLayout" Target="../diagrams/layout9.xml"/><Relationship Id="rId9" Type="http://schemas.microsoft.com/office/2007/relationships/hdphoto" Target="../media/hdphoto1.wdp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0.xml"/><Relationship Id="rId7" Type="http://schemas.microsoft.com/office/2007/relationships/diagramDrawing" Target="../diagrams/drawing10.xm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0.xml"/><Relationship Id="rId5" Type="http://schemas.openxmlformats.org/officeDocument/2006/relationships/diagramQuickStyle" Target="../diagrams/quickStyle10.xml"/><Relationship Id="rId4" Type="http://schemas.openxmlformats.org/officeDocument/2006/relationships/diagramLayout" Target="../diagrams/layout10.xml"/><Relationship Id="rId9" Type="http://schemas.microsoft.com/office/2007/relationships/hdphoto" Target="../media/hdphoto1.wdp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1.xml"/><Relationship Id="rId7" Type="http://schemas.microsoft.com/office/2007/relationships/diagramDrawing" Target="../diagrams/drawing1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1.xml"/><Relationship Id="rId5" Type="http://schemas.openxmlformats.org/officeDocument/2006/relationships/diagramQuickStyle" Target="../diagrams/quickStyle11.xml"/><Relationship Id="rId4" Type="http://schemas.openxmlformats.org/officeDocument/2006/relationships/diagramLayout" Target="../diagrams/layout11.xml"/><Relationship Id="rId9" Type="http://schemas.microsoft.com/office/2007/relationships/hdphoto" Target="../media/hdphoto1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diagramData" Target="../diagrams/data12.xml"/><Relationship Id="rId7" Type="http://schemas.microsoft.com/office/2007/relationships/diagramDrawing" Target="../diagrams/drawing1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2.xml"/><Relationship Id="rId5" Type="http://schemas.openxmlformats.org/officeDocument/2006/relationships/diagramQuickStyle" Target="../diagrams/quickStyle12.xml"/><Relationship Id="rId4" Type="http://schemas.openxmlformats.org/officeDocument/2006/relationships/diagramLayout" Target="../diagrams/layout12.xml"/><Relationship Id="rId9" Type="http://schemas.microsoft.com/office/2007/relationships/hdphoto" Target="../media/hdphoto1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1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9.mp4"/><Relationship Id="rId1" Type="http://schemas.microsoft.com/office/2007/relationships/media" Target="../media/media9.mp4"/><Relationship Id="rId4" Type="http://schemas.openxmlformats.org/officeDocument/2006/relationships/image" Target="../media/image1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0.mp4"/><Relationship Id="rId1" Type="http://schemas.microsoft.com/office/2007/relationships/media" Target="../media/media10.mp4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2.mp4"/><Relationship Id="rId1" Type="http://schemas.microsoft.com/office/2007/relationships/media" Target="../media/media12.mp4"/><Relationship Id="rId4" Type="http://schemas.openxmlformats.org/officeDocument/2006/relationships/image" Target="../media/image1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3.mp4"/><Relationship Id="rId1" Type="http://schemas.microsoft.com/office/2007/relationships/media" Target="../media/media13.mp4"/><Relationship Id="rId4" Type="http://schemas.openxmlformats.org/officeDocument/2006/relationships/image" Target="../media/image17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4.mp4"/><Relationship Id="rId1" Type="http://schemas.microsoft.com/office/2007/relationships/media" Target="../media/media14.mp4"/><Relationship Id="rId4" Type="http://schemas.openxmlformats.org/officeDocument/2006/relationships/image" Target="../media/image18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5.mp4"/><Relationship Id="rId1" Type="http://schemas.microsoft.com/office/2007/relationships/media" Target="../media/media15.mp4"/><Relationship Id="rId4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3.xml"/><Relationship Id="rId7" Type="http://schemas.microsoft.com/office/2007/relationships/diagramDrawing" Target="../diagrams/drawing13.xm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3.xml"/><Relationship Id="rId5" Type="http://schemas.openxmlformats.org/officeDocument/2006/relationships/diagramQuickStyle" Target="../diagrams/quickStyle13.xml"/><Relationship Id="rId4" Type="http://schemas.openxmlformats.org/officeDocument/2006/relationships/diagramLayout" Target="../diagrams/layout1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microsoft.com/office/2007/relationships/hdphoto" Target="../media/hdphoto3.wdp"/><Relationship Id="rId3" Type="http://schemas.openxmlformats.org/officeDocument/2006/relationships/diagramData" Target="../diagrams/data14.xml"/><Relationship Id="rId7" Type="http://schemas.microsoft.com/office/2007/relationships/diagramDrawing" Target="../diagrams/drawing14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4.xml"/><Relationship Id="rId11" Type="http://schemas.microsoft.com/office/2007/relationships/hdphoto" Target="../media/hdphoto2.wdp"/><Relationship Id="rId5" Type="http://schemas.openxmlformats.org/officeDocument/2006/relationships/diagramQuickStyle" Target="../diagrams/quickStyle14.xml"/><Relationship Id="rId10" Type="http://schemas.openxmlformats.org/officeDocument/2006/relationships/image" Target="../media/image20.png"/><Relationship Id="rId4" Type="http://schemas.openxmlformats.org/officeDocument/2006/relationships/diagramLayout" Target="../diagrams/layout14.xml"/><Relationship Id="rId9" Type="http://schemas.microsoft.com/office/2007/relationships/hdphoto" Target="../media/hdphoto1.wdp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6.mp4"/><Relationship Id="rId1" Type="http://schemas.microsoft.com/office/2007/relationships/media" Target="../media/media16.mp4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7.mp4"/><Relationship Id="rId1" Type="http://schemas.microsoft.com/office/2007/relationships/media" Target="../media/media17.mp4"/><Relationship Id="rId4" Type="http://schemas.openxmlformats.org/officeDocument/2006/relationships/image" Target="../media/image23.png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8.mp4"/><Relationship Id="rId1" Type="http://schemas.microsoft.com/office/2007/relationships/media" Target="../media/media18.mp4"/><Relationship Id="rId4" Type="http://schemas.openxmlformats.org/officeDocument/2006/relationships/image" Target="../media/image24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19.mp4"/><Relationship Id="rId1" Type="http://schemas.microsoft.com/office/2007/relationships/media" Target="../media/media19.mp4"/><Relationship Id="rId4" Type="http://schemas.openxmlformats.org/officeDocument/2006/relationships/image" Target="../media/image2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4.jpe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microsoft.com/office/2007/relationships/hdphoto" Target="../media/hdphoto1.wdp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26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705971" y="0"/>
            <a:ext cx="5652303" cy="4241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rtl="0">
              <a:spcBef>
                <a:spcPts val="0"/>
              </a:spcBef>
              <a:spcAft>
                <a:spcPts val="0"/>
              </a:spcAft>
              <a:buNone/>
            </a:pPr>
            <a:br>
              <a:rPr lang="en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br>
              <a:rPr lang="en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4000" u="sng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 14</a:t>
            </a:r>
            <a:r>
              <a:rPr lang="en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 </a:t>
            </a:r>
            <a:br>
              <a:rPr lang="en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en" sz="4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SQL– NGÔN NGỮ TRUY VẤN CÓ CẤU TRÚC</a:t>
            </a:r>
            <a:endParaRPr sz="4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123;p15">
            <a:extLst>
              <a:ext uri="{FF2B5EF4-FFF2-40B4-BE49-F238E27FC236}">
                <a16:creationId xmlns:a16="http://schemas.microsoft.com/office/drawing/2014/main" id="{0A7D648B-A100-C416-C49F-AF7C3131D017}"/>
              </a:ext>
            </a:extLst>
          </p:cNvPr>
          <p:cNvSpPr txBox="1">
            <a:spLocks/>
          </p:cNvSpPr>
          <p:nvPr/>
        </p:nvSpPr>
        <p:spPr>
          <a:xfrm>
            <a:off x="59265" y="316297"/>
            <a:ext cx="5494867" cy="1159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Font typeface="Dosis"/>
              <a:buNone/>
              <a:defRPr sz="2400" b="0" i="0" u="none" strike="noStrike" cap="none">
                <a:solidFill>
                  <a:schemeClr val="lt1"/>
                </a:solidFill>
                <a:latin typeface="Dosis"/>
                <a:ea typeface="Dosis"/>
                <a:cs typeface="Dosis"/>
                <a:sym typeface="Dosis"/>
              </a:defRPr>
            </a:lvl9pPr>
          </a:lstStyle>
          <a:p>
            <a:r>
              <a:rPr lang="en-US" sz="3200">
                <a:solidFill>
                  <a:srgbClr val="FF87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CHỦ ĐỀ 4. GIỚI THIỆU CÁC 		 HỆ CƠ SỞ DỮ LIỆU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3FF92C-E095-69B3-6E90-65749B4EB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075" y="795866"/>
            <a:ext cx="2403057" cy="3368459"/>
          </a:xfrm>
          <a:prstGeom prst="rect">
            <a:avLst/>
          </a:prstGeom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</p:pic>
    </p:spTree>
    <p:extLst>
      <p:ext uri="{BB962C8B-B14F-4D97-AF65-F5344CB8AC3E}">
        <p14:creationId xmlns:p14="http://schemas.microsoft.com/office/powerpoint/2010/main" val="2537044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17" presetClass="entr" presetSubtype="1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  <p:bldP spid="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TẠO CƠ SỞ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00423805"/>
              </p:ext>
            </p:extLst>
          </p:nvPr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9" name="TextBox 18">
            <a:extLst>
              <a:ext uri="{FF2B5EF4-FFF2-40B4-BE49-F238E27FC236}">
                <a16:creationId xmlns:a16="http://schemas.microsoft.com/office/drawing/2014/main" id="{F7140736-46EB-AD52-765F-A4628B976CEF}"/>
              </a:ext>
            </a:extLst>
          </p:cNvPr>
          <p:cNvSpPr txBox="1"/>
          <p:nvPr/>
        </p:nvSpPr>
        <p:spPr>
          <a:xfrm>
            <a:off x="409271" y="1828802"/>
            <a:ext cx="313832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CREATE DATABASE </a:t>
            </a:r>
            <a:r>
              <a:rPr lang="en-US" sz="1600"/>
              <a:t>music;</a:t>
            </a:r>
          </a:p>
        </p:txBody>
      </p:sp>
      <p:pic>
        <p:nvPicPr>
          <p:cNvPr id="20" name="Picture 4" descr="Database Icons PNG - Free PNG and Icons Downloads">
            <a:extLst>
              <a:ext uri="{FF2B5EF4-FFF2-40B4-BE49-F238E27FC236}">
                <a16:creationId xmlns:a16="http://schemas.microsoft.com/office/drawing/2014/main" id="{3229C613-DE5E-A037-B930-86E2116C6B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5" b="92713" l="9804" r="91176">
                        <a14:foregroundMark x1="26471" y1="10931" x2="72059" y2="20648"/>
                        <a14:foregroundMark x1="81863" y1="26721" x2="84314" y2="45344"/>
                        <a14:foregroundMark x1="65686" y1="9312" x2="80392" y2="20648"/>
                        <a14:foregroundMark x1="51471" y1="5668" x2="75980" y2="10931"/>
                        <a14:foregroundMark x1="52941" y1="2429" x2="52941" y2="2429"/>
                        <a14:foregroundMark x1="90686" y1="35223" x2="90686" y2="35223"/>
                        <a14:foregroundMark x1="52941" y1="91093" x2="52941" y2="91093"/>
                        <a14:foregroundMark x1="31863" y1="91093" x2="59314" y2="93522"/>
                        <a14:foregroundMark x1="63235" y1="92308" x2="82843" y2="88259"/>
                        <a14:foregroundMark x1="16667" y1="85425" x2="30392" y2="90283"/>
                        <a14:foregroundMark x1="79902" y1="89069" x2="89216" y2="83401"/>
                        <a14:foregroundMark x1="90196" y1="64372" x2="90196" y2="64372"/>
                        <a14:foregroundMark x1="91176" y1="69636" x2="91176" y2="69636"/>
                        <a14:foregroundMark x1="90686" y1="61134" x2="90686" y2="61134"/>
                        <a14:foregroundMark x1="47549" y1="1215" x2="47549" y2="1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70" y="2519184"/>
            <a:ext cx="1519416" cy="1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B8AE839-2210-500A-FF84-26C3A3E4C218}"/>
              </a:ext>
            </a:extLst>
          </p:cNvPr>
          <p:cNvSpPr txBox="1"/>
          <p:nvPr/>
        </p:nvSpPr>
        <p:spPr>
          <a:xfrm>
            <a:off x="7534505" y="3363829"/>
            <a:ext cx="886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>
                <a:solidFill>
                  <a:schemeClr val="bg1"/>
                </a:solidFill>
              </a:rPr>
              <a:t>music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6AA1040-F5FF-1FDF-7DCF-4ADC707EB768}"/>
              </a:ext>
            </a:extLst>
          </p:cNvPr>
          <p:cNvSpPr txBox="1"/>
          <p:nvPr/>
        </p:nvSpPr>
        <p:spPr>
          <a:xfrm>
            <a:off x="409271" y="2163282"/>
            <a:ext cx="383959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CREATE TABLE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  <a:r>
              <a:rPr lang="en-US" sz="1600"/>
              <a:t> (</a:t>
            </a:r>
          </a:p>
          <a:p>
            <a:r>
              <a:rPr lang="en-US" sz="1600"/>
              <a:t>	Mid CHAR(4),</a:t>
            </a:r>
          </a:p>
          <a:p>
            <a:r>
              <a:rPr lang="en-US" sz="1600"/>
              <a:t>	Aid INT,</a:t>
            </a:r>
          </a:p>
          <a:p>
            <a:r>
              <a:rPr lang="en-US" sz="1600"/>
              <a:t>	TenBN VARCHAR(128)</a:t>
            </a:r>
          </a:p>
          <a:p>
            <a:r>
              <a:rPr lang="en-US" sz="1600"/>
              <a:t>);</a:t>
            </a:r>
          </a:p>
        </p:txBody>
      </p:sp>
      <p:graphicFrame>
        <p:nvGraphicFramePr>
          <p:cNvPr id="23" name="Table 2">
            <a:extLst>
              <a:ext uri="{FF2B5EF4-FFF2-40B4-BE49-F238E27FC236}">
                <a16:creationId xmlns:a16="http://schemas.microsoft.com/office/drawing/2014/main" id="{2213569E-74C6-F0F6-B9EF-AC275C36504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55819785"/>
              </p:ext>
            </p:extLst>
          </p:nvPr>
        </p:nvGraphicFramePr>
        <p:xfrm>
          <a:off x="5305579" y="1345015"/>
          <a:ext cx="2932963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08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23273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17951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4107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400"/>
                        <a:t>bannhac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</a:tbl>
          </a:graphicData>
        </a:graphic>
      </p:graphicFrame>
      <p:sp>
        <p:nvSpPr>
          <p:cNvPr id="24" name="TextBox 23">
            <a:extLst>
              <a:ext uri="{FF2B5EF4-FFF2-40B4-BE49-F238E27FC236}">
                <a16:creationId xmlns:a16="http://schemas.microsoft.com/office/drawing/2014/main" id="{F79DA477-640A-F4B7-D52B-FC07BB5EC663}"/>
              </a:ext>
            </a:extLst>
          </p:cNvPr>
          <p:cNvSpPr txBox="1"/>
          <p:nvPr/>
        </p:nvSpPr>
        <p:spPr>
          <a:xfrm>
            <a:off x="409270" y="3405396"/>
            <a:ext cx="497607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ALTER TABLE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ADD PRIMARY KEY </a:t>
            </a:r>
            <a:r>
              <a:rPr lang="en-US" sz="1600"/>
              <a:t>(Mid);</a:t>
            </a: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43AA505B-6F43-486D-86BA-8D7C5C118F9C}"/>
              </a:ext>
            </a:extLst>
          </p:cNvPr>
          <p:cNvSpPr/>
          <p:nvPr/>
        </p:nvSpPr>
        <p:spPr>
          <a:xfrm>
            <a:off x="5305579" y="1670669"/>
            <a:ext cx="510831" cy="1198346"/>
          </a:xfrm>
          <a:prstGeom prst="rect">
            <a:avLst/>
          </a:prstGeom>
          <a:solidFill>
            <a:srgbClr val="FFFF00">
              <a:alpha val="3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9ED3D82D-53CD-8968-DE68-F61A4866142D}"/>
              </a:ext>
            </a:extLst>
          </p:cNvPr>
          <p:cNvSpPr txBox="1"/>
          <p:nvPr/>
        </p:nvSpPr>
        <p:spPr>
          <a:xfrm>
            <a:off x="409269" y="3778401"/>
            <a:ext cx="35370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CREATE TABLE 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 (</a:t>
            </a:r>
          </a:p>
          <a:p>
            <a:r>
              <a:rPr lang="en-US" sz="1600"/>
              <a:t>	Aid INT,</a:t>
            </a:r>
          </a:p>
          <a:p>
            <a:r>
              <a:rPr lang="en-US" sz="1600"/>
              <a:t>	TenNS VARCHAR(64)</a:t>
            </a:r>
          </a:p>
          <a:p>
            <a:r>
              <a:rPr lang="en-US" sz="1600"/>
              <a:t>);</a:t>
            </a:r>
          </a:p>
        </p:txBody>
      </p:sp>
      <p:graphicFrame>
        <p:nvGraphicFramePr>
          <p:cNvPr id="27" name="Table 2">
            <a:extLst>
              <a:ext uri="{FF2B5EF4-FFF2-40B4-BE49-F238E27FC236}">
                <a16:creationId xmlns:a16="http://schemas.microsoft.com/office/drawing/2014/main" id="{E289A9B6-CD72-9A44-5172-ADB6FA61B23E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90100"/>
              </p:ext>
            </p:extLst>
          </p:nvPr>
        </p:nvGraphicFramePr>
        <p:xfrm>
          <a:off x="5305579" y="2960817"/>
          <a:ext cx="2182446" cy="173141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5142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531020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362389">
                <a:tc gridSpan="2">
                  <a:txBody>
                    <a:bodyPr/>
                    <a:lstStyle/>
                    <a:p>
                      <a:pPr algn="ctr"/>
                      <a:r>
                        <a:rPr lang="en-US" sz="1400"/>
                        <a:t>nhacsi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342257"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/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342257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342257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342257">
                <a:tc>
                  <a:txBody>
                    <a:bodyPr/>
                    <a:lstStyle/>
                    <a:p>
                      <a:pPr algn="ctr"/>
                      <a:endParaRPr lang="en-US" sz="14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4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64759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9" grpId="0"/>
      <p:bldP spid="21" grpId="0"/>
      <p:bldP spid="22" grpId="0"/>
      <p:bldP spid="24" grpId="0"/>
      <p:bldP spid="25" grpId="0" animBg="1"/>
      <p:bldP spid="2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pic>
        <p:nvPicPr>
          <p:cNvPr id="16" name="A1-1-F">
            <a:hlinkClick r:id="" action="ppaction://media"/>
            <a:extLst>
              <a:ext uri="{FF2B5EF4-FFF2-40B4-BE49-F238E27FC236}">
                <a16:creationId xmlns:a16="http://schemas.microsoft.com/office/drawing/2014/main" id="{A112BDCA-D119-13D2-8676-B9D1E2A5C3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2" y="324741"/>
            <a:ext cx="7744196" cy="4494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74454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2043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A1-2-F">
            <a:hlinkClick r:id="" action="ppaction://media"/>
            <a:extLst>
              <a:ext uri="{FF2B5EF4-FFF2-40B4-BE49-F238E27FC236}">
                <a16:creationId xmlns:a16="http://schemas.microsoft.com/office/drawing/2014/main" id="{239D6D17-1C1C-F4BB-F3D9-0118109FAFD4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2" y="324741"/>
            <a:ext cx="7744196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681093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470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1-3-F">
            <a:hlinkClick r:id="" action="ppaction://media"/>
            <a:extLst>
              <a:ext uri="{FF2B5EF4-FFF2-40B4-BE49-F238E27FC236}">
                <a16:creationId xmlns:a16="http://schemas.microsoft.com/office/drawing/2014/main" id="{7FF660D1-E7BC-1904-0E8B-DEE6FBC4B7B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2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2848540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58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-1-4-F">
            <a:hlinkClick r:id="" action="ppaction://media"/>
            <a:extLst>
              <a:ext uri="{FF2B5EF4-FFF2-40B4-BE49-F238E27FC236}">
                <a16:creationId xmlns:a16="http://schemas.microsoft.com/office/drawing/2014/main" id="{7E0F5DE5-07D1-AEE4-95F4-B5F41189CAE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219758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sĩ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như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đã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mô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tả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trong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Bài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13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với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tên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là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822754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 dirty="0"/>
              <a:t>1.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ED5B4-818A-47AD-4891-5F08B26E0240}"/>
              </a:ext>
            </a:extLst>
          </p:cNvPr>
          <p:cNvSpPr txBox="1"/>
          <p:nvPr/>
        </p:nvSpPr>
        <p:spPr>
          <a:xfrm>
            <a:off x="1894140" y="2520240"/>
            <a:ext cx="333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CREATE TABLE </a:t>
            </a:r>
            <a:r>
              <a:rPr lang="en-US" sz="1600">
                <a:solidFill>
                  <a:srgbClr val="FF0000"/>
                </a:solidFill>
              </a:rPr>
              <a:t>casi</a:t>
            </a:r>
            <a:r>
              <a:rPr lang="en-US" sz="1600"/>
              <a:t> (</a:t>
            </a:r>
          </a:p>
          <a:p>
            <a:r>
              <a:rPr lang="en-US" sz="1600"/>
              <a:t>	Sid CHAR(2),</a:t>
            </a:r>
          </a:p>
          <a:p>
            <a:r>
              <a:rPr lang="en-US" sz="1600"/>
              <a:t>	TenCS VARCHAR(64)</a:t>
            </a:r>
          </a:p>
          <a:p>
            <a:r>
              <a:rPr lang="en-US" sz="160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586212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A-BT-1">
            <a:hlinkClick r:id="" action="ppaction://media"/>
            <a:extLst>
              <a:ext uri="{FF2B5EF4-FFF2-40B4-BE49-F238E27FC236}">
                <a16:creationId xmlns:a16="http://schemas.microsoft.com/office/drawing/2014/main" id="{56005EF0-E394-D65F-119E-BD6A71EAEB8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3" name="Google Shape;686;p48">
            <a:extLst>
              <a:ext uri="{FF2B5EF4-FFF2-40B4-BE49-F238E27FC236}">
                <a16:creationId xmlns:a16="http://schemas.microsoft.com/office/drawing/2014/main" id="{96BB6C8E-1267-8F15-137C-3425C5E56E56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5" name="Google Shape;687;p48">
              <a:extLst>
                <a:ext uri="{FF2B5EF4-FFF2-40B4-BE49-F238E27FC236}">
                  <a16:creationId xmlns:a16="http://schemas.microsoft.com/office/drawing/2014/main" id="{CAE6068D-48F6-0344-FC9F-C2F79048A0BB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8;p48">
              <a:extLst>
                <a:ext uri="{FF2B5EF4-FFF2-40B4-BE49-F238E27FC236}">
                  <a16:creationId xmlns:a16="http://schemas.microsoft.com/office/drawing/2014/main" id="{54AC2C8D-346F-C4A7-6377-A71C807C9E27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9;p48">
              <a:extLst>
                <a:ext uri="{FF2B5EF4-FFF2-40B4-BE49-F238E27FC236}">
                  <a16:creationId xmlns:a16="http://schemas.microsoft.com/office/drawing/2014/main" id="{9D8CB780-2688-D756-4974-85EA9F7F52F1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0;p48">
              <a:extLst>
                <a:ext uri="{FF2B5EF4-FFF2-40B4-BE49-F238E27FC236}">
                  <a16:creationId xmlns:a16="http://schemas.microsoft.com/office/drawing/2014/main" id="{F96B5126-9BF1-A750-B7C0-865E801CB556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353797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272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Hãy viết câu truy vấn thêm khóa chính Sid cho bảng casi.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822754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2.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thêm khóa chính Sid cho bảng casi: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BC10B346-DCDC-7A71-AFA1-8F35CA6F5E54}"/>
              </a:ext>
            </a:extLst>
          </p:cNvPr>
          <p:cNvSpPr txBox="1"/>
          <p:nvPr/>
        </p:nvSpPr>
        <p:spPr>
          <a:xfrm>
            <a:off x="1619302" y="2490994"/>
            <a:ext cx="533151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ALTER TABLE </a:t>
            </a:r>
            <a:r>
              <a:rPr lang="en-US" sz="1600">
                <a:solidFill>
                  <a:srgbClr val="FF0000"/>
                </a:solidFill>
              </a:rPr>
              <a:t>casi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ADD PRIMARY KEY </a:t>
            </a:r>
            <a:r>
              <a:rPr lang="en-US" sz="1600"/>
              <a:t>(Sid);</a:t>
            </a:r>
          </a:p>
        </p:txBody>
      </p:sp>
    </p:spTree>
    <p:extLst>
      <p:ext uri="{BB962C8B-B14F-4D97-AF65-F5344CB8AC3E}">
        <p14:creationId xmlns:p14="http://schemas.microsoft.com/office/powerpoint/2010/main" val="94853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-BT-2">
            <a:hlinkClick r:id="" action="ppaction://media"/>
            <a:extLst>
              <a:ext uri="{FF2B5EF4-FFF2-40B4-BE49-F238E27FC236}">
                <a16:creationId xmlns:a16="http://schemas.microsoft.com/office/drawing/2014/main" id="{C191805D-4931-16DA-9F8E-9650FA8156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3" name="Google Shape;686;p48">
            <a:extLst>
              <a:ext uri="{FF2B5EF4-FFF2-40B4-BE49-F238E27FC236}">
                <a16:creationId xmlns:a16="http://schemas.microsoft.com/office/drawing/2014/main" id="{96BB6C8E-1267-8F15-137C-3425C5E56E56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5" name="Google Shape;687;p48">
              <a:extLst>
                <a:ext uri="{FF2B5EF4-FFF2-40B4-BE49-F238E27FC236}">
                  <a16:creationId xmlns:a16="http://schemas.microsoft.com/office/drawing/2014/main" id="{CAE6068D-48F6-0344-FC9F-C2F79048A0BB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8;p48">
              <a:extLst>
                <a:ext uri="{FF2B5EF4-FFF2-40B4-BE49-F238E27FC236}">
                  <a16:creationId xmlns:a16="http://schemas.microsoft.com/office/drawing/2014/main" id="{54AC2C8D-346F-C4A7-6377-A71C807C9E27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9;p48">
              <a:extLst>
                <a:ext uri="{FF2B5EF4-FFF2-40B4-BE49-F238E27FC236}">
                  <a16:creationId xmlns:a16="http://schemas.microsoft.com/office/drawing/2014/main" id="{9D8CB780-2688-D756-4974-85EA9F7F52F1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0;p48">
              <a:extLst>
                <a:ext uri="{FF2B5EF4-FFF2-40B4-BE49-F238E27FC236}">
                  <a16:creationId xmlns:a16="http://schemas.microsoft.com/office/drawing/2014/main" id="{F96B5126-9BF1-A750-B7C0-865E801CB556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308162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521455"/>
              </p:ext>
            </p:extLst>
          </p:nvPr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FE7AB3-8371-C60F-8BEE-29B04E1ECF04}"/>
              </a:ext>
            </a:extLst>
          </p:cNvPr>
          <p:cNvSpPr/>
          <p:nvPr/>
        </p:nvSpPr>
        <p:spPr>
          <a:xfrm>
            <a:off x="1404003" y="2028180"/>
            <a:ext cx="2556154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Câu truy xuất dữ liệu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298FD-48B1-F699-C285-6F971F3F204B}"/>
              </a:ext>
            </a:extLst>
          </p:cNvPr>
          <p:cNvSpPr/>
          <p:nvPr/>
        </p:nvSpPr>
        <p:spPr>
          <a:xfrm>
            <a:off x="3960157" y="2028180"/>
            <a:ext cx="3886200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Ý nghĩa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5738B-59FA-CC07-3F1C-860F289B2EA1}"/>
              </a:ext>
            </a:extLst>
          </p:cNvPr>
          <p:cNvSpPr/>
          <p:nvPr/>
        </p:nvSpPr>
        <p:spPr>
          <a:xfrm>
            <a:off x="1404003" y="2385691"/>
            <a:ext cx="255615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SELECT</a:t>
            </a:r>
            <a:r>
              <a:rPr lang="en-US"/>
              <a:t> &lt;dữ liệu cần lấy&gt;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33A85-BF59-B399-BABC-C29194018D0A}"/>
              </a:ext>
            </a:extLst>
          </p:cNvPr>
          <p:cNvSpPr/>
          <p:nvPr/>
        </p:nvSpPr>
        <p:spPr>
          <a:xfrm>
            <a:off x="3960157" y="2385691"/>
            <a:ext cx="388620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Dữ liệu cần lấy là danh sách các trường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B39F5-70A0-080C-0699-F1D4133797C5}"/>
              </a:ext>
            </a:extLst>
          </p:cNvPr>
          <p:cNvSpPr/>
          <p:nvPr/>
        </p:nvSpPr>
        <p:spPr>
          <a:xfrm>
            <a:off x="1404003" y="2722575"/>
            <a:ext cx="255615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FROM</a:t>
            </a:r>
            <a:r>
              <a:rPr lang="en-US"/>
              <a:t> &lt;tên bảng&gt;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416F4-BDF2-6CE8-A084-CEEF6B82E939}"/>
              </a:ext>
            </a:extLst>
          </p:cNvPr>
          <p:cNvSpPr/>
          <p:nvPr/>
        </p:nvSpPr>
        <p:spPr>
          <a:xfrm>
            <a:off x="3960157" y="2722575"/>
            <a:ext cx="388620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Dữ liệu lấy từ bảng này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82343-D8D7-D56F-2E9D-87A756BCFDE3}"/>
              </a:ext>
            </a:extLst>
          </p:cNvPr>
          <p:cNvSpPr/>
          <p:nvPr/>
        </p:nvSpPr>
        <p:spPr>
          <a:xfrm>
            <a:off x="1404003" y="3059459"/>
            <a:ext cx="255615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WHERE</a:t>
            </a:r>
            <a:r>
              <a:rPr lang="en-US"/>
              <a:t> &lt;điều kiện chọn&gt;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E4712-157A-D935-43D6-AEAFDE7E93CA}"/>
              </a:ext>
            </a:extLst>
          </p:cNvPr>
          <p:cNvSpPr/>
          <p:nvPr/>
        </p:nvSpPr>
        <p:spPr>
          <a:xfrm>
            <a:off x="3960157" y="3059459"/>
            <a:ext cx="388620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Chọn các dòng thỏa mãn điều kiện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921E4C-9D9A-735B-EF88-BAEE45E9D3CE}"/>
              </a:ext>
            </a:extLst>
          </p:cNvPr>
          <p:cNvSpPr/>
          <p:nvPr/>
        </p:nvSpPr>
        <p:spPr>
          <a:xfrm>
            <a:off x="1404003" y="3396343"/>
            <a:ext cx="255615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ORDER BY </a:t>
            </a:r>
            <a:r>
              <a:rPr lang="en-US"/>
              <a:t>&lt;tên trường&gt;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96F52-87F7-5D2A-D0DE-FC8635977216}"/>
              </a:ext>
            </a:extLst>
          </p:cNvPr>
          <p:cNvSpPr/>
          <p:nvPr/>
        </p:nvSpPr>
        <p:spPr>
          <a:xfrm>
            <a:off x="3960157" y="3396343"/>
            <a:ext cx="388620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Sắp xếp các dòng kết quả theo thứ tự chỉ định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B6EADD-2550-BBEF-0FA8-92962C117EF2}"/>
              </a:ext>
            </a:extLst>
          </p:cNvPr>
          <p:cNvSpPr/>
          <p:nvPr/>
        </p:nvSpPr>
        <p:spPr>
          <a:xfrm>
            <a:off x="1404003" y="3733227"/>
            <a:ext cx="255615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INNER JOIN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9C08C-6D3D-C299-E0C6-82BD50E65947}"/>
              </a:ext>
            </a:extLst>
          </p:cNvPr>
          <p:cNvSpPr/>
          <p:nvPr/>
        </p:nvSpPr>
        <p:spPr>
          <a:xfrm>
            <a:off x="3960157" y="3733227"/>
            <a:ext cx="388620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Liên kết các bảng theo điều kiện</a:t>
            </a:r>
          </a:p>
        </p:txBody>
      </p:sp>
    </p:spTree>
    <p:extLst>
      <p:ext uri="{BB962C8B-B14F-4D97-AF65-F5344CB8AC3E}">
        <p14:creationId xmlns:p14="http://schemas.microsoft.com/office/powerpoint/2010/main" val="18517773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Graphic spid="2" grpId="0">
        <p:bldAsOne/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MỤC TIÊU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51374718"/>
              </p:ext>
            </p:extLst>
          </p:nvPr>
        </p:nvGraphicFramePr>
        <p:xfrm>
          <a:off x="-552308" y="1182531"/>
          <a:ext cx="5494101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FE7AB3-8371-C60F-8BEE-29B04E1ECF04}"/>
              </a:ext>
            </a:extLst>
          </p:cNvPr>
          <p:cNvSpPr/>
          <p:nvPr/>
        </p:nvSpPr>
        <p:spPr>
          <a:xfrm>
            <a:off x="1343491" y="2004901"/>
            <a:ext cx="2892332" cy="5668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Câu truy vấn cập nhật dữ liệu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298FD-48B1-F699-C285-6F971F3F204B}"/>
              </a:ext>
            </a:extLst>
          </p:cNvPr>
          <p:cNvSpPr/>
          <p:nvPr/>
        </p:nvSpPr>
        <p:spPr>
          <a:xfrm>
            <a:off x="4235824" y="2004901"/>
            <a:ext cx="3126442" cy="5668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Ý nghĩa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5738B-59FA-CC07-3F1C-860F289B2EA1}"/>
              </a:ext>
            </a:extLst>
          </p:cNvPr>
          <p:cNvSpPr/>
          <p:nvPr/>
        </p:nvSpPr>
        <p:spPr>
          <a:xfrm>
            <a:off x="1343491" y="2571750"/>
            <a:ext cx="289233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INSERT INTO </a:t>
            </a:r>
            <a:r>
              <a:rPr lang="en-US"/>
              <a:t>&lt;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bảng</a:t>
            </a:r>
            <a:r>
              <a:rPr lang="en-US" dirty="0"/>
              <a:t>&gt;</a:t>
            </a:r>
          </a:p>
          <a:p>
            <a:r>
              <a:rPr lang="en-US" dirty="0"/>
              <a:t>     </a:t>
            </a:r>
            <a:r>
              <a:rPr lang="en-US" dirty="0">
                <a:solidFill>
                  <a:srgbClr val="0070C0"/>
                </a:solidFill>
              </a:rPr>
              <a:t>VALUES</a:t>
            </a:r>
            <a:r>
              <a:rPr lang="en-US" dirty="0"/>
              <a:t> &lt;</a:t>
            </a:r>
            <a:r>
              <a:rPr lang="en-US" dirty="0" err="1"/>
              <a:t>danh</a:t>
            </a:r>
            <a:r>
              <a:rPr lang="en-US" dirty="0"/>
              <a:t> </a:t>
            </a:r>
            <a:r>
              <a:rPr lang="en-US" dirty="0" err="1"/>
              <a:t>sách</a:t>
            </a:r>
            <a:r>
              <a:rPr lang="en-US" dirty="0"/>
              <a:t> </a:t>
            </a:r>
            <a:r>
              <a:rPr lang="en-US" dirty="0" err="1"/>
              <a:t>giá</a:t>
            </a:r>
            <a:r>
              <a:rPr lang="en-US" dirty="0"/>
              <a:t> </a:t>
            </a:r>
            <a:r>
              <a:rPr lang="en-US" dirty="0" err="1"/>
              <a:t>trị</a:t>
            </a:r>
            <a:r>
              <a:rPr lang="en-US" dirty="0"/>
              <a:t>&gt;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33A85-BF59-B399-BABC-C29194018D0A}"/>
              </a:ext>
            </a:extLst>
          </p:cNvPr>
          <p:cNvSpPr/>
          <p:nvPr/>
        </p:nvSpPr>
        <p:spPr>
          <a:xfrm>
            <a:off x="4235824" y="2571750"/>
            <a:ext cx="312644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Thêm dữ liệu vào bảng &lt;tên bảng&gt; với giá trị lấy từ &lt;danh sách giá trị&gt;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B39F5-70A0-080C-0699-F1D4133797C5}"/>
              </a:ext>
            </a:extLst>
          </p:cNvPr>
          <p:cNvSpPr/>
          <p:nvPr/>
        </p:nvSpPr>
        <p:spPr>
          <a:xfrm>
            <a:off x="1343491" y="3126592"/>
            <a:ext cx="289233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lvl="1"/>
            <a:r>
              <a:rPr lang="en-US">
                <a:solidFill>
                  <a:srgbClr val="0070C0"/>
                </a:solidFill>
              </a:rPr>
              <a:t>DELETE FROM </a:t>
            </a:r>
            <a:r>
              <a:rPr lang="en-US"/>
              <a:t>&lt;tên bảng&gt;</a:t>
            </a:r>
          </a:p>
          <a:p>
            <a:pPr lvl="1"/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WHERE</a:t>
            </a:r>
            <a:r>
              <a:rPr lang="en-US"/>
              <a:t> &lt;điều kiện&gt;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416F4-BDF2-6CE8-A084-CEEF6B82E939}"/>
              </a:ext>
            </a:extLst>
          </p:cNvPr>
          <p:cNvSpPr/>
          <p:nvPr/>
        </p:nvSpPr>
        <p:spPr>
          <a:xfrm>
            <a:off x="4235824" y="3126592"/>
            <a:ext cx="312644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Xóa các dòng trong bảng &lt;tên bảng&gt; thỏa mãn &lt;điều kiện&gt;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82343-D8D7-D56F-2E9D-87A756BCFDE3}"/>
              </a:ext>
            </a:extLst>
          </p:cNvPr>
          <p:cNvSpPr/>
          <p:nvPr/>
        </p:nvSpPr>
        <p:spPr>
          <a:xfrm>
            <a:off x="1343491" y="3693441"/>
            <a:ext cx="289233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UPDATE</a:t>
            </a:r>
            <a:r>
              <a:rPr lang="en-US"/>
              <a:t> &lt;tên bảng&gt;</a:t>
            </a:r>
          </a:p>
          <a:p>
            <a:r>
              <a:rPr lang="en-US"/>
              <a:t>     </a:t>
            </a:r>
            <a:r>
              <a:rPr lang="en-US">
                <a:solidFill>
                  <a:srgbClr val="0070C0"/>
                </a:solidFill>
              </a:rPr>
              <a:t>SET</a:t>
            </a:r>
            <a:r>
              <a:rPr lang="en-US"/>
              <a:t> &lt;tên trường&gt;=&lt;giá trị&gt;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E4712-157A-D935-43D6-AEAFDE7E93CA}"/>
              </a:ext>
            </a:extLst>
          </p:cNvPr>
          <p:cNvSpPr/>
          <p:nvPr/>
        </p:nvSpPr>
        <p:spPr>
          <a:xfrm>
            <a:off x="4235824" y="3693441"/>
            <a:ext cx="3126442" cy="566849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Cập nhật &lt;giá trị&gt; cho trường có tên &lt;tên trường&gt; trong bảng &lt;tên bảng&gt;</a:t>
            </a:r>
          </a:p>
        </p:txBody>
      </p:sp>
    </p:spTree>
    <p:extLst>
      <p:ext uri="{BB962C8B-B14F-4D97-AF65-F5344CB8AC3E}">
        <p14:creationId xmlns:p14="http://schemas.microsoft.com/office/powerpoint/2010/main" val="18584524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0340517"/>
              </p:ext>
            </p:extLst>
          </p:nvPr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920BA-3217-FE50-3F1E-52B4BCE1A3C9}"/>
              </a:ext>
            </a:extLst>
          </p:cNvPr>
          <p:cNvGrpSpPr/>
          <p:nvPr/>
        </p:nvGrpSpPr>
        <p:grpSpPr>
          <a:xfrm>
            <a:off x="7102070" y="2519184"/>
            <a:ext cx="1519416" cy="1839686"/>
            <a:chOff x="7102070" y="2519184"/>
            <a:chExt cx="1519416" cy="1839686"/>
          </a:xfrm>
        </p:grpSpPr>
        <p:pic>
          <p:nvPicPr>
            <p:cNvPr id="3" name="Picture 4" descr="Database Icons PNG - Free PNG and Icons Downloads">
              <a:extLst>
                <a:ext uri="{FF2B5EF4-FFF2-40B4-BE49-F238E27FC236}">
                  <a16:creationId xmlns:a16="http://schemas.microsoft.com/office/drawing/2014/main" id="{55E94B3C-A35A-E68D-3865-CE59B19A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2398A-6C43-9C60-DDB8-2A5D2D342123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D81A74C-3BD3-4D99-4C36-C9E257CA8C3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73190354"/>
              </p:ext>
            </p:extLst>
          </p:nvPr>
        </p:nvGraphicFramePr>
        <p:xfrm>
          <a:off x="5407899" y="1030110"/>
          <a:ext cx="329321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705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99829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20156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5564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bannhac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8545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15B5486-6887-4202-A4B2-6A1210337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494123"/>
              </p:ext>
            </p:extLst>
          </p:nvPr>
        </p:nvGraphicFramePr>
        <p:xfrm>
          <a:off x="5407899" y="3232830"/>
          <a:ext cx="2008767" cy="165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58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40918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840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nhacsi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</a:tbl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0D5FA532-1A53-4692-C075-47B4646DDDBD}"/>
              </a:ext>
            </a:extLst>
          </p:cNvPr>
          <p:cNvSpPr txBox="1"/>
          <p:nvPr/>
        </p:nvSpPr>
        <p:spPr>
          <a:xfrm>
            <a:off x="522514" y="1873126"/>
            <a:ext cx="333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SELECT</a:t>
            </a:r>
            <a:r>
              <a:rPr lang="en-US" sz="1600"/>
              <a:t> Mid, TenBN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FROM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WHERE</a:t>
            </a:r>
            <a:r>
              <a:rPr lang="en-US" sz="1600"/>
              <a:t> Aid=1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ORDER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BY</a:t>
            </a:r>
            <a:r>
              <a:rPr lang="en-US" sz="1600"/>
              <a:t> TenBN;</a:t>
            </a:r>
          </a:p>
        </p:txBody>
      </p:sp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5DE7FF0A-4A8B-7137-B021-632FC9C53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4938000"/>
              </p:ext>
            </p:extLst>
          </p:nvPr>
        </p:nvGraphicFramePr>
        <p:xfrm>
          <a:off x="5744435" y="1873126"/>
          <a:ext cx="2556011" cy="8229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8659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90735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15650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4.19753E-6 L -0.56893 0.27561 " pathEditMode="relative" rAng="0" ptsTypes="AA">
                                      <p:cBhvr>
                                        <p:cTn id="3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455" y="137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10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920BA-3217-FE50-3F1E-52B4BCE1A3C9}"/>
              </a:ext>
            </a:extLst>
          </p:cNvPr>
          <p:cNvGrpSpPr/>
          <p:nvPr/>
        </p:nvGrpSpPr>
        <p:grpSpPr>
          <a:xfrm>
            <a:off x="7102070" y="2519184"/>
            <a:ext cx="1519416" cy="1839686"/>
            <a:chOff x="7102070" y="2519184"/>
            <a:chExt cx="1519416" cy="1839686"/>
          </a:xfrm>
        </p:grpSpPr>
        <p:pic>
          <p:nvPicPr>
            <p:cNvPr id="3" name="Picture 4" descr="Database Icons PNG - Free PNG and Icons Downloads">
              <a:extLst>
                <a:ext uri="{FF2B5EF4-FFF2-40B4-BE49-F238E27FC236}">
                  <a16:creationId xmlns:a16="http://schemas.microsoft.com/office/drawing/2014/main" id="{55E94B3C-A35A-E68D-3865-CE59B19A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2398A-6C43-9C60-DDB8-2A5D2D342123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graphicFrame>
        <p:nvGraphicFramePr>
          <p:cNvPr id="8" name="Table 2">
            <a:extLst>
              <a:ext uri="{FF2B5EF4-FFF2-40B4-BE49-F238E27FC236}">
                <a16:creationId xmlns:a16="http://schemas.microsoft.com/office/drawing/2014/main" id="{7D81A74C-3BD3-4D99-4C36-C9E257CA8C3D}"/>
              </a:ext>
            </a:extLst>
          </p:cNvPr>
          <p:cNvGraphicFramePr>
            <a:graphicFrameLocks noGrp="1"/>
          </p:cNvGraphicFramePr>
          <p:nvPr/>
        </p:nvGraphicFramePr>
        <p:xfrm>
          <a:off x="5407899" y="1030110"/>
          <a:ext cx="329321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705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99829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20156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5564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bannhac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8545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15B5486-6887-4202-A4B2-6A1210337786}"/>
              </a:ext>
            </a:extLst>
          </p:cNvPr>
          <p:cNvGraphicFramePr>
            <a:graphicFrameLocks noGrp="1"/>
          </p:cNvGraphicFramePr>
          <p:nvPr/>
        </p:nvGraphicFramePr>
        <p:xfrm>
          <a:off x="5407899" y="3232830"/>
          <a:ext cx="2008767" cy="165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58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40918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840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nhacsi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</a:tbl>
          </a:graphicData>
        </a:graphic>
      </p:graphicFrame>
      <p:graphicFrame>
        <p:nvGraphicFramePr>
          <p:cNvPr id="12" name="Table 2">
            <a:extLst>
              <a:ext uri="{FF2B5EF4-FFF2-40B4-BE49-F238E27FC236}">
                <a16:creationId xmlns:a16="http://schemas.microsoft.com/office/drawing/2014/main" id="{5DE7FF0A-4A8B-7137-B021-632FC9C5351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73012894"/>
              </p:ext>
            </p:extLst>
          </p:nvPr>
        </p:nvGraphicFramePr>
        <p:xfrm>
          <a:off x="5312921" y="1989592"/>
          <a:ext cx="3483171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04320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  <a:gridCol w="1439970">
                  <a:extLst>
                    <a:ext uri="{9D8B030D-6E8A-4147-A177-3AD203B41FA5}">
                      <a16:colId xmlns:a16="http://schemas.microsoft.com/office/drawing/2014/main" val="523265473"/>
                    </a:ext>
                  </a:extLst>
                </a:gridCol>
              </a:tblGrid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90067353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3354649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83963345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256152317"/>
                  </a:ext>
                </a:extLst>
              </a:tr>
            </a:tbl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353112C4-A3A2-6353-94F0-06B278C7088B}"/>
              </a:ext>
            </a:extLst>
          </p:cNvPr>
          <p:cNvSpPr txBox="1"/>
          <p:nvPr/>
        </p:nvSpPr>
        <p:spPr>
          <a:xfrm>
            <a:off x="442885" y="1859830"/>
            <a:ext cx="395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SELECT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  <a:r>
              <a:rPr lang="en-US" sz="1600"/>
              <a:t>.TenBN, 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.TenNS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FROM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INNER JOIN </a:t>
            </a:r>
            <a:r>
              <a:rPr lang="en-US" sz="1600">
                <a:solidFill>
                  <a:srgbClr val="FF0000"/>
                </a:solidFill>
              </a:rPr>
              <a:t>nhacsi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ON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  <a:r>
              <a:rPr lang="en-US" sz="1600"/>
              <a:t>.Aid=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.Aid;</a:t>
            </a:r>
          </a:p>
        </p:txBody>
      </p:sp>
    </p:spTree>
    <p:extLst>
      <p:ext uri="{BB962C8B-B14F-4D97-AF65-F5344CB8AC3E}">
        <p14:creationId xmlns:p14="http://schemas.microsoft.com/office/powerpoint/2010/main" val="1316283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3.20988E-6 L -0.50834 0.14568 " pathEditMode="relative" rAng="0" ptsTypes="AA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417" y="72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920BA-3217-FE50-3F1E-52B4BCE1A3C9}"/>
              </a:ext>
            </a:extLst>
          </p:cNvPr>
          <p:cNvGrpSpPr/>
          <p:nvPr/>
        </p:nvGrpSpPr>
        <p:grpSpPr>
          <a:xfrm>
            <a:off x="7102070" y="2519184"/>
            <a:ext cx="1519416" cy="1839686"/>
            <a:chOff x="7102070" y="2519184"/>
            <a:chExt cx="1519416" cy="1839686"/>
          </a:xfrm>
        </p:grpSpPr>
        <p:pic>
          <p:nvPicPr>
            <p:cNvPr id="3" name="Picture 4" descr="Database Icons PNG - Free PNG and Icons Downloads">
              <a:extLst>
                <a:ext uri="{FF2B5EF4-FFF2-40B4-BE49-F238E27FC236}">
                  <a16:creationId xmlns:a16="http://schemas.microsoft.com/office/drawing/2014/main" id="{55E94B3C-A35A-E68D-3865-CE59B19A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2398A-6C43-9C60-DDB8-2A5D2D342123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3112C4-A3A2-6353-94F0-06B278C7088B}"/>
              </a:ext>
            </a:extLst>
          </p:cNvPr>
          <p:cNvSpPr txBox="1"/>
          <p:nvPr/>
        </p:nvSpPr>
        <p:spPr>
          <a:xfrm>
            <a:off x="522514" y="1935457"/>
            <a:ext cx="395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INSERT INTO 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VALUES</a:t>
            </a:r>
          </a:p>
          <a:p>
            <a:r>
              <a:rPr lang="en-US" sz="1600"/>
              <a:t>     (5, ‘Phú Quang’),</a:t>
            </a:r>
          </a:p>
          <a:p>
            <a:r>
              <a:rPr lang="en-US" sz="1600"/>
              <a:t>     (6, ‘Phan Huỳnh Điểu’);</a:t>
            </a: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39FA44CD-FDC2-FCD8-037E-FE978D94C81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79516906"/>
              </p:ext>
            </p:extLst>
          </p:nvPr>
        </p:nvGraphicFramePr>
        <p:xfrm>
          <a:off x="5401023" y="3075431"/>
          <a:ext cx="2008767" cy="82296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59958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40918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68252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sz="12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Phú Quang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1798230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Phan Huỳnh Điểu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519879587"/>
                  </a:ext>
                </a:extLst>
              </a:tr>
            </a:tbl>
          </a:graphicData>
        </a:graphic>
      </p:graphicFrame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15B5486-6887-4202-A4B2-6A1210337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330728"/>
              </p:ext>
            </p:extLst>
          </p:nvPr>
        </p:nvGraphicFramePr>
        <p:xfrm>
          <a:off x="5401022" y="1691368"/>
          <a:ext cx="2008767" cy="1655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58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40918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84032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nhacsi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9073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920BA-3217-FE50-3F1E-52B4BCE1A3C9}"/>
              </a:ext>
            </a:extLst>
          </p:cNvPr>
          <p:cNvGrpSpPr/>
          <p:nvPr/>
        </p:nvGrpSpPr>
        <p:grpSpPr>
          <a:xfrm>
            <a:off x="7102070" y="2519184"/>
            <a:ext cx="1519416" cy="1839686"/>
            <a:chOff x="7102070" y="2519184"/>
            <a:chExt cx="1519416" cy="1839686"/>
          </a:xfrm>
        </p:grpSpPr>
        <p:pic>
          <p:nvPicPr>
            <p:cNvPr id="3" name="Picture 4" descr="Database Icons PNG - Free PNG and Icons Downloads">
              <a:extLst>
                <a:ext uri="{FF2B5EF4-FFF2-40B4-BE49-F238E27FC236}">
                  <a16:creationId xmlns:a16="http://schemas.microsoft.com/office/drawing/2014/main" id="{55E94B3C-A35A-E68D-3865-CE59B19A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2398A-6C43-9C60-DDB8-2A5D2D342123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3112C4-A3A2-6353-94F0-06B278C7088B}"/>
              </a:ext>
            </a:extLst>
          </p:cNvPr>
          <p:cNvSpPr txBox="1"/>
          <p:nvPr/>
        </p:nvSpPr>
        <p:spPr>
          <a:xfrm>
            <a:off x="522514" y="1935457"/>
            <a:ext cx="352009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DELETE FROM </a:t>
            </a:r>
            <a:r>
              <a:rPr lang="en-US" sz="1600">
                <a:solidFill>
                  <a:srgbClr val="FF0000"/>
                </a:solidFill>
              </a:rPr>
              <a:t>bannhac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WHERE</a:t>
            </a:r>
            <a:r>
              <a:rPr lang="en-US" sz="1600"/>
              <a:t> Mid=‘0005’;</a:t>
            </a:r>
          </a:p>
        </p:txBody>
      </p:sp>
      <p:graphicFrame>
        <p:nvGraphicFramePr>
          <p:cNvPr id="6" name="Table 2">
            <a:extLst>
              <a:ext uri="{FF2B5EF4-FFF2-40B4-BE49-F238E27FC236}">
                <a16:creationId xmlns:a16="http://schemas.microsoft.com/office/drawing/2014/main" id="{0DC89423-B0C5-8586-5DEB-C251FEA762A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33945105"/>
              </p:ext>
            </p:extLst>
          </p:nvPr>
        </p:nvGraphicFramePr>
        <p:xfrm>
          <a:off x="4191402" y="1782143"/>
          <a:ext cx="3293216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705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99829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20156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5564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bannhac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8545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  <p:graphicFrame>
        <p:nvGraphicFramePr>
          <p:cNvPr id="7" name="Table 2">
            <a:extLst>
              <a:ext uri="{FF2B5EF4-FFF2-40B4-BE49-F238E27FC236}">
                <a16:creationId xmlns:a16="http://schemas.microsoft.com/office/drawing/2014/main" id="{D740F714-523F-5EEE-7645-4ED4683D08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90265960"/>
              </p:ext>
            </p:extLst>
          </p:nvPr>
        </p:nvGraphicFramePr>
        <p:xfrm>
          <a:off x="4191402" y="1782143"/>
          <a:ext cx="3293216" cy="1920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77705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99829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20156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55641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bannhac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51648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47638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pSp>
        <p:nvGrpSpPr>
          <p:cNvPr id="11" name="Group 10">
            <a:extLst>
              <a:ext uri="{FF2B5EF4-FFF2-40B4-BE49-F238E27FC236}">
                <a16:creationId xmlns:a16="http://schemas.microsoft.com/office/drawing/2014/main" id="{FF4920BA-3217-FE50-3F1E-52B4BCE1A3C9}"/>
              </a:ext>
            </a:extLst>
          </p:cNvPr>
          <p:cNvGrpSpPr/>
          <p:nvPr/>
        </p:nvGrpSpPr>
        <p:grpSpPr>
          <a:xfrm>
            <a:off x="7102070" y="2519184"/>
            <a:ext cx="1519416" cy="1839686"/>
            <a:chOff x="7102070" y="2519184"/>
            <a:chExt cx="1519416" cy="1839686"/>
          </a:xfrm>
        </p:grpSpPr>
        <p:pic>
          <p:nvPicPr>
            <p:cNvPr id="3" name="Picture 4" descr="Database Icons PNG - Free PNG and Icons Downloads">
              <a:extLst>
                <a:ext uri="{FF2B5EF4-FFF2-40B4-BE49-F238E27FC236}">
                  <a16:creationId xmlns:a16="http://schemas.microsoft.com/office/drawing/2014/main" id="{55E94B3C-A35A-E68D-3865-CE59B19A6E5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00B2398A-6C43-9C60-DDB8-2A5D2D342123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353112C4-A3A2-6353-94F0-06B278C7088B}"/>
              </a:ext>
            </a:extLst>
          </p:cNvPr>
          <p:cNvSpPr txBox="1"/>
          <p:nvPr/>
        </p:nvSpPr>
        <p:spPr>
          <a:xfrm>
            <a:off x="522514" y="1935457"/>
            <a:ext cx="39558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UPDATE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nhacsi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SET</a:t>
            </a:r>
            <a:r>
              <a:rPr lang="en-US" sz="1600"/>
              <a:t> TenNS=‘Hoàng Hiệp’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WHERE</a:t>
            </a:r>
            <a:r>
              <a:rPr lang="en-US" sz="1600"/>
              <a:t> Aid=6;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15B5486-6887-4202-A4B2-6A1210337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92418488"/>
              </p:ext>
            </p:extLst>
          </p:nvPr>
        </p:nvGraphicFramePr>
        <p:xfrm>
          <a:off x="5309520" y="1643169"/>
          <a:ext cx="2008767" cy="21945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9958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409181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0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nhacsi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TenNS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Đỗ Nhuận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Văn Cao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Việt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Tài Tuệ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Phú Quang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60531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Phan Huỳnh Điểu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426211"/>
                  </a:ext>
                </a:extLst>
              </a:tr>
            </a:tbl>
          </a:graphicData>
        </a:graphic>
      </p:graphicFrame>
      <p:sp>
        <p:nvSpPr>
          <p:cNvPr id="7" name="Rectangle 6">
            <a:extLst>
              <a:ext uri="{FF2B5EF4-FFF2-40B4-BE49-F238E27FC236}">
                <a16:creationId xmlns:a16="http://schemas.microsoft.com/office/drawing/2014/main" id="{CB179528-63CC-85F3-E51A-78561DCC6A69}"/>
              </a:ext>
            </a:extLst>
          </p:cNvPr>
          <p:cNvSpPr/>
          <p:nvPr/>
        </p:nvSpPr>
        <p:spPr>
          <a:xfrm>
            <a:off x="5913268" y="3591057"/>
            <a:ext cx="1391269" cy="232922"/>
          </a:xfrm>
          <a:prstGeom prst="rect">
            <a:avLst/>
          </a:prstGeom>
          <a:solidFill>
            <a:srgbClr val="FFD9C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1200">
                <a:solidFill>
                  <a:schemeClr val="tx1"/>
                </a:solidFill>
              </a:rPr>
              <a:t>Hoàng Hiệp</a:t>
            </a:r>
          </a:p>
        </p:txBody>
      </p:sp>
    </p:spTree>
    <p:extLst>
      <p:ext uri="{BB962C8B-B14F-4D97-AF65-F5344CB8AC3E}">
        <p14:creationId xmlns:p14="http://schemas.microsoft.com/office/powerpoint/2010/main" val="37620581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CẬP NHẬT VÀ TRUY XUẤT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3" name="Picture 4" descr="Database Icons PNG - Free PNG and Icons Downloads">
            <a:extLst>
              <a:ext uri="{FF2B5EF4-FFF2-40B4-BE49-F238E27FC236}">
                <a16:creationId xmlns:a16="http://schemas.microsoft.com/office/drawing/2014/main" id="{55E94B3C-A35A-E68D-3865-CE59B19A6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215" b="92713" l="9804" r="91176">
                        <a14:foregroundMark x1="26471" y1="10931" x2="72059" y2="20648"/>
                        <a14:foregroundMark x1="81863" y1="26721" x2="84314" y2="45344"/>
                        <a14:foregroundMark x1="65686" y1="9312" x2="80392" y2="20648"/>
                        <a14:foregroundMark x1="51471" y1="5668" x2="75980" y2="10931"/>
                        <a14:foregroundMark x1="52941" y1="2429" x2="52941" y2="2429"/>
                        <a14:foregroundMark x1="90686" y1="35223" x2="90686" y2="35223"/>
                        <a14:foregroundMark x1="52941" y1="91093" x2="52941" y2="91093"/>
                        <a14:foregroundMark x1="31863" y1="91093" x2="59314" y2="93522"/>
                        <a14:foregroundMark x1="63235" y1="92308" x2="82843" y2="88259"/>
                        <a14:foregroundMark x1="16667" y1="85425" x2="30392" y2="90283"/>
                        <a14:foregroundMark x1="79902" y1="89069" x2="89216" y2="83401"/>
                        <a14:foregroundMark x1="90196" y1="64372" x2="90196" y2="64372"/>
                        <a14:foregroundMark x1="91176" y1="69636" x2="91176" y2="69636"/>
                        <a14:foregroundMark x1="90686" y1="61134" x2="90686" y2="61134"/>
                        <a14:foregroundMark x1="47549" y1="1215" x2="47549" y2="12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2070" y="2519184"/>
            <a:ext cx="1519416" cy="1839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353112C4-A3A2-6353-94F0-06B278C7088B}"/>
              </a:ext>
            </a:extLst>
          </p:cNvPr>
          <p:cNvSpPr txBox="1"/>
          <p:nvPr/>
        </p:nvSpPr>
        <p:spPr>
          <a:xfrm>
            <a:off x="381837" y="1924723"/>
            <a:ext cx="477397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SELECT</a:t>
            </a:r>
            <a:r>
              <a:rPr lang="en-US" sz="1600"/>
              <a:t> AVG(DTB_Toan) </a:t>
            </a:r>
            <a:r>
              <a:rPr lang="en-US" sz="1600">
                <a:solidFill>
                  <a:srgbClr val="0070C0"/>
                </a:solidFill>
              </a:rPr>
              <a:t>FROM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diemtoan_11A</a:t>
            </a:r>
            <a:r>
              <a:rPr lang="en-US" sz="1600"/>
              <a:t>;</a:t>
            </a:r>
          </a:p>
        </p:txBody>
      </p:sp>
      <p:graphicFrame>
        <p:nvGraphicFramePr>
          <p:cNvPr id="9" name="Table 2">
            <a:extLst>
              <a:ext uri="{FF2B5EF4-FFF2-40B4-BE49-F238E27FC236}">
                <a16:creationId xmlns:a16="http://schemas.microsoft.com/office/drawing/2014/main" id="{E15B5486-6887-4202-A4B2-6A121033778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0720047"/>
              </p:ext>
            </p:extLst>
          </p:nvPr>
        </p:nvGraphicFramePr>
        <p:xfrm>
          <a:off x="5224538" y="1643169"/>
          <a:ext cx="2757556" cy="23774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83739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621763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  <a:gridCol w="652054">
                  <a:extLst>
                    <a:ext uri="{9D8B030D-6E8A-4147-A177-3AD203B41FA5}">
                      <a16:colId xmlns:a16="http://schemas.microsoft.com/office/drawing/2014/main" val="3818766776"/>
                    </a:ext>
                  </a:extLst>
                </a:gridCol>
              </a:tblGrid>
              <a:tr h="0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diemtoan_11A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STT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Hoten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DTB_ Toan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Lê Văn 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6.50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Vũ Quang Công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8.00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Hoàng Đức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7.25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Nguyễn Thị Lan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4.00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Phan Trí Việt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6.25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83260531"/>
                  </a:ext>
                </a:extLst>
              </a:tr>
              <a:tr h="268252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200"/>
                        <a:t>Phạm Mai Yến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9.75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77426211"/>
                  </a:ext>
                </a:extLst>
              </a:tr>
            </a:tbl>
          </a:graphicData>
        </a:graphic>
      </p:graphicFrame>
      <p:graphicFrame>
        <p:nvGraphicFramePr>
          <p:cNvPr id="4" name="Table 2">
            <a:extLst>
              <a:ext uri="{FF2B5EF4-FFF2-40B4-BE49-F238E27FC236}">
                <a16:creationId xmlns:a16="http://schemas.microsoft.com/office/drawing/2014/main" id="{7877458D-1209-0C81-16CC-B6FC5908AD47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51856972"/>
              </p:ext>
            </p:extLst>
          </p:nvPr>
        </p:nvGraphicFramePr>
        <p:xfrm>
          <a:off x="5825388" y="2703990"/>
          <a:ext cx="1555855" cy="548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5855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200" b="0">
                          <a:solidFill>
                            <a:schemeClr val="tx1"/>
                          </a:solidFill>
                        </a:rPr>
                        <a:t>AVG(DTB_Toan)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200"/>
                        <a:t>6.9583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83107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34568E-6 L -0.4868 0.00895 " pathEditMode="relative" rAng="0" ptsTypes="AA">
                                      <p:cBhvr>
                                        <p:cTn id="2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340" y="4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2-1-F">
            <a:hlinkClick r:id="" action="ppaction://media"/>
            <a:extLst>
              <a:ext uri="{FF2B5EF4-FFF2-40B4-BE49-F238E27FC236}">
                <a16:creationId xmlns:a16="http://schemas.microsoft.com/office/drawing/2014/main" id="{FC0DE500-3960-D5B0-6E55-C71E948E5A3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2" y="324741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84408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18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2-2-F">
            <a:hlinkClick r:id="" action="ppaction://media"/>
            <a:extLst>
              <a:ext uri="{FF2B5EF4-FFF2-40B4-BE49-F238E27FC236}">
                <a16:creationId xmlns:a16="http://schemas.microsoft.com/office/drawing/2014/main" id="{B18FC62B-547B-E228-C0A1-3602F37F7A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0923028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00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2-3-1-F">
            <a:hlinkClick r:id="" action="ppaction://media"/>
            <a:extLst>
              <a:ext uri="{FF2B5EF4-FFF2-40B4-BE49-F238E27FC236}">
                <a16:creationId xmlns:a16="http://schemas.microsoft.com/office/drawing/2014/main" id="{F844D842-550F-D286-D898-FC3FC02DFC3C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111963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4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oogle Shape;738;p48">
            <a:extLst>
              <a:ext uri="{FF2B5EF4-FFF2-40B4-BE49-F238E27FC236}">
                <a16:creationId xmlns:a16="http://schemas.microsoft.com/office/drawing/2014/main" id="{84895B0C-86FE-AE7F-CC98-782A95A7E202}"/>
              </a:ext>
            </a:extLst>
          </p:cNvPr>
          <p:cNvGrpSpPr/>
          <p:nvPr/>
        </p:nvGrpSpPr>
        <p:grpSpPr>
          <a:xfrm>
            <a:off x="162551" y="208967"/>
            <a:ext cx="359272" cy="376691"/>
            <a:chOff x="5961125" y="1623900"/>
            <a:chExt cx="427450" cy="448175"/>
          </a:xfrm>
        </p:grpSpPr>
        <p:sp>
          <p:nvSpPr>
            <p:cNvPr id="4" name="Google Shape;739;p48">
              <a:extLst>
                <a:ext uri="{FF2B5EF4-FFF2-40B4-BE49-F238E27FC236}">
                  <a16:creationId xmlns:a16="http://schemas.microsoft.com/office/drawing/2014/main" id="{C1D0BDD5-D54E-767D-C0CC-E4C237423E01}"/>
                </a:ext>
              </a:extLst>
            </p:cNvPr>
            <p:cNvSpPr/>
            <p:nvPr/>
          </p:nvSpPr>
          <p:spPr>
            <a:xfrm>
              <a:off x="5961125" y="1678700"/>
              <a:ext cx="376925" cy="376925"/>
            </a:xfrm>
            <a:custGeom>
              <a:avLst/>
              <a:gdLst/>
              <a:ahLst/>
              <a:cxnLst/>
              <a:rect l="l" t="t" r="r" b="b"/>
              <a:pathLst>
                <a:path w="15077" h="15077" fill="none" extrusionOk="0">
                  <a:moveTo>
                    <a:pt x="11813" y="1340"/>
                  </a:moveTo>
                  <a:lnTo>
                    <a:pt x="11813" y="1340"/>
                  </a:lnTo>
                  <a:lnTo>
                    <a:pt x="11350" y="1024"/>
                  </a:lnTo>
                  <a:lnTo>
                    <a:pt x="10863" y="780"/>
                  </a:lnTo>
                  <a:lnTo>
                    <a:pt x="10351" y="537"/>
                  </a:lnTo>
                  <a:lnTo>
                    <a:pt x="9816" y="342"/>
                  </a:lnTo>
                  <a:lnTo>
                    <a:pt x="9280" y="196"/>
                  </a:lnTo>
                  <a:lnTo>
                    <a:pt x="8720" y="98"/>
                  </a:lnTo>
                  <a:lnTo>
                    <a:pt x="8135" y="25"/>
                  </a:lnTo>
                  <a:lnTo>
                    <a:pt x="7551" y="1"/>
                  </a:lnTo>
                  <a:lnTo>
                    <a:pt x="7551" y="1"/>
                  </a:lnTo>
                  <a:lnTo>
                    <a:pt x="7161" y="1"/>
                  </a:lnTo>
                  <a:lnTo>
                    <a:pt x="6771" y="50"/>
                  </a:lnTo>
                  <a:lnTo>
                    <a:pt x="6406" y="98"/>
                  </a:lnTo>
                  <a:lnTo>
                    <a:pt x="6041" y="147"/>
                  </a:lnTo>
                  <a:lnTo>
                    <a:pt x="5675" y="244"/>
                  </a:lnTo>
                  <a:lnTo>
                    <a:pt x="5310" y="342"/>
                  </a:lnTo>
                  <a:lnTo>
                    <a:pt x="4969" y="464"/>
                  </a:lnTo>
                  <a:lnTo>
                    <a:pt x="4628" y="585"/>
                  </a:lnTo>
                  <a:lnTo>
                    <a:pt x="4287" y="731"/>
                  </a:lnTo>
                  <a:lnTo>
                    <a:pt x="3970" y="902"/>
                  </a:lnTo>
                  <a:lnTo>
                    <a:pt x="3654" y="1097"/>
                  </a:lnTo>
                  <a:lnTo>
                    <a:pt x="3337" y="1292"/>
                  </a:lnTo>
                  <a:lnTo>
                    <a:pt x="3045" y="1486"/>
                  </a:lnTo>
                  <a:lnTo>
                    <a:pt x="2753" y="1730"/>
                  </a:lnTo>
                  <a:lnTo>
                    <a:pt x="2485" y="1949"/>
                  </a:lnTo>
                  <a:lnTo>
                    <a:pt x="2217" y="2217"/>
                  </a:lnTo>
                  <a:lnTo>
                    <a:pt x="1973" y="2461"/>
                  </a:lnTo>
                  <a:lnTo>
                    <a:pt x="1730" y="2753"/>
                  </a:lnTo>
                  <a:lnTo>
                    <a:pt x="1510" y="3021"/>
                  </a:lnTo>
                  <a:lnTo>
                    <a:pt x="1291" y="3313"/>
                  </a:lnTo>
                  <a:lnTo>
                    <a:pt x="1096" y="3630"/>
                  </a:lnTo>
                  <a:lnTo>
                    <a:pt x="926" y="3946"/>
                  </a:lnTo>
                  <a:lnTo>
                    <a:pt x="755" y="4263"/>
                  </a:lnTo>
                  <a:lnTo>
                    <a:pt x="609" y="4604"/>
                  </a:lnTo>
                  <a:lnTo>
                    <a:pt x="463" y="4945"/>
                  </a:lnTo>
                  <a:lnTo>
                    <a:pt x="341" y="5286"/>
                  </a:lnTo>
                  <a:lnTo>
                    <a:pt x="244" y="5651"/>
                  </a:lnTo>
                  <a:lnTo>
                    <a:pt x="171" y="6016"/>
                  </a:lnTo>
                  <a:lnTo>
                    <a:pt x="98" y="6382"/>
                  </a:lnTo>
                  <a:lnTo>
                    <a:pt x="49" y="6771"/>
                  </a:lnTo>
                  <a:lnTo>
                    <a:pt x="25" y="7137"/>
                  </a:lnTo>
                  <a:lnTo>
                    <a:pt x="0" y="7526"/>
                  </a:lnTo>
                  <a:lnTo>
                    <a:pt x="0" y="7526"/>
                  </a:lnTo>
                  <a:lnTo>
                    <a:pt x="25" y="7916"/>
                  </a:lnTo>
                  <a:lnTo>
                    <a:pt x="49" y="8306"/>
                  </a:lnTo>
                  <a:lnTo>
                    <a:pt x="98" y="8671"/>
                  </a:lnTo>
                  <a:lnTo>
                    <a:pt x="171" y="9061"/>
                  </a:lnTo>
                  <a:lnTo>
                    <a:pt x="244" y="9426"/>
                  </a:lnTo>
                  <a:lnTo>
                    <a:pt x="341" y="9767"/>
                  </a:lnTo>
                  <a:lnTo>
                    <a:pt x="463" y="10132"/>
                  </a:lnTo>
                  <a:lnTo>
                    <a:pt x="609" y="10473"/>
                  </a:lnTo>
                  <a:lnTo>
                    <a:pt x="755" y="10790"/>
                  </a:lnTo>
                  <a:lnTo>
                    <a:pt x="926" y="11131"/>
                  </a:lnTo>
                  <a:lnTo>
                    <a:pt x="1096" y="11448"/>
                  </a:lnTo>
                  <a:lnTo>
                    <a:pt x="1291" y="11740"/>
                  </a:lnTo>
                  <a:lnTo>
                    <a:pt x="1510" y="12032"/>
                  </a:lnTo>
                  <a:lnTo>
                    <a:pt x="1730" y="12324"/>
                  </a:lnTo>
                  <a:lnTo>
                    <a:pt x="1973" y="12592"/>
                  </a:lnTo>
                  <a:lnTo>
                    <a:pt x="2217" y="12860"/>
                  </a:lnTo>
                  <a:lnTo>
                    <a:pt x="2485" y="13104"/>
                  </a:lnTo>
                  <a:lnTo>
                    <a:pt x="2753" y="13347"/>
                  </a:lnTo>
                  <a:lnTo>
                    <a:pt x="3045" y="13567"/>
                  </a:lnTo>
                  <a:lnTo>
                    <a:pt x="3337" y="13786"/>
                  </a:lnTo>
                  <a:lnTo>
                    <a:pt x="3654" y="13981"/>
                  </a:lnTo>
                  <a:lnTo>
                    <a:pt x="3970" y="14151"/>
                  </a:lnTo>
                  <a:lnTo>
                    <a:pt x="4287" y="14322"/>
                  </a:lnTo>
                  <a:lnTo>
                    <a:pt x="4628" y="14468"/>
                  </a:lnTo>
                  <a:lnTo>
                    <a:pt x="4969" y="14614"/>
                  </a:lnTo>
                  <a:lnTo>
                    <a:pt x="5310" y="14736"/>
                  </a:lnTo>
                  <a:lnTo>
                    <a:pt x="5675" y="14833"/>
                  </a:lnTo>
                  <a:lnTo>
                    <a:pt x="6041" y="14906"/>
                  </a:lnTo>
                  <a:lnTo>
                    <a:pt x="6406" y="14979"/>
                  </a:lnTo>
                  <a:lnTo>
                    <a:pt x="6771" y="15028"/>
                  </a:lnTo>
                  <a:lnTo>
                    <a:pt x="7161" y="15052"/>
                  </a:lnTo>
                  <a:lnTo>
                    <a:pt x="7551" y="15077"/>
                  </a:lnTo>
                  <a:lnTo>
                    <a:pt x="7551" y="15077"/>
                  </a:lnTo>
                  <a:lnTo>
                    <a:pt x="7940" y="15052"/>
                  </a:lnTo>
                  <a:lnTo>
                    <a:pt x="8306" y="15028"/>
                  </a:lnTo>
                  <a:lnTo>
                    <a:pt x="8695" y="14979"/>
                  </a:lnTo>
                  <a:lnTo>
                    <a:pt x="9061" y="14906"/>
                  </a:lnTo>
                  <a:lnTo>
                    <a:pt x="9426" y="14833"/>
                  </a:lnTo>
                  <a:lnTo>
                    <a:pt x="9791" y="14736"/>
                  </a:lnTo>
                  <a:lnTo>
                    <a:pt x="10132" y="14614"/>
                  </a:lnTo>
                  <a:lnTo>
                    <a:pt x="10473" y="14468"/>
                  </a:lnTo>
                  <a:lnTo>
                    <a:pt x="10814" y="14322"/>
                  </a:lnTo>
                  <a:lnTo>
                    <a:pt x="11131" y="14151"/>
                  </a:lnTo>
                  <a:lnTo>
                    <a:pt x="11447" y="13981"/>
                  </a:lnTo>
                  <a:lnTo>
                    <a:pt x="11764" y="13786"/>
                  </a:lnTo>
                  <a:lnTo>
                    <a:pt x="12056" y="13567"/>
                  </a:lnTo>
                  <a:lnTo>
                    <a:pt x="12348" y="13347"/>
                  </a:lnTo>
                  <a:lnTo>
                    <a:pt x="12616" y="13104"/>
                  </a:lnTo>
                  <a:lnTo>
                    <a:pt x="12884" y="12860"/>
                  </a:lnTo>
                  <a:lnTo>
                    <a:pt x="13128" y="12592"/>
                  </a:lnTo>
                  <a:lnTo>
                    <a:pt x="13371" y="12324"/>
                  </a:lnTo>
                  <a:lnTo>
                    <a:pt x="13591" y="12032"/>
                  </a:lnTo>
                  <a:lnTo>
                    <a:pt x="13785" y="11740"/>
                  </a:lnTo>
                  <a:lnTo>
                    <a:pt x="13980" y="11448"/>
                  </a:lnTo>
                  <a:lnTo>
                    <a:pt x="14175" y="11131"/>
                  </a:lnTo>
                  <a:lnTo>
                    <a:pt x="14346" y="10790"/>
                  </a:lnTo>
                  <a:lnTo>
                    <a:pt x="14492" y="10473"/>
                  </a:lnTo>
                  <a:lnTo>
                    <a:pt x="14613" y="10132"/>
                  </a:lnTo>
                  <a:lnTo>
                    <a:pt x="14735" y="9767"/>
                  </a:lnTo>
                  <a:lnTo>
                    <a:pt x="14857" y="9426"/>
                  </a:lnTo>
                  <a:lnTo>
                    <a:pt x="14930" y="9061"/>
                  </a:lnTo>
                  <a:lnTo>
                    <a:pt x="15003" y="8671"/>
                  </a:lnTo>
                  <a:lnTo>
                    <a:pt x="15052" y="8306"/>
                  </a:lnTo>
                  <a:lnTo>
                    <a:pt x="15076" y="7916"/>
                  </a:lnTo>
                  <a:lnTo>
                    <a:pt x="15076" y="7526"/>
                  </a:lnTo>
                  <a:lnTo>
                    <a:pt x="15076" y="7526"/>
                  </a:lnTo>
                  <a:lnTo>
                    <a:pt x="15052" y="6918"/>
                  </a:lnTo>
                  <a:lnTo>
                    <a:pt x="14979" y="6309"/>
                  </a:lnTo>
                  <a:lnTo>
                    <a:pt x="14857" y="5724"/>
                  </a:lnTo>
                  <a:lnTo>
                    <a:pt x="14687" y="5164"/>
                  </a:lnTo>
                  <a:lnTo>
                    <a:pt x="14492" y="4604"/>
                  </a:lnTo>
                  <a:lnTo>
                    <a:pt x="14248" y="4068"/>
                  </a:lnTo>
                  <a:lnTo>
                    <a:pt x="13956" y="3581"/>
                  </a:lnTo>
                  <a:lnTo>
                    <a:pt x="13615" y="30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" name="Google Shape;740;p48">
              <a:extLst>
                <a:ext uri="{FF2B5EF4-FFF2-40B4-BE49-F238E27FC236}">
                  <a16:creationId xmlns:a16="http://schemas.microsoft.com/office/drawing/2014/main" id="{BD783C12-928F-EAA0-5297-EE9FA8495322}"/>
                </a:ext>
              </a:extLst>
            </p:cNvPr>
            <p:cNvSpPr/>
            <p:nvPr/>
          </p:nvSpPr>
          <p:spPr>
            <a:xfrm>
              <a:off x="6009825" y="1727425"/>
              <a:ext cx="279500" cy="279500"/>
            </a:xfrm>
            <a:custGeom>
              <a:avLst/>
              <a:gdLst/>
              <a:ahLst/>
              <a:cxnLst/>
              <a:rect l="l" t="t" r="r" b="b"/>
              <a:pathLst>
                <a:path w="11180" h="11180" fill="none" extrusionOk="0">
                  <a:moveTo>
                    <a:pt x="10181" y="2387"/>
                  </a:moveTo>
                  <a:lnTo>
                    <a:pt x="10181" y="2387"/>
                  </a:lnTo>
                  <a:lnTo>
                    <a:pt x="10400" y="2728"/>
                  </a:lnTo>
                  <a:lnTo>
                    <a:pt x="10595" y="3093"/>
                  </a:lnTo>
                  <a:lnTo>
                    <a:pt x="10766" y="3483"/>
                  </a:lnTo>
                  <a:lnTo>
                    <a:pt x="10912" y="3873"/>
                  </a:lnTo>
                  <a:lnTo>
                    <a:pt x="11034" y="4287"/>
                  </a:lnTo>
                  <a:lnTo>
                    <a:pt x="11107" y="4701"/>
                  </a:lnTo>
                  <a:lnTo>
                    <a:pt x="11180" y="5139"/>
                  </a:lnTo>
                  <a:lnTo>
                    <a:pt x="11180" y="5577"/>
                  </a:lnTo>
                  <a:lnTo>
                    <a:pt x="11180" y="5577"/>
                  </a:lnTo>
                  <a:lnTo>
                    <a:pt x="11155" y="6162"/>
                  </a:lnTo>
                  <a:lnTo>
                    <a:pt x="11082" y="6722"/>
                  </a:lnTo>
                  <a:lnTo>
                    <a:pt x="10936" y="7234"/>
                  </a:lnTo>
                  <a:lnTo>
                    <a:pt x="10741" y="7769"/>
                  </a:lnTo>
                  <a:lnTo>
                    <a:pt x="10522" y="8257"/>
                  </a:lnTo>
                  <a:lnTo>
                    <a:pt x="10230" y="8695"/>
                  </a:lnTo>
                  <a:lnTo>
                    <a:pt x="9913" y="9133"/>
                  </a:lnTo>
                  <a:lnTo>
                    <a:pt x="9548" y="9523"/>
                  </a:lnTo>
                  <a:lnTo>
                    <a:pt x="9158" y="9888"/>
                  </a:lnTo>
                  <a:lnTo>
                    <a:pt x="8720" y="10205"/>
                  </a:lnTo>
                  <a:lnTo>
                    <a:pt x="8257" y="10497"/>
                  </a:lnTo>
                  <a:lnTo>
                    <a:pt x="7770" y="10741"/>
                  </a:lnTo>
                  <a:lnTo>
                    <a:pt x="7259" y="10911"/>
                  </a:lnTo>
                  <a:lnTo>
                    <a:pt x="6723" y="11057"/>
                  </a:lnTo>
                  <a:lnTo>
                    <a:pt x="6163" y="11155"/>
                  </a:lnTo>
                  <a:lnTo>
                    <a:pt x="5603" y="11179"/>
                  </a:lnTo>
                  <a:lnTo>
                    <a:pt x="5603" y="11179"/>
                  </a:lnTo>
                  <a:lnTo>
                    <a:pt x="5018" y="11155"/>
                  </a:lnTo>
                  <a:lnTo>
                    <a:pt x="4482" y="11057"/>
                  </a:lnTo>
                  <a:lnTo>
                    <a:pt x="3946" y="10911"/>
                  </a:lnTo>
                  <a:lnTo>
                    <a:pt x="3435" y="10741"/>
                  </a:lnTo>
                  <a:lnTo>
                    <a:pt x="2948" y="10497"/>
                  </a:lnTo>
                  <a:lnTo>
                    <a:pt x="2485" y="10205"/>
                  </a:lnTo>
                  <a:lnTo>
                    <a:pt x="2047" y="9888"/>
                  </a:lnTo>
                  <a:lnTo>
                    <a:pt x="1657" y="9523"/>
                  </a:lnTo>
                  <a:lnTo>
                    <a:pt x="1292" y="9133"/>
                  </a:lnTo>
                  <a:lnTo>
                    <a:pt x="975" y="8695"/>
                  </a:lnTo>
                  <a:lnTo>
                    <a:pt x="683" y="8257"/>
                  </a:lnTo>
                  <a:lnTo>
                    <a:pt x="464" y="7769"/>
                  </a:lnTo>
                  <a:lnTo>
                    <a:pt x="269" y="7234"/>
                  </a:lnTo>
                  <a:lnTo>
                    <a:pt x="123" y="6722"/>
                  </a:lnTo>
                  <a:lnTo>
                    <a:pt x="50" y="6162"/>
                  </a:lnTo>
                  <a:lnTo>
                    <a:pt x="1" y="5577"/>
                  </a:lnTo>
                  <a:lnTo>
                    <a:pt x="1" y="5577"/>
                  </a:lnTo>
                  <a:lnTo>
                    <a:pt x="50" y="5017"/>
                  </a:lnTo>
                  <a:lnTo>
                    <a:pt x="123" y="4457"/>
                  </a:lnTo>
                  <a:lnTo>
                    <a:pt x="269" y="3921"/>
                  </a:lnTo>
                  <a:lnTo>
                    <a:pt x="464" y="3410"/>
                  </a:lnTo>
                  <a:lnTo>
                    <a:pt x="683" y="2923"/>
                  </a:lnTo>
                  <a:lnTo>
                    <a:pt x="975" y="2460"/>
                  </a:lnTo>
                  <a:lnTo>
                    <a:pt x="1292" y="2046"/>
                  </a:lnTo>
                  <a:lnTo>
                    <a:pt x="1657" y="1632"/>
                  </a:lnTo>
                  <a:lnTo>
                    <a:pt x="2047" y="1267"/>
                  </a:lnTo>
                  <a:lnTo>
                    <a:pt x="2485" y="950"/>
                  </a:lnTo>
                  <a:lnTo>
                    <a:pt x="2948" y="682"/>
                  </a:lnTo>
                  <a:lnTo>
                    <a:pt x="3435" y="439"/>
                  </a:lnTo>
                  <a:lnTo>
                    <a:pt x="3946" y="244"/>
                  </a:lnTo>
                  <a:lnTo>
                    <a:pt x="4482" y="122"/>
                  </a:lnTo>
                  <a:lnTo>
                    <a:pt x="5018" y="25"/>
                  </a:lnTo>
                  <a:lnTo>
                    <a:pt x="5603" y="0"/>
                  </a:lnTo>
                  <a:lnTo>
                    <a:pt x="5603" y="0"/>
                  </a:lnTo>
                  <a:lnTo>
                    <a:pt x="6041" y="25"/>
                  </a:lnTo>
                  <a:lnTo>
                    <a:pt x="6479" y="73"/>
                  </a:lnTo>
                  <a:lnTo>
                    <a:pt x="6893" y="146"/>
                  </a:lnTo>
                  <a:lnTo>
                    <a:pt x="7307" y="268"/>
                  </a:lnTo>
                  <a:lnTo>
                    <a:pt x="7697" y="414"/>
                  </a:lnTo>
                  <a:lnTo>
                    <a:pt x="8087" y="585"/>
                  </a:lnTo>
                  <a:lnTo>
                    <a:pt x="8452" y="780"/>
                  </a:lnTo>
                  <a:lnTo>
                    <a:pt x="8793" y="999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741;p48">
              <a:extLst>
                <a:ext uri="{FF2B5EF4-FFF2-40B4-BE49-F238E27FC236}">
                  <a16:creationId xmlns:a16="http://schemas.microsoft.com/office/drawing/2014/main" id="{C75DE571-0652-A00B-2A62-548ABF71DA08}"/>
                </a:ext>
              </a:extLst>
            </p:cNvPr>
            <p:cNvSpPr/>
            <p:nvPr/>
          </p:nvSpPr>
          <p:spPr>
            <a:xfrm>
              <a:off x="6107250" y="1824850"/>
              <a:ext cx="84650" cy="84650"/>
            </a:xfrm>
            <a:custGeom>
              <a:avLst/>
              <a:gdLst/>
              <a:ahLst/>
              <a:cxnLst/>
              <a:rect l="l" t="t" r="r" b="b"/>
              <a:pathLst>
                <a:path w="3386" h="3386" fill="none" extrusionOk="0">
                  <a:moveTo>
                    <a:pt x="3362" y="1388"/>
                  </a:moveTo>
                  <a:lnTo>
                    <a:pt x="3362" y="1388"/>
                  </a:lnTo>
                  <a:lnTo>
                    <a:pt x="3386" y="1680"/>
                  </a:lnTo>
                  <a:lnTo>
                    <a:pt x="3386" y="1680"/>
                  </a:lnTo>
                  <a:lnTo>
                    <a:pt x="3386" y="1851"/>
                  </a:lnTo>
                  <a:lnTo>
                    <a:pt x="3362" y="2021"/>
                  </a:lnTo>
                  <a:lnTo>
                    <a:pt x="3313" y="2192"/>
                  </a:lnTo>
                  <a:lnTo>
                    <a:pt x="3264" y="2338"/>
                  </a:lnTo>
                  <a:lnTo>
                    <a:pt x="3191" y="2484"/>
                  </a:lnTo>
                  <a:lnTo>
                    <a:pt x="3118" y="2630"/>
                  </a:lnTo>
                  <a:lnTo>
                    <a:pt x="3021" y="2776"/>
                  </a:lnTo>
                  <a:lnTo>
                    <a:pt x="2899" y="2898"/>
                  </a:lnTo>
                  <a:lnTo>
                    <a:pt x="2777" y="2996"/>
                  </a:lnTo>
                  <a:lnTo>
                    <a:pt x="2655" y="3093"/>
                  </a:lnTo>
                  <a:lnTo>
                    <a:pt x="2509" y="3191"/>
                  </a:lnTo>
                  <a:lnTo>
                    <a:pt x="2363" y="3239"/>
                  </a:lnTo>
                  <a:lnTo>
                    <a:pt x="2217" y="3312"/>
                  </a:lnTo>
                  <a:lnTo>
                    <a:pt x="2046" y="3337"/>
                  </a:lnTo>
                  <a:lnTo>
                    <a:pt x="1876" y="3385"/>
                  </a:lnTo>
                  <a:lnTo>
                    <a:pt x="1706" y="3385"/>
                  </a:lnTo>
                  <a:lnTo>
                    <a:pt x="1706" y="3385"/>
                  </a:lnTo>
                  <a:lnTo>
                    <a:pt x="1535" y="3385"/>
                  </a:lnTo>
                  <a:lnTo>
                    <a:pt x="1365" y="3337"/>
                  </a:lnTo>
                  <a:lnTo>
                    <a:pt x="1194" y="3312"/>
                  </a:lnTo>
                  <a:lnTo>
                    <a:pt x="1048" y="3239"/>
                  </a:lnTo>
                  <a:lnTo>
                    <a:pt x="902" y="3191"/>
                  </a:lnTo>
                  <a:lnTo>
                    <a:pt x="756" y="3093"/>
                  </a:lnTo>
                  <a:lnTo>
                    <a:pt x="634" y="2996"/>
                  </a:lnTo>
                  <a:lnTo>
                    <a:pt x="512" y="2898"/>
                  </a:lnTo>
                  <a:lnTo>
                    <a:pt x="390" y="2776"/>
                  </a:lnTo>
                  <a:lnTo>
                    <a:pt x="293" y="2630"/>
                  </a:lnTo>
                  <a:lnTo>
                    <a:pt x="220" y="2484"/>
                  </a:lnTo>
                  <a:lnTo>
                    <a:pt x="147" y="2338"/>
                  </a:lnTo>
                  <a:lnTo>
                    <a:pt x="74" y="2192"/>
                  </a:lnTo>
                  <a:lnTo>
                    <a:pt x="49" y="2021"/>
                  </a:lnTo>
                  <a:lnTo>
                    <a:pt x="25" y="1851"/>
                  </a:lnTo>
                  <a:lnTo>
                    <a:pt x="1" y="1680"/>
                  </a:lnTo>
                  <a:lnTo>
                    <a:pt x="1" y="1680"/>
                  </a:lnTo>
                  <a:lnTo>
                    <a:pt x="25" y="1510"/>
                  </a:lnTo>
                  <a:lnTo>
                    <a:pt x="49" y="1340"/>
                  </a:lnTo>
                  <a:lnTo>
                    <a:pt x="74" y="1193"/>
                  </a:lnTo>
                  <a:lnTo>
                    <a:pt x="147" y="1023"/>
                  </a:lnTo>
                  <a:lnTo>
                    <a:pt x="220" y="877"/>
                  </a:lnTo>
                  <a:lnTo>
                    <a:pt x="293" y="731"/>
                  </a:lnTo>
                  <a:lnTo>
                    <a:pt x="390" y="609"/>
                  </a:lnTo>
                  <a:lnTo>
                    <a:pt x="512" y="487"/>
                  </a:lnTo>
                  <a:lnTo>
                    <a:pt x="634" y="390"/>
                  </a:lnTo>
                  <a:lnTo>
                    <a:pt x="756" y="292"/>
                  </a:lnTo>
                  <a:lnTo>
                    <a:pt x="902" y="195"/>
                  </a:lnTo>
                  <a:lnTo>
                    <a:pt x="1048" y="122"/>
                  </a:lnTo>
                  <a:lnTo>
                    <a:pt x="1194" y="73"/>
                  </a:lnTo>
                  <a:lnTo>
                    <a:pt x="1365" y="24"/>
                  </a:lnTo>
                  <a:lnTo>
                    <a:pt x="1535" y="0"/>
                  </a:lnTo>
                  <a:lnTo>
                    <a:pt x="1706" y="0"/>
                  </a:lnTo>
                  <a:lnTo>
                    <a:pt x="1706" y="0"/>
                  </a:lnTo>
                  <a:lnTo>
                    <a:pt x="1998" y="2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742;p48">
              <a:extLst>
                <a:ext uri="{FF2B5EF4-FFF2-40B4-BE49-F238E27FC236}">
                  <a16:creationId xmlns:a16="http://schemas.microsoft.com/office/drawing/2014/main" id="{EAAC326B-D76B-CE67-32B9-8EFE6179890B}"/>
                </a:ext>
              </a:extLst>
            </p:cNvPr>
            <p:cNvSpPr/>
            <p:nvPr/>
          </p:nvSpPr>
          <p:spPr>
            <a:xfrm>
              <a:off x="6058550" y="1776125"/>
              <a:ext cx="182075" cy="182075"/>
            </a:xfrm>
            <a:custGeom>
              <a:avLst/>
              <a:gdLst/>
              <a:ahLst/>
              <a:cxnLst/>
              <a:rect l="l" t="t" r="r" b="b"/>
              <a:pathLst>
                <a:path w="7283" h="7283" fill="none" extrusionOk="0">
                  <a:moveTo>
                    <a:pt x="5431" y="463"/>
                  </a:moveTo>
                  <a:lnTo>
                    <a:pt x="5431" y="463"/>
                  </a:lnTo>
                  <a:lnTo>
                    <a:pt x="5042" y="269"/>
                  </a:lnTo>
                  <a:lnTo>
                    <a:pt x="4823" y="195"/>
                  </a:lnTo>
                  <a:lnTo>
                    <a:pt x="4603" y="122"/>
                  </a:lnTo>
                  <a:lnTo>
                    <a:pt x="4360" y="74"/>
                  </a:lnTo>
                  <a:lnTo>
                    <a:pt x="4141" y="25"/>
                  </a:lnTo>
                  <a:lnTo>
                    <a:pt x="3897" y="1"/>
                  </a:lnTo>
                  <a:lnTo>
                    <a:pt x="3654" y="1"/>
                  </a:lnTo>
                  <a:lnTo>
                    <a:pt x="3654" y="1"/>
                  </a:lnTo>
                  <a:lnTo>
                    <a:pt x="3288" y="25"/>
                  </a:lnTo>
                  <a:lnTo>
                    <a:pt x="2923" y="74"/>
                  </a:lnTo>
                  <a:lnTo>
                    <a:pt x="2558" y="147"/>
                  </a:lnTo>
                  <a:lnTo>
                    <a:pt x="2241" y="293"/>
                  </a:lnTo>
                  <a:lnTo>
                    <a:pt x="1924" y="439"/>
                  </a:lnTo>
                  <a:lnTo>
                    <a:pt x="1608" y="609"/>
                  </a:lnTo>
                  <a:lnTo>
                    <a:pt x="1340" y="829"/>
                  </a:lnTo>
                  <a:lnTo>
                    <a:pt x="1072" y="1072"/>
                  </a:lnTo>
                  <a:lnTo>
                    <a:pt x="828" y="1316"/>
                  </a:lnTo>
                  <a:lnTo>
                    <a:pt x="633" y="1608"/>
                  </a:lnTo>
                  <a:lnTo>
                    <a:pt x="439" y="1900"/>
                  </a:lnTo>
                  <a:lnTo>
                    <a:pt x="293" y="2217"/>
                  </a:lnTo>
                  <a:lnTo>
                    <a:pt x="171" y="2558"/>
                  </a:lnTo>
                  <a:lnTo>
                    <a:pt x="73" y="2899"/>
                  </a:lnTo>
                  <a:lnTo>
                    <a:pt x="25" y="3264"/>
                  </a:lnTo>
                  <a:lnTo>
                    <a:pt x="0" y="3629"/>
                  </a:lnTo>
                  <a:lnTo>
                    <a:pt x="0" y="3629"/>
                  </a:lnTo>
                  <a:lnTo>
                    <a:pt x="25" y="4019"/>
                  </a:lnTo>
                  <a:lnTo>
                    <a:pt x="73" y="4360"/>
                  </a:lnTo>
                  <a:lnTo>
                    <a:pt x="171" y="4725"/>
                  </a:lnTo>
                  <a:lnTo>
                    <a:pt x="293" y="5066"/>
                  </a:lnTo>
                  <a:lnTo>
                    <a:pt x="439" y="5383"/>
                  </a:lnTo>
                  <a:lnTo>
                    <a:pt x="633" y="5675"/>
                  </a:lnTo>
                  <a:lnTo>
                    <a:pt x="828" y="5943"/>
                  </a:lnTo>
                  <a:lnTo>
                    <a:pt x="1072" y="6211"/>
                  </a:lnTo>
                  <a:lnTo>
                    <a:pt x="1340" y="6455"/>
                  </a:lnTo>
                  <a:lnTo>
                    <a:pt x="1608" y="6650"/>
                  </a:lnTo>
                  <a:lnTo>
                    <a:pt x="1924" y="6844"/>
                  </a:lnTo>
                  <a:lnTo>
                    <a:pt x="2241" y="6990"/>
                  </a:lnTo>
                  <a:lnTo>
                    <a:pt x="2558" y="7112"/>
                  </a:lnTo>
                  <a:lnTo>
                    <a:pt x="2923" y="7210"/>
                  </a:lnTo>
                  <a:lnTo>
                    <a:pt x="3288" y="7258"/>
                  </a:lnTo>
                  <a:lnTo>
                    <a:pt x="3654" y="7283"/>
                  </a:lnTo>
                  <a:lnTo>
                    <a:pt x="3654" y="7283"/>
                  </a:lnTo>
                  <a:lnTo>
                    <a:pt x="4019" y="7258"/>
                  </a:lnTo>
                  <a:lnTo>
                    <a:pt x="4384" y="7210"/>
                  </a:lnTo>
                  <a:lnTo>
                    <a:pt x="4725" y="7112"/>
                  </a:lnTo>
                  <a:lnTo>
                    <a:pt x="5066" y="6990"/>
                  </a:lnTo>
                  <a:lnTo>
                    <a:pt x="5383" y="6844"/>
                  </a:lnTo>
                  <a:lnTo>
                    <a:pt x="5675" y="6650"/>
                  </a:lnTo>
                  <a:lnTo>
                    <a:pt x="5967" y="6455"/>
                  </a:lnTo>
                  <a:lnTo>
                    <a:pt x="6235" y="6211"/>
                  </a:lnTo>
                  <a:lnTo>
                    <a:pt x="6454" y="5943"/>
                  </a:lnTo>
                  <a:lnTo>
                    <a:pt x="6674" y="5675"/>
                  </a:lnTo>
                  <a:lnTo>
                    <a:pt x="6844" y="5383"/>
                  </a:lnTo>
                  <a:lnTo>
                    <a:pt x="7014" y="5066"/>
                  </a:lnTo>
                  <a:lnTo>
                    <a:pt x="7136" y="4725"/>
                  </a:lnTo>
                  <a:lnTo>
                    <a:pt x="7209" y="4360"/>
                  </a:lnTo>
                  <a:lnTo>
                    <a:pt x="7282" y="4019"/>
                  </a:lnTo>
                  <a:lnTo>
                    <a:pt x="7282" y="3629"/>
                  </a:lnTo>
                  <a:lnTo>
                    <a:pt x="7282" y="3629"/>
                  </a:lnTo>
                  <a:lnTo>
                    <a:pt x="7282" y="3386"/>
                  </a:lnTo>
                  <a:lnTo>
                    <a:pt x="7258" y="3167"/>
                  </a:lnTo>
                  <a:lnTo>
                    <a:pt x="7234" y="2923"/>
                  </a:lnTo>
                  <a:lnTo>
                    <a:pt x="7161" y="2704"/>
                  </a:lnTo>
                  <a:lnTo>
                    <a:pt x="7112" y="2485"/>
                  </a:lnTo>
                  <a:lnTo>
                    <a:pt x="7014" y="2266"/>
                  </a:lnTo>
                  <a:lnTo>
                    <a:pt x="6820" y="185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743;p48">
              <a:extLst>
                <a:ext uri="{FF2B5EF4-FFF2-40B4-BE49-F238E27FC236}">
                  <a16:creationId xmlns:a16="http://schemas.microsoft.com/office/drawing/2014/main" id="{438C44DC-8BF9-042E-4307-498F6323B663}"/>
                </a:ext>
              </a:extLst>
            </p:cNvPr>
            <p:cNvSpPr/>
            <p:nvPr/>
          </p:nvSpPr>
          <p:spPr>
            <a:xfrm>
              <a:off x="5971475" y="2001400"/>
              <a:ext cx="74925" cy="70675"/>
            </a:xfrm>
            <a:custGeom>
              <a:avLst/>
              <a:gdLst/>
              <a:ahLst/>
              <a:cxnLst/>
              <a:rect l="l" t="t" r="r" b="b"/>
              <a:pathLst>
                <a:path w="2997" h="2827" fill="none" extrusionOk="0">
                  <a:moveTo>
                    <a:pt x="1462" y="1"/>
                  </a:moveTo>
                  <a:lnTo>
                    <a:pt x="293" y="1170"/>
                  </a:lnTo>
                  <a:lnTo>
                    <a:pt x="293" y="1170"/>
                  </a:lnTo>
                  <a:lnTo>
                    <a:pt x="171" y="1316"/>
                  </a:lnTo>
                  <a:lnTo>
                    <a:pt x="74" y="1487"/>
                  </a:lnTo>
                  <a:lnTo>
                    <a:pt x="25" y="1657"/>
                  </a:lnTo>
                  <a:lnTo>
                    <a:pt x="1" y="1852"/>
                  </a:lnTo>
                  <a:lnTo>
                    <a:pt x="25" y="2047"/>
                  </a:lnTo>
                  <a:lnTo>
                    <a:pt x="74" y="2217"/>
                  </a:lnTo>
                  <a:lnTo>
                    <a:pt x="171" y="2388"/>
                  </a:lnTo>
                  <a:lnTo>
                    <a:pt x="293" y="2534"/>
                  </a:lnTo>
                  <a:lnTo>
                    <a:pt x="293" y="2534"/>
                  </a:lnTo>
                  <a:lnTo>
                    <a:pt x="439" y="2656"/>
                  </a:lnTo>
                  <a:lnTo>
                    <a:pt x="609" y="2753"/>
                  </a:lnTo>
                  <a:lnTo>
                    <a:pt x="804" y="2802"/>
                  </a:lnTo>
                  <a:lnTo>
                    <a:pt x="975" y="2826"/>
                  </a:lnTo>
                  <a:lnTo>
                    <a:pt x="975" y="2826"/>
                  </a:lnTo>
                  <a:lnTo>
                    <a:pt x="1170" y="2802"/>
                  </a:lnTo>
                  <a:lnTo>
                    <a:pt x="1340" y="2753"/>
                  </a:lnTo>
                  <a:lnTo>
                    <a:pt x="1511" y="2656"/>
                  </a:lnTo>
                  <a:lnTo>
                    <a:pt x="1681" y="2534"/>
                  </a:lnTo>
                  <a:lnTo>
                    <a:pt x="2850" y="1365"/>
                  </a:lnTo>
                  <a:lnTo>
                    <a:pt x="2850" y="1365"/>
                  </a:lnTo>
                  <a:lnTo>
                    <a:pt x="2996" y="1194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744;p48">
              <a:extLst>
                <a:ext uri="{FF2B5EF4-FFF2-40B4-BE49-F238E27FC236}">
                  <a16:creationId xmlns:a16="http://schemas.microsoft.com/office/drawing/2014/main" id="{490EFBB8-2D67-2A86-05A1-368DC6C046A4}"/>
                </a:ext>
              </a:extLst>
            </p:cNvPr>
            <p:cNvSpPr/>
            <p:nvPr/>
          </p:nvSpPr>
          <p:spPr>
            <a:xfrm>
              <a:off x="6253375" y="2001400"/>
              <a:ext cx="74325" cy="70675"/>
            </a:xfrm>
            <a:custGeom>
              <a:avLst/>
              <a:gdLst/>
              <a:ahLst/>
              <a:cxnLst/>
              <a:rect l="l" t="t" r="r" b="b"/>
              <a:pathLst>
                <a:path w="2973" h="2827" fill="none" extrusionOk="0">
                  <a:moveTo>
                    <a:pt x="1" y="1194"/>
                  </a:moveTo>
                  <a:lnTo>
                    <a:pt x="1" y="1194"/>
                  </a:lnTo>
                  <a:lnTo>
                    <a:pt x="123" y="1365"/>
                  </a:lnTo>
                  <a:lnTo>
                    <a:pt x="1316" y="2534"/>
                  </a:lnTo>
                  <a:lnTo>
                    <a:pt x="1316" y="2534"/>
                  </a:lnTo>
                  <a:lnTo>
                    <a:pt x="1462" y="2656"/>
                  </a:lnTo>
                  <a:lnTo>
                    <a:pt x="1633" y="2753"/>
                  </a:lnTo>
                  <a:lnTo>
                    <a:pt x="1827" y="2802"/>
                  </a:lnTo>
                  <a:lnTo>
                    <a:pt x="1998" y="2826"/>
                  </a:lnTo>
                  <a:lnTo>
                    <a:pt x="1998" y="2826"/>
                  </a:lnTo>
                  <a:lnTo>
                    <a:pt x="2193" y="2802"/>
                  </a:lnTo>
                  <a:lnTo>
                    <a:pt x="2363" y="2753"/>
                  </a:lnTo>
                  <a:lnTo>
                    <a:pt x="2534" y="2656"/>
                  </a:lnTo>
                  <a:lnTo>
                    <a:pt x="2704" y="2534"/>
                  </a:lnTo>
                  <a:lnTo>
                    <a:pt x="2704" y="2534"/>
                  </a:lnTo>
                  <a:lnTo>
                    <a:pt x="2826" y="2388"/>
                  </a:lnTo>
                  <a:lnTo>
                    <a:pt x="2923" y="2217"/>
                  </a:lnTo>
                  <a:lnTo>
                    <a:pt x="2972" y="2047"/>
                  </a:lnTo>
                  <a:lnTo>
                    <a:pt x="2972" y="1852"/>
                  </a:lnTo>
                  <a:lnTo>
                    <a:pt x="2972" y="1657"/>
                  </a:lnTo>
                  <a:lnTo>
                    <a:pt x="2923" y="1487"/>
                  </a:lnTo>
                  <a:lnTo>
                    <a:pt x="2826" y="1316"/>
                  </a:lnTo>
                  <a:lnTo>
                    <a:pt x="2704" y="1170"/>
                  </a:lnTo>
                  <a:lnTo>
                    <a:pt x="153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45;p48">
              <a:extLst>
                <a:ext uri="{FF2B5EF4-FFF2-40B4-BE49-F238E27FC236}">
                  <a16:creationId xmlns:a16="http://schemas.microsoft.com/office/drawing/2014/main" id="{3B4E639A-D00D-8F98-54A3-5100A857CECB}"/>
                </a:ext>
              </a:extLst>
            </p:cNvPr>
            <p:cNvSpPr/>
            <p:nvPr/>
          </p:nvSpPr>
          <p:spPr>
            <a:xfrm>
              <a:off x="6137700" y="1623900"/>
              <a:ext cx="250875" cy="255150"/>
            </a:xfrm>
            <a:custGeom>
              <a:avLst/>
              <a:gdLst/>
              <a:ahLst/>
              <a:cxnLst/>
              <a:rect l="l" t="t" r="r" b="b"/>
              <a:pathLst>
                <a:path w="10035" h="10206" fill="none" extrusionOk="0">
                  <a:moveTo>
                    <a:pt x="9718" y="2412"/>
                  </a:moveTo>
                  <a:lnTo>
                    <a:pt x="8671" y="2217"/>
                  </a:lnTo>
                  <a:lnTo>
                    <a:pt x="9694" y="1194"/>
                  </a:lnTo>
                  <a:lnTo>
                    <a:pt x="9694" y="1194"/>
                  </a:lnTo>
                  <a:lnTo>
                    <a:pt x="9767" y="1121"/>
                  </a:lnTo>
                  <a:lnTo>
                    <a:pt x="9815" y="1024"/>
                  </a:lnTo>
                  <a:lnTo>
                    <a:pt x="9840" y="951"/>
                  </a:lnTo>
                  <a:lnTo>
                    <a:pt x="9840" y="853"/>
                  </a:lnTo>
                  <a:lnTo>
                    <a:pt x="9840" y="756"/>
                  </a:lnTo>
                  <a:lnTo>
                    <a:pt x="9815" y="658"/>
                  </a:lnTo>
                  <a:lnTo>
                    <a:pt x="9767" y="585"/>
                  </a:lnTo>
                  <a:lnTo>
                    <a:pt x="9694" y="512"/>
                  </a:lnTo>
                  <a:lnTo>
                    <a:pt x="9694" y="512"/>
                  </a:lnTo>
                  <a:lnTo>
                    <a:pt x="9621" y="439"/>
                  </a:lnTo>
                  <a:lnTo>
                    <a:pt x="9548" y="391"/>
                  </a:lnTo>
                  <a:lnTo>
                    <a:pt x="9450" y="366"/>
                  </a:lnTo>
                  <a:lnTo>
                    <a:pt x="9353" y="366"/>
                  </a:lnTo>
                  <a:lnTo>
                    <a:pt x="9255" y="366"/>
                  </a:lnTo>
                  <a:lnTo>
                    <a:pt x="9182" y="391"/>
                  </a:lnTo>
                  <a:lnTo>
                    <a:pt x="9085" y="439"/>
                  </a:lnTo>
                  <a:lnTo>
                    <a:pt x="9012" y="512"/>
                  </a:lnTo>
                  <a:lnTo>
                    <a:pt x="7867" y="1657"/>
                  </a:lnTo>
                  <a:lnTo>
                    <a:pt x="7867" y="1657"/>
                  </a:lnTo>
                  <a:lnTo>
                    <a:pt x="7818" y="1487"/>
                  </a:lnTo>
                  <a:lnTo>
                    <a:pt x="7599" y="317"/>
                  </a:lnTo>
                  <a:lnTo>
                    <a:pt x="7599" y="317"/>
                  </a:lnTo>
                  <a:lnTo>
                    <a:pt x="7575" y="196"/>
                  </a:lnTo>
                  <a:lnTo>
                    <a:pt x="7526" y="98"/>
                  </a:lnTo>
                  <a:lnTo>
                    <a:pt x="7477" y="50"/>
                  </a:lnTo>
                  <a:lnTo>
                    <a:pt x="7404" y="1"/>
                  </a:lnTo>
                  <a:lnTo>
                    <a:pt x="7331" y="1"/>
                  </a:lnTo>
                  <a:lnTo>
                    <a:pt x="7234" y="25"/>
                  </a:lnTo>
                  <a:lnTo>
                    <a:pt x="7161" y="74"/>
                  </a:lnTo>
                  <a:lnTo>
                    <a:pt x="7063" y="147"/>
                  </a:lnTo>
                  <a:lnTo>
                    <a:pt x="5432" y="1754"/>
                  </a:lnTo>
                  <a:lnTo>
                    <a:pt x="5432" y="1754"/>
                  </a:lnTo>
                  <a:lnTo>
                    <a:pt x="5358" y="1852"/>
                  </a:lnTo>
                  <a:lnTo>
                    <a:pt x="5285" y="1974"/>
                  </a:lnTo>
                  <a:lnTo>
                    <a:pt x="5212" y="2120"/>
                  </a:lnTo>
                  <a:lnTo>
                    <a:pt x="5164" y="2242"/>
                  </a:lnTo>
                  <a:lnTo>
                    <a:pt x="5139" y="2388"/>
                  </a:lnTo>
                  <a:lnTo>
                    <a:pt x="5115" y="2534"/>
                  </a:lnTo>
                  <a:lnTo>
                    <a:pt x="5115" y="2680"/>
                  </a:lnTo>
                  <a:lnTo>
                    <a:pt x="5115" y="2802"/>
                  </a:lnTo>
                  <a:lnTo>
                    <a:pt x="5334" y="3971"/>
                  </a:lnTo>
                  <a:lnTo>
                    <a:pt x="5334" y="3971"/>
                  </a:lnTo>
                  <a:lnTo>
                    <a:pt x="5383" y="4141"/>
                  </a:lnTo>
                  <a:lnTo>
                    <a:pt x="147" y="9378"/>
                  </a:lnTo>
                  <a:lnTo>
                    <a:pt x="147" y="9378"/>
                  </a:lnTo>
                  <a:lnTo>
                    <a:pt x="73" y="9451"/>
                  </a:lnTo>
                  <a:lnTo>
                    <a:pt x="25" y="9548"/>
                  </a:lnTo>
                  <a:lnTo>
                    <a:pt x="0" y="9645"/>
                  </a:lnTo>
                  <a:lnTo>
                    <a:pt x="0" y="9718"/>
                  </a:lnTo>
                  <a:lnTo>
                    <a:pt x="0" y="9816"/>
                  </a:lnTo>
                  <a:lnTo>
                    <a:pt x="25" y="9913"/>
                  </a:lnTo>
                  <a:lnTo>
                    <a:pt x="73" y="9986"/>
                  </a:lnTo>
                  <a:lnTo>
                    <a:pt x="147" y="10059"/>
                  </a:lnTo>
                  <a:lnTo>
                    <a:pt x="147" y="10059"/>
                  </a:lnTo>
                  <a:lnTo>
                    <a:pt x="220" y="10133"/>
                  </a:lnTo>
                  <a:lnTo>
                    <a:pt x="293" y="10181"/>
                  </a:lnTo>
                  <a:lnTo>
                    <a:pt x="390" y="10206"/>
                  </a:lnTo>
                  <a:lnTo>
                    <a:pt x="488" y="10206"/>
                  </a:lnTo>
                  <a:lnTo>
                    <a:pt x="488" y="10206"/>
                  </a:lnTo>
                  <a:lnTo>
                    <a:pt x="585" y="10206"/>
                  </a:lnTo>
                  <a:lnTo>
                    <a:pt x="658" y="10181"/>
                  </a:lnTo>
                  <a:lnTo>
                    <a:pt x="755" y="10133"/>
                  </a:lnTo>
                  <a:lnTo>
                    <a:pt x="828" y="10059"/>
                  </a:lnTo>
                  <a:lnTo>
                    <a:pt x="6187" y="4726"/>
                  </a:lnTo>
                  <a:lnTo>
                    <a:pt x="7234" y="4896"/>
                  </a:lnTo>
                  <a:lnTo>
                    <a:pt x="7234" y="4896"/>
                  </a:lnTo>
                  <a:lnTo>
                    <a:pt x="7356" y="4921"/>
                  </a:lnTo>
                  <a:lnTo>
                    <a:pt x="7502" y="4921"/>
                  </a:lnTo>
                  <a:lnTo>
                    <a:pt x="7624" y="4896"/>
                  </a:lnTo>
                  <a:lnTo>
                    <a:pt x="7770" y="4848"/>
                  </a:lnTo>
                  <a:lnTo>
                    <a:pt x="7916" y="4799"/>
                  </a:lnTo>
                  <a:lnTo>
                    <a:pt x="8038" y="4750"/>
                  </a:lnTo>
                  <a:lnTo>
                    <a:pt x="8159" y="4677"/>
                  </a:lnTo>
                  <a:lnTo>
                    <a:pt x="8257" y="4580"/>
                  </a:lnTo>
                  <a:lnTo>
                    <a:pt x="9889" y="2948"/>
                  </a:lnTo>
                  <a:lnTo>
                    <a:pt x="9889" y="2948"/>
                  </a:lnTo>
                  <a:lnTo>
                    <a:pt x="9962" y="2875"/>
                  </a:lnTo>
                  <a:lnTo>
                    <a:pt x="10010" y="2777"/>
                  </a:lnTo>
                  <a:lnTo>
                    <a:pt x="10035" y="2704"/>
                  </a:lnTo>
                  <a:lnTo>
                    <a:pt x="10010" y="2607"/>
                  </a:lnTo>
                  <a:lnTo>
                    <a:pt x="9986" y="2558"/>
                  </a:lnTo>
                  <a:lnTo>
                    <a:pt x="9913" y="2485"/>
                  </a:lnTo>
                  <a:lnTo>
                    <a:pt x="9815" y="2436"/>
                  </a:lnTo>
                  <a:lnTo>
                    <a:pt x="9718" y="2412"/>
                  </a:lnTo>
                  <a:lnTo>
                    <a:pt x="9718" y="241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2" name="Google Shape;202;p24">
            <a:extLst>
              <a:ext uri="{FF2B5EF4-FFF2-40B4-BE49-F238E27FC236}">
                <a16:creationId xmlns:a16="http://schemas.microsoft.com/office/drawing/2014/main" id="{06FF1CD9-EBE5-E5C6-F17F-0792FA3BB953}"/>
              </a:ext>
            </a:extLst>
          </p:cNvPr>
          <p:cNvSpPr/>
          <p:nvPr/>
        </p:nvSpPr>
        <p:spPr>
          <a:xfrm>
            <a:off x="3365850" y="1365600"/>
            <a:ext cx="2412300" cy="2412300"/>
          </a:xfrm>
          <a:prstGeom prst="ellipse">
            <a:avLst/>
          </a:prstGeom>
          <a:solidFill>
            <a:srgbClr val="FF8700">
              <a:alpha val="8538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>
                <a:solidFill>
                  <a:srgbClr val="FFFFFF"/>
                </a:solidFill>
                <a:latin typeface="Roboto"/>
                <a:ea typeface="Roboto"/>
                <a:cs typeface="Roboto"/>
                <a:sym typeface="Roboto"/>
              </a:rPr>
              <a:t>Hiểu được CSDL được tạo lập, thêm mới, cập nhật và truy xuất qua SQL</a:t>
            </a:r>
            <a:endParaRPr sz="1800">
              <a:solidFill>
                <a:srgbClr val="FFFFFF"/>
              </a:solidFill>
              <a:latin typeface="Roboto"/>
              <a:ea typeface="Roboto"/>
              <a:cs typeface="Roboto"/>
              <a:sym typeface="Roboto"/>
            </a:endParaRPr>
          </a:p>
        </p:txBody>
      </p:sp>
    </p:spTree>
    <p:extLst>
      <p:ext uri="{BB962C8B-B14F-4D97-AF65-F5344CB8AC3E}">
        <p14:creationId xmlns:p14="http://schemas.microsoft.com/office/powerpoint/2010/main" val="1944427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2" grpId="1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2-4-F">
            <a:hlinkClick r:id="" action="ppaction://media"/>
            <a:extLst>
              <a:ext uri="{FF2B5EF4-FFF2-40B4-BE49-F238E27FC236}">
                <a16:creationId xmlns:a16="http://schemas.microsoft.com/office/drawing/2014/main" id="{420B790B-7539-A74F-67E3-9D753BB814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8821343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66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2-5-F">
            <a:hlinkClick r:id="" action="ppaction://media"/>
            <a:extLst>
              <a:ext uri="{FF2B5EF4-FFF2-40B4-BE49-F238E27FC236}">
                <a16:creationId xmlns:a16="http://schemas.microsoft.com/office/drawing/2014/main" id="{51133710-432F-7BC7-1A42-2DBC8956F9A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091013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90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2-6-F">
            <a:hlinkClick r:id="" action="ppaction://media"/>
            <a:extLst>
              <a:ext uri="{FF2B5EF4-FFF2-40B4-BE49-F238E27FC236}">
                <a16:creationId xmlns:a16="http://schemas.microsoft.com/office/drawing/2014/main" id="{64A43F8B-DB42-BDC7-2FCE-3041C5CF839A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0" y="324739"/>
            <a:ext cx="7744198" cy="4494020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3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3167468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36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Hãy viết câu truy vấn lấy tất cả các dòng của bảng nhacsi.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822754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1.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lấy tất cả các dòng của bảng nhacsi: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4EED5B4-818A-47AD-4891-5F08B26E0240}"/>
              </a:ext>
            </a:extLst>
          </p:cNvPr>
          <p:cNvSpPr txBox="1"/>
          <p:nvPr/>
        </p:nvSpPr>
        <p:spPr>
          <a:xfrm>
            <a:off x="1894140" y="2520240"/>
            <a:ext cx="41570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SELECT</a:t>
            </a:r>
            <a:r>
              <a:rPr lang="en-US" sz="1600"/>
              <a:t> Aid, TenNS </a:t>
            </a:r>
            <a:r>
              <a:rPr lang="en-US" sz="1600">
                <a:solidFill>
                  <a:srgbClr val="0070C0"/>
                </a:solidFill>
              </a:rPr>
              <a:t>FROM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;</a:t>
            </a:r>
          </a:p>
          <a:p>
            <a:r>
              <a:rPr lang="en-US" sz="1600">
                <a:solidFill>
                  <a:schemeClr val="tx1"/>
                </a:solidFill>
              </a:rPr>
              <a:t>hoặc</a:t>
            </a:r>
          </a:p>
          <a:p>
            <a:r>
              <a:rPr lang="en-US" sz="1600">
                <a:solidFill>
                  <a:srgbClr val="0070C0"/>
                </a:solidFill>
              </a:rPr>
              <a:t>SELECT</a:t>
            </a:r>
            <a:r>
              <a:rPr lang="en-US" sz="1600"/>
              <a:t> * </a:t>
            </a:r>
            <a:r>
              <a:rPr lang="en-US" sz="1600">
                <a:solidFill>
                  <a:srgbClr val="0070C0"/>
                </a:solidFill>
              </a:rPr>
              <a:t>FROM</a:t>
            </a:r>
            <a:r>
              <a:rPr lang="en-US" sz="1600"/>
              <a:t> </a:t>
            </a:r>
            <a:r>
              <a:rPr lang="en-US" sz="1600">
                <a:solidFill>
                  <a:srgbClr val="FF0000"/>
                </a:solidFill>
              </a:rPr>
              <a:t>nhacsi</a:t>
            </a:r>
            <a:r>
              <a:rPr lang="en-US" sz="1600"/>
              <a:t>;</a:t>
            </a:r>
          </a:p>
        </p:txBody>
      </p:sp>
    </p:spTree>
    <p:extLst>
      <p:ext uri="{BB962C8B-B14F-4D97-AF65-F5344CB8AC3E}">
        <p14:creationId xmlns:p14="http://schemas.microsoft.com/office/powerpoint/2010/main" val="839038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-BT-3">
            <a:hlinkClick r:id="" action="ppaction://media"/>
            <a:extLst>
              <a:ext uri="{FF2B5EF4-FFF2-40B4-BE49-F238E27FC236}">
                <a16:creationId xmlns:a16="http://schemas.microsoft.com/office/drawing/2014/main" id="{99E3A603-C3FB-ED43-5657-476B115D925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3" name="Google Shape;686;p48">
            <a:extLst>
              <a:ext uri="{FF2B5EF4-FFF2-40B4-BE49-F238E27FC236}">
                <a16:creationId xmlns:a16="http://schemas.microsoft.com/office/drawing/2014/main" id="{96BB6C8E-1267-8F15-137C-3425C5E56E56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5" name="Google Shape;687;p48">
              <a:extLst>
                <a:ext uri="{FF2B5EF4-FFF2-40B4-BE49-F238E27FC236}">
                  <a16:creationId xmlns:a16="http://schemas.microsoft.com/office/drawing/2014/main" id="{CAE6068D-48F6-0344-FC9F-C2F79048A0BB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8;p48">
              <a:extLst>
                <a:ext uri="{FF2B5EF4-FFF2-40B4-BE49-F238E27FC236}">
                  <a16:creationId xmlns:a16="http://schemas.microsoft.com/office/drawing/2014/main" id="{54AC2C8D-346F-C4A7-6377-A71C807C9E27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9;p48">
              <a:extLst>
                <a:ext uri="{FF2B5EF4-FFF2-40B4-BE49-F238E27FC236}">
                  <a16:creationId xmlns:a16="http://schemas.microsoft.com/office/drawing/2014/main" id="{9D8CB780-2688-D756-4974-85EA9F7F52F1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0;p48">
              <a:extLst>
                <a:ext uri="{FF2B5EF4-FFF2-40B4-BE49-F238E27FC236}">
                  <a16:creationId xmlns:a16="http://schemas.microsoft.com/office/drawing/2014/main" id="{F96B5126-9BF1-A750-B7C0-865E801CB556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1701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6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Hãy viết câu truy vấn thêm các dòng cho bảng casi với các giá trị là (‘TK’, ‘Nguyễn Trung Kiên’), (‘QD’, ‘Quý Dương’), (‘YM’, ‘Y Moan’).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686249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2.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thêm các dòng cho bảng casi: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1" name="TextBox 10">
            <a:extLst>
              <a:ext uri="{FF2B5EF4-FFF2-40B4-BE49-F238E27FC236}">
                <a16:creationId xmlns:a16="http://schemas.microsoft.com/office/drawing/2014/main" id="{5EA2A979-FA44-E903-CF22-9BC1F5386063}"/>
              </a:ext>
            </a:extLst>
          </p:cNvPr>
          <p:cNvSpPr txBox="1"/>
          <p:nvPr/>
        </p:nvSpPr>
        <p:spPr>
          <a:xfrm>
            <a:off x="1768655" y="2320467"/>
            <a:ext cx="395588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INSERT INTO </a:t>
            </a:r>
            <a:r>
              <a:rPr lang="en-US" sz="1600">
                <a:solidFill>
                  <a:srgbClr val="FF0000"/>
                </a:solidFill>
              </a:rPr>
              <a:t>casi</a:t>
            </a:r>
            <a:r>
              <a:rPr lang="en-US" sz="1600"/>
              <a:t> </a:t>
            </a:r>
            <a:r>
              <a:rPr lang="en-US" sz="1600">
                <a:solidFill>
                  <a:srgbClr val="0070C0"/>
                </a:solidFill>
              </a:rPr>
              <a:t>VALUES</a:t>
            </a:r>
          </a:p>
          <a:p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(‘NK’, ‘Nguyễn Trung Kiên’), </a:t>
            </a:r>
          </a:p>
          <a:p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(‘QD’, ‘Quý Dương’), </a:t>
            </a:r>
          </a:p>
          <a:p>
            <a:r>
              <a:rPr 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(‘YM’, ‘Y Moan’);</a:t>
            </a:r>
            <a:r>
              <a:rPr lang="en-US" sz="1600"/>
              <a:t>     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8017554F-4DCF-6EDA-25DB-1D8AB7E0E7E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3498547"/>
              </p:ext>
            </p:extLst>
          </p:nvPr>
        </p:nvGraphicFramePr>
        <p:xfrm>
          <a:off x="6149330" y="2267591"/>
          <a:ext cx="1538716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283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079433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348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Ca sĩ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TenCS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Trần Khánh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Lê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Tân Nhàn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Quốc 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08156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A-BT-4">
            <a:hlinkClick r:id="" action="ppaction://media"/>
            <a:extLst>
              <a:ext uri="{FF2B5EF4-FFF2-40B4-BE49-F238E27FC236}">
                <a16:creationId xmlns:a16="http://schemas.microsoft.com/office/drawing/2014/main" id="{DD2969AC-45DE-7864-A6F3-0B26FF931AB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3" name="Google Shape;686;p48">
            <a:extLst>
              <a:ext uri="{FF2B5EF4-FFF2-40B4-BE49-F238E27FC236}">
                <a16:creationId xmlns:a16="http://schemas.microsoft.com/office/drawing/2014/main" id="{96BB6C8E-1267-8F15-137C-3425C5E56E56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5" name="Google Shape;687;p48">
              <a:extLst>
                <a:ext uri="{FF2B5EF4-FFF2-40B4-BE49-F238E27FC236}">
                  <a16:creationId xmlns:a16="http://schemas.microsoft.com/office/drawing/2014/main" id="{CAE6068D-48F6-0344-FC9F-C2F79048A0BB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" name="Google Shape;688;p48">
              <a:extLst>
                <a:ext uri="{FF2B5EF4-FFF2-40B4-BE49-F238E27FC236}">
                  <a16:creationId xmlns:a16="http://schemas.microsoft.com/office/drawing/2014/main" id="{54AC2C8D-346F-C4A7-6377-A71C807C9E27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689;p48">
              <a:extLst>
                <a:ext uri="{FF2B5EF4-FFF2-40B4-BE49-F238E27FC236}">
                  <a16:creationId xmlns:a16="http://schemas.microsoft.com/office/drawing/2014/main" id="{9D8CB780-2688-D756-4974-85EA9F7F52F1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90;p48">
              <a:extLst>
                <a:ext uri="{FF2B5EF4-FFF2-40B4-BE49-F238E27FC236}">
                  <a16:creationId xmlns:a16="http://schemas.microsoft.com/office/drawing/2014/main" id="{F96B5126-9BF1-A750-B7C0-865E801CB556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811962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33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KIỂM SOÁT QUYỀN TRUY CẬP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4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5279062"/>
              </p:ext>
            </p:extLst>
          </p:nvPr>
        </p:nvGraphicFramePr>
        <p:xfrm>
          <a:off x="-957945" y="1224717"/>
          <a:ext cx="7186864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FE7AB3-8371-C60F-8BEE-29B04E1ECF04}"/>
              </a:ext>
            </a:extLst>
          </p:cNvPr>
          <p:cNvSpPr/>
          <p:nvPr/>
        </p:nvSpPr>
        <p:spPr>
          <a:xfrm>
            <a:off x="1883801" y="2234866"/>
            <a:ext cx="2000684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Mẫu câu truy vấn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298FD-48B1-F699-C285-6F971F3F204B}"/>
              </a:ext>
            </a:extLst>
          </p:cNvPr>
          <p:cNvSpPr/>
          <p:nvPr/>
        </p:nvSpPr>
        <p:spPr>
          <a:xfrm>
            <a:off x="3884485" y="2234866"/>
            <a:ext cx="2983828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Ý nghĩa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5738B-59FA-CC07-3F1C-860F289B2EA1}"/>
              </a:ext>
            </a:extLst>
          </p:cNvPr>
          <p:cNvSpPr/>
          <p:nvPr/>
        </p:nvSpPr>
        <p:spPr>
          <a:xfrm>
            <a:off x="1883801" y="2592377"/>
            <a:ext cx="200068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GRANT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33A85-BF59-B399-BABC-C29194018D0A}"/>
              </a:ext>
            </a:extLst>
          </p:cNvPr>
          <p:cNvSpPr/>
          <p:nvPr/>
        </p:nvSpPr>
        <p:spPr>
          <a:xfrm>
            <a:off x="3884485" y="2592377"/>
            <a:ext cx="2983828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Cấp quyền cho người dùng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B39F5-70A0-080C-0699-F1D4133797C5}"/>
              </a:ext>
            </a:extLst>
          </p:cNvPr>
          <p:cNvSpPr/>
          <p:nvPr/>
        </p:nvSpPr>
        <p:spPr>
          <a:xfrm>
            <a:off x="1883801" y="2929261"/>
            <a:ext cx="2000684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REVOKE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416F4-BDF2-6CE8-A084-CEEF6B82E939}"/>
              </a:ext>
            </a:extLst>
          </p:cNvPr>
          <p:cNvSpPr/>
          <p:nvPr/>
        </p:nvSpPr>
        <p:spPr>
          <a:xfrm>
            <a:off x="3884485" y="2929261"/>
            <a:ext cx="2983828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Thu hồi quyền đối với người dùng</a:t>
            </a:r>
          </a:p>
        </p:txBody>
      </p:sp>
    </p:spTree>
    <p:extLst>
      <p:ext uri="{BB962C8B-B14F-4D97-AF65-F5344CB8AC3E}">
        <p14:creationId xmlns:p14="http://schemas.microsoft.com/office/powerpoint/2010/main" val="1195414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Graphic spid="2" grpId="0">
        <p:bldAsOne/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KIỂM SOÁT QUYỀN TRUY CẬP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4</a:t>
            </a:r>
            <a:endParaRPr sz="2800"/>
          </a:p>
        </p:txBody>
      </p:sp>
      <p:graphicFrame>
        <p:nvGraphicFramePr>
          <p:cNvPr id="9" name="Diagram 8">
            <a:extLst>
              <a:ext uri="{FF2B5EF4-FFF2-40B4-BE49-F238E27FC236}">
                <a16:creationId xmlns:a16="http://schemas.microsoft.com/office/drawing/2014/main" id="{2CB8B9C4-6F0C-B5A8-2756-8563C03D2228}"/>
              </a:ext>
            </a:extLst>
          </p:cNvPr>
          <p:cNvGraphicFramePr/>
          <p:nvPr/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10" name="TextBox 9">
            <a:extLst>
              <a:ext uri="{FF2B5EF4-FFF2-40B4-BE49-F238E27FC236}">
                <a16:creationId xmlns:a16="http://schemas.microsoft.com/office/drawing/2014/main" id="{EB76A080-338A-E0FD-371F-21D7E84D28EB}"/>
              </a:ext>
            </a:extLst>
          </p:cNvPr>
          <p:cNvSpPr txBox="1"/>
          <p:nvPr/>
        </p:nvSpPr>
        <p:spPr>
          <a:xfrm>
            <a:off x="734178" y="1977227"/>
            <a:ext cx="272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GRANT</a:t>
            </a:r>
            <a:r>
              <a:rPr lang="en-US" sz="1600"/>
              <a:t> select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ON</a:t>
            </a:r>
            <a:r>
              <a:rPr lang="en-US" sz="1600"/>
              <a:t> music.*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TO</a:t>
            </a:r>
            <a:r>
              <a:rPr lang="en-US" sz="1600"/>
              <a:t> guest;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59D3D217-80CC-2425-C27C-66496CC20EFB}"/>
              </a:ext>
            </a:extLst>
          </p:cNvPr>
          <p:cNvGrpSpPr/>
          <p:nvPr/>
        </p:nvGrpSpPr>
        <p:grpSpPr>
          <a:xfrm>
            <a:off x="5681086" y="2201240"/>
            <a:ext cx="1519416" cy="1839686"/>
            <a:chOff x="7102070" y="2519184"/>
            <a:chExt cx="1519416" cy="1839686"/>
          </a:xfrm>
        </p:grpSpPr>
        <p:pic>
          <p:nvPicPr>
            <p:cNvPr id="13" name="Picture 4" descr="Database Icons PNG - Free PNG and Icons Downloads">
              <a:extLst>
                <a:ext uri="{FF2B5EF4-FFF2-40B4-BE49-F238E27FC236}">
                  <a16:creationId xmlns:a16="http://schemas.microsoft.com/office/drawing/2014/main" id="{5D5D6C7F-676D-8850-0814-F858453DEA9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102070" y="2519184"/>
              <a:ext cx="1519416" cy="183968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68A53EB5-C685-226E-4F3B-FB53EA7AEB0F}"/>
                </a:ext>
              </a:extLst>
            </p:cNvPr>
            <p:cNvSpPr txBox="1"/>
            <p:nvPr/>
          </p:nvSpPr>
          <p:spPr>
            <a:xfrm>
              <a:off x="7534505" y="3363829"/>
              <a:ext cx="88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b="1">
                  <a:solidFill>
                    <a:schemeClr val="bg1"/>
                  </a:solidFill>
                </a:rPr>
                <a:t>music</a:t>
              </a:r>
            </a:p>
          </p:txBody>
        </p:sp>
      </p:grpSp>
      <p:graphicFrame>
        <p:nvGraphicFramePr>
          <p:cNvPr id="15" name="Table 4">
            <a:extLst>
              <a:ext uri="{FF2B5EF4-FFF2-40B4-BE49-F238E27FC236}">
                <a16:creationId xmlns:a16="http://schemas.microsoft.com/office/drawing/2014/main" id="{7AB5047D-AE3E-5AF7-ABCF-341401E3837A}"/>
              </a:ext>
            </a:extLst>
          </p:cNvPr>
          <p:cNvGraphicFramePr>
            <a:graphicFrameLocks noGrp="1"/>
          </p:cNvGraphicFramePr>
          <p:nvPr/>
        </p:nvGraphicFramePr>
        <p:xfrm>
          <a:off x="5913660" y="1670531"/>
          <a:ext cx="880025" cy="978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025">
                  <a:extLst>
                    <a:ext uri="{9D8B030D-6E8A-4147-A177-3AD203B41FA5}">
                      <a16:colId xmlns:a16="http://schemas.microsoft.com/office/drawing/2014/main" val="1988403791"/>
                    </a:ext>
                  </a:extLst>
                </a:gridCol>
              </a:tblGrid>
              <a:tr h="32601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nhacsi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187866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 b="0" u="none"/>
                        <a:t>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149861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/>
                        <a:t>TenNS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14980"/>
                  </a:ext>
                </a:extLst>
              </a:tr>
            </a:tbl>
          </a:graphicData>
        </a:graphic>
      </p:graphicFrame>
      <p:graphicFrame>
        <p:nvGraphicFramePr>
          <p:cNvPr id="16" name="Table 4">
            <a:extLst>
              <a:ext uri="{FF2B5EF4-FFF2-40B4-BE49-F238E27FC236}">
                <a16:creationId xmlns:a16="http://schemas.microsoft.com/office/drawing/2014/main" id="{4C00DDCC-F826-AA2E-0DE9-5752DABC8B4B}"/>
              </a:ext>
            </a:extLst>
          </p:cNvPr>
          <p:cNvGraphicFramePr>
            <a:graphicFrameLocks noGrp="1"/>
          </p:cNvGraphicFramePr>
          <p:nvPr/>
        </p:nvGraphicFramePr>
        <p:xfrm>
          <a:off x="7042537" y="2246556"/>
          <a:ext cx="880025" cy="97804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025">
                  <a:extLst>
                    <a:ext uri="{9D8B030D-6E8A-4147-A177-3AD203B41FA5}">
                      <a16:colId xmlns:a16="http://schemas.microsoft.com/office/drawing/2014/main" val="1988403791"/>
                    </a:ext>
                  </a:extLst>
                </a:gridCol>
              </a:tblGrid>
              <a:tr h="32601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casi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187866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 b="0" u="none"/>
                        <a:t>Sid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149861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/>
                        <a:t>TenCS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14980"/>
                  </a:ext>
                </a:extLst>
              </a:tr>
            </a:tbl>
          </a:graphicData>
        </a:graphic>
      </p:graphicFrame>
      <p:graphicFrame>
        <p:nvGraphicFramePr>
          <p:cNvPr id="17" name="Table 4">
            <a:extLst>
              <a:ext uri="{FF2B5EF4-FFF2-40B4-BE49-F238E27FC236}">
                <a16:creationId xmlns:a16="http://schemas.microsoft.com/office/drawing/2014/main" id="{728E6ACE-2C50-A5F1-9FD4-FC33CA2F325B}"/>
              </a:ext>
            </a:extLst>
          </p:cNvPr>
          <p:cNvGraphicFramePr>
            <a:graphicFrameLocks noGrp="1"/>
          </p:cNvGraphicFramePr>
          <p:nvPr/>
        </p:nvGraphicFramePr>
        <p:xfrm>
          <a:off x="4894478" y="2651574"/>
          <a:ext cx="880025" cy="130405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80025">
                  <a:extLst>
                    <a:ext uri="{9D8B030D-6E8A-4147-A177-3AD203B41FA5}">
                      <a16:colId xmlns:a16="http://schemas.microsoft.com/office/drawing/2014/main" val="1988403791"/>
                    </a:ext>
                  </a:extLst>
                </a:gridCol>
              </a:tblGrid>
              <a:tr h="326014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bannhac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187866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 b="0" u="none"/>
                        <a:t>Mid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149861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/>
                        <a:t>Aid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3985314980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/>
                        <a:t>TenBN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111672218"/>
                  </a:ext>
                </a:extLst>
              </a:tr>
            </a:tbl>
          </a:graphicData>
        </a:graphic>
      </p:graphicFrame>
      <p:graphicFrame>
        <p:nvGraphicFramePr>
          <p:cNvPr id="19" name="Table 4">
            <a:extLst>
              <a:ext uri="{FF2B5EF4-FFF2-40B4-BE49-F238E27FC236}">
                <a16:creationId xmlns:a16="http://schemas.microsoft.com/office/drawing/2014/main" id="{9A9362A3-6923-193A-BA42-6D7E79FB7D38}"/>
              </a:ext>
            </a:extLst>
          </p:cNvPr>
          <p:cNvGraphicFramePr>
            <a:graphicFrameLocks noGrp="1"/>
          </p:cNvGraphicFramePr>
          <p:nvPr/>
        </p:nvGraphicFramePr>
        <p:xfrm>
          <a:off x="6265682" y="3653583"/>
          <a:ext cx="1056005" cy="9263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56005">
                  <a:extLst>
                    <a:ext uri="{9D8B030D-6E8A-4147-A177-3AD203B41FA5}">
                      <a16:colId xmlns:a16="http://schemas.microsoft.com/office/drawing/2014/main" val="1988403791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en-US" sz="1200"/>
                        <a:t>banthuam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781878662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 b="0" u="none"/>
                        <a:t>Mid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4137149861"/>
                  </a:ext>
                </a:extLst>
              </a:tr>
              <a:tr h="326014">
                <a:tc>
                  <a:txBody>
                    <a:bodyPr/>
                    <a:lstStyle/>
                    <a:p>
                      <a:r>
                        <a:rPr lang="en-US" sz="1200"/>
                        <a:t>Sid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5314980"/>
                  </a:ext>
                </a:extLst>
              </a:tr>
            </a:tbl>
          </a:graphicData>
        </a:graphic>
      </p:graphicFrame>
      <p:grpSp>
        <p:nvGrpSpPr>
          <p:cNvPr id="21" name="Group 20">
            <a:extLst>
              <a:ext uri="{FF2B5EF4-FFF2-40B4-BE49-F238E27FC236}">
                <a16:creationId xmlns:a16="http://schemas.microsoft.com/office/drawing/2014/main" id="{4FEE29E3-0309-14CC-E323-5165EC225C85}"/>
              </a:ext>
            </a:extLst>
          </p:cNvPr>
          <p:cNvGrpSpPr/>
          <p:nvPr/>
        </p:nvGrpSpPr>
        <p:grpSpPr>
          <a:xfrm>
            <a:off x="6662542" y="1567566"/>
            <a:ext cx="1252053" cy="447442"/>
            <a:chOff x="2765008" y="2631942"/>
            <a:chExt cx="1252053" cy="447442"/>
          </a:xfrm>
        </p:grpSpPr>
        <p:pic>
          <p:nvPicPr>
            <p:cNvPr id="1028" name="Picture 4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41E8277A-5558-07B0-DC2E-D9F97A18E43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3489" y1="33611" x2="52826" y2="39722"/>
                          <a14:foregroundMark x1="28010" y1="17222" x2="2948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08" y="2631942"/>
              <a:ext cx="505858" cy="44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E65CBECD-4ED2-D798-99EF-3DD4817A4454}"/>
                </a:ext>
              </a:extLst>
            </p:cNvPr>
            <p:cNvSpPr txBox="1"/>
            <p:nvPr/>
          </p:nvSpPr>
          <p:spPr>
            <a:xfrm>
              <a:off x="3137036" y="2701774"/>
              <a:ext cx="880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SELECT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38B882CE-38DE-3CE8-C2A8-4858194CE758}"/>
              </a:ext>
            </a:extLst>
          </p:cNvPr>
          <p:cNvGrpSpPr/>
          <p:nvPr/>
        </p:nvGrpSpPr>
        <p:grpSpPr>
          <a:xfrm>
            <a:off x="5798612" y="1239155"/>
            <a:ext cx="1284364" cy="461665"/>
            <a:chOff x="2823507" y="3372986"/>
            <a:chExt cx="1284364" cy="461665"/>
          </a:xfrm>
        </p:grpSpPr>
        <p:pic>
          <p:nvPicPr>
            <p:cNvPr id="1030" name="Picture 6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CFC7291A-8585-8941-089B-68D11CA1245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970" y1="39444" x2="51732" y2="4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1" t="23298" r="29070" b="23899"/>
            <a:stretch/>
          </p:blipFill>
          <p:spPr bwMode="auto">
            <a:xfrm>
              <a:off x="2823507" y="3410065"/>
              <a:ext cx="388860" cy="38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CBBD745-FFB7-7F18-7C10-483D0ED7F1DF}"/>
                </a:ext>
              </a:extLst>
            </p:cNvPr>
            <p:cNvSpPr txBox="1"/>
            <p:nvPr/>
          </p:nvSpPr>
          <p:spPr>
            <a:xfrm>
              <a:off x="3137036" y="3372986"/>
              <a:ext cx="970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CREATE</a:t>
              </a:r>
            </a:p>
            <a:p>
              <a:r>
                <a:rPr lang="en-US" sz="1200"/>
                <a:t>ALTER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E8434E79-F676-DCCF-5741-0215A3F53001}"/>
              </a:ext>
            </a:extLst>
          </p:cNvPr>
          <p:cNvGrpSpPr/>
          <p:nvPr/>
        </p:nvGrpSpPr>
        <p:grpSpPr>
          <a:xfrm>
            <a:off x="7695453" y="2129608"/>
            <a:ext cx="1252053" cy="447442"/>
            <a:chOff x="2765008" y="2631942"/>
            <a:chExt cx="1252053" cy="447442"/>
          </a:xfrm>
        </p:grpSpPr>
        <p:pic>
          <p:nvPicPr>
            <p:cNvPr id="25" name="Picture 4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47C293AE-BC17-E798-67C0-236369217A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3489" y1="33611" x2="52826" y2="39722"/>
                          <a14:foregroundMark x1="28010" y1="17222" x2="2948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08" y="2631942"/>
              <a:ext cx="505858" cy="44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B9D4DE4E-5275-8D2F-F589-373B8631CA45}"/>
                </a:ext>
              </a:extLst>
            </p:cNvPr>
            <p:cNvSpPr txBox="1"/>
            <p:nvPr/>
          </p:nvSpPr>
          <p:spPr>
            <a:xfrm>
              <a:off x="3137036" y="2701774"/>
              <a:ext cx="880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SELECT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EE39950B-5F21-AACF-1507-38A08374221F}"/>
              </a:ext>
            </a:extLst>
          </p:cNvPr>
          <p:cNvGrpSpPr/>
          <p:nvPr/>
        </p:nvGrpSpPr>
        <p:grpSpPr>
          <a:xfrm>
            <a:off x="7110085" y="3468710"/>
            <a:ext cx="1252053" cy="447442"/>
            <a:chOff x="2765008" y="2631942"/>
            <a:chExt cx="1252053" cy="447442"/>
          </a:xfrm>
        </p:grpSpPr>
        <p:pic>
          <p:nvPicPr>
            <p:cNvPr id="28" name="Picture 4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DCB7E185-80B5-882B-9AC5-28C281D1C8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3489" y1="33611" x2="52826" y2="39722"/>
                          <a14:foregroundMark x1="28010" y1="17222" x2="2948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08" y="2631942"/>
              <a:ext cx="505858" cy="44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D4782AF-F377-2028-3E03-72872BDA9E8D}"/>
                </a:ext>
              </a:extLst>
            </p:cNvPr>
            <p:cNvSpPr txBox="1"/>
            <p:nvPr/>
          </p:nvSpPr>
          <p:spPr>
            <a:xfrm>
              <a:off x="3137036" y="2701774"/>
              <a:ext cx="880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SELECT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969804C7-F7B5-7F12-EC61-7DFC0403B943}"/>
              </a:ext>
            </a:extLst>
          </p:cNvPr>
          <p:cNvGrpSpPr/>
          <p:nvPr/>
        </p:nvGrpSpPr>
        <p:grpSpPr>
          <a:xfrm>
            <a:off x="4481974" y="2353329"/>
            <a:ext cx="1252053" cy="447442"/>
            <a:chOff x="2765008" y="2631942"/>
            <a:chExt cx="1252053" cy="447442"/>
          </a:xfrm>
        </p:grpSpPr>
        <p:pic>
          <p:nvPicPr>
            <p:cNvPr id="31" name="Picture 4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AA6F5F65-49FF-89B5-5E64-53BC203EBC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0000" b="90000" l="10000" r="90000">
                          <a14:foregroundMark x1="43489" y1="33611" x2="52826" y2="39722"/>
                          <a14:foregroundMark x1="28010" y1="17222" x2="29484" y2="16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765008" y="2631942"/>
              <a:ext cx="505858" cy="44744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6" name="TextBox 95">
              <a:extLst>
                <a:ext uri="{FF2B5EF4-FFF2-40B4-BE49-F238E27FC236}">
                  <a16:creationId xmlns:a16="http://schemas.microsoft.com/office/drawing/2014/main" id="{10656E4D-82CE-809F-2948-6A86B3248CB1}"/>
                </a:ext>
              </a:extLst>
            </p:cNvPr>
            <p:cNvSpPr txBox="1"/>
            <p:nvPr/>
          </p:nvSpPr>
          <p:spPr>
            <a:xfrm>
              <a:off x="3137036" y="2701774"/>
              <a:ext cx="880025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SELECT</a:t>
              </a:r>
            </a:p>
          </p:txBody>
        </p:sp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93BEA08-6668-C25A-269F-0F9034315D9A}"/>
              </a:ext>
            </a:extLst>
          </p:cNvPr>
          <p:cNvGrpSpPr/>
          <p:nvPr/>
        </p:nvGrpSpPr>
        <p:grpSpPr>
          <a:xfrm>
            <a:off x="7223129" y="1826986"/>
            <a:ext cx="1284364" cy="461665"/>
            <a:chOff x="2823507" y="3372986"/>
            <a:chExt cx="1284364" cy="461665"/>
          </a:xfrm>
        </p:grpSpPr>
        <p:pic>
          <p:nvPicPr>
            <p:cNvPr id="98" name="Picture 6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60C6C6FA-C029-E159-4AE8-6355C7D4FD2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970" y1="39444" x2="51732" y2="4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1" t="23298" r="29070" b="23899"/>
            <a:stretch/>
          </p:blipFill>
          <p:spPr bwMode="auto">
            <a:xfrm>
              <a:off x="2823507" y="3410065"/>
              <a:ext cx="388860" cy="38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9" name="TextBox 98">
              <a:extLst>
                <a:ext uri="{FF2B5EF4-FFF2-40B4-BE49-F238E27FC236}">
                  <a16:creationId xmlns:a16="http://schemas.microsoft.com/office/drawing/2014/main" id="{18357939-A93F-2DA9-C3F1-EBC394FA3811}"/>
                </a:ext>
              </a:extLst>
            </p:cNvPr>
            <p:cNvSpPr txBox="1"/>
            <p:nvPr/>
          </p:nvSpPr>
          <p:spPr>
            <a:xfrm>
              <a:off x="3137036" y="3372986"/>
              <a:ext cx="970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CREATE</a:t>
              </a:r>
            </a:p>
            <a:p>
              <a:r>
                <a:rPr lang="en-US" sz="1200"/>
                <a:t>ALTER</a:t>
              </a:r>
            </a:p>
          </p:txBody>
        </p:sp>
      </p:grpSp>
      <p:grpSp>
        <p:nvGrpSpPr>
          <p:cNvPr id="100" name="Group 99">
            <a:extLst>
              <a:ext uri="{FF2B5EF4-FFF2-40B4-BE49-F238E27FC236}">
                <a16:creationId xmlns:a16="http://schemas.microsoft.com/office/drawing/2014/main" id="{2BA0C1FF-E1CF-D7C4-1F51-C174A1FC466F}"/>
              </a:ext>
            </a:extLst>
          </p:cNvPr>
          <p:cNvGrpSpPr/>
          <p:nvPr/>
        </p:nvGrpSpPr>
        <p:grpSpPr>
          <a:xfrm>
            <a:off x="6726398" y="3255310"/>
            <a:ext cx="1284364" cy="461665"/>
            <a:chOff x="2823507" y="3372986"/>
            <a:chExt cx="1284364" cy="461665"/>
          </a:xfrm>
        </p:grpSpPr>
        <p:pic>
          <p:nvPicPr>
            <p:cNvPr id="101" name="Picture 6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F8F8E571-9DFC-F1F7-AD24-5BB00D2E93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970" y1="39444" x2="51732" y2="4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1" t="23298" r="29070" b="23899"/>
            <a:stretch/>
          </p:blipFill>
          <p:spPr bwMode="auto">
            <a:xfrm>
              <a:off x="2823507" y="3410065"/>
              <a:ext cx="388860" cy="38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2" name="TextBox 101">
              <a:extLst>
                <a:ext uri="{FF2B5EF4-FFF2-40B4-BE49-F238E27FC236}">
                  <a16:creationId xmlns:a16="http://schemas.microsoft.com/office/drawing/2014/main" id="{DCB45B2C-9B27-423F-1797-9295797494A4}"/>
                </a:ext>
              </a:extLst>
            </p:cNvPr>
            <p:cNvSpPr txBox="1"/>
            <p:nvPr/>
          </p:nvSpPr>
          <p:spPr>
            <a:xfrm>
              <a:off x="3137036" y="3372986"/>
              <a:ext cx="970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CREATE</a:t>
              </a:r>
            </a:p>
            <a:p>
              <a:r>
                <a:rPr lang="en-US" sz="1200"/>
                <a:t>ALTER</a:t>
              </a:r>
            </a:p>
          </p:txBody>
        </p:sp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1C608DBC-BA81-632C-8A65-2F1EC3AED727}"/>
              </a:ext>
            </a:extLst>
          </p:cNvPr>
          <p:cNvGrpSpPr/>
          <p:nvPr/>
        </p:nvGrpSpPr>
        <p:grpSpPr>
          <a:xfrm>
            <a:off x="4813661" y="2223130"/>
            <a:ext cx="1284364" cy="461665"/>
            <a:chOff x="2823507" y="3372986"/>
            <a:chExt cx="1284364" cy="461665"/>
          </a:xfrm>
        </p:grpSpPr>
        <p:pic>
          <p:nvPicPr>
            <p:cNvPr id="104" name="Picture 6" descr="User Icon&quot; Images – Browse 5,467 Stock Photos, Vectors, and Video | Adobe  Stock">
              <a:extLst>
                <a:ext uri="{FF2B5EF4-FFF2-40B4-BE49-F238E27FC236}">
                  <a16:creationId xmlns:a16="http://schemas.microsoft.com/office/drawing/2014/main" id="{D3EE4784-BDB0-2F0F-BA19-1D069EAD5755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0000" l="10000" r="90000">
                          <a14:foregroundMark x1="46970" y1="39444" x2="51732" y2="4194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641" t="23298" r="29070" b="23899"/>
            <a:stretch/>
          </p:blipFill>
          <p:spPr bwMode="auto">
            <a:xfrm>
              <a:off x="2823507" y="3410065"/>
              <a:ext cx="388860" cy="38750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5" name="TextBox 104">
              <a:extLst>
                <a:ext uri="{FF2B5EF4-FFF2-40B4-BE49-F238E27FC236}">
                  <a16:creationId xmlns:a16="http://schemas.microsoft.com/office/drawing/2014/main" id="{7945B479-A881-417D-758F-11D7EA81315A}"/>
                </a:ext>
              </a:extLst>
            </p:cNvPr>
            <p:cNvSpPr txBox="1"/>
            <p:nvPr/>
          </p:nvSpPr>
          <p:spPr>
            <a:xfrm>
              <a:off x="3137036" y="3372986"/>
              <a:ext cx="97083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200"/>
                <a:t>CREATE</a:t>
              </a:r>
            </a:p>
            <a:p>
              <a:r>
                <a:rPr lang="en-US" sz="1200"/>
                <a:t>ALTER</a:t>
              </a:r>
            </a:p>
          </p:txBody>
        </p:sp>
      </p:grpSp>
      <p:sp>
        <p:nvSpPr>
          <p:cNvPr id="106" name="TextBox 105">
            <a:extLst>
              <a:ext uri="{FF2B5EF4-FFF2-40B4-BE49-F238E27FC236}">
                <a16:creationId xmlns:a16="http://schemas.microsoft.com/office/drawing/2014/main" id="{3B4DCD55-B1B0-AF11-508C-FF8A603A4463}"/>
              </a:ext>
            </a:extLst>
          </p:cNvPr>
          <p:cNvSpPr txBox="1"/>
          <p:nvPr/>
        </p:nvSpPr>
        <p:spPr>
          <a:xfrm>
            <a:off x="736558" y="3085155"/>
            <a:ext cx="272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REVOKE</a:t>
            </a:r>
            <a:r>
              <a:rPr lang="en-US" sz="1600" dirty="0"/>
              <a:t> create, alter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ON</a:t>
            </a:r>
            <a:r>
              <a:rPr lang="en-US" sz="1600" dirty="0"/>
              <a:t> </a:t>
            </a:r>
            <a:r>
              <a:rPr lang="en-US" sz="1600" dirty="0" err="1"/>
              <a:t>music.</a:t>
            </a:r>
            <a:r>
              <a:rPr lang="en-US" sz="1600" dirty="0" err="1">
                <a:solidFill>
                  <a:srgbClr val="FF0000"/>
                </a:solidFill>
              </a:rPr>
              <a:t>bannhac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FROM</a:t>
            </a:r>
            <a:r>
              <a:rPr lang="en-US" sz="1600" dirty="0"/>
              <a:t> mod;</a:t>
            </a:r>
          </a:p>
        </p:txBody>
      </p:sp>
    </p:spTree>
    <p:extLst>
      <p:ext uri="{BB962C8B-B14F-4D97-AF65-F5344CB8AC3E}">
        <p14:creationId xmlns:p14="http://schemas.microsoft.com/office/powerpoint/2010/main" val="5670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0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9" grpId="0">
        <p:bldAsOne/>
      </p:bldGraphic>
      <p:bldP spid="10" grpId="0"/>
      <p:bldP spid="106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4-B14">
            <a:hlinkClick r:id="" action="ppaction://media"/>
            <a:extLst>
              <a:ext uri="{FF2B5EF4-FFF2-40B4-BE49-F238E27FC236}">
                <a16:creationId xmlns:a16="http://schemas.microsoft.com/office/drawing/2014/main" id="{D857FAC8-166B-684A-E817-A5DD8DE56AA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0" y="324739"/>
            <a:ext cx="7744198" cy="4494020"/>
          </a:xfrm>
          <a:prstGeom prst="rect">
            <a:avLst/>
          </a:prstGeom>
        </p:spPr>
      </p:pic>
      <p:sp>
        <p:nvSpPr>
          <p:cNvPr id="2" name="Google Shape;118;p14">
            <a:extLst>
              <a:ext uri="{FF2B5EF4-FFF2-40B4-BE49-F238E27FC236}">
                <a16:creationId xmlns:a16="http://schemas.microsoft.com/office/drawing/2014/main" id="{0F8E90F6-0FBF-7D34-5C1D-0A6585E3E9A3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4</a:t>
            </a:r>
            <a:endParaRPr sz="2800"/>
          </a:p>
        </p:txBody>
      </p:sp>
    </p:spTree>
    <p:extLst>
      <p:ext uri="{BB962C8B-B14F-4D97-AF65-F5344CB8AC3E}">
        <p14:creationId xmlns:p14="http://schemas.microsoft.com/office/powerpoint/2010/main" val="202004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50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ĐỘNG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29810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Hãy viết câu truy vấn cấp quyền UPDATE đối với tất cả các bảng trong CSDL music cho người dùng mod.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686249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1.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cấp quyền UPDATE: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9945B9ED-FA25-4C2E-57EF-2850194E04B1}"/>
              </a:ext>
            </a:extLst>
          </p:cNvPr>
          <p:cNvSpPr txBox="1"/>
          <p:nvPr/>
        </p:nvSpPr>
        <p:spPr>
          <a:xfrm>
            <a:off x="1923585" y="2334737"/>
            <a:ext cx="272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GRANT</a:t>
            </a:r>
            <a:r>
              <a:rPr lang="en-US" sz="1600"/>
              <a:t> update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ON</a:t>
            </a:r>
            <a:r>
              <a:rPr lang="en-US" sz="1600"/>
              <a:t> music.*</a:t>
            </a:r>
          </a:p>
          <a:p>
            <a:r>
              <a:rPr lang="en-US" sz="1600"/>
              <a:t>     </a:t>
            </a:r>
            <a:r>
              <a:rPr lang="en-US" sz="1600">
                <a:solidFill>
                  <a:srgbClr val="0070C0"/>
                </a:solidFill>
              </a:rPr>
              <a:t>TO</a:t>
            </a:r>
            <a:r>
              <a:rPr lang="en-US" sz="1600"/>
              <a:t> mod;</a:t>
            </a:r>
          </a:p>
        </p:txBody>
      </p:sp>
    </p:spTree>
    <p:extLst>
      <p:ext uri="{BB962C8B-B14F-4D97-AF65-F5344CB8AC3E}">
        <p14:creationId xmlns:p14="http://schemas.microsoft.com/office/powerpoint/2010/main" val="8302352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7" y="344079"/>
            <a:ext cx="8923842" cy="1133386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281849" y="485422"/>
            <a:ext cx="7583738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Hãy viết câu truy vấn thu hồi quyền DELETE đối với bảng nhacsi trong CSDL music cho người dùng mod.</a:t>
            </a:r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8BDF66C7-A9B2-BF25-3CE9-FD305A823927}"/>
              </a:ext>
            </a:extLst>
          </p:cNvPr>
          <p:cNvSpPr txBox="1">
            <a:spLocks/>
          </p:cNvSpPr>
          <p:nvPr/>
        </p:nvSpPr>
        <p:spPr>
          <a:xfrm>
            <a:off x="1281849" y="1686249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2.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thu hồi quyền DELETE:</a:t>
            </a:r>
          </a:p>
        </p:txBody>
      </p:sp>
      <p:grpSp>
        <p:nvGrpSpPr>
          <p:cNvPr id="5" name="Google Shape;686;p48">
            <a:extLst>
              <a:ext uri="{FF2B5EF4-FFF2-40B4-BE49-F238E27FC236}">
                <a16:creationId xmlns:a16="http://schemas.microsoft.com/office/drawing/2014/main" id="{8DCAA3BA-5368-DB7A-BE48-BCE9CBE10527}"/>
              </a:ext>
            </a:extLst>
          </p:cNvPr>
          <p:cNvGrpSpPr/>
          <p:nvPr/>
        </p:nvGrpSpPr>
        <p:grpSpPr>
          <a:xfrm>
            <a:off x="103904" y="244599"/>
            <a:ext cx="349060" cy="298882"/>
            <a:chOff x="1934025" y="1001650"/>
            <a:chExt cx="415300" cy="355600"/>
          </a:xfrm>
        </p:grpSpPr>
        <p:sp>
          <p:nvSpPr>
            <p:cNvPr id="7" name="Google Shape;687;p48">
              <a:extLst>
                <a:ext uri="{FF2B5EF4-FFF2-40B4-BE49-F238E27FC236}">
                  <a16:creationId xmlns:a16="http://schemas.microsoft.com/office/drawing/2014/main" id="{03557072-2BA3-F68F-BB9F-E5443CA4636C}"/>
                </a:ext>
              </a:extLst>
            </p:cNvPr>
            <p:cNvSpPr/>
            <p:nvPr/>
          </p:nvSpPr>
          <p:spPr>
            <a:xfrm>
              <a:off x="1934025" y="1303650"/>
              <a:ext cx="207650" cy="53600"/>
            </a:xfrm>
            <a:custGeom>
              <a:avLst/>
              <a:gdLst/>
              <a:ahLst/>
              <a:cxnLst/>
              <a:rect l="l" t="t" r="r" b="b"/>
              <a:pathLst>
                <a:path w="8306" h="2144" fill="none" extrusionOk="0">
                  <a:moveTo>
                    <a:pt x="1" y="0"/>
                  </a:moveTo>
                  <a:lnTo>
                    <a:pt x="1" y="487"/>
                  </a:lnTo>
                  <a:lnTo>
                    <a:pt x="1" y="487"/>
                  </a:lnTo>
                  <a:lnTo>
                    <a:pt x="25" y="633"/>
                  </a:lnTo>
                  <a:lnTo>
                    <a:pt x="74" y="755"/>
                  </a:lnTo>
                  <a:lnTo>
                    <a:pt x="147" y="853"/>
                  </a:lnTo>
                  <a:lnTo>
                    <a:pt x="245" y="950"/>
                  </a:lnTo>
                  <a:lnTo>
                    <a:pt x="245" y="950"/>
                  </a:lnTo>
                  <a:lnTo>
                    <a:pt x="391" y="1023"/>
                  </a:lnTo>
                  <a:lnTo>
                    <a:pt x="561" y="1047"/>
                  </a:lnTo>
                  <a:lnTo>
                    <a:pt x="561" y="1047"/>
                  </a:lnTo>
                  <a:lnTo>
                    <a:pt x="732" y="1023"/>
                  </a:lnTo>
                  <a:lnTo>
                    <a:pt x="732" y="1023"/>
                  </a:lnTo>
                  <a:lnTo>
                    <a:pt x="1292" y="853"/>
                  </a:lnTo>
                  <a:lnTo>
                    <a:pt x="1657" y="780"/>
                  </a:lnTo>
                  <a:lnTo>
                    <a:pt x="2071" y="682"/>
                  </a:lnTo>
                  <a:lnTo>
                    <a:pt x="2534" y="609"/>
                  </a:lnTo>
                  <a:lnTo>
                    <a:pt x="3021" y="560"/>
                  </a:lnTo>
                  <a:lnTo>
                    <a:pt x="3581" y="512"/>
                  </a:lnTo>
                  <a:lnTo>
                    <a:pt x="4166" y="487"/>
                  </a:lnTo>
                  <a:lnTo>
                    <a:pt x="4166" y="487"/>
                  </a:lnTo>
                  <a:lnTo>
                    <a:pt x="4604" y="512"/>
                  </a:lnTo>
                  <a:lnTo>
                    <a:pt x="5018" y="536"/>
                  </a:lnTo>
                  <a:lnTo>
                    <a:pt x="5408" y="609"/>
                  </a:lnTo>
                  <a:lnTo>
                    <a:pt x="5773" y="682"/>
                  </a:lnTo>
                  <a:lnTo>
                    <a:pt x="6114" y="780"/>
                  </a:lnTo>
                  <a:lnTo>
                    <a:pt x="6431" y="877"/>
                  </a:lnTo>
                  <a:lnTo>
                    <a:pt x="6699" y="999"/>
                  </a:lnTo>
                  <a:lnTo>
                    <a:pt x="6966" y="1120"/>
                  </a:lnTo>
                  <a:lnTo>
                    <a:pt x="7186" y="1242"/>
                  </a:lnTo>
                  <a:lnTo>
                    <a:pt x="7405" y="1388"/>
                  </a:lnTo>
                  <a:lnTo>
                    <a:pt x="7770" y="1656"/>
                  </a:lnTo>
                  <a:lnTo>
                    <a:pt x="8062" y="1924"/>
                  </a:lnTo>
                  <a:lnTo>
                    <a:pt x="8306" y="214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688;p48">
              <a:extLst>
                <a:ext uri="{FF2B5EF4-FFF2-40B4-BE49-F238E27FC236}">
                  <a16:creationId xmlns:a16="http://schemas.microsoft.com/office/drawing/2014/main" id="{866384D8-3657-0AC9-531C-FCBF83FA9564}"/>
                </a:ext>
              </a:extLst>
            </p:cNvPr>
            <p:cNvSpPr/>
            <p:nvPr/>
          </p:nvSpPr>
          <p:spPr>
            <a:xfrm>
              <a:off x="2141650" y="1303650"/>
              <a:ext cx="207675" cy="53600"/>
            </a:xfrm>
            <a:custGeom>
              <a:avLst/>
              <a:gdLst/>
              <a:ahLst/>
              <a:cxnLst/>
              <a:rect l="l" t="t" r="r" b="b"/>
              <a:pathLst>
                <a:path w="8307" h="2144" fill="none" extrusionOk="0">
                  <a:moveTo>
                    <a:pt x="1" y="2143"/>
                  </a:moveTo>
                  <a:lnTo>
                    <a:pt x="1" y="2143"/>
                  </a:lnTo>
                  <a:lnTo>
                    <a:pt x="245" y="1924"/>
                  </a:lnTo>
                  <a:lnTo>
                    <a:pt x="537" y="1656"/>
                  </a:lnTo>
                  <a:lnTo>
                    <a:pt x="902" y="1388"/>
                  </a:lnTo>
                  <a:lnTo>
                    <a:pt x="1121" y="1242"/>
                  </a:lnTo>
                  <a:lnTo>
                    <a:pt x="1341" y="1120"/>
                  </a:lnTo>
                  <a:lnTo>
                    <a:pt x="1608" y="999"/>
                  </a:lnTo>
                  <a:lnTo>
                    <a:pt x="1876" y="877"/>
                  </a:lnTo>
                  <a:lnTo>
                    <a:pt x="2193" y="780"/>
                  </a:lnTo>
                  <a:lnTo>
                    <a:pt x="2534" y="682"/>
                  </a:lnTo>
                  <a:lnTo>
                    <a:pt x="2899" y="609"/>
                  </a:lnTo>
                  <a:lnTo>
                    <a:pt x="3289" y="536"/>
                  </a:lnTo>
                  <a:lnTo>
                    <a:pt x="3703" y="512"/>
                  </a:lnTo>
                  <a:lnTo>
                    <a:pt x="4141" y="487"/>
                  </a:lnTo>
                  <a:lnTo>
                    <a:pt x="4141" y="487"/>
                  </a:lnTo>
                  <a:lnTo>
                    <a:pt x="4726" y="512"/>
                  </a:lnTo>
                  <a:lnTo>
                    <a:pt x="5286" y="560"/>
                  </a:lnTo>
                  <a:lnTo>
                    <a:pt x="5773" y="609"/>
                  </a:lnTo>
                  <a:lnTo>
                    <a:pt x="6236" y="682"/>
                  </a:lnTo>
                  <a:lnTo>
                    <a:pt x="6650" y="780"/>
                  </a:lnTo>
                  <a:lnTo>
                    <a:pt x="7015" y="853"/>
                  </a:lnTo>
                  <a:lnTo>
                    <a:pt x="7575" y="1023"/>
                  </a:lnTo>
                  <a:lnTo>
                    <a:pt x="7575" y="1023"/>
                  </a:lnTo>
                  <a:lnTo>
                    <a:pt x="7746" y="1047"/>
                  </a:lnTo>
                  <a:lnTo>
                    <a:pt x="7746" y="1047"/>
                  </a:lnTo>
                  <a:lnTo>
                    <a:pt x="7916" y="1023"/>
                  </a:lnTo>
                  <a:lnTo>
                    <a:pt x="8062" y="950"/>
                  </a:lnTo>
                  <a:lnTo>
                    <a:pt x="8062" y="950"/>
                  </a:lnTo>
                  <a:lnTo>
                    <a:pt x="8160" y="853"/>
                  </a:lnTo>
                  <a:lnTo>
                    <a:pt x="8233" y="755"/>
                  </a:lnTo>
                  <a:lnTo>
                    <a:pt x="8282" y="633"/>
                  </a:lnTo>
                  <a:lnTo>
                    <a:pt x="8306" y="487"/>
                  </a:lnTo>
                  <a:lnTo>
                    <a:pt x="8306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689;p48">
              <a:extLst>
                <a:ext uri="{FF2B5EF4-FFF2-40B4-BE49-F238E27FC236}">
                  <a16:creationId xmlns:a16="http://schemas.microsoft.com/office/drawing/2014/main" id="{BF1C5767-4F8C-EC37-D4FB-10C32FBFF18B}"/>
                </a:ext>
              </a:extLst>
            </p:cNvPr>
            <p:cNvSpPr/>
            <p:nvPr/>
          </p:nvSpPr>
          <p:spPr>
            <a:xfrm>
              <a:off x="1934025" y="1001650"/>
              <a:ext cx="207650" cy="331250"/>
            </a:xfrm>
            <a:custGeom>
              <a:avLst/>
              <a:gdLst/>
              <a:ahLst/>
              <a:cxnLst/>
              <a:rect l="l" t="t" r="r" b="b"/>
              <a:pathLst>
                <a:path w="8306" h="13250" fill="none" extrusionOk="0">
                  <a:moveTo>
                    <a:pt x="8306" y="2192"/>
                  </a:moveTo>
                  <a:lnTo>
                    <a:pt x="8306" y="13249"/>
                  </a:lnTo>
                  <a:lnTo>
                    <a:pt x="8306" y="13249"/>
                  </a:lnTo>
                  <a:lnTo>
                    <a:pt x="8062" y="13030"/>
                  </a:lnTo>
                  <a:lnTo>
                    <a:pt x="7770" y="12762"/>
                  </a:lnTo>
                  <a:lnTo>
                    <a:pt x="7405" y="12494"/>
                  </a:lnTo>
                  <a:lnTo>
                    <a:pt x="7186" y="12348"/>
                  </a:lnTo>
                  <a:lnTo>
                    <a:pt x="6966" y="12226"/>
                  </a:lnTo>
                  <a:lnTo>
                    <a:pt x="6699" y="12105"/>
                  </a:lnTo>
                  <a:lnTo>
                    <a:pt x="6431" y="11983"/>
                  </a:lnTo>
                  <a:lnTo>
                    <a:pt x="6114" y="11885"/>
                  </a:lnTo>
                  <a:lnTo>
                    <a:pt x="5773" y="11788"/>
                  </a:lnTo>
                  <a:lnTo>
                    <a:pt x="5408" y="11715"/>
                  </a:lnTo>
                  <a:lnTo>
                    <a:pt x="5018" y="11642"/>
                  </a:lnTo>
                  <a:lnTo>
                    <a:pt x="4604" y="11617"/>
                  </a:lnTo>
                  <a:lnTo>
                    <a:pt x="4166" y="11593"/>
                  </a:lnTo>
                  <a:lnTo>
                    <a:pt x="4166" y="11593"/>
                  </a:lnTo>
                  <a:lnTo>
                    <a:pt x="3581" y="11617"/>
                  </a:lnTo>
                  <a:lnTo>
                    <a:pt x="3021" y="11666"/>
                  </a:lnTo>
                  <a:lnTo>
                    <a:pt x="2534" y="11715"/>
                  </a:lnTo>
                  <a:lnTo>
                    <a:pt x="2071" y="11788"/>
                  </a:lnTo>
                  <a:lnTo>
                    <a:pt x="1657" y="11885"/>
                  </a:lnTo>
                  <a:lnTo>
                    <a:pt x="1292" y="11958"/>
                  </a:lnTo>
                  <a:lnTo>
                    <a:pt x="732" y="12129"/>
                  </a:lnTo>
                  <a:lnTo>
                    <a:pt x="732" y="12129"/>
                  </a:lnTo>
                  <a:lnTo>
                    <a:pt x="561" y="12153"/>
                  </a:lnTo>
                  <a:lnTo>
                    <a:pt x="561" y="12153"/>
                  </a:lnTo>
                  <a:lnTo>
                    <a:pt x="391" y="12129"/>
                  </a:lnTo>
                  <a:lnTo>
                    <a:pt x="245" y="12056"/>
                  </a:lnTo>
                  <a:lnTo>
                    <a:pt x="245" y="12056"/>
                  </a:lnTo>
                  <a:lnTo>
                    <a:pt x="147" y="11958"/>
                  </a:lnTo>
                  <a:lnTo>
                    <a:pt x="74" y="11861"/>
                  </a:lnTo>
                  <a:lnTo>
                    <a:pt x="25" y="11739"/>
                  </a:lnTo>
                  <a:lnTo>
                    <a:pt x="1" y="11593"/>
                  </a:lnTo>
                  <a:lnTo>
                    <a:pt x="1" y="1656"/>
                  </a:lnTo>
                  <a:lnTo>
                    <a:pt x="1" y="1656"/>
                  </a:lnTo>
                  <a:lnTo>
                    <a:pt x="25" y="1534"/>
                  </a:lnTo>
                  <a:lnTo>
                    <a:pt x="50" y="1437"/>
                  </a:lnTo>
                  <a:lnTo>
                    <a:pt x="123" y="1315"/>
                  </a:lnTo>
                  <a:lnTo>
                    <a:pt x="196" y="1242"/>
                  </a:lnTo>
                  <a:lnTo>
                    <a:pt x="196" y="1242"/>
                  </a:lnTo>
                  <a:lnTo>
                    <a:pt x="342" y="1120"/>
                  </a:lnTo>
                  <a:lnTo>
                    <a:pt x="512" y="974"/>
                  </a:lnTo>
                  <a:lnTo>
                    <a:pt x="926" y="755"/>
                  </a:lnTo>
                  <a:lnTo>
                    <a:pt x="1389" y="536"/>
                  </a:lnTo>
                  <a:lnTo>
                    <a:pt x="1901" y="341"/>
                  </a:lnTo>
                  <a:lnTo>
                    <a:pt x="2461" y="195"/>
                  </a:lnTo>
                  <a:lnTo>
                    <a:pt x="3021" y="73"/>
                  </a:lnTo>
                  <a:lnTo>
                    <a:pt x="3581" y="24"/>
                  </a:lnTo>
                  <a:lnTo>
                    <a:pt x="4166" y="0"/>
                  </a:lnTo>
                  <a:lnTo>
                    <a:pt x="4166" y="0"/>
                  </a:lnTo>
                  <a:lnTo>
                    <a:pt x="4531" y="0"/>
                  </a:lnTo>
                  <a:lnTo>
                    <a:pt x="4872" y="49"/>
                  </a:lnTo>
                  <a:lnTo>
                    <a:pt x="5213" y="98"/>
                  </a:lnTo>
                  <a:lnTo>
                    <a:pt x="5530" y="171"/>
                  </a:lnTo>
                  <a:lnTo>
                    <a:pt x="5822" y="268"/>
                  </a:lnTo>
                  <a:lnTo>
                    <a:pt x="6114" y="365"/>
                  </a:lnTo>
                  <a:lnTo>
                    <a:pt x="6358" y="487"/>
                  </a:lnTo>
                  <a:lnTo>
                    <a:pt x="6626" y="609"/>
                  </a:lnTo>
                  <a:lnTo>
                    <a:pt x="7064" y="901"/>
                  </a:lnTo>
                  <a:lnTo>
                    <a:pt x="7429" y="1169"/>
                  </a:lnTo>
                  <a:lnTo>
                    <a:pt x="7746" y="1437"/>
                  </a:lnTo>
                  <a:lnTo>
                    <a:pt x="8014" y="1681"/>
                  </a:lnTo>
                  <a:lnTo>
                    <a:pt x="8014" y="1681"/>
                  </a:lnTo>
                  <a:lnTo>
                    <a:pt x="8136" y="1802"/>
                  </a:lnTo>
                  <a:lnTo>
                    <a:pt x="8136" y="1802"/>
                  </a:lnTo>
                  <a:lnTo>
                    <a:pt x="8209" y="1875"/>
                  </a:lnTo>
                  <a:lnTo>
                    <a:pt x="8257" y="1973"/>
                  </a:lnTo>
                  <a:lnTo>
                    <a:pt x="8306" y="2095"/>
                  </a:lnTo>
                  <a:lnTo>
                    <a:pt x="8306" y="2192"/>
                  </a:lnTo>
                  <a:lnTo>
                    <a:pt x="8306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690;p48">
              <a:extLst>
                <a:ext uri="{FF2B5EF4-FFF2-40B4-BE49-F238E27FC236}">
                  <a16:creationId xmlns:a16="http://schemas.microsoft.com/office/drawing/2014/main" id="{9803D13B-B0C3-4924-B3E9-71A0809508B8}"/>
                </a:ext>
              </a:extLst>
            </p:cNvPr>
            <p:cNvSpPr/>
            <p:nvPr/>
          </p:nvSpPr>
          <p:spPr>
            <a:xfrm>
              <a:off x="2141650" y="1001650"/>
              <a:ext cx="207675" cy="331250"/>
            </a:xfrm>
            <a:custGeom>
              <a:avLst/>
              <a:gdLst/>
              <a:ahLst/>
              <a:cxnLst/>
              <a:rect l="l" t="t" r="r" b="b"/>
              <a:pathLst>
                <a:path w="8307" h="13250" fill="none" extrusionOk="0">
                  <a:moveTo>
                    <a:pt x="1" y="2192"/>
                  </a:moveTo>
                  <a:lnTo>
                    <a:pt x="1" y="13249"/>
                  </a:lnTo>
                  <a:lnTo>
                    <a:pt x="1" y="13249"/>
                  </a:lnTo>
                  <a:lnTo>
                    <a:pt x="245" y="13030"/>
                  </a:lnTo>
                  <a:lnTo>
                    <a:pt x="537" y="12762"/>
                  </a:lnTo>
                  <a:lnTo>
                    <a:pt x="902" y="12494"/>
                  </a:lnTo>
                  <a:lnTo>
                    <a:pt x="1121" y="12348"/>
                  </a:lnTo>
                  <a:lnTo>
                    <a:pt x="1341" y="12226"/>
                  </a:lnTo>
                  <a:lnTo>
                    <a:pt x="1608" y="12105"/>
                  </a:lnTo>
                  <a:lnTo>
                    <a:pt x="1876" y="11983"/>
                  </a:lnTo>
                  <a:lnTo>
                    <a:pt x="2193" y="11885"/>
                  </a:lnTo>
                  <a:lnTo>
                    <a:pt x="2534" y="11788"/>
                  </a:lnTo>
                  <a:lnTo>
                    <a:pt x="2899" y="11715"/>
                  </a:lnTo>
                  <a:lnTo>
                    <a:pt x="3289" y="11642"/>
                  </a:lnTo>
                  <a:lnTo>
                    <a:pt x="3703" y="11617"/>
                  </a:lnTo>
                  <a:lnTo>
                    <a:pt x="4141" y="11593"/>
                  </a:lnTo>
                  <a:lnTo>
                    <a:pt x="4141" y="11593"/>
                  </a:lnTo>
                  <a:lnTo>
                    <a:pt x="4726" y="11617"/>
                  </a:lnTo>
                  <a:lnTo>
                    <a:pt x="5286" y="11666"/>
                  </a:lnTo>
                  <a:lnTo>
                    <a:pt x="5773" y="11715"/>
                  </a:lnTo>
                  <a:lnTo>
                    <a:pt x="6236" y="11788"/>
                  </a:lnTo>
                  <a:lnTo>
                    <a:pt x="6650" y="11885"/>
                  </a:lnTo>
                  <a:lnTo>
                    <a:pt x="7015" y="11958"/>
                  </a:lnTo>
                  <a:lnTo>
                    <a:pt x="7575" y="12129"/>
                  </a:lnTo>
                  <a:lnTo>
                    <a:pt x="7575" y="12129"/>
                  </a:lnTo>
                  <a:lnTo>
                    <a:pt x="7746" y="12153"/>
                  </a:lnTo>
                  <a:lnTo>
                    <a:pt x="7746" y="12153"/>
                  </a:lnTo>
                  <a:lnTo>
                    <a:pt x="7916" y="12129"/>
                  </a:lnTo>
                  <a:lnTo>
                    <a:pt x="8062" y="12056"/>
                  </a:lnTo>
                  <a:lnTo>
                    <a:pt x="8062" y="12056"/>
                  </a:lnTo>
                  <a:lnTo>
                    <a:pt x="8160" y="11958"/>
                  </a:lnTo>
                  <a:lnTo>
                    <a:pt x="8233" y="11861"/>
                  </a:lnTo>
                  <a:lnTo>
                    <a:pt x="8282" y="11739"/>
                  </a:lnTo>
                  <a:lnTo>
                    <a:pt x="8306" y="11593"/>
                  </a:lnTo>
                  <a:lnTo>
                    <a:pt x="8306" y="1656"/>
                  </a:lnTo>
                  <a:lnTo>
                    <a:pt x="8306" y="1656"/>
                  </a:lnTo>
                  <a:lnTo>
                    <a:pt x="8282" y="1534"/>
                  </a:lnTo>
                  <a:lnTo>
                    <a:pt x="8257" y="1437"/>
                  </a:lnTo>
                  <a:lnTo>
                    <a:pt x="8184" y="1315"/>
                  </a:lnTo>
                  <a:lnTo>
                    <a:pt x="8111" y="1242"/>
                  </a:lnTo>
                  <a:lnTo>
                    <a:pt x="8111" y="1242"/>
                  </a:lnTo>
                  <a:lnTo>
                    <a:pt x="7965" y="1120"/>
                  </a:lnTo>
                  <a:lnTo>
                    <a:pt x="7795" y="974"/>
                  </a:lnTo>
                  <a:lnTo>
                    <a:pt x="7381" y="755"/>
                  </a:lnTo>
                  <a:lnTo>
                    <a:pt x="6918" y="536"/>
                  </a:lnTo>
                  <a:lnTo>
                    <a:pt x="6406" y="341"/>
                  </a:lnTo>
                  <a:lnTo>
                    <a:pt x="5846" y="195"/>
                  </a:lnTo>
                  <a:lnTo>
                    <a:pt x="5286" y="73"/>
                  </a:lnTo>
                  <a:lnTo>
                    <a:pt x="4726" y="24"/>
                  </a:lnTo>
                  <a:lnTo>
                    <a:pt x="4141" y="0"/>
                  </a:lnTo>
                  <a:lnTo>
                    <a:pt x="4141" y="0"/>
                  </a:lnTo>
                  <a:lnTo>
                    <a:pt x="3776" y="0"/>
                  </a:lnTo>
                  <a:lnTo>
                    <a:pt x="3435" y="49"/>
                  </a:lnTo>
                  <a:lnTo>
                    <a:pt x="3094" y="98"/>
                  </a:lnTo>
                  <a:lnTo>
                    <a:pt x="2777" y="171"/>
                  </a:lnTo>
                  <a:lnTo>
                    <a:pt x="2485" y="268"/>
                  </a:lnTo>
                  <a:lnTo>
                    <a:pt x="2193" y="365"/>
                  </a:lnTo>
                  <a:lnTo>
                    <a:pt x="1949" y="487"/>
                  </a:lnTo>
                  <a:lnTo>
                    <a:pt x="1681" y="609"/>
                  </a:lnTo>
                  <a:lnTo>
                    <a:pt x="1243" y="901"/>
                  </a:lnTo>
                  <a:lnTo>
                    <a:pt x="878" y="1169"/>
                  </a:lnTo>
                  <a:lnTo>
                    <a:pt x="561" y="1437"/>
                  </a:lnTo>
                  <a:lnTo>
                    <a:pt x="293" y="1681"/>
                  </a:lnTo>
                  <a:lnTo>
                    <a:pt x="293" y="1681"/>
                  </a:lnTo>
                  <a:lnTo>
                    <a:pt x="171" y="1802"/>
                  </a:lnTo>
                  <a:lnTo>
                    <a:pt x="171" y="1802"/>
                  </a:lnTo>
                  <a:lnTo>
                    <a:pt x="98" y="1875"/>
                  </a:lnTo>
                  <a:lnTo>
                    <a:pt x="50" y="1973"/>
                  </a:lnTo>
                  <a:lnTo>
                    <a:pt x="1" y="2095"/>
                  </a:lnTo>
                  <a:lnTo>
                    <a:pt x="1" y="2192"/>
                  </a:lnTo>
                  <a:lnTo>
                    <a:pt x="1" y="2192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2C2B2760-558B-EC8B-5282-F720B5C071D9}"/>
              </a:ext>
            </a:extLst>
          </p:cNvPr>
          <p:cNvSpPr txBox="1"/>
          <p:nvPr/>
        </p:nvSpPr>
        <p:spPr>
          <a:xfrm>
            <a:off x="1846773" y="2322009"/>
            <a:ext cx="272522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rgbClr val="0070C0"/>
                </a:solidFill>
              </a:rPr>
              <a:t>REVOKE</a:t>
            </a:r>
            <a:r>
              <a:rPr lang="en-US" sz="1600" dirty="0"/>
              <a:t> delete</a:t>
            </a: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ON</a:t>
            </a:r>
            <a:r>
              <a:rPr lang="en-US" sz="1600" dirty="0"/>
              <a:t> </a:t>
            </a:r>
            <a:r>
              <a:rPr lang="en-US" sz="1600" dirty="0" err="1"/>
              <a:t>music.</a:t>
            </a:r>
            <a:r>
              <a:rPr lang="en-US" sz="1600" dirty="0" err="1">
                <a:solidFill>
                  <a:srgbClr val="FF0000"/>
                </a:solidFill>
              </a:rPr>
              <a:t>nhacsi</a:t>
            </a:r>
            <a:endParaRPr lang="en-US" sz="1600" dirty="0">
              <a:solidFill>
                <a:srgbClr val="FF0000"/>
              </a:solidFill>
            </a:endParaRPr>
          </a:p>
          <a:p>
            <a:r>
              <a:rPr lang="en-US" sz="1600" dirty="0"/>
              <a:t>     </a:t>
            </a:r>
            <a:r>
              <a:rPr lang="en-US" sz="1600" dirty="0">
                <a:solidFill>
                  <a:srgbClr val="0070C0"/>
                </a:solidFill>
              </a:rPr>
              <a:t>FROM</a:t>
            </a:r>
            <a:r>
              <a:rPr lang="en-US" sz="1600" dirty="0"/>
              <a:t> mod;</a:t>
            </a:r>
          </a:p>
        </p:txBody>
      </p:sp>
    </p:spTree>
    <p:extLst>
      <p:ext uri="{BB962C8B-B14F-4D97-AF65-F5344CB8AC3E}">
        <p14:creationId xmlns:p14="http://schemas.microsoft.com/office/powerpoint/2010/main" val="140249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LUYỆN TẬP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06812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0" y="344079"/>
            <a:ext cx="8968671" cy="1250965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30667" y="444085"/>
            <a:ext cx="7855795" cy="956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1. </a:t>
            </a:r>
            <a:r>
              <a:rPr lang="vi-VN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Hãy viết câu truy vấn tạo bảng Bản thu âm (banthuam) như đã mô tả trong Bài 13. 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3" name="Google Shape;713;p48">
            <a:extLst>
              <a:ext uri="{FF2B5EF4-FFF2-40B4-BE49-F238E27FC236}">
                <a16:creationId xmlns:a16="http://schemas.microsoft.com/office/drawing/2014/main" id="{A0DB7DA9-1DEC-E9DB-D536-8ACE40E39BB5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34" name="Google Shape;714;p48">
              <a:extLst>
                <a:ext uri="{FF2B5EF4-FFF2-40B4-BE49-F238E27FC236}">
                  <a16:creationId xmlns:a16="http://schemas.microsoft.com/office/drawing/2014/main" id="{08E761C7-08E7-9D22-4E41-193A55BD959E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5;p48">
              <a:extLst>
                <a:ext uri="{FF2B5EF4-FFF2-40B4-BE49-F238E27FC236}">
                  <a16:creationId xmlns:a16="http://schemas.microsoft.com/office/drawing/2014/main" id="{D43C24E1-56AE-6C0D-EC42-EB5B3F9FBC33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;p48">
              <a:extLst>
                <a:ext uri="{FF2B5EF4-FFF2-40B4-BE49-F238E27FC236}">
                  <a16:creationId xmlns:a16="http://schemas.microsoft.com/office/drawing/2014/main" id="{5223B7EA-D9C1-51A6-8C7E-D1084DEC60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7;p48">
              <a:extLst>
                <a:ext uri="{FF2B5EF4-FFF2-40B4-BE49-F238E27FC236}">
                  <a16:creationId xmlns:a16="http://schemas.microsoft.com/office/drawing/2014/main" id="{C9FC10EB-4EAE-753E-4549-22D134E5DA5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8;p48">
              <a:extLst>
                <a:ext uri="{FF2B5EF4-FFF2-40B4-BE49-F238E27FC236}">
                  <a16:creationId xmlns:a16="http://schemas.microsoft.com/office/drawing/2014/main" id="{D603193E-C533-18C0-51EF-015EFC65FA6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9;p48">
              <a:extLst>
                <a:ext uri="{FF2B5EF4-FFF2-40B4-BE49-F238E27FC236}">
                  <a16:creationId xmlns:a16="http://schemas.microsoft.com/office/drawing/2014/main" id="{686EA60E-DEF3-1257-A006-E0099CCAFB8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F0064EB-202D-DC7E-8F2B-7A3517C26596}"/>
              </a:ext>
            </a:extLst>
          </p:cNvPr>
          <p:cNvSpPr txBox="1">
            <a:spLocks/>
          </p:cNvSpPr>
          <p:nvPr/>
        </p:nvSpPr>
        <p:spPr>
          <a:xfrm>
            <a:off x="1130667" y="1773753"/>
            <a:ext cx="5577264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1.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 tạo bảng </a:t>
            </a:r>
            <a:r>
              <a:rPr lang="vi-VN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D1771B-DB51-96AB-10D7-EA467767869D}"/>
              </a:ext>
            </a:extLst>
          </p:cNvPr>
          <p:cNvSpPr txBox="1"/>
          <p:nvPr/>
        </p:nvSpPr>
        <p:spPr>
          <a:xfrm>
            <a:off x="1742958" y="2471239"/>
            <a:ext cx="33378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>
                <a:solidFill>
                  <a:srgbClr val="0070C0"/>
                </a:solidFill>
              </a:rPr>
              <a:t>CREATE TABLE </a:t>
            </a:r>
            <a:r>
              <a:rPr lang="en-US" sz="1600">
                <a:solidFill>
                  <a:srgbClr val="FF0000"/>
                </a:solidFill>
              </a:rPr>
              <a:t>banthuam</a:t>
            </a:r>
            <a:r>
              <a:rPr lang="en-US" sz="1600"/>
              <a:t> (</a:t>
            </a:r>
          </a:p>
          <a:p>
            <a:r>
              <a:rPr lang="en-US" sz="1600"/>
              <a:t>	Mid CHAR(4),</a:t>
            </a:r>
          </a:p>
          <a:p>
            <a:r>
              <a:rPr lang="en-US" sz="1600"/>
              <a:t>	Sid CHAR(2)</a:t>
            </a:r>
          </a:p>
          <a:p>
            <a:r>
              <a:rPr lang="en-US" sz="1600"/>
              <a:t>);</a:t>
            </a:r>
          </a:p>
        </p:txBody>
      </p:sp>
    </p:spTree>
    <p:extLst>
      <p:ext uri="{BB962C8B-B14F-4D97-AF65-F5344CB8AC3E}">
        <p14:creationId xmlns:p14="http://schemas.microsoft.com/office/powerpoint/2010/main" val="3558472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LT-1">
            <a:hlinkClick r:id="" action="ppaction://media"/>
            <a:extLst>
              <a:ext uri="{FF2B5EF4-FFF2-40B4-BE49-F238E27FC236}">
                <a16:creationId xmlns:a16="http://schemas.microsoft.com/office/drawing/2014/main" id="{1A683570-2E64-704D-E642-9670039C41E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2" name="Google Shape;713;p48">
            <a:extLst>
              <a:ext uri="{FF2B5EF4-FFF2-40B4-BE49-F238E27FC236}">
                <a16:creationId xmlns:a16="http://schemas.microsoft.com/office/drawing/2014/main" id="{5D75BEB0-416A-9D10-BE09-DAB63B51C3DE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9" name="Google Shape;714;p48">
              <a:extLst>
                <a:ext uri="{FF2B5EF4-FFF2-40B4-BE49-F238E27FC236}">
                  <a16:creationId xmlns:a16="http://schemas.microsoft.com/office/drawing/2014/main" id="{ABDF61FB-A09B-5AC8-506E-2DFB18267953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15;p48">
              <a:extLst>
                <a:ext uri="{FF2B5EF4-FFF2-40B4-BE49-F238E27FC236}">
                  <a16:creationId xmlns:a16="http://schemas.microsoft.com/office/drawing/2014/main" id="{8AC6CD0B-BE94-3619-0CDB-95E56EB8EB50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6;p48">
              <a:extLst>
                <a:ext uri="{FF2B5EF4-FFF2-40B4-BE49-F238E27FC236}">
                  <a16:creationId xmlns:a16="http://schemas.microsoft.com/office/drawing/2014/main" id="{CB294ABA-4872-B25C-EB9D-5C8A9A97D74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7;p48">
              <a:extLst>
                <a:ext uri="{FF2B5EF4-FFF2-40B4-BE49-F238E27FC236}">
                  <a16:creationId xmlns:a16="http://schemas.microsoft.com/office/drawing/2014/main" id="{0D751D8D-882A-A3A5-5856-9A1F95D1C59C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8;p48">
              <a:extLst>
                <a:ext uri="{FF2B5EF4-FFF2-40B4-BE49-F238E27FC236}">
                  <a16:creationId xmlns:a16="http://schemas.microsoft.com/office/drawing/2014/main" id="{710F6C0A-ACAC-3BAC-3353-2F67BD9C1757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9;p48">
              <a:extLst>
                <a:ext uri="{FF2B5EF4-FFF2-40B4-BE49-F238E27FC236}">
                  <a16:creationId xmlns:a16="http://schemas.microsoft.com/office/drawing/2014/main" id="{8157FF3C-9126-5EFA-B844-0428B6E3E83A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2645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139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1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1" y="344079"/>
            <a:ext cx="8975546" cy="1250965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30667" y="444085"/>
            <a:ext cx="7855795" cy="956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2. Viết câu truy vấn tạo khoá ngoài Mid và Sid cho bảng banthuam.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3" name="Google Shape;713;p48">
            <a:extLst>
              <a:ext uri="{FF2B5EF4-FFF2-40B4-BE49-F238E27FC236}">
                <a16:creationId xmlns:a16="http://schemas.microsoft.com/office/drawing/2014/main" id="{A0DB7DA9-1DEC-E9DB-D536-8ACE40E39BB5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34" name="Google Shape;714;p48">
              <a:extLst>
                <a:ext uri="{FF2B5EF4-FFF2-40B4-BE49-F238E27FC236}">
                  <a16:creationId xmlns:a16="http://schemas.microsoft.com/office/drawing/2014/main" id="{08E761C7-08E7-9D22-4E41-193A55BD959E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5;p48">
              <a:extLst>
                <a:ext uri="{FF2B5EF4-FFF2-40B4-BE49-F238E27FC236}">
                  <a16:creationId xmlns:a16="http://schemas.microsoft.com/office/drawing/2014/main" id="{D43C24E1-56AE-6C0D-EC42-EB5B3F9FBC33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;p48">
              <a:extLst>
                <a:ext uri="{FF2B5EF4-FFF2-40B4-BE49-F238E27FC236}">
                  <a16:creationId xmlns:a16="http://schemas.microsoft.com/office/drawing/2014/main" id="{5223B7EA-D9C1-51A6-8C7E-D1084DEC60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7;p48">
              <a:extLst>
                <a:ext uri="{FF2B5EF4-FFF2-40B4-BE49-F238E27FC236}">
                  <a16:creationId xmlns:a16="http://schemas.microsoft.com/office/drawing/2014/main" id="{C9FC10EB-4EAE-753E-4549-22D134E5DA5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8;p48">
              <a:extLst>
                <a:ext uri="{FF2B5EF4-FFF2-40B4-BE49-F238E27FC236}">
                  <a16:creationId xmlns:a16="http://schemas.microsoft.com/office/drawing/2014/main" id="{D603193E-C533-18C0-51EF-015EFC65FA6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9;p48">
              <a:extLst>
                <a:ext uri="{FF2B5EF4-FFF2-40B4-BE49-F238E27FC236}">
                  <a16:creationId xmlns:a16="http://schemas.microsoft.com/office/drawing/2014/main" id="{686EA60E-DEF3-1257-A006-E0099CCAFB8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F0064EB-202D-DC7E-8F2B-7A3517C26596}"/>
              </a:ext>
            </a:extLst>
          </p:cNvPr>
          <p:cNvSpPr txBox="1">
            <a:spLocks/>
          </p:cNvSpPr>
          <p:nvPr/>
        </p:nvSpPr>
        <p:spPr>
          <a:xfrm>
            <a:off x="1130666" y="1773753"/>
            <a:ext cx="6961429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 dirty="0"/>
              <a:t>2.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truy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vấn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tạo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khoá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ngoài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Mid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và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Sid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cho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bảng</a:t>
            </a:r>
            <a:r>
              <a:rPr lang="en-US" sz="1800" dirty="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sz="1800" dirty="0" err="1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sz="1800" dirty="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1D091-A872-E7B2-1D82-ECBD0655CBCC}"/>
              </a:ext>
            </a:extLst>
          </p:cNvPr>
          <p:cNvSpPr txBox="1"/>
          <p:nvPr/>
        </p:nvSpPr>
        <p:spPr>
          <a:xfrm>
            <a:off x="1646802" y="2356443"/>
            <a:ext cx="5548823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 TABLE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ADD FOREIGN KEY (Mid)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REFERENCES bannhac(Mid);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ALTER TABLE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ADD FOREIGN KEY (Sid) 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	REFERENCES casi(Sid); 	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6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LT-2">
            <a:hlinkClick r:id="" action="ppaction://media"/>
            <a:extLst>
              <a:ext uri="{FF2B5EF4-FFF2-40B4-BE49-F238E27FC236}">
                <a16:creationId xmlns:a16="http://schemas.microsoft.com/office/drawing/2014/main" id="{AA29D376-7BF0-DA20-AEAD-45DB070F77A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2" name="Google Shape;713;p48">
            <a:extLst>
              <a:ext uri="{FF2B5EF4-FFF2-40B4-BE49-F238E27FC236}">
                <a16:creationId xmlns:a16="http://schemas.microsoft.com/office/drawing/2014/main" id="{5D75BEB0-416A-9D10-BE09-DAB63B51C3DE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9" name="Google Shape;714;p48">
              <a:extLst>
                <a:ext uri="{FF2B5EF4-FFF2-40B4-BE49-F238E27FC236}">
                  <a16:creationId xmlns:a16="http://schemas.microsoft.com/office/drawing/2014/main" id="{ABDF61FB-A09B-5AC8-506E-2DFB18267953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15;p48">
              <a:extLst>
                <a:ext uri="{FF2B5EF4-FFF2-40B4-BE49-F238E27FC236}">
                  <a16:creationId xmlns:a16="http://schemas.microsoft.com/office/drawing/2014/main" id="{8AC6CD0B-BE94-3619-0CDB-95E56EB8EB50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6;p48">
              <a:extLst>
                <a:ext uri="{FF2B5EF4-FFF2-40B4-BE49-F238E27FC236}">
                  <a16:creationId xmlns:a16="http://schemas.microsoft.com/office/drawing/2014/main" id="{CB294ABA-4872-B25C-EB9D-5C8A9A97D74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7;p48">
              <a:extLst>
                <a:ext uri="{FF2B5EF4-FFF2-40B4-BE49-F238E27FC236}">
                  <a16:creationId xmlns:a16="http://schemas.microsoft.com/office/drawing/2014/main" id="{0D751D8D-882A-A3A5-5856-9A1F95D1C59C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8;p48">
              <a:extLst>
                <a:ext uri="{FF2B5EF4-FFF2-40B4-BE49-F238E27FC236}">
                  <a16:creationId xmlns:a16="http://schemas.microsoft.com/office/drawing/2014/main" id="{710F6C0A-ACAC-3BAC-3353-2F67BD9C1757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9;p48">
              <a:extLst>
                <a:ext uri="{FF2B5EF4-FFF2-40B4-BE49-F238E27FC236}">
                  <a16:creationId xmlns:a16="http://schemas.microsoft.com/office/drawing/2014/main" id="{8157FF3C-9126-5EFA-B844-0428B6E3E83A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576263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55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72107" y="344080"/>
            <a:ext cx="9089810" cy="1121984"/>
          </a:xfrm>
          <a:prstGeom prst="parallelogram">
            <a:avLst>
              <a:gd name="adj" fmla="val 50099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30667" y="444085"/>
            <a:ext cx="7855795" cy="956855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3. Viết câu truy vấn lấy ra tất cả các dòng trong liên kết bảng banthuam với bảng bannhac, mỗi dòng lấy các cột: Mid, Sid của bảng banthuam và cột TenBN của bảng bannhac.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pSp>
        <p:nvGrpSpPr>
          <p:cNvPr id="33" name="Google Shape;713;p48">
            <a:extLst>
              <a:ext uri="{FF2B5EF4-FFF2-40B4-BE49-F238E27FC236}">
                <a16:creationId xmlns:a16="http://schemas.microsoft.com/office/drawing/2014/main" id="{A0DB7DA9-1DEC-E9DB-D536-8ACE40E39BB5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34" name="Google Shape;714;p48">
              <a:extLst>
                <a:ext uri="{FF2B5EF4-FFF2-40B4-BE49-F238E27FC236}">
                  <a16:creationId xmlns:a16="http://schemas.microsoft.com/office/drawing/2014/main" id="{08E761C7-08E7-9D22-4E41-193A55BD959E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715;p48">
              <a:extLst>
                <a:ext uri="{FF2B5EF4-FFF2-40B4-BE49-F238E27FC236}">
                  <a16:creationId xmlns:a16="http://schemas.microsoft.com/office/drawing/2014/main" id="{D43C24E1-56AE-6C0D-EC42-EB5B3F9FBC33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716;p48">
              <a:extLst>
                <a:ext uri="{FF2B5EF4-FFF2-40B4-BE49-F238E27FC236}">
                  <a16:creationId xmlns:a16="http://schemas.microsoft.com/office/drawing/2014/main" id="{5223B7EA-D9C1-51A6-8C7E-D1084DEC60E5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717;p48">
              <a:extLst>
                <a:ext uri="{FF2B5EF4-FFF2-40B4-BE49-F238E27FC236}">
                  <a16:creationId xmlns:a16="http://schemas.microsoft.com/office/drawing/2014/main" id="{C9FC10EB-4EAE-753E-4549-22D134E5DA5E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718;p48">
              <a:extLst>
                <a:ext uri="{FF2B5EF4-FFF2-40B4-BE49-F238E27FC236}">
                  <a16:creationId xmlns:a16="http://schemas.microsoft.com/office/drawing/2014/main" id="{D603193E-C533-18C0-51EF-015EFC65FA68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719;p48">
              <a:extLst>
                <a:ext uri="{FF2B5EF4-FFF2-40B4-BE49-F238E27FC236}">
                  <a16:creationId xmlns:a16="http://schemas.microsoft.com/office/drawing/2014/main" id="{686EA60E-DEF3-1257-A006-E0099CCAFB81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" name="Text Placeholder 6">
            <a:extLst>
              <a:ext uri="{FF2B5EF4-FFF2-40B4-BE49-F238E27FC236}">
                <a16:creationId xmlns:a16="http://schemas.microsoft.com/office/drawing/2014/main" id="{BF0064EB-202D-DC7E-8F2B-7A3517C26596}"/>
              </a:ext>
            </a:extLst>
          </p:cNvPr>
          <p:cNvSpPr txBox="1">
            <a:spLocks/>
          </p:cNvSpPr>
          <p:nvPr/>
        </p:nvSpPr>
        <p:spPr>
          <a:xfrm>
            <a:off x="1051904" y="1344338"/>
            <a:ext cx="6961429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/>
              <a:t>3. </a:t>
            </a: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2A1D091-A872-E7B2-1D82-ECBD0655CBCC}"/>
              </a:ext>
            </a:extLst>
          </p:cNvPr>
          <p:cNvSpPr txBox="1"/>
          <p:nvPr/>
        </p:nvSpPr>
        <p:spPr>
          <a:xfrm>
            <a:off x="1616574" y="1748310"/>
            <a:ext cx="568214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.Sid,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.TenBN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.Mid=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.Mid;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graphicFrame>
        <p:nvGraphicFramePr>
          <p:cNvPr id="5" name="Table 2">
            <a:extLst>
              <a:ext uri="{FF2B5EF4-FFF2-40B4-BE49-F238E27FC236}">
                <a16:creationId xmlns:a16="http://schemas.microsoft.com/office/drawing/2014/main" id="{2A541997-21FF-3A34-067E-38F52045254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6664600"/>
              </p:ext>
            </p:extLst>
          </p:nvPr>
        </p:nvGraphicFramePr>
        <p:xfrm>
          <a:off x="488138" y="2794363"/>
          <a:ext cx="2932963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08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23273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17951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4107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Nhạc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8545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6391BAC3-C453-8BB1-10A6-6F520C5500F5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4922565"/>
              </p:ext>
            </p:extLst>
          </p:nvPr>
        </p:nvGraphicFramePr>
        <p:xfrm>
          <a:off x="3639638" y="2794363"/>
          <a:ext cx="132804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0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809440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197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thu âm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635037A4-3B9C-FDD5-2AE6-22F1D7DFA90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2655723"/>
              </p:ext>
            </p:extLst>
          </p:nvPr>
        </p:nvGraphicFramePr>
        <p:xfrm>
          <a:off x="5468887" y="2787988"/>
          <a:ext cx="132804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0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809440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197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thu âm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FE09949E-F105-F2F5-FC44-8DB99DF005B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4007254"/>
              </p:ext>
            </p:extLst>
          </p:nvPr>
        </p:nvGraphicFramePr>
        <p:xfrm>
          <a:off x="6796933" y="2787988"/>
          <a:ext cx="1729019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019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</a:tblGrid>
              <a:tr h="219776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sp>
        <p:nvSpPr>
          <p:cNvPr id="10" name="Arrow: Right 9">
            <a:extLst>
              <a:ext uri="{FF2B5EF4-FFF2-40B4-BE49-F238E27FC236}">
                <a16:creationId xmlns:a16="http://schemas.microsoft.com/office/drawing/2014/main" id="{CA1B64A4-D04D-A826-E393-F567B29C44FD}"/>
              </a:ext>
            </a:extLst>
          </p:cNvPr>
          <p:cNvSpPr/>
          <p:nvPr/>
        </p:nvSpPr>
        <p:spPr>
          <a:xfrm>
            <a:off x="5048412" y="3725613"/>
            <a:ext cx="339747" cy="34762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Arc 10">
            <a:extLst>
              <a:ext uri="{FF2B5EF4-FFF2-40B4-BE49-F238E27FC236}">
                <a16:creationId xmlns:a16="http://schemas.microsoft.com/office/drawing/2014/main" id="{F7D323CF-71D8-9470-CF20-5A5559B0CAEF}"/>
              </a:ext>
            </a:extLst>
          </p:cNvPr>
          <p:cNvSpPr/>
          <p:nvPr/>
        </p:nvSpPr>
        <p:spPr>
          <a:xfrm>
            <a:off x="729143" y="2556636"/>
            <a:ext cx="3193161" cy="1326826"/>
          </a:xfrm>
          <a:prstGeom prst="arc">
            <a:avLst>
              <a:gd name="adj1" fmla="val 10949171"/>
              <a:gd name="adj2" fmla="val 21531379"/>
            </a:avLst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619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/>
      <p:bldP spid="10" grpId="0" animBg="1"/>
      <p:bldP spid="11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LT-3">
            <a:hlinkClick r:id="" action="ppaction://media"/>
            <a:extLst>
              <a:ext uri="{FF2B5EF4-FFF2-40B4-BE49-F238E27FC236}">
                <a16:creationId xmlns:a16="http://schemas.microsoft.com/office/drawing/2014/main" id="{FF185625-E623-99A4-99FC-53544CDB3F8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grpSp>
        <p:nvGrpSpPr>
          <p:cNvPr id="2" name="Google Shape;713;p48">
            <a:extLst>
              <a:ext uri="{FF2B5EF4-FFF2-40B4-BE49-F238E27FC236}">
                <a16:creationId xmlns:a16="http://schemas.microsoft.com/office/drawing/2014/main" id="{5D75BEB0-416A-9D10-BE09-DAB63B51C3DE}"/>
              </a:ext>
            </a:extLst>
          </p:cNvPr>
          <p:cNvGrpSpPr/>
          <p:nvPr/>
        </p:nvGrpSpPr>
        <p:grpSpPr>
          <a:xfrm>
            <a:off x="141060" y="261257"/>
            <a:ext cx="347078" cy="309582"/>
            <a:chOff x="1923675" y="1633650"/>
            <a:chExt cx="436000" cy="435975"/>
          </a:xfrm>
        </p:grpSpPr>
        <p:sp>
          <p:nvSpPr>
            <p:cNvPr id="9" name="Google Shape;714;p48">
              <a:extLst>
                <a:ext uri="{FF2B5EF4-FFF2-40B4-BE49-F238E27FC236}">
                  <a16:creationId xmlns:a16="http://schemas.microsoft.com/office/drawing/2014/main" id="{ABDF61FB-A09B-5AC8-506E-2DFB18267953}"/>
                </a:ext>
              </a:extLst>
            </p:cNvPr>
            <p:cNvSpPr/>
            <p:nvPr/>
          </p:nvSpPr>
          <p:spPr>
            <a:xfrm>
              <a:off x="2209250" y="1633650"/>
              <a:ext cx="150425" cy="150425"/>
            </a:xfrm>
            <a:custGeom>
              <a:avLst/>
              <a:gdLst/>
              <a:ahLst/>
              <a:cxnLst/>
              <a:rect l="l" t="t" r="r" b="b"/>
              <a:pathLst>
                <a:path w="6017" h="6017" fill="none" extrusionOk="0">
                  <a:moveTo>
                    <a:pt x="5846" y="3605"/>
                  </a:moveTo>
                  <a:lnTo>
                    <a:pt x="2412" y="171"/>
                  </a:lnTo>
                  <a:lnTo>
                    <a:pt x="2412" y="171"/>
                  </a:lnTo>
                  <a:lnTo>
                    <a:pt x="2314" y="98"/>
                  </a:lnTo>
                  <a:lnTo>
                    <a:pt x="2217" y="49"/>
                  </a:lnTo>
                  <a:lnTo>
                    <a:pt x="2095" y="25"/>
                  </a:lnTo>
                  <a:lnTo>
                    <a:pt x="1997" y="1"/>
                  </a:lnTo>
                  <a:lnTo>
                    <a:pt x="1876" y="25"/>
                  </a:lnTo>
                  <a:lnTo>
                    <a:pt x="1778" y="49"/>
                  </a:lnTo>
                  <a:lnTo>
                    <a:pt x="1681" y="98"/>
                  </a:lnTo>
                  <a:lnTo>
                    <a:pt x="1583" y="171"/>
                  </a:lnTo>
                  <a:lnTo>
                    <a:pt x="0" y="1778"/>
                  </a:lnTo>
                  <a:lnTo>
                    <a:pt x="4238" y="6016"/>
                  </a:lnTo>
                  <a:lnTo>
                    <a:pt x="5846" y="4433"/>
                  </a:lnTo>
                  <a:lnTo>
                    <a:pt x="5846" y="4433"/>
                  </a:lnTo>
                  <a:lnTo>
                    <a:pt x="5919" y="4336"/>
                  </a:lnTo>
                  <a:lnTo>
                    <a:pt x="5967" y="4238"/>
                  </a:lnTo>
                  <a:lnTo>
                    <a:pt x="5992" y="4141"/>
                  </a:lnTo>
                  <a:lnTo>
                    <a:pt x="6016" y="4019"/>
                  </a:lnTo>
                  <a:lnTo>
                    <a:pt x="5992" y="3922"/>
                  </a:lnTo>
                  <a:lnTo>
                    <a:pt x="5967" y="3800"/>
                  </a:lnTo>
                  <a:lnTo>
                    <a:pt x="5919" y="3703"/>
                  </a:lnTo>
                  <a:lnTo>
                    <a:pt x="5846" y="3605"/>
                  </a:lnTo>
                  <a:lnTo>
                    <a:pt x="5846" y="3605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715;p48">
              <a:extLst>
                <a:ext uri="{FF2B5EF4-FFF2-40B4-BE49-F238E27FC236}">
                  <a16:creationId xmlns:a16="http://schemas.microsoft.com/office/drawing/2014/main" id="{8AC6CD0B-BE94-3619-0CDB-95E56EB8EB50}"/>
                </a:ext>
              </a:extLst>
            </p:cNvPr>
            <p:cNvSpPr/>
            <p:nvPr/>
          </p:nvSpPr>
          <p:spPr>
            <a:xfrm>
              <a:off x="2019900" y="1757250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10473" y="1"/>
                  </a:moveTo>
                  <a:lnTo>
                    <a:pt x="0" y="10473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716;p48">
              <a:extLst>
                <a:ext uri="{FF2B5EF4-FFF2-40B4-BE49-F238E27FC236}">
                  <a16:creationId xmlns:a16="http://schemas.microsoft.com/office/drawing/2014/main" id="{CB294ABA-4872-B25C-EB9D-5C8A9A97D742}"/>
                </a:ext>
              </a:extLst>
            </p:cNvPr>
            <p:cNvSpPr/>
            <p:nvPr/>
          </p:nvSpPr>
          <p:spPr>
            <a:xfrm>
              <a:off x="1923675" y="1681150"/>
              <a:ext cx="388500" cy="388475"/>
            </a:xfrm>
            <a:custGeom>
              <a:avLst/>
              <a:gdLst/>
              <a:ahLst/>
              <a:cxnLst/>
              <a:rect l="l" t="t" r="r" b="b"/>
              <a:pathLst>
                <a:path w="15540" h="15539" fill="none" extrusionOk="0">
                  <a:moveTo>
                    <a:pt x="11277" y="0"/>
                  </a:moveTo>
                  <a:lnTo>
                    <a:pt x="756" y="10546"/>
                  </a:lnTo>
                  <a:lnTo>
                    <a:pt x="756" y="10546"/>
                  </a:lnTo>
                  <a:lnTo>
                    <a:pt x="683" y="10619"/>
                  </a:lnTo>
                  <a:lnTo>
                    <a:pt x="634" y="10692"/>
                  </a:lnTo>
                  <a:lnTo>
                    <a:pt x="610" y="10765"/>
                  </a:lnTo>
                  <a:lnTo>
                    <a:pt x="585" y="10863"/>
                  </a:lnTo>
                  <a:lnTo>
                    <a:pt x="1" y="14881"/>
                  </a:lnTo>
                  <a:lnTo>
                    <a:pt x="1" y="14881"/>
                  </a:lnTo>
                  <a:lnTo>
                    <a:pt x="1" y="15003"/>
                  </a:lnTo>
                  <a:lnTo>
                    <a:pt x="25" y="15149"/>
                  </a:lnTo>
                  <a:lnTo>
                    <a:pt x="98" y="15271"/>
                  </a:lnTo>
                  <a:lnTo>
                    <a:pt x="171" y="15368"/>
                  </a:lnTo>
                  <a:lnTo>
                    <a:pt x="171" y="15368"/>
                  </a:lnTo>
                  <a:lnTo>
                    <a:pt x="269" y="15441"/>
                  </a:lnTo>
                  <a:lnTo>
                    <a:pt x="366" y="15490"/>
                  </a:lnTo>
                  <a:lnTo>
                    <a:pt x="464" y="15514"/>
                  </a:lnTo>
                  <a:lnTo>
                    <a:pt x="585" y="15539"/>
                  </a:lnTo>
                  <a:lnTo>
                    <a:pt x="585" y="15539"/>
                  </a:lnTo>
                  <a:lnTo>
                    <a:pt x="659" y="15539"/>
                  </a:lnTo>
                  <a:lnTo>
                    <a:pt x="4677" y="14954"/>
                  </a:lnTo>
                  <a:lnTo>
                    <a:pt x="4677" y="14954"/>
                  </a:lnTo>
                  <a:lnTo>
                    <a:pt x="4848" y="14905"/>
                  </a:lnTo>
                  <a:lnTo>
                    <a:pt x="4921" y="14857"/>
                  </a:lnTo>
                  <a:lnTo>
                    <a:pt x="4994" y="14784"/>
                  </a:lnTo>
                  <a:lnTo>
                    <a:pt x="15539" y="4262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717;p48">
              <a:extLst>
                <a:ext uri="{FF2B5EF4-FFF2-40B4-BE49-F238E27FC236}">
                  <a16:creationId xmlns:a16="http://schemas.microsoft.com/office/drawing/2014/main" id="{0D751D8D-882A-A3A5-5856-9A1F95D1C59C}"/>
                </a:ext>
              </a:extLst>
            </p:cNvPr>
            <p:cNvSpPr/>
            <p:nvPr/>
          </p:nvSpPr>
          <p:spPr>
            <a:xfrm>
              <a:off x="1974225" y="1711575"/>
              <a:ext cx="261825" cy="261850"/>
            </a:xfrm>
            <a:custGeom>
              <a:avLst/>
              <a:gdLst/>
              <a:ahLst/>
              <a:cxnLst/>
              <a:rect l="l" t="t" r="r" b="b"/>
              <a:pathLst>
                <a:path w="10473" h="10474" fill="none" extrusionOk="0">
                  <a:moveTo>
                    <a:pt x="0" y="10474"/>
                  </a:moveTo>
                  <a:lnTo>
                    <a:pt x="1047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718;p48">
              <a:extLst>
                <a:ext uri="{FF2B5EF4-FFF2-40B4-BE49-F238E27FC236}">
                  <a16:creationId xmlns:a16="http://schemas.microsoft.com/office/drawing/2014/main" id="{710F6C0A-ACAC-3BAC-3353-2F67BD9C1757}"/>
                </a:ext>
              </a:extLst>
            </p:cNvPr>
            <p:cNvSpPr/>
            <p:nvPr/>
          </p:nvSpPr>
          <p:spPr>
            <a:xfrm>
              <a:off x="1934650" y="2014200"/>
              <a:ext cx="44475" cy="44475"/>
            </a:xfrm>
            <a:custGeom>
              <a:avLst/>
              <a:gdLst/>
              <a:ahLst/>
              <a:cxnLst/>
              <a:rect l="l" t="t" r="r" b="b"/>
              <a:pathLst>
                <a:path w="1779" h="1779" fill="none" extrusionOk="0">
                  <a:moveTo>
                    <a:pt x="1778" y="1778"/>
                  </a:moveTo>
                  <a:lnTo>
                    <a:pt x="0" y="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719;p48">
              <a:extLst>
                <a:ext uri="{FF2B5EF4-FFF2-40B4-BE49-F238E27FC236}">
                  <a16:creationId xmlns:a16="http://schemas.microsoft.com/office/drawing/2014/main" id="{8157FF3C-9126-5EFA-B844-0428B6E3E83A}"/>
                </a:ext>
              </a:extLst>
            </p:cNvPr>
            <p:cNvSpPr/>
            <p:nvPr/>
          </p:nvSpPr>
          <p:spPr>
            <a:xfrm>
              <a:off x="1944375" y="1947225"/>
              <a:ext cx="101725" cy="101700"/>
            </a:xfrm>
            <a:custGeom>
              <a:avLst/>
              <a:gdLst/>
              <a:ahLst/>
              <a:cxnLst/>
              <a:rect l="l" t="t" r="r" b="b"/>
              <a:pathLst>
                <a:path w="4069" h="4068" fill="none" extrusionOk="0">
                  <a:moveTo>
                    <a:pt x="1" y="49"/>
                  </a:moveTo>
                  <a:lnTo>
                    <a:pt x="1" y="49"/>
                  </a:lnTo>
                  <a:lnTo>
                    <a:pt x="25" y="0"/>
                  </a:lnTo>
                  <a:lnTo>
                    <a:pt x="25" y="0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68" y="4043"/>
                  </a:lnTo>
                  <a:lnTo>
                    <a:pt x="4020" y="406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46887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1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VẬN DỤNG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152146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oogle Shape;1052;p48">
            <a:extLst>
              <a:ext uri="{FF2B5EF4-FFF2-40B4-BE49-F238E27FC236}">
                <a16:creationId xmlns:a16="http://schemas.microsoft.com/office/drawing/2014/main" id="{077A06EF-9893-51D8-863E-69EAC6D9CB73}"/>
              </a:ext>
            </a:extLst>
          </p:cNvPr>
          <p:cNvGrpSpPr/>
          <p:nvPr/>
        </p:nvGrpSpPr>
        <p:grpSpPr>
          <a:xfrm>
            <a:off x="100242" y="206320"/>
            <a:ext cx="452420" cy="433992"/>
            <a:chOff x="5233525" y="4954450"/>
            <a:chExt cx="538275" cy="516350"/>
          </a:xfrm>
        </p:grpSpPr>
        <p:sp>
          <p:nvSpPr>
            <p:cNvPr id="17" name="Google Shape;1053;p48">
              <a:extLst>
                <a:ext uri="{FF2B5EF4-FFF2-40B4-BE49-F238E27FC236}">
                  <a16:creationId xmlns:a16="http://schemas.microsoft.com/office/drawing/2014/main" id="{41AF8F50-6411-5E8A-8D7E-CD7290FD714F}"/>
                </a:ext>
              </a:extLst>
            </p:cNvPr>
            <p:cNvSpPr/>
            <p:nvPr/>
          </p:nvSpPr>
          <p:spPr>
            <a:xfrm>
              <a:off x="5637825" y="4954450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1023" y="3410"/>
                  </a:moveTo>
                  <a:lnTo>
                    <a:pt x="1023" y="3410"/>
                  </a:lnTo>
                  <a:lnTo>
                    <a:pt x="1193" y="3483"/>
                  </a:lnTo>
                  <a:lnTo>
                    <a:pt x="1388" y="3532"/>
                  </a:lnTo>
                  <a:lnTo>
                    <a:pt x="1583" y="3556"/>
                  </a:lnTo>
                  <a:lnTo>
                    <a:pt x="1778" y="3581"/>
                  </a:lnTo>
                  <a:lnTo>
                    <a:pt x="1778" y="3581"/>
                  </a:lnTo>
                  <a:lnTo>
                    <a:pt x="1973" y="3556"/>
                  </a:lnTo>
                  <a:lnTo>
                    <a:pt x="2143" y="3532"/>
                  </a:lnTo>
                  <a:lnTo>
                    <a:pt x="2314" y="3508"/>
                  </a:lnTo>
                  <a:lnTo>
                    <a:pt x="2484" y="3435"/>
                  </a:lnTo>
                  <a:lnTo>
                    <a:pt x="2630" y="3361"/>
                  </a:lnTo>
                  <a:lnTo>
                    <a:pt x="2776" y="3264"/>
                  </a:lnTo>
                  <a:lnTo>
                    <a:pt x="2923" y="3167"/>
                  </a:lnTo>
                  <a:lnTo>
                    <a:pt x="3044" y="3045"/>
                  </a:lnTo>
                  <a:lnTo>
                    <a:pt x="3166" y="2923"/>
                  </a:lnTo>
                  <a:lnTo>
                    <a:pt x="3264" y="2801"/>
                  </a:lnTo>
                  <a:lnTo>
                    <a:pt x="3361" y="2631"/>
                  </a:lnTo>
                  <a:lnTo>
                    <a:pt x="3434" y="2485"/>
                  </a:lnTo>
                  <a:lnTo>
                    <a:pt x="3483" y="2314"/>
                  </a:lnTo>
                  <a:lnTo>
                    <a:pt x="3531" y="2144"/>
                  </a:lnTo>
                  <a:lnTo>
                    <a:pt x="3556" y="1973"/>
                  </a:lnTo>
                  <a:lnTo>
                    <a:pt x="3580" y="1803"/>
                  </a:lnTo>
                  <a:lnTo>
                    <a:pt x="3580" y="1803"/>
                  </a:lnTo>
                  <a:lnTo>
                    <a:pt x="3556" y="1608"/>
                  </a:lnTo>
                  <a:lnTo>
                    <a:pt x="3531" y="1437"/>
                  </a:lnTo>
                  <a:lnTo>
                    <a:pt x="3483" y="1267"/>
                  </a:lnTo>
                  <a:lnTo>
                    <a:pt x="3434" y="1096"/>
                  </a:lnTo>
                  <a:lnTo>
                    <a:pt x="3361" y="950"/>
                  </a:lnTo>
                  <a:lnTo>
                    <a:pt x="3264" y="804"/>
                  </a:lnTo>
                  <a:lnTo>
                    <a:pt x="3166" y="658"/>
                  </a:lnTo>
                  <a:lnTo>
                    <a:pt x="3044" y="536"/>
                  </a:lnTo>
                  <a:lnTo>
                    <a:pt x="2923" y="414"/>
                  </a:lnTo>
                  <a:lnTo>
                    <a:pt x="2776" y="317"/>
                  </a:lnTo>
                  <a:lnTo>
                    <a:pt x="2630" y="220"/>
                  </a:lnTo>
                  <a:lnTo>
                    <a:pt x="2484" y="147"/>
                  </a:lnTo>
                  <a:lnTo>
                    <a:pt x="2314" y="98"/>
                  </a:lnTo>
                  <a:lnTo>
                    <a:pt x="2143" y="49"/>
                  </a:lnTo>
                  <a:lnTo>
                    <a:pt x="1973" y="25"/>
                  </a:lnTo>
                  <a:lnTo>
                    <a:pt x="1778" y="0"/>
                  </a:lnTo>
                  <a:lnTo>
                    <a:pt x="1778" y="0"/>
                  </a:lnTo>
                  <a:lnTo>
                    <a:pt x="1607" y="25"/>
                  </a:lnTo>
                  <a:lnTo>
                    <a:pt x="1437" y="49"/>
                  </a:lnTo>
                  <a:lnTo>
                    <a:pt x="1266" y="98"/>
                  </a:lnTo>
                  <a:lnTo>
                    <a:pt x="1096" y="147"/>
                  </a:lnTo>
                  <a:lnTo>
                    <a:pt x="925" y="220"/>
                  </a:lnTo>
                  <a:lnTo>
                    <a:pt x="779" y="317"/>
                  </a:lnTo>
                  <a:lnTo>
                    <a:pt x="658" y="414"/>
                  </a:lnTo>
                  <a:lnTo>
                    <a:pt x="536" y="536"/>
                  </a:lnTo>
                  <a:lnTo>
                    <a:pt x="414" y="658"/>
                  </a:lnTo>
                  <a:lnTo>
                    <a:pt x="317" y="804"/>
                  </a:lnTo>
                  <a:lnTo>
                    <a:pt x="219" y="950"/>
                  </a:lnTo>
                  <a:lnTo>
                    <a:pt x="146" y="1096"/>
                  </a:lnTo>
                  <a:lnTo>
                    <a:pt x="73" y="1267"/>
                  </a:lnTo>
                  <a:lnTo>
                    <a:pt x="49" y="1437"/>
                  </a:lnTo>
                  <a:lnTo>
                    <a:pt x="24" y="1608"/>
                  </a:lnTo>
                  <a:lnTo>
                    <a:pt x="0" y="1803"/>
                  </a:lnTo>
                  <a:lnTo>
                    <a:pt x="0" y="1803"/>
                  </a:lnTo>
                  <a:lnTo>
                    <a:pt x="24" y="2071"/>
                  </a:lnTo>
                  <a:lnTo>
                    <a:pt x="97" y="2339"/>
                  </a:lnTo>
                  <a:lnTo>
                    <a:pt x="195" y="2582"/>
                  </a:lnTo>
                  <a:lnTo>
                    <a:pt x="317" y="280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054;p48">
              <a:extLst>
                <a:ext uri="{FF2B5EF4-FFF2-40B4-BE49-F238E27FC236}">
                  <a16:creationId xmlns:a16="http://schemas.microsoft.com/office/drawing/2014/main" id="{371C01EA-9ECA-806F-0E59-2A01BA6F7290}"/>
                </a:ext>
              </a:extLst>
            </p:cNvPr>
            <p:cNvSpPr/>
            <p:nvPr/>
          </p:nvSpPr>
          <p:spPr>
            <a:xfrm>
              <a:off x="5323025" y="4980625"/>
              <a:ext cx="88925" cy="88925"/>
            </a:xfrm>
            <a:custGeom>
              <a:avLst/>
              <a:gdLst/>
              <a:ahLst/>
              <a:cxnLst/>
              <a:rect l="l" t="t" r="r" b="b"/>
              <a:pathLst>
                <a:path w="3557" h="3557" fill="none" extrusionOk="0">
                  <a:moveTo>
                    <a:pt x="3191" y="2850"/>
                  </a:moveTo>
                  <a:lnTo>
                    <a:pt x="3191" y="2850"/>
                  </a:lnTo>
                  <a:lnTo>
                    <a:pt x="3313" y="2680"/>
                  </a:lnTo>
                  <a:lnTo>
                    <a:pt x="3410" y="2509"/>
                  </a:lnTo>
                  <a:lnTo>
                    <a:pt x="3483" y="2314"/>
                  </a:lnTo>
                  <a:lnTo>
                    <a:pt x="3532" y="2095"/>
                  </a:lnTo>
                  <a:lnTo>
                    <a:pt x="3532" y="2095"/>
                  </a:lnTo>
                  <a:lnTo>
                    <a:pt x="3556" y="1925"/>
                  </a:lnTo>
                  <a:lnTo>
                    <a:pt x="3556" y="1730"/>
                  </a:lnTo>
                  <a:lnTo>
                    <a:pt x="3556" y="1559"/>
                  </a:lnTo>
                  <a:lnTo>
                    <a:pt x="3508" y="1389"/>
                  </a:lnTo>
                  <a:lnTo>
                    <a:pt x="3459" y="1218"/>
                  </a:lnTo>
                  <a:lnTo>
                    <a:pt x="3410" y="1072"/>
                  </a:lnTo>
                  <a:lnTo>
                    <a:pt x="3337" y="902"/>
                  </a:lnTo>
                  <a:lnTo>
                    <a:pt x="3240" y="756"/>
                  </a:lnTo>
                  <a:lnTo>
                    <a:pt x="3142" y="634"/>
                  </a:lnTo>
                  <a:lnTo>
                    <a:pt x="3021" y="512"/>
                  </a:lnTo>
                  <a:lnTo>
                    <a:pt x="2899" y="390"/>
                  </a:lnTo>
                  <a:lnTo>
                    <a:pt x="2753" y="293"/>
                  </a:lnTo>
                  <a:lnTo>
                    <a:pt x="2606" y="196"/>
                  </a:lnTo>
                  <a:lnTo>
                    <a:pt x="2436" y="122"/>
                  </a:lnTo>
                  <a:lnTo>
                    <a:pt x="2266" y="74"/>
                  </a:lnTo>
                  <a:lnTo>
                    <a:pt x="2095" y="25"/>
                  </a:lnTo>
                  <a:lnTo>
                    <a:pt x="2095" y="25"/>
                  </a:lnTo>
                  <a:lnTo>
                    <a:pt x="1925" y="1"/>
                  </a:lnTo>
                  <a:lnTo>
                    <a:pt x="1730" y="1"/>
                  </a:lnTo>
                  <a:lnTo>
                    <a:pt x="1559" y="1"/>
                  </a:lnTo>
                  <a:lnTo>
                    <a:pt x="1389" y="25"/>
                  </a:lnTo>
                  <a:lnTo>
                    <a:pt x="1218" y="74"/>
                  </a:lnTo>
                  <a:lnTo>
                    <a:pt x="1072" y="147"/>
                  </a:lnTo>
                  <a:lnTo>
                    <a:pt x="902" y="220"/>
                  </a:lnTo>
                  <a:lnTo>
                    <a:pt x="756" y="317"/>
                  </a:lnTo>
                  <a:lnTo>
                    <a:pt x="634" y="415"/>
                  </a:lnTo>
                  <a:lnTo>
                    <a:pt x="512" y="537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1"/>
                  </a:lnTo>
                  <a:lnTo>
                    <a:pt x="122" y="1097"/>
                  </a:lnTo>
                  <a:lnTo>
                    <a:pt x="74" y="1267"/>
                  </a:lnTo>
                  <a:lnTo>
                    <a:pt x="25" y="1462"/>
                  </a:lnTo>
                  <a:lnTo>
                    <a:pt x="25" y="1462"/>
                  </a:lnTo>
                  <a:lnTo>
                    <a:pt x="1" y="1633"/>
                  </a:lnTo>
                  <a:lnTo>
                    <a:pt x="1" y="1803"/>
                  </a:lnTo>
                  <a:lnTo>
                    <a:pt x="1" y="1998"/>
                  </a:lnTo>
                  <a:lnTo>
                    <a:pt x="25" y="2168"/>
                  </a:lnTo>
                  <a:lnTo>
                    <a:pt x="74" y="2339"/>
                  </a:lnTo>
                  <a:lnTo>
                    <a:pt x="147" y="2485"/>
                  </a:lnTo>
                  <a:lnTo>
                    <a:pt x="220" y="2655"/>
                  </a:lnTo>
                  <a:lnTo>
                    <a:pt x="317" y="2777"/>
                  </a:lnTo>
                  <a:lnTo>
                    <a:pt x="415" y="2923"/>
                  </a:lnTo>
                  <a:lnTo>
                    <a:pt x="536" y="3045"/>
                  </a:lnTo>
                  <a:lnTo>
                    <a:pt x="658" y="3167"/>
                  </a:lnTo>
                  <a:lnTo>
                    <a:pt x="804" y="3264"/>
                  </a:lnTo>
                  <a:lnTo>
                    <a:pt x="950" y="3362"/>
                  </a:lnTo>
                  <a:lnTo>
                    <a:pt x="1096" y="3435"/>
                  </a:lnTo>
                  <a:lnTo>
                    <a:pt x="1267" y="3483"/>
                  </a:lnTo>
                  <a:lnTo>
                    <a:pt x="1462" y="3532"/>
                  </a:lnTo>
                  <a:lnTo>
                    <a:pt x="1462" y="3532"/>
                  </a:lnTo>
                  <a:lnTo>
                    <a:pt x="1705" y="3557"/>
                  </a:lnTo>
                  <a:lnTo>
                    <a:pt x="1973" y="3557"/>
                  </a:lnTo>
                  <a:lnTo>
                    <a:pt x="2217" y="3508"/>
                  </a:lnTo>
                  <a:lnTo>
                    <a:pt x="2460" y="3435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055;p48">
              <a:extLst>
                <a:ext uri="{FF2B5EF4-FFF2-40B4-BE49-F238E27FC236}">
                  <a16:creationId xmlns:a16="http://schemas.microsoft.com/office/drawing/2014/main" id="{65E034A8-4D9A-6ED8-DD9F-483C9A6FB1B6}"/>
                </a:ext>
              </a:extLst>
            </p:cNvPr>
            <p:cNvSpPr/>
            <p:nvPr/>
          </p:nvSpPr>
          <p:spPr>
            <a:xfrm>
              <a:off x="5233525" y="5255225"/>
              <a:ext cx="89525" cy="89525"/>
            </a:xfrm>
            <a:custGeom>
              <a:avLst/>
              <a:gdLst/>
              <a:ahLst/>
              <a:cxnLst/>
              <a:rect l="l" t="t" r="r" b="b"/>
              <a:pathLst>
                <a:path w="3581" h="3581" fill="none" extrusionOk="0">
                  <a:moveTo>
                    <a:pt x="3215" y="707"/>
                  </a:moveTo>
                  <a:lnTo>
                    <a:pt x="3215" y="707"/>
                  </a:lnTo>
                  <a:lnTo>
                    <a:pt x="3093" y="585"/>
                  </a:lnTo>
                  <a:lnTo>
                    <a:pt x="2972" y="464"/>
                  </a:lnTo>
                  <a:lnTo>
                    <a:pt x="2850" y="342"/>
                  </a:lnTo>
                  <a:lnTo>
                    <a:pt x="2679" y="244"/>
                  </a:lnTo>
                  <a:lnTo>
                    <a:pt x="2679" y="244"/>
                  </a:lnTo>
                  <a:lnTo>
                    <a:pt x="2533" y="171"/>
                  </a:lnTo>
                  <a:lnTo>
                    <a:pt x="2363" y="98"/>
                  </a:lnTo>
                  <a:lnTo>
                    <a:pt x="2192" y="50"/>
                  </a:lnTo>
                  <a:lnTo>
                    <a:pt x="2022" y="25"/>
                  </a:lnTo>
                  <a:lnTo>
                    <a:pt x="1851" y="1"/>
                  </a:lnTo>
                  <a:lnTo>
                    <a:pt x="1681" y="25"/>
                  </a:lnTo>
                  <a:lnTo>
                    <a:pt x="1510" y="25"/>
                  </a:lnTo>
                  <a:lnTo>
                    <a:pt x="1340" y="74"/>
                  </a:lnTo>
                  <a:lnTo>
                    <a:pt x="1169" y="123"/>
                  </a:lnTo>
                  <a:lnTo>
                    <a:pt x="1023" y="196"/>
                  </a:lnTo>
                  <a:lnTo>
                    <a:pt x="877" y="269"/>
                  </a:lnTo>
                  <a:lnTo>
                    <a:pt x="731" y="366"/>
                  </a:lnTo>
                  <a:lnTo>
                    <a:pt x="585" y="488"/>
                  </a:lnTo>
                  <a:lnTo>
                    <a:pt x="463" y="610"/>
                  </a:lnTo>
                  <a:lnTo>
                    <a:pt x="341" y="731"/>
                  </a:lnTo>
                  <a:lnTo>
                    <a:pt x="244" y="902"/>
                  </a:lnTo>
                  <a:lnTo>
                    <a:pt x="244" y="902"/>
                  </a:lnTo>
                  <a:lnTo>
                    <a:pt x="171" y="1048"/>
                  </a:lnTo>
                  <a:lnTo>
                    <a:pt x="98" y="1219"/>
                  </a:lnTo>
                  <a:lnTo>
                    <a:pt x="49" y="1389"/>
                  </a:lnTo>
                  <a:lnTo>
                    <a:pt x="25" y="1560"/>
                  </a:lnTo>
                  <a:lnTo>
                    <a:pt x="0" y="1730"/>
                  </a:lnTo>
                  <a:lnTo>
                    <a:pt x="0" y="1900"/>
                  </a:lnTo>
                  <a:lnTo>
                    <a:pt x="25" y="2071"/>
                  </a:lnTo>
                  <a:lnTo>
                    <a:pt x="73" y="2241"/>
                  </a:lnTo>
                  <a:lnTo>
                    <a:pt x="122" y="2412"/>
                  </a:lnTo>
                  <a:lnTo>
                    <a:pt x="195" y="2558"/>
                  </a:lnTo>
                  <a:lnTo>
                    <a:pt x="268" y="2729"/>
                  </a:lnTo>
                  <a:lnTo>
                    <a:pt x="366" y="2850"/>
                  </a:lnTo>
                  <a:lnTo>
                    <a:pt x="463" y="2996"/>
                  </a:lnTo>
                  <a:lnTo>
                    <a:pt x="609" y="3118"/>
                  </a:lnTo>
                  <a:lnTo>
                    <a:pt x="731" y="3240"/>
                  </a:lnTo>
                  <a:lnTo>
                    <a:pt x="901" y="3337"/>
                  </a:lnTo>
                  <a:lnTo>
                    <a:pt x="901" y="3337"/>
                  </a:lnTo>
                  <a:lnTo>
                    <a:pt x="1048" y="3410"/>
                  </a:lnTo>
                  <a:lnTo>
                    <a:pt x="1218" y="3484"/>
                  </a:lnTo>
                  <a:lnTo>
                    <a:pt x="1389" y="3532"/>
                  </a:lnTo>
                  <a:lnTo>
                    <a:pt x="1559" y="3557"/>
                  </a:lnTo>
                  <a:lnTo>
                    <a:pt x="1730" y="3581"/>
                  </a:lnTo>
                  <a:lnTo>
                    <a:pt x="1900" y="3581"/>
                  </a:lnTo>
                  <a:lnTo>
                    <a:pt x="2071" y="3557"/>
                  </a:lnTo>
                  <a:lnTo>
                    <a:pt x="2241" y="3508"/>
                  </a:lnTo>
                  <a:lnTo>
                    <a:pt x="2411" y="3459"/>
                  </a:lnTo>
                  <a:lnTo>
                    <a:pt x="2558" y="3410"/>
                  </a:lnTo>
                  <a:lnTo>
                    <a:pt x="2704" y="3313"/>
                  </a:lnTo>
                  <a:lnTo>
                    <a:pt x="2850" y="3216"/>
                  </a:lnTo>
                  <a:lnTo>
                    <a:pt x="2996" y="3118"/>
                  </a:lnTo>
                  <a:lnTo>
                    <a:pt x="3118" y="2996"/>
                  </a:lnTo>
                  <a:lnTo>
                    <a:pt x="3240" y="2850"/>
                  </a:lnTo>
                  <a:lnTo>
                    <a:pt x="3337" y="2704"/>
                  </a:lnTo>
                  <a:lnTo>
                    <a:pt x="3337" y="2704"/>
                  </a:lnTo>
                  <a:lnTo>
                    <a:pt x="3459" y="2412"/>
                  </a:lnTo>
                  <a:lnTo>
                    <a:pt x="3532" y="2144"/>
                  </a:lnTo>
                  <a:lnTo>
                    <a:pt x="3581" y="1852"/>
                  </a:lnTo>
                  <a:lnTo>
                    <a:pt x="3556" y="156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056;p48">
              <a:extLst>
                <a:ext uri="{FF2B5EF4-FFF2-40B4-BE49-F238E27FC236}">
                  <a16:creationId xmlns:a16="http://schemas.microsoft.com/office/drawing/2014/main" id="{5ABB959E-503E-8F1F-C499-CC7AC5344B7A}"/>
                </a:ext>
              </a:extLst>
            </p:cNvPr>
            <p:cNvSpPr/>
            <p:nvPr/>
          </p:nvSpPr>
          <p:spPr>
            <a:xfrm>
              <a:off x="5453325" y="5382475"/>
              <a:ext cx="88925" cy="88325"/>
            </a:xfrm>
            <a:custGeom>
              <a:avLst/>
              <a:gdLst/>
              <a:ahLst/>
              <a:cxnLst/>
              <a:rect l="l" t="t" r="r" b="b"/>
              <a:pathLst>
                <a:path w="3557" h="3533" fill="none" extrusionOk="0">
                  <a:moveTo>
                    <a:pt x="1389" y="1"/>
                  </a:moveTo>
                  <a:lnTo>
                    <a:pt x="1389" y="1"/>
                  </a:lnTo>
                  <a:lnTo>
                    <a:pt x="1194" y="50"/>
                  </a:lnTo>
                  <a:lnTo>
                    <a:pt x="999" y="147"/>
                  </a:lnTo>
                  <a:lnTo>
                    <a:pt x="804" y="245"/>
                  </a:lnTo>
                  <a:lnTo>
                    <a:pt x="634" y="366"/>
                  </a:lnTo>
                  <a:lnTo>
                    <a:pt x="634" y="366"/>
                  </a:lnTo>
                  <a:lnTo>
                    <a:pt x="488" y="488"/>
                  </a:lnTo>
                  <a:lnTo>
                    <a:pt x="390" y="634"/>
                  </a:lnTo>
                  <a:lnTo>
                    <a:pt x="268" y="780"/>
                  </a:lnTo>
                  <a:lnTo>
                    <a:pt x="195" y="926"/>
                  </a:lnTo>
                  <a:lnTo>
                    <a:pt x="122" y="1073"/>
                  </a:lnTo>
                  <a:lnTo>
                    <a:pt x="74" y="1243"/>
                  </a:lnTo>
                  <a:lnTo>
                    <a:pt x="25" y="1414"/>
                  </a:lnTo>
                  <a:lnTo>
                    <a:pt x="0" y="1584"/>
                  </a:lnTo>
                  <a:lnTo>
                    <a:pt x="0" y="1755"/>
                  </a:lnTo>
                  <a:lnTo>
                    <a:pt x="0" y="1925"/>
                  </a:lnTo>
                  <a:lnTo>
                    <a:pt x="25" y="2096"/>
                  </a:lnTo>
                  <a:lnTo>
                    <a:pt x="74" y="2266"/>
                  </a:lnTo>
                  <a:lnTo>
                    <a:pt x="122" y="2412"/>
                  </a:lnTo>
                  <a:lnTo>
                    <a:pt x="195" y="2583"/>
                  </a:lnTo>
                  <a:lnTo>
                    <a:pt x="293" y="2729"/>
                  </a:lnTo>
                  <a:lnTo>
                    <a:pt x="415" y="2875"/>
                  </a:lnTo>
                  <a:lnTo>
                    <a:pt x="415" y="2875"/>
                  </a:lnTo>
                  <a:lnTo>
                    <a:pt x="536" y="3021"/>
                  </a:lnTo>
                  <a:lnTo>
                    <a:pt x="658" y="3143"/>
                  </a:lnTo>
                  <a:lnTo>
                    <a:pt x="804" y="3240"/>
                  </a:lnTo>
                  <a:lnTo>
                    <a:pt x="950" y="3313"/>
                  </a:lnTo>
                  <a:lnTo>
                    <a:pt x="1121" y="3386"/>
                  </a:lnTo>
                  <a:lnTo>
                    <a:pt x="1267" y="3459"/>
                  </a:lnTo>
                  <a:lnTo>
                    <a:pt x="1437" y="3484"/>
                  </a:lnTo>
                  <a:lnTo>
                    <a:pt x="1608" y="3508"/>
                  </a:lnTo>
                  <a:lnTo>
                    <a:pt x="1778" y="3532"/>
                  </a:lnTo>
                  <a:lnTo>
                    <a:pt x="1949" y="3508"/>
                  </a:lnTo>
                  <a:lnTo>
                    <a:pt x="2119" y="3484"/>
                  </a:lnTo>
                  <a:lnTo>
                    <a:pt x="2290" y="3435"/>
                  </a:lnTo>
                  <a:lnTo>
                    <a:pt x="2460" y="3386"/>
                  </a:lnTo>
                  <a:lnTo>
                    <a:pt x="2606" y="3313"/>
                  </a:lnTo>
                  <a:lnTo>
                    <a:pt x="2777" y="3216"/>
                  </a:lnTo>
                  <a:lnTo>
                    <a:pt x="2923" y="3118"/>
                  </a:lnTo>
                  <a:lnTo>
                    <a:pt x="2923" y="3118"/>
                  </a:lnTo>
                  <a:lnTo>
                    <a:pt x="3045" y="2997"/>
                  </a:lnTo>
                  <a:lnTo>
                    <a:pt x="3167" y="2851"/>
                  </a:lnTo>
                  <a:lnTo>
                    <a:pt x="3264" y="2704"/>
                  </a:lnTo>
                  <a:lnTo>
                    <a:pt x="3361" y="2558"/>
                  </a:lnTo>
                  <a:lnTo>
                    <a:pt x="3435" y="2412"/>
                  </a:lnTo>
                  <a:lnTo>
                    <a:pt x="3483" y="2242"/>
                  </a:lnTo>
                  <a:lnTo>
                    <a:pt x="3532" y="2071"/>
                  </a:lnTo>
                  <a:lnTo>
                    <a:pt x="3556" y="1901"/>
                  </a:lnTo>
                  <a:lnTo>
                    <a:pt x="3556" y="1730"/>
                  </a:lnTo>
                  <a:lnTo>
                    <a:pt x="3556" y="1560"/>
                  </a:lnTo>
                  <a:lnTo>
                    <a:pt x="3532" y="1389"/>
                  </a:lnTo>
                  <a:lnTo>
                    <a:pt x="3483" y="1219"/>
                  </a:lnTo>
                  <a:lnTo>
                    <a:pt x="3410" y="1048"/>
                  </a:lnTo>
                  <a:lnTo>
                    <a:pt x="3337" y="902"/>
                  </a:lnTo>
                  <a:lnTo>
                    <a:pt x="3264" y="756"/>
                  </a:lnTo>
                  <a:lnTo>
                    <a:pt x="3142" y="610"/>
                  </a:lnTo>
                  <a:lnTo>
                    <a:pt x="3142" y="610"/>
                  </a:lnTo>
                  <a:lnTo>
                    <a:pt x="2972" y="415"/>
                  </a:lnTo>
                  <a:lnTo>
                    <a:pt x="2753" y="245"/>
                  </a:lnTo>
                  <a:lnTo>
                    <a:pt x="2533" y="123"/>
                  </a:lnTo>
                  <a:lnTo>
                    <a:pt x="2314" y="5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057;p48">
              <a:extLst>
                <a:ext uri="{FF2B5EF4-FFF2-40B4-BE49-F238E27FC236}">
                  <a16:creationId xmlns:a16="http://schemas.microsoft.com/office/drawing/2014/main" id="{E1C32669-EC58-5706-588D-947CBD2EB0C0}"/>
                </a:ext>
              </a:extLst>
            </p:cNvPr>
            <p:cNvSpPr/>
            <p:nvPr/>
          </p:nvSpPr>
          <p:spPr>
            <a:xfrm>
              <a:off x="5682875" y="5188875"/>
              <a:ext cx="88925" cy="89525"/>
            </a:xfrm>
            <a:custGeom>
              <a:avLst/>
              <a:gdLst/>
              <a:ahLst/>
              <a:cxnLst/>
              <a:rect l="l" t="t" r="r" b="b"/>
              <a:pathLst>
                <a:path w="3557" h="3581" fill="none" extrusionOk="0">
                  <a:moveTo>
                    <a:pt x="0" y="2022"/>
                  </a:moveTo>
                  <a:lnTo>
                    <a:pt x="0" y="2022"/>
                  </a:lnTo>
                  <a:lnTo>
                    <a:pt x="25" y="2216"/>
                  </a:lnTo>
                  <a:lnTo>
                    <a:pt x="98" y="2411"/>
                  </a:lnTo>
                  <a:lnTo>
                    <a:pt x="98" y="2411"/>
                  </a:lnTo>
                  <a:lnTo>
                    <a:pt x="171" y="2557"/>
                  </a:lnTo>
                  <a:lnTo>
                    <a:pt x="244" y="2728"/>
                  </a:lnTo>
                  <a:lnTo>
                    <a:pt x="341" y="2874"/>
                  </a:lnTo>
                  <a:lnTo>
                    <a:pt x="463" y="2996"/>
                  </a:lnTo>
                  <a:lnTo>
                    <a:pt x="585" y="3118"/>
                  </a:lnTo>
                  <a:lnTo>
                    <a:pt x="707" y="3239"/>
                  </a:lnTo>
                  <a:lnTo>
                    <a:pt x="853" y="3337"/>
                  </a:lnTo>
                  <a:lnTo>
                    <a:pt x="999" y="3410"/>
                  </a:lnTo>
                  <a:lnTo>
                    <a:pt x="1169" y="3483"/>
                  </a:lnTo>
                  <a:lnTo>
                    <a:pt x="1340" y="3532"/>
                  </a:lnTo>
                  <a:lnTo>
                    <a:pt x="1510" y="3556"/>
                  </a:lnTo>
                  <a:lnTo>
                    <a:pt x="1681" y="3580"/>
                  </a:lnTo>
                  <a:lnTo>
                    <a:pt x="1851" y="3580"/>
                  </a:lnTo>
                  <a:lnTo>
                    <a:pt x="2022" y="3556"/>
                  </a:lnTo>
                  <a:lnTo>
                    <a:pt x="2192" y="3532"/>
                  </a:lnTo>
                  <a:lnTo>
                    <a:pt x="2363" y="3459"/>
                  </a:lnTo>
                  <a:lnTo>
                    <a:pt x="2363" y="3459"/>
                  </a:lnTo>
                  <a:lnTo>
                    <a:pt x="2533" y="3410"/>
                  </a:lnTo>
                  <a:lnTo>
                    <a:pt x="2704" y="3312"/>
                  </a:lnTo>
                  <a:lnTo>
                    <a:pt x="2850" y="3215"/>
                  </a:lnTo>
                  <a:lnTo>
                    <a:pt x="2972" y="3093"/>
                  </a:lnTo>
                  <a:lnTo>
                    <a:pt x="3093" y="2971"/>
                  </a:lnTo>
                  <a:lnTo>
                    <a:pt x="3215" y="2850"/>
                  </a:lnTo>
                  <a:lnTo>
                    <a:pt x="3288" y="2704"/>
                  </a:lnTo>
                  <a:lnTo>
                    <a:pt x="3386" y="2557"/>
                  </a:lnTo>
                  <a:lnTo>
                    <a:pt x="3434" y="2387"/>
                  </a:lnTo>
                  <a:lnTo>
                    <a:pt x="3483" y="2216"/>
                  </a:lnTo>
                  <a:lnTo>
                    <a:pt x="3532" y="2070"/>
                  </a:lnTo>
                  <a:lnTo>
                    <a:pt x="3556" y="1875"/>
                  </a:lnTo>
                  <a:lnTo>
                    <a:pt x="3556" y="1705"/>
                  </a:lnTo>
                  <a:lnTo>
                    <a:pt x="3532" y="1534"/>
                  </a:lnTo>
                  <a:lnTo>
                    <a:pt x="3507" y="1364"/>
                  </a:lnTo>
                  <a:lnTo>
                    <a:pt x="3434" y="1194"/>
                  </a:lnTo>
                  <a:lnTo>
                    <a:pt x="3434" y="1194"/>
                  </a:lnTo>
                  <a:lnTo>
                    <a:pt x="3361" y="1023"/>
                  </a:lnTo>
                  <a:lnTo>
                    <a:pt x="3288" y="853"/>
                  </a:lnTo>
                  <a:lnTo>
                    <a:pt x="3191" y="706"/>
                  </a:lnTo>
                  <a:lnTo>
                    <a:pt x="3069" y="585"/>
                  </a:lnTo>
                  <a:lnTo>
                    <a:pt x="2947" y="463"/>
                  </a:lnTo>
                  <a:lnTo>
                    <a:pt x="2825" y="341"/>
                  </a:lnTo>
                  <a:lnTo>
                    <a:pt x="2679" y="268"/>
                  </a:lnTo>
                  <a:lnTo>
                    <a:pt x="2533" y="171"/>
                  </a:lnTo>
                  <a:lnTo>
                    <a:pt x="2363" y="122"/>
                  </a:lnTo>
                  <a:lnTo>
                    <a:pt x="2192" y="73"/>
                  </a:lnTo>
                  <a:lnTo>
                    <a:pt x="2022" y="24"/>
                  </a:lnTo>
                  <a:lnTo>
                    <a:pt x="1851" y="24"/>
                  </a:lnTo>
                  <a:lnTo>
                    <a:pt x="1681" y="0"/>
                  </a:lnTo>
                  <a:lnTo>
                    <a:pt x="1510" y="24"/>
                  </a:lnTo>
                  <a:lnTo>
                    <a:pt x="1340" y="73"/>
                  </a:lnTo>
                  <a:lnTo>
                    <a:pt x="1169" y="122"/>
                  </a:lnTo>
                  <a:lnTo>
                    <a:pt x="1169" y="122"/>
                  </a:lnTo>
                  <a:lnTo>
                    <a:pt x="974" y="195"/>
                  </a:lnTo>
                  <a:lnTo>
                    <a:pt x="804" y="292"/>
                  </a:lnTo>
                  <a:lnTo>
                    <a:pt x="658" y="390"/>
                  </a:lnTo>
                  <a:lnTo>
                    <a:pt x="512" y="512"/>
                  </a:lnTo>
                  <a:lnTo>
                    <a:pt x="390" y="658"/>
                  </a:lnTo>
                  <a:lnTo>
                    <a:pt x="293" y="804"/>
                  </a:lnTo>
                  <a:lnTo>
                    <a:pt x="195" y="950"/>
                  </a:lnTo>
                  <a:lnTo>
                    <a:pt x="122" y="1120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058;p48">
              <a:extLst>
                <a:ext uri="{FF2B5EF4-FFF2-40B4-BE49-F238E27FC236}">
                  <a16:creationId xmlns:a16="http://schemas.microsoft.com/office/drawing/2014/main" id="{79CF2120-7B10-6222-33FF-2A2C63A44CE6}"/>
                </a:ext>
              </a:extLst>
            </p:cNvPr>
            <p:cNvSpPr/>
            <p:nvPr/>
          </p:nvSpPr>
          <p:spPr>
            <a:xfrm>
              <a:off x="5411925" y="5110925"/>
              <a:ext cx="188775" cy="189400"/>
            </a:xfrm>
            <a:custGeom>
              <a:avLst/>
              <a:gdLst/>
              <a:ahLst/>
              <a:cxnLst/>
              <a:rect l="l" t="t" r="r" b="b"/>
              <a:pathLst>
                <a:path w="7551" h="7576" fill="none" extrusionOk="0">
                  <a:moveTo>
                    <a:pt x="0" y="3776"/>
                  </a:moveTo>
                  <a:lnTo>
                    <a:pt x="0" y="3776"/>
                  </a:lnTo>
                  <a:lnTo>
                    <a:pt x="25" y="3410"/>
                  </a:lnTo>
                  <a:lnTo>
                    <a:pt x="73" y="3021"/>
                  </a:lnTo>
                  <a:lnTo>
                    <a:pt x="171" y="2655"/>
                  </a:lnTo>
                  <a:lnTo>
                    <a:pt x="293" y="2314"/>
                  </a:lnTo>
                  <a:lnTo>
                    <a:pt x="463" y="1973"/>
                  </a:lnTo>
                  <a:lnTo>
                    <a:pt x="658" y="1681"/>
                  </a:lnTo>
                  <a:lnTo>
                    <a:pt x="877" y="1389"/>
                  </a:lnTo>
                  <a:lnTo>
                    <a:pt x="1121" y="1121"/>
                  </a:lnTo>
                  <a:lnTo>
                    <a:pt x="1389" y="877"/>
                  </a:lnTo>
                  <a:lnTo>
                    <a:pt x="1656" y="658"/>
                  </a:lnTo>
                  <a:lnTo>
                    <a:pt x="1973" y="463"/>
                  </a:lnTo>
                  <a:lnTo>
                    <a:pt x="2314" y="293"/>
                  </a:lnTo>
                  <a:lnTo>
                    <a:pt x="2655" y="171"/>
                  </a:lnTo>
                  <a:lnTo>
                    <a:pt x="3020" y="74"/>
                  </a:lnTo>
                  <a:lnTo>
                    <a:pt x="3386" y="25"/>
                  </a:lnTo>
                  <a:lnTo>
                    <a:pt x="3775" y="1"/>
                  </a:lnTo>
                  <a:lnTo>
                    <a:pt x="3775" y="1"/>
                  </a:lnTo>
                  <a:lnTo>
                    <a:pt x="4165" y="25"/>
                  </a:lnTo>
                  <a:lnTo>
                    <a:pt x="4555" y="74"/>
                  </a:lnTo>
                  <a:lnTo>
                    <a:pt x="4896" y="171"/>
                  </a:lnTo>
                  <a:lnTo>
                    <a:pt x="5261" y="293"/>
                  </a:lnTo>
                  <a:lnTo>
                    <a:pt x="5578" y="463"/>
                  </a:lnTo>
                  <a:lnTo>
                    <a:pt x="5894" y="658"/>
                  </a:lnTo>
                  <a:lnTo>
                    <a:pt x="6186" y="877"/>
                  </a:lnTo>
                  <a:lnTo>
                    <a:pt x="6454" y="1121"/>
                  </a:lnTo>
                  <a:lnTo>
                    <a:pt x="6698" y="1389"/>
                  </a:lnTo>
                  <a:lnTo>
                    <a:pt x="6917" y="1681"/>
                  </a:lnTo>
                  <a:lnTo>
                    <a:pt x="7112" y="1973"/>
                  </a:lnTo>
                  <a:lnTo>
                    <a:pt x="7258" y="2314"/>
                  </a:lnTo>
                  <a:lnTo>
                    <a:pt x="7404" y="2655"/>
                  </a:lnTo>
                  <a:lnTo>
                    <a:pt x="7477" y="3021"/>
                  </a:lnTo>
                  <a:lnTo>
                    <a:pt x="7550" y="3410"/>
                  </a:lnTo>
                  <a:lnTo>
                    <a:pt x="7550" y="3776"/>
                  </a:lnTo>
                  <a:lnTo>
                    <a:pt x="7550" y="3776"/>
                  </a:lnTo>
                  <a:lnTo>
                    <a:pt x="7550" y="4165"/>
                  </a:lnTo>
                  <a:lnTo>
                    <a:pt x="7477" y="4555"/>
                  </a:lnTo>
                  <a:lnTo>
                    <a:pt x="7404" y="4920"/>
                  </a:lnTo>
                  <a:lnTo>
                    <a:pt x="7258" y="5261"/>
                  </a:lnTo>
                  <a:lnTo>
                    <a:pt x="7112" y="5578"/>
                  </a:lnTo>
                  <a:lnTo>
                    <a:pt x="6917" y="5895"/>
                  </a:lnTo>
                  <a:lnTo>
                    <a:pt x="6698" y="6187"/>
                  </a:lnTo>
                  <a:lnTo>
                    <a:pt x="6454" y="6455"/>
                  </a:lnTo>
                  <a:lnTo>
                    <a:pt x="6186" y="6698"/>
                  </a:lnTo>
                  <a:lnTo>
                    <a:pt x="5894" y="6917"/>
                  </a:lnTo>
                  <a:lnTo>
                    <a:pt x="5578" y="7112"/>
                  </a:lnTo>
                  <a:lnTo>
                    <a:pt x="5261" y="7258"/>
                  </a:lnTo>
                  <a:lnTo>
                    <a:pt x="4896" y="7405"/>
                  </a:lnTo>
                  <a:lnTo>
                    <a:pt x="4555" y="7478"/>
                  </a:lnTo>
                  <a:lnTo>
                    <a:pt x="4165" y="7551"/>
                  </a:lnTo>
                  <a:lnTo>
                    <a:pt x="3775" y="7575"/>
                  </a:lnTo>
                  <a:lnTo>
                    <a:pt x="3775" y="7575"/>
                  </a:lnTo>
                  <a:lnTo>
                    <a:pt x="3386" y="7551"/>
                  </a:lnTo>
                  <a:lnTo>
                    <a:pt x="3020" y="7478"/>
                  </a:lnTo>
                  <a:lnTo>
                    <a:pt x="2655" y="7405"/>
                  </a:lnTo>
                  <a:lnTo>
                    <a:pt x="2314" y="7258"/>
                  </a:lnTo>
                  <a:lnTo>
                    <a:pt x="1973" y="7112"/>
                  </a:lnTo>
                  <a:lnTo>
                    <a:pt x="1656" y="6917"/>
                  </a:lnTo>
                  <a:lnTo>
                    <a:pt x="1389" y="6698"/>
                  </a:lnTo>
                  <a:lnTo>
                    <a:pt x="1121" y="6455"/>
                  </a:lnTo>
                  <a:lnTo>
                    <a:pt x="877" y="6187"/>
                  </a:lnTo>
                  <a:lnTo>
                    <a:pt x="658" y="5895"/>
                  </a:lnTo>
                  <a:lnTo>
                    <a:pt x="463" y="5578"/>
                  </a:lnTo>
                  <a:lnTo>
                    <a:pt x="293" y="5261"/>
                  </a:lnTo>
                  <a:lnTo>
                    <a:pt x="171" y="4920"/>
                  </a:lnTo>
                  <a:lnTo>
                    <a:pt x="73" y="4555"/>
                  </a:lnTo>
                  <a:lnTo>
                    <a:pt x="25" y="4165"/>
                  </a:lnTo>
                  <a:lnTo>
                    <a:pt x="0" y="3776"/>
                  </a:lnTo>
                  <a:lnTo>
                    <a:pt x="0" y="3776"/>
                  </a:lnTo>
                  <a:close/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059;p48">
              <a:extLst>
                <a:ext uri="{FF2B5EF4-FFF2-40B4-BE49-F238E27FC236}">
                  <a16:creationId xmlns:a16="http://schemas.microsoft.com/office/drawing/2014/main" id="{7C3ABDA5-4B73-430D-54E4-C68657695EF6}"/>
                </a:ext>
              </a:extLst>
            </p:cNvPr>
            <p:cNvSpPr/>
            <p:nvPr/>
          </p:nvSpPr>
          <p:spPr>
            <a:xfrm>
              <a:off x="5367475" y="5025075"/>
              <a:ext cx="81600" cy="105975"/>
            </a:xfrm>
            <a:custGeom>
              <a:avLst/>
              <a:gdLst/>
              <a:ahLst/>
              <a:cxnLst/>
              <a:rect l="l" t="t" r="r" b="b"/>
              <a:pathLst>
                <a:path w="3264" h="4239" fill="none" extrusionOk="0">
                  <a:moveTo>
                    <a:pt x="0" y="1"/>
                  </a:moveTo>
                  <a:lnTo>
                    <a:pt x="3264" y="4238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1060;p48">
              <a:extLst>
                <a:ext uri="{FF2B5EF4-FFF2-40B4-BE49-F238E27FC236}">
                  <a16:creationId xmlns:a16="http://schemas.microsoft.com/office/drawing/2014/main" id="{73F83A74-DABA-D853-56BD-7C8AFA221C87}"/>
                </a:ext>
              </a:extLst>
            </p:cNvPr>
            <p:cNvSpPr/>
            <p:nvPr/>
          </p:nvSpPr>
          <p:spPr>
            <a:xfrm>
              <a:off x="5567800" y="4999500"/>
              <a:ext cx="115100" cy="133975"/>
            </a:xfrm>
            <a:custGeom>
              <a:avLst/>
              <a:gdLst/>
              <a:ahLst/>
              <a:cxnLst/>
              <a:rect l="l" t="t" r="r" b="b"/>
              <a:pathLst>
                <a:path w="4604" h="5359" fill="none" extrusionOk="0">
                  <a:moveTo>
                    <a:pt x="0" y="5359"/>
                  </a:moveTo>
                  <a:lnTo>
                    <a:pt x="4603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1061;p48">
              <a:extLst>
                <a:ext uri="{FF2B5EF4-FFF2-40B4-BE49-F238E27FC236}">
                  <a16:creationId xmlns:a16="http://schemas.microsoft.com/office/drawing/2014/main" id="{151405FD-1B85-E3F2-A410-6BCD296E7ADD}"/>
                </a:ext>
              </a:extLst>
            </p:cNvPr>
            <p:cNvSpPr/>
            <p:nvPr/>
          </p:nvSpPr>
          <p:spPr>
            <a:xfrm>
              <a:off x="5600075" y="5217475"/>
              <a:ext cx="127275" cy="16475"/>
            </a:xfrm>
            <a:custGeom>
              <a:avLst/>
              <a:gdLst/>
              <a:ahLst/>
              <a:cxnLst/>
              <a:rect l="l" t="t" r="r" b="b"/>
              <a:pathLst>
                <a:path w="5091" h="659" fill="none" extrusionOk="0">
                  <a:moveTo>
                    <a:pt x="5090" y="658"/>
                  </a:moveTo>
                  <a:lnTo>
                    <a:pt x="0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1062;p48">
              <a:extLst>
                <a:ext uri="{FF2B5EF4-FFF2-40B4-BE49-F238E27FC236}">
                  <a16:creationId xmlns:a16="http://schemas.microsoft.com/office/drawing/2014/main" id="{BDE89560-7A05-3020-4DE4-A7D286B239B5}"/>
                </a:ext>
              </a:extLst>
            </p:cNvPr>
            <p:cNvSpPr/>
            <p:nvPr/>
          </p:nvSpPr>
          <p:spPr>
            <a:xfrm>
              <a:off x="5497775" y="5299675"/>
              <a:ext cx="4900" cy="126675"/>
            </a:xfrm>
            <a:custGeom>
              <a:avLst/>
              <a:gdLst/>
              <a:ahLst/>
              <a:cxnLst/>
              <a:rect l="l" t="t" r="r" b="b"/>
              <a:pathLst>
                <a:path w="196" h="5067" fill="none" extrusionOk="0">
                  <a:moveTo>
                    <a:pt x="0" y="5067"/>
                  </a:moveTo>
                  <a:lnTo>
                    <a:pt x="195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1063;p48">
              <a:extLst>
                <a:ext uri="{FF2B5EF4-FFF2-40B4-BE49-F238E27FC236}">
                  <a16:creationId xmlns:a16="http://schemas.microsoft.com/office/drawing/2014/main" id="{9DFA197B-C7C3-CBC6-8243-7D259108AC22}"/>
                </a:ext>
              </a:extLst>
            </p:cNvPr>
            <p:cNvSpPr/>
            <p:nvPr/>
          </p:nvSpPr>
          <p:spPr>
            <a:xfrm>
              <a:off x="5277975" y="5241825"/>
              <a:ext cx="141275" cy="58500"/>
            </a:xfrm>
            <a:custGeom>
              <a:avLst/>
              <a:gdLst/>
              <a:ahLst/>
              <a:cxnLst/>
              <a:rect l="l" t="t" r="r" b="b"/>
              <a:pathLst>
                <a:path w="5651" h="2340" fill="none" extrusionOk="0">
                  <a:moveTo>
                    <a:pt x="0" y="2339"/>
                  </a:moveTo>
                  <a:lnTo>
                    <a:pt x="5651" y="1"/>
                  </a:lnTo>
                </a:path>
              </a:pathLst>
            </a:custGeom>
            <a:noFill/>
            <a:ln w="12175" cap="rnd" cmpd="sng">
              <a:solidFill>
                <a:schemeClr val="bg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04278DF9-052A-8DE5-0E31-DD6A8316B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2550" y="1171396"/>
            <a:ext cx="1245974" cy="19312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CF731C40-59CF-38C0-B151-329D3ED52FC7}"/>
              </a:ext>
            </a:extLst>
          </p:cNvPr>
          <p:cNvGrpSpPr/>
          <p:nvPr/>
        </p:nvGrpSpPr>
        <p:grpSpPr>
          <a:xfrm>
            <a:off x="6965173" y="2072166"/>
            <a:ext cx="1116716" cy="1068597"/>
            <a:chOff x="6965173" y="2072166"/>
            <a:chExt cx="1116716" cy="1068597"/>
          </a:xfrm>
        </p:grpSpPr>
        <p:pic>
          <p:nvPicPr>
            <p:cNvPr id="4" name="Picture 4" descr="Database Icons PNG - Free PNG and Icons Downloads">
              <a:extLst>
                <a:ext uri="{FF2B5EF4-FFF2-40B4-BE49-F238E27FC236}">
                  <a16:creationId xmlns:a16="http://schemas.microsoft.com/office/drawing/2014/main" id="{B7BE9D1D-9DFD-00E2-764F-C41B82297E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247882" y="2072166"/>
              <a:ext cx="730164" cy="88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Database Icons PNG - Free PNG and Icons Downloads">
              <a:extLst>
                <a:ext uri="{FF2B5EF4-FFF2-40B4-BE49-F238E27FC236}">
                  <a16:creationId xmlns:a16="http://schemas.microsoft.com/office/drawing/2014/main" id="{EBCFA124-EF08-8CD3-0934-F4B61C6A9CD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65173" y="2219561"/>
              <a:ext cx="730164" cy="88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Database Icons PNG - Free PNG and Icons Downloads">
              <a:extLst>
                <a:ext uri="{FF2B5EF4-FFF2-40B4-BE49-F238E27FC236}">
                  <a16:creationId xmlns:a16="http://schemas.microsoft.com/office/drawing/2014/main" id="{63463B7E-D5BD-0383-169D-69E2F196E4F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215" b="92713" l="9804" r="91176">
                          <a14:foregroundMark x1="26471" y1="10931" x2="72059" y2="20648"/>
                          <a14:foregroundMark x1="81863" y1="26721" x2="84314" y2="45344"/>
                          <a14:foregroundMark x1="65686" y1="9312" x2="80392" y2="20648"/>
                          <a14:foregroundMark x1="51471" y1="5668" x2="75980" y2="10931"/>
                          <a14:foregroundMark x1="52941" y1="2429" x2="52941" y2="2429"/>
                          <a14:foregroundMark x1="90686" y1="35223" x2="90686" y2="35223"/>
                          <a14:foregroundMark x1="52941" y1="91093" x2="52941" y2="91093"/>
                          <a14:foregroundMark x1="31863" y1="91093" x2="59314" y2="93522"/>
                          <a14:foregroundMark x1="63235" y1="92308" x2="82843" y2="88259"/>
                          <a14:foregroundMark x1="16667" y1="85425" x2="30392" y2="90283"/>
                          <a14:foregroundMark x1="79902" y1="89069" x2="89216" y2="83401"/>
                          <a14:foregroundMark x1="90196" y1="64372" x2="90196" y2="64372"/>
                          <a14:foregroundMark x1="91176" y1="69636" x2="91176" y2="69636"/>
                          <a14:foregroundMark x1="90686" y1="61134" x2="90686" y2="61134"/>
                          <a14:foregroundMark x1="47549" y1="1215" x2="47549" y2="121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51725" y="2256691"/>
              <a:ext cx="730164" cy="88407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" name="Google Shape;319;p34">
            <a:extLst>
              <a:ext uri="{FF2B5EF4-FFF2-40B4-BE49-F238E27FC236}">
                <a16:creationId xmlns:a16="http://schemas.microsoft.com/office/drawing/2014/main" id="{3DD67B24-F9BB-0DDC-94F2-668E174CFBC4}"/>
              </a:ext>
            </a:extLst>
          </p:cNvPr>
          <p:cNvGrpSpPr/>
          <p:nvPr/>
        </p:nvGrpSpPr>
        <p:grpSpPr>
          <a:xfrm>
            <a:off x="374711" y="1380221"/>
            <a:ext cx="2925297" cy="1931260"/>
            <a:chOff x="1177450" y="241631"/>
            <a:chExt cx="6173152" cy="3616776"/>
          </a:xfrm>
        </p:grpSpPr>
        <p:sp>
          <p:nvSpPr>
            <p:cNvPr id="15" name="Google Shape;320;p34">
              <a:extLst>
                <a:ext uri="{FF2B5EF4-FFF2-40B4-BE49-F238E27FC236}">
                  <a16:creationId xmlns:a16="http://schemas.microsoft.com/office/drawing/2014/main" id="{A2DB79FA-1642-F36B-7341-AB3EDF03AD9D}"/>
                </a:ext>
              </a:extLst>
            </p:cNvPr>
            <p:cNvSpPr/>
            <p:nvPr/>
          </p:nvSpPr>
          <p:spPr>
            <a:xfrm>
              <a:off x="1682275" y="241631"/>
              <a:ext cx="5161606" cy="3454973"/>
            </a:xfrm>
            <a:custGeom>
              <a:avLst/>
              <a:gdLst/>
              <a:ahLst/>
              <a:cxnLst/>
              <a:rect l="l" t="t" r="r" b="b"/>
              <a:pathLst>
                <a:path w="5161606" h="3454973" extrusionOk="0">
                  <a:moveTo>
                    <a:pt x="4992053" y="0"/>
                  </a:moveTo>
                  <a:lnTo>
                    <a:pt x="170498" y="0"/>
                  </a:lnTo>
                  <a:cubicBezTo>
                    <a:pt x="76200" y="0"/>
                    <a:pt x="0" y="76143"/>
                    <a:pt x="0" y="170369"/>
                  </a:cubicBezTo>
                  <a:lnTo>
                    <a:pt x="0" y="3396915"/>
                  </a:lnTo>
                  <a:cubicBezTo>
                    <a:pt x="0" y="3429275"/>
                    <a:pt x="26670" y="3454973"/>
                    <a:pt x="58102" y="3454973"/>
                  </a:cubicBezTo>
                  <a:lnTo>
                    <a:pt x="5103495" y="3454973"/>
                  </a:lnTo>
                  <a:cubicBezTo>
                    <a:pt x="5135880" y="3454973"/>
                    <a:pt x="5161598" y="3428324"/>
                    <a:pt x="5161598" y="3396915"/>
                  </a:cubicBezTo>
                  <a:lnTo>
                    <a:pt x="5161598" y="170369"/>
                  </a:lnTo>
                  <a:cubicBezTo>
                    <a:pt x="5162550" y="76143"/>
                    <a:pt x="5086350" y="0"/>
                    <a:pt x="4992053" y="0"/>
                  </a:cubicBezTo>
                  <a:close/>
                  <a:moveTo>
                    <a:pt x="4981575" y="3245581"/>
                  </a:moveTo>
                  <a:lnTo>
                    <a:pt x="190500" y="3245581"/>
                  </a:lnTo>
                  <a:lnTo>
                    <a:pt x="190500" y="199874"/>
                  </a:lnTo>
                  <a:lnTo>
                    <a:pt x="4981575" y="199874"/>
                  </a:lnTo>
                  <a:lnTo>
                    <a:pt x="4981575" y="324558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" name="Google Shape;321;p34">
              <a:extLst>
                <a:ext uri="{FF2B5EF4-FFF2-40B4-BE49-F238E27FC236}">
                  <a16:creationId xmlns:a16="http://schemas.microsoft.com/office/drawing/2014/main" id="{EC059AC8-8E83-0F92-07E6-848269C9A79A}"/>
                </a:ext>
              </a:extLst>
            </p:cNvPr>
            <p:cNvSpPr/>
            <p:nvPr/>
          </p:nvSpPr>
          <p:spPr>
            <a:xfrm>
              <a:off x="1177450" y="3763229"/>
              <a:ext cx="6173152" cy="95178"/>
            </a:xfrm>
            <a:custGeom>
              <a:avLst/>
              <a:gdLst/>
              <a:ahLst/>
              <a:cxnLst/>
              <a:rect l="l" t="t" r="r" b="b"/>
              <a:pathLst>
                <a:path w="6173152" h="95178" extrusionOk="0">
                  <a:moveTo>
                    <a:pt x="0" y="0"/>
                  </a:moveTo>
                  <a:cubicBezTo>
                    <a:pt x="0" y="0"/>
                    <a:pt x="129540" y="95178"/>
                    <a:pt x="450533" y="95178"/>
                  </a:cubicBezTo>
                  <a:lnTo>
                    <a:pt x="5817870" y="95178"/>
                  </a:lnTo>
                  <a:cubicBezTo>
                    <a:pt x="5948363" y="95178"/>
                    <a:pt x="6173153" y="0"/>
                    <a:pt x="6173153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9" name="Google Shape;322;p34">
              <a:extLst>
                <a:ext uri="{FF2B5EF4-FFF2-40B4-BE49-F238E27FC236}">
                  <a16:creationId xmlns:a16="http://schemas.microsoft.com/office/drawing/2014/main" id="{8A9E37B6-3520-59FE-F986-EE2EE488D8AF}"/>
                </a:ext>
              </a:extLst>
            </p:cNvPr>
            <p:cNvSpPr/>
            <p:nvPr/>
          </p:nvSpPr>
          <p:spPr>
            <a:xfrm>
              <a:off x="1177450" y="3687086"/>
              <a:ext cx="6172200" cy="76142"/>
            </a:xfrm>
            <a:custGeom>
              <a:avLst/>
              <a:gdLst/>
              <a:ahLst/>
              <a:cxnLst/>
              <a:rect l="l" t="t" r="r" b="b"/>
              <a:pathLst>
                <a:path w="6172200" h="76142" extrusionOk="0">
                  <a:moveTo>
                    <a:pt x="0" y="76143"/>
                  </a:moveTo>
                  <a:lnTo>
                    <a:pt x="6172200" y="76143"/>
                  </a:lnTo>
                  <a:lnTo>
                    <a:pt x="617220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30" name="Google Shape;323;p34">
              <a:extLst>
                <a:ext uri="{FF2B5EF4-FFF2-40B4-BE49-F238E27FC236}">
                  <a16:creationId xmlns:a16="http://schemas.microsoft.com/office/drawing/2014/main" id="{F8092A4C-F86F-D591-79D6-F4B3957DFB14}"/>
                </a:ext>
              </a:extLst>
            </p:cNvPr>
            <p:cNvSpPr/>
            <p:nvPr/>
          </p:nvSpPr>
          <p:spPr>
            <a:xfrm>
              <a:off x="3806350" y="3687086"/>
              <a:ext cx="903922" cy="47589"/>
            </a:xfrm>
            <a:custGeom>
              <a:avLst/>
              <a:gdLst/>
              <a:ahLst/>
              <a:cxnLst/>
              <a:rect l="l" t="t" r="r" b="b"/>
              <a:pathLst>
                <a:path w="903922" h="47589" extrusionOk="0">
                  <a:moveTo>
                    <a:pt x="0" y="0"/>
                  </a:moveTo>
                  <a:cubicBezTo>
                    <a:pt x="0" y="0"/>
                    <a:pt x="26670" y="47589"/>
                    <a:pt x="53340" y="47589"/>
                  </a:cubicBezTo>
                  <a:lnTo>
                    <a:pt x="850582" y="47589"/>
                  </a:lnTo>
                  <a:cubicBezTo>
                    <a:pt x="877253" y="47589"/>
                    <a:pt x="903922" y="0"/>
                    <a:pt x="90392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pic>
        <p:nvPicPr>
          <p:cNvPr id="31" name="Picture 4" descr="Đề tài quản lý thư viện full code c# + báo cáo">
            <a:extLst>
              <a:ext uri="{FF2B5EF4-FFF2-40B4-BE49-F238E27FC236}">
                <a16:creationId xmlns:a16="http://schemas.microsoft.com/office/drawing/2014/main" id="{A6A587F1-DE49-EA34-49CA-B694A8050F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395" y="1637204"/>
            <a:ext cx="2171553" cy="1282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7B3BD3-3ADB-2281-5B18-402A8F97B63A}"/>
              </a:ext>
            </a:extLst>
          </p:cNvPr>
          <p:cNvCxnSpPr>
            <a:cxnSpLocks/>
          </p:cNvCxnSpPr>
          <p:nvPr/>
        </p:nvCxnSpPr>
        <p:spPr>
          <a:xfrm>
            <a:off x="2921363" y="2528593"/>
            <a:ext cx="4133243" cy="0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36">
            <a:extLst>
              <a:ext uri="{FF2B5EF4-FFF2-40B4-BE49-F238E27FC236}">
                <a16:creationId xmlns:a16="http://schemas.microsoft.com/office/drawing/2014/main" id="{FAFE5423-0883-5BA2-D5E2-D75D5105A8D2}"/>
              </a:ext>
            </a:extLst>
          </p:cNvPr>
          <p:cNvSpPr txBox="1"/>
          <p:nvPr/>
        </p:nvSpPr>
        <p:spPr>
          <a:xfrm>
            <a:off x="934681" y="2124439"/>
            <a:ext cx="198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 SQL SQL SQL SQL</a:t>
            </a:r>
          </a:p>
        </p:txBody>
      </p:sp>
      <p:pic>
        <p:nvPicPr>
          <p:cNvPr id="2" name="B14-4">
            <a:hlinkClick r:id="" action="ppaction://media"/>
            <a:extLst>
              <a:ext uri="{FF2B5EF4-FFF2-40B4-BE49-F238E27FC236}">
                <a16:creationId xmlns:a16="http://schemas.microsoft.com/office/drawing/2014/main" id="{23AE8E4E-7FFC-37AC-FAA4-22C3736086E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 flipV="1">
            <a:off x="98425" y="5241924"/>
            <a:ext cx="1276954" cy="71828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59A5563-9297-E16C-0877-9453462DE18B}"/>
              </a:ext>
            </a:extLst>
          </p:cNvPr>
          <p:cNvSpPr txBox="1"/>
          <p:nvPr/>
        </p:nvSpPr>
        <p:spPr>
          <a:xfrm>
            <a:off x="934681" y="2110943"/>
            <a:ext cx="198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 SQL SQL SQL SQL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49CCA7-E0BF-64DF-3CCD-E29F145E483F}"/>
              </a:ext>
            </a:extLst>
          </p:cNvPr>
          <p:cNvSpPr txBox="1"/>
          <p:nvPr/>
        </p:nvSpPr>
        <p:spPr>
          <a:xfrm>
            <a:off x="934680" y="2126800"/>
            <a:ext cx="19862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SQL SQL SQL SQL SQL</a:t>
            </a:r>
          </a:p>
        </p:txBody>
      </p:sp>
    </p:spTree>
    <p:extLst>
      <p:ext uri="{BB962C8B-B14F-4D97-AF65-F5344CB8AC3E}">
        <p14:creationId xmlns:p14="http://schemas.microsoft.com/office/powerpoint/2010/main" val="1512204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8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1.23457E-6 L 0.60643 -1.23457E-6 " pathEditMode="relative" rAng="0" ptsTypes="AA">
                                      <p:cBhvr>
                                        <p:cTn id="42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-2.09877E-6 L 0.60643 -2.09877E-6 " pathEditMode="relative" rAng="0" ptsTypes="AA">
                                      <p:cBhvr>
                                        <p:cTn id="6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4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1.48148E-6 L 0.60643 1.48148E-6 " pathEditMode="relative" rAng="0" ptsTypes="AA">
                                      <p:cBhvr>
                                        <p:cTn id="7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0312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3" presetClass="exit" presetSubtype="32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82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8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91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  <p:bldLst>
      <p:bldP spid="37" grpId="0"/>
      <p:bldP spid="37" grpId="1"/>
      <p:bldP spid="37" grpId="2"/>
      <p:bldP spid="7" grpId="0"/>
      <p:bldP spid="7" grpId="1"/>
      <p:bldP spid="7" grpId="2"/>
      <p:bldP spid="8" grpId="0"/>
      <p:bldP spid="8" grpId="1"/>
      <p:bldP spid="8" grpId="2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rallelogram 1">
            <a:extLst>
              <a:ext uri="{FF2B5EF4-FFF2-40B4-BE49-F238E27FC236}">
                <a16:creationId xmlns:a16="http://schemas.microsoft.com/office/drawing/2014/main" id="{1EEA3E29-EC63-7EF7-6C95-E525C6FCA9B1}"/>
              </a:ext>
            </a:extLst>
          </p:cNvPr>
          <p:cNvSpPr/>
          <p:nvPr/>
        </p:nvSpPr>
        <p:spPr>
          <a:xfrm flipH="1">
            <a:off x="787220" y="344078"/>
            <a:ext cx="8975547" cy="1271591"/>
          </a:xfrm>
          <a:prstGeom prst="parallelogram">
            <a:avLst>
              <a:gd name="adj" fmla="val 48752"/>
            </a:avLst>
          </a:prstGeom>
          <a:solidFill>
            <a:srgbClr val="F3F3F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Google Shape;114;p14">
            <a:extLst>
              <a:ext uri="{FF2B5EF4-FFF2-40B4-BE49-F238E27FC236}">
                <a16:creationId xmlns:a16="http://schemas.microsoft.com/office/drawing/2014/main" id="{D80E7C29-66FC-8839-B53A-3AF8C7B62027}"/>
              </a:ext>
            </a:extLst>
          </p:cNvPr>
          <p:cNvSpPr txBox="1">
            <a:spLocks/>
          </p:cNvSpPr>
          <p:nvPr/>
        </p:nvSpPr>
        <p:spPr>
          <a:xfrm>
            <a:off x="1106904" y="383808"/>
            <a:ext cx="7700211" cy="116311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Viết câu truy vấn lấy ra tất cả các dòng trong liên kết bảng banthuam với bảng bannhac và bảng casi, mỗi dòng lấy các cột: Mid, Sid của bảng banthuam, cột TenBN của bảng bannhac và TenCS của bảng casi.</a:t>
            </a:r>
            <a:endParaRPr lang="vi-VN" sz="1800">
              <a:solidFill>
                <a:schemeClr val="tx1"/>
              </a:solidFill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" name="Google Shape;803;p48">
            <a:extLst>
              <a:ext uri="{FF2B5EF4-FFF2-40B4-BE49-F238E27FC236}">
                <a16:creationId xmlns:a16="http://schemas.microsoft.com/office/drawing/2014/main" id="{89D029C5-19BB-58B6-19D6-3CDD7B582116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Text Placeholder 6">
            <a:extLst>
              <a:ext uri="{FF2B5EF4-FFF2-40B4-BE49-F238E27FC236}">
                <a16:creationId xmlns:a16="http://schemas.microsoft.com/office/drawing/2014/main" id="{3CB09B40-67DC-C1E8-5699-DFC416354686}"/>
              </a:ext>
            </a:extLst>
          </p:cNvPr>
          <p:cNvSpPr txBox="1">
            <a:spLocks/>
          </p:cNvSpPr>
          <p:nvPr/>
        </p:nvSpPr>
        <p:spPr>
          <a:xfrm>
            <a:off x="1013788" y="1615669"/>
            <a:ext cx="6961429" cy="5766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Roboto"/>
              <a:buChar char="▸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600"/>
              <a:buFont typeface="Roboto"/>
              <a:buChar char="▹"/>
              <a:defRPr sz="2600" b="0" i="0" u="none" strike="noStrike" cap="none">
                <a:solidFill>
                  <a:schemeClr val="dk1"/>
                </a:solidFill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pPr marL="63500" indent="0" algn="just">
              <a:buNone/>
            </a:pPr>
            <a:r>
              <a:rPr lang="en-US" sz="18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Câu truy vấn: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6E193A4-7689-38A6-5D55-1F291643C11E}"/>
              </a:ext>
            </a:extLst>
          </p:cNvPr>
          <p:cNvSpPr txBox="1"/>
          <p:nvPr/>
        </p:nvSpPr>
        <p:spPr>
          <a:xfrm>
            <a:off x="1529924" y="2198359"/>
            <a:ext cx="6871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SELECT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.Sid,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.TenBN,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.TenCS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FROM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chemeClr val="tx1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,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casi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buClrTx/>
            </a:pP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    </a:t>
            </a: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WHERE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.Mid=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bannhac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.Mid </a:t>
            </a:r>
            <a:r>
              <a:rPr lang="en-US" altLang="en-US" sz="1600">
                <a:solidFill>
                  <a:srgbClr val="0070C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AND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banthuam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.Sid=</a:t>
            </a:r>
            <a:r>
              <a:rPr lang="en-US" altLang="en-US" sz="1600">
                <a:solidFill>
                  <a:srgbClr val="FF0000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casi</a:t>
            </a:r>
            <a:r>
              <a:rPr lang="en-US" altLang="en-US" sz="1600">
                <a:solidFill>
                  <a:srgbClr val="333333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.Sid;</a:t>
            </a:r>
            <a:endParaRPr lang="en-US" sz="16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23858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Table 2">
            <a:extLst>
              <a:ext uri="{FF2B5EF4-FFF2-40B4-BE49-F238E27FC236}">
                <a16:creationId xmlns:a16="http://schemas.microsoft.com/office/drawing/2014/main" id="{6BA62183-2D18-7D2C-1A94-413422E99541}"/>
              </a:ext>
            </a:extLst>
          </p:cNvPr>
          <p:cNvGraphicFramePr>
            <a:graphicFrameLocks noGrp="1"/>
          </p:cNvGraphicFramePr>
          <p:nvPr/>
        </p:nvGraphicFramePr>
        <p:xfrm>
          <a:off x="1699250" y="483714"/>
          <a:ext cx="1538716" cy="1569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59283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1079433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34807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Ca sĩ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TenCS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Trần Khánh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Lê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Tân Nhàn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21762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Quốc 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</a:tbl>
          </a:graphicData>
        </a:graphic>
      </p:graphicFrame>
      <p:graphicFrame>
        <p:nvGraphicFramePr>
          <p:cNvPr id="13" name="Table 2">
            <a:extLst>
              <a:ext uri="{FF2B5EF4-FFF2-40B4-BE49-F238E27FC236}">
                <a16:creationId xmlns:a16="http://schemas.microsoft.com/office/drawing/2014/main" id="{81319533-28DB-505E-FAD3-693FC9758A3E}"/>
              </a:ext>
            </a:extLst>
          </p:cNvPr>
          <p:cNvGraphicFramePr>
            <a:graphicFrameLocks noGrp="1"/>
          </p:cNvGraphicFramePr>
          <p:nvPr/>
        </p:nvGraphicFramePr>
        <p:xfrm>
          <a:off x="3456503" y="483712"/>
          <a:ext cx="2932963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4508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623273">
                  <a:extLst>
                    <a:ext uri="{9D8B030D-6E8A-4147-A177-3AD203B41FA5}">
                      <a16:colId xmlns:a16="http://schemas.microsoft.com/office/drawing/2014/main" val="725518092"/>
                    </a:ext>
                  </a:extLst>
                </a:gridCol>
                <a:gridCol w="1795182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41078">
                <a:tc gridSpan="3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Nhạc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Aid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Tình ca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Xa khơi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694485450"/>
                  </a:ext>
                </a:extLst>
              </a:tr>
              <a:tr h="227685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100"/>
                        <a:t>Tiến về Hà Nội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700014571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2EB35C76-958B-1F42-9CEC-594A3DC2720D}"/>
              </a:ext>
            </a:extLst>
          </p:cNvPr>
          <p:cNvGraphicFramePr>
            <a:graphicFrameLocks noGrp="1"/>
          </p:cNvGraphicFramePr>
          <p:nvPr/>
        </p:nvGraphicFramePr>
        <p:xfrm>
          <a:off x="6608003" y="483712"/>
          <a:ext cx="132804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0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809440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197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thu âm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sp>
        <p:nvSpPr>
          <p:cNvPr id="16" name="Arc 15">
            <a:extLst>
              <a:ext uri="{FF2B5EF4-FFF2-40B4-BE49-F238E27FC236}">
                <a16:creationId xmlns:a16="http://schemas.microsoft.com/office/drawing/2014/main" id="{130CD99D-127C-3747-0131-1C7A4860410D}"/>
              </a:ext>
            </a:extLst>
          </p:cNvPr>
          <p:cNvSpPr/>
          <p:nvPr/>
        </p:nvSpPr>
        <p:spPr>
          <a:xfrm>
            <a:off x="1926206" y="157522"/>
            <a:ext cx="5653692" cy="1432144"/>
          </a:xfrm>
          <a:prstGeom prst="arc">
            <a:avLst>
              <a:gd name="adj1" fmla="val 10949171"/>
              <a:gd name="adj2" fmla="val 21531379"/>
            </a:avLst>
          </a:prstGeom>
          <a:ln w="19050">
            <a:solidFill>
              <a:srgbClr val="FF0000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c 16">
            <a:extLst>
              <a:ext uri="{FF2B5EF4-FFF2-40B4-BE49-F238E27FC236}">
                <a16:creationId xmlns:a16="http://schemas.microsoft.com/office/drawing/2014/main" id="{CC91DAFC-8A78-F537-732A-03B8947FD174}"/>
              </a:ext>
            </a:extLst>
          </p:cNvPr>
          <p:cNvSpPr/>
          <p:nvPr/>
        </p:nvSpPr>
        <p:spPr>
          <a:xfrm>
            <a:off x="3708516" y="132756"/>
            <a:ext cx="3193161" cy="1412822"/>
          </a:xfrm>
          <a:prstGeom prst="arc">
            <a:avLst>
              <a:gd name="adj1" fmla="val 10949171"/>
              <a:gd name="adj2" fmla="val 21531379"/>
            </a:avLst>
          </a:prstGeom>
          <a:ln w="19050">
            <a:solidFill>
              <a:srgbClr val="00B0F0"/>
            </a:solidFill>
            <a:headEnd type="triangle" w="med" len="med"/>
            <a:tailEnd type="triangle" w="med" len="med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11D9653-5BA8-D134-BA06-F02371165A15}"/>
              </a:ext>
            </a:extLst>
          </p:cNvPr>
          <p:cNvGraphicFramePr>
            <a:graphicFrameLocks noGrp="1"/>
          </p:cNvGraphicFramePr>
          <p:nvPr/>
        </p:nvGraphicFramePr>
        <p:xfrm>
          <a:off x="2311145" y="2712418"/>
          <a:ext cx="1328046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8606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  <a:gridCol w="809440">
                  <a:extLst>
                    <a:ext uri="{9D8B030D-6E8A-4147-A177-3AD203B41FA5}">
                      <a16:colId xmlns:a16="http://schemas.microsoft.com/office/drawing/2014/main" val="1619903852"/>
                    </a:ext>
                  </a:extLst>
                </a:gridCol>
              </a:tblGrid>
              <a:tr h="219776">
                <a:tc gridSpan="2">
                  <a:txBody>
                    <a:bodyPr/>
                    <a:lstStyle/>
                    <a:p>
                      <a:pPr algn="ctr"/>
                      <a:r>
                        <a:rPr lang="en-US" sz="1200"/>
                        <a:t>Bản thu âm</a:t>
                      </a:r>
                    </a:p>
                  </a:txBody>
                  <a:tcPr>
                    <a:solidFill>
                      <a:srgbClr val="0070C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10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Mid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Sid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TK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LD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0002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000000"/>
                        </a:buClr>
                        <a:buSzTx/>
                        <a:buFont typeface="Arial"/>
                        <a:buNone/>
                        <a:tabLst/>
                        <a:defRPr/>
                      </a:pPr>
                      <a:r>
                        <a:rPr lang="en-US" sz="1100"/>
                        <a:t>QH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graphicFrame>
        <p:nvGraphicFramePr>
          <p:cNvPr id="19" name="Table 18">
            <a:extLst>
              <a:ext uri="{FF2B5EF4-FFF2-40B4-BE49-F238E27FC236}">
                <a16:creationId xmlns:a16="http://schemas.microsoft.com/office/drawing/2014/main" id="{44FAB097-48DE-1CAD-DC1B-C23C4C46539F}"/>
              </a:ext>
            </a:extLst>
          </p:cNvPr>
          <p:cNvGraphicFramePr>
            <a:graphicFrameLocks noGrp="1"/>
          </p:cNvGraphicFramePr>
          <p:nvPr/>
        </p:nvGraphicFramePr>
        <p:xfrm>
          <a:off x="3639191" y="2712418"/>
          <a:ext cx="1729019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9019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</a:tblGrid>
              <a:tr h="219776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TenBN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Du kích sông Thao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Việt Nam quê hương tôi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Trường ca sông Lô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90E9C6EA-9A94-0D75-0438-540B65131902}"/>
              </a:ext>
            </a:extLst>
          </p:cNvPr>
          <p:cNvGraphicFramePr>
            <a:graphicFrameLocks noGrp="1"/>
          </p:cNvGraphicFramePr>
          <p:nvPr/>
        </p:nvGraphicFramePr>
        <p:xfrm>
          <a:off x="5364948" y="2712418"/>
          <a:ext cx="1083982" cy="2087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83982">
                  <a:extLst>
                    <a:ext uri="{9D8B030D-6E8A-4147-A177-3AD203B41FA5}">
                      <a16:colId xmlns:a16="http://schemas.microsoft.com/office/drawing/2014/main" val="1259755923"/>
                    </a:ext>
                  </a:extLst>
                </a:gridCol>
              </a:tblGrid>
              <a:tr h="219776">
                <a:tc>
                  <a:txBody>
                    <a:bodyPr/>
                    <a:lstStyle/>
                    <a:p>
                      <a:pPr algn="ctr"/>
                      <a:endParaRPr lang="en-US" sz="1200"/>
                    </a:p>
                  </a:txBody>
                  <a:tcPr>
                    <a:solidFill>
                      <a:srgbClr val="0070C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92713760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pPr algn="ctr"/>
                      <a:r>
                        <a:rPr lang="en-US" sz="1100"/>
                        <a:t>TenCS</a:t>
                      </a:r>
                    </a:p>
                  </a:txBody>
                  <a:tcP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1614949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Trần Khánh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180022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Lê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97101448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Trần Khánh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33774427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Tân Nhàn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99302021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Lê Dung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99569464"/>
                  </a:ext>
                </a:extLst>
              </a:tr>
              <a:tr h="207566">
                <a:tc>
                  <a:txBody>
                    <a:bodyPr/>
                    <a:lstStyle/>
                    <a:p>
                      <a:r>
                        <a:rPr lang="en-US" sz="1100"/>
                        <a:t>Quốc Hương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27058418"/>
                  </a:ext>
                </a:extLst>
              </a:tr>
            </a:tbl>
          </a:graphicData>
        </a:graphic>
      </p:graphicFrame>
      <p:sp>
        <p:nvSpPr>
          <p:cNvPr id="2" name="Google Shape;803;p48">
            <a:extLst>
              <a:ext uri="{FF2B5EF4-FFF2-40B4-BE49-F238E27FC236}">
                <a16:creationId xmlns:a16="http://schemas.microsoft.com/office/drawing/2014/main" id="{50C70DE1-A8D8-C11C-C33F-DEA7C7013A0D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EB715BA-3EC9-01A7-E8A2-B39FD7FC1D73}"/>
              </a:ext>
            </a:extLst>
          </p:cNvPr>
          <p:cNvSpPr/>
          <p:nvPr/>
        </p:nvSpPr>
        <p:spPr>
          <a:xfrm>
            <a:off x="1579418" y="3756358"/>
            <a:ext cx="550827" cy="347623"/>
          </a:xfrm>
          <a:prstGeom prst="right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4947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3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VD">
            <a:hlinkClick r:id="" action="ppaction://media"/>
            <a:extLst>
              <a:ext uri="{FF2B5EF4-FFF2-40B4-BE49-F238E27FC236}">
                <a16:creationId xmlns:a16="http://schemas.microsoft.com/office/drawing/2014/main" id="{E557239E-5A73-A16A-5AEB-70A5ACFDB79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99901" y="324740"/>
            <a:ext cx="7744197" cy="4494019"/>
          </a:xfrm>
          <a:prstGeom prst="rect">
            <a:avLst/>
          </a:prstGeom>
        </p:spPr>
      </p:pic>
      <p:sp>
        <p:nvSpPr>
          <p:cNvPr id="3" name="Google Shape;803;p48">
            <a:extLst>
              <a:ext uri="{FF2B5EF4-FFF2-40B4-BE49-F238E27FC236}">
                <a16:creationId xmlns:a16="http://schemas.microsoft.com/office/drawing/2014/main" id="{1DE21F89-8B7C-80AF-A38B-27255ADB6194}"/>
              </a:ext>
            </a:extLst>
          </p:cNvPr>
          <p:cNvSpPr/>
          <p:nvPr/>
        </p:nvSpPr>
        <p:spPr>
          <a:xfrm>
            <a:off x="173085" y="246547"/>
            <a:ext cx="356204" cy="356204"/>
          </a:xfrm>
          <a:custGeom>
            <a:avLst/>
            <a:gdLst/>
            <a:ahLst/>
            <a:cxnLst/>
            <a:rect l="l" t="t" r="r" b="b"/>
            <a:pathLst>
              <a:path w="16952" h="16952" fill="none" extrusionOk="0">
                <a:moveTo>
                  <a:pt x="16173" y="7015"/>
                </a:moveTo>
                <a:lnTo>
                  <a:pt x="14419" y="6820"/>
                </a:lnTo>
                <a:lnTo>
                  <a:pt x="14419" y="6820"/>
                </a:lnTo>
                <a:lnTo>
                  <a:pt x="14322" y="6479"/>
                </a:lnTo>
                <a:lnTo>
                  <a:pt x="14175" y="6114"/>
                </a:lnTo>
                <a:lnTo>
                  <a:pt x="14029" y="5773"/>
                </a:lnTo>
                <a:lnTo>
                  <a:pt x="13859" y="5432"/>
                </a:lnTo>
                <a:lnTo>
                  <a:pt x="14955" y="4068"/>
                </a:lnTo>
                <a:lnTo>
                  <a:pt x="14955" y="4068"/>
                </a:lnTo>
                <a:lnTo>
                  <a:pt x="15028" y="3922"/>
                </a:lnTo>
                <a:lnTo>
                  <a:pt x="15077" y="3776"/>
                </a:lnTo>
                <a:lnTo>
                  <a:pt x="15125" y="3630"/>
                </a:lnTo>
                <a:lnTo>
                  <a:pt x="15125" y="3484"/>
                </a:lnTo>
                <a:lnTo>
                  <a:pt x="15101" y="3313"/>
                </a:lnTo>
                <a:lnTo>
                  <a:pt x="15052" y="3167"/>
                </a:lnTo>
                <a:lnTo>
                  <a:pt x="14979" y="3021"/>
                </a:lnTo>
                <a:lnTo>
                  <a:pt x="14882" y="2899"/>
                </a:lnTo>
                <a:lnTo>
                  <a:pt x="14054" y="2071"/>
                </a:lnTo>
                <a:lnTo>
                  <a:pt x="14054" y="2071"/>
                </a:lnTo>
                <a:lnTo>
                  <a:pt x="13932" y="1974"/>
                </a:lnTo>
                <a:lnTo>
                  <a:pt x="13786" y="1901"/>
                </a:lnTo>
                <a:lnTo>
                  <a:pt x="13640" y="1852"/>
                </a:lnTo>
                <a:lnTo>
                  <a:pt x="13469" y="1827"/>
                </a:lnTo>
                <a:lnTo>
                  <a:pt x="13323" y="1827"/>
                </a:lnTo>
                <a:lnTo>
                  <a:pt x="13177" y="1876"/>
                </a:lnTo>
                <a:lnTo>
                  <a:pt x="13031" y="1925"/>
                </a:lnTo>
                <a:lnTo>
                  <a:pt x="12885" y="2022"/>
                </a:lnTo>
                <a:lnTo>
                  <a:pt x="11521" y="3094"/>
                </a:lnTo>
                <a:lnTo>
                  <a:pt x="11521" y="3094"/>
                </a:lnTo>
                <a:lnTo>
                  <a:pt x="11180" y="2923"/>
                </a:lnTo>
                <a:lnTo>
                  <a:pt x="10839" y="2777"/>
                </a:lnTo>
                <a:lnTo>
                  <a:pt x="10473" y="2631"/>
                </a:lnTo>
                <a:lnTo>
                  <a:pt x="10133" y="2534"/>
                </a:lnTo>
                <a:lnTo>
                  <a:pt x="9938" y="780"/>
                </a:lnTo>
                <a:lnTo>
                  <a:pt x="9938" y="780"/>
                </a:lnTo>
                <a:lnTo>
                  <a:pt x="9889" y="634"/>
                </a:lnTo>
                <a:lnTo>
                  <a:pt x="9840" y="488"/>
                </a:lnTo>
                <a:lnTo>
                  <a:pt x="9743" y="342"/>
                </a:lnTo>
                <a:lnTo>
                  <a:pt x="9645" y="244"/>
                </a:lnTo>
                <a:lnTo>
                  <a:pt x="9499" y="147"/>
                </a:lnTo>
                <a:lnTo>
                  <a:pt x="9378" y="74"/>
                </a:lnTo>
                <a:lnTo>
                  <a:pt x="9231" y="25"/>
                </a:lnTo>
                <a:lnTo>
                  <a:pt x="9061" y="1"/>
                </a:lnTo>
                <a:lnTo>
                  <a:pt x="7892" y="1"/>
                </a:lnTo>
                <a:lnTo>
                  <a:pt x="7892" y="1"/>
                </a:lnTo>
                <a:lnTo>
                  <a:pt x="7721" y="25"/>
                </a:lnTo>
                <a:lnTo>
                  <a:pt x="7575" y="74"/>
                </a:lnTo>
                <a:lnTo>
                  <a:pt x="7453" y="147"/>
                </a:lnTo>
                <a:lnTo>
                  <a:pt x="7307" y="244"/>
                </a:lnTo>
                <a:lnTo>
                  <a:pt x="7210" y="342"/>
                </a:lnTo>
                <a:lnTo>
                  <a:pt x="7112" y="488"/>
                </a:lnTo>
                <a:lnTo>
                  <a:pt x="7064" y="634"/>
                </a:lnTo>
                <a:lnTo>
                  <a:pt x="7015" y="780"/>
                </a:lnTo>
                <a:lnTo>
                  <a:pt x="6820" y="2534"/>
                </a:lnTo>
                <a:lnTo>
                  <a:pt x="6820" y="2534"/>
                </a:lnTo>
                <a:lnTo>
                  <a:pt x="6479" y="2631"/>
                </a:lnTo>
                <a:lnTo>
                  <a:pt x="6114" y="2777"/>
                </a:lnTo>
                <a:lnTo>
                  <a:pt x="5773" y="2923"/>
                </a:lnTo>
                <a:lnTo>
                  <a:pt x="5432" y="3094"/>
                </a:lnTo>
                <a:lnTo>
                  <a:pt x="4068" y="2022"/>
                </a:lnTo>
                <a:lnTo>
                  <a:pt x="4068" y="2022"/>
                </a:lnTo>
                <a:lnTo>
                  <a:pt x="3922" y="1925"/>
                </a:lnTo>
                <a:lnTo>
                  <a:pt x="3776" y="1876"/>
                </a:lnTo>
                <a:lnTo>
                  <a:pt x="3630" y="1827"/>
                </a:lnTo>
                <a:lnTo>
                  <a:pt x="3484" y="1827"/>
                </a:lnTo>
                <a:lnTo>
                  <a:pt x="3313" y="1852"/>
                </a:lnTo>
                <a:lnTo>
                  <a:pt x="3167" y="1901"/>
                </a:lnTo>
                <a:lnTo>
                  <a:pt x="3021" y="1974"/>
                </a:lnTo>
                <a:lnTo>
                  <a:pt x="2899" y="2071"/>
                </a:lnTo>
                <a:lnTo>
                  <a:pt x="2071" y="2899"/>
                </a:lnTo>
                <a:lnTo>
                  <a:pt x="2071" y="2899"/>
                </a:lnTo>
                <a:lnTo>
                  <a:pt x="1974" y="3021"/>
                </a:lnTo>
                <a:lnTo>
                  <a:pt x="1901" y="3167"/>
                </a:lnTo>
                <a:lnTo>
                  <a:pt x="1852" y="3313"/>
                </a:lnTo>
                <a:lnTo>
                  <a:pt x="1827" y="3484"/>
                </a:lnTo>
                <a:lnTo>
                  <a:pt x="1827" y="3630"/>
                </a:lnTo>
                <a:lnTo>
                  <a:pt x="1876" y="3776"/>
                </a:lnTo>
                <a:lnTo>
                  <a:pt x="1925" y="3922"/>
                </a:lnTo>
                <a:lnTo>
                  <a:pt x="2022" y="4068"/>
                </a:lnTo>
                <a:lnTo>
                  <a:pt x="3094" y="5432"/>
                </a:lnTo>
                <a:lnTo>
                  <a:pt x="3094" y="5432"/>
                </a:lnTo>
                <a:lnTo>
                  <a:pt x="2923" y="5773"/>
                </a:lnTo>
                <a:lnTo>
                  <a:pt x="2777" y="6114"/>
                </a:lnTo>
                <a:lnTo>
                  <a:pt x="2631" y="6479"/>
                </a:lnTo>
                <a:lnTo>
                  <a:pt x="2534" y="6820"/>
                </a:lnTo>
                <a:lnTo>
                  <a:pt x="780" y="7015"/>
                </a:lnTo>
                <a:lnTo>
                  <a:pt x="780" y="7015"/>
                </a:lnTo>
                <a:lnTo>
                  <a:pt x="634" y="7064"/>
                </a:lnTo>
                <a:lnTo>
                  <a:pt x="488" y="7112"/>
                </a:lnTo>
                <a:lnTo>
                  <a:pt x="342" y="7210"/>
                </a:lnTo>
                <a:lnTo>
                  <a:pt x="244" y="7307"/>
                </a:lnTo>
                <a:lnTo>
                  <a:pt x="147" y="7453"/>
                </a:lnTo>
                <a:lnTo>
                  <a:pt x="74" y="7575"/>
                </a:lnTo>
                <a:lnTo>
                  <a:pt x="25" y="7721"/>
                </a:lnTo>
                <a:lnTo>
                  <a:pt x="1" y="7892"/>
                </a:lnTo>
                <a:lnTo>
                  <a:pt x="1" y="9061"/>
                </a:lnTo>
                <a:lnTo>
                  <a:pt x="1" y="9061"/>
                </a:lnTo>
                <a:lnTo>
                  <a:pt x="25" y="9231"/>
                </a:lnTo>
                <a:lnTo>
                  <a:pt x="74" y="9377"/>
                </a:lnTo>
                <a:lnTo>
                  <a:pt x="147" y="9499"/>
                </a:lnTo>
                <a:lnTo>
                  <a:pt x="244" y="9645"/>
                </a:lnTo>
                <a:lnTo>
                  <a:pt x="342" y="9743"/>
                </a:lnTo>
                <a:lnTo>
                  <a:pt x="488" y="9840"/>
                </a:lnTo>
                <a:lnTo>
                  <a:pt x="634" y="9889"/>
                </a:lnTo>
                <a:lnTo>
                  <a:pt x="780" y="9938"/>
                </a:lnTo>
                <a:lnTo>
                  <a:pt x="2534" y="10132"/>
                </a:lnTo>
                <a:lnTo>
                  <a:pt x="2534" y="10132"/>
                </a:lnTo>
                <a:lnTo>
                  <a:pt x="2631" y="10473"/>
                </a:lnTo>
                <a:lnTo>
                  <a:pt x="2777" y="10839"/>
                </a:lnTo>
                <a:lnTo>
                  <a:pt x="2923" y="11180"/>
                </a:lnTo>
                <a:lnTo>
                  <a:pt x="3094" y="11521"/>
                </a:lnTo>
                <a:lnTo>
                  <a:pt x="2022" y="12885"/>
                </a:lnTo>
                <a:lnTo>
                  <a:pt x="2022" y="12885"/>
                </a:lnTo>
                <a:lnTo>
                  <a:pt x="1925" y="13031"/>
                </a:lnTo>
                <a:lnTo>
                  <a:pt x="1876" y="13177"/>
                </a:lnTo>
                <a:lnTo>
                  <a:pt x="1827" y="13323"/>
                </a:lnTo>
                <a:lnTo>
                  <a:pt x="1827" y="13469"/>
                </a:lnTo>
                <a:lnTo>
                  <a:pt x="1852" y="13640"/>
                </a:lnTo>
                <a:lnTo>
                  <a:pt x="1901" y="13786"/>
                </a:lnTo>
                <a:lnTo>
                  <a:pt x="1974" y="13932"/>
                </a:lnTo>
                <a:lnTo>
                  <a:pt x="2071" y="14054"/>
                </a:lnTo>
                <a:lnTo>
                  <a:pt x="2899" y="14882"/>
                </a:lnTo>
                <a:lnTo>
                  <a:pt x="2899" y="14882"/>
                </a:lnTo>
                <a:lnTo>
                  <a:pt x="3021" y="14979"/>
                </a:lnTo>
                <a:lnTo>
                  <a:pt x="3167" y="15052"/>
                </a:lnTo>
                <a:lnTo>
                  <a:pt x="3313" y="15101"/>
                </a:lnTo>
                <a:lnTo>
                  <a:pt x="3484" y="15125"/>
                </a:lnTo>
                <a:lnTo>
                  <a:pt x="3630" y="15125"/>
                </a:lnTo>
                <a:lnTo>
                  <a:pt x="3776" y="15077"/>
                </a:lnTo>
                <a:lnTo>
                  <a:pt x="3922" y="15028"/>
                </a:lnTo>
                <a:lnTo>
                  <a:pt x="4068" y="14955"/>
                </a:lnTo>
                <a:lnTo>
                  <a:pt x="5432" y="13859"/>
                </a:lnTo>
                <a:lnTo>
                  <a:pt x="5432" y="13859"/>
                </a:lnTo>
                <a:lnTo>
                  <a:pt x="5773" y="14029"/>
                </a:lnTo>
                <a:lnTo>
                  <a:pt x="6114" y="14175"/>
                </a:lnTo>
                <a:lnTo>
                  <a:pt x="6479" y="14322"/>
                </a:lnTo>
                <a:lnTo>
                  <a:pt x="6820" y="14419"/>
                </a:lnTo>
                <a:lnTo>
                  <a:pt x="7015" y="16173"/>
                </a:lnTo>
                <a:lnTo>
                  <a:pt x="7015" y="16173"/>
                </a:lnTo>
                <a:lnTo>
                  <a:pt x="7064" y="16319"/>
                </a:lnTo>
                <a:lnTo>
                  <a:pt x="7112" y="16465"/>
                </a:lnTo>
                <a:lnTo>
                  <a:pt x="7210" y="16611"/>
                </a:lnTo>
                <a:lnTo>
                  <a:pt x="7307" y="16708"/>
                </a:lnTo>
                <a:lnTo>
                  <a:pt x="7453" y="16806"/>
                </a:lnTo>
                <a:lnTo>
                  <a:pt x="7575" y="16879"/>
                </a:lnTo>
                <a:lnTo>
                  <a:pt x="7721" y="16928"/>
                </a:lnTo>
                <a:lnTo>
                  <a:pt x="7892" y="16952"/>
                </a:lnTo>
                <a:lnTo>
                  <a:pt x="9061" y="16952"/>
                </a:lnTo>
                <a:lnTo>
                  <a:pt x="9061" y="16952"/>
                </a:lnTo>
                <a:lnTo>
                  <a:pt x="9231" y="16928"/>
                </a:lnTo>
                <a:lnTo>
                  <a:pt x="9378" y="16879"/>
                </a:lnTo>
                <a:lnTo>
                  <a:pt x="9499" y="16806"/>
                </a:lnTo>
                <a:lnTo>
                  <a:pt x="9645" y="16708"/>
                </a:lnTo>
                <a:lnTo>
                  <a:pt x="9743" y="16611"/>
                </a:lnTo>
                <a:lnTo>
                  <a:pt x="9840" y="16465"/>
                </a:lnTo>
                <a:lnTo>
                  <a:pt x="9889" y="16319"/>
                </a:lnTo>
                <a:lnTo>
                  <a:pt x="9938" y="16173"/>
                </a:lnTo>
                <a:lnTo>
                  <a:pt x="10133" y="14419"/>
                </a:lnTo>
                <a:lnTo>
                  <a:pt x="10133" y="14419"/>
                </a:lnTo>
                <a:lnTo>
                  <a:pt x="10473" y="14322"/>
                </a:lnTo>
                <a:lnTo>
                  <a:pt x="10839" y="14175"/>
                </a:lnTo>
                <a:lnTo>
                  <a:pt x="11180" y="14029"/>
                </a:lnTo>
                <a:lnTo>
                  <a:pt x="11521" y="13859"/>
                </a:lnTo>
                <a:lnTo>
                  <a:pt x="12885" y="14955"/>
                </a:lnTo>
                <a:lnTo>
                  <a:pt x="12885" y="14955"/>
                </a:lnTo>
                <a:lnTo>
                  <a:pt x="13031" y="15028"/>
                </a:lnTo>
                <a:lnTo>
                  <a:pt x="13177" y="15077"/>
                </a:lnTo>
                <a:lnTo>
                  <a:pt x="13323" y="15125"/>
                </a:lnTo>
                <a:lnTo>
                  <a:pt x="13469" y="15125"/>
                </a:lnTo>
                <a:lnTo>
                  <a:pt x="13640" y="15101"/>
                </a:lnTo>
                <a:lnTo>
                  <a:pt x="13786" y="15052"/>
                </a:lnTo>
                <a:lnTo>
                  <a:pt x="13932" y="14979"/>
                </a:lnTo>
                <a:lnTo>
                  <a:pt x="14054" y="14882"/>
                </a:lnTo>
                <a:lnTo>
                  <a:pt x="14882" y="14054"/>
                </a:lnTo>
                <a:lnTo>
                  <a:pt x="14882" y="14054"/>
                </a:lnTo>
                <a:lnTo>
                  <a:pt x="14979" y="13932"/>
                </a:lnTo>
                <a:lnTo>
                  <a:pt x="15052" y="13786"/>
                </a:lnTo>
                <a:lnTo>
                  <a:pt x="15101" y="13640"/>
                </a:lnTo>
                <a:lnTo>
                  <a:pt x="15125" y="13469"/>
                </a:lnTo>
                <a:lnTo>
                  <a:pt x="15125" y="13323"/>
                </a:lnTo>
                <a:lnTo>
                  <a:pt x="15077" y="13177"/>
                </a:lnTo>
                <a:lnTo>
                  <a:pt x="15028" y="13031"/>
                </a:lnTo>
                <a:lnTo>
                  <a:pt x="14955" y="12885"/>
                </a:lnTo>
                <a:lnTo>
                  <a:pt x="13859" y="11521"/>
                </a:lnTo>
                <a:lnTo>
                  <a:pt x="13859" y="11521"/>
                </a:lnTo>
                <a:lnTo>
                  <a:pt x="14029" y="11180"/>
                </a:lnTo>
                <a:lnTo>
                  <a:pt x="14175" y="10839"/>
                </a:lnTo>
                <a:lnTo>
                  <a:pt x="14322" y="10473"/>
                </a:lnTo>
                <a:lnTo>
                  <a:pt x="14419" y="10132"/>
                </a:lnTo>
                <a:lnTo>
                  <a:pt x="16173" y="9938"/>
                </a:lnTo>
                <a:lnTo>
                  <a:pt x="16173" y="9938"/>
                </a:lnTo>
                <a:lnTo>
                  <a:pt x="16319" y="9889"/>
                </a:lnTo>
                <a:lnTo>
                  <a:pt x="16465" y="9840"/>
                </a:lnTo>
                <a:lnTo>
                  <a:pt x="16611" y="9743"/>
                </a:lnTo>
                <a:lnTo>
                  <a:pt x="16708" y="9645"/>
                </a:lnTo>
                <a:lnTo>
                  <a:pt x="16806" y="9499"/>
                </a:lnTo>
                <a:lnTo>
                  <a:pt x="16879" y="9377"/>
                </a:lnTo>
                <a:lnTo>
                  <a:pt x="16928" y="9231"/>
                </a:lnTo>
                <a:lnTo>
                  <a:pt x="16952" y="9061"/>
                </a:lnTo>
                <a:lnTo>
                  <a:pt x="16952" y="7892"/>
                </a:lnTo>
                <a:lnTo>
                  <a:pt x="16952" y="7892"/>
                </a:lnTo>
                <a:lnTo>
                  <a:pt x="16928" y="7721"/>
                </a:lnTo>
                <a:lnTo>
                  <a:pt x="16879" y="7575"/>
                </a:lnTo>
                <a:lnTo>
                  <a:pt x="16806" y="7453"/>
                </a:lnTo>
                <a:lnTo>
                  <a:pt x="16708" y="7307"/>
                </a:lnTo>
                <a:lnTo>
                  <a:pt x="16611" y="7210"/>
                </a:lnTo>
                <a:lnTo>
                  <a:pt x="16465" y="7112"/>
                </a:lnTo>
                <a:lnTo>
                  <a:pt x="16319" y="7064"/>
                </a:lnTo>
                <a:lnTo>
                  <a:pt x="16173" y="7015"/>
                </a:lnTo>
                <a:lnTo>
                  <a:pt x="16173" y="7015"/>
                </a:lnTo>
                <a:close/>
                <a:moveTo>
                  <a:pt x="10425" y="10425"/>
                </a:moveTo>
                <a:lnTo>
                  <a:pt x="10425" y="10425"/>
                </a:lnTo>
                <a:lnTo>
                  <a:pt x="10206" y="10620"/>
                </a:lnTo>
                <a:lnTo>
                  <a:pt x="9986" y="10766"/>
                </a:lnTo>
                <a:lnTo>
                  <a:pt x="9767" y="10912"/>
                </a:lnTo>
                <a:lnTo>
                  <a:pt x="9524" y="11034"/>
                </a:lnTo>
                <a:lnTo>
                  <a:pt x="9256" y="11107"/>
                </a:lnTo>
                <a:lnTo>
                  <a:pt x="9012" y="11180"/>
                </a:lnTo>
                <a:lnTo>
                  <a:pt x="8744" y="11228"/>
                </a:lnTo>
                <a:lnTo>
                  <a:pt x="8476" y="11228"/>
                </a:lnTo>
                <a:lnTo>
                  <a:pt x="8208" y="11228"/>
                </a:lnTo>
                <a:lnTo>
                  <a:pt x="7941" y="11180"/>
                </a:lnTo>
                <a:lnTo>
                  <a:pt x="7697" y="11107"/>
                </a:lnTo>
                <a:lnTo>
                  <a:pt x="7429" y="11034"/>
                </a:lnTo>
                <a:lnTo>
                  <a:pt x="7186" y="10912"/>
                </a:lnTo>
                <a:lnTo>
                  <a:pt x="6966" y="10766"/>
                </a:lnTo>
                <a:lnTo>
                  <a:pt x="6747" y="10620"/>
                </a:lnTo>
                <a:lnTo>
                  <a:pt x="6528" y="10425"/>
                </a:lnTo>
                <a:lnTo>
                  <a:pt x="6528" y="10425"/>
                </a:lnTo>
                <a:lnTo>
                  <a:pt x="6333" y="10206"/>
                </a:lnTo>
                <a:lnTo>
                  <a:pt x="6187" y="9986"/>
                </a:lnTo>
                <a:lnTo>
                  <a:pt x="6041" y="9767"/>
                </a:lnTo>
                <a:lnTo>
                  <a:pt x="5919" y="9524"/>
                </a:lnTo>
                <a:lnTo>
                  <a:pt x="5846" y="9256"/>
                </a:lnTo>
                <a:lnTo>
                  <a:pt x="5773" y="9012"/>
                </a:lnTo>
                <a:lnTo>
                  <a:pt x="5724" y="8744"/>
                </a:lnTo>
                <a:lnTo>
                  <a:pt x="5724" y="8476"/>
                </a:lnTo>
                <a:lnTo>
                  <a:pt x="5724" y="8208"/>
                </a:lnTo>
                <a:lnTo>
                  <a:pt x="5773" y="7941"/>
                </a:lnTo>
                <a:lnTo>
                  <a:pt x="5846" y="7697"/>
                </a:lnTo>
                <a:lnTo>
                  <a:pt x="5919" y="7429"/>
                </a:lnTo>
                <a:lnTo>
                  <a:pt x="6041" y="7186"/>
                </a:lnTo>
                <a:lnTo>
                  <a:pt x="6187" y="6966"/>
                </a:lnTo>
                <a:lnTo>
                  <a:pt x="6333" y="6747"/>
                </a:lnTo>
                <a:lnTo>
                  <a:pt x="6528" y="6528"/>
                </a:lnTo>
                <a:lnTo>
                  <a:pt x="6528" y="6528"/>
                </a:lnTo>
                <a:lnTo>
                  <a:pt x="6747" y="6333"/>
                </a:lnTo>
                <a:lnTo>
                  <a:pt x="6966" y="6187"/>
                </a:lnTo>
                <a:lnTo>
                  <a:pt x="7186" y="6041"/>
                </a:lnTo>
                <a:lnTo>
                  <a:pt x="7429" y="5919"/>
                </a:lnTo>
                <a:lnTo>
                  <a:pt x="7697" y="5846"/>
                </a:lnTo>
                <a:lnTo>
                  <a:pt x="7941" y="5773"/>
                </a:lnTo>
                <a:lnTo>
                  <a:pt x="8208" y="5724"/>
                </a:lnTo>
                <a:lnTo>
                  <a:pt x="8476" y="5724"/>
                </a:lnTo>
                <a:lnTo>
                  <a:pt x="8744" y="5724"/>
                </a:lnTo>
                <a:lnTo>
                  <a:pt x="9012" y="5773"/>
                </a:lnTo>
                <a:lnTo>
                  <a:pt x="9256" y="5846"/>
                </a:lnTo>
                <a:lnTo>
                  <a:pt x="9524" y="5919"/>
                </a:lnTo>
                <a:lnTo>
                  <a:pt x="9767" y="6041"/>
                </a:lnTo>
                <a:lnTo>
                  <a:pt x="9986" y="6187"/>
                </a:lnTo>
                <a:lnTo>
                  <a:pt x="10206" y="6333"/>
                </a:lnTo>
                <a:lnTo>
                  <a:pt x="10425" y="6528"/>
                </a:lnTo>
                <a:lnTo>
                  <a:pt x="10425" y="6528"/>
                </a:lnTo>
                <a:lnTo>
                  <a:pt x="10620" y="6747"/>
                </a:lnTo>
                <a:lnTo>
                  <a:pt x="10766" y="6966"/>
                </a:lnTo>
                <a:lnTo>
                  <a:pt x="10912" y="7186"/>
                </a:lnTo>
                <a:lnTo>
                  <a:pt x="11034" y="7429"/>
                </a:lnTo>
                <a:lnTo>
                  <a:pt x="11107" y="7697"/>
                </a:lnTo>
                <a:lnTo>
                  <a:pt x="11180" y="7941"/>
                </a:lnTo>
                <a:lnTo>
                  <a:pt x="11228" y="8208"/>
                </a:lnTo>
                <a:lnTo>
                  <a:pt x="11228" y="8476"/>
                </a:lnTo>
                <a:lnTo>
                  <a:pt x="11228" y="8744"/>
                </a:lnTo>
                <a:lnTo>
                  <a:pt x="11180" y="9012"/>
                </a:lnTo>
                <a:lnTo>
                  <a:pt x="11107" y="9256"/>
                </a:lnTo>
                <a:lnTo>
                  <a:pt x="11034" y="9524"/>
                </a:lnTo>
                <a:lnTo>
                  <a:pt x="10912" y="9767"/>
                </a:lnTo>
                <a:lnTo>
                  <a:pt x="10766" y="9986"/>
                </a:lnTo>
                <a:lnTo>
                  <a:pt x="10620" y="10206"/>
                </a:lnTo>
                <a:lnTo>
                  <a:pt x="10425" y="10425"/>
                </a:lnTo>
                <a:lnTo>
                  <a:pt x="10425" y="10425"/>
                </a:lnTo>
                <a:close/>
              </a:path>
            </a:pathLst>
          </a:custGeom>
          <a:noFill/>
          <a:ln w="12175" cap="rnd" cmpd="sng">
            <a:solidFill>
              <a:schemeClr val="bg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651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3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3"/>
          <p:cNvSpPr txBox="1">
            <a:spLocks noGrp="1"/>
          </p:cNvSpPr>
          <p:nvPr>
            <p:ph type="ctrTitle"/>
          </p:nvPr>
        </p:nvSpPr>
        <p:spPr>
          <a:xfrm>
            <a:off x="1028475" y="0"/>
            <a:ext cx="5238600" cy="5143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54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THANK YOU!</a:t>
            </a:r>
            <a:endParaRPr sz="54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38760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p16"/>
          <p:cNvSpPr txBox="1">
            <a:spLocks noGrp="1"/>
          </p:cNvSpPr>
          <p:nvPr>
            <p:ph type="ctrTitle"/>
          </p:nvPr>
        </p:nvSpPr>
        <p:spPr>
          <a:xfrm>
            <a:off x="1028475" y="1123850"/>
            <a:ext cx="5220000" cy="238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NỘI DUNG</a:t>
            </a:r>
            <a:endParaRPr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2370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7" dur="10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LỢI ÍCH CỦA NGÔN NGỮ TRUY VẤN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1</a:t>
            </a:r>
            <a:endParaRPr sz="2800"/>
          </a:p>
        </p:txBody>
      </p:sp>
      <p:graphicFrame>
        <p:nvGraphicFramePr>
          <p:cNvPr id="6" name="Diagram 5">
            <a:extLst>
              <a:ext uri="{FF2B5EF4-FFF2-40B4-BE49-F238E27FC236}">
                <a16:creationId xmlns:a16="http://schemas.microsoft.com/office/drawing/2014/main" id="{611BF987-703C-326D-7C45-3BABAAC8F5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43285104"/>
              </p:ext>
            </p:extLst>
          </p:nvPr>
        </p:nvGraphicFramePr>
        <p:xfrm>
          <a:off x="297450" y="1174652"/>
          <a:ext cx="8558162" cy="36326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5931297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057A2506-FD7F-4364-B3A0-A4ECEDE1756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">
                                            <p:graphicEl>
                                              <a:dgm id="{057A2506-FD7F-4364-B3A0-A4ECEDE1756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91F09427-79A1-4EA0-B4CB-479CEAEDBDF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graphicEl>
                                              <a:dgm id="{91F09427-79A1-4EA0-B4CB-479CEAEDBDF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2260A01B-7BBD-438E-9BDD-A7F8031B2DD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graphicEl>
                                              <a:dgm id="{2260A01B-7BBD-438E-9BDD-A7F8031B2DD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7395368-C216-4C5F-B0F0-1F850BECAB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">
                                            <p:graphicEl>
                                              <a:dgm id="{87395368-C216-4C5F-B0F0-1F850BECABC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36850755-92B4-4BA9-809F-EC23821CC1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>
                                            <p:graphicEl>
                                              <a:dgm id="{36850755-92B4-4BA9-809F-EC23821CC1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540A834A-715E-4C15-B021-FA9E0074146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6">
                                            <p:graphicEl>
                                              <a:dgm id="{540A834A-715E-4C15-B021-FA9E0074146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A3449C5F-0B01-43EA-81B9-497875C2371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graphicEl>
                                              <a:dgm id="{A3449C5F-0B01-43EA-81B9-497875C2371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graphicEl>
                                              <a:dgm id="{83CC2004-2DEC-4FC8-A6E0-E1BBF4F84D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6">
                                            <p:graphicEl>
                                              <a:dgm id="{83CC2004-2DEC-4FC8-A6E0-E1BBF4F84D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Graphic spid="6" grpId="0">
        <p:bldSub>
          <a:bldDgm bld="one"/>
        </p:bldSub>
      </p:bldGraphic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TẠO CƠ SỞ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2150948"/>
              </p:ext>
            </p:extLst>
          </p:nvPr>
        </p:nvGraphicFramePr>
        <p:xfrm>
          <a:off x="-619543" y="1182531"/>
          <a:ext cx="5245332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FE7AB3-8371-C60F-8BEE-29B04E1ECF04}"/>
              </a:ext>
            </a:extLst>
          </p:cNvPr>
          <p:cNvSpPr/>
          <p:nvPr/>
        </p:nvSpPr>
        <p:spPr>
          <a:xfrm>
            <a:off x="1773799" y="2028180"/>
            <a:ext cx="3114460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Câu truy vấn khởi tạo CSDL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298FD-48B1-F699-C285-6F971F3F204B}"/>
              </a:ext>
            </a:extLst>
          </p:cNvPr>
          <p:cNvSpPr/>
          <p:nvPr/>
        </p:nvSpPr>
        <p:spPr>
          <a:xfrm>
            <a:off x="4888259" y="2028180"/>
            <a:ext cx="2241312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Ý nghĩa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5738B-59FA-CC07-3F1C-860F289B2EA1}"/>
              </a:ext>
            </a:extLst>
          </p:cNvPr>
          <p:cNvSpPr/>
          <p:nvPr/>
        </p:nvSpPr>
        <p:spPr>
          <a:xfrm>
            <a:off x="1773799" y="2385691"/>
            <a:ext cx="311446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CREATE DATABASE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33A85-BF59-B399-BABC-C29194018D0A}"/>
              </a:ext>
            </a:extLst>
          </p:cNvPr>
          <p:cNvSpPr/>
          <p:nvPr/>
        </p:nvSpPr>
        <p:spPr>
          <a:xfrm>
            <a:off x="4888259" y="2385691"/>
            <a:ext cx="224131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Khởi tạo CSDL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B39F5-70A0-080C-0699-F1D4133797C5}"/>
              </a:ext>
            </a:extLst>
          </p:cNvPr>
          <p:cNvSpPr/>
          <p:nvPr/>
        </p:nvSpPr>
        <p:spPr>
          <a:xfrm>
            <a:off x="1773799" y="2722575"/>
            <a:ext cx="311446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CREATE TABLE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416F4-BDF2-6CE8-A084-CEEF6B82E939}"/>
              </a:ext>
            </a:extLst>
          </p:cNvPr>
          <p:cNvSpPr/>
          <p:nvPr/>
        </p:nvSpPr>
        <p:spPr>
          <a:xfrm>
            <a:off x="4888259" y="2722575"/>
            <a:ext cx="224131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Khởi tạo bảng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82343-D8D7-D56F-2E9D-87A756BCFDE3}"/>
              </a:ext>
            </a:extLst>
          </p:cNvPr>
          <p:cNvSpPr/>
          <p:nvPr/>
        </p:nvSpPr>
        <p:spPr>
          <a:xfrm>
            <a:off x="1773799" y="3059459"/>
            <a:ext cx="311446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ALTER TABLE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E4712-157A-D935-43D6-AEAFDE7E93CA}"/>
              </a:ext>
            </a:extLst>
          </p:cNvPr>
          <p:cNvSpPr/>
          <p:nvPr/>
        </p:nvSpPr>
        <p:spPr>
          <a:xfrm>
            <a:off x="4888259" y="3059459"/>
            <a:ext cx="224131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Thay đổi định nghĩa bảng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921E4C-9D9A-735B-EF88-BAEE45E9D3CE}"/>
              </a:ext>
            </a:extLst>
          </p:cNvPr>
          <p:cNvSpPr/>
          <p:nvPr/>
        </p:nvSpPr>
        <p:spPr>
          <a:xfrm>
            <a:off x="1773799" y="3396343"/>
            <a:ext cx="311446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PRIMARY KEY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96F52-87F7-5D2A-D0DE-FC8635977216}"/>
              </a:ext>
            </a:extLst>
          </p:cNvPr>
          <p:cNvSpPr/>
          <p:nvPr/>
        </p:nvSpPr>
        <p:spPr>
          <a:xfrm>
            <a:off x="4888259" y="3396343"/>
            <a:ext cx="224131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Khai báo khóa chính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B6EADD-2550-BBEF-0FA8-92962C117EF2}"/>
              </a:ext>
            </a:extLst>
          </p:cNvPr>
          <p:cNvSpPr/>
          <p:nvPr/>
        </p:nvSpPr>
        <p:spPr>
          <a:xfrm>
            <a:off x="1773799" y="3733227"/>
            <a:ext cx="311446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>
                <a:solidFill>
                  <a:srgbClr val="0070C0"/>
                </a:solidFill>
              </a:rPr>
              <a:t>FOREIGN KEY… REFERENCES …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9C08C-6D3D-C299-E0C6-82BD50E65947}"/>
              </a:ext>
            </a:extLst>
          </p:cNvPr>
          <p:cNvSpPr/>
          <p:nvPr/>
        </p:nvSpPr>
        <p:spPr>
          <a:xfrm>
            <a:off x="4888259" y="3733227"/>
            <a:ext cx="224131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Khai báo khóa ngoài</a:t>
            </a:r>
          </a:p>
        </p:txBody>
      </p:sp>
    </p:spTree>
    <p:extLst>
      <p:ext uri="{BB962C8B-B14F-4D97-AF65-F5344CB8AC3E}">
        <p14:creationId xmlns:p14="http://schemas.microsoft.com/office/powerpoint/2010/main" val="2104099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4" grpId="0"/>
      <p:bldP spid="118" grpId="0"/>
      <p:bldGraphic spid="2" grpId="0">
        <p:bldAsOne/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14"/>
          <p:cNvSpPr txBox="1">
            <a:spLocks noGrp="1"/>
          </p:cNvSpPr>
          <p:nvPr>
            <p:ph type="title"/>
          </p:nvPr>
        </p:nvSpPr>
        <p:spPr>
          <a:xfrm>
            <a:off x="1101386" y="272850"/>
            <a:ext cx="7574400" cy="749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" sz="2000"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rPr>
              <a:t>KHỞI TẠO CƠ SỞ DỮ LIỆU</a:t>
            </a:r>
            <a:endParaRPr sz="2000">
              <a:latin typeface="Roboto" panose="02000000000000000000" pitchFamily="2" charset="0"/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18" name="Google Shape;118;p14"/>
          <p:cNvSpPr txBox="1">
            <a:spLocks noGrp="1"/>
          </p:cNvSpPr>
          <p:nvPr>
            <p:ph type="sldNum" idx="12"/>
          </p:nvPr>
        </p:nvSpPr>
        <p:spPr>
          <a:xfrm>
            <a:off x="0" y="0"/>
            <a:ext cx="594900" cy="731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/>
              <a:t>2</a:t>
            </a:r>
            <a:endParaRPr sz="2800"/>
          </a:p>
        </p:txBody>
      </p:sp>
      <p:graphicFrame>
        <p:nvGraphicFramePr>
          <p:cNvPr id="2" name="Diagram 1">
            <a:extLst>
              <a:ext uri="{FF2B5EF4-FFF2-40B4-BE49-F238E27FC236}">
                <a16:creationId xmlns:a16="http://schemas.microsoft.com/office/drawing/2014/main" id="{681E1DD8-C342-95BE-6E55-2F3CD6A4D20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631468910"/>
              </p:ext>
            </p:extLst>
          </p:nvPr>
        </p:nvGraphicFramePr>
        <p:xfrm>
          <a:off x="-552307" y="1182531"/>
          <a:ext cx="4594918" cy="4606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id="{6BFE7AB3-8371-C60F-8BEE-29B04E1ECF04}"/>
              </a:ext>
            </a:extLst>
          </p:cNvPr>
          <p:cNvSpPr/>
          <p:nvPr/>
        </p:nvSpPr>
        <p:spPr>
          <a:xfrm>
            <a:off x="1436915" y="1865628"/>
            <a:ext cx="2468192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Kiểu dữ liệu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B0F298FD-48B1-F699-C285-6F971F3F204B}"/>
              </a:ext>
            </a:extLst>
          </p:cNvPr>
          <p:cNvSpPr/>
          <p:nvPr/>
        </p:nvSpPr>
        <p:spPr>
          <a:xfrm>
            <a:off x="3905125" y="1865628"/>
            <a:ext cx="4118220" cy="33688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/>
              <a:t>Ý nghĩa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C085738B-59FA-CC07-3F1C-860F289B2EA1}"/>
              </a:ext>
            </a:extLst>
          </p:cNvPr>
          <p:cNvSpPr/>
          <p:nvPr/>
        </p:nvSpPr>
        <p:spPr>
          <a:xfrm>
            <a:off x="1436915" y="2223139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CHAR (n), CHARACTER (n)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A933A85-BF59-B399-BABC-C29194018D0A}"/>
              </a:ext>
            </a:extLst>
          </p:cNvPr>
          <p:cNvSpPr/>
          <p:nvPr/>
        </p:nvSpPr>
        <p:spPr>
          <a:xfrm>
            <a:off x="3905125" y="2223139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Xâu kí tự, độ dài cố định, n kí tự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EDB39F5-70A0-080C-0699-F1D4133797C5}"/>
              </a:ext>
            </a:extLst>
          </p:cNvPr>
          <p:cNvSpPr/>
          <p:nvPr/>
        </p:nvSpPr>
        <p:spPr>
          <a:xfrm>
            <a:off x="1436915" y="2560023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VARCHAR (n)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16416F4-BDF2-6CE8-A084-CEEF6B82E939}"/>
              </a:ext>
            </a:extLst>
          </p:cNvPr>
          <p:cNvSpPr/>
          <p:nvPr/>
        </p:nvSpPr>
        <p:spPr>
          <a:xfrm>
            <a:off x="3905125" y="2560023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Xâu kí tự, độ dài thay đổi, không vượt quá n kí tự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F082343-D8D7-D56F-2E9D-87A756BCFDE3}"/>
              </a:ext>
            </a:extLst>
          </p:cNvPr>
          <p:cNvSpPr/>
          <p:nvPr/>
        </p:nvSpPr>
        <p:spPr>
          <a:xfrm>
            <a:off x="1436915" y="2896907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BOOLEAN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8BE4712-157A-D935-43D6-AEAFDE7E93CA}"/>
              </a:ext>
            </a:extLst>
          </p:cNvPr>
          <p:cNvSpPr/>
          <p:nvPr/>
        </p:nvSpPr>
        <p:spPr>
          <a:xfrm>
            <a:off x="3905125" y="2896907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Kiểu logic, chỉ gồm 2 giá trị Đúng/Sai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D921E4C-9D9A-735B-EF88-BAEE45E9D3CE}"/>
              </a:ext>
            </a:extLst>
          </p:cNvPr>
          <p:cNvSpPr/>
          <p:nvPr/>
        </p:nvSpPr>
        <p:spPr>
          <a:xfrm>
            <a:off x="1436915" y="3233791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INT, INTERGER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9FB96F52-87F7-5D2A-D0DE-FC8635977216}"/>
              </a:ext>
            </a:extLst>
          </p:cNvPr>
          <p:cNvSpPr/>
          <p:nvPr/>
        </p:nvSpPr>
        <p:spPr>
          <a:xfrm>
            <a:off x="3905125" y="3233791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Số nguyên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3EB6EADD-2550-BBEF-0FA8-92962C117EF2}"/>
              </a:ext>
            </a:extLst>
          </p:cNvPr>
          <p:cNvSpPr/>
          <p:nvPr/>
        </p:nvSpPr>
        <p:spPr>
          <a:xfrm>
            <a:off x="1436915" y="3570675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REAL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C49C08C-6D3D-C299-E0C6-82BD50E65947}"/>
              </a:ext>
            </a:extLst>
          </p:cNvPr>
          <p:cNvSpPr/>
          <p:nvPr/>
        </p:nvSpPr>
        <p:spPr>
          <a:xfrm>
            <a:off x="3905125" y="3570675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Số thực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984E7DD-8327-F111-1F73-65BB52D05DDB}"/>
              </a:ext>
            </a:extLst>
          </p:cNvPr>
          <p:cNvSpPr/>
          <p:nvPr/>
        </p:nvSpPr>
        <p:spPr>
          <a:xfrm>
            <a:off x="1436915" y="3907559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DATE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8910853-F6BB-A8A7-8CA5-0B8E87A0551F}"/>
              </a:ext>
            </a:extLst>
          </p:cNvPr>
          <p:cNvSpPr/>
          <p:nvPr/>
        </p:nvSpPr>
        <p:spPr>
          <a:xfrm>
            <a:off x="3905125" y="3907559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Ngày tháng, dạng “YYYY-MM-DD”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BABE1718-4877-6EA7-22C4-2C4CB86EEE82}"/>
              </a:ext>
            </a:extLst>
          </p:cNvPr>
          <p:cNvSpPr/>
          <p:nvPr/>
        </p:nvSpPr>
        <p:spPr>
          <a:xfrm>
            <a:off x="1436915" y="4224678"/>
            <a:ext cx="2468192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TIME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30A381-DC1E-FC54-1977-BCF93BCAFF11}"/>
              </a:ext>
            </a:extLst>
          </p:cNvPr>
          <p:cNvSpPr/>
          <p:nvPr/>
        </p:nvSpPr>
        <p:spPr>
          <a:xfrm>
            <a:off x="3905125" y="4224678"/>
            <a:ext cx="4118220" cy="336884"/>
          </a:xfrm>
          <a:prstGeom prst="rect">
            <a:avLst/>
          </a:prstGeom>
          <a:ln w="127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/>
              <a:t>Thời gian, dạng “HH:MM:SS”</a:t>
            </a:r>
          </a:p>
        </p:txBody>
      </p:sp>
    </p:spTree>
    <p:extLst>
      <p:ext uri="{BB962C8B-B14F-4D97-AF65-F5344CB8AC3E}">
        <p14:creationId xmlns:p14="http://schemas.microsoft.com/office/powerpoint/2010/main" val="4017257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 animBg="1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theme/theme1.xml><?xml version="1.0" encoding="utf-8"?>
<a:theme xmlns:a="http://schemas.openxmlformats.org/drawingml/2006/main" name="William template">
  <a:themeElements>
    <a:clrScheme name="Custom 347">
      <a:dk1>
        <a:srgbClr val="222222"/>
      </a:dk1>
      <a:lt1>
        <a:srgbClr val="FFFFFF"/>
      </a:lt1>
      <a:dk2>
        <a:srgbClr val="666666"/>
      </a:dk2>
      <a:lt2>
        <a:srgbClr val="F3F3F3"/>
      </a:lt2>
      <a:accent1>
        <a:srgbClr val="FF8700"/>
      </a:accent1>
      <a:accent2>
        <a:srgbClr val="FFB840"/>
      </a:accent2>
      <a:accent3>
        <a:srgbClr val="333333"/>
      </a:accent3>
      <a:accent4>
        <a:srgbClr val="9B9796"/>
      </a:accent4>
      <a:accent5>
        <a:srgbClr val="C9C3BD"/>
      </a:accent5>
      <a:accent6>
        <a:srgbClr val="96C94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5095</TotalTime>
  <Words>2028</Words>
  <Application>Microsoft Office PowerPoint</Application>
  <PresentationFormat>On-screen Show (16:9)</PresentationFormat>
  <Paragraphs>588</Paragraphs>
  <Slides>53</Slides>
  <Notes>31</Notes>
  <HiddenSlides>0</HiddenSlides>
  <MMClips>20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53</vt:i4>
      </vt:variant>
    </vt:vector>
  </HeadingPairs>
  <TitlesOfParts>
    <vt:vector size="58" baseType="lpstr">
      <vt:lpstr>Roboto</vt:lpstr>
      <vt:lpstr>Dosis</vt:lpstr>
      <vt:lpstr>Arial</vt:lpstr>
      <vt:lpstr>Calibri</vt:lpstr>
      <vt:lpstr>William template</vt:lpstr>
      <vt:lpstr>  BÀI 14.  SQL– NGÔN NGỮ TRUY VẤN CÓ CẤU TRÚC</vt:lpstr>
      <vt:lpstr> MỤC TIÊU</vt:lpstr>
      <vt:lpstr>PowerPoint Presentation</vt:lpstr>
      <vt:lpstr> KHỞI ĐỘNG</vt:lpstr>
      <vt:lpstr>PowerPoint Presentation</vt:lpstr>
      <vt:lpstr> NỘI DUNG</vt:lpstr>
      <vt:lpstr>LỢI ÍCH CỦA NGÔN NGỮ TRUY VẤN</vt:lpstr>
      <vt:lpstr>KHỞI TẠO CƠ SỞ DỮ LIỆU</vt:lpstr>
      <vt:lpstr>KHỞI TẠO CƠ SỞ DỮ LIỆU</vt:lpstr>
      <vt:lpstr>KHỞI TẠO CƠ SỞ DỮ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CẬP NHẬT VÀ TRUY XUẤT DỮ LIỆU</vt:lpstr>
      <vt:lpstr>CẬP NHẬT VÀ TRUY XUẤT DỮ LIỆU</vt:lpstr>
      <vt:lpstr>CẬP NHẬT VÀ TRUY XUẤT DỮ LIỆU</vt:lpstr>
      <vt:lpstr>CẬP NHẬT VÀ TRUY XUẤT DỮ LIỆU</vt:lpstr>
      <vt:lpstr>CẬP NHẬT VÀ TRUY XUẤT DỮ LIỆU</vt:lpstr>
      <vt:lpstr>CẬP NHẬT VÀ TRUY XUẤT DỮ LIỆU</vt:lpstr>
      <vt:lpstr>CẬP NHẬT VÀ TRUY XUẤT DỮ LIỆU</vt:lpstr>
      <vt:lpstr>CẬP NHẬT VÀ TRUY XUẤT DỮ LIỆU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KIỂM SOÁT QUYỀN TRUY CẬP</vt:lpstr>
      <vt:lpstr>KIỂM SOÁT QUYỀN TRUY CẬP</vt:lpstr>
      <vt:lpstr>PowerPoint Presentation</vt:lpstr>
      <vt:lpstr>PowerPoint Presentation</vt:lpstr>
      <vt:lpstr>PowerPoint Presentation</vt:lpstr>
      <vt:lpstr> LUYỆN TẬP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VẬN DỤNG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  BÀI 1. BÀI TOÁN QUẢN LÍ DỮ LIỆU</dc:title>
  <cp:lastModifiedBy>Admin</cp:lastModifiedBy>
  <cp:revision>95</cp:revision>
  <dcterms:modified xsi:type="dcterms:W3CDTF">2023-12-14T03:25:43Z</dcterms:modified>
</cp:coreProperties>
</file>