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5" r:id="rId1"/>
    <p:sldMasterId id="2147483783" r:id="rId2"/>
    <p:sldMasterId id="2147483795" r:id="rId3"/>
    <p:sldMasterId id="2147483809" r:id="rId4"/>
    <p:sldMasterId id="2147483822" r:id="rId5"/>
  </p:sldMasterIdLst>
  <p:notesMasterIdLst>
    <p:notesMasterId r:id="rId61"/>
  </p:notesMasterIdLst>
  <p:sldIdLst>
    <p:sldId id="284" r:id="rId6"/>
    <p:sldId id="6208" r:id="rId7"/>
    <p:sldId id="6209" r:id="rId8"/>
    <p:sldId id="6210" r:id="rId9"/>
    <p:sldId id="267" r:id="rId10"/>
    <p:sldId id="6211" r:id="rId11"/>
    <p:sldId id="269" r:id="rId12"/>
    <p:sldId id="270" r:id="rId13"/>
    <p:sldId id="350" r:id="rId14"/>
    <p:sldId id="349" r:id="rId15"/>
    <p:sldId id="6205" r:id="rId16"/>
    <p:sldId id="6232" r:id="rId17"/>
    <p:sldId id="6227" r:id="rId18"/>
    <p:sldId id="6230" r:id="rId19"/>
    <p:sldId id="6233" r:id="rId20"/>
    <p:sldId id="6234" r:id="rId21"/>
    <p:sldId id="6235" r:id="rId22"/>
    <p:sldId id="6236" r:id="rId23"/>
    <p:sldId id="6238" r:id="rId24"/>
    <p:sldId id="6228" r:id="rId25"/>
    <p:sldId id="6237" r:id="rId26"/>
    <p:sldId id="6239" r:id="rId27"/>
    <p:sldId id="6240" r:id="rId28"/>
    <p:sldId id="6206" r:id="rId29"/>
    <p:sldId id="6216" r:id="rId30"/>
    <p:sldId id="6241" r:id="rId31"/>
    <p:sldId id="6242" r:id="rId32"/>
    <p:sldId id="6243" r:id="rId33"/>
    <p:sldId id="6244" r:id="rId34"/>
    <p:sldId id="6245" r:id="rId35"/>
    <p:sldId id="6246" r:id="rId36"/>
    <p:sldId id="297" r:id="rId37"/>
    <p:sldId id="6220" r:id="rId38"/>
    <p:sldId id="6219" r:id="rId39"/>
    <p:sldId id="6247" r:id="rId40"/>
    <p:sldId id="6248" r:id="rId41"/>
    <p:sldId id="6250" r:id="rId42"/>
    <p:sldId id="6249" r:id="rId43"/>
    <p:sldId id="6207" r:id="rId44"/>
    <p:sldId id="6251" r:id="rId45"/>
    <p:sldId id="6225" r:id="rId46"/>
    <p:sldId id="6226" r:id="rId47"/>
    <p:sldId id="318" r:id="rId48"/>
    <p:sldId id="6252" r:id="rId49"/>
    <p:sldId id="6253" r:id="rId50"/>
    <p:sldId id="6218" r:id="rId51"/>
    <p:sldId id="357" r:id="rId52"/>
    <p:sldId id="312" r:id="rId53"/>
    <p:sldId id="6260" r:id="rId54"/>
    <p:sldId id="6254" r:id="rId55"/>
    <p:sldId id="6256" r:id="rId56"/>
    <p:sldId id="6255" r:id="rId57"/>
    <p:sldId id="319" r:id="rId58"/>
    <p:sldId id="320" r:id="rId59"/>
    <p:sldId id="6259" r:id="rId60"/>
  </p:sldIdLst>
  <p:sldSz cx="12192000" cy="6858000"/>
  <p:notesSz cx="6858000" cy="9144000"/>
  <p:embeddedFontLst>
    <p:embeddedFont>
      <p:font typeface="Calibri Light" panose="020F0302020204030204" pitchFamily="34" charset="0"/>
      <p:regular r:id="rId62"/>
      <p:italic r:id="rId63"/>
    </p:embeddedFont>
    <p:embeddedFont>
      <p:font typeface="Tw Cen MT" panose="020B0602020104020603" pitchFamily="34" charset="0"/>
      <p:regular r:id="rId64"/>
      <p:bold r:id="rId65"/>
      <p:italic r:id="rId66"/>
      <p:boldItalic r:id="rId67"/>
    </p:embeddedFont>
    <p:embeddedFont>
      <p:font typeface="Barlow Semi Condensed" panose="020B0604020202020204" charset="0"/>
      <p:regular r:id="rId68"/>
      <p:bold r:id="rId69"/>
      <p:italic r:id="rId70"/>
      <p:boldItalic r:id="rId71"/>
    </p:embeddedFont>
    <p:embeddedFont>
      <p:font typeface="宋体" panose="02010600030101010101" pitchFamily="2" charset="-122"/>
      <p:regular r:id="rId72"/>
    </p:embeddedFont>
    <p:embeddedFont>
      <p:font typeface="Cambria Math" panose="02040503050406030204" pitchFamily="18" charset="0"/>
      <p:regular r:id="rId73"/>
    </p:embeddedFont>
    <p:embeddedFont>
      <p:font typeface="Barlow" panose="020B0604020202020204" charset="0"/>
      <p:regular r:id="rId74"/>
      <p:bold r:id="rId75"/>
      <p:italic r:id="rId76"/>
      <p:boldItalic r:id="rId77"/>
    </p:embeddedFont>
    <p:embeddedFont>
      <p:font typeface="Verdana" panose="020B0604030504040204" pitchFamily="34" charset="0"/>
      <p:regular r:id="rId78"/>
      <p:bold r:id="rId79"/>
      <p:italic r:id="rId80"/>
      <p:boldItalic r:id="rId81"/>
    </p:embeddedFont>
    <p:embeddedFont>
      <p:font typeface="Roboto" panose="020B0604020202020204" charset="0"/>
      <p:regular r:id="rId82"/>
      <p:bold r:id="rId83"/>
      <p:italic r:id="rId84"/>
      <p:boldItalic r:id="rId85"/>
    </p:embeddedFont>
    <p:embeddedFont>
      <p:font typeface="Barlow Semi Condensed Light" panose="020B0604020202020204" charset="0"/>
      <p:regular r:id="rId86"/>
      <p:italic r:id="rId87"/>
    </p:embeddedFont>
    <p:embeddedFont>
      <p:font typeface="Calibri" panose="020F0502020204030204" pitchFamily="34" charset="0"/>
      <p:regular r:id="rId88"/>
      <p:bold r:id="rId89"/>
      <p:italic r:id="rId90"/>
      <p:boldItalic r:id="rId91"/>
    </p:embeddedFont>
    <p:embeddedFont>
      <p:font typeface="微软雅黑" panose="020B0503020204020204" pitchFamily="34" charset="-122"/>
      <p:regular r:id="rId92"/>
      <p:bold r:id="rId93"/>
    </p:embeddedFont>
    <p:embeddedFont>
      <p:font typeface="Fira Sans Extra Condensed" panose="020B0604020202020204" charset="0"/>
      <p:regular r:id="rId94"/>
      <p:bold r:id="rId95"/>
    </p:embeddedFont>
    <p:embeddedFont>
      <p:font typeface="Tahoma" panose="020B0604030504040204" pitchFamily="34" charset="0"/>
      <p:regular r:id="rId96"/>
      <p:bold r:id="rId97"/>
    </p:embeddedFont>
    <p:embeddedFont>
      <p:font typeface="Britannic Bold" panose="020B0903060703020204" pitchFamily="34" charset="0"/>
      <p:regular r:id="rId98"/>
    </p:embeddedFont>
    <p:embeddedFont>
      <p:font typeface="Denk One" panose="020B0604020202020204" charset="0"/>
      <p:regular r:id="rId9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n Duyy" initials="TD" lastIdx="1" clrIdx="0">
    <p:extLst>
      <p:ext uri="{19B8F6BF-5375-455C-9EA6-DF929625EA0E}">
        <p15:presenceInfo xmlns:p15="http://schemas.microsoft.com/office/powerpoint/2012/main" userId="Trann Duy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7C3E"/>
    <a:srgbClr val="FF7C3E"/>
    <a:srgbClr val="FFCA08"/>
    <a:srgbClr val="FFE9A3"/>
    <a:srgbClr val="FFD44B"/>
    <a:srgbClr val="FFD653"/>
    <a:srgbClr val="5B9BD5"/>
    <a:srgbClr val="CCFF99"/>
    <a:srgbClr val="CC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95165" autoAdjust="0"/>
  </p:normalViewPr>
  <p:slideViewPr>
    <p:cSldViewPr snapToGrid="0">
      <p:cViewPr varScale="1">
        <p:scale>
          <a:sx n="63" d="100"/>
          <a:sy n="63" d="100"/>
        </p:scale>
        <p:origin x="648" y="76"/>
      </p:cViewPr>
      <p:guideLst/>
    </p:cSldViewPr>
  </p:slideViewPr>
  <p:notesTextViewPr>
    <p:cViewPr>
      <p:scale>
        <a:sx n="1" d="1"/>
        <a:sy n="1" d="1"/>
      </p:scale>
      <p:origin x="0" y="0"/>
    </p:cViewPr>
  </p:notesTextViewPr>
  <p:sorterViewPr>
    <p:cViewPr>
      <p:scale>
        <a:sx n="100" d="100"/>
        <a:sy n="100" d="100"/>
      </p:scale>
      <p:origin x="0" y="-49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font" Target="fonts/font28.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3.fntdata"/><Relationship Id="rId79" Type="http://schemas.openxmlformats.org/officeDocument/2006/relationships/font" Target="fonts/font18.fntdata"/><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font" Target="fonts/font29.fntdata"/><Relationship Id="rId95" Type="http://schemas.openxmlformats.org/officeDocument/2006/relationships/font" Target="fonts/font34.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font" Target="fonts/font3.fntdata"/><Relationship Id="rId69" Type="http://schemas.openxmlformats.org/officeDocument/2006/relationships/font" Target="fonts/font8.fntdata"/><Relationship Id="rId80" Type="http://schemas.openxmlformats.org/officeDocument/2006/relationships/font" Target="fonts/font19.fntdata"/><Relationship Id="rId85" Type="http://schemas.openxmlformats.org/officeDocument/2006/relationships/font" Target="fonts/font24.fntdata"/><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6.fntdata"/><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91" Type="http://schemas.openxmlformats.org/officeDocument/2006/relationships/font" Target="fonts/font30.fntdata"/><Relationship Id="rId96"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94" Type="http://schemas.openxmlformats.org/officeDocument/2006/relationships/font" Target="fonts/font33.fntdata"/><Relationship Id="rId99" Type="http://schemas.openxmlformats.org/officeDocument/2006/relationships/font" Target="fonts/font38.fntdata"/><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5.fntdata"/><Relationship Id="rId97" Type="http://schemas.openxmlformats.org/officeDocument/2006/relationships/font" Target="fonts/font36.fntdata"/><Relationship Id="rId10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font" Target="fonts/font10.fntdata"/><Relationship Id="rId92" Type="http://schemas.openxmlformats.org/officeDocument/2006/relationships/font" Target="fonts/font31.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16.fntdata"/><Relationship Id="rId100"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1.fntdata"/><Relationship Id="rId93" Type="http://schemas.openxmlformats.org/officeDocument/2006/relationships/font" Target="fonts/font32.fntdata"/><Relationship Id="rId98" Type="http://schemas.openxmlformats.org/officeDocument/2006/relationships/font" Target="fonts/font37.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90BC36-E8C2-47A2-B126-75BE2E905C1B}"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A18811-9ACA-4F8F-B04D-1A13BE81CBEC}" type="slidenum">
              <a:rPr lang="en-US" smtClean="0"/>
              <a:t>‹#›</a:t>
            </a:fld>
            <a:endParaRPr lang="en-US"/>
          </a:p>
        </p:txBody>
      </p:sp>
    </p:spTree>
    <p:extLst>
      <p:ext uri="{BB962C8B-B14F-4D97-AF65-F5344CB8AC3E}">
        <p14:creationId xmlns:p14="http://schemas.microsoft.com/office/powerpoint/2010/main" val="1709499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04A65-FED2-458F-8760-D4B912626E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9963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481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16C38D1-B2BE-413E-AA30-76D6C8A318AD}"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66788" rtl="0" eaLnBrk="1" fontAlgn="base" latinLnBrk="0" hangingPunct="1">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1333375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7C6D3899-CEF3-4974-ACD2-16FA8710ED5D}" type="slidenum">
              <a:rPr lang="en-US" smtClean="0"/>
              <a:pPr>
                <a:defRPr/>
              </a:pPr>
              <a:t>32</a:t>
            </a:fld>
            <a:endParaRPr lang="en-US"/>
          </a:p>
        </p:txBody>
      </p:sp>
    </p:spTree>
    <p:extLst>
      <p:ext uri="{BB962C8B-B14F-4D97-AF65-F5344CB8AC3E}">
        <p14:creationId xmlns:p14="http://schemas.microsoft.com/office/powerpoint/2010/main" val="2174994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3288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04A65-FED2-458F-8760-D4B912626E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94124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C0C2E-6A67-48C2-A464-D5FA9AB14C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BFC801-95BE-49F0-BFDD-DEBC3AFA8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2FA896-0CD5-460A-A917-DBAE7F32797F}"/>
              </a:ext>
            </a:extLst>
          </p:cNvPr>
          <p:cNvSpPr>
            <a:spLocks noGrp="1"/>
          </p:cNvSpPr>
          <p:nvPr>
            <p:ph type="dt" sz="half" idx="10"/>
          </p:nvPr>
        </p:nvSpPr>
        <p:spPr/>
        <p:txBody>
          <a:bodyPr/>
          <a:lstStyle/>
          <a:p>
            <a:fld id="{06ABD190-56AD-4C55-BBCA-1554B872117B}" type="datetimeFigureOut">
              <a:rPr lang="en-US" smtClean="0"/>
              <a:t>11/7/2024</a:t>
            </a:fld>
            <a:endParaRPr lang="en-US"/>
          </a:p>
        </p:txBody>
      </p:sp>
      <p:sp>
        <p:nvSpPr>
          <p:cNvPr id="5" name="Footer Placeholder 4">
            <a:extLst>
              <a:ext uri="{FF2B5EF4-FFF2-40B4-BE49-F238E27FC236}">
                <a16:creationId xmlns:a16="http://schemas.microsoft.com/office/drawing/2014/main" id="{63980D7E-B022-41AE-B72B-091501E0B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3D190-94EB-406F-82FB-68D7132F590E}"/>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90576645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73BE-6C6B-4C37-AD18-E5B0A9A64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198C71-D777-4327-BB26-CAEF6A8AB2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7ECF6-76F1-4413-A492-20829D2DB667}"/>
              </a:ext>
            </a:extLst>
          </p:cNvPr>
          <p:cNvSpPr>
            <a:spLocks noGrp="1"/>
          </p:cNvSpPr>
          <p:nvPr>
            <p:ph type="dt" sz="half" idx="10"/>
          </p:nvPr>
        </p:nvSpPr>
        <p:spPr/>
        <p:txBody>
          <a:bodyPr/>
          <a:lstStyle/>
          <a:p>
            <a:fld id="{06ABD190-56AD-4C55-BBCA-1554B872117B}" type="datetimeFigureOut">
              <a:rPr lang="en-US" smtClean="0"/>
              <a:t>11/7/2024</a:t>
            </a:fld>
            <a:endParaRPr lang="en-US"/>
          </a:p>
        </p:txBody>
      </p:sp>
      <p:sp>
        <p:nvSpPr>
          <p:cNvPr id="5" name="Footer Placeholder 4">
            <a:extLst>
              <a:ext uri="{FF2B5EF4-FFF2-40B4-BE49-F238E27FC236}">
                <a16:creationId xmlns:a16="http://schemas.microsoft.com/office/drawing/2014/main" id="{4145A7C7-12AE-4000-B302-F9157A229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B4EB0-531D-4B3C-9E61-B1CC5C9DEBD3}"/>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25062108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53F140-803B-405F-A7A6-E3FD40F455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7482F6-D935-415A-91FC-64996991D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BA077-70A5-476B-8914-2D76B295649B}"/>
              </a:ext>
            </a:extLst>
          </p:cNvPr>
          <p:cNvSpPr>
            <a:spLocks noGrp="1"/>
          </p:cNvSpPr>
          <p:nvPr>
            <p:ph type="dt" sz="half" idx="10"/>
          </p:nvPr>
        </p:nvSpPr>
        <p:spPr/>
        <p:txBody>
          <a:bodyPr/>
          <a:lstStyle/>
          <a:p>
            <a:fld id="{06ABD190-56AD-4C55-BBCA-1554B872117B}" type="datetimeFigureOut">
              <a:rPr lang="en-US" smtClean="0"/>
              <a:t>11/7/2024</a:t>
            </a:fld>
            <a:endParaRPr lang="en-US"/>
          </a:p>
        </p:txBody>
      </p:sp>
      <p:sp>
        <p:nvSpPr>
          <p:cNvPr id="5" name="Footer Placeholder 4">
            <a:extLst>
              <a:ext uri="{FF2B5EF4-FFF2-40B4-BE49-F238E27FC236}">
                <a16:creationId xmlns:a16="http://schemas.microsoft.com/office/drawing/2014/main" id="{CEAD909C-F474-4EB2-9462-B0413560E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CAB44-7052-4A59-8942-42FA3F18FACB}"/>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190016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564444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783228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598390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450737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886123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967242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893766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216755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C53FB-F170-41C0-9F80-A9F03C33A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76DCE7-2F24-48E7-A25C-834E7928EC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EC0B46-E4AE-4263-9761-AA17CEECCCE4}"/>
              </a:ext>
            </a:extLst>
          </p:cNvPr>
          <p:cNvSpPr>
            <a:spLocks noGrp="1"/>
          </p:cNvSpPr>
          <p:nvPr>
            <p:ph type="dt" sz="half" idx="10"/>
          </p:nvPr>
        </p:nvSpPr>
        <p:spPr/>
        <p:txBody>
          <a:bodyPr/>
          <a:lstStyle/>
          <a:p>
            <a:fld id="{06ABD190-56AD-4C55-BBCA-1554B872117B}" type="datetimeFigureOut">
              <a:rPr lang="en-US" smtClean="0"/>
              <a:t>11/7/2024</a:t>
            </a:fld>
            <a:endParaRPr lang="en-US"/>
          </a:p>
        </p:txBody>
      </p:sp>
      <p:sp>
        <p:nvSpPr>
          <p:cNvPr id="5" name="Footer Placeholder 4">
            <a:extLst>
              <a:ext uri="{FF2B5EF4-FFF2-40B4-BE49-F238E27FC236}">
                <a16:creationId xmlns:a16="http://schemas.microsoft.com/office/drawing/2014/main" id="{85B6ED5B-2CA4-4C51-8D4B-B662E78E3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BC519-47A9-4F8C-A3A5-6A3E9B291FEC}"/>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2316189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190886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870169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773308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33186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04994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01072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393244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41605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38367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209597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510C3-B1F3-433C-AEBA-2FB263DE1B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DA4246-26D1-4D4B-A0C2-5ADDEE3E1D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0F7E3D-CCF5-41F2-B3DA-822FA62C1F22}"/>
              </a:ext>
            </a:extLst>
          </p:cNvPr>
          <p:cNvSpPr>
            <a:spLocks noGrp="1"/>
          </p:cNvSpPr>
          <p:nvPr>
            <p:ph type="dt" sz="half" idx="10"/>
          </p:nvPr>
        </p:nvSpPr>
        <p:spPr/>
        <p:txBody>
          <a:bodyPr/>
          <a:lstStyle/>
          <a:p>
            <a:fld id="{06ABD190-56AD-4C55-BBCA-1554B872117B}" type="datetimeFigureOut">
              <a:rPr lang="en-US" smtClean="0"/>
              <a:t>11/7/2024</a:t>
            </a:fld>
            <a:endParaRPr lang="en-US"/>
          </a:p>
        </p:txBody>
      </p:sp>
      <p:sp>
        <p:nvSpPr>
          <p:cNvPr id="5" name="Footer Placeholder 4">
            <a:extLst>
              <a:ext uri="{FF2B5EF4-FFF2-40B4-BE49-F238E27FC236}">
                <a16:creationId xmlns:a16="http://schemas.microsoft.com/office/drawing/2014/main" id="{071623D3-5C6C-4C80-960F-04C687E05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D59EB-5D83-4451-A666-30E9824D756E}"/>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7006493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2524957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525100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962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42097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741206"/>
      </p:ext>
    </p:extLst>
  </p:cSld>
  <p:clrMapOvr>
    <a:masterClrMapping/>
  </p:clrMapOvr>
  <mc:AlternateContent xmlns:mc="http://schemas.openxmlformats.org/markup-compatibility/2006" xmlns:p14="http://schemas.microsoft.com/office/powerpoint/2010/main">
    <mc:Choice Requires="p14">
      <p:transition spd="slow" advClick="0" advTm="2000">
        <p14:flash/>
      </p:transition>
    </mc:Choice>
    <mc:Fallback xmlns="">
      <p:transition spd="slow" advClick="0" advTm="2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213509"/>
      </p:ext>
    </p:extLst>
  </p:cSld>
  <p:clrMapOvr>
    <a:masterClrMapping/>
  </p:clrMapOvr>
  <mc:AlternateContent xmlns:mc="http://schemas.openxmlformats.org/markup-compatibility/2006" xmlns:p14="http://schemas.microsoft.com/office/powerpoint/2010/main">
    <mc:Choice Requires="p14">
      <p:transition spd="slow" advClick="0" advTm="2000">
        <p14:flash/>
      </p:transition>
    </mc:Choice>
    <mc:Fallback xmlns="">
      <p:transition spd="slow" advClick="0" advTm="2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PENING SLIDE">
  <p:cSld name="OPENING SLIDE">
    <p:bg>
      <p:bgPr>
        <a:solidFill>
          <a:srgbClr val="A5DDDA">
            <a:alpha val="71900"/>
          </a:srgbClr>
        </a:solidFill>
        <a:effectLst/>
      </p:bgPr>
    </p:bg>
    <p:spTree>
      <p:nvGrpSpPr>
        <p:cNvPr id="1" name="Shape 8"/>
        <p:cNvGrpSpPr/>
        <p:nvPr/>
      </p:nvGrpSpPr>
      <p:grpSpPr>
        <a:xfrm>
          <a:off x="0" y="0"/>
          <a:ext cx="0" cy="0"/>
          <a:chOff x="0" y="0"/>
          <a:chExt cx="0" cy="0"/>
        </a:xfrm>
      </p:grpSpPr>
      <p:sp>
        <p:nvSpPr>
          <p:cNvPr id="9" name="Google Shape;9;p2"/>
          <p:cNvSpPr/>
          <p:nvPr/>
        </p:nvSpPr>
        <p:spPr>
          <a:xfrm>
            <a:off x="510233" y="530200"/>
            <a:ext cx="1543600" cy="49044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844168" y="2094867"/>
            <a:ext cx="6606800" cy="2376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5500"/>
              <a:buNone/>
              <a:defRPr sz="7333">
                <a:solidFill>
                  <a:srgbClr val="FF7C3E"/>
                </a:solidFill>
              </a:defRPr>
            </a:lvl1pPr>
            <a:lvl2pPr lvl="1"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2pPr>
            <a:lvl3pPr lvl="2"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3pPr>
            <a:lvl4pPr lvl="3"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4pPr>
            <a:lvl5pPr lvl="4"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5pPr>
            <a:lvl6pPr lvl="5"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6pPr>
            <a:lvl7pPr lvl="6"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7pPr>
            <a:lvl8pPr lvl="7"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8pPr>
            <a:lvl9pPr lvl="8"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9pPr>
          </a:lstStyle>
          <a:p>
            <a:endParaRPr/>
          </a:p>
        </p:txBody>
      </p:sp>
      <p:sp>
        <p:nvSpPr>
          <p:cNvPr id="11" name="Google Shape;11;p2"/>
          <p:cNvSpPr/>
          <p:nvPr/>
        </p:nvSpPr>
        <p:spPr>
          <a:xfrm>
            <a:off x="133" y="5897867"/>
            <a:ext cx="12192000" cy="956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subTitle" idx="1"/>
          </p:nvPr>
        </p:nvSpPr>
        <p:spPr>
          <a:xfrm>
            <a:off x="844163" y="4332705"/>
            <a:ext cx="5802800" cy="9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rlow Semi Condensed"/>
              <a:buNone/>
              <a:defRPr sz="1867">
                <a:latin typeface="Barlow Semi Condensed"/>
                <a:ea typeface="Barlow Semi Condensed"/>
                <a:cs typeface="Barlow Semi Condensed"/>
                <a:sym typeface="Barlow Semi Condensed"/>
              </a:defRPr>
            </a:lvl1pPr>
            <a:lvl2pPr lvl="1" rtl="0">
              <a:lnSpc>
                <a:spcPct val="100000"/>
              </a:lnSpc>
              <a:spcBef>
                <a:spcPts val="0"/>
              </a:spcBef>
              <a:spcAft>
                <a:spcPts val="0"/>
              </a:spcAft>
              <a:buClr>
                <a:srgbClr val="F4783C"/>
              </a:buClr>
              <a:buSzPts val="2800"/>
              <a:buNone/>
              <a:defRPr sz="3733">
                <a:solidFill>
                  <a:srgbClr val="F4783C"/>
                </a:solidFill>
              </a:defRPr>
            </a:lvl2pPr>
            <a:lvl3pPr lvl="2" rtl="0">
              <a:lnSpc>
                <a:spcPct val="100000"/>
              </a:lnSpc>
              <a:spcBef>
                <a:spcPts val="0"/>
              </a:spcBef>
              <a:spcAft>
                <a:spcPts val="0"/>
              </a:spcAft>
              <a:buClr>
                <a:srgbClr val="F4783C"/>
              </a:buClr>
              <a:buSzPts val="2800"/>
              <a:buNone/>
              <a:defRPr sz="3733">
                <a:solidFill>
                  <a:srgbClr val="F4783C"/>
                </a:solidFill>
              </a:defRPr>
            </a:lvl3pPr>
            <a:lvl4pPr lvl="3" rtl="0">
              <a:lnSpc>
                <a:spcPct val="100000"/>
              </a:lnSpc>
              <a:spcBef>
                <a:spcPts val="0"/>
              </a:spcBef>
              <a:spcAft>
                <a:spcPts val="0"/>
              </a:spcAft>
              <a:buClr>
                <a:srgbClr val="F4783C"/>
              </a:buClr>
              <a:buSzPts val="2800"/>
              <a:buNone/>
              <a:defRPr sz="3733">
                <a:solidFill>
                  <a:srgbClr val="F4783C"/>
                </a:solidFill>
              </a:defRPr>
            </a:lvl4pPr>
            <a:lvl5pPr lvl="4" rtl="0">
              <a:lnSpc>
                <a:spcPct val="100000"/>
              </a:lnSpc>
              <a:spcBef>
                <a:spcPts val="0"/>
              </a:spcBef>
              <a:spcAft>
                <a:spcPts val="0"/>
              </a:spcAft>
              <a:buClr>
                <a:srgbClr val="F4783C"/>
              </a:buClr>
              <a:buSzPts val="2800"/>
              <a:buNone/>
              <a:defRPr sz="3733">
                <a:solidFill>
                  <a:srgbClr val="F4783C"/>
                </a:solidFill>
              </a:defRPr>
            </a:lvl5pPr>
            <a:lvl6pPr lvl="5" rtl="0">
              <a:lnSpc>
                <a:spcPct val="100000"/>
              </a:lnSpc>
              <a:spcBef>
                <a:spcPts val="0"/>
              </a:spcBef>
              <a:spcAft>
                <a:spcPts val="0"/>
              </a:spcAft>
              <a:buClr>
                <a:srgbClr val="F4783C"/>
              </a:buClr>
              <a:buSzPts val="2800"/>
              <a:buNone/>
              <a:defRPr sz="3733">
                <a:solidFill>
                  <a:srgbClr val="F4783C"/>
                </a:solidFill>
              </a:defRPr>
            </a:lvl6pPr>
            <a:lvl7pPr lvl="6" rtl="0">
              <a:lnSpc>
                <a:spcPct val="100000"/>
              </a:lnSpc>
              <a:spcBef>
                <a:spcPts val="0"/>
              </a:spcBef>
              <a:spcAft>
                <a:spcPts val="0"/>
              </a:spcAft>
              <a:buClr>
                <a:srgbClr val="F4783C"/>
              </a:buClr>
              <a:buSzPts val="2800"/>
              <a:buNone/>
              <a:defRPr sz="3733">
                <a:solidFill>
                  <a:srgbClr val="F4783C"/>
                </a:solidFill>
              </a:defRPr>
            </a:lvl7pPr>
            <a:lvl8pPr lvl="7" rtl="0">
              <a:lnSpc>
                <a:spcPct val="100000"/>
              </a:lnSpc>
              <a:spcBef>
                <a:spcPts val="0"/>
              </a:spcBef>
              <a:spcAft>
                <a:spcPts val="0"/>
              </a:spcAft>
              <a:buClr>
                <a:srgbClr val="F4783C"/>
              </a:buClr>
              <a:buSzPts val="2800"/>
              <a:buNone/>
              <a:defRPr sz="3733">
                <a:solidFill>
                  <a:srgbClr val="F4783C"/>
                </a:solidFill>
              </a:defRPr>
            </a:lvl8pPr>
            <a:lvl9pPr lvl="8" rtl="0">
              <a:lnSpc>
                <a:spcPct val="100000"/>
              </a:lnSpc>
              <a:spcBef>
                <a:spcPts val="0"/>
              </a:spcBef>
              <a:spcAft>
                <a:spcPts val="0"/>
              </a:spcAft>
              <a:buClr>
                <a:srgbClr val="F4783C"/>
              </a:buClr>
              <a:buSzPts val="2800"/>
              <a:buNone/>
              <a:defRPr sz="3733">
                <a:solidFill>
                  <a:srgbClr val="F4783C"/>
                </a:solidFill>
              </a:defRPr>
            </a:lvl9pPr>
          </a:lstStyle>
          <a:p>
            <a:endParaRPr/>
          </a:p>
        </p:txBody>
      </p:sp>
    </p:spTree>
    <p:extLst>
      <p:ext uri="{BB962C8B-B14F-4D97-AF65-F5344CB8AC3E}">
        <p14:creationId xmlns:p14="http://schemas.microsoft.com/office/powerpoint/2010/main" val="3844779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A5DDDA">
            <a:alpha val="71900"/>
          </a:srgbClr>
        </a:solidFill>
        <a:effectLst/>
      </p:bgPr>
    </p:bg>
    <p:spTree>
      <p:nvGrpSpPr>
        <p:cNvPr id="1" name="Shape 13"/>
        <p:cNvGrpSpPr/>
        <p:nvPr/>
      </p:nvGrpSpPr>
      <p:grpSpPr>
        <a:xfrm>
          <a:off x="0" y="0"/>
          <a:ext cx="0" cy="0"/>
          <a:chOff x="0" y="0"/>
          <a:chExt cx="0" cy="0"/>
        </a:xfrm>
      </p:grpSpPr>
      <p:sp>
        <p:nvSpPr>
          <p:cNvPr id="14" name="Google Shape;14;p3"/>
          <p:cNvSpPr/>
          <p:nvPr/>
        </p:nvSpPr>
        <p:spPr>
          <a:xfrm>
            <a:off x="6275600" y="530200"/>
            <a:ext cx="5916400" cy="49044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3"/>
          <p:cNvSpPr/>
          <p:nvPr/>
        </p:nvSpPr>
        <p:spPr>
          <a:xfrm>
            <a:off x="510233" y="530200"/>
            <a:ext cx="1543600" cy="49044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133" y="5902000"/>
            <a:ext cx="12192000" cy="956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txBox="1">
            <a:spLocks noGrp="1"/>
          </p:cNvSpPr>
          <p:nvPr>
            <p:ph type="ctrTitle"/>
          </p:nvPr>
        </p:nvSpPr>
        <p:spPr>
          <a:xfrm>
            <a:off x="7747733" y="847733"/>
            <a:ext cx="39352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867">
                <a:solidFill>
                  <a:srgbClr val="FF7C3E"/>
                </a:solidFill>
              </a:defRPr>
            </a:lvl1pPr>
            <a:lvl2pPr lvl="1" rtl="0">
              <a:spcBef>
                <a:spcPts val="0"/>
              </a:spcBef>
              <a:spcAft>
                <a:spcPts val="0"/>
              </a:spcAft>
              <a:buClr>
                <a:srgbClr val="FF7C3E"/>
              </a:buClr>
              <a:buSzPts val="1400"/>
              <a:buNone/>
              <a:defRPr sz="1867">
                <a:solidFill>
                  <a:srgbClr val="FF7C3E"/>
                </a:solidFill>
              </a:defRPr>
            </a:lvl2pPr>
            <a:lvl3pPr lvl="2" rtl="0">
              <a:spcBef>
                <a:spcPts val="0"/>
              </a:spcBef>
              <a:spcAft>
                <a:spcPts val="0"/>
              </a:spcAft>
              <a:buClr>
                <a:srgbClr val="FF7C3E"/>
              </a:buClr>
              <a:buSzPts val="1400"/>
              <a:buNone/>
              <a:defRPr sz="1867">
                <a:solidFill>
                  <a:srgbClr val="FF7C3E"/>
                </a:solidFill>
              </a:defRPr>
            </a:lvl3pPr>
            <a:lvl4pPr lvl="3" rtl="0">
              <a:spcBef>
                <a:spcPts val="0"/>
              </a:spcBef>
              <a:spcAft>
                <a:spcPts val="0"/>
              </a:spcAft>
              <a:buClr>
                <a:srgbClr val="FF7C3E"/>
              </a:buClr>
              <a:buSzPts val="1400"/>
              <a:buNone/>
              <a:defRPr sz="1867">
                <a:solidFill>
                  <a:srgbClr val="FF7C3E"/>
                </a:solidFill>
              </a:defRPr>
            </a:lvl4pPr>
            <a:lvl5pPr lvl="4" rtl="0">
              <a:spcBef>
                <a:spcPts val="0"/>
              </a:spcBef>
              <a:spcAft>
                <a:spcPts val="0"/>
              </a:spcAft>
              <a:buClr>
                <a:srgbClr val="FF7C3E"/>
              </a:buClr>
              <a:buSzPts val="1400"/>
              <a:buNone/>
              <a:defRPr sz="1867">
                <a:solidFill>
                  <a:srgbClr val="FF7C3E"/>
                </a:solidFill>
              </a:defRPr>
            </a:lvl5pPr>
            <a:lvl6pPr lvl="5" rtl="0">
              <a:spcBef>
                <a:spcPts val="0"/>
              </a:spcBef>
              <a:spcAft>
                <a:spcPts val="0"/>
              </a:spcAft>
              <a:buClr>
                <a:srgbClr val="FF7C3E"/>
              </a:buClr>
              <a:buSzPts val="1400"/>
              <a:buNone/>
              <a:defRPr sz="1867">
                <a:solidFill>
                  <a:srgbClr val="FF7C3E"/>
                </a:solidFill>
              </a:defRPr>
            </a:lvl6pPr>
            <a:lvl7pPr lvl="6" rtl="0">
              <a:spcBef>
                <a:spcPts val="0"/>
              </a:spcBef>
              <a:spcAft>
                <a:spcPts val="0"/>
              </a:spcAft>
              <a:buClr>
                <a:srgbClr val="FF7C3E"/>
              </a:buClr>
              <a:buSzPts val="1400"/>
              <a:buNone/>
              <a:defRPr sz="1867">
                <a:solidFill>
                  <a:srgbClr val="FF7C3E"/>
                </a:solidFill>
              </a:defRPr>
            </a:lvl7pPr>
            <a:lvl8pPr lvl="7" rtl="0">
              <a:spcBef>
                <a:spcPts val="0"/>
              </a:spcBef>
              <a:spcAft>
                <a:spcPts val="0"/>
              </a:spcAft>
              <a:buClr>
                <a:srgbClr val="FF7C3E"/>
              </a:buClr>
              <a:buSzPts val="1400"/>
              <a:buNone/>
              <a:defRPr sz="1867">
                <a:solidFill>
                  <a:srgbClr val="FF7C3E"/>
                </a:solidFill>
              </a:defRPr>
            </a:lvl8pPr>
            <a:lvl9pPr lvl="8" rtl="0">
              <a:spcBef>
                <a:spcPts val="0"/>
              </a:spcBef>
              <a:spcAft>
                <a:spcPts val="0"/>
              </a:spcAft>
              <a:buClr>
                <a:srgbClr val="FF7C3E"/>
              </a:buClr>
              <a:buSzPts val="1400"/>
              <a:buNone/>
              <a:defRPr sz="1867">
                <a:solidFill>
                  <a:srgbClr val="FF7C3E"/>
                </a:solidFill>
              </a:defRPr>
            </a:lvl9pPr>
          </a:lstStyle>
          <a:p>
            <a:endParaRPr/>
          </a:p>
        </p:txBody>
      </p:sp>
      <p:sp>
        <p:nvSpPr>
          <p:cNvPr id="18" name="Google Shape;18;p3"/>
          <p:cNvSpPr txBox="1">
            <a:spLocks noGrp="1"/>
          </p:cNvSpPr>
          <p:nvPr>
            <p:ph type="subTitle" idx="1"/>
          </p:nvPr>
        </p:nvSpPr>
        <p:spPr>
          <a:xfrm>
            <a:off x="7747733" y="1375333"/>
            <a:ext cx="4900400" cy="4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467">
                <a:solidFill>
                  <a:srgbClr val="434343"/>
                </a:solidFill>
              </a:defRPr>
            </a:lvl1pPr>
            <a:lvl2pPr lvl="1" rtl="0">
              <a:lnSpc>
                <a:spcPct val="100000"/>
              </a:lnSpc>
              <a:spcBef>
                <a:spcPts val="0"/>
              </a:spcBef>
              <a:spcAft>
                <a:spcPts val="0"/>
              </a:spcAft>
              <a:buClr>
                <a:srgbClr val="434343"/>
              </a:buClr>
              <a:buSzPts val="1100"/>
              <a:buNone/>
              <a:defRPr sz="1467">
                <a:solidFill>
                  <a:srgbClr val="434343"/>
                </a:solidFill>
              </a:defRPr>
            </a:lvl2pPr>
            <a:lvl3pPr lvl="2" rtl="0">
              <a:lnSpc>
                <a:spcPct val="100000"/>
              </a:lnSpc>
              <a:spcBef>
                <a:spcPts val="0"/>
              </a:spcBef>
              <a:spcAft>
                <a:spcPts val="0"/>
              </a:spcAft>
              <a:buClr>
                <a:srgbClr val="434343"/>
              </a:buClr>
              <a:buSzPts val="1100"/>
              <a:buNone/>
              <a:defRPr sz="1467">
                <a:solidFill>
                  <a:srgbClr val="434343"/>
                </a:solidFill>
              </a:defRPr>
            </a:lvl3pPr>
            <a:lvl4pPr lvl="3" rtl="0">
              <a:lnSpc>
                <a:spcPct val="100000"/>
              </a:lnSpc>
              <a:spcBef>
                <a:spcPts val="0"/>
              </a:spcBef>
              <a:spcAft>
                <a:spcPts val="0"/>
              </a:spcAft>
              <a:buClr>
                <a:srgbClr val="434343"/>
              </a:buClr>
              <a:buSzPts val="1100"/>
              <a:buNone/>
              <a:defRPr sz="1467">
                <a:solidFill>
                  <a:srgbClr val="434343"/>
                </a:solidFill>
              </a:defRPr>
            </a:lvl4pPr>
            <a:lvl5pPr lvl="4" rtl="0">
              <a:lnSpc>
                <a:spcPct val="100000"/>
              </a:lnSpc>
              <a:spcBef>
                <a:spcPts val="0"/>
              </a:spcBef>
              <a:spcAft>
                <a:spcPts val="0"/>
              </a:spcAft>
              <a:buClr>
                <a:srgbClr val="434343"/>
              </a:buClr>
              <a:buSzPts val="1100"/>
              <a:buNone/>
              <a:defRPr sz="1467">
                <a:solidFill>
                  <a:srgbClr val="434343"/>
                </a:solidFill>
              </a:defRPr>
            </a:lvl5pPr>
            <a:lvl6pPr lvl="5" rtl="0">
              <a:lnSpc>
                <a:spcPct val="100000"/>
              </a:lnSpc>
              <a:spcBef>
                <a:spcPts val="0"/>
              </a:spcBef>
              <a:spcAft>
                <a:spcPts val="0"/>
              </a:spcAft>
              <a:buClr>
                <a:srgbClr val="434343"/>
              </a:buClr>
              <a:buSzPts val="1100"/>
              <a:buNone/>
              <a:defRPr sz="1467">
                <a:solidFill>
                  <a:srgbClr val="434343"/>
                </a:solidFill>
              </a:defRPr>
            </a:lvl6pPr>
            <a:lvl7pPr lvl="6" rtl="0">
              <a:lnSpc>
                <a:spcPct val="100000"/>
              </a:lnSpc>
              <a:spcBef>
                <a:spcPts val="0"/>
              </a:spcBef>
              <a:spcAft>
                <a:spcPts val="0"/>
              </a:spcAft>
              <a:buClr>
                <a:srgbClr val="434343"/>
              </a:buClr>
              <a:buSzPts val="1100"/>
              <a:buNone/>
              <a:defRPr sz="1467">
                <a:solidFill>
                  <a:srgbClr val="434343"/>
                </a:solidFill>
              </a:defRPr>
            </a:lvl7pPr>
            <a:lvl8pPr lvl="7" rtl="0">
              <a:lnSpc>
                <a:spcPct val="100000"/>
              </a:lnSpc>
              <a:spcBef>
                <a:spcPts val="0"/>
              </a:spcBef>
              <a:spcAft>
                <a:spcPts val="0"/>
              </a:spcAft>
              <a:buClr>
                <a:srgbClr val="434343"/>
              </a:buClr>
              <a:buSzPts val="1100"/>
              <a:buNone/>
              <a:defRPr sz="1467">
                <a:solidFill>
                  <a:srgbClr val="434343"/>
                </a:solidFill>
              </a:defRPr>
            </a:lvl8pPr>
            <a:lvl9pPr lvl="8" rtl="0">
              <a:lnSpc>
                <a:spcPct val="100000"/>
              </a:lnSpc>
              <a:spcBef>
                <a:spcPts val="0"/>
              </a:spcBef>
              <a:spcAft>
                <a:spcPts val="0"/>
              </a:spcAft>
              <a:buClr>
                <a:srgbClr val="434343"/>
              </a:buClr>
              <a:buSzPts val="1100"/>
              <a:buNone/>
              <a:defRPr sz="1467">
                <a:solidFill>
                  <a:srgbClr val="434343"/>
                </a:solidFill>
              </a:defRPr>
            </a:lvl9pPr>
          </a:lstStyle>
          <a:p>
            <a:endParaRPr/>
          </a:p>
        </p:txBody>
      </p:sp>
      <p:sp>
        <p:nvSpPr>
          <p:cNvPr id="19" name="Google Shape;19;p3"/>
          <p:cNvSpPr txBox="1">
            <a:spLocks noGrp="1"/>
          </p:cNvSpPr>
          <p:nvPr>
            <p:ph type="title" idx="2" hasCustomPrompt="1"/>
          </p:nvPr>
        </p:nvSpPr>
        <p:spPr>
          <a:xfrm>
            <a:off x="5485647" y="850681"/>
            <a:ext cx="23384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4800" b="0">
                <a:solidFill>
                  <a:srgbClr val="FF7C3E"/>
                </a:solidFill>
              </a:defRPr>
            </a:lvl1pPr>
            <a:lvl2pPr lvl="1"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20" name="Google Shape;20;p3"/>
          <p:cNvSpPr txBox="1">
            <a:spLocks noGrp="1"/>
          </p:cNvSpPr>
          <p:nvPr>
            <p:ph type="ctrTitle" idx="3"/>
          </p:nvPr>
        </p:nvSpPr>
        <p:spPr>
          <a:xfrm>
            <a:off x="709967" y="2351600"/>
            <a:ext cx="4587600" cy="1261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C3E"/>
              </a:buClr>
              <a:buSzPts val="3600"/>
              <a:buNone/>
              <a:defRPr sz="4800">
                <a:solidFill>
                  <a:srgbClr val="FF7C3E"/>
                </a:solidFill>
              </a:defRPr>
            </a:lvl1pPr>
            <a:lvl2pPr lvl="1" rtl="0">
              <a:spcBef>
                <a:spcPts val="0"/>
              </a:spcBef>
              <a:spcAft>
                <a:spcPts val="0"/>
              </a:spcAft>
              <a:buClr>
                <a:srgbClr val="FF7C3E"/>
              </a:buClr>
              <a:buSzPts val="1800"/>
              <a:buNone/>
              <a:defRPr sz="2400">
                <a:solidFill>
                  <a:srgbClr val="FF7C3E"/>
                </a:solidFill>
              </a:defRPr>
            </a:lvl2pPr>
            <a:lvl3pPr lvl="2" rtl="0">
              <a:spcBef>
                <a:spcPts val="0"/>
              </a:spcBef>
              <a:spcAft>
                <a:spcPts val="0"/>
              </a:spcAft>
              <a:buClr>
                <a:srgbClr val="FF7C3E"/>
              </a:buClr>
              <a:buSzPts val="1800"/>
              <a:buNone/>
              <a:defRPr sz="2400">
                <a:solidFill>
                  <a:srgbClr val="FF7C3E"/>
                </a:solidFill>
              </a:defRPr>
            </a:lvl3pPr>
            <a:lvl4pPr lvl="3" rtl="0">
              <a:spcBef>
                <a:spcPts val="0"/>
              </a:spcBef>
              <a:spcAft>
                <a:spcPts val="0"/>
              </a:spcAft>
              <a:buClr>
                <a:srgbClr val="FF7C3E"/>
              </a:buClr>
              <a:buSzPts val="1800"/>
              <a:buNone/>
              <a:defRPr sz="2400">
                <a:solidFill>
                  <a:srgbClr val="FF7C3E"/>
                </a:solidFill>
              </a:defRPr>
            </a:lvl4pPr>
            <a:lvl5pPr lvl="4" rtl="0">
              <a:spcBef>
                <a:spcPts val="0"/>
              </a:spcBef>
              <a:spcAft>
                <a:spcPts val="0"/>
              </a:spcAft>
              <a:buClr>
                <a:srgbClr val="FF7C3E"/>
              </a:buClr>
              <a:buSzPts val="1800"/>
              <a:buNone/>
              <a:defRPr sz="2400">
                <a:solidFill>
                  <a:srgbClr val="FF7C3E"/>
                </a:solidFill>
              </a:defRPr>
            </a:lvl5pPr>
            <a:lvl6pPr lvl="5" rtl="0">
              <a:spcBef>
                <a:spcPts val="0"/>
              </a:spcBef>
              <a:spcAft>
                <a:spcPts val="0"/>
              </a:spcAft>
              <a:buClr>
                <a:srgbClr val="FF7C3E"/>
              </a:buClr>
              <a:buSzPts val="1800"/>
              <a:buNone/>
              <a:defRPr sz="2400">
                <a:solidFill>
                  <a:srgbClr val="FF7C3E"/>
                </a:solidFill>
              </a:defRPr>
            </a:lvl6pPr>
            <a:lvl7pPr lvl="6" rtl="0">
              <a:spcBef>
                <a:spcPts val="0"/>
              </a:spcBef>
              <a:spcAft>
                <a:spcPts val="0"/>
              </a:spcAft>
              <a:buClr>
                <a:srgbClr val="FF7C3E"/>
              </a:buClr>
              <a:buSzPts val="1800"/>
              <a:buNone/>
              <a:defRPr sz="2400">
                <a:solidFill>
                  <a:srgbClr val="FF7C3E"/>
                </a:solidFill>
              </a:defRPr>
            </a:lvl7pPr>
            <a:lvl8pPr lvl="7" rtl="0">
              <a:spcBef>
                <a:spcPts val="0"/>
              </a:spcBef>
              <a:spcAft>
                <a:spcPts val="0"/>
              </a:spcAft>
              <a:buClr>
                <a:srgbClr val="FF7C3E"/>
              </a:buClr>
              <a:buSzPts val="1800"/>
              <a:buNone/>
              <a:defRPr sz="2400">
                <a:solidFill>
                  <a:srgbClr val="FF7C3E"/>
                </a:solidFill>
              </a:defRPr>
            </a:lvl8pPr>
            <a:lvl9pPr lvl="8" rtl="0">
              <a:spcBef>
                <a:spcPts val="0"/>
              </a:spcBef>
              <a:spcAft>
                <a:spcPts val="0"/>
              </a:spcAft>
              <a:buClr>
                <a:srgbClr val="FF7C3E"/>
              </a:buClr>
              <a:buSzPts val="1800"/>
              <a:buNone/>
              <a:defRPr sz="2400">
                <a:solidFill>
                  <a:srgbClr val="FF7C3E"/>
                </a:solidFill>
              </a:defRPr>
            </a:lvl9pPr>
          </a:lstStyle>
          <a:p>
            <a:endParaRPr/>
          </a:p>
        </p:txBody>
      </p:sp>
      <p:sp>
        <p:nvSpPr>
          <p:cNvPr id="21" name="Google Shape;21;p3"/>
          <p:cNvSpPr txBox="1">
            <a:spLocks noGrp="1"/>
          </p:cNvSpPr>
          <p:nvPr>
            <p:ph type="sldNum" idx="12"/>
          </p:nvPr>
        </p:nvSpPr>
        <p:spPr>
          <a:xfrm>
            <a:off x="11409045" y="4182276"/>
            <a:ext cx="731600" cy="524800"/>
          </a:xfrm>
          <a:prstGeom prst="rect">
            <a:avLst/>
          </a:prstGeom>
          <a:noFill/>
          <a:ln>
            <a:noFill/>
          </a:ln>
        </p:spPr>
        <p:txBody>
          <a:bodyPr spcFirstLastPara="1" wrap="square" lIns="91425" tIns="91425" rIns="91425" bIns="91425" anchor="ctr" anchorCtr="0">
            <a:noAutofit/>
          </a:bodyPr>
          <a:lstStyle>
            <a:lvl1pPr lvl="0" algn="ctr" rtl="0">
              <a:buNone/>
              <a:defRPr>
                <a:solidFill>
                  <a:srgbClr val="F4F2F2"/>
                </a:solidFill>
                <a:latin typeface="Barlow Semi Condensed"/>
                <a:ea typeface="Barlow Semi Condensed"/>
                <a:cs typeface="Barlow Semi Condensed"/>
                <a:sym typeface="Barlow Semi Condensed"/>
              </a:defRPr>
            </a:lvl1pPr>
            <a:lvl2pPr lvl="1" algn="ctr" rtl="0">
              <a:buNone/>
              <a:defRPr>
                <a:solidFill>
                  <a:srgbClr val="F4F2F2"/>
                </a:solidFill>
                <a:latin typeface="Barlow Semi Condensed"/>
                <a:ea typeface="Barlow Semi Condensed"/>
                <a:cs typeface="Barlow Semi Condensed"/>
                <a:sym typeface="Barlow Semi Condensed"/>
              </a:defRPr>
            </a:lvl2pPr>
            <a:lvl3pPr lvl="2" algn="ctr" rtl="0">
              <a:buNone/>
              <a:defRPr>
                <a:solidFill>
                  <a:srgbClr val="F4F2F2"/>
                </a:solidFill>
                <a:latin typeface="Barlow Semi Condensed"/>
                <a:ea typeface="Barlow Semi Condensed"/>
                <a:cs typeface="Barlow Semi Condensed"/>
                <a:sym typeface="Barlow Semi Condensed"/>
              </a:defRPr>
            </a:lvl3pPr>
            <a:lvl4pPr lvl="3" algn="ctr" rtl="0">
              <a:buNone/>
              <a:defRPr>
                <a:solidFill>
                  <a:srgbClr val="F4F2F2"/>
                </a:solidFill>
                <a:latin typeface="Barlow Semi Condensed"/>
                <a:ea typeface="Barlow Semi Condensed"/>
                <a:cs typeface="Barlow Semi Condensed"/>
                <a:sym typeface="Barlow Semi Condensed"/>
              </a:defRPr>
            </a:lvl4pPr>
            <a:lvl5pPr lvl="4" algn="ctr" rtl="0">
              <a:buNone/>
              <a:defRPr>
                <a:solidFill>
                  <a:srgbClr val="F4F2F2"/>
                </a:solidFill>
                <a:latin typeface="Barlow Semi Condensed"/>
                <a:ea typeface="Barlow Semi Condensed"/>
                <a:cs typeface="Barlow Semi Condensed"/>
                <a:sym typeface="Barlow Semi Condensed"/>
              </a:defRPr>
            </a:lvl5pPr>
            <a:lvl6pPr lvl="5" algn="ctr" rtl="0">
              <a:buNone/>
              <a:defRPr>
                <a:solidFill>
                  <a:srgbClr val="F4F2F2"/>
                </a:solidFill>
                <a:latin typeface="Barlow Semi Condensed"/>
                <a:ea typeface="Barlow Semi Condensed"/>
                <a:cs typeface="Barlow Semi Condensed"/>
                <a:sym typeface="Barlow Semi Condensed"/>
              </a:defRPr>
            </a:lvl6pPr>
            <a:lvl7pPr lvl="6" algn="ctr" rtl="0">
              <a:buNone/>
              <a:defRPr>
                <a:solidFill>
                  <a:srgbClr val="F4F2F2"/>
                </a:solidFill>
                <a:latin typeface="Barlow Semi Condensed"/>
                <a:ea typeface="Barlow Semi Condensed"/>
                <a:cs typeface="Barlow Semi Condensed"/>
                <a:sym typeface="Barlow Semi Condensed"/>
              </a:defRPr>
            </a:lvl7pPr>
            <a:lvl8pPr lvl="7" algn="ctr" rtl="0">
              <a:buNone/>
              <a:defRPr>
                <a:solidFill>
                  <a:srgbClr val="F4F2F2"/>
                </a:solidFill>
                <a:latin typeface="Barlow Semi Condensed"/>
                <a:ea typeface="Barlow Semi Condensed"/>
                <a:cs typeface="Barlow Semi Condensed"/>
                <a:sym typeface="Barlow Semi Condensed"/>
              </a:defRPr>
            </a:lvl8pPr>
            <a:lvl9pPr lvl="8" algn="ctr" rtl="0">
              <a:buNone/>
              <a:defRPr>
                <a:solidFill>
                  <a:srgbClr val="F4F2F2"/>
                </a:solidFill>
                <a:latin typeface="Barlow Semi Condensed"/>
                <a:ea typeface="Barlow Semi Condensed"/>
                <a:cs typeface="Barlow Semi Condensed"/>
                <a:sym typeface="Barlow Semi Condensed"/>
              </a:defRPr>
            </a:lvl9pPr>
          </a:lstStyle>
          <a:p>
            <a:fld id="{00000000-1234-1234-1234-123412341234}" type="slidenum">
              <a:rPr lang="es" smtClean="0"/>
              <a:pPr/>
              <a:t>‹#›</a:t>
            </a:fld>
            <a:endParaRPr lang="es"/>
          </a:p>
        </p:txBody>
      </p:sp>
      <p:sp>
        <p:nvSpPr>
          <p:cNvPr id="22" name="Google Shape;22;p3"/>
          <p:cNvSpPr txBox="1">
            <a:spLocks noGrp="1"/>
          </p:cNvSpPr>
          <p:nvPr>
            <p:ph type="ctrTitle" idx="4"/>
          </p:nvPr>
        </p:nvSpPr>
        <p:spPr>
          <a:xfrm>
            <a:off x="7747733" y="1676500"/>
            <a:ext cx="39352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867">
                <a:solidFill>
                  <a:srgbClr val="FF7C3E"/>
                </a:solidFill>
              </a:defRPr>
            </a:lvl1pPr>
            <a:lvl2pPr lvl="1" rtl="0">
              <a:spcBef>
                <a:spcPts val="0"/>
              </a:spcBef>
              <a:spcAft>
                <a:spcPts val="0"/>
              </a:spcAft>
              <a:buClr>
                <a:srgbClr val="FF7C3E"/>
              </a:buClr>
              <a:buSzPts val="1400"/>
              <a:buNone/>
              <a:defRPr sz="1867">
                <a:solidFill>
                  <a:srgbClr val="FF7C3E"/>
                </a:solidFill>
              </a:defRPr>
            </a:lvl2pPr>
            <a:lvl3pPr lvl="2" rtl="0">
              <a:spcBef>
                <a:spcPts val="0"/>
              </a:spcBef>
              <a:spcAft>
                <a:spcPts val="0"/>
              </a:spcAft>
              <a:buClr>
                <a:srgbClr val="FF7C3E"/>
              </a:buClr>
              <a:buSzPts val="1400"/>
              <a:buNone/>
              <a:defRPr sz="1867">
                <a:solidFill>
                  <a:srgbClr val="FF7C3E"/>
                </a:solidFill>
              </a:defRPr>
            </a:lvl3pPr>
            <a:lvl4pPr lvl="3" rtl="0">
              <a:spcBef>
                <a:spcPts val="0"/>
              </a:spcBef>
              <a:spcAft>
                <a:spcPts val="0"/>
              </a:spcAft>
              <a:buClr>
                <a:srgbClr val="FF7C3E"/>
              </a:buClr>
              <a:buSzPts val="1400"/>
              <a:buNone/>
              <a:defRPr sz="1867">
                <a:solidFill>
                  <a:srgbClr val="FF7C3E"/>
                </a:solidFill>
              </a:defRPr>
            </a:lvl4pPr>
            <a:lvl5pPr lvl="4" rtl="0">
              <a:spcBef>
                <a:spcPts val="0"/>
              </a:spcBef>
              <a:spcAft>
                <a:spcPts val="0"/>
              </a:spcAft>
              <a:buClr>
                <a:srgbClr val="FF7C3E"/>
              </a:buClr>
              <a:buSzPts val="1400"/>
              <a:buNone/>
              <a:defRPr sz="1867">
                <a:solidFill>
                  <a:srgbClr val="FF7C3E"/>
                </a:solidFill>
              </a:defRPr>
            </a:lvl5pPr>
            <a:lvl6pPr lvl="5" rtl="0">
              <a:spcBef>
                <a:spcPts val="0"/>
              </a:spcBef>
              <a:spcAft>
                <a:spcPts val="0"/>
              </a:spcAft>
              <a:buClr>
                <a:srgbClr val="FF7C3E"/>
              </a:buClr>
              <a:buSzPts val="1400"/>
              <a:buNone/>
              <a:defRPr sz="1867">
                <a:solidFill>
                  <a:srgbClr val="FF7C3E"/>
                </a:solidFill>
              </a:defRPr>
            </a:lvl6pPr>
            <a:lvl7pPr lvl="6" rtl="0">
              <a:spcBef>
                <a:spcPts val="0"/>
              </a:spcBef>
              <a:spcAft>
                <a:spcPts val="0"/>
              </a:spcAft>
              <a:buClr>
                <a:srgbClr val="FF7C3E"/>
              </a:buClr>
              <a:buSzPts val="1400"/>
              <a:buNone/>
              <a:defRPr sz="1867">
                <a:solidFill>
                  <a:srgbClr val="FF7C3E"/>
                </a:solidFill>
              </a:defRPr>
            </a:lvl7pPr>
            <a:lvl8pPr lvl="7" rtl="0">
              <a:spcBef>
                <a:spcPts val="0"/>
              </a:spcBef>
              <a:spcAft>
                <a:spcPts val="0"/>
              </a:spcAft>
              <a:buClr>
                <a:srgbClr val="FF7C3E"/>
              </a:buClr>
              <a:buSzPts val="1400"/>
              <a:buNone/>
              <a:defRPr sz="1867">
                <a:solidFill>
                  <a:srgbClr val="FF7C3E"/>
                </a:solidFill>
              </a:defRPr>
            </a:lvl8pPr>
            <a:lvl9pPr lvl="8" rtl="0">
              <a:spcBef>
                <a:spcPts val="0"/>
              </a:spcBef>
              <a:spcAft>
                <a:spcPts val="0"/>
              </a:spcAft>
              <a:buClr>
                <a:srgbClr val="FF7C3E"/>
              </a:buClr>
              <a:buSzPts val="1400"/>
              <a:buNone/>
              <a:defRPr sz="1867">
                <a:solidFill>
                  <a:srgbClr val="FF7C3E"/>
                </a:solidFill>
              </a:defRPr>
            </a:lvl9pPr>
          </a:lstStyle>
          <a:p>
            <a:endParaRPr/>
          </a:p>
        </p:txBody>
      </p:sp>
      <p:sp>
        <p:nvSpPr>
          <p:cNvPr id="23" name="Google Shape;23;p3"/>
          <p:cNvSpPr txBox="1">
            <a:spLocks noGrp="1"/>
          </p:cNvSpPr>
          <p:nvPr>
            <p:ph type="subTitle" idx="5"/>
          </p:nvPr>
        </p:nvSpPr>
        <p:spPr>
          <a:xfrm>
            <a:off x="7747733" y="2204100"/>
            <a:ext cx="4900400" cy="4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467">
                <a:solidFill>
                  <a:srgbClr val="434343"/>
                </a:solidFill>
              </a:defRPr>
            </a:lvl1pPr>
            <a:lvl2pPr lvl="1" rtl="0">
              <a:lnSpc>
                <a:spcPct val="100000"/>
              </a:lnSpc>
              <a:spcBef>
                <a:spcPts val="0"/>
              </a:spcBef>
              <a:spcAft>
                <a:spcPts val="0"/>
              </a:spcAft>
              <a:buClr>
                <a:srgbClr val="434343"/>
              </a:buClr>
              <a:buSzPts val="1100"/>
              <a:buNone/>
              <a:defRPr sz="1467">
                <a:solidFill>
                  <a:srgbClr val="434343"/>
                </a:solidFill>
              </a:defRPr>
            </a:lvl2pPr>
            <a:lvl3pPr lvl="2" rtl="0">
              <a:lnSpc>
                <a:spcPct val="100000"/>
              </a:lnSpc>
              <a:spcBef>
                <a:spcPts val="0"/>
              </a:spcBef>
              <a:spcAft>
                <a:spcPts val="0"/>
              </a:spcAft>
              <a:buClr>
                <a:srgbClr val="434343"/>
              </a:buClr>
              <a:buSzPts val="1100"/>
              <a:buNone/>
              <a:defRPr sz="1467">
                <a:solidFill>
                  <a:srgbClr val="434343"/>
                </a:solidFill>
              </a:defRPr>
            </a:lvl3pPr>
            <a:lvl4pPr lvl="3" rtl="0">
              <a:lnSpc>
                <a:spcPct val="100000"/>
              </a:lnSpc>
              <a:spcBef>
                <a:spcPts val="0"/>
              </a:spcBef>
              <a:spcAft>
                <a:spcPts val="0"/>
              </a:spcAft>
              <a:buClr>
                <a:srgbClr val="434343"/>
              </a:buClr>
              <a:buSzPts val="1100"/>
              <a:buNone/>
              <a:defRPr sz="1467">
                <a:solidFill>
                  <a:srgbClr val="434343"/>
                </a:solidFill>
              </a:defRPr>
            </a:lvl4pPr>
            <a:lvl5pPr lvl="4" rtl="0">
              <a:lnSpc>
                <a:spcPct val="100000"/>
              </a:lnSpc>
              <a:spcBef>
                <a:spcPts val="0"/>
              </a:spcBef>
              <a:spcAft>
                <a:spcPts val="0"/>
              </a:spcAft>
              <a:buClr>
                <a:srgbClr val="434343"/>
              </a:buClr>
              <a:buSzPts val="1100"/>
              <a:buNone/>
              <a:defRPr sz="1467">
                <a:solidFill>
                  <a:srgbClr val="434343"/>
                </a:solidFill>
              </a:defRPr>
            </a:lvl5pPr>
            <a:lvl6pPr lvl="5" rtl="0">
              <a:lnSpc>
                <a:spcPct val="100000"/>
              </a:lnSpc>
              <a:spcBef>
                <a:spcPts val="0"/>
              </a:spcBef>
              <a:spcAft>
                <a:spcPts val="0"/>
              </a:spcAft>
              <a:buClr>
                <a:srgbClr val="434343"/>
              </a:buClr>
              <a:buSzPts val="1100"/>
              <a:buNone/>
              <a:defRPr sz="1467">
                <a:solidFill>
                  <a:srgbClr val="434343"/>
                </a:solidFill>
              </a:defRPr>
            </a:lvl6pPr>
            <a:lvl7pPr lvl="6" rtl="0">
              <a:lnSpc>
                <a:spcPct val="100000"/>
              </a:lnSpc>
              <a:spcBef>
                <a:spcPts val="0"/>
              </a:spcBef>
              <a:spcAft>
                <a:spcPts val="0"/>
              </a:spcAft>
              <a:buClr>
                <a:srgbClr val="434343"/>
              </a:buClr>
              <a:buSzPts val="1100"/>
              <a:buNone/>
              <a:defRPr sz="1467">
                <a:solidFill>
                  <a:srgbClr val="434343"/>
                </a:solidFill>
              </a:defRPr>
            </a:lvl7pPr>
            <a:lvl8pPr lvl="7" rtl="0">
              <a:lnSpc>
                <a:spcPct val="100000"/>
              </a:lnSpc>
              <a:spcBef>
                <a:spcPts val="0"/>
              </a:spcBef>
              <a:spcAft>
                <a:spcPts val="0"/>
              </a:spcAft>
              <a:buClr>
                <a:srgbClr val="434343"/>
              </a:buClr>
              <a:buSzPts val="1100"/>
              <a:buNone/>
              <a:defRPr sz="1467">
                <a:solidFill>
                  <a:srgbClr val="434343"/>
                </a:solidFill>
              </a:defRPr>
            </a:lvl8pPr>
            <a:lvl9pPr lvl="8" rtl="0">
              <a:lnSpc>
                <a:spcPct val="100000"/>
              </a:lnSpc>
              <a:spcBef>
                <a:spcPts val="0"/>
              </a:spcBef>
              <a:spcAft>
                <a:spcPts val="0"/>
              </a:spcAft>
              <a:buClr>
                <a:srgbClr val="434343"/>
              </a:buClr>
              <a:buSzPts val="1100"/>
              <a:buNone/>
              <a:defRPr sz="1467">
                <a:solidFill>
                  <a:srgbClr val="434343"/>
                </a:solidFill>
              </a:defRPr>
            </a:lvl9pPr>
          </a:lstStyle>
          <a:p>
            <a:endParaRPr/>
          </a:p>
        </p:txBody>
      </p:sp>
      <p:sp>
        <p:nvSpPr>
          <p:cNvPr id="24" name="Google Shape;24;p3"/>
          <p:cNvSpPr txBox="1">
            <a:spLocks noGrp="1"/>
          </p:cNvSpPr>
          <p:nvPr>
            <p:ph type="title" idx="6" hasCustomPrompt="1"/>
          </p:nvPr>
        </p:nvSpPr>
        <p:spPr>
          <a:xfrm>
            <a:off x="5485647" y="1679448"/>
            <a:ext cx="23384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4800" b="0">
                <a:solidFill>
                  <a:srgbClr val="FF7C3E"/>
                </a:solidFill>
              </a:defRPr>
            </a:lvl1pPr>
            <a:lvl2pPr lvl="1"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25" name="Google Shape;25;p3"/>
          <p:cNvSpPr txBox="1">
            <a:spLocks noGrp="1"/>
          </p:cNvSpPr>
          <p:nvPr>
            <p:ph type="ctrTitle" idx="7"/>
          </p:nvPr>
        </p:nvSpPr>
        <p:spPr>
          <a:xfrm>
            <a:off x="7747733" y="2510333"/>
            <a:ext cx="39352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867">
                <a:solidFill>
                  <a:srgbClr val="FF7C3E"/>
                </a:solidFill>
              </a:defRPr>
            </a:lvl1pPr>
            <a:lvl2pPr lvl="1" rtl="0">
              <a:spcBef>
                <a:spcPts val="0"/>
              </a:spcBef>
              <a:spcAft>
                <a:spcPts val="0"/>
              </a:spcAft>
              <a:buClr>
                <a:srgbClr val="FF7C3E"/>
              </a:buClr>
              <a:buSzPts val="1400"/>
              <a:buNone/>
              <a:defRPr sz="1867">
                <a:solidFill>
                  <a:srgbClr val="FF7C3E"/>
                </a:solidFill>
              </a:defRPr>
            </a:lvl2pPr>
            <a:lvl3pPr lvl="2" rtl="0">
              <a:spcBef>
                <a:spcPts val="0"/>
              </a:spcBef>
              <a:spcAft>
                <a:spcPts val="0"/>
              </a:spcAft>
              <a:buClr>
                <a:srgbClr val="FF7C3E"/>
              </a:buClr>
              <a:buSzPts val="1400"/>
              <a:buNone/>
              <a:defRPr sz="1867">
                <a:solidFill>
                  <a:srgbClr val="FF7C3E"/>
                </a:solidFill>
              </a:defRPr>
            </a:lvl3pPr>
            <a:lvl4pPr lvl="3" rtl="0">
              <a:spcBef>
                <a:spcPts val="0"/>
              </a:spcBef>
              <a:spcAft>
                <a:spcPts val="0"/>
              </a:spcAft>
              <a:buClr>
                <a:srgbClr val="FF7C3E"/>
              </a:buClr>
              <a:buSzPts val="1400"/>
              <a:buNone/>
              <a:defRPr sz="1867">
                <a:solidFill>
                  <a:srgbClr val="FF7C3E"/>
                </a:solidFill>
              </a:defRPr>
            </a:lvl4pPr>
            <a:lvl5pPr lvl="4" rtl="0">
              <a:spcBef>
                <a:spcPts val="0"/>
              </a:spcBef>
              <a:spcAft>
                <a:spcPts val="0"/>
              </a:spcAft>
              <a:buClr>
                <a:srgbClr val="FF7C3E"/>
              </a:buClr>
              <a:buSzPts val="1400"/>
              <a:buNone/>
              <a:defRPr sz="1867">
                <a:solidFill>
                  <a:srgbClr val="FF7C3E"/>
                </a:solidFill>
              </a:defRPr>
            </a:lvl5pPr>
            <a:lvl6pPr lvl="5" rtl="0">
              <a:spcBef>
                <a:spcPts val="0"/>
              </a:spcBef>
              <a:spcAft>
                <a:spcPts val="0"/>
              </a:spcAft>
              <a:buClr>
                <a:srgbClr val="FF7C3E"/>
              </a:buClr>
              <a:buSzPts val="1400"/>
              <a:buNone/>
              <a:defRPr sz="1867">
                <a:solidFill>
                  <a:srgbClr val="FF7C3E"/>
                </a:solidFill>
              </a:defRPr>
            </a:lvl6pPr>
            <a:lvl7pPr lvl="6" rtl="0">
              <a:spcBef>
                <a:spcPts val="0"/>
              </a:spcBef>
              <a:spcAft>
                <a:spcPts val="0"/>
              </a:spcAft>
              <a:buClr>
                <a:srgbClr val="FF7C3E"/>
              </a:buClr>
              <a:buSzPts val="1400"/>
              <a:buNone/>
              <a:defRPr sz="1867">
                <a:solidFill>
                  <a:srgbClr val="FF7C3E"/>
                </a:solidFill>
              </a:defRPr>
            </a:lvl7pPr>
            <a:lvl8pPr lvl="7" rtl="0">
              <a:spcBef>
                <a:spcPts val="0"/>
              </a:spcBef>
              <a:spcAft>
                <a:spcPts val="0"/>
              </a:spcAft>
              <a:buClr>
                <a:srgbClr val="FF7C3E"/>
              </a:buClr>
              <a:buSzPts val="1400"/>
              <a:buNone/>
              <a:defRPr sz="1867">
                <a:solidFill>
                  <a:srgbClr val="FF7C3E"/>
                </a:solidFill>
              </a:defRPr>
            </a:lvl8pPr>
            <a:lvl9pPr lvl="8" rtl="0">
              <a:spcBef>
                <a:spcPts val="0"/>
              </a:spcBef>
              <a:spcAft>
                <a:spcPts val="0"/>
              </a:spcAft>
              <a:buClr>
                <a:srgbClr val="FF7C3E"/>
              </a:buClr>
              <a:buSzPts val="1400"/>
              <a:buNone/>
              <a:defRPr sz="1867">
                <a:solidFill>
                  <a:srgbClr val="FF7C3E"/>
                </a:solidFill>
              </a:defRPr>
            </a:lvl9pPr>
          </a:lstStyle>
          <a:p>
            <a:endParaRPr/>
          </a:p>
        </p:txBody>
      </p:sp>
      <p:sp>
        <p:nvSpPr>
          <p:cNvPr id="26" name="Google Shape;26;p3"/>
          <p:cNvSpPr txBox="1">
            <a:spLocks noGrp="1"/>
          </p:cNvSpPr>
          <p:nvPr>
            <p:ph type="subTitle" idx="8"/>
          </p:nvPr>
        </p:nvSpPr>
        <p:spPr>
          <a:xfrm>
            <a:off x="7747733" y="3037933"/>
            <a:ext cx="4900400" cy="4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467">
                <a:solidFill>
                  <a:srgbClr val="434343"/>
                </a:solidFill>
              </a:defRPr>
            </a:lvl1pPr>
            <a:lvl2pPr lvl="1" rtl="0">
              <a:lnSpc>
                <a:spcPct val="100000"/>
              </a:lnSpc>
              <a:spcBef>
                <a:spcPts val="0"/>
              </a:spcBef>
              <a:spcAft>
                <a:spcPts val="0"/>
              </a:spcAft>
              <a:buClr>
                <a:srgbClr val="434343"/>
              </a:buClr>
              <a:buSzPts val="1100"/>
              <a:buNone/>
              <a:defRPr sz="1467">
                <a:solidFill>
                  <a:srgbClr val="434343"/>
                </a:solidFill>
              </a:defRPr>
            </a:lvl2pPr>
            <a:lvl3pPr lvl="2" rtl="0">
              <a:lnSpc>
                <a:spcPct val="100000"/>
              </a:lnSpc>
              <a:spcBef>
                <a:spcPts val="0"/>
              </a:spcBef>
              <a:spcAft>
                <a:spcPts val="0"/>
              </a:spcAft>
              <a:buClr>
                <a:srgbClr val="434343"/>
              </a:buClr>
              <a:buSzPts val="1100"/>
              <a:buNone/>
              <a:defRPr sz="1467">
                <a:solidFill>
                  <a:srgbClr val="434343"/>
                </a:solidFill>
              </a:defRPr>
            </a:lvl3pPr>
            <a:lvl4pPr lvl="3" rtl="0">
              <a:lnSpc>
                <a:spcPct val="100000"/>
              </a:lnSpc>
              <a:spcBef>
                <a:spcPts val="0"/>
              </a:spcBef>
              <a:spcAft>
                <a:spcPts val="0"/>
              </a:spcAft>
              <a:buClr>
                <a:srgbClr val="434343"/>
              </a:buClr>
              <a:buSzPts val="1100"/>
              <a:buNone/>
              <a:defRPr sz="1467">
                <a:solidFill>
                  <a:srgbClr val="434343"/>
                </a:solidFill>
              </a:defRPr>
            </a:lvl4pPr>
            <a:lvl5pPr lvl="4" rtl="0">
              <a:lnSpc>
                <a:spcPct val="100000"/>
              </a:lnSpc>
              <a:spcBef>
                <a:spcPts val="0"/>
              </a:spcBef>
              <a:spcAft>
                <a:spcPts val="0"/>
              </a:spcAft>
              <a:buClr>
                <a:srgbClr val="434343"/>
              </a:buClr>
              <a:buSzPts val="1100"/>
              <a:buNone/>
              <a:defRPr sz="1467">
                <a:solidFill>
                  <a:srgbClr val="434343"/>
                </a:solidFill>
              </a:defRPr>
            </a:lvl5pPr>
            <a:lvl6pPr lvl="5" rtl="0">
              <a:lnSpc>
                <a:spcPct val="100000"/>
              </a:lnSpc>
              <a:spcBef>
                <a:spcPts val="0"/>
              </a:spcBef>
              <a:spcAft>
                <a:spcPts val="0"/>
              </a:spcAft>
              <a:buClr>
                <a:srgbClr val="434343"/>
              </a:buClr>
              <a:buSzPts val="1100"/>
              <a:buNone/>
              <a:defRPr sz="1467">
                <a:solidFill>
                  <a:srgbClr val="434343"/>
                </a:solidFill>
              </a:defRPr>
            </a:lvl6pPr>
            <a:lvl7pPr lvl="6" rtl="0">
              <a:lnSpc>
                <a:spcPct val="100000"/>
              </a:lnSpc>
              <a:spcBef>
                <a:spcPts val="0"/>
              </a:spcBef>
              <a:spcAft>
                <a:spcPts val="0"/>
              </a:spcAft>
              <a:buClr>
                <a:srgbClr val="434343"/>
              </a:buClr>
              <a:buSzPts val="1100"/>
              <a:buNone/>
              <a:defRPr sz="1467">
                <a:solidFill>
                  <a:srgbClr val="434343"/>
                </a:solidFill>
              </a:defRPr>
            </a:lvl7pPr>
            <a:lvl8pPr lvl="7" rtl="0">
              <a:lnSpc>
                <a:spcPct val="100000"/>
              </a:lnSpc>
              <a:spcBef>
                <a:spcPts val="0"/>
              </a:spcBef>
              <a:spcAft>
                <a:spcPts val="0"/>
              </a:spcAft>
              <a:buClr>
                <a:srgbClr val="434343"/>
              </a:buClr>
              <a:buSzPts val="1100"/>
              <a:buNone/>
              <a:defRPr sz="1467">
                <a:solidFill>
                  <a:srgbClr val="434343"/>
                </a:solidFill>
              </a:defRPr>
            </a:lvl8pPr>
            <a:lvl9pPr lvl="8" rtl="0">
              <a:lnSpc>
                <a:spcPct val="100000"/>
              </a:lnSpc>
              <a:spcBef>
                <a:spcPts val="0"/>
              </a:spcBef>
              <a:spcAft>
                <a:spcPts val="0"/>
              </a:spcAft>
              <a:buClr>
                <a:srgbClr val="434343"/>
              </a:buClr>
              <a:buSzPts val="1100"/>
              <a:buNone/>
              <a:defRPr sz="1467">
                <a:solidFill>
                  <a:srgbClr val="434343"/>
                </a:solidFill>
              </a:defRPr>
            </a:lvl9pPr>
          </a:lstStyle>
          <a:p>
            <a:endParaRPr/>
          </a:p>
        </p:txBody>
      </p:sp>
      <p:sp>
        <p:nvSpPr>
          <p:cNvPr id="27" name="Google Shape;27;p3"/>
          <p:cNvSpPr txBox="1">
            <a:spLocks noGrp="1"/>
          </p:cNvSpPr>
          <p:nvPr>
            <p:ph type="title" idx="9" hasCustomPrompt="1"/>
          </p:nvPr>
        </p:nvSpPr>
        <p:spPr>
          <a:xfrm>
            <a:off x="5485647" y="2513281"/>
            <a:ext cx="23384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4800" b="0">
                <a:solidFill>
                  <a:srgbClr val="FF7C3E"/>
                </a:solidFill>
              </a:defRPr>
            </a:lvl1pPr>
            <a:lvl2pPr lvl="1"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28" name="Google Shape;28;p3"/>
          <p:cNvSpPr txBox="1">
            <a:spLocks noGrp="1"/>
          </p:cNvSpPr>
          <p:nvPr>
            <p:ph type="ctrTitle" idx="13"/>
          </p:nvPr>
        </p:nvSpPr>
        <p:spPr>
          <a:xfrm>
            <a:off x="7747733" y="3344167"/>
            <a:ext cx="39352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867">
                <a:solidFill>
                  <a:srgbClr val="FF7C3E"/>
                </a:solidFill>
              </a:defRPr>
            </a:lvl1pPr>
            <a:lvl2pPr lvl="1" rtl="0">
              <a:spcBef>
                <a:spcPts val="0"/>
              </a:spcBef>
              <a:spcAft>
                <a:spcPts val="0"/>
              </a:spcAft>
              <a:buClr>
                <a:srgbClr val="FF7C3E"/>
              </a:buClr>
              <a:buSzPts val="1400"/>
              <a:buNone/>
              <a:defRPr sz="1867">
                <a:solidFill>
                  <a:srgbClr val="FF7C3E"/>
                </a:solidFill>
              </a:defRPr>
            </a:lvl2pPr>
            <a:lvl3pPr lvl="2" rtl="0">
              <a:spcBef>
                <a:spcPts val="0"/>
              </a:spcBef>
              <a:spcAft>
                <a:spcPts val="0"/>
              </a:spcAft>
              <a:buClr>
                <a:srgbClr val="FF7C3E"/>
              </a:buClr>
              <a:buSzPts val="1400"/>
              <a:buNone/>
              <a:defRPr sz="1867">
                <a:solidFill>
                  <a:srgbClr val="FF7C3E"/>
                </a:solidFill>
              </a:defRPr>
            </a:lvl3pPr>
            <a:lvl4pPr lvl="3" rtl="0">
              <a:spcBef>
                <a:spcPts val="0"/>
              </a:spcBef>
              <a:spcAft>
                <a:spcPts val="0"/>
              </a:spcAft>
              <a:buClr>
                <a:srgbClr val="FF7C3E"/>
              </a:buClr>
              <a:buSzPts val="1400"/>
              <a:buNone/>
              <a:defRPr sz="1867">
                <a:solidFill>
                  <a:srgbClr val="FF7C3E"/>
                </a:solidFill>
              </a:defRPr>
            </a:lvl4pPr>
            <a:lvl5pPr lvl="4" rtl="0">
              <a:spcBef>
                <a:spcPts val="0"/>
              </a:spcBef>
              <a:spcAft>
                <a:spcPts val="0"/>
              </a:spcAft>
              <a:buClr>
                <a:srgbClr val="FF7C3E"/>
              </a:buClr>
              <a:buSzPts val="1400"/>
              <a:buNone/>
              <a:defRPr sz="1867">
                <a:solidFill>
                  <a:srgbClr val="FF7C3E"/>
                </a:solidFill>
              </a:defRPr>
            </a:lvl5pPr>
            <a:lvl6pPr lvl="5" rtl="0">
              <a:spcBef>
                <a:spcPts val="0"/>
              </a:spcBef>
              <a:spcAft>
                <a:spcPts val="0"/>
              </a:spcAft>
              <a:buClr>
                <a:srgbClr val="FF7C3E"/>
              </a:buClr>
              <a:buSzPts val="1400"/>
              <a:buNone/>
              <a:defRPr sz="1867">
                <a:solidFill>
                  <a:srgbClr val="FF7C3E"/>
                </a:solidFill>
              </a:defRPr>
            </a:lvl6pPr>
            <a:lvl7pPr lvl="6" rtl="0">
              <a:spcBef>
                <a:spcPts val="0"/>
              </a:spcBef>
              <a:spcAft>
                <a:spcPts val="0"/>
              </a:spcAft>
              <a:buClr>
                <a:srgbClr val="FF7C3E"/>
              </a:buClr>
              <a:buSzPts val="1400"/>
              <a:buNone/>
              <a:defRPr sz="1867">
                <a:solidFill>
                  <a:srgbClr val="FF7C3E"/>
                </a:solidFill>
              </a:defRPr>
            </a:lvl7pPr>
            <a:lvl8pPr lvl="7" rtl="0">
              <a:spcBef>
                <a:spcPts val="0"/>
              </a:spcBef>
              <a:spcAft>
                <a:spcPts val="0"/>
              </a:spcAft>
              <a:buClr>
                <a:srgbClr val="FF7C3E"/>
              </a:buClr>
              <a:buSzPts val="1400"/>
              <a:buNone/>
              <a:defRPr sz="1867">
                <a:solidFill>
                  <a:srgbClr val="FF7C3E"/>
                </a:solidFill>
              </a:defRPr>
            </a:lvl8pPr>
            <a:lvl9pPr lvl="8" rtl="0">
              <a:spcBef>
                <a:spcPts val="0"/>
              </a:spcBef>
              <a:spcAft>
                <a:spcPts val="0"/>
              </a:spcAft>
              <a:buClr>
                <a:srgbClr val="FF7C3E"/>
              </a:buClr>
              <a:buSzPts val="1400"/>
              <a:buNone/>
              <a:defRPr sz="1867">
                <a:solidFill>
                  <a:srgbClr val="FF7C3E"/>
                </a:solidFill>
              </a:defRPr>
            </a:lvl9pPr>
          </a:lstStyle>
          <a:p>
            <a:endParaRPr/>
          </a:p>
        </p:txBody>
      </p:sp>
      <p:sp>
        <p:nvSpPr>
          <p:cNvPr id="29" name="Google Shape;29;p3"/>
          <p:cNvSpPr txBox="1">
            <a:spLocks noGrp="1"/>
          </p:cNvSpPr>
          <p:nvPr>
            <p:ph type="subTitle" idx="14"/>
          </p:nvPr>
        </p:nvSpPr>
        <p:spPr>
          <a:xfrm>
            <a:off x="7747733" y="3871767"/>
            <a:ext cx="4900400" cy="4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467">
                <a:solidFill>
                  <a:srgbClr val="434343"/>
                </a:solidFill>
              </a:defRPr>
            </a:lvl1pPr>
            <a:lvl2pPr lvl="1" rtl="0">
              <a:lnSpc>
                <a:spcPct val="100000"/>
              </a:lnSpc>
              <a:spcBef>
                <a:spcPts val="0"/>
              </a:spcBef>
              <a:spcAft>
                <a:spcPts val="0"/>
              </a:spcAft>
              <a:buClr>
                <a:srgbClr val="434343"/>
              </a:buClr>
              <a:buSzPts val="1100"/>
              <a:buNone/>
              <a:defRPr sz="1467">
                <a:solidFill>
                  <a:srgbClr val="434343"/>
                </a:solidFill>
              </a:defRPr>
            </a:lvl2pPr>
            <a:lvl3pPr lvl="2" rtl="0">
              <a:lnSpc>
                <a:spcPct val="100000"/>
              </a:lnSpc>
              <a:spcBef>
                <a:spcPts val="0"/>
              </a:spcBef>
              <a:spcAft>
                <a:spcPts val="0"/>
              </a:spcAft>
              <a:buClr>
                <a:srgbClr val="434343"/>
              </a:buClr>
              <a:buSzPts val="1100"/>
              <a:buNone/>
              <a:defRPr sz="1467">
                <a:solidFill>
                  <a:srgbClr val="434343"/>
                </a:solidFill>
              </a:defRPr>
            </a:lvl3pPr>
            <a:lvl4pPr lvl="3" rtl="0">
              <a:lnSpc>
                <a:spcPct val="100000"/>
              </a:lnSpc>
              <a:spcBef>
                <a:spcPts val="0"/>
              </a:spcBef>
              <a:spcAft>
                <a:spcPts val="0"/>
              </a:spcAft>
              <a:buClr>
                <a:srgbClr val="434343"/>
              </a:buClr>
              <a:buSzPts val="1100"/>
              <a:buNone/>
              <a:defRPr sz="1467">
                <a:solidFill>
                  <a:srgbClr val="434343"/>
                </a:solidFill>
              </a:defRPr>
            </a:lvl4pPr>
            <a:lvl5pPr lvl="4" rtl="0">
              <a:lnSpc>
                <a:spcPct val="100000"/>
              </a:lnSpc>
              <a:spcBef>
                <a:spcPts val="0"/>
              </a:spcBef>
              <a:spcAft>
                <a:spcPts val="0"/>
              </a:spcAft>
              <a:buClr>
                <a:srgbClr val="434343"/>
              </a:buClr>
              <a:buSzPts val="1100"/>
              <a:buNone/>
              <a:defRPr sz="1467">
                <a:solidFill>
                  <a:srgbClr val="434343"/>
                </a:solidFill>
              </a:defRPr>
            </a:lvl5pPr>
            <a:lvl6pPr lvl="5" rtl="0">
              <a:lnSpc>
                <a:spcPct val="100000"/>
              </a:lnSpc>
              <a:spcBef>
                <a:spcPts val="0"/>
              </a:spcBef>
              <a:spcAft>
                <a:spcPts val="0"/>
              </a:spcAft>
              <a:buClr>
                <a:srgbClr val="434343"/>
              </a:buClr>
              <a:buSzPts val="1100"/>
              <a:buNone/>
              <a:defRPr sz="1467">
                <a:solidFill>
                  <a:srgbClr val="434343"/>
                </a:solidFill>
              </a:defRPr>
            </a:lvl6pPr>
            <a:lvl7pPr lvl="6" rtl="0">
              <a:lnSpc>
                <a:spcPct val="100000"/>
              </a:lnSpc>
              <a:spcBef>
                <a:spcPts val="0"/>
              </a:spcBef>
              <a:spcAft>
                <a:spcPts val="0"/>
              </a:spcAft>
              <a:buClr>
                <a:srgbClr val="434343"/>
              </a:buClr>
              <a:buSzPts val="1100"/>
              <a:buNone/>
              <a:defRPr sz="1467">
                <a:solidFill>
                  <a:srgbClr val="434343"/>
                </a:solidFill>
              </a:defRPr>
            </a:lvl7pPr>
            <a:lvl8pPr lvl="7" rtl="0">
              <a:lnSpc>
                <a:spcPct val="100000"/>
              </a:lnSpc>
              <a:spcBef>
                <a:spcPts val="0"/>
              </a:spcBef>
              <a:spcAft>
                <a:spcPts val="0"/>
              </a:spcAft>
              <a:buClr>
                <a:srgbClr val="434343"/>
              </a:buClr>
              <a:buSzPts val="1100"/>
              <a:buNone/>
              <a:defRPr sz="1467">
                <a:solidFill>
                  <a:srgbClr val="434343"/>
                </a:solidFill>
              </a:defRPr>
            </a:lvl8pPr>
            <a:lvl9pPr lvl="8" rtl="0">
              <a:lnSpc>
                <a:spcPct val="100000"/>
              </a:lnSpc>
              <a:spcBef>
                <a:spcPts val="0"/>
              </a:spcBef>
              <a:spcAft>
                <a:spcPts val="0"/>
              </a:spcAft>
              <a:buClr>
                <a:srgbClr val="434343"/>
              </a:buClr>
              <a:buSzPts val="1100"/>
              <a:buNone/>
              <a:defRPr sz="1467">
                <a:solidFill>
                  <a:srgbClr val="434343"/>
                </a:solidFill>
              </a:defRPr>
            </a:lvl9pPr>
          </a:lstStyle>
          <a:p>
            <a:endParaRPr/>
          </a:p>
        </p:txBody>
      </p:sp>
      <p:sp>
        <p:nvSpPr>
          <p:cNvPr id="30" name="Google Shape;30;p3"/>
          <p:cNvSpPr txBox="1">
            <a:spLocks noGrp="1"/>
          </p:cNvSpPr>
          <p:nvPr>
            <p:ph type="title" idx="15" hasCustomPrompt="1"/>
          </p:nvPr>
        </p:nvSpPr>
        <p:spPr>
          <a:xfrm>
            <a:off x="5485647" y="3347115"/>
            <a:ext cx="23384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4800" b="0">
                <a:solidFill>
                  <a:srgbClr val="FF7C3E"/>
                </a:solidFill>
              </a:defRPr>
            </a:lvl1pPr>
            <a:lvl2pPr lvl="1"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9pPr>
          </a:lstStyle>
          <a:p>
            <a:r>
              <a:t>xx%</a:t>
            </a:r>
          </a:p>
        </p:txBody>
      </p:sp>
      <p:sp>
        <p:nvSpPr>
          <p:cNvPr id="31" name="Google Shape;31;p3"/>
          <p:cNvSpPr txBox="1">
            <a:spLocks noGrp="1"/>
          </p:cNvSpPr>
          <p:nvPr>
            <p:ph type="ctrTitle" idx="16"/>
          </p:nvPr>
        </p:nvSpPr>
        <p:spPr>
          <a:xfrm>
            <a:off x="7747733" y="4175867"/>
            <a:ext cx="39352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1400"/>
              <a:buNone/>
              <a:defRPr sz="1867">
                <a:solidFill>
                  <a:srgbClr val="FF7C3E"/>
                </a:solidFill>
              </a:defRPr>
            </a:lvl1pPr>
            <a:lvl2pPr lvl="1" rtl="0">
              <a:spcBef>
                <a:spcPts val="0"/>
              </a:spcBef>
              <a:spcAft>
                <a:spcPts val="0"/>
              </a:spcAft>
              <a:buClr>
                <a:srgbClr val="FF7C3E"/>
              </a:buClr>
              <a:buSzPts val="1400"/>
              <a:buNone/>
              <a:defRPr sz="1867">
                <a:solidFill>
                  <a:srgbClr val="FF7C3E"/>
                </a:solidFill>
              </a:defRPr>
            </a:lvl2pPr>
            <a:lvl3pPr lvl="2" rtl="0">
              <a:spcBef>
                <a:spcPts val="0"/>
              </a:spcBef>
              <a:spcAft>
                <a:spcPts val="0"/>
              </a:spcAft>
              <a:buClr>
                <a:srgbClr val="FF7C3E"/>
              </a:buClr>
              <a:buSzPts val="1400"/>
              <a:buNone/>
              <a:defRPr sz="1867">
                <a:solidFill>
                  <a:srgbClr val="FF7C3E"/>
                </a:solidFill>
              </a:defRPr>
            </a:lvl3pPr>
            <a:lvl4pPr lvl="3" rtl="0">
              <a:spcBef>
                <a:spcPts val="0"/>
              </a:spcBef>
              <a:spcAft>
                <a:spcPts val="0"/>
              </a:spcAft>
              <a:buClr>
                <a:srgbClr val="FF7C3E"/>
              </a:buClr>
              <a:buSzPts val="1400"/>
              <a:buNone/>
              <a:defRPr sz="1867">
                <a:solidFill>
                  <a:srgbClr val="FF7C3E"/>
                </a:solidFill>
              </a:defRPr>
            </a:lvl4pPr>
            <a:lvl5pPr lvl="4" rtl="0">
              <a:spcBef>
                <a:spcPts val="0"/>
              </a:spcBef>
              <a:spcAft>
                <a:spcPts val="0"/>
              </a:spcAft>
              <a:buClr>
                <a:srgbClr val="FF7C3E"/>
              </a:buClr>
              <a:buSzPts val="1400"/>
              <a:buNone/>
              <a:defRPr sz="1867">
                <a:solidFill>
                  <a:srgbClr val="FF7C3E"/>
                </a:solidFill>
              </a:defRPr>
            </a:lvl5pPr>
            <a:lvl6pPr lvl="5" rtl="0">
              <a:spcBef>
                <a:spcPts val="0"/>
              </a:spcBef>
              <a:spcAft>
                <a:spcPts val="0"/>
              </a:spcAft>
              <a:buClr>
                <a:srgbClr val="FF7C3E"/>
              </a:buClr>
              <a:buSzPts val="1400"/>
              <a:buNone/>
              <a:defRPr sz="1867">
                <a:solidFill>
                  <a:srgbClr val="FF7C3E"/>
                </a:solidFill>
              </a:defRPr>
            </a:lvl6pPr>
            <a:lvl7pPr lvl="6" rtl="0">
              <a:spcBef>
                <a:spcPts val="0"/>
              </a:spcBef>
              <a:spcAft>
                <a:spcPts val="0"/>
              </a:spcAft>
              <a:buClr>
                <a:srgbClr val="FF7C3E"/>
              </a:buClr>
              <a:buSzPts val="1400"/>
              <a:buNone/>
              <a:defRPr sz="1867">
                <a:solidFill>
                  <a:srgbClr val="FF7C3E"/>
                </a:solidFill>
              </a:defRPr>
            </a:lvl7pPr>
            <a:lvl8pPr lvl="7" rtl="0">
              <a:spcBef>
                <a:spcPts val="0"/>
              </a:spcBef>
              <a:spcAft>
                <a:spcPts val="0"/>
              </a:spcAft>
              <a:buClr>
                <a:srgbClr val="FF7C3E"/>
              </a:buClr>
              <a:buSzPts val="1400"/>
              <a:buNone/>
              <a:defRPr sz="1867">
                <a:solidFill>
                  <a:srgbClr val="FF7C3E"/>
                </a:solidFill>
              </a:defRPr>
            </a:lvl8pPr>
            <a:lvl9pPr lvl="8" rtl="0">
              <a:spcBef>
                <a:spcPts val="0"/>
              </a:spcBef>
              <a:spcAft>
                <a:spcPts val="0"/>
              </a:spcAft>
              <a:buClr>
                <a:srgbClr val="FF7C3E"/>
              </a:buClr>
              <a:buSzPts val="1400"/>
              <a:buNone/>
              <a:defRPr sz="1867">
                <a:solidFill>
                  <a:srgbClr val="FF7C3E"/>
                </a:solidFill>
              </a:defRPr>
            </a:lvl9pPr>
          </a:lstStyle>
          <a:p>
            <a:endParaRPr/>
          </a:p>
        </p:txBody>
      </p:sp>
      <p:sp>
        <p:nvSpPr>
          <p:cNvPr id="32" name="Google Shape;32;p3"/>
          <p:cNvSpPr txBox="1">
            <a:spLocks noGrp="1"/>
          </p:cNvSpPr>
          <p:nvPr>
            <p:ph type="subTitle" idx="17"/>
          </p:nvPr>
        </p:nvSpPr>
        <p:spPr>
          <a:xfrm>
            <a:off x="7747733" y="4703467"/>
            <a:ext cx="4900400" cy="41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100"/>
              <a:buNone/>
              <a:defRPr sz="1467">
                <a:solidFill>
                  <a:srgbClr val="434343"/>
                </a:solidFill>
              </a:defRPr>
            </a:lvl1pPr>
            <a:lvl2pPr lvl="1" rtl="0">
              <a:lnSpc>
                <a:spcPct val="100000"/>
              </a:lnSpc>
              <a:spcBef>
                <a:spcPts val="0"/>
              </a:spcBef>
              <a:spcAft>
                <a:spcPts val="0"/>
              </a:spcAft>
              <a:buClr>
                <a:srgbClr val="434343"/>
              </a:buClr>
              <a:buSzPts val="1100"/>
              <a:buNone/>
              <a:defRPr sz="1467">
                <a:solidFill>
                  <a:srgbClr val="434343"/>
                </a:solidFill>
              </a:defRPr>
            </a:lvl2pPr>
            <a:lvl3pPr lvl="2" rtl="0">
              <a:lnSpc>
                <a:spcPct val="100000"/>
              </a:lnSpc>
              <a:spcBef>
                <a:spcPts val="0"/>
              </a:spcBef>
              <a:spcAft>
                <a:spcPts val="0"/>
              </a:spcAft>
              <a:buClr>
                <a:srgbClr val="434343"/>
              </a:buClr>
              <a:buSzPts val="1100"/>
              <a:buNone/>
              <a:defRPr sz="1467">
                <a:solidFill>
                  <a:srgbClr val="434343"/>
                </a:solidFill>
              </a:defRPr>
            </a:lvl3pPr>
            <a:lvl4pPr lvl="3" rtl="0">
              <a:lnSpc>
                <a:spcPct val="100000"/>
              </a:lnSpc>
              <a:spcBef>
                <a:spcPts val="0"/>
              </a:spcBef>
              <a:spcAft>
                <a:spcPts val="0"/>
              </a:spcAft>
              <a:buClr>
                <a:srgbClr val="434343"/>
              </a:buClr>
              <a:buSzPts val="1100"/>
              <a:buNone/>
              <a:defRPr sz="1467">
                <a:solidFill>
                  <a:srgbClr val="434343"/>
                </a:solidFill>
              </a:defRPr>
            </a:lvl4pPr>
            <a:lvl5pPr lvl="4" rtl="0">
              <a:lnSpc>
                <a:spcPct val="100000"/>
              </a:lnSpc>
              <a:spcBef>
                <a:spcPts val="0"/>
              </a:spcBef>
              <a:spcAft>
                <a:spcPts val="0"/>
              </a:spcAft>
              <a:buClr>
                <a:srgbClr val="434343"/>
              </a:buClr>
              <a:buSzPts val="1100"/>
              <a:buNone/>
              <a:defRPr sz="1467">
                <a:solidFill>
                  <a:srgbClr val="434343"/>
                </a:solidFill>
              </a:defRPr>
            </a:lvl5pPr>
            <a:lvl6pPr lvl="5" rtl="0">
              <a:lnSpc>
                <a:spcPct val="100000"/>
              </a:lnSpc>
              <a:spcBef>
                <a:spcPts val="0"/>
              </a:spcBef>
              <a:spcAft>
                <a:spcPts val="0"/>
              </a:spcAft>
              <a:buClr>
                <a:srgbClr val="434343"/>
              </a:buClr>
              <a:buSzPts val="1100"/>
              <a:buNone/>
              <a:defRPr sz="1467">
                <a:solidFill>
                  <a:srgbClr val="434343"/>
                </a:solidFill>
              </a:defRPr>
            </a:lvl6pPr>
            <a:lvl7pPr lvl="6" rtl="0">
              <a:lnSpc>
                <a:spcPct val="100000"/>
              </a:lnSpc>
              <a:spcBef>
                <a:spcPts val="0"/>
              </a:spcBef>
              <a:spcAft>
                <a:spcPts val="0"/>
              </a:spcAft>
              <a:buClr>
                <a:srgbClr val="434343"/>
              </a:buClr>
              <a:buSzPts val="1100"/>
              <a:buNone/>
              <a:defRPr sz="1467">
                <a:solidFill>
                  <a:srgbClr val="434343"/>
                </a:solidFill>
              </a:defRPr>
            </a:lvl7pPr>
            <a:lvl8pPr lvl="7" rtl="0">
              <a:lnSpc>
                <a:spcPct val="100000"/>
              </a:lnSpc>
              <a:spcBef>
                <a:spcPts val="0"/>
              </a:spcBef>
              <a:spcAft>
                <a:spcPts val="0"/>
              </a:spcAft>
              <a:buClr>
                <a:srgbClr val="434343"/>
              </a:buClr>
              <a:buSzPts val="1100"/>
              <a:buNone/>
              <a:defRPr sz="1467">
                <a:solidFill>
                  <a:srgbClr val="434343"/>
                </a:solidFill>
              </a:defRPr>
            </a:lvl8pPr>
            <a:lvl9pPr lvl="8" rtl="0">
              <a:lnSpc>
                <a:spcPct val="100000"/>
              </a:lnSpc>
              <a:spcBef>
                <a:spcPts val="0"/>
              </a:spcBef>
              <a:spcAft>
                <a:spcPts val="0"/>
              </a:spcAft>
              <a:buClr>
                <a:srgbClr val="434343"/>
              </a:buClr>
              <a:buSzPts val="1100"/>
              <a:buNone/>
              <a:defRPr sz="1467">
                <a:solidFill>
                  <a:srgbClr val="434343"/>
                </a:solidFill>
              </a:defRPr>
            </a:lvl9pPr>
          </a:lstStyle>
          <a:p>
            <a:endParaRPr/>
          </a:p>
        </p:txBody>
      </p:sp>
      <p:sp>
        <p:nvSpPr>
          <p:cNvPr id="33" name="Google Shape;33;p3"/>
          <p:cNvSpPr txBox="1">
            <a:spLocks noGrp="1"/>
          </p:cNvSpPr>
          <p:nvPr>
            <p:ph type="title" idx="18" hasCustomPrompt="1"/>
          </p:nvPr>
        </p:nvSpPr>
        <p:spPr>
          <a:xfrm>
            <a:off x="5485647" y="4178815"/>
            <a:ext cx="23384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3600"/>
              <a:buNone/>
              <a:defRPr sz="4800" b="0">
                <a:solidFill>
                  <a:srgbClr val="FF7C3E"/>
                </a:solidFill>
              </a:defRPr>
            </a:lvl1pPr>
            <a:lvl2pPr lvl="1"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2pPr>
            <a:lvl3pPr lvl="2"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3pPr>
            <a:lvl4pPr lvl="3"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4pPr>
            <a:lvl5pPr lvl="4"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5pPr>
            <a:lvl6pPr lvl="5"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6pPr>
            <a:lvl7pPr lvl="6"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7pPr>
            <a:lvl8pPr lvl="7"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8pPr>
            <a:lvl9pPr lvl="8" algn="r" rtl="0">
              <a:spcBef>
                <a:spcPts val="0"/>
              </a:spcBef>
              <a:spcAft>
                <a:spcPts val="0"/>
              </a:spcAft>
              <a:buClr>
                <a:srgbClr val="FF7C3E"/>
              </a:buClr>
              <a:buSzPts val="3600"/>
              <a:buFont typeface="Fira Sans Extra Condensed"/>
              <a:buNone/>
              <a:defRPr sz="4800" b="0">
                <a:solidFill>
                  <a:srgbClr val="FF7C3E"/>
                </a:solidFill>
                <a:latin typeface="Fira Sans Extra Condensed"/>
                <a:ea typeface="Fira Sans Extra Condensed"/>
                <a:cs typeface="Fira Sans Extra Condensed"/>
                <a:sym typeface="Fira Sans Extra Condensed"/>
              </a:defRPr>
            </a:lvl9pPr>
          </a:lstStyle>
          <a:p>
            <a:r>
              <a:t>xx%</a:t>
            </a:r>
          </a:p>
        </p:txBody>
      </p:sp>
    </p:spTree>
    <p:extLst>
      <p:ext uri="{BB962C8B-B14F-4D97-AF65-F5344CB8AC3E}">
        <p14:creationId xmlns:p14="http://schemas.microsoft.com/office/powerpoint/2010/main" val="2863560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REE COLUMNS">
  <p:cSld name="THREE COLUMNS">
    <p:bg>
      <p:bgPr>
        <a:solidFill>
          <a:srgbClr val="A5DDDA">
            <a:alpha val="71900"/>
          </a:srgbClr>
        </a:solidFill>
        <a:effectLst/>
      </p:bgPr>
    </p:bg>
    <p:spTree>
      <p:nvGrpSpPr>
        <p:cNvPr id="1" name="Shape 45"/>
        <p:cNvGrpSpPr/>
        <p:nvPr/>
      </p:nvGrpSpPr>
      <p:grpSpPr>
        <a:xfrm>
          <a:off x="0" y="0"/>
          <a:ext cx="0" cy="0"/>
          <a:chOff x="0" y="0"/>
          <a:chExt cx="0" cy="0"/>
        </a:xfrm>
      </p:grpSpPr>
      <p:sp>
        <p:nvSpPr>
          <p:cNvPr id="46" name="Google Shape;46;p6"/>
          <p:cNvSpPr/>
          <p:nvPr/>
        </p:nvSpPr>
        <p:spPr>
          <a:xfrm>
            <a:off x="510233" y="530200"/>
            <a:ext cx="111956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6"/>
          <p:cNvSpPr txBox="1">
            <a:spLocks noGrp="1"/>
          </p:cNvSpPr>
          <p:nvPr>
            <p:ph type="ctrTitle"/>
          </p:nvPr>
        </p:nvSpPr>
        <p:spPr>
          <a:xfrm>
            <a:off x="4989367" y="530200"/>
            <a:ext cx="63044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
        <p:nvSpPr>
          <p:cNvPr id="48" name="Google Shape;48;p6"/>
          <p:cNvSpPr/>
          <p:nvPr/>
        </p:nvSpPr>
        <p:spPr>
          <a:xfrm>
            <a:off x="8310965" y="1745333"/>
            <a:ext cx="3370800" cy="45824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6"/>
          <p:cNvSpPr/>
          <p:nvPr/>
        </p:nvSpPr>
        <p:spPr>
          <a:xfrm>
            <a:off x="510233" y="1745333"/>
            <a:ext cx="3370800" cy="45824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6"/>
          <p:cNvSpPr/>
          <p:nvPr/>
        </p:nvSpPr>
        <p:spPr>
          <a:xfrm>
            <a:off x="4410596" y="1745333"/>
            <a:ext cx="3370800" cy="45824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6"/>
          <p:cNvSpPr txBox="1">
            <a:spLocks noGrp="1"/>
          </p:cNvSpPr>
          <p:nvPr>
            <p:ph type="subTitle" idx="1"/>
          </p:nvPr>
        </p:nvSpPr>
        <p:spPr>
          <a:xfrm flipH="1">
            <a:off x="1033967" y="3739917"/>
            <a:ext cx="23232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 name="Google Shape;52;p6"/>
          <p:cNvSpPr txBox="1">
            <a:spLocks noGrp="1"/>
          </p:cNvSpPr>
          <p:nvPr>
            <p:ph type="subTitle" idx="2"/>
          </p:nvPr>
        </p:nvSpPr>
        <p:spPr>
          <a:xfrm flipH="1">
            <a:off x="568632" y="2976749"/>
            <a:ext cx="3254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
        <p:nvSpPr>
          <p:cNvPr id="53" name="Google Shape;53;p6"/>
          <p:cNvSpPr txBox="1">
            <a:spLocks noGrp="1"/>
          </p:cNvSpPr>
          <p:nvPr>
            <p:ph type="subTitle" idx="3"/>
          </p:nvPr>
        </p:nvSpPr>
        <p:spPr>
          <a:xfrm flipH="1">
            <a:off x="4934333" y="3739917"/>
            <a:ext cx="23232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4" name="Google Shape;54;p6"/>
          <p:cNvSpPr txBox="1">
            <a:spLocks noGrp="1"/>
          </p:cNvSpPr>
          <p:nvPr>
            <p:ph type="subTitle" idx="4"/>
          </p:nvPr>
        </p:nvSpPr>
        <p:spPr>
          <a:xfrm flipH="1">
            <a:off x="4468999" y="2976749"/>
            <a:ext cx="3254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
        <p:nvSpPr>
          <p:cNvPr id="55" name="Google Shape;55;p6"/>
          <p:cNvSpPr txBox="1">
            <a:spLocks noGrp="1"/>
          </p:cNvSpPr>
          <p:nvPr>
            <p:ph type="subTitle" idx="5"/>
          </p:nvPr>
        </p:nvSpPr>
        <p:spPr>
          <a:xfrm flipH="1">
            <a:off x="8834700" y="3739917"/>
            <a:ext cx="23232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6" name="Google Shape;56;p6"/>
          <p:cNvSpPr txBox="1">
            <a:spLocks noGrp="1"/>
          </p:cNvSpPr>
          <p:nvPr>
            <p:ph type="subTitle" idx="6"/>
          </p:nvPr>
        </p:nvSpPr>
        <p:spPr>
          <a:xfrm flipH="1">
            <a:off x="8369365" y="2976749"/>
            <a:ext cx="3254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Tree>
    <p:extLst>
      <p:ext uri="{BB962C8B-B14F-4D97-AF65-F5344CB8AC3E}">
        <p14:creationId xmlns:p14="http://schemas.microsoft.com/office/powerpoint/2010/main" val="2042918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TEXT + DESIGN 5">
  <p:cSld name="TITLE + TEXT + DESIGN 5">
    <p:bg>
      <p:bgPr>
        <a:solidFill>
          <a:srgbClr val="A5DDDA">
            <a:alpha val="71900"/>
          </a:srgbClr>
        </a:solidFill>
        <a:effectLst/>
      </p:bgPr>
    </p:bg>
    <p:spTree>
      <p:nvGrpSpPr>
        <p:cNvPr id="1" name="Shape 133"/>
        <p:cNvGrpSpPr/>
        <p:nvPr/>
      </p:nvGrpSpPr>
      <p:grpSpPr>
        <a:xfrm>
          <a:off x="0" y="0"/>
          <a:ext cx="0" cy="0"/>
          <a:chOff x="0" y="0"/>
          <a:chExt cx="0" cy="0"/>
        </a:xfrm>
      </p:grpSpPr>
      <p:sp>
        <p:nvSpPr>
          <p:cNvPr id="134" name="Google Shape;134;p14"/>
          <p:cNvSpPr/>
          <p:nvPr/>
        </p:nvSpPr>
        <p:spPr>
          <a:xfrm>
            <a:off x="510200" y="1859733"/>
            <a:ext cx="11171600" cy="44656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 name="Google Shape;135;p14"/>
          <p:cNvGrpSpPr/>
          <p:nvPr/>
        </p:nvGrpSpPr>
        <p:grpSpPr>
          <a:xfrm>
            <a:off x="1849038" y="907496"/>
            <a:ext cx="296676" cy="309973"/>
            <a:chOff x="6537453" y="1282372"/>
            <a:chExt cx="222507" cy="232480"/>
          </a:xfrm>
        </p:grpSpPr>
        <p:sp>
          <p:nvSpPr>
            <p:cNvPr id="136" name="Google Shape;136;p14"/>
            <p:cNvSpPr/>
            <p:nvPr/>
          </p:nvSpPr>
          <p:spPr>
            <a:xfrm>
              <a:off x="6544489" y="1289187"/>
              <a:ext cx="215470" cy="225665"/>
            </a:xfrm>
            <a:custGeom>
              <a:avLst/>
              <a:gdLst/>
              <a:ahLst/>
              <a:cxnLst/>
              <a:rect l="l" t="t" r="r" b="b"/>
              <a:pathLst>
                <a:path w="3889" h="4073" extrusionOk="0">
                  <a:moveTo>
                    <a:pt x="2516" y="0"/>
                  </a:moveTo>
                  <a:cubicBezTo>
                    <a:pt x="2204" y="0"/>
                    <a:pt x="1914" y="452"/>
                    <a:pt x="1782" y="527"/>
                  </a:cubicBezTo>
                  <a:cubicBezTo>
                    <a:pt x="1765" y="537"/>
                    <a:pt x="1746" y="541"/>
                    <a:pt x="1724" y="541"/>
                  </a:cubicBezTo>
                  <a:cubicBezTo>
                    <a:pt x="1594" y="541"/>
                    <a:pt x="1381" y="396"/>
                    <a:pt x="1164" y="396"/>
                  </a:cubicBezTo>
                  <a:cubicBezTo>
                    <a:pt x="1093" y="396"/>
                    <a:pt x="1022" y="411"/>
                    <a:pt x="953" y="452"/>
                  </a:cubicBezTo>
                  <a:cubicBezTo>
                    <a:pt x="632" y="643"/>
                    <a:pt x="758" y="1104"/>
                    <a:pt x="666" y="1162"/>
                  </a:cubicBezTo>
                  <a:cubicBezTo>
                    <a:pt x="577" y="1224"/>
                    <a:pt x="120" y="1121"/>
                    <a:pt x="58" y="1797"/>
                  </a:cubicBezTo>
                  <a:cubicBezTo>
                    <a:pt x="0" y="2435"/>
                    <a:pt x="260" y="3456"/>
                    <a:pt x="1021" y="3671"/>
                  </a:cubicBezTo>
                  <a:cubicBezTo>
                    <a:pt x="1103" y="3695"/>
                    <a:pt x="1178" y="3736"/>
                    <a:pt x="1240" y="3794"/>
                  </a:cubicBezTo>
                  <a:cubicBezTo>
                    <a:pt x="1361" y="3903"/>
                    <a:pt x="1602" y="4072"/>
                    <a:pt x="1945" y="4072"/>
                  </a:cubicBezTo>
                  <a:cubicBezTo>
                    <a:pt x="2191" y="4072"/>
                    <a:pt x="2490" y="3985"/>
                    <a:pt x="2834" y="3726"/>
                  </a:cubicBezTo>
                  <a:cubicBezTo>
                    <a:pt x="3888" y="2933"/>
                    <a:pt x="3352" y="2339"/>
                    <a:pt x="3359" y="2265"/>
                  </a:cubicBezTo>
                  <a:cubicBezTo>
                    <a:pt x="3366" y="2190"/>
                    <a:pt x="3817" y="1917"/>
                    <a:pt x="3704" y="1531"/>
                  </a:cubicBezTo>
                  <a:cubicBezTo>
                    <a:pt x="3592" y="1142"/>
                    <a:pt x="3086" y="1179"/>
                    <a:pt x="3076" y="1097"/>
                  </a:cubicBezTo>
                  <a:cubicBezTo>
                    <a:pt x="3066" y="1019"/>
                    <a:pt x="3349" y="346"/>
                    <a:pt x="2645" y="28"/>
                  </a:cubicBezTo>
                  <a:cubicBezTo>
                    <a:pt x="2602" y="9"/>
                    <a:pt x="2559" y="0"/>
                    <a:pt x="251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4"/>
            <p:cNvSpPr/>
            <p:nvPr/>
          </p:nvSpPr>
          <p:spPr>
            <a:xfrm>
              <a:off x="6612750" y="1304756"/>
              <a:ext cx="70974" cy="172143"/>
            </a:xfrm>
            <a:custGeom>
              <a:avLst/>
              <a:gdLst/>
              <a:ahLst/>
              <a:cxnLst/>
              <a:rect l="l" t="t" r="r" b="b"/>
              <a:pathLst>
                <a:path w="1281" h="3107" extrusionOk="0">
                  <a:moveTo>
                    <a:pt x="1281" y="0"/>
                  </a:moveTo>
                  <a:cubicBezTo>
                    <a:pt x="1151" y="250"/>
                    <a:pt x="1032" y="505"/>
                    <a:pt x="915" y="758"/>
                  </a:cubicBezTo>
                  <a:cubicBezTo>
                    <a:pt x="796" y="1011"/>
                    <a:pt x="683" y="1270"/>
                    <a:pt x="570" y="1526"/>
                  </a:cubicBezTo>
                  <a:cubicBezTo>
                    <a:pt x="461" y="1786"/>
                    <a:pt x="356" y="2045"/>
                    <a:pt x="257" y="2304"/>
                  </a:cubicBezTo>
                  <a:cubicBezTo>
                    <a:pt x="157" y="2567"/>
                    <a:pt x="49" y="2830"/>
                    <a:pt x="0" y="3106"/>
                  </a:cubicBezTo>
                  <a:cubicBezTo>
                    <a:pt x="35" y="2970"/>
                    <a:pt x="93" y="2844"/>
                    <a:pt x="144" y="2714"/>
                  </a:cubicBezTo>
                  <a:cubicBezTo>
                    <a:pt x="198" y="2584"/>
                    <a:pt x="253" y="2455"/>
                    <a:pt x="307" y="2328"/>
                  </a:cubicBezTo>
                  <a:lnTo>
                    <a:pt x="642" y="1557"/>
                  </a:lnTo>
                  <a:cubicBezTo>
                    <a:pt x="751" y="1297"/>
                    <a:pt x="860" y="1042"/>
                    <a:pt x="967" y="782"/>
                  </a:cubicBezTo>
                  <a:cubicBezTo>
                    <a:pt x="1073" y="522"/>
                    <a:pt x="1182" y="263"/>
                    <a:pt x="128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4"/>
            <p:cNvSpPr/>
            <p:nvPr/>
          </p:nvSpPr>
          <p:spPr>
            <a:xfrm>
              <a:off x="6584604" y="1403490"/>
              <a:ext cx="106488" cy="57344"/>
            </a:xfrm>
            <a:custGeom>
              <a:avLst/>
              <a:gdLst/>
              <a:ahLst/>
              <a:cxnLst/>
              <a:rect l="l" t="t" r="r" b="b"/>
              <a:pathLst>
                <a:path w="1922" h="1035" extrusionOk="0">
                  <a:moveTo>
                    <a:pt x="0" y="0"/>
                  </a:moveTo>
                  <a:lnTo>
                    <a:pt x="0" y="0"/>
                  </a:lnTo>
                  <a:cubicBezTo>
                    <a:pt x="89" y="174"/>
                    <a:pt x="185" y="345"/>
                    <a:pt x="280" y="512"/>
                  </a:cubicBezTo>
                  <a:cubicBezTo>
                    <a:pt x="375" y="683"/>
                    <a:pt x="475" y="847"/>
                    <a:pt x="574" y="1014"/>
                  </a:cubicBezTo>
                  <a:lnTo>
                    <a:pt x="587" y="1034"/>
                  </a:lnTo>
                  <a:lnTo>
                    <a:pt x="607" y="1031"/>
                  </a:lnTo>
                  <a:cubicBezTo>
                    <a:pt x="829" y="1017"/>
                    <a:pt x="1048" y="1004"/>
                    <a:pt x="1266" y="983"/>
                  </a:cubicBezTo>
                  <a:lnTo>
                    <a:pt x="1594" y="952"/>
                  </a:lnTo>
                  <a:cubicBezTo>
                    <a:pt x="1703" y="943"/>
                    <a:pt x="1812" y="929"/>
                    <a:pt x="1921" y="922"/>
                  </a:cubicBezTo>
                  <a:cubicBezTo>
                    <a:pt x="1865" y="915"/>
                    <a:pt x="1808" y="913"/>
                    <a:pt x="1751" y="913"/>
                  </a:cubicBezTo>
                  <a:cubicBezTo>
                    <a:pt x="1697" y="913"/>
                    <a:pt x="1644" y="915"/>
                    <a:pt x="1590" y="915"/>
                  </a:cubicBezTo>
                  <a:lnTo>
                    <a:pt x="1263" y="922"/>
                  </a:lnTo>
                  <a:cubicBezTo>
                    <a:pt x="1048" y="928"/>
                    <a:pt x="837" y="942"/>
                    <a:pt x="625" y="954"/>
                  </a:cubicBezTo>
                  <a:lnTo>
                    <a:pt x="625" y="954"/>
                  </a:lnTo>
                  <a:cubicBezTo>
                    <a:pt x="527" y="795"/>
                    <a:pt x="429" y="638"/>
                    <a:pt x="328" y="481"/>
                  </a:cubicBezTo>
                  <a:cubicBezTo>
                    <a:pt x="221" y="321"/>
                    <a:pt x="112" y="157"/>
                    <a:pt x="0"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4"/>
            <p:cNvSpPr/>
            <p:nvPr/>
          </p:nvSpPr>
          <p:spPr>
            <a:xfrm>
              <a:off x="6621283" y="1341768"/>
              <a:ext cx="83662" cy="55904"/>
            </a:xfrm>
            <a:custGeom>
              <a:avLst/>
              <a:gdLst/>
              <a:ahLst/>
              <a:cxnLst/>
              <a:rect l="l" t="t" r="r" b="b"/>
              <a:pathLst>
                <a:path w="1510" h="1009" extrusionOk="0">
                  <a:moveTo>
                    <a:pt x="0" y="1"/>
                  </a:moveTo>
                  <a:lnTo>
                    <a:pt x="0" y="1"/>
                  </a:lnTo>
                  <a:cubicBezTo>
                    <a:pt x="55" y="169"/>
                    <a:pt x="117" y="329"/>
                    <a:pt x="181" y="493"/>
                  </a:cubicBezTo>
                  <a:cubicBezTo>
                    <a:pt x="243" y="656"/>
                    <a:pt x="311" y="817"/>
                    <a:pt x="379" y="978"/>
                  </a:cubicBezTo>
                  <a:lnTo>
                    <a:pt x="393" y="1009"/>
                  </a:lnTo>
                  <a:lnTo>
                    <a:pt x="427" y="998"/>
                  </a:lnTo>
                  <a:cubicBezTo>
                    <a:pt x="608" y="940"/>
                    <a:pt x="788" y="882"/>
                    <a:pt x="969" y="817"/>
                  </a:cubicBezTo>
                  <a:lnTo>
                    <a:pt x="1239" y="718"/>
                  </a:lnTo>
                  <a:cubicBezTo>
                    <a:pt x="1332" y="681"/>
                    <a:pt x="1420" y="650"/>
                    <a:pt x="1509" y="609"/>
                  </a:cubicBezTo>
                  <a:lnTo>
                    <a:pt x="1509" y="609"/>
                  </a:lnTo>
                  <a:lnTo>
                    <a:pt x="1229" y="681"/>
                  </a:lnTo>
                  <a:lnTo>
                    <a:pt x="952" y="759"/>
                  </a:lnTo>
                  <a:cubicBezTo>
                    <a:pt x="778" y="808"/>
                    <a:pt x="608" y="862"/>
                    <a:pt x="434" y="917"/>
                  </a:cubicBezTo>
                  <a:lnTo>
                    <a:pt x="434" y="917"/>
                  </a:lnTo>
                  <a:cubicBezTo>
                    <a:pt x="370" y="766"/>
                    <a:pt x="303" y="616"/>
                    <a:pt x="232" y="469"/>
                  </a:cubicBezTo>
                  <a:cubicBezTo>
                    <a:pt x="157" y="312"/>
                    <a:pt x="82" y="155"/>
                    <a:pt x="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4"/>
            <p:cNvSpPr/>
            <p:nvPr/>
          </p:nvSpPr>
          <p:spPr>
            <a:xfrm>
              <a:off x="6537453" y="1282372"/>
              <a:ext cx="215525" cy="225498"/>
            </a:xfrm>
            <a:custGeom>
              <a:avLst/>
              <a:gdLst/>
              <a:ahLst/>
              <a:cxnLst/>
              <a:rect l="l" t="t" r="r" b="b"/>
              <a:pathLst>
                <a:path w="3890" h="4070" extrusionOk="0">
                  <a:moveTo>
                    <a:pt x="2516" y="0"/>
                  </a:moveTo>
                  <a:cubicBezTo>
                    <a:pt x="2205" y="0"/>
                    <a:pt x="1914" y="449"/>
                    <a:pt x="1783" y="524"/>
                  </a:cubicBezTo>
                  <a:cubicBezTo>
                    <a:pt x="1766" y="534"/>
                    <a:pt x="1747" y="538"/>
                    <a:pt x="1725" y="538"/>
                  </a:cubicBezTo>
                  <a:cubicBezTo>
                    <a:pt x="1598" y="538"/>
                    <a:pt x="1387" y="394"/>
                    <a:pt x="1170" y="394"/>
                  </a:cubicBezTo>
                  <a:cubicBezTo>
                    <a:pt x="1097" y="394"/>
                    <a:pt x="1024" y="410"/>
                    <a:pt x="954" y="452"/>
                  </a:cubicBezTo>
                  <a:cubicBezTo>
                    <a:pt x="636" y="640"/>
                    <a:pt x="759" y="1101"/>
                    <a:pt x="670" y="1162"/>
                  </a:cubicBezTo>
                  <a:cubicBezTo>
                    <a:pt x="578" y="1220"/>
                    <a:pt x="120" y="1118"/>
                    <a:pt x="59" y="1794"/>
                  </a:cubicBezTo>
                  <a:cubicBezTo>
                    <a:pt x="1" y="2435"/>
                    <a:pt x="261" y="3453"/>
                    <a:pt x="1022" y="3671"/>
                  </a:cubicBezTo>
                  <a:cubicBezTo>
                    <a:pt x="1104" y="3691"/>
                    <a:pt x="1179" y="3732"/>
                    <a:pt x="1244" y="3791"/>
                  </a:cubicBezTo>
                  <a:cubicBezTo>
                    <a:pt x="1363" y="3900"/>
                    <a:pt x="1606" y="4070"/>
                    <a:pt x="1950" y="4070"/>
                  </a:cubicBezTo>
                  <a:cubicBezTo>
                    <a:pt x="2196" y="4070"/>
                    <a:pt x="2495" y="3983"/>
                    <a:pt x="2838" y="3726"/>
                  </a:cubicBezTo>
                  <a:cubicBezTo>
                    <a:pt x="3889" y="2930"/>
                    <a:pt x="3357" y="2340"/>
                    <a:pt x="3363" y="2265"/>
                  </a:cubicBezTo>
                  <a:cubicBezTo>
                    <a:pt x="3366" y="2186"/>
                    <a:pt x="3817" y="1913"/>
                    <a:pt x="3705" y="1528"/>
                  </a:cubicBezTo>
                  <a:cubicBezTo>
                    <a:pt x="3592" y="1142"/>
                    <a:pt x="3090" y="1179"/>
                    <a:pt x="3080" y="1098"/>
                  </a:cubicBezTo>
                  <a:cubicBezTo>
                    <a:pt x="3067" y="1016"/>
                    <a:pt x="3353" y="343"/>
                    <a:pt x="2646" y="28"/>
                  </a:cubicBezTo>
                  <a:cubicBezTo>
                    <a:pt x="2603" y="9"/>
                    <a:pt x="2559" y="0"/>
                    <a:pt x="251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4"/>
            <p:cNvSpPr/>
            <p:nvPr/>
          </p:nvSpPr>
          <p:spPr>
            <a:xfrm>
              <a:off x="6605769" y="1297941"/>
              <a:ext cx="70974" cy="172143"/>
            </a:xfrm>
            <a:custGeom>
              <a:avLst/>
              <a:gdLst/>
              <a:ahLst/>
              <a:cxnLst/>
              <a:rect l="l" t="t" r="r" b="b"/>
              <a:pathLst>
                <a:path w="1281" h="3107" extrusionOk="0">
                  <a:moveTo>
                    <a:pt x="1281" y="1"/>
                  </a:moveTo>
                  <a:lnTo>
                    <a:pt x="1281" y="1"/>
                  </a:lnTo>
                  <a:cubicBezTo>
                    <a:pt x="1154" y="250"/>
                    <a:pt x="1035" y="502"/>
                    <a:pt x="915" y="755"/>
                  </a:cubicBezTo>
                  <a:cubicBezTo>
                    <a:pt x="796" y="1011"/>
                    <a:pt x="683" y="1267"/>
                    <a:pt x="573" y="1523"/>
                  </a:cubicBezTo>
                  <a:cubicBezTo>
                    <a:pt x="465" y="1782"/>
                    <a:pt x="356" y="2041"/>
                    <a:pt x="256" y="2304"/>
                  </a:cubicBezTo>
                  <a:cubicBezTo>
                    <a:pt x="161" y="2567"/>
                    <a:pt x="52" y="2827"/>
                    <a:pt x="0" y="3106"/>
                  </a:cubicBezTo>
                  <a:cubicBezTo>
                    <a:pt x="34" y="2970"/>
                    <a:pt x="93" y="2840"/>
                    <a:pt x="147" y="2711"/>
                  </a:cubicBezTo>
                  <a:cubicBezTo>
                    <a:pt x="198" y="2585"/>
                    <a:pt x="253" y="2455"/>
                    <a:pt x="311" y="2325"/>
                  </a:cubicBezTo>
                  <a:lnTo>
                    <a:pt x="642" y="1554"/>
                  </a:lnTo>
                  <a:cubicBezTo>
                    <a:pt x="751" y="1297"/>
                    <a:pt x="860" y="1038"/>
                    <a:pt x="970" y="779"/>
                  </a:cubicBezTo>
                  <a:cubicBezTo>
                    <a:pt x="1076" y="519"/>
                    <a:pt x="1181" y="259"/>
                    <a:pt x="128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4"/>
            <p:cNvSpPr/>
            <p:nvPr/>
          </p:nvSpPr>
          <p:spPr>
            <a:xfrm>
              <a:off x="6577567" y="1396509"/>
              <a:ext cx="106544" cy="57344"/>
            </a:xfrm>
            <a:custGeom>
              <a:avLst/>
              <a:gdLst/>
              <a:ahLst/>
              <a:cxnLst/>
              <a:rect l="l" t="t" r="r" b="b"/>
              <a:pathLst>
                <a:path w="1923" h="1035" extrusionOk="0">
                  <a:moveTo>
                    <a:pt x="0" y="0"/>
                  </a:moveTo>
                  <a:cubicBezTo>
                    <a:pt x="90" y="174"/>
                    <a:pt x="185" y="344"/>
                    <a:pt x="280" y="512"/>
                  </a:cubicBezTo>
                  <a:cubicBezTo>
                    <a:pt x="376" y="683"/>
                    <a:pt x="475" y="850"/>
                    <a:pt x="578" y="1017"/>
                  </a:cubicBezTo>
                  <a:lnTo>
                    <a:pt x="588" y="1034"/>
                  </a:lnTo>
                  <a:lnTo>
                    <a:pt x="611" y="1034"/>
                  </a:lnTo>
                  <a:cubicBezTo>
                    <a:pt x="830" y="1020"/>
                    <a:pt x="1049" y="1004"/>
                    <a:pt x="1267" y="983"/>
                  </a:cubicBezTo>
                  <a:lnTo>
                    <a:pt x="1595" y="952"/>
                  </a:lnTo>
                  <a:cubicBezTo>
                    <a:pt x="1704" y="942"/>
                    <a:pt x="1813" y="928"/>
                    <a:pt x="1922" y="922"/>
                  </a:cubicBezTo>
                  <a:cubicBezTo>
                    <a:pt x="1855" y="915"/>
                    <a:pt x="1787" y="914"/>
                    <a:pt x="1720" y="914"/>
                  </a:cubicBezTo>
                  <a:cubicBezTo>
                    <a:pt x="1678" y="914"/>
                    <a:pt x="1636" y="915"/>
                    <a:pt x="1595" y="915"/>
                  </a:cubicBezTo>
                  <a:lnTo>
                    <a:pt x="1264" y="922"/>
                  </a:lnTo>
                  <a:cubicBezTo>
                    <a:pt x="1053" y="931"/>
                    <a:pt x="844" y="942"/>
                    <a:pt x="631" y="957"/>
                  </a:cubicBezTo>
                  <a:lnTo>
                    <a:pt x="631" y="957"/>
                  </a:lnTo>
                  <a:cubicBezTo>
                    <a:pt x="532" y="796"/>
                    <a:pt x="434" y="639"/>
                    <a:pt x="328" y="484"/>
                  </a:cubicBezTo>
                  <a:cubicBezTo>
                    <a:pt x="222" y="321"/>
                    <a:pt x="117" y="160"/>
                    <a:pt x="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4"/>
            <p:cNvSpPr/>
            <p:nvPr/>
          </p:nvSpPr>
          <p:spPr>
            <a:xfrm>
              <a:off x="6614301" y="1334786"/>
              <a:ext cx="83606" cy="56070"/>
            </a:xfrm>
            <a:custGeom>
              <a:avLst/>
              <a:gdLst/>
              <a:ahLst/>
              <a:cxnLst/>
              <a:rect l="l" t="t" r="r" b="b"/>
              <a:pathLst>
                <a:path w="1509" h="1012" extrusionOk="0">
                  <a:moveTo>
                    <a:pt x="0" y="1"/>
                  </a:moveTo>
                  <a:cubicBezTo>
                    <a:pt x="54" y="168"/>
                    <a:pt x="120" y="332"/>
                    <a:pt x="181" y="492"/>
                  </a:cubicBezTo>
                  <a:cubicBezTo>
                    <a:pt x="246" y="656"/>
                    <a:pt x="314" y="817"/>
                    <a:pt x="382" y="977"/>
                  </a:cubicBezTo>
                  <a:lnTo>
                    <a:pt x="396" y="1012"/>
                  </a:lnTo>
                  <a:lnTo>
                    <a:pt x="427" y="1001"/>
                  </a:lnTo>
                  <a:cubicBezTo>
                    <a:pt x="611" y="943"/>
                    <a:pt x="791" y="882"/>
                    <a:pt x="973" y="817"/>
                  </a:cubicBezTo>
                  <a:lnTo>
                    <a:pt x="1242" y="718"/>
                  </a:lnTo>
                  <a:cubicBezTo>
                    <a:pt x="1331" y="684"/>
                    <a:pt x="1420" y="650"/>
                    <a:pt x="1508" y="609"/>
                  </a:cubicBezTo>
                  <a:lnTo>
                    <a:pt x="1508" y="609"/>
                  </a:lnTo>
                  <a:lnTo>
                    <a:pt x="1232" y="680"/>
                  </a:lnTo>
                  <a:lnTo>
                    <a:pt x="952" y="759"/>
                  </a:lnTo>
                  <a:cubicBezTo>
                    <a:pt x="782" y="810"/>
                    <a:pt x="609" y="862"/>
                    <a:pt x="436" y="915"/>
                  </a:cubicBezTo>
                  <a:lnTo>
                    <a:pt x="436" y="915"/>
                  </a:lnTo>
                  <a:cubicBezTo>
                    <a:pt x="370" y="769"/>
                    <a:pt x="305" y="619"/>
                    <a:pt x="232" y="472"/>
                  </a:cubicBezTo>
                  <a:cubicBezTo>
                    <a:pt x="161" y="311"/>
                    <a:pt x="82" y="155"/>
                    <a:pt x="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144;p14"/>
          <p:cNvSpPr/>
          <p:nvPr/>
        </p:nvSpPr>
        <p:spPr>
          <a:xfrm flipH="1">
            <a:off x="517333" y="530200"/>
            <a:ext cx="111956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4"/>
          <p:cNvSpPr txBox="1">
            <a:spLocks noGrp="1"/>
          </p:cNvSpPr>
          <p:nvPr>
            <p:ph type="subTitle" idx="1"/>
          </p:nvPr>
        </p:nvSpPr>
        <p:spPr>
          <a:xfrm flipH="1">
            <a:off x="1623000" y="3047400"/>
            <a:ext cx="8946000" cy="7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6" name="Google Shape;146;p14"/>
          <p:cNvSpPr txBox="1">
            <a:spLocks noGrp="1"/>
          </p:cNvSpPr>
          <p:nvPr>
            <p:ph type="subTitle" idx="2"/>
          </p:nvPr>
        </p:nvSpPr>
        <p:spPr>
          <a:xfrm>
            <a:off x="1237000" y="2373384"/>
            <a:ext cx="9718000" cy="58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3200">
                <a:solidFill>
                  <a:srgbClr val="FF7C3E"/>
                </a:solidFill>
                <a:latin typeface="Denk One"/>
                <a:ea typeface="Denk One"/>
                <a:cs typeface="Denk One"/>
                <a:sym typeface="Denk One"/>
              </a:defRPr>
            </a:lvl1pPr>
            <a:lvl2pPr lvl="1"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9pPr>
          </a:lstStyle>
          <a:p>
            <a:endParaRPr/>
          </a:p>
        </p:txBody>
      </p:sp>
      <p:sp>
        <p:nvSpPr>
          <p:cNvPr id="147" name="Google Shape;147;p14"/>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Tree>
    <p:extLst>
      <p:ext uri="{BB962C8B-B14F-4D97-AF65-F5344CB8AC3E}">
        <p14:creationId xmlns:p14="http://schemas.microsoft.com/office/powerpoint/2010/main" val="2081683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D5D7-004E-47DC-A74C-928E231EF6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1C0061-FEA9-42EB-8FF9-CD941C675A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A04021-6D93-4B0A-BE04-BD4B03C5B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AAC111-0109-409B-998C-AA8287888FE8}"/>
              </a:ext>
            </a:extLst>
          </p:cNvPr>
          <p:cNvSpPr>
            <a:spLocks noGrp="1"/>
          </p:cNvSpPr>
          <p:nvPr>
            <p:ph type="dt" sz="half" idx="10"/>
          </p:nvPr>
        </p:nvSpPr>
        <p:spPr/>
        <p:txBody>
          <a:bodyPr/>
          <a:lstStyle/>
          <a:p>
            <a:fld id="{06ABD190-56AD-4C55-BBCA-1554B872117B}" type="datetimeFigureOut">
              <a:rPr lang="en-US" smtClean="0"/>
              <a:t>11/7/2024</a:t>
            </a:fld>
            <a:endParaRPr lang="en-US"/>
          </a:p>
        </p:txBody>
      </p:sp>
      <p:sp>
        <p:nvSpPr>
          <p:cNvPr id="6" name="Footer Placeholder 5">
            <a:extLst>
              <a:ext uri="{FF2B5EF4-FFF2-40B4-BE49-F238E27FC236}">
                <a16:creationId xmlns:a16="http://schemas.microsoft.com/office/drawing/2014/main" id="{96545CB8-4D6F-4476-A919-8B9828957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21E40-C647-49CA-B866-503DE0656451}"/>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28489500"/>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a:xfrm>
            <a:off x="838200" y="6356352"/>
            <a:ext cx="2743200" cy="365125"/>
          </a:xfrm>
          <a:prstGeom prst="rect">
            <a:avLst/>
          </a:prstGeom>
        </p:spPr>
        <p:txBody>
          <a:bodyPr/>
          <a:lstStyle/>
          <a:p>
            <a:fld id="{292738BB-EDEF-48A5-AB0C-1EC64D6DD4D8}" type="datetimeFigureOut">
              <a:rPr lang="en-US" smtClean="0"/>
              <a:pPr/>
              <a:t>11/7/2024</a:t>
            </a:fld>
            <a:endParaRPr lang="en-US"/>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a:xfrm>
            <a:off x="8610600" y="6356352"/>
            <a:ext cx="2743200" cy="365125"/>
          </a:xfrm>
          <a:prstGeom prst="rect">
            <a:avLst/>
          </a:prstGeom>
        </p:spPr>
        <p:txBody>
          <a:bodyPr/>
          <a:lstStyle/>
          <a:p>
            <a:fld id="{EB465016-67E8-421D-9C79-0E8A1522CB46}" type="slidenum">
              <a:rPr lang="en-US" smtClean="0"/>
              <a:pPr/>
              <a:t>‹#›</a:t>
            </a:fld>
            <a:endParaRPr lang="en-US"/>
          </a:p>
        </p:txBody>
      </p:sp>
    </p:spTree>
    <p:extLst>
      <p:ext uri="{BB962C8B-B14F-4D97-AF65-F5344CB8AC3E}">
        <p14:creationId xmlns:p14="http://schemas.microsoft.com/office/powerpoint/2010/main" val="2167861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xfrm>
            <a:off x="4165600" y="6248400"/>
            <a:ext cx="3860800" cy="457200"/>
          </a:xfrm>
          <a:prstGeom prst="rect">
            <a:avLst/>
          </a:prstGeom>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8737600" y="6248400"/>
            <a:ext cx="2844800" cy="457200"/>
          </a:xfrm>
          <a:prstGeom prst="rect">
            <a:avLst/>
          </a:prstGeom>
          <a:ln/>
        </p:spPr>
        <p:txBody>
          <a:bodyPr/>
          <a:lstStyle>
            <a:lvl1pPr>
              <a:defRPr/>
            </a:lvl1pPr>
          </a:lstStyle>
          <a:p>
            <a:pPr>
              <a:defRPr/>
            </a:pPr>
            <a:fld id="{C564E07E-2580-4BC0-8292-C7469100C2E2}" type="slidenum">
              <a:rPr lang="en-US"/>
              <a:pPr>
                <a:defRPr/>
              </a:pPr>
              <a:t>‹#›</a:t>
            </a:fld>
            <a:endParaRPr lang="en-US"/>
          </a:p>
        </p:txBody>
      </p:sp>
      <p:sp>
        <p:nvSpPr>
          <p:cNvPr id="6" name="Rectangle 16"/>
          <p:cNvSpPr>
            <a:spLocks noGrp="1" noChangeArrowheads="1"/>
          </p:cNvSpPr>
          <p:nvPr>
            <p:ph type="dt" sz="half" idx="12"/>
          </p:nvPr>
        </p:nvSpPr>
        <p:spPr>
          <a:xfrm>
            <a:off x="609600" y="6245225"/>
            <a:ext cx="2844800" cy="476251"/>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3634719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248810327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88276340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325041815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42FE942-8C21-4115-8680-D88995117483}" type="datetimeFigureOut">
              <a:rPr lang="zh-CN" altLang="en-US" smtClean="0"/>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48489217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42FE942-8C21-4115-8680-D88995117483}" type="datetimeFigureOut">
              <a:rPr lang="zh-CN" altLang="en-US" smtClean="0"/>
              <a:t>2024/11/7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336544938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42FE942-8C21-4115-8680-D88995117483}" type="datetimeFigureOut">
              <a:rPr lang="zh-CN" altLang="en-US" smtClean="0"/>
              <a:t>2024/11/7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86350103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42FE942-8C21-4115-8680-D88995117483}" type="datetimeFigureOut">
              <a:rPr lang="zh-CN" altLang="en-US" smtClean="0"/>
              <a:t>2024/11/7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322218579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2FE942-8C21-4115-8680-D88995117483}" type="datetimeFigureOut">
              <a:rPr lang="zh-CN" altLang="en-US" smtClean="0"/>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425126999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4B812-605E-44ED-9D1E-F4713A00E7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50A11B-46E1-4BB4-A273-89E89D76BB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62A028-4E75-48D2-B5EC-5F1E5AEA0D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08C581-D368-46B0-A4B5-3F0B01FE9C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FAA7CB-0443-4245-B7AC-8CCA46F7D6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EF3DAE-32B5-41AB-8A12-EB19678242EF}"/>
              </a:ext>
            </a:extLst>
          </p:cNvPr>
          <p:cNvSpPr>
            <a:spLocks noGrp="1"/>
          </p:cNvSpPr>
          <p:nvPr>
            <p:ph type="dt" sz="half" idx="10"/>
          </p:nvPr>
        </p:nvSpPr>
        <p:spPr/>
        <p:txBody>
          <a:bodyPr/>
          <a:lstStyle/>
          <a:p>
            <a:fld id="{06ABD190-56AD-4C55-BBCA-1554B872117B}" type="datetimeFigureOut">
              <a:rPr lang="en-US" smtClean="0"/>
              <a:t>11/7/2024</a:t>
            </a:fld>
            <a:endParaRPr lang="en-US"/>
          </a:p>
        </p:txBody>
      </p:sp>
      <p:sp>
        <p:nvSpPr>
          <p:cNvPr id="8" name="Footer Placeholder 7">
            <a:extLst>
              <a:ext uri="{FF2B5EF4-FFF2-40B4-BE49-F238E27FC236}">
                <a16:creationId xmlns:a16="http://schemas.microsoft.com/office/drawing/2014/main" id="{D64D0358-B33A-4DBB-9F94-56B0897641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2E0A0B-A115-4696-BA57-C47896125A1F}"/>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32791654"/>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2FE942-8C21-4115-8680-D88995117483}" type="datetimeFigureOut">
              <a:rPr lang="zh-CN" altLang="en-US" smtClean="0"/>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331363976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21988281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77832075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7D5-A78B-4704-8964-6758D42153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83CB19-95A5-473A-9216-FE20930EE425}"/>
              </a:ext>
            </a:extLst>
          </p:cNvPr>
          <p:cNvSpPr>
            <a:spLocks noGrp="1"/>
          </p:cNvSpPr>
          <p:nvPr>
            <p:ph type="dt" sz="half" idx="10"/>
          </p:nvPr>
        </p:nvSpPr>
        <p:spPr/>
        <p:txBody>
          <a:bodyPr/>
          <a:lstStyle/>
          <a:p>
            <a:fld id="{06ABD190-56AD-4C55-BBCA-1554B872117B}" type="datetimeFigureOut">
              <a:rPr lang="en-US" smtClean="0"/>
              <a:t>11/7/2024</a:t>
            </a:fld>
            <a:endParaRPr lang="en-US"/>
          </a:p>
        </p:txBody>
      </p:sp>
      <p:sp>
        <p:nvSpPr>
          <p:cNvPr id="4" name="Footer Placeholder 3">
            <a:extLst>
              <a:ext uri="{FF2B5EF4-FFF2-40B4-BE49-F238E27FC236}">
                <a16:creationId xmlns:a16="http://schemas.microsoft.com/office/drawing/2014/main" id="{E04A0559-A7C4-4A6F-92BF-82C3104D2E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16CD19-B863-49D4-AB5C-CBCF6682EC0D}"/>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2833229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713C08-27C3-42AC-BE7B-8A2C51371DAC}"/>
              </a:ext>
            </a:extLst>
          </p:cNvPr>
          <p:cNvSpPr>
            <a:spLocks noGrp="1"/>
          </p:cNvSpPr>
          <p:nvPr>
            <p:ph type="dt" sz="half" idx="10"/>
          </p:nvPr>
        </p:nvSpPr>
        <p:spPr/>
        <p:txBody>
          <a:bodyPr/>
          <a:lstStyle/>
          <a:p>
            <a:fld id="{06ABD190-56AD-4C55-BBCA-1554B872117B}" type="datetimeFigureOut">
              <a:rPr lang="en-US" smtClean="0"/>
              <a:t>11/7/2024</a:t>
            </a:fld>
            <a:endParaRPr lang="en-US"/>
          </a:p>
        </p:txBody>
      </p:sp>
      <p:sp>
        <p:nvSpPr>
          <p:cNvPr id="3" name="Footer Placeholder 2">
            <a:extLst>
              <a:ext uri="{FF2B5EF4-FFF2-40B4-BE49-F238E27FC236}">
                <a16:creationId xmlns:a16="http://schemas.microsoft.com/office/drawing/2014/main" id="{2F38199D-B8C0-4485-B9B6-16F993FB48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FCC483-F5F9-4965-9708-83917565762F}"/>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7706151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1CB1-3D2A-4B51-A753-B54F13FE2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61D5E7-9FAD-4C74-8089-426D45E6E1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A5DD91-EDC5-4565-B963-1BEAA8DEA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6C3ABF-9A91-46FE-8CC5-754DAFE72338}"/>
              </a:ext>
            </a:extLst>
          </p:cNvPr>
          <p:cNvSpPr>
            <a:spLocks noGrp="1"/>
          </p:cNvSpPr>
          <p:nvPr>
            <p:ph type="dt" sz="half" idx="10"/>
          </p:nvPr>
        </p:nvSpPr>
        <p:spPr/>
        <p:txBody>
          <a:bodyPr/>
          <a:lstStyle/>
          <a:p>
            <a:fld id="{06ABD190-56AD-4C55-BBCA-1554B872117B}" type="datetimeFigureOut">
              <a:rPr lang="en-US" smtClean="0"/>
              <a:t>11/7/2024</a:t>
            </a:fld>
            <a:endParaRPr lang="en-US"/>
          </a:p>
        </p:txBody>
      </p:sp>
      <p:sp>
        <p:nvSpPr>
          <p:cNvPr id="6" name="Footer Placeholder 5">
            <a:extLst>
              <a:ext uri="{FF2B5EF4-FFF2-40B4-BE49-F238E27FC236}">
                <a16:creationId xmlns:a16="http://schemas.microsoft.com/office/drawing/2014/main" id="{F37B9CCC-EBEA-436E-9D12-1801F3C30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5DFF19-04D4-4B26-8A90-595F332D1C2F}"/>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2769381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E4B62-5C38-4F8B-A7EF-A2B7CA9B51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0367D1-47A2-4561-8B47-678148F04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E959FC-D070-4941-AADE-9607B9D08E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B66AB0-A70E-4619-BF7F-98FF96003B91}"/>
              </a:ext>
            </a:extLst>
          </p:cNvPr>
          <p:cNvSpPr>
            <a:spLocks noGrp="1"/>
          </p:cNvSpPr>
          <p:nvPr>
            <p:ph type="dt" sz="half" idx="10"/>
          </p:nvPr>
        </p:nvSpPr>
        <p:spPr/>
        <p:txBody>
          <a:bodyPr/>
          <a:lstStyle/>
          <a:p>
            <a:fld id="{06ABD190-56AD-4C55-BBCA-1554B872117B}" type="datetimeFigureOut">
              <a:rPr lang="en-US" smtClean="0"/>
              <a:t>11/7/2024</a:t>
            </a:fld>
            <a:endParaRPr lang="en-US"/>
          </a:p>
        </p:txBody>
      </p:sp>
      <p:sp>
        <p:nvSpPr>
          <p:cNvPr id="6" name="Footer Placeholder 5">
            <a:extLst>
              <a:ext uri="{FF2B5EF4-FFF2-40B4-BE49-F238E27FC236}">
                <a16:creationId xmlns:a16="http://schemas.microsoft.com/office/drawing/2014/main" id="{D1D6017F-E60F-4128-A306-6B958C9691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2234F7-636F-4B10-8741-360D7CE17393}"/>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53348626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C688C5-1290-4145-9DD3-8E63060707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B6EFE2-A62C-4B3F-A703-C888D91374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3BFC8-8544-45C2-9823-AA32B9769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11/7/2024</a:t>
            </a:fld>
            <a:endParaRPr lang="en-US"/>
          </a:p>
        </p:txBody>
      </p:sp>
      <p:sp>
        <p:nvSpPr>
          <p:cNvPr id="5" name="Footer Placeholder 4">
            <a:extLst>
              <a:ext uri="{FF2B5EF4-FFF2-40B4-BE49-F238E27FC236}">
                <a16:creationId xmlns:a16="http://schemas.microsoft.com/office/drawing/2014/main" id="{915B5DE3-B9CE-4041-BFBD-1A22A7C867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13E5CC-2E79-4E1F-95D8-F3C2866704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20692562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t>11/7/2024</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79121917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90328388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F2F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7C3E"/>
              </a:buClr>
              <a:buSzPts val="2800"/>
              <a:buFont typeface="Denk One"/>
              <a:buNone/>
              <a:defRPr sz="2800" b="1">
                <a:solidFill>
                  <a:srgbClr val="FF7C3E"/>
                </a:solidFill>
                <a:latin typeface="Denk One"/>
                <a:ea typeface="Denk One"/>
                <a:cs typeface="Denk One"/>
                <a:sym typeface="Denk One"/>
              </a:defRPr>
            </a:lvl1pPr>
            <a:lvl2pPr lvl="1"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2pPr>
            <a:lvl3pPr lvl="2"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3pPr>
            <a:lvl4pPr lvl="3"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4pPr>
            <a:lvl5pPr lvl="4"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5pPr>
            <a:lvl6pPr lvl="5"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6pPr>
            <a:lvl7pPr lvl="6"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7pPr>
            <a:lvl8pPr lvl="7"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8pPr>
            <a:lvl9pPr lvl="8"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1pPr>
            <a:lvl2pPr marL="914400" lvl="1"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2pPr>
            <a:lvl3pPr marL="1371600" lvl="2"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3pPr>
            <a:lvl4pPr marL="1828800" lvl="3"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4pPr>
            <a:lvl5pPr marL="2286000" lvl="4"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5pPr>
            <a:lvl6pPr marL="2743200" lvl="5"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6pPr>
            <a:lvl7pPr marL="3200400" lvl="6"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7pPr>
            <a:lvl8pPr marL="3657600" lvl="7"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8pPr>
            <a:lvl9pPr marL="4114800" lvl="8" indent="-304800" rtl="0">
              <a:lnSpc>
                <a:spcPct val="115000"/>
              </a:lnSpc>
              <a:spcBef>
                <a:spcPts val="1600"/>
              </a:spcBef>
              <a:spcAft>
                <a:spcPts val="160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9pPr>
          </a:lstStyle>
          <a:p>
            <a:endParaRPr/>
          </a:p>
        </p:txBody>
      </p:sp>
    </p:spTree>
    <p:extLst>
      <p:ext uri="{BB962C8B-B14F-4D97-AF65-F5344CB8AC3E}">
        <p14:creationId xmlns:p14="http://schemas.microsoft.com/office/powerpoint/2010/main" val="3944038968"/>
      </p:ext>
    </p:extLst>
  </p:cSld>
  <p:clrMap bg1="lt1" tx1="dk1" bg2="dk2" tx2="lt2" accent1="accent1" accent2="accent2" accent3="accent3" accent4="accent4" accent5="accent5" accent6="accent6" hlink="hlink" folHlink="folHlink"/>
  <p:sldLayoutIdLst>
    <p:sldLayoutId id="2147483810" r:id="rId1"/>
    <p:sldLayoutId id="2147483811" r:id="rId2"/>
    <p:sldLayoutId id="2147483814" r:id="rId3"/>
    <p:sldLayoutId id="2147483819" r:id="rId4"/>
    <p:sldLayoutId id="2147483820" r:id="rId5"/>
    <p:sldLayoutId id="2147483821"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E4C6329-858C-4EE3-AD42-8F69498F23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E942-8C21-4115-8680-D88995117483}" type="datetimeFigureOut">
              <a:rPr lang="zh-CN" altLang="en-US" smtClean="0"/>
              <a:t>2024/11/7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3671868424"/>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audio" Target="../media/audio1.wav"/><Relationship Id="rId2" Type="http://schemas.openxmlformats.org/officeDocument/2006/relationships/slideLayout" Target="../slideLayouts/slideLayout48.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slide" Target="slide40.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gi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48.png"/><Relationship Id="rId4" Type="http://schemas.openxmlformats.org/officeDocument/2006/relationships/hyperlink" Target="https://www.youtube.com/watch?v=rQZ3u1nnvQ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6.xml"/><Relationship Id="rId18" Type="http://schemas.openxmlformats.org/officeDocument/2006/relationships/image" Target="../media/image5.gif"/><Relationship Id="rId3" Type="http://schemas.microsoft.com/office/2007/relationships/media" Target="../media/media3.wav"/><Relationship Id="rId7" Type="http://schemas.openxmlformats.org/officeDocument/2006/relationships/image" Target="../media/image10.png"/><Relationship Id="rId12" Type="http://schemas.openxmlformats.org/officeDocument/2006/relationships/image" Target="../media/image12.png"/><Relationship Id="rId17" Type="http://schemas.openxmlformats.org/officeDocument/2006/relationships/slide" Target="slide9.xml"/><Relationship Id="rId2" Type="http://schemas.microsoft.com/office/2007/relationships/media" Target="../media/media2.wav"/><Relationship Id="rId16" Type="http://schemas.openxmlformats.org/officeDocument/2006/relationships/image" Target="../media/image14.gif"/><Relationship Id="rId20"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slideLayout" Target="../slideLayouts/slideLayout12.xml"/><Relationship Id="rId15" Type="http://schemas.openxmlformats.org/officeDocument/2006/relationships/slide" Target="slide8.xml"/><Relationship Id="rId10" Type="http://schemas.openxmlformats.org/officeDocument/2006/relationships/slide" Target="slide4.xml"/><Relationship Id="rId19" Type="http://schemas.openxmlformats.org/officeDocument/2006/relationships/slide" Target="slide7.xml"/><Relationship Id="rId4" Type="http://schemas.openxmlformats.org/officeDocument/2006/relationships/audio" Target="../media/media3.wav"/><Relationship Id="rId9" Type="http://schemas.openxmlformats.org/officeDocument/2006/relationships/image" Target="../media/image6.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8.gif"/><Relationship Id="rId5" Type="http://schemas.openxmlformats.org/officeDocument/2006/relationships/image" Target="../media/image57.gif"/><Relationship Id="rId4" Type="http://schemas.openxmlformats.org/officeDocument/2006/relationships/image" Target="../media/image56.g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9.gif"/><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6.gif"/><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4.gif"/><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81.gif"/><Relationship Id="rId4" Type="http://schemas.microsoft.com/office/2007/relationships/hdphoto" Target="../media/hdphoto5.wdp"/></Relationships>
</file>

<file path=ppt/slides/_rels/slide5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hyperlink" Target="https://www.youtube.com/watch?v=Lx1qiJ0qUn4" TargetMode="External"/><Relationship Id="rId12" Type="http://schemas.openxmlformats.org/officeDocument/2006/relationships/image" Target="../media/image98.sv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6.png"/><Relationship Id="rId5" Type="http://schemas.openxmlformats.org/officeDocument/2006/relationships/image" Target="../media/image81.gif"/><Relationship Id="rId10" Type="http://schemas.openxmlformats.org/officeDocument/2006/relationships/hyperlink" Target="https://www.youtube.com/watch?v=A3uMxNu0VcU" TargetMode="External"/><Relationship Id="rId4" Type="http://schemas.microsoft.com/office/2007/relationships/hdphoto" Target="../media/hdphoto5.wdp"/><Relationship Id="rId9" Type="http://schemas.openxmlformats.org/officeDocument/2006/relationships/image" Target="../media/image96.svg"/></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microsoft.com/office/2007/relationships/hdphoto" Target="../media/hdphoto2.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slide" Target="slide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gif"/><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descr="137 zalo kim anh"/>
          <p:cNvSpPr/>
          <p:nvPr/>
        </p:nvSpPr>
        <p:spPr>
          <a:xfrm>
            <a:off x="0" y="-152400"/>
            <a:ext cx="12192000" cy="7010400"/>
          </a:xfrm>
          <a:prstGeom prst="rect">
            <a:avLst/>
          </a:prstGeom>
          <a:solidFill>
            <a:srgbClr val="19B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87" name="组合 86" descr="137 zalo kim anh"/>
          <p:cNvGrpSpPr/>
          <p:nvPr/>
        </p:nvGrpSpPr>
        <p:grpSpPr>
          <a:xfrm rot="19781084">
            <a:off x="7110810" y="3657732"/>
            <a:ext cx="6400536" cy="6400536"/>
            <a:chOff x="2926928" y="1662109"/>
            <a:chExt cx="7213504" cy="7213504"/>
          </a:xfrm>
        </p:grpSpPr>
        <p:sp>
          <p:nvSpPr>
            <p:cNvPr id="88" name="弧形 87"/>
            <p:cNvSpPr/>
            <p:nvPr/>
          </p:nvSpPr>
          <p:spPr>
            <a:xfrm>
              <a:off x="3704970" y="2049511"/>
              <a:ext cx="5852160" cy="5852160"/>
            </a:xfrm>
            <a:prstGeom prst="arc">
              <a:avLst>
                <a:gd name="adj1" fmla="val 12896403"/>
                <a:gd name="adj2" fmla="val 10133"/>
              </a:avLst>
            </a:prstGeom>
            <a:ln w="254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9" name="弧形 88"/>
            <p:cNvSpPr/>
            <p:nvPr/>
          </p:nvSpPr>
          <p:spPr>
            <a:xfrm>
              <a:off x="3513852" y="1955556"/>
              <a:ext cx="6197699" cy="6197699"/>
            </a:xfrm>
            <a:prstGeom prst="arc">
              <a:avLst>
                <a:gd name="adj1" fmla="val 12978761"/>
                <a:gd name="adj2" fmla="val 20767141"/>
              </a:avLst>
            </a:prstGeom>
            <a:ln w="254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0" name="弧形 89"/>
            <p:cNvSpPr/>
            <p:nvPr/>
          </p:nvSpPr>
          <p:spPr>
            <a:xfrm>
              <a:off x="3334777" y="1872224"/>
              <a:ext cx="6525946" cy="6525946"/>
            </a:xfrm>
            <a:prstGeom prst="arc">
              <a:avLst>
                <a:gd name="adj1" fmla="val 12609225"/>
                <a:gd name="adj2" fmla="val 20865703"/>
              </a:avLst>
            </a:prstGeom>
            <a:ln w="25400">
              <a:solidFill>
                <a:srgbClr val="FFE28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1" name="弧形 90"/>
            <p:cNvSpPr/>
            <p:nvPr/>
          </p:nvSpPr>
          <p:spPr>
            <a:xfrm>
              <a:off x="3169038" y="1766080"/>
              <a:ext cx="6819023" cy="6819023"/>
            </a:xfrm>
            <a:prstGeom prst="arc">
              <a:avLst>
                <a:gd name="adj1" fmla="val 12702920"/>
                <a:gd name="adj2" fmla="val 20806087"/>
              </a:avLst>
            </a:prstGeom>
            <a:ln w="25400">
              <a:solidFill>
                <a:srgbClr val="FECFA8"/>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2" name="弧形 91"/>
            <p:cNvSpPr/>
            <p:nvPr/>
          </p:nvSpPr>
          <p:spPr>
            <a:xfrm>
              <a:off x="2926928" y="1662109"/>
              <a:ext cx="7213504" cy="7213504"/>
            </a:xfrm>
            <a:prstGeom prst="arc">
              <a:avLst>
                <a:gd name="adj1" fmla="val 12760739"/>
                <a:gd name="adj2" fmla="val 20631879"/>
              </a:avLst>
            </a:prstGeom>
            <a:ln w="25400">
              <a:solidFill>
                <a:srgbClr val="FFB7C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pic>
        <p:nvPicPr>
          <p:cNvPr id="16" name="图片 15" descr="137 zalo kim anh"/>
          <p:cNvPicPr>
            <a:picLocks noChangeAspect="1"/>
          </p:cNvPicPr>
          <p:nvPr/>
        </p:nvPicPr>
        <p:blipFill rotWithShape="1">
          <a:blip r:embed="rId5" cstate="print">
            <a:extLst>
              <a:ext uri="{28A0092B-C50C-407E-A947-70E740481C1C}">
                <a14:useLocalDpi xmlns:a14="http://schemas.microsoft.com/office/drawing/2010/main" val="0"/>
              </a:ext>
            </a:extLst>
          </a:blip>
          <a:srcRect l="19347" t="42269" r="25874" b="19399"/>
          <a:stretch/>
        </p:blipFill>
        <p:spPr>
          <a:xfrm>
            <a:off x="8557845" y="2491528"/>
            <a:ext cx="2813538" cy="1107456"/>
          </a:xfrm>
          <a:prstGeom prst="rect">
            <a:avLst/>
          </a:prstGeom>
        </p:spPr>
      </p:pic>
      <p:pic>
        <p:nvPicPr>
          <p:cNvPr id="7" name="图片 6" descr="137 zalo kim anh"/>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3" y="3962400"/>
            <a:ext cx="10631551" cy="2429313"/>
          </a:xfrm>
          <a:prstGeom prst="rect">
            <a:avLst/>
          </a:prstGeom>
          <a:effectLst>
            <a:outerShdw blurRad="165100" dir="16200000" rotWithShape="0">
              <a:schemeClr val="bg1">
                <a:alpha val="90000"/>
              </a:schemeClr>
            </a:outerShdw>
          </a:effectLst>
        </p:spPr>
      </p:pic>
      <p:sp>
        <p:nvSpPr>
          <p:cNvPr id="2" name="文本框 1" descr="137 zalo kim anh"/>
          <p:cNvSpPr txBox="1"/>
          <p:nvPr/>
        </p:nvSpPr>
        <p:spPr>
          <a:xfrm>
            <a:off x="4282767" y="902897"/>
            <a:ext cx="629440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FFFFFF"/>
                </a:solidFill>
                <a:effectLst>
                  <a:reflection blurRad="177800" stA="60000" endA="900" endPos="58000" dist="76200" dir="5400000" sy="-100000" algn="bl" rotWithShape="0"/>
                </a:effectLst>
                <a:uLnTx/>
                <a:uFillTx/>
                <a:ea typeface="微软雅黑" panose="020B0503020204020204" pitchFamily="34" charset="-122"/>
                <a:cs typeface="+mn-cs"/>
              </a:rPr>
              <a:t>CHÀO</a:t>
            </a:r>
            <a:r>
              <a:rPr kumimoji="0" lang="en-US" altLang="zh-CN" sz="4800" b="1" i="0" u="none" strike="noStrike" kern="1200" cap="none" spc="0" normalizeH="0" noProof="0">
                <a:ln>
                  <a:noFill/>
                </a:ln>
                <a:solidFill>
                  <a:srgbClr val="FFFFFF"/>
                </a:solidFill>
                <a:effectLst>
                  <a:reflection blurRad="177800" stA="60000" endA="900" endPos="58000" dist="76200" dir="5400000" sy="-100000" algn="bl" rotWithShape="0"/>
                </a:effectLst>
                <a:uLnTx/>
                <a:uFillTx/>
                <a:ea typeface="微软雅黑" panose="020B0503020204020204" pitchFamily="34" charset="-122"/>
                <a:cs typeface="+mn-cs"/>
              </a:rPr>
              <a:t> MỪNG QUÝ THẦY CÔ ĐẾN DỰ GIỜ THĂM LỚP</a:t>
            </a:r>
            <a:endParaRPr kumimoji="0" lang="zh-CN" altLang="en-US" sz="4800" b="1" i="0" u="none" strike="noStrike" kern="1200" cap="none" spc="0" normalizeH="0" baseline="0" noProof="0" dirty="0">
              <a:ln>
                <a:noFill/>
              </a:ln>
              <a:solidFill>
                <a:srgbClr val="FFFFFF"/>
              </a:solidFill>
              <a:effectLst>
                <a:reflection blurRad="177800" stA="60000" endA="900" endPos="58000" dist="76200" dir="5400000" sy="-100000" algn="bl" rotWithShape="0"/>
              </a:effectLst>
              <a:uLnTx/>
              <a:uFillTx/>
              <a:ea typeface="微软雅黑" panose="020B0503020204020204" pitchFamily="34" charset="-122"/>
              <a:cs typeface="+mn-cs"/>
            </a:endParaRPr>
          </a:p>
        </p:txBody>
      </p:sp>
      <p:grpSp>
        <p:nvGrpSpPr>
          <p:cNvPr id="4" name="组合 3" descr="137 zalo kim anh"/>
          <p:cNvGrpSpPr/>
          <p:nvPr/>
        </p:nvGrpSpPr>
        <p:grpSpPr>
          <a:xfrm>
            <a:off x="1" y="4537569"/>
            <a:ext cx="12191999" cy="2326243"/>
            <a:chOff x="1" y="4546271"/>
            <a:chExt cx="12191999" cy="2326243"/>
          </a:xfrm>
        </p:grpSpPr>
        <p:sp>
          <p:nvSpPr>
            <p:cNvPr id="5"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9" name="组合 8" descr="137 zalo kim anh"/>
          <p:cNvGrpSpPr/>
          <p:nvPr/>
        </p:nvGrpSpPr>
        <p:grpSpPr>
          <a:xfrm rot="19652793">
            <a:off x="3749988" y="1523812"/>
            <a:ext cx="601603" cy="609821"/>
            <a:chOff x="2817684" y="410418"/>
            <a:chExt cx="604235" cy="612489"/>
          </a:xfrm>
        </p:grpSpPr>
        <p:grpSp>
          <p:nvGrpSpPr>
            <p:cNvPr id="10" name="组合 9"/>
            <p:cNvGrpSpPr/>
            <p:nvPr/>
          </p:nvGrpSpPr>
          <p:grpSpPr>
            <a:xfrm rot="21335217">
              <a:off x="2817684" y="410418"/>
              <a:ext cx="604235" cy="612489"/>
              <a:chOff x="7973451" y="5027358"/>
              <a:chExt cx="1573291" cy="1594779"/>
            </a:xfrm>
          </p:grpSpPr>
          <p:sp>
            <p:nvSpPr>
              <p:cNvPr id="12" name="五角星 2"/>
              <p:cNvSpPr/>
              <p:nvPr/>
            </p:nvSpPr>
            <p:spPr>
              <a:xfrm rot="20480842">
                <a:off x="7975659" y="502735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25000" noProof="0">
                  <a:ln>
                    <a:noFill/>
                  </a:ln>
                  <a:solidFill>
                    <a:srgbClr val="FFFFFF"/>
                  </a:solidFill>
                  <a:effectLst/>
                  <a:uLnTx/>
                  <a:uFillTx/>
                  <a:latin typeface="Calibri"/>
                  <a:ea typeface="宋体" panose="02010600030101010101" pitchFamily="2" charset="-122"/>
                  <a:cs typeface="+mn-cs"/>
                </a:endParaRPr>
              </a:p>
            </p:txBody>
          </p:sp>
          <p:sp>
            <p:nvSpPr>
              <p:cNvPr id="13" name="五角星 2"/>
              <p:cNvSpPr/>
              <p:nvPr/>
            </p:nvSpPr>
            <p:spPr>
              <a:xfrm rot="20480842">
                <a:off x="7973451" y="504184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25400">
                <a:solidFill>
                  <a:schemeClr val="bg1"/>
                </a:solidFill>
              </a:ln>
              <a:effectLst>
                <a:innerShdw blurRad="368300">
                  <a:srgbClr val="FF3B6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25000" noProof="0">
                  <a:ln>
                    <a:noFill/>
                  </a:ln>
                  <a:solidFill>
                    <a:srgbClr val="FFFFFF"/>
                  </a:solidFill>
                  <a:effectLst/>
                  <a:uLnTx/>
                  <a:uFillTx/>
                  <a:latin typeface="Calibri"/>
                  <a:ea typeface="宋体" panose="02010600030101010101" pitchFamily="2" charset="-122"/>
                  <a:cs typeface="+mn-cs"/>
                </a:endParaRPr>
              </a:p>
            </p:txBody>
          </p:sp>
        </p:grpSp>
        <p:sp>
          <p:nvSpPr>
            <p:cNvPr id="11" name="弧形 10"/>
            <p:cNvSpPr/>
            <p:nvPr/>
          </p:nvSpPr>
          <p:spPr>
            <a:xfrm rot="15881703">
              <a:off x="2988235" y="627531"/>
              <a:ext cx="197224" cy="197224"/>
            </a:xfrm>
            <a:prstGeom prst="arc">
              <a:avLst>
                <a:gd name="adj1" fmla="val 16200000"/>
                <a:gd name="adj2" fmla="val 20358260"/>
              </a:avLst>
            </a:prstGeom>
            <a:ln w="41275">
              <a:solidFill>
                <a:schemeClr val="bg1">
                  <a:alpha val="63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grpSp>
        <p:nvGrpSpPr>
          <p:cNvPr id="17" name="组合 16" descr="137 zalo kim anh"/>
          <p:cNvGrpSpPr/>
          <p:nvPr/>
        </p:nvGrpSpPr>
        <p:grpSpPr>
          <a:xfrm>
            <a:off x="969628" y="1606811"/>
            <a:ext cx="2230454" cy="1398934"/>
            <a:chOff x="594424" y="1153191"/>
            <a:chExt cx="2605976" cy="1634460"/>
          </a:xfrm>
        </p:grpSpPr>
        <p:sp>
          <p:nvSpPr>
            <p:cNvPr id="18" name="任意多边形 1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9" name="任意多边形 1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26" name="组合 25" descr="137 zalo kim anh"/>
          <p:cNvGrpSpPr/>
          <p:nvPr/>
        </p:nvGrpSpPr>
        <p:grpSpPr>
          <a:xfrm rot="2224307">
            <a:off x="1360629" y="653724"/>
            <a:ext cx="379384" cy="372408"/>
            <a:chOff x="10646778" y="4753862"/>
            <a:chExt cx="751521" cy="737702"/>
          </a:xfrm>
        </p:grpSpPr>
        <p:sp>
          <p:nvSpPr>
            <p:cNvPr id="2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28" name="组合 27"/>
            <p:cNvGrpSpPr/>
            <p:nvPr/>
          </p:nvGrpSpPr>
          <p:grpSpPr>
            <a:xfrm>
              <a:off x="10646778" y="4762829"/>
              <a:ext cx="749726" cy="728735"/>
              <a:chOff x="11012539" y="4493889"/>
              <a:chExt cx="749726" cy="728735"/>
            </a:xfrm>
          </p:grpSpPr>
          <p:sp>
            <p:nvSpPr>
              <p:cNvPr id="2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3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31"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grpSp>
        <p:nvGrpSpPr>
          <p:cNvPr id="32" name="组合 31" descr="137 zalo kim anh"/>
          <p:cNvGrpSpPr/>
          <p:nvPr/>
        </p:nvGrpSpPr>
        <p:grpSpPr>
          <a:xfrm rot="1562261">
            <a:off x="3348263" y="487904"/>
            <a:ext cx="466601" cy="458021"/>
            <a:chOff x="10646778" y="4753862"/>
            <a:chExt cx="751521" cy="737702"/>
          </a:xfrm>
        </p:grpSpPr>
        <p:sp>
          <p:nvSpPr>
            <p:cNvPr id="33"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34" name="组合 33"/>
            <p:cNvGrpSpPr/>
            <p:nvPr/>
          </p:nvGrpSpPr>
          <p:grpSpPr>
            <a:xfrm>
              <a:off x="10646778" y="4762829"/>
              <a:ext cx="749726" cy="728735"/>
              <a:chOff x="11012539" y="4493889"/>
              <a:chExt cx="749726" cy="728735"/>
            </a:xfrm>
          </p:grpSpPr>
          <p:sp>
            <p:nvSpPr>
              <p:cNvPr id="35"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36"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37"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sp>
        <p:nvSpPr>
          <p:cNvPr id="84" name="弧形 83" descr="137 zalo kim anh"/>
          <p:cNvSpPr/>
          <p:nvPr/>
        </p:nvSpPr>
        <p:spPr>
          <a:xfrm rot="17645248">
            <a:off x="2670384" y="1769256"/>
            <a:ext cx="1905358" cy="1905358"/>
          </a:xfrm>
          <a:prstGeom prst="arc">
            <a:avLst>
              <a:gd name="adj1" fmla="val 17218111"/>
              <a:gd name="adj2" fmla="val 20438047"/>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5" name="弧形 84" descr="137 zalo kim anh"/>
          <p:cNvSpPr/>
          <p:nvPr/>
        </p:nvSpPr>
        <p:spPr>
          <a:xfrm rot="6270057" flipH="1">
            <a:off x="922253" y="892771"/>
            <a:ext cx="993004" cy="993004"/>
          </a:xfrm>
          <a:prstGeom prst="arc">
            <a:avLst>
              <a:gd name="adj1" fmla="val 16200000"/>
              <a:gd name="adj2" fmla="val 20531645"/>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6" name="弧形 85" descr="137 zalo kim anh"/>
          <p:cNvSpPr/>
          <p:nvPr/>
        </p:nvSpPr>
        <p:spPr>
          <a:xfrm rot="18280354">
            <a:off x="1985689" y="1135306"/>
            <a:ext cx="2895013" cy="2009852"/>
          </a:xfrm>
          <a:prstGeom prst="arc">
            <a:avLst>
              <a:gd name="adj1" fmla="val 15659802"/>
              <a:gd name="adj2" fmla="val 18892968"/>
            </a:avLst>
          </a:prstGeom>
          <a:ln>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nvGrpSpPr>
          <p:cNvPr id="78" name="组合 77" descr="137 zalo kim anh"/>
          <p:cNvGrpSpPr/>
          <p:nvPr/>
        </p:nvGrpSpPr>
        <p:grpSpPr>
          <a:xfrm rot="920444">
            <a:off x="8928545" y="3352533"/>
            <a:ext cx="577446" cy="566828"/>
            <a:chOff x="10646778" y="4753862"/>
            <a:chExt cx="751521" cy="737702"/>
          </a:xfrm>
        </p:grpSpPr>
        <p:sp>
          <p:nvSpPr>
            <p:cNvPr id="79"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80" name="组合 79"/>
            <p:cNvGrpSpPr/>
            <p:nvPr/>
          </p:nvGrpSpPr>
          <p:grpSpPr>
            <a:xfrm>
              <a:off x="10646778" y="4762829"/>
              <a:ext cx="749726" cy="728735"/>
              <a:chOff x="11012539" y="4493889"/>
              <a:chExt cx="749726" cy="728735"/>
            </a:xfrm>
          </p:grpSpPr>
          <p:sp>
            <p:nvSpPr>
              <p:cNvPr id="81"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2"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3"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spTree>
    <p:extLst>
      <p:ext uri="{BB962C8B-B14F-4D97-AF65-F5344CB8AC3E}">
        <p14:creationId xmlns:p14="http://schemas.microsoft.com/office/powerpoint/2010/main" val="144692629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wipe(left)">
                                          <p:cBhvr>
                                            <p:cTn id="19" dur="500"/>
                                            <p:tgtEl>
                                              <p:spTgt spid="87"/>
                                            </p:tgtEl>
                                          </p:cBhvr>
                                        </p:animEffect>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2000" fill="hold"/>
                                            <p:tgtEl>
                                              <p:spTgt spid="16"/>
                                            </p:tgtEl>
                                            <p:attrNameLst>
                                              <p:attrName>ppt_x</p:attrName>
                                            </p:attrNameLst>
                                          </p:cBhvr>
                                          <p:tavLst>
                                            <p:tav tm="0">
                                              <p:val>
                                                <p:strVal val="0-#ppt_w/2"/>
                                              </p:val>
                                            </p:tav>
                                            <p:tav tm="100000">
                                              <p:val>
                                                <p:strVal val="#ppt_x"/>
                                              </p:val>
                                            </p:tav>
                                          </p:tavLst>
                                        </p:anim>
                                        <p:anim calcmode="lin" valueType="num">
                                          <p:cBhvr additive="base">
                                            <p:cTn id="24" dur="2000" fill="hold"/>
                                            <p:tgtEl>
                                              <p:spTgt spid="16"/>
                                            </p:tgtEl>
                                            <p:attrNameLst>
                                              <p:attrName>ppt_y</p:attrName>
                                            </p:attrNameLst>
                                          </p:cBhvr>
                                          <p:tavLst>
                                            <p:tav tm="0">
                                              <p:val>
                                                <p:strVal val="#ppt_y"/>
                                              </p:val>
                                            </p:tav>
                                            <p:tav tm="100000">
                                              <p:val>
                                                <p:strVal val="#ppt_y"/>
                                              </p:val>
                                            </p:tav>
                                          </p:tavLst>
                                        </p:anim>
                                      </p:childTnLst>
                                    </p:cTn>
                                  </p:par>
                                  <p:par>
                                    <p:cTn id="25" presetID="22" presetClass="entr" presetSubtype="8" fill="hold" grpId="0" nodeType="withEffect">
                                      <p:stCondLst>
                                        <p:cond delay="100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2250"/>
                                            <p:tgtEl>
                                              <p:spTgt spid="2"/>
                                            </p:tgtEl>
                                          </p:cBhvr>
                                        </p:animEffect>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par>
                                    <p:cTn id="28" presetID="2" presetClass="exit" presetSubtype="2" fill="hold" nodeType="withEffect">
                                      <p:stCondLst>
                                        <p:cond delay="1500"/>
                                      </p:stCondLst>
                                      <p:childTnLst>
                                        <p:anim calcmode="lin" valueType="num">
                                          <p:cBhvr additive="base">
                                            <p:cTn id="29" dur="1750"/>
                                            <p:tgtEl>
                                              <p:spTgt spid="16"/>
                                            </p:tgtEl>
                                            <p:attrNameLst>
                                              <p:attrName>ppt_x</p:attrName>
                                            </p:attrNameLst>
                                          </p:cBhvr>
                                          <p:tavLst>
                                            <p:tav tm="0">
                                              <p:val>
                                                <p:strVal val="ppt_x"/>
                                              </p:val>
                                            </p:tav>
                                            <p:tav tm="100000">
                                              <p:val>
                                                <p:strVal val="1+ppt_w/2"/>
                                              </p:val>
                                            </p:tav>
                                          </p:tavLst>
                                        </p:anim>
                                        <p:anim calcmode="lin" valueType="num">
                                          <p:cBhvr additive="base">
                                            <p:cTn id="30" dur="1750"/>
                                            <p:tgtEl>
                                              <p:spTgt spid="16"/>
                                            </p:tgtEl>
                                            <p:attrNameLst>
                                              <p:attrName>ppt_y</p:attrName>
                                            </p:attrNameLst>
                                          </p:cBhvr>
                                          <p:tavLst>
                                            <p:tav tm="0">
                                              <p:val>
                                                <p:strVal val="ppt_y"/>
                                              </p:val>
                                            </p:tav>
                                            <p:tav tm="100000">
                                              <p:val>
                                                <p:strVal val="ppt_y"/>
                                              </p:val>
                                            </p:tav>
                                          </p:tavLst>
                                        </p:anim>
                                        <p:set>
                                          <p:cBhvr>
                                            <p:cTn id="31" dur="1" fill="hold">
                                              <p:stCondLst>
                                                <p:cond delay="1749"/>
                                              </p:stCondLst>
                                            </p:cTn>
                                            <p:tgtEl>
                                              <p:spTgt spid="16"/>
                                            </p:tgtEl>
                                            <p:attrNameLst>
                                              <p:attrName>style.visibility</p:attrName>
                                            </p:attrNameLst>
                                          </p:cBhvr>
                                          <p:to>
                                            <p:strVal val="hidden"/>
                                          </p:to>
                                        </p:set>
                                      </p:childTnLst>
                                    </p:cTn>
                                  </p:par>
                                </p:childTnLst>
                              </p:cTn>
                            </p:par>
                            <p:par>
                              <p:cTn id="32" fill="hold">
                                <p:stCondLst>
                                  <p:cond delay="4750"/>
                                </p:stCondLst>
                                <p:childTnLst>
                                  <p:par>
                                    <p:cTn id="33" presetID="2" presetClass="entr" presetSubtype="4" fill="hold" nodeType="afterEffect" p14:presetBounceEnd="50000">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14:bounceEnd="50000">
                                          <p:cBhvr additive="base">
                                            <p:cTn id="35"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par>
                              <p:cTn id="37" fill="hold">
                                <p:stCondLst>
                                  <p:cond delay="5250"/>
                                </p:stCondLst>
                                <p:childTnLst>
                                  <p:par>
                                    <p:cTn id="38" presetID="22" presetClass="entr" presetSubtype="4" fill="hold" grpId="0" nodeType="after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wipe(down)">
                                          <p:cBhvr>
                                            <p:cTn id="40" dur="500"/>
                                            <p:tgtEl>
                                              <p:spTgt spid="84"/>
                                            </p:tgtEl>
                                          </p:cBhvr>
                                        </p:animEffect>
                                      </p:childTnLst>
                                    </p:cTn>
                                  </p:par>
                                </p:childTnLst>
                              </p:cTn>
                            </p:par>
                            <p:par>
                              <p:cTn id="41" fill="hold">
                                <p:stCondLst>
                                  <p:cond delay="5750"/>
                                </p:stCondLst>
                                <p:childTnLst>
                                  <p:par>
                                    <p:cTn id="42" presetID="53" presetClass="entr" presetSubtype="16"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par>
                              <p:cTn id="47" fill="hold">
                                <p:stCondLst>
                                  <p:cond delay="6250"/>
                                </p:stCondLst>
                                <p:childTnLst>
                                  <p:par>
                                    <p:cTn id="48" presetID="22" presetClass="entr" presetSubtype="4" fill="hold" grpId="0" nodeType="afterEffect">
                                      <p:stCondLst>
                                        <p:cond delay="0"/>
                                      </p:stCondLst>
                                      <p:childTnLst>
                                        <p:set>
                                          <p:cBhvr>
                                            <p:cTn id="49" dur="1" fill="hold">
                                              <p:stCondLst>
                                                <p:cond delay="0"/>
                                              </p:stCondLst>
                                            </p:cTn>
                                            <p:tgtEl>
                                              <p:spTgt spid="86"/>
                                            </p:tgtEl>
                                            <p:attrNameLst>
                                              <p:attrName>style.visibility</p:attrName>
                                            </p:attrNameLst>
                                          </p:cBhvr>
                                          <p:to>
                                            <p:strVal val="visible"/>
                                          </p:to>
                                        </p:set>
                                        <p:animEffect transition="in" filter="wipe(down)">
                                          <p:cBhvr>
                                            <p:cTn id="50" dur="500"/>
                                            <p:tgtEl>
                                              <p:spTgt spid="86"/>
                                            </p:tgtEl>
                                          </p:cBhvr>
                                        </p:animEffect>
                                      </p:childTnLst>
                                    </p:cTn>
                                  </p:par>
                                </p:childTnLst>
                              </p:cTn>
                            </p:par>
                            <p:par>
                              <p:cTn id="51" fill="hold">
                                <p:stCondLst>
                                  <p:cond delay="6750"/>
                                </p:stCondLst>
                                <p:childTnLst>
                                  <p:par>
                                    <p:cTn id="52" presetID="53" presetClass="entr" presetSubtype="16"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animEffect transition="in" filter="fade">
                                          <p:cBhvr>
                                            <p:cTn id="56" dur="500"/>
                                            <p:tgtEl>
                                              <p:spTgt spid="32"/>
                                            </p:tgtEl>
                                          </p:cBhvr>
                                        </p:animEffect>
                                      </p:childTnLst>
                                    </p:cTn>
                                  </p:par>
                                </p:childTnLst>
                              </p:cTn>
                            </p:par>
                            <p:par>
                              <p:cTn id="57" fill="hold">
                                <p:stCondLst>
                                  <p:cond delay="7250"/>
                                </p:stCondLst>
                                <p:childTnLst>
                                  <p:par>
                                    <p:cTn id="58" presetID="22" presetClass="entr" presetSubtype="4" fill="hold" grpId="0" nodeType="after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wipe(down)">
                                          <p:cBhvr>
                                            <p:cTn id="60" dur="500"/>
                                            <p:tgtEl>
                                              <p:spTgt spid="85"/>
                                            </p:tgtEl>
                                          </p:cBhvr>
                                        </p:animEffect>
                                      </p:childTnLst>
                                    </p:cTn>
                                  </p:par>
                                </p:childTnLst>
                              </p:cTn>
                            </p:par>
                            <p:par>
                              <p:cTn id="61" fill="hold">
                                <p:stCondLst>
                                  <p:cond delay="7750"/>
                                </p:stCondLst>
                                <p:childTnLst>
                                  <p:par>
                                    <p:cTn id="62" presetID="53" presetClass="entr" presetSubtype="16"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Effect transition="in" filter="fade">
                                          <p:cBhvr>
                                            <p:cTn id="66" dur="500"/>
                                            <p:tgtEl>
                                              <p:spTgt spid="26"/>
                                            </p:tgtEl>
                                          </p:cBhvr>
                                        </p:animEffect>
                                      </p:childTnLst>
                                    </p:cTn>
                                  </p:par>
                                </p:childTnLst>
                              </p:cTn>
                            </p:par>
                            <p:par>
                              <p:cTn id="67" fill="hold">
                                <p:stCondLst>
                                  <p:cond delay="8250"/>
                                </p:stCondLst>
                                <p:childTnLst>
                                  <p:par>
                                    <p:cTn id="68" presetID="26" presetClass="emph" presetSubtype="0" fill="hold" grpId="1" nodeType="afterEffect">
                                      <p:stCondLst>
                                        <p:cond delay="0"/>
                                      </p:stCondLst>
                                      <p:childTnLst>
                                        <p:animEffect transition="out" filter="fade">
                                          <p:cBhvr>
                                            <p:cTn id="69" dur="500" tmFilter="0, 0; .2, .5; .8, .5; 1, 0"/>
                                            <p:tgtEl>
                                              <p:spTgt spid="2"/>
                                            </p:tgtEl>
                                          </p:cBhvr>
                                        </p:animEffect>
                                        <p:animScale>
                                          <p:cBhvr>
                                            <p:cTn id="70" dur="250" autoRev="1" fill="hold"/>
                                            <p:tgtEl>
                                              <p:spTgt spid="2"/>
                                            </p:tgtEl>
                                          </p:cBhvr>
                                          <p:by x="105000" y="105000"/>
                                        </p:animScale>
                                      </p:childTnLst>
                                    </p:cTn>
                                  </p:par>
                                </p:childTnLst>
                              </p:cTn>
                            </p:par>
                            <p:par>
                              <p:cTn id="71" fill="hold">
                                <p:stCondLst>
                                  <p:cond delay="8750"/>
                                </p:stCondLst>
                                <p:childTnLst>
                                  <p:par>
                                    <p:cTn id="72" presetID="53" presetClass="entr" presetSubtype="16" fill="hold" nodeType="afterEffect">
                                      <p:stCondLst>
                                        <p:cond delay="0"/>
                                      </p:stCondLst>
                                      <p:childTnLst>
                                        <p:set>
                                          <p:cBhvr>
                                            <p:cTn id="73" dur="1" fill="hold">
                                              <p:stCondLst>
                                                <p:cond delay="0"/>
                                              </p:stCondLst>
                                            </p:cTn>
                                            <p:tgtEl>
                                              <p:spTgt spid="78"/>
                                            </p:tgtEl>
                                            <p:attrNameLst>
                                              <p:attrName>style.visibility</p:attrName>
                                            </p:attrNameLst>
                                          </p:cBhvr>
                                          <p:to>
                                            <p:strVal val="visible"/>
                                          </p:to>
                                        </p:set>
                                        <p:anim calcmode="lin" valueType="num">
                                          <p:cBhvr>
                                            <p:cTn id="74" dur="500" fill="hold"/>
                                            <p:tgtEl>
                                              <p:spTgt spid="78"/>
                                            </p:tgtEl>
                                            <p:attrNameLst>
                                              <p:attrName>ppt_w</p:attrName>
                                            </p:attrNameLst>
                                          </p:cBhvr>
                                          <p:tavLst>
                                            <p:tav tm="0">
                                              <p:val>
                                                <p:fltVal val="0"/>
                                              </p:val>
                                            </p:tav>
                                            <p:tav tm="100000">
                                              <p:val>
                                                <p:strVal val="#ppt_w"/>
                                              </p:val>
                                            </p:tav>
                                          </p:tavLst>
                                        </p:anim>
                                        <p:anim calcmode="lin" valueType="num">
                                          <p:cBhvr>
                                            <p:cTn id="75" dur="500" fill="hold"/>
                                            <p:tgtEl>
                                              <p:spTgt spid="78"/>
                                            </p:tgtEl>
                                            <p:attrNameLst>
                                              <p:attrName>ppt_h</p:attrName>
                                            </p:attrNameLst>
                                          </p:cBhvr>
                                          <p:tavLst>
                                            <p:tav tm="0">
                                              <p:val>
                                                <p:fltVal val="0"/>
                                              </p:val>
                                            </p:tav>
                                            <p:tav tm="100000">
                                              <p:val>
                                                <p:strVal val="#ppt_h"/>
                                              </p:val>
                                            </p:tav>
                                          </p:tavLst>
                                        </p:anim>
                                        <p:animEffect transition="in" filter="fade">
                                          <p:cBhvr>
                                            <p:cTn id="76" dur="500"/>
                                            <p:tgtEl>
                                              <p:spTgt spid="78"/>
                                            </p:tgtEl>
                                          </p:cBhvr>
                                        </p:animEffect>
                                      </p:childTnLst>
                                    </p:cTn>
                                  </p:par>
                                </p:childTnLst>
                              </p:cTn>
                            </p:par>
                            <p:par>
                              <p:cTn id="77" fill="hold">
                                <p:stCondLst>
                                  <p:cond delay="9250"/>
                                </p:stCondLst>
                                <p:childTnLst>
                                  <p:par>
                                    <p:cTn id="78" presetID="8" presetClass="emph" presetSubtype="0" fill="hold" nodeType="afterEffect">
                                      <p:stCondLst>
                                        <p:cond delay="0"/>
                                      </p:stCondLst>
                                      <p:childTnLst>
                                        <p:animRot by="10800000">
                                          <p:cBhvr>
                                            <p:cTn id="79" dur="4750" fill="hold"/>
                                            <p:tgtEl>
                                              <p:spTgt spid="7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4" grpId="0" animBg="1"/>
          <p:bldP spid="85" grpId="0" animBg="1"/>
          <p:bldP spid="8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wipe(left)">
                                          <p:cBhvr>
                                            <p:cTn id="19" dur="500"/>
                                            <p:tgtEl>
                                              <p:spTgt spid="87"/>
                                            </p:tgtEl>
                                          </p:cBhvr>
                                        </p:animEffect>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2000" fill="hold"/>
                                            <p:tgtEl>
                                              <p:spTgt spid="16"/>
                                            </p:tgtEl>
                                            <p:attrNameLst>
                                              <p:attrName>ppt_x</p:attrName>
                                            </p:attrNameLst>
                                          </p:cBhvr>
                                          <p:tavLst>
                                            <p:tav tm="0">
                                              <p:val>
                                                <p:strVal val="0-#ppt_w/2"/>
                                              </p:val>
                                            </p:tav>
                                            <p:tav tm="100000">
                                              <p:val>
                                                <p:strVal val="#ppt_x"/>
                                              </p:val>
                                            </p:tav>
                                          </p:tavLst>
                                        </p:anim>
                                        <p:anim calcmode="lin" valueType="num">
                                          <p:cBhvr additive="base">
                                            <p:cTn id="24" dur="2000" fill="hold"/>
                                            <p:tgtEl>
                                              <p:spTgt spid="16"/>
                                            </p:tgtEl>
                                            <p:attrNameLst>
                                              <p:attrName>ppt_y</p:attrName>
                                            </p:attrNameLst>
                                          </p:cBhvr>
                                          <p:tavLst>
                                            <p:tav tm="0">
                                              <p:val>
                                                <p:strVal val="#ppt_y"/>
                                              </p:val>
                                            </p:tav>
                                            <p:tav tm="100000">
                                              <p:val>
                                                <p:strVal val="#ppt_y"/>
                                              </p:val>
                                            </p:tav>
                                          </p:tavLst>
                                        </p:anim>
                                      </p:childTnLst>
                                    </p:cTn>
                                  </p:par>
                                  <p:par>
                                    <p:cTn id="25" presetID="22" presetClass="entr" presetSubtype="8" fill="hold" grpId="0" nodeType="withEffect">
                                      <p:stCondLst>
                                        <p:cond delay="100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2250"/>
                                            <p:tgtEl>
                                              <p:spTgt spid="2"/>
                                            </p:tgtEl>
                                          </p:cBhvr>
                                        </p:animEffect>
                                      </p:childTnLst>
                                      <p:subTnLst>
                                        <p:audio>
                                          <p:cMediaNode>
                                            <p:cTn display="0" masterRel="sameClick">
                                              <p:stCondLst>
                                                <p:cond evt="begin" delay="0">
                                                  <p:tn val="25"/>
                                                </p:cond>
                                              </p:stCondLst>
                                              <p:endCondLst>
                                                <p:cond evt="onStopAudio" delay="0">
                                                  <p:tgtEl>
                                                    <p:sldTgt/>
                                                  </p:tgtEl>
                                                </p:cond>
                                              </p:endCondLst>
                                            </p:cTn>
                                            <p:tgtEl>
                                              <p:sndTgt r:embed="rId7" name="applause.wav"/>
                                            </p:tgtEl>
                                          </p:cMediaNode>
                                        </p:audio>
                                      </p:subTnLst>
                                    </p:cTn>
                                  </p:par>
                                  <p:par>
                                    <p:cTn id="28" presetID="2" presetClass="exit" presetSubtype="2" fill="hold" nodeType="withEffect">
                                      <p:stCondLst>
                                        <p:cond delay="1500"/>
                                      </p:stCondLst>
                                      <p:childTnLst>
                                        <p:anim calcmode="lin" valueType="num">
                                          <p:cBhvr additive="base">
                                            <p:cTn id="29" dur="1750"/>
                                            <p:tgtEl>
                                              <p:spTgt spid="16"/>
                                            </p:tgtEl>
                                            <p:attrNameLst>
                                              <p:attrName>ppt_x</p:attrName>
                                            </p:attrNameLst>
                                          </p:cBhvr>
                                          <p:tavLst>
                                            <p:tav tm="0">
                                              <p:val>
                                                <p:strVal val="ppt_x"/>
                                              </p:val>
                                            </p:tav>
                                            <p:tav tm="100000">
                                              <p:val>
                                                <p:strVal val="1+ppt_w/2"/>
                                              </p:val>
                                            </p:tav>
                                          </p:tavLst>
                                        </p:anim>
                                        <p:anim calcmode="lin" valueType="num">
                                          <p:cBhvr additive="base">
                                            <p:cTn id="30" dur="1750"/>
                                            <p:tgtEl>
                                              <p:spTgt spid="16"/>
                                            </p:tgtEl>
                                            <p:attrNameLst>
                                              <p:attrName>ppt_y</p:attrName>
                                            </p:attrNameLst>
                                          </p:cBhvr>
                                          <p:tavLst>
                                            <p:tav tm="0">
                                              <p:val>
                                                <p:strVal val="ppt_y"/>
                                              </p:val>
                                            </p:tav>
                                            <p:tav tm="100000">
                                              <p:val>
                                                <p:strVal val="ppt_y"/>
                                              </p:val>
                                            </p:tav>
                                          </p:tavLst>
                                        </p:anim>
                                        <p:set>
                                          <p:cBhvr>
                                            <p:cTn id="31" dur="1" fill="hold">
                                              <p:stCondLst>
                                                <p:cond delay="1749"/>
                                              </p:stCondLst>
                                            </p:cTn>
                                            <p:tgtEl>
                                              <p:spTgt spid="16"/>
                                            </p:tgtEl>
                                            <p:attrNameLst>
                                              <p:attrName>style.visibility</p:attrName>
                                            </p:attrNameLst>
                                          </p:cBhvr>
                                          <p:to>
                                            <p:strVal val="hidden"/>
                                          </p:to>
                                        </p:set>
                                      </p:childTnLst>
                                    </p:cTn>
                                  </p:par>
                                </p:childTnLst>
                              </p:cTn>
                            </p:par>
                            <p:par>
                              <p:cTn id="32" fill="hold">
                                <p:stCondLst>
                                  <p:cond delay="4750"/>
                                </p:stCondLst>
                                <p:childTnLst>
                                  <p:par>
                                    <p:cTn id="33" presetID="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par>
                              <p:cTn id="37" fill="hold">
                                <p:stCondLst>
                                  <p:cond delay="5250"/>
                                </p:stCondLst>
                                <p:childTnLst>
                                  <p:par>
                                    <p:cTn id="38" presetID="22" presetClass="entr" presetSubtype="4" fill="hold" grpId="0" nodeType="after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wipe(down)">
                                          <p:cBhvr>
                                            <p:cTn id="40" dur="500"/>
                                            <p:tgtEl>
                                              <p:spTgt spid="84"/>
                                            </p:tgtEl>
                                          </p:cBhvr>
                                        </p:animEffect>
                                      </p:childTnLst>
                                    </p:cTn>
                                  </p:par>
                                </p:childTnLst>
                              </p:cTn>
                            </p:par>
                            <p:par>
                              <p:cTn id="41" fill="hold">
                                <p:stCondLst>
                                  <p:cond delay="5750"/>
                                </p:stCondLst>
                                <p:childTnLst>
                                  <p:par>
                                    <p:cTn id="42" presetID="53" presetClass="entr" presetSubtype="16"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par>
                              <p:cTn id="47" fill="hold">
                                <p:stCondLst>
                                  <p:cond delay="6250"/>
                                </p:stCondLst>
                                <p:childTnLst>
                                  <p:par>
                                    <p:cTn id="48" presetID="22" presetClass="entr" presetSubtype="4" fill="hold" grpId="0" nodeType="afterEffect">
                                      <p:stCondLst>
                                        <p:cond delay="0"/>
                                      </p:stCondLst>
                                      <p:childTnLst>
                                        <p:set>
                                          <p:cBhvr>
                                            <p:cTn id="49" dur="1" fill="hold">
                                              <p:stCondLst>
                                                <p:cond delay="0"/>
                                              </p:stCondLst>
                                            </p:cTn>
                                            <p:tgtEl>
                                              <p:spTgt spid="86"/>
                                            </p:tgtEl>
                                            <p:attrNameLst>
                                              <p:attrName>style.visibility</p:attrName>
                                            </p:attrNameLst>
                                          </p:cBhvr>
                                          <p:to>
                                            <p:strVal val="visible"/>
                                          </p:to>
                                        </p:set>
                                        <p:animEffect transition="in" filter="wipe(down)">
                                          <p:cBhvr>
                                            <p:cTn id="50" dur="500"/>
                                            <p:tgtEl>
                                              <p:spTgt spid="86"/>
                                            </p:tgtEl>
                                          </p:cBhvr>
                                        </p:animEffect>
                                      </p:childTnLst>
                                    </p:cTn>
                                  </p:par>
                                </p:childTnLst>
                              </p:cTn>
                            </p:par>
                            <p:par>
                              <p:cTn id="51" fill="hold">
                                <p:stCondLst>
                                  <p:cond delay="6750"/>
                                </p:stCondLst>
                                <p:childTnLst>
                                  <p:par>
                                    <p:cTn id="52" presetID="53" presetClass="entr" presetSubtype="16"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animEffect transition="in" filter="fade">
                                          <p:cBhvr>
                                            <p:cTn id="56" dur="500"/>
                                            <p:tgtEl>
                                              <p:spTgt spid="32"/>
                                            </p:tgtEl>
                                          </p:cBhvr>
                                        </p:animEffect>
                                      </p:childTnLst>
                                    </p:cTn>
                                  </p:par>
                                </p:childTnLst>
                              </p:cTn>
                            </p:par>
                            <p:par>
                              <p:cTn id="57" fill="hold">
                                <p:stCondLst>
                                  <p:cond delay="7250"/>
                                </p:stCondLst>
                                <p:childTnLst>
                                  <p:par>
                                    <p:cTn id="58" presetID="22" presetClass="entr" presetSubtype="4" fill="hold" grpId="0" nodeType="after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wipe(down)">
                                          <p:cBhvr>
                                            <p:cTn id="60" dur="500"/>
                                            <p:tgtEl>
                                              <p:spTgt spid="85"/>
                                            </p:tgtEl>
                                          </p:cBhvr>
                                        </p:animEffect>
                                      </p:childTnLst>
                                    </p:cTn>
                                  </p:par>
                                </p:childTnLst>
                              </p:cTn>
                            </p:par>
                            <p:par>
                              <p:cTn id="61" fill="hold">
                                <p:stCondLst>
                                  <p:cond delay="7750"/>
                                </p:stCondLst>
                                <p:childTnLst>
                                  <p:par>
                                    <p:cTn id="62" presetID="53" presetClass="entr" presetSubtype="16"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Effect transition="in" filter="fade">
                                          <p:cBhvr>
                                            <p:cTn id="66" dur="500"/>
                                            <p:tgtEl>
                                              <p:spTgt spid="26"/>
                                            </p:tgtEl>
                                          </p:cBhvr>
                                        </p:animEffect>
                                      </p:childTnLst>
                                    </p:cTn>
                                  </p:par>
                                </p:childTnLst>
                              </p:cTn>
                            </p:par>
                            <p:par>
                              <p:cTn id="67" fill="hold">
                                <p:stCondLst>
                                  <p:cond delay="8250"/>
                                </p:stCondLst>
                                <p:childTnLst>
                                  <p:par>
                                    <p:cTn id="68" presetID="26" presetClass="emph" presetSubtype="0" fill="hold" grpId="1" nodeType="afterEffect">
                                      <p:stCondLst>
                                        <p:cond delay="0"/>
                                      </p:stCondLst>
                                      <p:childTnLst>
                                        <p:animEffect transition="out" filter="fade">
                                          <p:cBhvr>
                                            <p:cTn id="69" dur="500" tmFilter="0, 0; .2, .5; .8, .5; 1, 0"/>
                                            <p:tgtEl>
                                              <p:spTgt spid="2"/>
                                            </p:tgtEl>
                                          </p:cBhvr>
                                        </p:animEffect>
                                        <p:animScale>
                                          <p:cBhvr>
                                            <p:cTn id="70" dur="250" autoRev="1" fill="hold"/>
                                            <p:tgtEl>
                                              <p:spTgt spid="2"/>
                                            </p:tgtEl>
                                          </p:cBhvr>
                                          <p:by x="105000" y="105000"/>
                                        </p:animScale>
                                      </p:childTnLst>
                                    </p:cTn>
                                  </p:par>
                                </p:childTnLst>
                              </p:cTn>
                            </p:par>
                            <p:par>
                              <p:cTn id="71" fill="hold">
                                <p:stCondLst>
                                  <p:cond delay="8750"/>
                                </p:stCondLst>
                                <p:childTnLst>
                                  <p:par>
                                    <p:cTn id="72" presetID="53" presetClass="entr" presetSubtype="16" fill="hold" nodeType="afterEffect">
                                      <p:stCondLst>
                                        <p:cond delay="0"/>
                                      </p:stCondLst>
                                      <p:childTnLst>
                                        <p:set>
                                          <p:cBhvr>
                                            <p:cTn id="73" dur="1" fill="hold">
                                              <p:stCondLst>
                                                <p:cond delay="0"/>
                                              </p:stCondLst>
                                            </p:cTn>
                                            <p:tgtEl>
                                              <p:spTgt spid="78"/>
                                            </p:tgtEl>
                                            <p:attrNameLst>
                                              <p:attrName>style.visibility</p:attrName>
                                            </p:attrNameLst>
                                          </p:cBhvr>
                                          <p:to>
                                            <p:strVal val="visible"/>
                                          </p:to>
                                        </p:set>
                                        <p:anim calcmode="lin" valueType="num">
                                          <p:cBhvr>
                                            <p:cTn id="74" dur="500" fill="hold"/>
                                            <p:tgtEl>
                                              <p:spTgt spid="78"/>
                                            </p:tgtEl>
                                            <p:attrNameLst>
                                              <p:attrName>ppt_w</p:attrName>
                                            </p:attrNameLst>
                                          </p:cBhvr>
                                          <p:tavLst>
                                            <p:tav tm="0">
                                              <p:val>
                                                <p:fltVal val="0"/>
                                              </p:val>
                                            </p:tav>
                                            <p:tav tm="100000">
                                              <p:val>
                                                <p:strVal val="#ppt_w"/>
                                              </p:val>
                                            </p:tav>
                                          </p:tavLst>
                                        </p:anim>
                                        <p:anim calcmode="lin" valueType="num">
                                          <p:cBhvr>
                                            <p:cTn id="75" dur="500" fill="hold"/>
                                            <p:tgtEl>
                                              <p:spTgt spid="78"/>
                                            </p:tgtEl>
                                            <p:attrNameLst>
                                              <p:attrName>ppt_h</p:attrName>
                                            </p:attrNameLst>
                                          </p:cBhvr>
                                          <p:tavLst>
                                            <p:tav tm="0">
                                              <p:val>
                                                <p:fltVal val="0"/>
                                              </p:val>
                                            </p:tav>
                                            <p:tav tm="100000">
                                              <p:val>
                                                <p:strVal val="#ppt_h"/>
                                              </p:val>
                                            </p:tav>
                                          </p:tavLst>
                                        </p:anim>
                                        <p:animEffect transition="in" filter="fade">
                                          <p:cBhvr>
                                            <p:cTn id="76" dur="500"/>
                                            <p:tgtEl>
                                              <p:spTgt spid="78"/>
                                            </p:tgtEl>
                                          </p:cBhvr>
                                        </p:animEffect>
                                      </p:childTnLst>
                                    </p:cTn>
                                  </p:par>
                                </p:childTnLst>
                              </p:cTn>
                            </p:par>
                            <p:par>
                              <p:cTn id="77" fill="hold">
                                <p:stCondLst>
                                  <p:cond delay="9250"/>
                                </p:stCondLst>
                                <p:childTnLst>
                                  <p:par>
                                    <p:cTn id="78" presetID="8" presetClass="emph" presetSubtype="0" fill="hold" nodeType="afterEffect">
                                      <p:stCondLst>
                                        <p:cond delay="0"/>
                                      </p:stCondLst>
                                      <p:childTnLst>
                                        <p:animRot by="10800000">
                                          <p:cBhvr>
                                            <p:cTn id="79" dur="4750" fill="hold"/>
                                            <p:tgtEl>
                                              <p:spTgt spid="78"/>
                                            </p:tgtEl>
                                            <p:attrNameLst>
                                              <p:attrName>r</p:attrName>
                                            </p:attrNameLst>
                                          </p:cBhvr>
                                        </p:animRot>
                                      </p:childTnLst>
                                    </p:cTn>
                                  </p:par>
                                  <p:par>
                                    <p:cTn id="80" presetID="22" presetClass="entr" presetSubtype="8" fill="hold" grpId="0"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left)">
                                          <p:cBhvr>
                                            <p:cTn id="82" dur="2250"/>
                                            <p:tgtEl>
                                              <p:spTgt spid="8"/>
                                            </p:tgtEl>
                                          </p:cBhvr>
                                        </p:animEffect>
                                      </p:childTnLst>
                                    </p:cTn>
                                  </p:par>
                                  <p:par>
                                    <p:cTn id="83" presetID="26" presetClass="emph" presetSubtype="0" fill="hold" grpId="1" nodeType="withEffect">
                                      <p:stCondLst>
                                        <p:cond delay="0"/>
                                      </p:stCondLst>
                                      <p:childTnLst>
                                        <p:animEffect transition="out" filter="fade">
                                          <p:cBhvr>
                                            <p:cTn id="84" dur="750" tmFilter="0, 0; .2, .5; .8, .5; 1, 0"/>
                                            <p:tgtEl>
                                              <p:spTgt spid="8"/>
                                            </p:tgtEl>
                                          </p:cBhvr>
                                        </p:animEffect>
                                        <p:animScale>
                                          <p:cBhvr>
                                            <p:cTn id="85" dur="375"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4" grpId="0" animBg="1"/>
          <p:bldP spid="85" grpId="0" animBg="1"/>
          <p:bldP spid="86" grpId="0" animBg="1"/>
          <p:bldP spid="8" grpId="0"/>
          <p:bldP spid="8"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137 zalo kim anh">
            <a:extLst>
              <a:ext uri="{FF2B5EF4-FFF2-40B4-BE49-F238E27FC236}">
                <a16:creationId xmlns:a16="http://schemas.microsoft.com/office/drawing/2014/main" id="{95278129-1D07-4035-B01F-415783FFF73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661" y="2193236"/>
            <a:ext cx="12204661" cy="466476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137 zalo kim anh">
            <a:extLst>
              <a:ext uri="{FF2B5EF4-FFF2-40B4-BE49-F238E27FC236}">
                <a16:creationId xmlns:a16="http://schemas.microsoft.com/office/drawing/2014/main" id="{67DDA31A-6DCF-44D9-B3A4-39E7CD77E1B9}"/>
              </a:ext>
            </a:extLst>
          </p:cNvPr>
          <p:cNvGrpSpPr/>
          <p:nvPr/>
        </p:nvGrpSpPr>
        <p:grpSpPr>
          <a:xfrm>
            <a:off x="574813" y="131288"/>
            <a:ext cx="11434307" cy="2231703"/>
            <a:chOff x="909298" y="60859"/>
            <a:chExt cx="2625877" cy="2978174"/>
          </a:xfrm>
          <a:solidFill>
            <a:srgbClr val="00B050">
              <a:alpha val="89000"/>
            </a:srgbClr>
          </a:solidFill>
        </p:grpSpPr>
        <p:sp>
          <p:nvSpPr>
            <p:cNvPr id="8" name="Rectangle: Rounded Corners 7">
              <a:extLst>
                <a:ext uri="{FF2B5EF4-FFF2-40B4-BE49-F238E27FC236}">
                  <a16:creationId xmlns:a16="http://schemas.microsoft.com/office/drawing/2014/main" id="{5283FDBA-DD9C-4E56-9AC7-709FD5BD9AFB}"/>
                </a:ext>
              </a:extLst>
            </p:cNvPr>
            <p:cNvSpPr/>
            <p:nvPr/>
          </p:nvSpPr>
          <p:spPr>
            <a:xfrm>
              <a:off x="909298" y="60859"/>
              <a:ext cx="2625877" cy="2978174"/>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10" name="TextBox 9">
              <a:extLst>
                <a:ext uri="{FF2B5EF4-FFF2-40B4-BE49-F238E27FC236}">
                  <a16:creationId xmlns:a16="http://schemas.microsoft.com/office/drawing/2014/main" id="{942C9057-CD8F-4309-9BAA-29386EE4763D}"/>
                </a:ext>
              </a:extLst>
            </p:cNvPr>
            <p:cNvSpPr txBox="1"/>
            <p:nvPr/>
          </p:nvSpPr>
          <p:spPr>
            <a:xfrm>
              <a:off x="961796" y="512892"/>
              <a:ext cx="2531381" cy="2094687"/>
            </a:xfrm>
            <a:prstGeom prst="rect">
              <a:avLst/>
            </a:prstGeom>
            <a:noFill/>
          </p:spPr>
          <p:txBody>
            <a:bodyPr wrap="square" rtlCol="0">
              <a:spAutoFit/>
            </a:bodyPr>
            <a:lstStyle/>
            <a:p>
              <a:pPr algn="ctr"/>
              <a:r>
                <a:rPr lang="en-US" sz="4800" b="1" dirty="0">
                  <a:solidFill>
                    <a:schemeClr val="bg1"/>
                  </a:solidFill>
                  <a:latin typeface="Tw Cen MT" panose="020B0602020104020603" pitchFamily="34" charset="0"/>
                </a:rPr>
                <a:t>CHỦ ĐỀ 1</a:t>
              </a:r>
              <a:r>
                <a:rPr lang="vi-VN" sz="4800" b="1" dirty="0" smtClean="0">
                  <a:solidFill>
                    <a:schemeClr val="bg1"/>
                  </a:solidFill>
                  <a:latin typeface="Tw Cen MT" panose="020B0602020104020603" pitchFamily="34" charset="0"/>
                </a:rPr>
                <a:t>: </a:t>
              </a:r>
              <a:r>
                <a:rPr lang="en-US" sz="4800" b="1" dirty="0">
                  <a:solidFill>
                    <a:schemeClr val="bg1"/>
                  </a:solidFill>
                  <a:latin typeface="Tw Cen MT" panose="020B0602020104020603" pitchFamily="34" charset="0"/>
                </a:rPr>
                <a:t>CHUYỂN ĐỘNG BIẾN </a:t>
              </a:r>
              <a:r>
                <a:rPr lang="en-US" sz="4800" b="1" dirty="0" smtClean="0">
                  <a:solidFill>
                    <a:schemeClr val="bg1"/>
                  </a:solidFill>
                  <a:latin typeface="Tw Cen MT" panose="020B0602020104020603" pitchFamily="34" charset="0"/>
                </a:rPr>
                <a:t>ĐỔI</a:t>
              </a:r>
            </a:p>
            <a:p>
              <a:pPr algn="ctr"/>
              <a:r>
                <a:rPr lang="en-US" sz="4800" b="1" dirty="0" smtClean="0">
                  <a:ln w="6600">
                    <a:solidFill>
                      <a:schemeClr val="accent2"/>
                    </a:solidFill>
                    <a:prstDash val="solid"/>
                  </a:ln>
                  <a:solidFill>
                    <a:schemeClr val="bg1"/>
                  </a:solidFill>
                  <a:effectLst>
                    <a:glow rad="228600">
                      <a:schemeClr val="accent3">
                        <a:satMod val="175000"/>
                        <a:alpha val="40000"/>
                      </a:schemeClr>
                    </a:glow>
                    <a:outerShdw dist="38100" dir="2700000" algn="tl" rotWithShape="0">
                      <a:schemeClr val="accent2"/>
                    </a:outerShdw>
                  </a:effectLst>
                  <a:latin typeface="Tw Cen MT" panose="020B0602020104020603" pitchFamily="34" charset="0"/>
                  <a:ea typeface="Times New Roman" panose="02020603050405020304" pitchFamily="18" charset="0"/>
                </a:rPr>
                <a:t>BÀI 4</a:t>
              </a:r>
              <a:r>
                <a:rPr lang="en-US" sz="4800" b="1" dirty="0" smtClean="0">
                  <a:ln w="6600">
                    <a:solidFill>
                      <a:schemeClr val="accent2"/>
                    </a:solidFill>
                    <a:prstDash val="solid"/>
                  </a:ln>
                  <a:solidFill>
                    <a:srgbClr val="FFFFFF"/>
                  </a:solidFill>
                  <a:effectLst>
                    <a:glow rad="228600">
                      <a:schemeClr val="accent3">
                        <a:satMod val="175000"/>
                        <a:alpha val="40000"/>
                      </a:schemeClr>
                    </a:glow>
                    <a:outerShdw dist="38100" dir="2700000" algn="tl" rotWithShape="0">
                      <a:schemeClr val="accent2"/>
                    </a:outerShdw>
                  </a:effectLst>
                  <a:latin typeface="UVN Phuong Tay" panose="04040805070802020D02" pitchFamily="82" charset="0"/>
                  <a:ea typeface="Times New Roman" panose="02020603050405020304" pitchFamily="18" charset="0"/>
                </a:rPr>
                <a:t>. </a:t>
              </a:r>
              <a:r>
                <a:rPr lang="en-US" sz="4800" b="1" dirty="0">
                  <a:ln w="6600">
                    <a:solidFill>
                      <a:schemeClr val="accent2"/>
                    </a:solidFill>
                    <a:prstDash val="solid"/>
                  </a:ln>
                  <a:solidFill>
                    <a:srgbClr val="FFFFFF"/>
                  </a:solidFill>
                  <a:effectLst>
                    <a:glow rad="228600">
                      <a:schemeClr val="accent3">
                        <a:satMod val="175000"/>
                        <a:alpha val="40000"/>
                      </a:schemeClr>
                    </a:glow>
                    <a:outerShdw dist="38100" dir="2700000" algn="tl" rotWithShape="0">
                      <a:schemeClr val="accent2"/>
                    </a:outerShdw>
                  </a:effectLst>
                  <a:latin typeface="UVN Phuong Tay" panose="04040805070802020D02" pitchFamily="82" charset="0"/>
                  <a:ea typeface="Times New Roman" panose="02020603050405020304" pitchFamily="18" charset="0"/>
                </a:rPr>
                <a:t>CHUYỂN ĐỘNG BIẾN ĐỔI</a:t>
              </a:r>
            </a:p>
          </p:txBody>
        </p:sp>
      </p:grpSp>
    </p:spTree>
    <p:extLst>
      <p:ext uri="{BB962C8B-B14F-4D97-AF65-F5344CB8AC3E}">
        <p14:creationId xmlns:p14="http://schemas.microsoft.com/office/powerpoint/2010/main" val="415378951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2000" fill="hold"/>
                                            <p:tgtEl>
                                              <p:spTgt spid="6"/>
                                            </p:tgtEl>
                                            <p:attrNameLst>
                                              <p:attrName>ppt_x</p:attrName>
                                            </p:attrNameLst>
                                          </p:cBhvr>
                                          <p:tavLst>
                                            <p:tav tm="0">
                                              <p:val>
                                                <p:strVal val="#ppt_x"/>
                                              </p:val>
                                            </p:tav>
                                            <p:tav tm="100000">
                                              <p:val>
                                                <p:strVal val="#ppt_x"/>
                                              </p:val>
                                            </p:tav>
                                          </p:tavLst>
                                        </p:anim>
                                        <p:anim calcmode="lin" valueType="num" p14:bounceEnd="71000">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六边形 98" descr="137 zalo kim anh"/>
          <p:cNvSpPr/>
          <p:nvPr/>
        </p:nvSpPr>
        <p:spPr>
          <a:xfrm rot="5400000">
            <a:off x="4683488" y="4043181"/>
            <a:ext cx="1059135" cy="913802"/>
          </a:xfrm>
          <a:prstGeom prst="hexagon">
            <a:avLst>
              <a:gd name="adj" fmla="val 30879"/>
              <a:gd name="vf" fmla="val 115470"/>
            </a:avLst>
          </a:prstGeom>
          <a:gradFill flip="none" rotWithShape="1">
            <a:gsLst>
              <a:gs pos="0">
                <a:srgbClr val="FF9201"/>
              </a:gs>
              <a:gs pos="100000">
                <a:schemeClr val="accent2">
                  <a:shade val="100000"/>
                  <a:satMod val="115000"/>
                </a:schemeClr>
              </a:gs>
            </a:gsLst>
            <a:lin ang="5400000" scaled="1"/>
            <a:tileRect/>
          </a:gradFill>
          <a:ln w="38100" cap="flat" cmpd="sng" algn="ctr">
            <a:solidFill>
              <a:schemeClr val="accent2"/>
            </a:solidFill>
            <a:prstDash val="solid"/>
          </a:ln>
          <a:effectLst>
            <a:outerShdw blurRad="393700" dist="38100" dir="5400000" algn="t" rotWithShape="0">
              <a:schemeClr val="tx1">
                <a:alpha val="37000"/>
              </a:schemeClr>
            </a:outerShdw>
          </a:effectLst>
        </p:spPr>
        <p:txBody>
          <a:bodyPr lIns="114656" tIns="57328" rIns="114656" bIns="57328" anchor="ctr"/>
          <a:lstStyle/>
          <a:p>
            <a:pPr marL="0" marR="0" lvl="0" indent="0" algn="ctr" defTabSz="1213529"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0" cap="none" spc="0" normalizeH="0" baseline="0" noProof="0">
              <a:ln>
                <a:noFill/>
              </a:ln>
              <a:solidFill>
                <a:srgbClr val="E64823">
                  <a:lumMod val="50000"/>
                </a:srgbClr>
              </a:solidFill>
              <a:effectLst/>
              <a:uLnTx/>
              <a:uFillTx/>
              <a:latin typeface="Calibri" panose="020F0502020204030204"/>
              <a:ea typeface="等线" panose="02010600030101010101" pitchFamily="2" charset="-122"/>
              <a:cs typeface="+mn-cs"/>
            </a:endParaRPr>
          </a:p>
        </p:txBody>
      </p:sp>
      <p:sp>
        <p:nvSpPr>
          <p:cNvPr id="100" name="六边形 99" descr="137 zalo kim anh"/>
          <p:cNvSpPr/>
          <p:nvPr/>
        </p:nvSpPr>
        <p:spPr>
          <a:xfrm rot="5400000">
            <a:off x="1898283" y="1705916"/>
            <a:ext cx="1485178" cy="1280120"/>
          </a:xfrm>
          <a:prstGeom prst="hexagon">
            <a:avLst>
              <a:gd name="adj" fmla="val 30879"/>
              <a:gd name="vf" fmla="val 115470"/>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8100000" scaled="1"/>
            <a:tileRect/>
          </a:gradFill>
          <a:ln w="38100" cap="flat" cmpd="sng" algn="ctr">
            <a:solidFill>
              <a:schemeClr val="accent4"/>
            </a:solidFill>
            <a:prstDash val="solid"/>
          </a:ln>
          <a:effectLst>
            <a:outerShdw blurRad="393700" dist="38100" dir="5400000" algn="t" rotWithShape="0">
              <a:schemeClr val="tx1">
                <a:alpha val="37000"/>
              </a:schemeClr>
            </a:outerShdw>
          </a:effectLst>
        </p:spPr>
        <p:txBody>
          <a:bodyPr lIns="114656" tIns="57328" rIns="114656" bIns="57328" anchor="ctr"/>
          <a:lstStyle/>
          <a:p>
            <a:pPr marL="0" marR="0" lvl="0" indent="0" algn="ctr" defTabSz="1213529"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0" cap="none" spc="0" normalizeH="0" baseline="0" noProof="0">
              <a:ln>
                <a:noFill/>
              </a:ln>
              <a:solidFill>
                <a:srgbClr val="E64823">
                  <a:lumMod val="50000"/>
                </a:srgbClr>
              </a:solidFill>
              <a:effectLst/>
              <a:uLnTx/>
              <a:uFillTx/>
              <a:latin typeface="Calibri" panose="020F0502020204030204"/>
              <a:ea typeface="等线" panose="02010600030101010101" pitchFamily="2" charset="-122"/>
              <a:cs typeface="+mn-cs"/>
            </a:endParaRPr>
          </a:p>
        </p:txBody>
      </p:sp>
      <p:sp>
        <p:nvSpPr>
          <p:cNvPr id="101" name="六边形 100" descr="137 zalo kim anh"/>
          <p:cNvSpPr/>
          <p:nvPr/>
        </p:nvSpPr>
        <p:spPr>
          <a:xfrm rot="5400000">
            <a:off x="954244" y="3515205"/>
            <a:ext cx="1156687" cy="997418"/>
          </a:xfrm>
          <a:prstGeom prst="hexagon">
            <a:avLst>
              <a:gd name="adj" fmla="val 30879"/>
              <a:gd name="vf" fmla="val 115470"/>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w="38100" cap="flat" cmpd="sng" algn="ctr">
            <a:solidFill>
              <a:schemeClr val="bg2"/>
            </a:solidFill>
            <a:prstDash val="solid"/>
          </a:ln>
          <a:effectLst>
            <a:outerShdw blurRad="393700" dist="38100" dir="5400000" algn="t" rotWithShape="0">
              <a:schemeClr val="tx1">
                <a:alpha val="37000"/>
              </a:schemeClr>
            </a:outerShdw>
          </a:effectLst>
        </p:spPr>
        <p:txBody>
          <a:bodyPr lIns="114656" tIns="57328" rIns="114656" bIns="57328" anchor="ctr"/>
          <a:lstStyle/>
          <a:p>
            <a:pPr marL="0" marR="0" lvl="0" indent="0" algn="ctr" defTabSz="1213529"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0" cap="none" spc="0" normalizeH="0" baseline="0" noProof="0">
              <a:ln>
                <a:noFill/>
              </a:ln>
              <a:solidFill>
                <a:srgbClr val="E64823">
                  <a:lumMod val="50000"/>
                </a:srgbClr>
              </a:solidFill>
              <a:effectLst/>
              <a:uLnTx/>
              <a:uFillTx/>
              <a:latin typeface="Calibri" panose="020F0502020204030204"/>
              <a:ea typeface="等线" panose="02010600030101010101" pitchFamily="2" charset="-122"/>
              <a:cs typeface="+mn-cs"/>
            </a:endParaRPr>
          </a:p>
        </p:txBody>
      </p:sp>
      <p:grpSp>
        <p:nvGrpSpPr>
          <p:cNvPr id="2" name="组合 101" descr="137 zalo kim anh"/>
          <p:cNvGrpSpPr>
            <a:grpSpLocks/>
          </p:cNvGrpSpPr>
          <p:nvPr/>
        </p:nvGrpSpPr>
        <p:grpSpPr bwMode="auto">
          <a:xfrm>
            <a:off x="3515853" y="1081784"/>
            <a:ext cx="1556849" cy="1805707"/>
            <a:chOff x="2803652" y="1116161"/>
            <a:chExt cx="1241260" cy="1439861"/>
          </a:xfrm>
        </p:grpSpPr>
        <p:sp>
          <p:nvSpPr>
            <p:cNvPr id="103" name="六边形 102"/>
            <p:cNvSpPr/>
            <p:nvPr/>
          </p:nvSpPr>
          <p:spPr>
            <a:xfrm rot="5400000">
              <a:off x="2704352" y="1215462"/>
              <a:ext cx="1439861" cy="1241260"/>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anchor="ctr"/>
            <a:lstStyle/>
            <a:p>
              <a:pPr marL="0" marR="0" lvl="0" indent="0" algn="ctr" defTabSz="1213529"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0" cap="none" spc="0" normalizeH="0" baseline="0" noProof="0">
                <a:ln>
                  <a:noFill/>
                </a:ln>
                <a:solidFill>
                  <a:srgbClr val="E64823">
                    <a:lumMod val="50000"/>
                  </a:srgbClr>
                </a:solidFill>
                <a:effectLst/>
                <a:uLnTx/>
                <a:uFillTx/>
                <a:latin typeface="Calibri" panose="020F0502020204030204"/>
                <a:ea typeface="等线" panose="02010600030101010101" pitchFamily="2" charset="-122"/>
                <a:cs typeface="+mn-cs"/>
              </a:endParaRPr>
            </a:p>
          </p:txBody>
        </p:sp>
        <p:sp>
          <p:nvSpPr>
            <p:cNvPr id="104" name="Title 3"/>
            <p:cNvSpPr txBox="1">
              <a:spLocks/>
            </p:cNvSpPr>
            <p:nvPr/>
          </p:nvSpPr>
          <p:spPr>
            <a:xfrm>
              <a:off x="3056114" y="1517664"/>
              <a:ext cx="796699" cy="318577"/>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ctr" defTabSz="967801" rtl="0" eaLnBrk="1" fontAlgn="auto" latinLnBrk="0" hangingPunct="1">
                <a:lnSpc>
                  <a:spcPct val="100000"/>
                </a:lnSpc>
                <a:spcBef>
                  <a:spcPct val="0"/>
                </a:spcBef>
                <a:spcAft>
                  <a:spcPts val="0"/>
                </a:spcAft>
                <a:buClrTx/>
                <a:buSzTx/>
                <a:buFontTx/>
                <a:buNone/>
                <a:tabLst/>
                <a:defRPr/>
              </a:pPr>
              <a:r>
                <a:rPr kumimoji="0" lang="en-US" sz="4515" b="1" i="0" u="none" strike="noStrike" kern="1200" cap="none" spc="0" normalizeH="0" baseline="0" noProof="0">
                  <a:ln>
                    <a:noFill/>
                  </a:ln>
                  <a:solidFill>
                    <a:srgbClr val="E5DEDB"/>
                  </a:solidFill>
                  <a:effectLst>
                    <a:innerShdw blurRad="63500" dist="50800" dir="13500000">
                      <a:prstClr val="black">
                        <a:alpha val="50000"/>
                      </a:prstClr>
                    </a:innerShdw>
                  </a:effectLst>
                  <a:uLnTx/>
                  <a:uFillTx/>
                  <a:latin typeface="Calibri" panose="020F0502020204030204"/>
                  <a:ea typeface="等线 Light" panose="02010600030101010101" pitchFamily="2" charset="-122"/>
                  <a:cs typeface="+mj-cs"/>
                </a:rPr>
                <a:t>I</a:t>
              </a:r>
              <a:endParaRPr kumimoji="0" lang="en-US" sz="4515" b="1" i="0" u="none" strike="noStrike" kern="1200" cap="none" spc="0" normalizeH="0" baseline="0" noProof="0" dirty="0">
                <a:ln>
                  <a:noFill/>
                </a:ln>
                <a:solidFill>
                  <a:srgbClr val="E5DEDB"/>
                </a:solidFill>
                <a:effectLst>
                  <a:innerShdw blurRad="63500" dist="50800" dir="13500000">
                    <a:prstClr val="black">
                      <a:alpha val="50000"/>
                    </a:prstClr>
                  </a:innerShdw>
                </a:effectLst>
                <a:uLnTx/>
                <a:uFillTx/>
                <a:latin typeface="Calibri" panose="020F0502020204030204"/>
                <a:ea typeface="+mj-ea"/>
                <a:cs typeface="+mj-cs"/>
              </a:endParaRPr>
            </a:p>
          </p:txBody>
        </p:sp>
      </p:grpSp>
      <p:grpSp>
        <p:nvGrpSpPr>
          <p:cNvPr id="3" name="组合 104" descr="137 zalo kim anh"/>
          <p:cNvGrpSpPr>
            <a:grpSpLocks/>
          </p:cNvGrpSpPr>
          <p:nvPr/>
        </p:nvGrpSpPr>
        <p:grpSpPr bwMode="auto">
          <a:xfrm>
            <a:off x="2639877" y="2622706"/>
            <a:ext cx="1556849" cy="1805707"/>
            <a:chOff x="2105727" y="2344988"/>
            <a:chExt cx="1241260" cy="1439861"/>
          </a:xfrm>
        </p:grpSpPr>
        <p:sp>
          <p:nvSpPr>
            <p:cNvPr id="106" name="六边形 105"/>
            <p:cNvSpPr/>
            <p:nvPr/>
          </p:nvSpPr>
          <p:spPr>
            <a:xfrm rot="5400000">
              <a:off x="2006426" y="2444288"/>
              <a:ext cx="1439861" cy="1241260"/>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anchor="ctr"/>
            <a:lstStyle/>
            <a:p>
              <a:pPr marL="0" marR="0" lvl="0" indent="0" algn="ctr" defTabSz="1213529"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0" cap="none" spc="0" normalizeH="0" baseline="0" noProof="0">
                <a:ln>
                  <a:noFill/>
                </a:ln>
                <a:solidFill>
                  <a:srgbClr val="E64823">
                    <a:lumMod val="50000"/>
                  </a:srgbClr>
                </a:solidFill>
                <a:effectLst/>
                <a:uLnTx/>
                <a:uFillTx/>
                <a:latin typeface="Calibri" panose="020F0502020204030204"/>
                <a:ea typeface="等线" panose="02010600030101010101" pitchFamily="2" charset="-122"/>
                <a:cs typeface="+mn-cs"/>
              </a:endParaRPr>
            </a:p>
          </p:txBody>
        </p:sp>
        <p:sp>
          <p:nvSpPr>
            <p:cNvPr id="107" name="Title 3"/>
            <p:cNvSpPr txBox="1">
              <a:spLocks/>
            </p:cNvSpPr>
            <p:nvPr/>
          </p:nvSpPr>
          <p:spPr>
            <a:xfrm>
              <a:off x="2343729" y="2746341"/>
              <a:ext cx="796699" cy="318577"/>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ctr" defTabSz="967801" rtl="0" eaLnBrk="1" fontAlgn="auto" latinLnBrk="0" hangingPunct="1">
                <a:lnSpc>
                  <a:spcPct val="100000"/>
                </a:lnSpc>
                <a:spcBef>
                  <a:spcPct val="0"/>
                </a:spcBef>
                <a:spcAft>
                  <a:spcPts val="0"/>
                </a:spcAft>
                <a:buClrTx/>
                <a:buSzTx/>
                <a:buFontTx/>
                <a:buNone/>
                <a:tabLst/>
                <a:defRPr/>
              </a:pPr>
              <a:r>
                <a:rPr kumimoji="0" lang="en-US" altLang="zh-CN" sz="4515" b="1" i="0" u="none" strike="noStrike" kern="1200" cap="none" spc="0" normalizeH="0" baseline="0" noProof="0">
                  <a:ln>
                    <a:noFill/>
                  </a:ln>
                  <a:solidFill>
                    <a:srgbClr val="FFCA08"/>
                  </a:solidFill>
                  <a:effectLst>
                    <a:innerShdw blurRad="63500" dist="50800" dir="13500000">
                      <a:prstClr val="black">
                        <a:alpha val="50000"/>
                      </a:prstClr>
                    </a:innerShdw>
                  </a:effectLst>
                  <a:uLnTx/>
                  <a:uFillTx/>
                  <a:latin typeface="Calibri" panose="020F0502020204030204"/>
                  <a:ea typeface="等线 Light" panose="02010600030101010101" pitchFamily="2" charset="-122"/>
                  <a:cs typeface="+mj-cs"/>
                </a:rPr>
                <a:t>II</a:t>
              </a:r>
              <a:endParaRPr kumimoji="0" lang="en-US" sz="4515" b="1" i="0" u="none" strike="noStrike" kern="1200" cap="none" spc="0" normalizeH="0" baseline="0" noProof="0" dirty="0">
                <a:ln>
                  <a:noFill/>
                </a:ln>
                <a:solidFill>
                  <a:srgbClr val="FFCA08"/>
                </a:solidFill>
                <a:effectLst>
                  <a:innerShdw blurRad="63500" dist="50800" dir="13500000">
                    <a:prstClr val="black">
                      <a:alpha val="50000"/>
                    </a:prstClr>
                  </a:innerShdw>
                </a:effectLst>
                <a:uLnTx/>
                <a:uFillTx/>
                <a:latin typeface="Calibri" panose="020F0502020204030204"/>
                <a:ea typeface="+mj-ea"/>
                <a:cs typeface="+mj-cs"/>
              </a:endParaRPr>
            </a:p>
          </p:txBody>
        </p:sp>
      </p:grpSp>
      <p:grpSp>
        <p:nvGrpSpPr>
          <p:cNvPr id="4" name="组合 107" descr="137 zalo kim anh"/>
          <p:cNvGrpSpPr>
            <a:grpSpLocks/>
          </p:cNvGrpSpPr>
          <p:nvPr/>
        </p:nvGrpSpPr>
        <p:grpSpPr bwMode="auto">
          <a:xfrm>
            <a:off x="3515853" y="4127793"/>
            <a:ext cx="1556849" cy="1805707"/>
            <a:chOff x="2803652" y="3545528"/>
            <a:chExt cx="1241260" cy="1439861"/>
          </a:xfrm>
        </p:grpSpPr>
        <p:sp>
          <p:nvSpPr>
            <p:cNvPr id="109" name="六边形 108"/>
            <p:cNvSpPr/>
            <p:nvPr/>
          </p:nvSpPr>
          <p:spPr>
            <a:xfrm rot="5400000">
              <a:off x="2704352" y="3644829"/>
              <a:ext cx="1439861" cy="1241260"/>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anchor="ctr"/>
            <a:lstStyle/>
            <a:p>
              <a:pPr marL="0" marR="0" lvl="0" indent="0" algn="ctr" defTabSz="1213529"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0" cap="none" spc="0" normalizeH="0" baseline="0" noProof="0">
                <a:ln>
                  <a:noFill/>
                </a:ln>
                <a:solidFill>
                  <a:srgbClr val="E64823">
                    <a:lumMod val="50000"/>
                  </a:srgbClr>
                </a:solidFill>
                <a:effectLst/>
                <a:uLnTx/>
                <a:uFillTx/>
                <a:latin typeface="Calibri" panose="020F0502020204030204"/>
                <a:ea typeface="等线" panose="02010600030101010101" pitchFamily="2" charset="-122"/>
                <a:cs typeface="+mn-cs"/>
              </a:endParaRPr>
            </a:p>
          </p:txBody>
        </p:sp>
        <p:sp>
          <p:nvSpPr>
            <p:cNvPr id="110" name="Title 3"/>
            <p:cNvSpPr txBox="1">
              <a:spLocks/>
            </p:cNvSpPr>
            <p:nvPr/>
          </p:nvSpPr>
          <p:spPr>
            <a:xfrm>
              <a:off x="3025931" y="3946882"/>
              <a:ext cx="796699" cy="318577"/>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ctr" defTabSz="967801" rtl="0" eaLnBrk="1" fontAlgn="auto" latinLnBrk="0" hangingPunct="1">
                <a:lnSpc>
                  <a:spcPct val="100000"/>
                </a:lnSpc>
                <a:spcBef>
                  <a:spcPct val="0"/>
                </a:spcBef>
                <a:spcAft>
                  <a:spcPts val="0"/>
                </a:spcAft>
                <a:buClrTx/>
                <a:buSzTx/>
                <a:buFontTx/>
                <a:buNone/>
                <a:tabLst/>
                <a:defRPr/>
              </a:pPr>
              <a:r>
                <a:rPr kumimoji="0" lang="en-US" altLang="zh-CN" sz="4515" b="1" i="0" u="none" strike="noStrike" kern="1200" cap="none" spc="0" normalizeH="0" baseline="0" noProof="0">
                  <a:ln>
                    <a:noFill/>
                  </a:ln>
                  <a:solidFill>
                    <a:srgbClr val="EC7016"/>
                  </a:solidFill>
                  <a:effectLst>
                    <a:innerShdw blurRad="63500" dist="50800" dir="13500000">
                      <a:prstClr val="black">
                        <a:alpha val="50000"/>
                      </a:prstClr>
                    </a:innerShdw>
                  </a:effectLst>
                  <a:uLnTx/>
                  <a:uFillTx/>
                  <a:latin typeface="Calibri" panose="020F0502020204030204"/>
                  <a:ea typeface="等线 Light" panose="02010600030101010101" pitchFamily="2" charset="-122"/>
                  <a:cs typeface="+mj-cs"/>
                </a:rPr>
                <a:t>III</a:t>
              </a:r>
              <a:endParaRPr kumimoji="0" lang="en-US" sz="4515" b="1" i="0" u="none" strike="noStrike" kern="1200" cap="none" spc="0" normalizeH="0" baseline="0" noProof="0" dirty="0">
                <a:ln>
                  <a:noFill/>
                </a:ln>
                <a:solidFill>
                  <a:srgbClr val="EC7016"/>
                </a:solidFill>
                <a:effectLst>
                  <a:innerShdw blurRad="63500" dist="50800" dir="13500000">
                    <a:prstClr val="black">
                      <a:alpha val="50000"/>
                    </a:prstClr>
                  </a:innerShdw>
                </a:effectLst>
                <a:uLnTx/>
                <a:uFillTx/>
                <a:latin typeface="Calibri" panose="020F0502020204030204"/>
                <a:ea typeface="+mj-ea"/>
                <a:cs typeface="+mj-cs"/>
              </a:endParaRPr>
            </a:p>
          </p:txBody>
        </p:sp>
      </p:grpSp>
      <p:sp>
        <p:nvSpPr>
          <p:cNvPr id="112" name="五边形 111" descr="137 zalo kim anh"/>
          <p:cNvSpPr/>
          <p:nvPr/>
        </p:nvSpPr>
        <p:spPr bwMode="auto">
          <a:xfrm>
            <a:off x="6313003" y="853879"/>
            <a:ext cx="4759510" cy="1499015"/>
          </a:xfrm>
          <a:prstGeom prst="homePlat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3529">
              <a:defRPr/>
            </a:pPr>
            <a:r>
              <a:rPr kumimoji="0" lang="en-US" altLang="zh-CN"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rPr>
              <a:t>I. CÔNG THỨC CỦA CHUYỂN ĐỘNG THẲNG BIẾN ĐỔI ĐỀU</a:t>
            </a:r>
            <a:endParaRPr kumimoji="0" lang="en-US"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endParaRPr>
          </a:p>
        </p:txBody>
      </p:sp>
      <p:sp>
        <p:nvSpPr>
          <p:cNvPr id="116" name="五边形 115" descr="137 zalo kim anh"/>
          <p:cNvSpPr/>
          <p:nvPr/>
        </p:nvSpPr>
        <p:spPr bwMode="auto">
          <a:xfrm>
            <a:off x="6313003" y="2725910"/>
            <a:ext cx="4759511" cy="1499015"/>
          </a:xfrm>
          <a:prstGeom prst="homePlat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3529">
              <a:defRPr/>
            </a:pPr>
            <a:r>
              <a:rPr kumimoji="0" lang="en-US" altLang="zh-CN" sz="2800" b="1" i="0" u="none" strike="noStrike" kern="1200" cap="none" spc="0" normalizeH="0" baseline="0" noProof="0">
                <a:ln>
                  <a:noFill/>
                </a:ln>
                <a:solidFill>
                  <a:prstClr val="black"/>
                </a:solidFill>
                <a:effectLst/>
                <a:uLnTx/>
                <a:uFillTx/>
                <a:latin typeface="UVN Phuong Tay" panose="04040805070802020D02" pitchFamily="82" charset="0"/>
              </a:rPr>
              <a:t>II.</a:t>
            </a:r>
            <a:r>
              <a:rPr kumimoji="0" lang="zh-CN" altLang="en-US" sz="2800" b="1" i="0" u="none" strike="noStrike" kern="1200" cap="none" spc="0" normalizeH="0" baseline="0" noProof="0">
                <a:ln>
                  <a:noFill/>
                </a:ln>
                <a:solidFill>
                  <a:prstClr val="black"/>
                </a:solidFill>
                <a:effectLst/>
                <a:uLnTx/>
                <a:uFillTx/>
                <a:latin typeface="UVN Phuong Tay" panose="04040805070802020D02" pitchFamily="82" charset="0"/>
              </a:rPr>
              <a:t> </a:t>
            </a:r>
            <a:r>
              <a:rPr lang="en-US" altLang="zh-CN" sz="2800" b="1">
                <a:solidFill>
                  <a:prstClr val="black"/>
                </a:solidFill>
                <a:latin typeface="UVN Phuong Tay" panose="04040805070802020D02" pitchFamily="82" charset="0"/>
              </a:rPr>
              <a:t>ĐO GIA TỐC RƠI TỰ DO</a:t>
            </a:r>
            <a:endParaRPr kumimoji="0" lang="en-US" sz="2800" b="1" i="0" u="none" strike="noStrike" kern="1200" cap="none" spc="0" normalizeH="0" baseline="0" noProof="0">
              <a:ln>
                <a:noFill/>
              </a:ln>
              <a:solidFill>
                <a:prstClr val="black"/>
              </a:solidFill>
              <a:effectLst/>
              <a:uLnTx/>
              <a:uFillTx/>
              <a:latin typeface="UVN Phuong Tay" panose="04040805070802020D02" pitchFamily="82" charset="0"/>
            </a:endParaRPr>
          </a:p>
        </p:txBody>
      </p:sp>
      <p:sp>
        <p:nvSpPr>
          <p:cNvPr id="120" name="五边形 119" descr="137 zalo kim anh"/>
          <p:cNvSpPr/>
          <p:nvPr/>
        </p:nvSpPr>
        <p:spPr bwMode="auto">
          <a:xfrm>
            <a:off x="6313004" y="4597941"/>
            <a:ext cx="4759510" cy="1499015"/>
          </a:xfrm>
          <a:prstGeom prst="homePlat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3529">
              <a:defRPr/>
            </a:pPr>
            <a:r>
              <a:rPr kumimoji="0" lang="en-US" altLang="zh-CN"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rPr>
              <a:t>III.</a:t>
            </a:r>
            <a:r>
              <a:rPr kumimoji="0" lang="zh-CN" altLang="en-US"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rPr>
              <a:t> </a:t>
            </a:r>
            <a:r>
              <a:rPr kumimoji="0" lang="en-US" altLang="zh-CN"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rPr>
              <a:t>CHUYỂN ĐỘNG CỦA VẬT BỊ NÉM</a:t>
            </a:r>
            <a:endParaRPr kumimoji="0" lang="en-US"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endParaRPr>
          </a:p>
        </p:txBody>
      </p:sp>
      <p:sp>
        <p:nvSpPr>
          <p:cNvPr id="26" name="文本框 6" descr="137 zalo kim anh"/>
          <p:cNvSpPr>
            <a:spLocks noChangeArrowheads="1"/>
          </p:cNvSpPr>
          <p:nvPr/>
        </p:nvSpPr>
        <p:spPr bwMode="auto">
          <a:xfrm>
            <a:off x="801581" y="390383"/>
            <a:ext cx="4133016" cy="395685"/>
          </a:xfrm>
          <a:prstGeom prst="rect">
            <a:avLst/>
          </a:prstGeom>
          <a:noFill/>
          <a:ln>
            <a:noFill/>
          </a:ln>
        </p:spPr>
        <p:txBody>
          <a:bodyPr lIns="85980" tIns="42989" rIns="85980" bIns="42989">
            <a:spAutoFit/>
          </a:bodyPr>
          <a:lstStyle/>
          <a:p>
            <a:pPr marL="0" marR="0" lvl="0" indent="0" algn="l" defTabSz="1213529" rtl="0" eaLnBrk="1" fontAlgn="auto" latinLnBrk="0" hangingPunct="1">
              <a:lnSpc>
                <a:spcPct val="100000"/>
              </a:lnSpc>
              <a:spcBef>
                <a:spcPts val="0"/>
              </a:spcBef>
              <a:spcAft>
                <a:spcPts val="0"/>
              </a:spcAft>
              <a:buClrTx/>
              <a:buSzTx/>
              <a:buFontTx/>
              <a:buNone/>
              <a:tabLst/>
              <a:defRPr/>
            </a:pPr>
            <a:r>
              <a:rPr kumimoji="0" lang="en-US" altLang="zh-CN" sz="2007" b="1" i="0" u="none" strike="noStrike" kern="1200" cap="none" spc="0" normalizeH="0" baseline="0" noProof="0">
                <a:ln>
                  <a:noFill/>
                </a:ln>
                <a:solidFill>
                  <a:prstClr val="black"/>
                </a:solidFill>
                <a:effectLst/>
                <a:uLnTx/>
                <a:uFillTx/>
                <a:latin typeface="Calibri" panose="020F0502020204030204"/>
                <a:ea typeface="微软雅黑" pitchFamily="34" charset="-122"/>
                <a:cs typeface="+mn-cs"/>
                <a:sym typeface="微软雅黑" pitchFamily="34" charset="-122"/>
              </a:rPr>
              <a:t>NỘI DUNG CHÍNH</a:t>
            </a:r>
            <a:endParaRPr kumimoji="0" lang="zh-CN" altLang="en-US" sz="2007" b="1" i="0" u="none" strike="noStrike" kern="1200" cap="none" spc="0" normalizeH="0" baseline="0" noProof="0" dirty="0">
              <a:ln>
                <a:noFill/>
              </a:ln>
              <a:solidFill>
                <a:prstClr val="black"/>
              </a:solidFill>
              <a:effectLst/>
              <a:uLnTx/>
              <a:uFillTx/>
              <a:latin typeface="Calibri" panose="020F0502020204030204"/>
              <a:ea typeface="微软雅黑" pitchFamily="34" charset="-122"/>
              <a:cs typeface="+mn-cs"/>
              <a:sym typeface="微软雅黑" pitchFamily="34" charset="-122"/>
            </a:endParaRPr>
          </a:p>
        </p:txBody>
      </p:sp>
      <p:grpSp>
        <p:nvGrpSpPr>
          <p:cNvPr id="27" name="组合 26" descr="137 zalo kim anh"/>
          <p:cNvGrpSpPr/>
          <p:nvPr/>
        </p:nvGrpSpPr>
        <p:grpSpPr>
          <a:xfrm>
            <a:off x="-2424" y="357415"/>
            <a:ext cx="804006" cy="443679"/>
            <a:chOff x="0" y="252065"/>
            <a:chExt cx="641111" cy="392113"/>
          </a:xfrm>
        </p:grpSpPr>
        <p:sp>
          <p:nvSpPr>
            <p:cNvPr id="28" name="矩形 59"/>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1213529" rtl="0" eaLnBrk="1" fontAlgn="auto" latinLnBrk="0" hangingPunct="1">
                <a:lnSpc>
                  <a:spcPct val="100000"/>
                </a:lnSpc>
                <a:spcBef>
                  <a:spcPct val="0"/>
                </a:spcBef>
                <a:spcAft>
                  <a:spcPts val="0"/>
                </a:spcAft>
                <a:buClrTx/>
                <a:buSzTx/>
                <a:buFontTx/>
                <a:buNone/>
                <a:tabLst/>
                <a:defRPr/>
              </a:pPr>
              <a:endParaRPr kumimoji="0" lang="zh-CN" altLang="en-US" sz="1756"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sp>
          <p:nvSpPr>
            <p:cNvPr id="29" name="矩形 60"/>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1213529" rtl="0" eaLnBrk="1" fontAlgn="auto" latinLnBrk="0" hangingPunct="1">
                <a:lnSpc>
                  <a:spcPct val="100000"/>
                </a:lnSpc>
                <a:spcBef>
                  <a:spcPct val="0"/>
                </a:spcBef>
                <a:spcAft>
                  <a:spcPts val="0"/>
                </a:spcAft>
                <a:buClrTx/>
                <a:buSzTx/>
                <a:buFontTx/>
                <a:buNone/>
                <a:tabLst/>
                <a:defRPr/>
              </a:pPr>
              <a:endParaRPr kumimoji="0" lang="zh-CN" altLang="en-US" sz="1756" b="0" i="0" u="none" strike="noStrike" kern="1200" cap="none" spc="0" normalizeH="0" baseline="0" noProof="0">
                <a:ln>
                  <a:noFill/>
                </a:ln>
                <a:solidFill>
                  <a:srgbClr val="FFFFFF"/>
                </a:solidFill>
                <a:effectLst/>
                <a:uLnTx/>
                <a:uFillTx/>
                <a:latin typeface="Calibri" panose="020F0502020204030204"/>
                <a:ea typeface="宋体" pitchFamily="2" charset="-122"/>
                <a:cs typeface="+mn-cs"/>
              </a:endParaRPr>
            </a:p>
          </p:txBody>
        </p:sp>
        <p:sp>
          <p:nvSpPr>
            <p:cNvPr id="30" name="五边形 29"/>
            <p:cNvSpPr/>
            <p:nvPr userDrawn="1"/>
          </p:nvSpPr>
          <p:spPr>
            <a:xfrm>
              <a:off x="338378" y="254692"/>
              <a:ext cx="302733" cy="38948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6374780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6"/>
                                        </p:tgtEl>
                                        <p:attrNameLst>
                                          <p:attrName>ppt_y</p:attrName>
                                        </p:attrNameLst>
                                      </p:cBhvr>
                                      <p:tavLst>
                                        <p:tav tm="0">
                                          <p:val>
                                            <p:strVal val="#ppt_y"/>
                                          </p:val>
                                        </p:tav>
                                        <p:tav tm="100000">
                                          <p:val>
                                            <p:strVal val="#ppt_y"/>
                                          </p:val>
                                        </p:tav>
                                      </p:tavLst>
                                    </p:anim>
                                    <p:anim calcmode="lin" valueType="num">
                                      <p:cBhvr>
                                        <p:cTn id="13"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6"/>
                                        </p:tgtEl>
                                        <p:attrNameLst>
                                          <p:attrName>ppt_w</p:attrName>
                                        </p:attrNameLst>
                                      </p:cBhvr>
                                      <p:tavLst>
                                        <p:tav tm="0">
                                          <p:val>
                                            <p:strVal val="#ppt_w/10"/>
                                          </p:val>
                                        </p:tav>
                                        <p:tav tm="50000">
                                          <p:val>
                                            <p:strVal val="#ppt_w+.01"/>
                                          </p:val>
                                        </p:tav>
                                        <p:tav tm="100000">
                                          <p:val>
                                            <p:strVal val="#ppt_w"/>
                                          </p:val>
                                        </p:tav>
                                      </p:tavLst>
                                    </p:anim>
                                    <p:animEffect>
                                      <p:cBhvr>
                                        <p:cTn id="15" dur="500" tmFilter="0,0; .5, 1; 1, 1"/>
                                        <p:tgtEl>
                                          <p:spTgt spid="26"/>
                                        </p:tgtEl>
                                      </p:cBhvr>
                                    </p:animEffect>
                                  </p:childTnLst>
                                </p:cTn>
                              </p:par>
                            </p:childTnLst>
                          </p:cTn>
                        </p:par>
                        <p:par>
                          <p:cTn id="16" fill="hold">
                            <p:stCondLst>
                              <p:cond delay="1550"/>
                            </p:stCondLst>
                            <p:childTnLst>
                              <p:par>
                                <p:cTn id="17" presetID="31"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 calcmode="lin" valueType="num">
                                      <p:cBhvr>
                                        <p:cTn id="21" dur="500" fill="hold"/>
                                        <p:tgtEl>
                                          <p:spTgt spid="2"/>
                                        </p:tgtEl>
                                        <p:attrNameLst>
                                          <p:attrName>style.rotation</p:attrName>
                                        </p:attrNameLst>
                                      </p:cBhvr>
                                      <p:tavLst>
                                        <p:tav tm="0">
                                          <p:val>
                                            <p:fltVal val="90"/>
                                          </p:val>
                                        </p:tav>
                                        <p:tav tm="100000">
                                          <p:val>
                                            <p:fltVal val="0"/>
                                          </p:val>
                                        </p:tav>
                                      </p:tavLst>
                                    </p:anim>
                                    <p:animEffect transition="in" filter="fade">
                                      <p:cBhvr>
                                        <p:cTn id="22" dur="500"/>
                                        <p:tgtEl>
                                          <p:spTgt spid="2"/>
                                        </p:tgtEl>
                                      </p:cBhvr>
                                    </p:animEffect>
                                  </p:childTnLst>
                                </p:cTn>
                              </p:par>
                            </p:childTnLst>
                          </p:cTn>
                        </p:par>
                        <p:par>
                          <p:cTn id="23" fill="hold" nodeType="withGroup">
                            <p:stCondLst>
                              <p:cond delay="2050"/>
                            </p:stCondLst>
                            <p:childTnLst>
                              <p:par>
                                <p:cTn id="24" presetID="31"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 calcmode="lin" valueType="num">
                                      <p:cBhvr>
                                        <p:cTn id="28" dur="500" fill="hold"/>
                                        <p:tgtEl>
                                          <p:spTgt spid="3"/>
                                        </p:tgtEl>
                                        <p:attrNameLst>
                                          <p:attrName>style.rotation</p:attrName>
                                        </p:attrNameLst>
                                      </p:cBhvr>
                                      <p:tavLst>
                                        <p:tav tm="0">
                                          <p:val>
                                            <p:fltVal val="90"/>
                                          </p:val>
                                        </p:tav>
                                        <p:tav tm="100000">
                                          <p:val>
                                            <p:fltVal val="0"/>
                                          </p:val>
                                        </p:tav>
                                      </p:tavLst>
                                    </p:anim>
                                    <p:animEffect transition="in" filter="fade">
                                      <p:cBhvr>
                                        <p:cTn id="29" dur="500"/>
                                        <p:tgtEl>
                                          <p:spTgt spid="3"/>
                                        </p:tgtEl>
                                      </p:cBhvr>
                                    </p:animEffect>
                                  </p:childTnLst>
                                </p:cTn>
                              </p:par>
                            </p:childTnLst>
                          </p:cTn>
                        </p:par>
                        <p:par>
                          <p:cTn id="30" fill="hold" nodeType="withGroup">
                            <p:stCondLst>
                              <p:cond delay="2550"/>
                            </p:stCondLst>
                            <p:childTnLst>
                              <p:par>
                                <p:cTn id="31" presetID="31"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 calcmode="lin" valueType="num">
                                      <p:cBhvr>
                                        <p:cTn id="35" dur="500" fill="hold"/>
                                        <p:tgtEl>
                                          <p:spTgt spid="4"/>
                                        </p:tgtEl>
                                        <p:attrNameLst>
                                          <p:attrName>style.rotation</p:attrName>
                                        </p:attrNameLst>
                                      </p:cBhvr>
                                      <p:tavLst>
                                        <p:tav tm="0">
                                          <p:val>
                                            <p:fltVal val="90"/>
                                          </p:val>
                                        </p:tav>
                                        <p:tav tm="100000">
                                          <p:val>
                                            <p:fltVal val="0"/>
                                          </p:val>
                                        </p:tav>
                                      </p:tavLst>
                                    </p:anim>
                                    <p:animEffect transition="in" filter="fade">
                                      <p:cBhvr>
                                        <p:cTn id="36" dur="500"/>
                                        <p:tgtEl>
                                          <p:spTgt spid="4"/>
                                        </p:tgtEl>
                                      </p:cBhvr>
                                    </p:animEffect>
                                  </p:childTnLst>
                                </p:cTn>
                              </p:par>
                            </p:childTnLst>
                          </p:cTn>
                        </p:par>
                        <p:par>
                          <p:cTn id="37" fill="hold" nodeType="withGroup">
                            <p:stCondLst>
                              <p:cond delay="3050"/>
                            </p:stCondLst>
                            <p:childTnLst>
                              <p:par>
                                <p:cTn id="38" presetID="31" presetClass="entr" presetSubtype="0" fill="hold" grpId="0" nodeType="afterEffect">
                                  <p:stCondLst>
                                    <p:cond delay="0"/>
                                  </p:stCondLst>
                                  <p:childTnLst>
                                    <p:set>
                                      <p:cBhvr>
                                        <p:cTn id="39" dur="1" fill="hold">
                                          <p:stCondLst>
                                            <p:cond delay="0"/>
                                          </p:stCondLst>
                                        </p:cTn>
                                        <p:tgtEl>
                                          <p:spTgt spid="100"/>
                                        </p:tgtEl>
                                        <p:attrNameLst>
                                          <p:attrName>style.visibility</p:attrName>
                                        </p:attrNameLst>
                                      </p:cBhvr>
                                      <p:to>
                                        <p:strVal val="visible"/>
                                      </p:to>
                                    </p:set>
                                    <p:anim calcmode="lin" valueType="num">
                                      <p:cBhvr>
                                        <p:cTn id="40" dur="500" fill="hold"/>
                                        <p:tgtEl>
                                          <p:spTgt spid="100"/>
                                        </p:tgtEl>
                                        <p:attrNameLst>
                                          <p:attrName>ppt_w</p:attrName>
                                        </p:attrNameLst>
                                      </p:cBhvr>
                                      <p:tavLst>
                                        <p:tav tm="0">
                                          <p:val>
                                            <p:fltVal val="0"/>
                                          </p:val>
                                        </p:tav>
                                        <p:tav tm="100000">
                                          <p:val>
                                            <p:strVal val="#ppt_w"/>
                                          </p:val>
                                        </p:tav>
                                      </p:tavLst>
                                    </p:anim>
                                    <p:anim calcmode="lin" valueType="num">
                                      <p:cBhvr>
                                        <p:cTn id="41" dur="500" fill="hold"/>
                                        <p:tgtEl>
                                          <p:spTgt spid="100"/>
                                        </p:tgtEl>
                                        <p:attrNameLst>
                                          <p:attrName>ppt_h</p:attrName>
                                        </p:attrNameLst>
                                      </p:cBhvr>
                                      <p:tavLst>
                                        <p:tav tm="0">
                                          <p:val>
                                            <p:fltVal val="0"/>
                                          </p:val>
                                        </p:tav>
                                        <p:tav tm="100000">
                                          <p:val>
                                            <p:strVal val="#ppt_h"/>
                                          </p:val>
                                        </p:tav>
                                      </p:tavLst>
                                    </p:anim>
                                    <p:anim calcmode="lin" valueType="num">
                                      <p:cBhvr>
                                        <p:cTn id="42" dur="500" fill="hold"/>
                                        <p:tgtEl>
                                          <p:spTgt spid="100"/>
                                        </p:tgtEl>
                                        <p:attrNameLst>
                                          <p:attrName>style.rotation</p:attrName>
                                        </p:attrNameLst>
                                      </p:cBhvr>
                                      <p:tavLst>
                                        <p:tav tm="0">
                                          <p:val>
                                            <p:fltVal val="90"/>
                                          </p:val>
                                        </p:tav>
                                        <p:tav tm="100000">
                                          <p:val>
                                            <p:fltVal val="0"/>
                                          </p:val>
                                        </p:tav>
                                      </p:tavLst>
                                    </p:anim>
                                    <p:animEffect transition="in" filter="fade">
                                      <p:cBhvr>
                                        <p:cTn id="43" dur="500"/>
                                        <p:tgtEl>
                                          <p:spTgt spid="100"/>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01"/>
                                        </p:tgtEl>
                                        <p:attrNameLst>
                                          <p:attrName>style.visibility</p:attrName>
                                        </p:attrNameLst>
                                      </p:cBhvr>
                                      <p:to>
                                        <p:strVal val="visible"/>
                                      </p:to>
                                    </p:set>
                                    <p:anim calcmode="lin" valueType="num">
                                      <p:cBhvr>
                                        <p:cTn id="46" dur="500" fill="hold"/>
                                        <p:tgtEl>
                                          <p:spTgt spid="101"/>
                                        </p:tgtEl>
                                        <p:attrNameLst>
                                          <p:attrName>ppt_w</p:attrName>
                                        </p:attrNameLst>
                                      </p:cBhvr>
                                      <p:tavLst>
                                        <p:tav tm="0">
                                          <p:val>
                                            <p:fltVal val="0"/>
                                          </p:val>
                                        </p:tav>
                                        <p:tav tm="100000">
                                          <p:val>
                                            <p:strVal val="#ppt_w"/>
                                          </p:val>
                                        </p:tav>
                                      </p:tavLst>
                                    </p:anim>
                                    <p:anim calcmode="lin" valueType="num">
                                      <p:cBhvr>
                                        <p:cTn id="47" dur="500" fill="hold"/>
                                        <p:tgtEl>
                                          <p:spTgt spid="101"/>
                                        </p:tgtEl>
                                        <p:attrNameLst>
                                          <p:attrName>ppt_h</p:attrName>
                                        </p:attrNameLst>
                                      </p:cBhvr>
                                      <p:tavLst>
                                        <p:tav tm="0">
                                          <p:val>
                                            <p:fltVal val="0"/>
                                          </p:val>
                                        </p:tav>
                                        <p:tav tm="100000">
                                          <p:val>
                                            <p:strVal val="#ppt_h"/>
                                          </p:val>
                                        </p:tav>
                                      </p:tavLst>
                                    </p:anim>
                                    <p:anim calcmode="lin" valueType="num">
                                      <p:cBhvr>
                                        <p:cTn id="48" dur="500" fill="hold"/>
                                        <p:tgtEl>
                                          <p:spTgt spid="101"/>
                                        </p:tgtEl>
                                        <p:attrNameLst>
                                          <p:attrName>style.rotation</p:attrName>
                                        </p:attrNameLst>
                                      </p:cBhvr>
                                      <p:tavLst>
                                        <p:tav tm="0">
                                          <p:val>
                                            <p:fltVal val="90"/>
                                          </p:val>
                                        </p:tav>
                                        <p:tav tm="100000">
                                          <p:val>
                                            <p:fltVal val="0"/>
                                          </p:val>
                                        </p:tav>
                                      </p:tavLst>
                                    </p:anim>
                                    <p:animEffect transition="in" filter="fade">
                                      <p:cBhvr>
                                        <p:cTn id="49" dur="500"/>
                                        <p:tgtEl>
                                          <p:spTgt spid="101"/>
                                        </p:tgtEl>
                                      </p:cBhvr>
                                    </p:animEffect>
                                  </p:childTnLst>
                                </p:cTn>
                              </p:par>
                              <p:par>
                                <p:cTn id="50" presetID="31" presetClass="entr" presetSubtype="0" fill="hold" grpId="0" nodeType="with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 calcmode="lin" valueType="num">
                                      <p:cBhvr>
                                        <p:cTn id="54" dur="500" fill="hold"/>
                                        <p:tgtEl>
                                          <p:spTgt spid="99"/>
                                        </p:tgtEl>
                                        <p:attrNameLst>
                                          <p:attrName>style.rotation</p:attrName>
                                        </p:attrNameLst>
                                      </p:cBhvr>
                                      <p:tavLst>
                                        <p:tav tm="0">
                                          <p:val>
                                            <p:fltVal val="90"/>
                                          </p:val>
                                        </p:tav>
                                        <p:tav tm="100000">
                                          <p:val>
                                            <p:fltVal val="0"/>
                                          </p:val>
                                        </p:tav>
                                      </p:tavLst>
                                    </p:anim>
                                    <p:animEffect transition="in" filter="fade">
                                      <p:cBhvr>
                                        <p:cTn id="55" dur="500"/>
                                        <p:tgtEl>
                                          <p:spTgt spid="9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2"/>
                                        </p:tgtEl>
                                        <p:attrNameLst>
                                          <p:attrName>style.visibility</p:attrName>
                                        </p:attrNameLst>
                                      </p:cBhvr>
                                      <p:to>
                                        <p:strVal val="visible"/>
                                      </p:to>
                                    </p:set>
                                    <p:animEffect transition="in" filter="wipe(left)">
                                      <p:cBhvr>
                                        <p:cTn id="60" dur="500"/>
                                        <p:tgtEl>
                                          <p:spTgt spid="11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16"/>
                                        </p:tgtEl>
                                        <p:attrNameLst>
                                          <p:attrName>style.visibility</p:attrName>
                                        </p:attrNameLst>
                                      </p:cBhvr>
                                      <p:to>
                                        <p:strVal val="visible"/>
                                      </p:to>
                                    </p:set>
                                    <p:animEffect transition="in" filter="wipe(left)">
                                      <p:cBhvr>
                                        <p:cTn id="63" dur="500"/>
                                        <p:tgtEl>
                                          <p:spTgt spid="116"/>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20"/>
                                        </p:tgtEl>
                                        <p:attrNameLst>
                                          <p:attrName>style.visibility</p:attrName>
                                        </p:attrNameLst>
                                      </p:cBhvr>
                                      <p:to>
                                        <p:strVal val="visible"/>
                                      </p:to>
                                    </p:set>
                                    <p:animEffect transition="in" filter="wipe(left)">
                                      <p:cBhvr>
                                        <p:cTn id="66"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12" grpId="0" animBg="1"/>
      <p:bldP spid="116" grpId="0" animBg="1"/>
      <p:bldP spid="120" grpId="0" animBg="1"/>
      <p:bldP spid="26" grpId="0" bldLvl="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边形 111" descr="137 zalo kim anh">
            <a:extLst>
              <a:ext uri="{FF2B5EF4-FFF2-40B4-BE49-F238E27FC236}">
                <a16:creationId xmlns:a16="http://schemas.microsoft.com/office/drawing/2014/main" id="{BE1F467F-FF48-0EF8-03E8-3B23399AE693}"/>
              </a:ext>
            </a:extLst>
          </p:cNvPr>
          <p:cNvSpPr/>
          <p:nvPr/>
        </p:nvSpPr>
        <p:spPr bwMode="auto">
          <a:xfrm>
            <a:off x="197016" y="149343"/>
            <a:ext cx="8812074" cy="615156"/>
          </a:xfrm>
          <a:prstGeom prst="homePlat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1213529"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I. CÔNG THỨC CỦA CHUYỂN ĐỘNG THẲNG BIẾN ĐỔI ĐỀU</a:t>
            </a:r>
            <a:endParaRPr kumimoji="0" lang="en-US"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cs typeface="+mn-cs"/>
            </a:endParaRPr>
          </a:p>
        </p:txBody>
      </p:sp>
      <p:pic>
        <p:nvPicPr>
          <p:cNvPr id="5" name="Picture 4" descr="137 zalo kim anh">
            <a:extLst>
              <a:ext uri="{FF2B5EF4-FFF2-40B4-BE49-F238E27FC236}">
                <a16:creationId xmlns:a16="http://schemas.microsoft.com/office/drawing/2014/main" id="{8859057D-3D75-1781-0EB4-4247137E7461}"/>
              </a:ext>
            </a:extLst>
          </p:cNvPr>
          <p:cNvPicPr>
            <a:picLocks noChangeAspect="1"/>
          </p:cNvPicPr>
          <p:nvPr/>
        </p:nvPicPr>
        <p:blipFill>
          <a:blip r:embed="rId2"/>
          <a:stretch>
            <a:fillRect/>
          </a:stretch>
        </p:blipFill>
        <p:spPr>
          <a:xfrm>
            <a:off x="8521747" y="1305659"/>
            <a:ext cx="3473237" cy="2409810"/>
          </a:xfrm>
          <a:prstGeom prst="rect">
            <a:avLst/>
          </a:prstGeom>
        </p:spPr>
      </p:pic>
      <p:sp>
        <p:nvSpPr>
          <p:cNvPr id="3" name="Rectangle: Rounded Corners 2" descr="137 zalo kim anh">
            <a:extLst>
              <a:ext uri="{FF2B5EF4-FFF2-40B4-BE49-F238E27FC236}">
                <a16:creationId xmlns:a16="http://schemas.microsoft.com/office/drawing/2014/main" id="{63DD052D-5B2B-31B3-E91D-C202A999ECDB}"/>
              </a:ext>
            </a:extLst>
          </p:cNvPr>
          <p:cNvSpPr/>
          <p:nvPr/>
        </p:nvSpPr>
        <p:spPr>
          <a:xfrm>
            <a:off x="197016" y="1543410"/>
            <a:ext cx="8122525" cy="1454621"/>
          </a:xfrm>
          <a:prstGeom prst="roundRect">
            <a:avLst/>
          </a:prstGeom>
          <a:solidFill>
            <a:srgbClr val="E5DEDB"/>
          </a:solidFill>
          <a:ln w="12700" cap="flat" cmpd="sng" algn="ctr">
            <a:solidFill>
              <a:srgbClr val="E5DEDB"/>
            </a:solidFill>
            <a:prstDash val="solid"/>
            <a:miter lim="800000"/>
          </a:ln>
          <a:effectLst>
            <a:outerShdw blurRad="50800" dist="38100" dir="2700000" algn="tl" rotWithShape="0">
              <a:prstClr val="black">
                <a:alpha val="40000"/>
              </a:prstClr>
            </a:outerShdw>
          </a:effectLst>
        </p:spPr>
        <p:txBody>
          <a:bodyPr rtlCol="0" anchor="ctr"/>
          <a:lstStyle/>
          <a:p>
            <a:pPr algn="ctr"/>
            <a:r>
              <a:rPr lang="en-US" sz="2400" b="1">
                <a:solidFill>
                  <a:srgbClr val="000000"/>
                </a:solidFill>
                <a:effectLst/>
                <a:ea typeface="Times New Roman" panose="02020603050405020304" pitchFamily="18" charset="0"/>
              </a:rPr>
              <a:t>Phiếu học tập số 1</a:t>
            </a:r>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Câu 1:</a:t>
            </a:r>
            <a:r>
              <a:rPr lang="en-US" sz="2400">
                <a:solidFill>
                  <a:srgbClr val="000000"/>
                </a:solidFill>
                <a:effectLst/>
                <a:ea typeface="Times New Roman" panose="02020603050405020304" pitchFamily="18" charset="0"/>
              </a:rPr>
              <a:t> Định nghĩa chuyển động thẳng biến đổi đều tổng quát.</a:t>
            </a:r>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Câu 2:</a:t>
            </a:r>
            <a:r>
              <a:rPr lang="en-US" sz="2400">
                <a:solidFill>
                  <a:srgbClr val="000000"/>
                </a:solidFill>
                <a:effectLst/>
                <a:ea typeface="Times New Roman" panose="02020603050405020304" pitchFamily="18" charset="0"/>
              </a:rPr>
              <a:t> Dựa vào đồ thị 2.2 hãy viết lại công thức tính gia tốc. Từ đó, suy ra công thức vận tốc.</a:t>
            </a:r>
            <a:endParaRPr lang="en-US" sz="2400"/>
          </a:p>
        </p:txBody>
      </p:sp>
      <mc:AlternateContent xmlns:mc="http://schemas.openxmlformats.org/markup-compatibility/2006" xmlns:a14="http://schemas.microsoft.com/office/drawing/2010/main">
        <mc:Choice Requires="a14">
          <p:sp>
            <p:nvSpPr>
              <p:cNvPr id="2" name="TextBox 1" descr="137 zalo kim anh">
                <a:extLst>
                  <a:ext uri="{FF2B5EF4-FFF2-40B4-BE49-F238E27FC236}">
                    <a16:creationId xmlns:a16="http://schemas.microsoft.com/office/drawing/2014/main" id="{DBF697E2-0DC3-D910-5888-4A90B88718D9}"/>
                  </a:ext>
                </a:extLst>
              </p:cNvPr>
              <p:cNvSpPr txBox="1"/>
              <p:nvPr/>
            </p:nvSpPr>
            <p:spPr>
              <a:xfrm>
                <a:off x="614596" y="3859970"/>
                <a:ext cx="10987791" cy="1924822"/>
              </a:xfrm>
              <a:prstGeom prst="rect">
                <a:avLst/>
              </a:prstGeom>
              <a:noFill/>
            </p:spPr>
            <p:txBody>
              <a:bodyPr wrap="square">
                <a:spAutoFit/>
              </a:bodyPr>
              <a:lstStyle/>
              <a:p>
                <a:pPr algn="just"/>
                <a:r>
                  <a:rPr lang="en-US" sz="2400" b="1">
                    <a:solidFill>
                      <a:srgbClr val="000000"/>
                    </a:solidFill>
                    <a:effectLst/>
                    <a:ea typeface="Times New Roman" panose="02020603050405020304" pitchFamily="18" charset="0"/>
                  </a:rPr>
                  <a:t>Câu 1:</a:t>
                </a:r>
                <a:r>
                  <a:rPr lang="en-US" sz="2400">
                    <a:solidFill>
                      <a:srgbClr val="000000"/>
                    </a:solidFill>
                    <a:effectLst/>
                    <a:ea typeface="Times New Roman" panose="02020603050405020304" pitchFamily="18" charset="0"/>
                  </a:rPr>
                  <a:t> </a:t>
                </a:r>
                <a:r>
                  <a:rPr lang="en-US" sz="2400" b="1">
                    <a:solidFill>
                      <a:srgbClr val="000000"/>
                    </a:solidFill>
                    <a:effectLst/>
                    <a:ea typeface="Times New Roman" panose="02020603050405020304" pitchFamily="18" charset="0"/>
                  </a:rPr>
                  <a:t>Chuyển động thẳng biến đổi đều</a:t>
                </a:r>
                <a:r>
                  <a:rPr lang="en-US" sz="2400">
                    <a:solidFill>
                      <a:srgbClr val="000000"/>
                    </a:solidFill>
                    <a:effectLst/>
                    <a:ea typeface="Times New Roman" panose="02020603050405020304" pitchFamily="18" charset="0"/>
                  </a:rPr>
                  <a:t>: là chuyển động có quỹ đạo là một đường thẳng và có gia tốc không đổi.</a:t>
                </a:r>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Câu 2:</a:t>
                </a:r>
                <a:r>
                  <a:rPr lang="en-US" sz="2400">
                    <a:solidFill>
                      <a:srgbClr val="000000"/>
                    </a:solidFill>
                    <a:effectLst/>
                    <a:ea typeface="Times New Roman" panose="02020603050405020304" pitchFamily="18" charset="0"/>
                  </a:rPr>
                  <a:t> </a:t>
                </a:r>
                <a:endParaRPr lang="en-US" sz="2400">
                  <a:solidFill>
                    <a:srgbClr val="003300"/>
                  </a:solidFill>
                  <a:effectLst/>
                  <a:ea typeface="Times New Roman" panose="02020603050405020304" pitchFamily="18" charset="0"/>
                </a:endParaRPr>
              </a:p>
              <a:p>
                <a:pPr algn="ctr">
                  <a:lnSpc>
                    <a:spcPct val="115000"/>
                  </a:lnSpc>
                </a:pPr>
                <a14:m>
                  <m:oMathPara xmlns:m="http://schemas.openxmlformats.org/officeDocument/2006/math">
                    <m:oMathParaPr>
                      <m:jc m:val="centerGroup"/>
                    </m:oMathParaPr>
                    <m:oMath xmlns:m="http://schemas.openxmlformats.org/officeDocument/2006/math">
                      <m:r>
                        <m:rPr>
                          <m:sty m:val="p"/>
                        </m:rPr>
                        <a:rPr lang="en-US" sz="2400">
                          <a:solidFill>
                            <a:srgbClr val="000000"/>
                          </a:solidFill>
                          <a:effectLst/>
                          <a:latin typeface="Cambria Math" panose="02040503050406030204" pitchFamily="18" charset="0"/>
                          <a:ea typeface="Times New Roman" panose="02020603050405020304" pitchFamily="18" charset="0"/>
                        </a:rPr>
                        <m:t>a</m:t>
                      </m:r>
                      <m:r>
                        <a:rPr lang="en-US" sz="2400">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m:rPr>
                              <m:sty m:val="p"/>
                            </m:rPr>
                            <a:rPr lang="en-US" sz="2400">
                              <a:solidFill>
                                <a:srgbClr val="000000"/>
                              </a:solidFill>
                              <a:effectLst/>
                              <a:latin typeface="Cambria Math" panose="02040503050406030204" pitchFamily="18" charset="0"/>
                              <a:ea typeface="Times New Roman" panose="02020603050405020304" pitchFamily="18" charset="0"/>
                            </a:rPr>
                            <m:t>v</m:t>
                          </m:r>
                          <m:r>
                            <a:rPr lang="en-US" sz="2400" i="1">
                              <a:solidFill>
                                <a:srgbClr val="000000"/>
                              </a:solidFill>
                              <a:effectLst/>
                              <a:latin typeface="Cambria Math" panose="02040503050406030204" pitchFamily="18" charset="0"/>
                              <a:ea typeface="Times New Roman" panose="02020603050405020304" pitchFamily="18" charset="0"/>
                            </a:rPr>
                            <m:t>−</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m:rPr>
                                  <m:sty m:val="p"/>
                                </m:rPr>
                                <a:rPr lang="en-US" sz="2400">
                                  <a:solidFill>
                                    <a:srgbClr val="000000"/>
                                  </a:solidFill>
                                  <a:effectLst/>
                                  <a:latin typeface="Cambria Math" panose="02040503050406030204" pitchFamily="18" charset="0"/>
                                  <a:ea typeface="Times New Roman" panose="02020603050405020304" pitchFamily="18" charset="0"/>
                                </a:rPr>
                                <m:t>v</m:t>
                              </m:r>
                            </m:e>
                            <m:sub>
                              <m:r>
                                <a:rPr lang="en-US" sz="2400">
                                  <a:solidFill>
                                    <a:srgbClr val="000000"/>
                                  </a:solidFill>
                                  <a:effectLst/>
                                  <a:latin typeface="Cambria Math" panose="02040503050406030204" pitchFamily="18" charset="0"/>
                                  <a:ea typeface="Times New Roman" panose="02020603050405020304" pitchFamily="18" charset="0"/>
                                </a:rPr>
                                <m:t>0</m:t>
                              </m:r>
                            </m:sub>
                          </m:sSub>
                        </m:num>
                        <m:den>
                          <m:r>
                            <m:rPr>
                              <m:sty m:val="p"/>
                            </m:rPr>
                            <a:rPr lang="en-US" sz="2400">
                              <a:solidFill>
                                <a:srgbClr val="000000"/>
                              </a:solidFill>
                              <a:effectLst/>
                              <a:latin typeface="Cambria Math" panose="02040503050406030204" pitchFamily="18" charset="0"/>
                              <a:ea typeface="Times New Roman" panose="02020603050405020304" pitchFamily="18" charset="0"/>
                            </a:rPr>
                            <m:t>t</m:t>
                          </m:r>
                        </m:den>
                      </m:f>
                      <m:r>
                        <a:rPr lang="en-US" sz="2400">
                          <a:solidFill>
                            <a:srgbClr val="000000"/>
                          </a:solidFill>
                          <a:effectLst/>
                          <a:latin typeface="Cambria Math" panose="02040503050406030204" pitchFamily="18" charset="0"/>
                          <a:ea typeface="Times New Roman" panose="02020603050405020304" pitchFamily="18" charset="0"/>
                        </a:rPr>
                        <m:t> </m:t>
                      </m:r>
                      <m:r>
                        <a:rPr lang="en-US" sz="2400">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a:solidFill>
                            <a:srgbClr val="000000"/>
                          </a:solidFill>
                          <a:effectLst/>
                          <a:latin typeface="Cambria Math" panose="02040503050406030204" pitchFamily="18" charset="0"/>
                          <a:ea typeface="Times New Roman" panose="02020603050405020304" pitchFamily="18" charset="0"/>
                        </a:rPr>
                        <m:t> </m:t>
                      </m:r>
                      <m:r>
                        <m:rPr>
                          <m:sty m:val="p"/>
                        </m:rPr>
                        <a:rPr lang="en-US" sz="2400">
                          <a:solidFill>
                            <a:srgbClr val="000000"/>
                          </a:solidFill>
                          <a:effectLst/>
                          <a:latin typeface="Cambria Math" panose="02040503050406030204" pitchFamily="18" charset="0"/>
                          <a:ea typeface="Times New Roman" panose="02020603050405020304" pitchFamily="18" charset="0"/>
                        </a:rPr>
                        <m:t>v</m:t>
                      </m:r>
                      <m:r>
                        <a:rPr lang="en-US" sz="2400">
                          <a:solidFill>
                            <a:srgbClr val="000000"/>
                          </a:solidFill>
                          <a:effectLst/>
                          <a:latin typeface="Cambria Math" panose="02040503050406030204" pitchFamily="18" charset="0"/>
                          <a:ea typeface="Times New Roman" panose="02020603050405020304" pitchFamily="18" charset="0"/>
                        </a:rPr>
                        <m:t>=</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m:rPr>
                              <m:sty m:val="p"/>
                            </m:rPr>
                            <a:rPr lang="en-US" sz="2400">
                              <a:solidFill>
                                <a:srgbClr val="000000"/>
                              </a:solidFill>
                              <a:effectLst/>
                              <a:latin typeface="Cambria Math" panose="02040503050406030204" pitchFamily="18" charset="0"/>
                              <a:ea typeface="Times New Roman" panose="02020603050405020304" pitchFamily="18" charset="0"/>
                            </a:rPr>
                            <m:t>v</m:t>
                          </m:r>
                        </m:e>
                        <m:sub>
                          <m:r>
                            <a:rPr lang="en-US" sz="2400">
                              <a:solidFill>
                                <a:srgbClr val="000000"/>
                              </a:solidFill>
                              <a:effectLst/>
                              <a:latin typeface="Cambria Math" panose="02040503050406030204" pitchFamily="18" charset="0"/>
                              <a:ea typeface="Times New Roman" panose="02020603050405020304" pitchFamily="18" charset="0"/>
                            </a:rPr>
                            <m:t>0</m:t>
                          </m:r>
                        </m:sub>
                      </m:sSub>
                      <m:r>
                        <a:rPr lang="en-US" sz="2400">
                          <a:solidFill>
                            <a:srgbClr val="000000"/>
                          </a:solidFill>
                          <a:effectLst/>
                          <a:latin typeface="Cambria Math" panose="02040503050406030204" pitchFamily="18" charset="0"/>
                          <a:ea typeface="Times New Roman" panose="02020603050405020304" pitchFamily="18" charset="0"/>
                        </a:rPr>
                        <m:t>+</m:t>
                      </m:r>
                      <m:r>
                        <m:rPr>
                          <m:sty m:val="p"/>
                        </m:rPr>
                        <a:rPr lang="en-US" sz="2400">
                          <a:solidFill>
                            <a:srgbClr val="000000"/>
                          </a:solidFill>
                          <a:effectLst/>
                          <a:latin typeface="Cambria Math" panose="02040503050406030204" pitchFamily="18" charset="0"/>
                          <a:ea typeface="Times New Roman" panose="02020603050405020304" pitchFamily="18" charset="0"/>
                        </a:rPr>
                        <m:t>a</m:t>
                      </m:r>
                      <m:r>
                        <a:rPr lang="en-US" sz="2400">
                          <a:solidFill>
                            <a:srgbClr val="000000"/>
                          </a:solidFill>
                          <a:effectLst/>
                          <a:latin typeface="Cambria Math" panose="02040503050406030204" pitchFamily="18" charset="0"/>
                          <a:ea typeface="Times New Roman" panose="02020603050405020304" pitchFamily="18" charset="0"/>
                        </a:rPr>
                        <m:t>.</m:t>
                      </m:r>
                      <m:r>
                        <m:rPr>
                          <m:sty m:val="p"/>
                        </m:rPr>
                        <a:rPr lang="en-US" sz="2400">
                          <a:solidFill>
                            <a:srgbClr val="000000"/>
                          </a:solidFill>
                          <a:effectLst/>
                          <a:latin typeface="Cambria Math" panose="02040503050406030204" pitchFamily="18" charset="0"/>
                          <a:ea typeface="Times New Roman" panose="02020603050405020304" pitchFamily="18" charset="0"/>
                        </a:rPr>
                        <m:t>t</m:t>
                      </m:r>
                      <m:r>
                        <a:rPr lang="en-US" sz="2400">
                          <a:solidFill>
                            <a:srgbClr val="000000"/>
                          </a:solidFill>
                          <a:effectLst/>
                          <a:latin typeface="Cambria Math" panose="02040503050406030204" pitchFamily="18" charset="0"/>
                          <a:ea typeface="Times New Roman" panose="02020603050405020304" pitchFamily="18" charset="0"/>
                        </a:rPr>
                        <m:t> (</m:t>
                      </m:r>
                      <m:r>
                        <a:rPr lang="en-US" sz="2400">
                          <a:solidFill>
                            <a:srgbClr val="000000"/>
                          </a:solidFill>
                          <a:effectLst/>
                          <a:latin typeface="Cambria Math" panose="02040503050406030204" pitchFamily="18" charset="0"/>
                          <a:ea typeface="Times New Roman" panose="02020603050405020304" pitchFamily="18" charset="0"/>
                        </a:rPr>
                        <m:t>1</m:t>
                      </m:r>
                      <m:r>
                        <a:rPr lang="en-US" sz="2400">
                          <a:solidFill>
                            <a:srgbClr val="000000"/>
                          </a:solidFill>
                          <a:effectLst/>
                          <a:latin typeface="Cambria Math" panose="02040503050406030204" pitchFamily="18" charset="0"/>
                          <a:ea typeface="Times New Roman" panose="02020603050405020304" pitchFamily="18" charset="0"/>
                        </a:rPr>
                        <m:t>)</m:t>
                      </m:r>
                    </m:oMath>
                  </m:oMathPara>
                </a14:m>
                <a:endParaRPr lang="en-US" sz="2400">
                  <a:solidFill>
                    <a:srgbClr val="003300"/>
                  </a:solidFill>
                  <a:effectLst/>
                  <a:ea typeface="Times New Roman" panose="02020603050405020304" pitchFamily="18" charset="0"/>
                </a:endParaRPr>
              </a:p>
            </p:txBody>
          </p:sp>
        </mc:Choice>
        <mc:Fallback xmlns="">
          <p:sp>
            <p:nvSpPr>
              <p:cNvPr id="2" name="TextBox 1" descr="137 zalo kim anh">
                <a:extLst>
                  <a:ext uri="{FF2B5EF4-FFF2-40B4-BE49-F238E27FC236}">
                    <a16:creationId xmlns:a16="http://schemas.microsoft.com/office/drawing/2014/main" id="{DBF697E2-0DC3-D910-5888-4A90B88718D9}"/>
                  </a:ext>
                </a:extLst>
              </p:cNvPr>
              <p:cNvSpPr txBox="1">
                <a:spLocks noRot="1" noChangeAspect="1" noMove="1" noResize="1" noEditPoints="1" noAdjustHandles="1" noChangeArrowheads="1" noChangeShapeType="1" noTextEdit="1"/>
              </p:cNvSpPr>
              <p:nvPr/>
            </p:nvSpPr>
            <p:spPr>
              <a:xfrm>
                <a:off x="614596" y="3859970"/>
                <a:ext cx="10987791" cy="1924822"/>
              </a:xfrm>
              <a:prstGeom prst="rect">
                <a:avLst/>
              </a:prstGeom>
              <a:blipFill>
                <a:blip r:embed="rId3"/>
                <a:stretch>
                  <a:fillRect l="-888" t="-2532" r="-832"/>
                </a:stretch>
              </a:blipFill>
            </p:spPr>
            <p:txBody>
              <a:bodyPr/>
              <a:lstStyle/>
              <a:p>
                <a:r>
                  <a:rPr lang="vi-VN">
                    <a:noFill/>
                  </a:rPr>
                  <a:t> </a:t>
                </a:r>
              </a:p>
            </p:txBody>
          </p:sp>
        </mc:Fallback>
      </mc:AlternateContent>
    </p:spTree>
    <p:extLst>
      <p:ext uri="{BB962C8B-B14F-4D97-AF65-F5344CB8AC3E}">
        <p14:creationId xmlns:p14="http://schemas.microsoft.com/office/powerpoint/2010/main" val="11706650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left)">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边形 111" descr="137 zalo kim anh">
            <a:extLst>
              <a:ext uri="{FF2B5EF4-FFF2-40B4-BE49-F238E27FC236}">
                <a16:creationId xmlns:a16="http://schemas.microsoft.com/office/drawing/2014/main" id="{BE1F467F-FF48-0EF8-03E8-3B23399AE693}"/>
              </a:ext>
            </a:extLst>
          </p:cNvPr>
          <p:cNvSpPr/>
          <p:nvPr/>
        </p:nvSpPr>
        <p:spPr bwMode="auto">
          <a:xfrm>
            <a:off x="197016" y="149343"/>
            <a:ext cx="8812074" cy="615156"/>
          </a:xfrm>
          <a:prstGeom prst="homePlat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1213529"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I. CÔNG THỨC CỦA CHUYỂN ĐỘNG THẲNG BIẾN ĐỔI ĐỀU</a:t>
            </a:r>
            <a:endParaRPr kumimoji="0" lang="en-US"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cs typeface="+mn-cs"/>
            </a:endParaRPr>
          </a:p>
        </p:txBody>
      </p:sp>
      <p:pic>
        <p:nvPicPr>
          <p:cNvPr id="7" name="Picture 6" descr="137 zalo kim anh">
            <a:extLst>
              <a:ext uri="{FF2B5EF4-FFF2-40B4-BE49-F238E27FC236}">
                <a16:creationId xmlns:a16="http://schemas.microsoft.com/office/drawing/2014/main" id="{82E69EB1-CDC3-5D48-5274-B5354DB7AEBF}"/>
              </a:ext>
            </a:extLst>
          </p:cNvPr>
          <p:cNvPicPr>
            <a:picLocks noChangeAspect="1"/>
          </p:cNvPicPr>
          <p:nvPr/>
        </p:nvPicPr>
        <p:blipFill>
          <a:blip r:embed="rId2"/>
          <a:stretch>
            <a:fillRect/>
          </a:stretch>
        </p:blipFill>
        <p:spPr>
          <a:xfrm>
            <a:off x="8521746" y="973787"/>
            <a:ext cx="3473238" cy="2785417"/>
          </a:xfrm>
          <a:prstGeom prst="rect">
            <a:avLst/>
          </a:prstGeom>
        </p:spPr>
      </p:pic>
      <p:sp>
        <p:nvSpPr>
          <p:cNvPr id="3" name="Rectangle: Rounded Corners 2" descr="137 zalo kim anh">
            <a:extLst>
              <a:ext uri="{FF2B5EF4-FFF2-40B4-BE49-F238E27FC236}">
                <a16:creationId xmlns:a16="http://schemas.microsoft.com/office/drawing/2014/main" id="{63DD052D-5B2B-31B3-E91D-C202A999ECDB}"/>
              </a:ext>
            </a:extLst>
          </p:cNvPr>
          <p:cNvSpPr/>
          <p:nvPr/>
        </p:nvSpPr>
        <p:spPr>
          <a:xfrm>
            <a:off x="197016" y="973787"/>
            <a:ext cx="8122525" cy="1979276"/>
          </a:xfrm>
          <a:prstGeom prst="roundRect">
            <a:avLst/>
          </a:prstGeom>
          <a:solidFill>
            <a:srgbClr val="E5DEDB"/>
          </a:solidFill>
          <a:ln w="12700" cap="flat" cmpd="sng" algn="ctr">
            <a:solidFill>
              <a:srgbClr val="E5DEDB"/>
            </a:solidFill>
            <a:prstDash val="solid"/>
            <a:miter lim="800000"/>
          </a:ln>
          <a:effectLst>
            <a:outerShdw blurRad="50800" dist="38100" dir="2700000" algn="tl" rotWithShape="0">
              <a:prstClr val="black">
                <a:alpha val="40000"/>
              </a:prstClr>
            </a:outerShdw>
          </a:effectLst>
        </p:spPr>
        <p:txBody>
          <a:bodyPr rtlCol="0" anchor="ctr"/>
          <a:lstStyle/>
          <a:p>
            <a:pPr algn="ctr"/>
            <a:r>
              <a:rPr lang="en-US" sz="2400" b="1">
                <a:solidFill>
                  <a:srgbClr val="000000"/>
                </a:solidFill>
                <a:effectLst/>
                <a:ea typeface="Times New Roman" panose="02020603050405020304" pitchFamily="18" charset="0"/>
              </a:rPr>
              <a:t>Phiếu học tập số 1</a:t>
            </a:r>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Câu 3:</a:t>
            </a:r>
            <a:r>
              <a:rPr lang="en-US" sz="2400">
                <a:solidFill>
                  <a:srgbClr val="000000"/>
                </a:solidFill>
                <a:effectLst/>
                <a:ea typeface="Times New Roman" panose="02020603050405020304" pitchFamily="18" charset="0"/>
              </a:rPr>
              <a:t> Từ cách tính độ dịch chuyển đã học ở tiết trước, hãy tính độ dịch chuyển dựa vào đồ thị. Từ đó, suy ra công thức quãng đường và công thức độc lâp thời gian liên hệ giữa các đại lượng.</a:t>
            </a:r>
            <a:endParaRPr lang="en-US" sz="2400">
              <a:solidFill>
                <a:srgbClr val="003300"/>
              </a:solidFill>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descr="137 zalo kim anh">
                <a:extLst>
                  <a:ext uri="{FF2B5EF4-FFF2-40B4-BE49-F238E27FC236}">
                    <a16:creationId xmlns:a16="http://schemas.microsoft.com/office/drawing/2014/main" id="{0BD700F2-9269-FB0F-FA0E-D672B2A55B1A}"/>
                  </a:ext>
                </a:extLst>
              </p:cNvPr>
              <p:cNvSpPr txBox="1"/>
              <p:nvPr/>
            </p:nvSpPr>
            <p:spPr>
              <a:xfrm>
                <a:off x="1499015" y="3367456"/>
                <a:ext cx="9233941" cy="3325654"/>
              </a:xfrm>
              <a:prstGeom prst="rect">
                <a:avLst/>
              </a:prstGeom>
              <a:noFill/>
            </p:spPr>
            <p:txBody>
              <a:bodyPr wrap="square">
                <a:spAutoFit/>
              </a:bodyPr>
              <a:lstStyle/>
              <a:p>
                <a:pPr algn="just"/>
                <a:r>
                  <a:rPr lang="en-US" sz="2400">
                    <a:solidFill>
                      <a:srgbClr val="000000"/>
                    </a:solidFill>
                    <a:effectLst/>
                    <a:ea typeface="Times New Roman" panose="02020603050405020304" pitchFamily="18" charset="0"/>
                  </a:rPr>
                  <a:t>Ta có: độ dịch chuyển = vận tốc trung bình </a:t>
                </a:r>
                <a:r>
                  <a:rPr lang="en-US" sz="2400" b="1">
                    <a:solidFill>
                      <a:srgbClr val="000000"/>
                    </a:solidFill>
                    <a:effectLst/>
                    <a:ea typeface="Times New Roman" panose="02020603050405020304" pitchFamily="18" charset="0"/>
                  </a:rPr>
                  <a:t>x</a:t>
                </a:r>
                <a:r>
                  <a:rPr lang="en-US" sz="2400">
                    <a:solidFill>
                      <a:srgbClr val="000000"/>
                    </a:solidFill>
                    <a:effectLst/>
                    <a:ea typeface="Times New Roman" panose="02020603050405020304" pitchFamily="18" charset="0"/>
                  </a:rPr>
                  <a:t> thời gian</a:t>
                </a:r>
                <a:endParaRPr lang="en-US" sz="2400">
                  <a:solidFill>
                    <a:srgbClr val="003300"/>
                  </a:solidFill>
                  <a:effectLst/>
                  <a:ea typeface="Times New Roman" panose="02020603050405020304" pitchFamily="18" charset="0"/>
                </a:endParaRPr>
              </a:p>
              <a:p>
                <a:pPr algn="ctr">
                  <a:lnSpc>
                    <a:spcPct val="115000"/>
                  </a:lnSpc>
                </a:pPr>
                <a14:m>
                  <m:oMathPara xmlns:m="http://schemas.openxmlformats.org/officeDocument/2006/math">
                    <m:oMathParaPr>
                      <m:jc m:val="centerGroup"/>
                    </m:oMathParaPr>
                    <m:oMath xmlns:m="http://schemas.openxmlformats.org/officeDocument/2006/math">
                      <m:r>
                        <m:rPr>
                          <m:sty m:val="p"/>
                        </m:rPr>
                        <a:rPr lang="en-US" sz="2400">
                          <a:solidFill>
                            <a:srgbClr val="000000"/>
                          </a:solidFill>
                          <a:effectLst/>
                          <a:latin typeface="Cambria Math" panose="02040503050406030204" pitchFamily="18" charset="0"/>
                          <a:ea typeface="Times New Roman" panose="02020603050405020304" pitchFamily="18" charset="0"/>
                        </a:rPr>
                        <m:t>d</m:t>
                      </m:r>
                      <m:r>
                        <a:rPr lang="en-US" sz="2400">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m:rPr>
                                  <m:sty m:val="p"/>
                                </m:rPr>
                                <a:rPr lang="en-US" sz="2400">
                                  <a:solidFill>
                                    <a:srgbClr val="000000"/>
                                  </a:solidFill>
                                  <a:effectLst/>
                                  <a:latin typeface="Cambria Math" panose="02040503050406030204" pitchFamily="18" charset="0"/>
                                  <a:ea typeface="Times New Roman" panose="02020603050405020304" pitchFamily="18" charset="0"/>
                                </a:rPr>
                                <m:t>v</m:t>
                              </m:r>
                            </m:e>
                            <m:sub>
                              <m:r>
                                <a:rPr lang="en-US" sz="2400">
                                  <a:solidFill>
                                    <a:srgbClr val="000000"/>
                                  </a:solidFill>
                                  <a:effectLst/>
                                  <a:latin typeface="Cambria Math" panose="02040503050406030204" pitchFamily="18" charset="0"/>
                                  <a:ea typeface="Times New Roman" panose="02020603050405020304" pitchFamily="18" charset="0"/>
                                </a:rPr>
                                <m:t>0</m:t>
                              </m:r>
                            </m:sub>
                          </m:sSub>
                          <m:r>
                            <a:rPr lang="en-US" sz="2400">
                              <a:solidFill>
                                <a:srgbClr val="000000"/>
                              </a:solidFill>
                              <a:effectLst/>
                              <a:latin typeface="Cambria Math" panose="02040503050406030204" pitchFamily="18" charset="0"/>
                              <a:ea typeface="Times New Roman" panose="02020603050405020304" pitchFamily="18" charset="0"/>
                            </a:rPr>
                            <m:t>+</m:t>
                          </m:r>
                          <m:r>
                            <m:rPr>
                              <m:sty m:val="p"/>
                            </m:rPr>
                            <a:rPr lang="en-US" sz="2400">
                              <a:solidFill>
                                <a:srgbClr val="000000"/>
                              </a:solidFill>
                              <a:effectLst/>
                              <a:latin typeface="Cambria Math" panose="02040503050406030204" pitchFamily="18" charset="0"/>
                              <a:ea typeface="Times New Roman" panose="02020603050405020304" pitchFamily="18" charset="0"/>
                            </a:rPr>
                            <m:t>v</m:t>
                          </m:r>
                        </m:num>
                        <m:den>
                          <m:r>
                            <a:rPr lang="en-US" sz="2400">
                              <a:solidFill>
                                <a:srgbClr val="000000"/>
                              </a:solidFill>
                              <a:effectLst/>
                              <a:latin typeface="Cambria Math" panose="02040503050406030204" pitchFamily="18" charset="0"/>
                              <a:ea typeface="Times New Roman" panose="02020603050405020304" pitchFamily="18" charset="0"/>
                            </a:rPr>
                            <m:t>2</m:t>
                          </m:r>
                        </m:den>
                      </m:f>
                      <m:r>
                        <a:rPr lang="en-US" sz="2400">
                          <a:solidFill>
                            <a:srgbClr val="000000"/>
                          </a:solidFill>
                          <a:effectLst/>
                          <a:latin typeface="Cambria Math" panose="02040503050406030204" pitchFamily="18" charset="0"/>
                          <a:ea typeface="Times New Roman" panose="02020603050405020304" pitchFamily="18" charset="0"/>
                        </a:rPr>
                        <m:t>.</m:t>
                      </m:r>
                      <m:r>
                        <m:rPr>
                          <m:sty m:val="p"/>
                        </m:rPr>
                        <a:rPr lang="en-US" sz="2400">
                          <a:solidFill>
                            <a:srgbClr val="000000"/>
                          </a:solidFill>
                          <a:effectLst/>
                          <a:latin typeface="Cambria Math" panose="02040503050406030204" pitchFamily="18" charset="0"/>
                          <a:ea typeface="Times New Roman" panose="02020603050405020304" pitchFamily="18" charset="0"/>
                        </a:rPr>
                        <m:t>t</m:t>
                      </m:r>
                      <m:r>
                        <a:rPr lang="en-US" sz="2400">
                          <a:solidFill>
                            <a:srgbClr val="000000"/>
                          </a:solidFill>
                          <a:effectLst/>
                          <a:latin typeface="Cambria Math" panose="02040503050406030204" pitchFamily="18" charset="0"/>
                          <a:ea typeface="Times New Roman" panose="02020603050405020304" pitchFamily="18" charset="0"/>
                        </a:rPr>
                        <m:t> (</m:t>
                      </m:r>
                      <m:r>
                        <a:rPr lang="en-US" sz="2400">
                          <a:solidFill>
                            <a:srgbClr val="000000"/>
                          </a:solidFill>
                          <a:effectLst/>
                          <a:latin typeface="Cambria Math" panose="02040503050406030204" pitchFamily="18" charset="0"/>
                          <a:ea typeface="Times New Roman" panose="02020603050405020304" pitchFamily="18" charset="0"/>
                        </a:rPr>
                        <m:t>2</m:t>
                      </m:r>
                      <m:r>
                        <a:rPr lang="en-US" sz="2400">
                          <a:solidFill>
                            <a:srgbClr val="000000"/>
                          </a:solidFill>
                          <a:effectLst/>
                          <a:latin typeface="Cambria Math" panose="02040503050406030204" pitchFamily="18" charset="0"/>
                          <a:ea typeface="Times New Roman" panose="02020603050405020304" pitchFamily="18" charset="0"/>
                        </a:rPr>
                        <m:t>)</m:t>
                      </m:r>
                    </m:oMath>
                  </m:oMathPara>
                </a14:m>
                <a:endParaRPr lang="en-US" sz="2400">
                  <a:solidFill>
                    <a:srgbClr val="003300"/>
                  </a:solidFill>
                  <a:effectLst/>
                  <a:ea typeface="Times New Roman" panose="02020603050405020304" pitchFamily="18" charset="0"/>
                </a:endParaRPr>
              </a:p>
              <a:p>
                <a:pPr algn="ctr">
                  <a:lnSpc>
                    <a:spcPct val="115000"/>
                  </a:lnSpc>
                </a:pPr>
                <a14:m>
                  <m:oMathPara xmlns:m="http://schemas.openxmlformats.org/officeDocument/2006/math">
                    <m:oMathParaPr>
                      <m:jc m:val="centerGroup"/>
                    </m:oMathParaPr>
                    <m:oMath xmlns:m="http://schemas.openxmlformats.org/officeDocument/2006/math">
                      <m:r>
                        <m:rPr>
                          <m:sty m:val="p"/>
                        </m:rPr>
                        <a:rPr lang="en-US" sz="2400">
                          <a:solidFill>
                            <a:srgbClr val="000000"/>
                          </a:solidFill>
                          <a:effectLst/>
                          <a:latin typeface="Cambria Math" panose="02040503050406030204" pitchFamily="18" charset="0"/>
                          <a:ea typeface="Times New Roman" panose="02020603050405020304" pitchFamily="18" charset="0"/>
                        </a:rPr>
                        <m:t>s</m:t>
                      </m:r>
                      <m:r>
                        <a:rPr lang="en-US" sz="2400">
                          <a:solidFill>
                            <a:srgbClr val="000000"/>
                          </a:solidFill>
                          <a:effectLst/>
                          <a:latin typeface="Cambria Math" panose="02040503050406030204" pitchFamily="18" charset="0"/>
                          <a:ea typeface="Times New Roman" panose="02020603050405020304" pitchFamily="18" charset="0"/>
                        </a:rPr>
                        <m:t>=</m:t>
                      </m:r>
                      <m:d>
                        <m:dPr>
                          <m:begChr m:val="|"/>
                          <m:endChr m:val="|"/>
                          <m:ctrlPr>
                            <a:rPr lang="en-US" sz="2400" i="1">
                              <a:solidFill>
                                <a:srgbClr val="000000"/>
                              </a:solidFill>
                              <a:effectLst/>
                              <a:latin typeface="Cambria Math" panose="02040503050406030204" pitchFamily="18" charset="0"/>
                              <a:ea typeface="Times New Roman" panose="02020603050405020304" pitchFamily="18" charset="0"/>
                            </a:rPr>
                          </m:ctrlPr>
                        </m:dPr>
                        <m:e>
                          <m:r>
                            <m:rPr>
                              <m:sty m:val="p"/>
                            </m:rPr>
                            <a:rPr lang="en-US" sz="2400">
                              <a:solidFill>
                                <a:srgbClr val="000000"/>
                              </a:solidFill>
                              <a:effectLst/>
                              <a:latin typeface="Cambria Math" panose="02040503050406030204" pitchFamily="18" charset="0"/>
                              <a:ea typeface="Times New Roman" panose="02020603050405020304" pitchFamily="18" charset="0"/>
                            </a:rPr>
                            <m:t>d</m:t>
                          </m:r>
                        </m:e>
                      </m:d>
                      <m:r>
                        <a:rPr lang="en-US" sz="2400">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m:rPr>
                                  <m:sty m:val="p"/>
                                </m:rPr>
                                <a:rPr lang="en-US" sz="2400">
                                  <a:solidFill>
                                    <a:srgbClr val="000000"/>
                                  </a:solidFill>
                                  <a:effectLst/>
                                  <a:latin typeface="Cambria Math" panose="02040503050406030204" pitchFamily="18" charset="0"/>
                                  <a:ea typeface="Times New Roman" panose="02020603050405020304" pitchFamily="18" charset="0"/>
                                </a:rPr>
                                <m:t>v</m:t>
                              </m:r>
                            </m:e>
                            <m:sub>
                              <m:r>
                                <a:rPr lang="en-US" sz="2400">
                                  <a:solidFill>
                                    <a:srgbClr val="000000"/>
                                  </a:solidFill>
                                  <a:effectLst/>
                                  <a:latin typeface="Cambria Math" panose="02040503050406030204" pitchFamily="18" charset="0"/>
                                  <a:ea typeface="Times New Roman" panose="02020603050405020304" pitchFamily="18" charset="0"/>
                                </a:rPr>
                                <m:t>0</m:t>
                              </m:r>
                            </m:sub>
                          </m:sSub>
                          <m:r>
                            <a:rPr lang="en-US" sz="2400">
                              <a:solidFill>
                                <a:srgbClr val="000000"/>
                              </a:solidFill>
                              <a:effectLst/>
                              <a:latin typeface="Cambria Math" panose="02040503050406030204" pitchFamily="18" charset="0"/>
                              <a:ea typeface="Times New Roman" panose="02020603050405020304" pitchFamily="18" charset="0"/>
                            </a:rPr>
                            <m:t>+</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m:rPr>
                                  <m:sty m:val="p"/>
                                </m:rPr>
                                <a:rPr lang="en-US" sz="2400">
                                  <a:solidFill>
                                    <a:srgbClr val="000000"/>
                                  </a:solidFill>
                                  <a:effectLst/>
                                  <a:latin typeface="Cambria Math" panose="02040503050406030204" pitchFamily="18" charset="0"/>
                                  <a:ea typeface="Times New Roman" panose="02020603050405020304" pitchFamily="18" charset="0"/>
                                </a:rPr>
                                <m:t>v</m:t>
                              </m:r>
                            </m:e>
                            <m:sub>
                              <m:r>
                                <a:rPr lang="en-US" sz="2400">
                                  <a:solidFill>
                                    <a:srgbClr val="000000"/>
                                  </a:solidFill>
                                  <a:effectLst/>
                                  <a:latin typeface="Cambria Math" panose="02040503050406030204" pitchFamily="18" charset="0"/>
                                  <a:ea typeface="Times New Roman" panose="02020603050405020304" pitchFamily="18" charset="0"/>
                                </a:rPr>
                                <m:t>0</m:t>
                              </m:r>
                            </m:sub>
                          </m:sSub>
                          <m:r>
                            <a:rPr lang="en-US" sz="2400">
                              <a:solidFill>
                                <a:srgbClr val="000000"/>
                              </a:solidFill>
                              <a:effectLst/>
                              <a:latin typeface="Cambria Math" panose="02040503050406030204" pitchFamily="18" charset="0"/>
                              <a:ea typeface="Times New Roman" panose="02020603050405020304" pitchFamily="18" charset="0"/>
                            </a:rPr>
                            <m:t>+</m:t>
                          </m:r>
                          <m:r>
                            <m:rPr>
                              <m:sty m:val="p"/>
                            </m:rPr>
                            <a:rPr lang="en-US" sz="2400">
                              <a:solidFill>
                                <a:srgbClr val="000000"/>
                              </a:solidFill>
                              <a:effectLst/>
                              <a:latin typeface="Cambria Math" panose="02040503050406030204" pitchFamily="18" charset="0"/>
                              <a:ea typeface="Times New Roman" panose="02020603050405020304" pitchFamily="18" charset="0"/>
                            </a:rPr>
                            <m:t>a</m:t>
                          </m:r>
                          <m:r>
                            <a:rPr lang="en-US" sz="2400">
                              <a:solidFill>
                                <a:srgbClr val="000000"/>
                              </a:solidFill>
                              <a:effectLst/>
                              <a:latin typeface="Cambria Math" panose="02040503050406030204" pitchFamily="18" charset="0"/>
                              <a:ea typeface="Times New Roman" panose="02020603050405020304" pitchFamily="18" charset="0"/>
                            </a:rPr>
                            <m:t>.</m:t>
                          </m:r>
                          <m:r>
                            <m:rPr>
                              <m:sty m:val="p"/>
                            </m:rPr>
                            <a:rPr lang="en-US" sz="2400">
                              <a:solidFill>
                                <a:srgbClr val="000000"/>
                              </a:solidFill>
                              <a:effectLst/>
                              <a:latin typeface="Cambria Math" panose="02040503050406030204" pitchFamily="18" charset="0"/>
                              <a:ea typeface="Times New Roman" panose="02020603050405020304" pitchFamily="18" charset="0"/>
                            </a:rPr>
                            <m:t>t</m:t>
                          </m:r>
                        </m:num>
                        <m:den>
                          <m:r>
                            <a:rPr lang="en-US" sz="2400">
                              <a:solidFill>
                                <a:srgbClr val="000000"/>
                              </a:solidFill>
                              <a:effectLst/>
                              <a:latin typeface="Cambria Math" panose="02040503050406030204" pitchFamily="18" charset="0"/>
                              <a:ea typeface="Times New Roman" panose="02020603050405020304" pitchFamily="18" charset="0"/>
                            </a:rPr>
                            <m:t>2</m:t>
                          </m:r>
                        </m:den>
                      </m:f>
                      <m:r>
                        <a:rPr lang="en-US" sz="2400">
                          <a:solidFill>
                            <a:srgbClr val="000000"/>
                          </a:solidFill>
                          <a:effectLst/>
                          <a:latin typeface="Cambria Math" panose="02040503050406030204" pitchFamily="18" charset="0"/>
                          <a:ea typeface="Times New Roman" panose="02020603050405020304" pitchFamily="18" charset="0"/>
                        </a:rPr>
                        <m:t>.</m:t>
                      </m:r>
                      <m:r>
                        <m:rPr>
                          <m:sty m:val="p"/>
                        </m:rPr>
                        <a:rPr lang="en-US" sz="2400">
                          <a:solidFill>
                            <a:srgbClr val="000000"/>
                          </a:solidFill>
                          <a:effectLst/>
                          <a:latin typeface="Cambria Math" panose="02040503050406030204" pitchFamily="18" charset="0"/>
                          <a:ea typeface="Times New Roman" panose="02020603050405020304" pitchFamily="18" charset="0"/>
                        </a:rPr>
                        <m:t>t</m:t>
                      </m:r>
                      <m:r>
                        <a:rPr lang="en-US" sz="2400">
                          <a:solidFill>
                            <a:srgbClr val="000000"/>
                          </a:solidFill>
                          <a:effectLst/>
                          <a:latin typeface="Cambria Math" panose="02040503050406030204" pitchFamily="18" charset="0"/>
                          <a:ea typeface="Times New Roman" panose="02020603050405020304" pitchFamily="18" charset="0"/>
                        </a:rPr>
                        <m:t>=</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m:rPr>
                              <m:sty m:val="p"/>
                            </m:rPr>
                            <a:rPr lang="en-US" sz="2400">
                              <a:solidFill>
                                <a:srgbClr val="000000"/>
                              </a:solidFill>
                              <a:effectLst/>
                              <a:latin typeface="Cambria Math" panose="02040503050406030204" pitchFamily="18" charset="0"/>
                              <a:ea typeface="Times New Roman" panose="02020603050405020304" pitchFamily="18" charset="0"/>
                            </a:rPr>
                            <m:t>v</m:t>
                          </m:r>
                        </m:e>
                        <m:sub>
                          <m:r>
                            <a:rPr lang="en-US" sz="2400">
                              <a:solidFill>
                                <a:srgbClr val="000000"/>
                              </a:solidFill>
                              <a:effectLst/>
                              <a:latin typeface="Cambria Math" panose="02040503050406030204" pitchFamily="18" charset="0"/>
                              <a:ea typeface="Times New Roman" panose="02020603050405020304" pitchFamily="18" charset="0"/>
                            </a:rPr>
                            <m:t>0</m:t>
                          </m:r>
                        </m:sub>
                      </m:sSub>
                      <m:r>
                        <m:rPr>
                          <m:sty m:val="p"/>
                        </m:rPr>
                        <a:rPr lang="en-US" sz="2400">
                          <a:solidFill>
                            <a:srgbClr val="000000"/>
                          </a:solidFill>
                          <a:effectLst/>
                          <a:latin typeface="Cambria Math" panose="02040503050406030204" pitchFamily="18" charset="0"/>
                          <a:ea typeface="Times New Roman" panose="02020603050405020304" pitchFamily="18" charset="0"/>
                        </a:rPr>
                        <m:t>t</m:t>
                      </m:r>
                      <m:r>
                        <a:rPr lang="en-US" sz="2400">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a:solidFill>
                                <a:srgbClr val="000000"/>
                              </a:solidFill>
                              <a:effectLst/>
                              <a:latin typeface="Cambria Math" panose="02040503050406030204" pitchFamily="18" charset="0"/>
                              <a:ea typeface="Times New Roman" panose="02020603050405020304" pitchFamily="18" charset="0"/>
                            </a:rPr>
                            <m:t>1</m:t>
                          </m:r>
                        </m:num>
                        <m:den>
                          <m:r>
                            <a:rPr lang="en-US" sz="2400">
                              <a:solidFill>
                                <a:srgbClr val="000000"/>
                              </a:solidFill>
                              <a:effectLst/>
                              <a:latin typeface="Cambria Math" panose="02040503050406030204" pitchFamily="18" charset="0"/>
                              <a:ea typeface="Times New Roman" panose="02020603050405020304" pitchFamily="18" charset="0"/>
                            </a:rPr>
                            <m:t>2</m:t>
                          </m:r>
                        </m:den>
                      </m:f>
                      <m:r>
                        <m:rPr>
                          <m:sty m:val="p"/>
                        </m:rPr>
                        <a:rPr lang="en-US" sz="2400">
                          <a:solidFill>
                            <a:srgbClr val="000000"/>
                          </a:solidFill>
                          <a:effectLst/>
                          <a:latin typeface="Cambria Math" panose="02040503050406030204" pitchFamily="18" charset="0"/>
                          <a:ea typeface="Times New Roman" panose="02020603050405020304" pitchFamily="18" charset="0"/>
                        </a:rPr>
                        <m:t>a</m:t>
                      </m:r>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m:rPr>
                              <m:sty m:val="p"/>
                            </m:rPr>
                            <a:rPr lang="en-US" sz="2400">
                              <a:solidFill>
                                <a:srgbClr val="000000"/>
                              </a:solidFill>
                              <a:effectLst/>
                              <a:latin typeface="Cambria Math" panose="02040503050406030204" pitchFamily="18" charset="0"/>
                              <a:ea typeface="Times New Roman" panose="02020603050405020304" pitchFamily="18" charset="0"/>
                            </a:rPr>
                            <m:t>t</m:t>
                          </m:r>
                        </m:e>
                        <m:sup>
                          <m:r>
                            <a:rPr lang="en-US" sz="2400">
                              <a:solidFill>
                                <a:srgbClr val="000000"/>
                              </a:solidFill>
                              <a:effectLst/>
                              <a:latin typeface="Cambria Math" panose="02040503050406030204" pitchFamily="18" charset="0"/>
                              <a:ea typeface="Times New Roman" panose="02020603050405020304" pitchFamily="18" charset="0"/>
                            </a:rPr>
                            <m:t>2</m:t>
                          </m:r>
                        </m:sup>
                      </m:sSup>
                      <m:r>
                        <a:rPr lang="en-US" sz="2400" i="1">
                          <a:solidFill>
                            <a:srgbClr val="000000"/>
                          </a:solidFill>
                          <a:effectLst/>
                          <a:latin typeface="Cambria Math" panose="02040503050406030204" pitchFamily="18" charset="0"/>
                          <a:ea typeface="Times New Roman" panose="02020603050405020304" pitchFamily="18" charset="0"/>
                        </a:rPr>
                        <m:t> (</m:t>
                      </m:r>
                      <m:r>
                        <a:rPr lang="en-US" sz="2400" i="1">
                          <a:solidFill>
                            <a:srgbClr val="000000"/>
                          </a:solidFill>
                          <a:effectLst/>
                          <a:latin typeface="Cambria Math" panose="02040503050406030204" pitchFamily="18" charset="0"/>
                          <a:ea typeface="Times New Roman" panose="02020603050405020304" pitchFamily="18" charset="0"/>
                        </a:rPr>
                        <m:t>3</m:t>
                      </m:r>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a:solidFill>
                    <a:srgbClr val="003300"/>
                  </a:solidFill>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rPr>
                  <a:t>Từ (1) và (2):</a:t>
                </a:r>
                <a:endParaRPr lang="en-US" sz="2400">
                  <a:solidFill>
                    <a:srgbClr val="003300"/>
                  </a:solidFill>
                  <a:effectLst/>
                  <a:ea typeface="Times New Roman" panose="02020603050405020304" pitchFamily="18" charset="0"/>
                </a:endParaRPr>
              </a:p>
              <a:p>
                <a:pPr algn="ctr">
                  <a:lnSpc>
                    <a:spcPct val="115000"/>
                  </a:lnSpc>
                </a:pPr>
                <a14:m>
                  <m:oMathPara xmlns:m="http://schemas.openxmlformats.org/officeDocument/2006/math">
                    <m:oMathParaPr>
                      <m:jc m:val="centerGroup"/>
                    </m:oMathParaPr>
                    <m:oMath xmlns:m="http://schemas.openxmlformats.org/officeDocument/2006/math">
                      <m:r>
                        <m:rPr>
                          <m:sty m:val="p"/>
                        </m:rPr>
                        <a:rPr lang="en-US" sz="2400">
                          <a:solidFill>
                            <a:srgbClr val="000000"/>
                          </a:solidFill>
                          <a:effectLst/>
                          <a:latin typeface="Cambria Math" panose="02040503050406030204" pitchFamily="18" charset="0"/>
                          <a:ea typeface="Times New Roman" panose="02020603050405020304" pitchFamily="18" charset="0"/>
                        </a:rPr>
                        <m:t>s</m:t>
                      </m:r>
                      <m:r>
                        <a:rPr lang="en-US" sz="2400">
                          <a:solidFill>
                            <a:srgbClr val="000000"/>
                          </a:solidFill>
                          <a:effectLst/>
                          <a:latin typeface="Cambria Math" panose="02040503050406030204" pitchFamily="18" charset="0"/>
                          <a:ea typeface="Times New Roman" panose="02020603050405020304" pitchFamily="18" charset="0"/>
                        </a:rPr>
                        <m:t>=</m:t>
                      </m:r>
                      <m:d>
                        <m:dPr>
                          <m:begChr m:val="|"/>
                          <m:endChr m:val="|"/>
                          <m:ctrlPr>
                            <a:rPr lang="en-US" sz="2400" i="1">
                              <a:solidFill>
                                <a:srgbClr val="000000"/>
                              </a:solidFill>
                              <a:effectLst/>
                              <a:latin typeface="Cambria Math" panose="02040503050406030204" pitchFamily="18" charset="0"/>
                              <a:ea typeface="Times New Roman" panose="02020603050405020304" pitchFamily="18" charset="0"/>
                            </a:rPr>
                          </m:ctrlPr>
                        </m:dPr>
                        <m:e>
                          <m:r>
                            <m:rPr>
                              <m:sty m:val="p"/>
                            </m:rPr>
                            <a:rPr lang="en-US" sz="2400">
                              <a:solidFill>
                                <a:srgbClr val="000000"/>
                              </a:solidFill>
                              <a:effectLst/>
                              <a:latin typeface="Cambria Math" panose="02040503050406030204" pitchFamily="18" charset="0"/>
                              <a:ea typeface="Times New Roman" panose="02020603050405020304" pitchFamily="18" charset="0"/>
                            </a:rPr>
                            <m:t>d</m:t>
                          </m:r>
                        </m:e>
                      </m:d>
                      <m:r>
                        <a:rPr lang="en-US" sz="2400">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m:rPr>
                                  <m:sty m:val="p"/>
                                </m:rPr>
                                <a:rPr lang="en-US" sz="2400">
                                  <a:solidFill>
                                    <a:srgbClr val="000000"/>
                                  </a:solidFill>
                                  <a:effectLst/>
                                  <a:latin typeface="Cambria Math" panose="02040503050406030204" pitchFamily="18" charset="0"/>
                                  <a:ea typeface="Times New Roman" panose="02020603050405020304" pitchFamily="18" charset="0"/>
                                </a:rPr>
                                <m:t>v</m:t>
                              </m:r>
                            </m:e>
                            <m:sub>
                              <m:r>
                                <a:rPr lang="en-US" sz="2400">
                                  <a:solidFill>
                                    <a:srgbClr val="000000"/>
                                  </a:solidFill>
                                  <a:effectLst/>
                                  <a:latin typeface="Cambria Math" panose="02040503050406030204" pitchFamily="18" charset="0"/>
                                  <a:ea typeface="Times New Roman" panose="02020603050405020304" pitchFamily="18" charset="0"/>
                                </a:rPr>
                                <m:t>0</m:t>
                              </m:r>
                            </m:sub>
                          </m:sSub>
                          <m:r>
                            <a:rPr lang="en-US" sz="2400">
                              <a:solidFill>
                                <a:srgbClr val="000000"/>
                              </a:solidFill>
                              <a:effectLst/>
                              <a:latin typeface="Cambria Math" panose="02040503050406030204" pitchFamily="18" charset="0"/>
                              <a:ea typeface="Times New Roman" panose="02020603050405020304" pitchFamily="18" charset="0"/>
                            </a:rPr>
                            <m:t>+</m:t>
                          </m:r>
                          <m:r>
                            <m:rPr>
                              <m:sty m:val="p"/>
                            </m:rPr>
                            <a:rPr lang="en-US" sz="2400">
                              <a:solidFill>
                                <a:srgbClr val="000000"/>
                              </a:solidFill>
                              <a:effectLst/>
                              <a:latin typeface="Cambria Math" panose="02040503050406030204" pitchFamily="18" charset="0"/>
                              <a:ea typeface="Times New Roman" panose="02020603050405020304" pitchFamily="18" charset="0"/>
                            </a:rPr>
                            <m:t>v</m:t>
                          </m:r>
                        </m:num>
                        <m:den>
                          <m:r>
                            <a:rPr lang="en-US" sz="2400">
                              <a:solidFill>
                                <a:srgbClr val="000000"/>
                              </a:solidFill>
                              <a:effectLst/>
                              <a:latin typeface="Cambria Math" panose="02040503050406030204" pitchFamily="18" charset="0"/>
                              <a:ea typeface="Times New Roman" panose="02020603050405020304" pitchFamily="18" charset="0"/>
                            </a:rPr>
                            <m:t>2</m:t>
                          </m:r>
                        </m:den>
                      </m:f>
                      <m:r>
                        <a:rPr lang="en-US" sz="2400">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m:rPr>
                                  <m:sty m:val="p"/>
                                </m:rPr>
                                <a:rPr lang="en-US" sz="2400">
                                  <a:solidFill>
                                    <a:srgbClr val="000000"/>
                                  </a:solidFill>
                                  <a:effectLst/>
                                  <a:latin typeface="Cambria Math" panose="02040503050406030204" pitchFamily="18" charset="0"/>
                                  <a:ea typeface="Times New Roman" panose="02020603050405020304" pitchFamily="18" charset="0"/>
                                </a:rPr>
                                <m:t>v</m:t>
                              </m:r>
                              <m:r>
                                <a:rPr lang="en-US" sz="2400" i="1">
                                  <a:solidFill>
                                    <a:srgbClr val="000000"/>
                                  </a:solidFill>
                                  <a:effectLst/>
                                  <a:latin typeface="Cambria Math" panose="02040503050406030204" pitchFamily="18" charset="0"/>
                                  <a:ea typeface="Times New Roman" panose="02020603050405020304" pitchFamily="18" charset="0"/>
                                </a:rPr>
                                <m:t>−</m:t>
                              </m:r>
                              <m:r>
                                <m:rPr>
                                  <m:sty m:val="p"/>
                                </m:rPr>
                                <a:rPr lang="en-US" sz="2400">
                                  <a:solidFill>
                                    <a:srgbClr val="000000"/>
                                  </a:solidFill>
                                  <a:effectLst/>
                                  <a:latin typeface="Cambria Math" panose="02040503050406030204" pitchFamily="18" charset="0"/>
                                  <a:ea typeface="Times New Roman" panose="02020603050405020304" pitchFamily="18" charset="0"/>
                                </a:rPr>
                                <m:t>v</m:t>
                              </m:r>
                            </m:e>
                            <m:sub>
                              <m:r>
                                <a:rPr lang="en-US" sz="2400">
                                  <a:solidFill>
                                    <a:srgbClr val="000000"/>
                                  </a:solidFill>
                                  <a:effectLst/>
                                  <a:latin typeface="Cambria Math" panose="02040503050406030204" pitchFamily="18" charset="0"/>
                                  <a:ea typeface="Times New Roman" panose="02020603050405020304" pitchFamily="18" charset="0"/>
                                </a:rPr>
                                <m:t>0</m:t>
                              </m:r>
                            </m:sub>
                          </m:sSub>
                        </m:num>
                        <m:den>
                          <m:r>
                            <m:rPr>
                              <m:sty m:val="p"/>
                            </m:rPr>
                            <a:rPr lang="en-US" sz="2400">
                              <a:solidFill>
                                <a:srgbClr val="000000"/>
                              </a:solidFill>
                              <a:effectLst/>
                              <a:latin typeface="Cambria Math" panose="02040503050406030204" pitchFamily="18" charset="0"/>
                              <a:ea typeface="Times New Roman" panose="02020603050405020304" pitchFamily="18" charset="0"/>
                            </a:rPr>
                            <m:t>a</m:t>
                          </m:r>
                        </m:den>
                      </m:f>
                      <m:r>
                        <a:rPr lang="en-US" sz="2400">
                          <a:solidFill>
                            <a:srgbClr val="000000"/>
                          </a:solidFill>
                          <a:effectLst/>
                          <a:latin typeface="Cambria Math" panose="02040503050406030204" pitchFamily="18" charset="0"/>
                          <a:ea typeface="Times New Roman" panose="02020603050405020304" pitchFamily="18" charset="0"/>
                        </a:rPr>
                        <m:t>  </m:t>
                      </m:r>
                      <m:r>
                        <m:rPr>
                          <m:sty m:val="p"/>
                        </m:rPr>
                        <a:rPr lang="en-US" sz="2400">
                          <a:solidFill>
                            <a:srgbClr val="000000"/>
                          </a:solidFill>
                          <a:effectLst/>
                          <a:latin typeface="Cambria Math" panose="02040503050406030204" pitchFamily="18" charset="0"/>
                          <a:ea typeface="Times New Roman" panose="02020603050405020304" pitchFamily="18" charset="0"/>
                        </a:rPr>
                        <m:t>hay</m:t>
                      </m:r>
                      <m:r>
                        <a:rPr lang="en-US" sz="2400">
                          <a:solidFill>
                            <a:srgbClr val="000000"/>
                          </a:solidFill>
                          <a:effectLst/>
                          <a:latin typeface="Cambria Math" panose="02040503050406030204" pitchFamily="18" charset="0"/>
                          <a:ea typeface="Times New Roman" panose="02020603050405020304" pitchFamily="18" charset="0"/>
                        </a:rPr>
                        <m:t> </m:t>
                      </m:r>
                      <m:r>
                        <m:rPr>
                          <m:sty m:val="p"/>
                        </m:rPr>
                        <a:rPr lang="en-US" sz="2400">
                          <a:solidFill>
                            <a:srgbClr val="000000"/>
                          </a:solidFill>
                          <a:effectLst/>
                          <a:latin typeface="Cambria Math" panose="02040503050406030204" pitchFamily="18" charset="0"/>
                          <a:ea typeface="Times New Roman" panose="02020603050405020304" pitchFamily="18" charset="0"/>
                        </a:rPr>
                        <m:t>s</m:t>
                      </m:r>
                      <m:r>
                        <a:rPr lang="en-US" sz="2400">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m:rPr>
                                  <m:sty m:val="p"/>
                                </m:rPr>
                                <a:rPr lang="en-US" sz="2400">
                                  <a:solidFill>
                                    <a:srgbClr val="000000"/>
                                  </a:solidFill>
                                  <a:effectLst/>
                                  <a:latin typeface="Cambria Math" panose="02040503050406030204" pitchFamily="18" charset="0"/>
                                  <a:ea typeface="Times New Roman" panose="02020603050405020304" pitchFamily="18" charset="0"/>
                                </a:rPr>
                                <m:t>v</m:t>
                              </m:r>
                            </m:e>
                            <m:sup>
                              <m:r>
                                <a:rPr lang="en-US" sz="2400">
                                  <a:solidFill>
                                    <a:srgbClr val="000000"/>
                                  </a:solidFill>
                                  <a:effectLst/>
                                  <a:latin typeface="Cambria Math" panose="02040503050406030204" pitchFamily="18" charset="0"/>
                                  <a:ea typeface="Times New Roman" panose="02020603050405020304" pitchFamily="18" charset="0"/>
                                </a:rPr>
                                <m:t>2</m:t>
                              </m:r>
                            </m:sup>
                          </m:sSup>
                          <m:r>
                            <a:rPr lang="en-US" sz="2400" i="1">
                              <a:solidFill>
                                <a:srgbClr val="000000"/>
                              </a:solidFill>
                              <a:effectLst/>
                              <a:latin typeface="Cambria Math" panose="02040503050406030204" pitchFamily="18" charset="0"/>
                              <a:ea typeface="Times New Roman" panose="02020603050405020304" pitchFamily="18" charset="0"/>
                            </a:rPr>
                            <m:t>−</m:t>
                          </m:r>
                          <m:sSubSup>
                            <m:sSubSupPr>
                              <m:ctrlPr>
                                <a:rPr lang="en-US" sz="2400" i="1">
                                  <a:solidFill>
                                    <a:srgbClr val="000000"/>
                                  </a:solidFill>
                                  <a:effectLst/>
                                  <a:latin typeface="Cambria Math" panose="02040503050406030204" pitchFamily="18" charset="0"/>
                                  <a:ea typeface="Times New Roman" panose="02020603050405020304" pitchFamily="18" charset="0"/>
                                </a:rPr>
                              </m:ctrlPr>
                            </m:sSubSupPr>
                            <m:e>
                              <m:r>
                                <m:rPr>
                                  <m:sty m:val="p"/>
                                </m:rPr>
                                <a:rPr lang="en-US" sz="2400">
                                  <a:solidFill>
                                    <a:srgbClr val="000000"/>
                                  </a:solidFill>
                                  <a:effectLst/>
                                  <a:latin typeface="Cambria Math" panose="02040503050406030204" pitchFamily="18" charset="0"/>
                                  <a:ea typeface="Times New Roman" panose="02020603050405020304" pitchFamily="18" charset="0"/>
                                </a:rPr>
                                <m:t>v</m:t>
                              </m:r>
                            </m:e>
                            <m:sub>
                              <m:r>
                                <a:rPr lang="en-US" sz="2400">
                                  <a:solidFill>
                                    <a:srgbClr val="000000"/>
                                  </a:solidFill>
                                  <a:effectLst/>
                                  <a:latin typeface="Cambria Math" panose="02040503050406030204" pitchFamily="18" charset="0"/>
                                  <a:ea typeface="Times New Roman" panose="02020603050405020304" pitchFamily="18" charset="0"/>
                                </a:rPr>
                                <m:t>0</m:t>
                              </m:r>
                            </m:sub>
                            <m:sup>
                              <m:r>
                                <a:rPr lang="en-US" sz="2400">
                                  <a:solidFill>
                                    <a:srgbClr val="000000"/>
                                  </a:solidFill>
                                  <a:effectLst/>
                                  <a:latin typeface="Cambria Math" panose="02040503050406030204" pitchFamily="18" charset="0"/>
                                  <a:ea typeface="Times New Roman" panose="02020603050405020304" pitchFamily="18" charset="0"/>
                                </a:rPr>
                                <m:t>2</m:t>
                              </m:r>
                            </m:sup>
                          </m:sSubSup>
                        </m:num>
                        <m:den>
                          <m:r>
                            <a:rPr lang="en-US" sz="2400">
                              <a:solidFill>
                                <a:srgbClr val="000000"/>
                              </a:solidFill>
                              <a:effectLst/>
                              <a:latin typeface="Cambria Math" panose="02040503050406030204" pitchFamily="18" charset="0"/>
                              <a:ea typeface="Times New Roman" panose="02020603050405020304" pitchFamily="18" charset="0"/>
                            </a:rPr>
                            <m:t>2</m:t>
                          </m:r>
                          <m:r>
                            <m:rPr>
                              <m:sty m:val="p"/>
                            </m:rPr>
                            <a:rPr lang="en-US" sz="2400">
                              <a:solidFill>
                                <a:srgbClr val="000000"/>
                              </a:solidFill>
                              <a:effectLst/>
                              <a:latin typeface="Cambria Math" panose="02040503050406030204" pitchFamily="18" charset="0"/>
                              <a:ea typeface="Times New Roman" panose="02020603050405020304" pitchFamily="18" charset="0"/>
                            </a:rPr>
                            <m:t>a</m:t>
                          </m:r>
                        </m:den>
                      </m:f>
                      <m:r>
                        <a:rPr lang="en-US" sz="2400">
                          <a:solidFill>
                            <a:srgbClr val="000000"/>
                          </a:solidFill>
                          <a:effectLst/>
                          <a:latin typeface="Cambria Math" panose="02040503050406030204" pitchFamily="18" charset="0"/>
                          <a:ea typeface="Times New Roman" panose="02020603050405020304" pitchFamily="18" charset="0"/>
                        </a:rPr>
                        <m:t>   </m:t>
                      </m:r>
                      <m:r>
                        <a:rPr lang="en-US" sz="2400">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a:solidFill>
                            <a:srgbClr val="000000"/>
                          </a:solidFill>
                          <a:effectLst/>
                          <a:latin typeface="Cambria Math" panose="02040503050406030204" pitchFamily="18" charset="0"/>
                          <a:ea typeface="Times New Roman" panose="02020603050405020304" pitchFamily="18" charset="0"/>
                        </a:rPr>
                        <m:t> </m:t>
                      </m:r>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m:rPr>
                              <m:sty m:val="p"/>
                            </m:rPr>
                            <a:rPr lang="en-US" sz="2400">
                              <a:solidFill>
                                <a:srgbClr val="000000"/>
                              </a:solidFill>
                              <a:effectLst/>
                              <a:latin typeface="Cambria Math" panose="02040503050406030204" pitchFamily="18" charset="0"/>
                              <a:ea typeface="Times New Roman" panose="02020603050405020304" pitchFamily="18" charset="0"/>
                            </a:rPr>
                            <m:t>v</m:t>
                          </m:r>
                        </m:e>
                        <m:sup>
                          <m:r>
                            <a:rPr lang="en-US" sz="2400">
                              <a:solidFill>
                                <a:srgbClr val="000000"/>
                              </a:solidFill>
                              <a:effectLst/>
                              <a:latin typeface="Cambria Math" panose="02040503050406030204" pitchFamily="18" charset="0"/>
                              <a:ea typeface="Times New Roman" panose="02020603050405020304" pitchFamily="18" charset="0"/>
                            </a:rPr>
                            <m:t>2</m:t>
                          </m:r>
                        </m:sup>
                      </m:sSup>
                      <m:r>
                        <a:rPr lang="en-US" sz="2400" i="1">
                          <a:solidFill>
                            <a:srgbClr val="000000"/>
                          </a:solidFill>
                          <a:effectLst/>
                          <a:latin typeface="Cambria Math" panose="02040503050406030204" pitchFamily="18" charset="0"/>
                          <a:ea typeface="Times New Roman" panose="02020603050405020304" pitchFamily="18" charset="0"/>
                        </a:rPr>
                        <m:t>−</m:t>
                      </m:r>
                      <m:sSubSup>
                        <m:sSubSupPr>
                          <m:ctrlPr>
                            <a:rPr lang="en-US" sz="2400" i="1">
                              <a:solidFill>
                                <a:srgbClr val="000000"/>
                              </a:solidFill>
                              <a:effectLst/>
                              <a:latin typeface="Cambria Math" panose="02040503050406030204" pitchFamily="18" charset="0"/>
                              <a:ea typeface="Times New Roman" panose="02020603050405020304" pitchFamily="18" charset="0"/>
                            </a:rPr>
                          </m:ctrlPr>
                        </m:sSubSupPr>
                        <m:e>
                          <m:r>
                            <m:rPr>
                              <m:sty m:val="p"/>
                            </m:rPr>
                            <a:rPr lang="en-US" sz="2400">
                              <a:solidFill>
                                <a:srgbClr val="000000"/>
                              </a:solidFill>
                              <a:effectLst/>
                              <a:latin typeface="Cambria Math" panose="02040503050406030204" pitchFamily="18" charset="0"/>
                              <a:ea typeface="Times New Roman" panose="02020603050405020304" pitchFamily="18" charset="0"/>
                            </a:rPr>
                            <m:t>v</m:t>
                          </m:r>
                        </m:e>
                        <m:sub>
                          <m:r>
                            <a:rPr lang="en-US" sz="2400">
                              <a:solidFill>
                                <a:srgbClr val="000000"/>
                              </a:solidFill>
                              <a:effectLst/>
                              <a:latin typeface="Cambria Math" panose="02040503050406030204" pitchFamily="18" charset="0"/>
                              <a:ea typeface="Times New Roman" panose="02020603050405020304" pitchFamily="18" charset="0"/>
                            </a:rPr>
                            <m:t>0</m:t>
                          </m:r>
                        </m:sub>
                        <m:sup>
                          <m:r>
                            <a:rPr lang="en-US" sz="2400">
                              <a:solidFill>
                                <a:srgbClr val="000000"/>
                              </a:solidFill>
                              <a:effectLst/>
                              <a:latin typeface="Cambria Math" panose="02040503050406030204" pitchFamily="18" charset="0"/>
                              <a:ea typeface="Times New Roman" panose="02020603050405020304" pitchFamily="18" charset="0"/>
                            </a:rPr>
                            <m:t>2</m:t>
                          </m:r>
                        </m:sup>
                      </m:sSubSup>
                      <m:r>
                        <a:rPr lang="en-US" sz="2400">
                          <a:solidFill>
                            <a:srgbClr val="000000"/>
                          </a:solidFill>
                          <a:effectLst/>
                          <a:latin typeface="Cambria Math" panose="02040503050406030204" pitchFamily="18" charset="0"/>
                          <a:ea typeface="Times New Roman" panose="02020603050405020304" pitchFamily="18" charset="0"/>
                        </a:rPr>
                        <m:t>=</m:t>
                      </m:r>
                      <m:r>
                        <a:rPr lang="en-US" sz="2400">
                          <a:solidFill>
                            <a:srgbClr val="000000"/>
                          </a:solidFill>
                          <a:effectLst/>
                          <a:latin typeface="Cambria Math" panose="02040503050406030204" pitchFamily="18" charset="0"/>
                          <a:ea typeface="Times New Roman" panose="02020603050405020304" pitchFamily="18" charset="0"/>
                        </a:rPr>
                        <m:t>2</m:t>
                      </m:r>
                      <m:r>
                        <m:rPr>
                          <m:sty m:val="p"/>
                        </m:rPr>
                        <a:rPr lang="en-US" sz="2400">
                          <a:solidFill>
                            <a:srgbClr val="000000"/>
                          </a:solidFill>
                          <a:effectLst/>
                          <a:latin typeface="Cambria Math" panose="02040503050406030204" pitchFamily="18" charset="0"/>
                          <a:ea typeface="Times New Roman" panose="02020603050405020304" pitchFamily="18" charset="0"/>
                        </a:rPr>
                        <m:t>as</m:t>
                      </m:r>
                      <m:r>
                        <a:rPr lang="en-US" sz="2400">
                          <a:solidFill>
                            <a:srgbClr val="000000"/>
                          </a:solidFill>
                          <a:effectLst/>
                          <a:latin typeface="Cambria Math" panose="02040503050406030204" pitchFamily="18" charset="0"/>
                          <a:ea typeface="Times New Roman" panose="02020603050405020304" pitchFamily="18" charset="0"/>
                        </a:rPr>
                        <m:t>   (</m:t>
                      </m:r>
                      <m:r>
                        <a:rPr lang="en-US" sz="2400">
                          <a:solidFill>
                            <a:srgbClr val="000000"/>
                          </a:solidFill>
                          <a:effectLst/>
                          <a:latin typeface="Cambria Math" panose="02040503050406030204" pitchFamily="18" charset="0"/>
                          <a:ea typeface="Times New Roman" panose="02020603050405020304" pitchFamily="18" charset="0"/>
                        </a:rPr>
                        <m:t>4</m:t>
                      </m:r>
                      <m:r>
                        <a:rPr lang="en-US" sz="2400">
                          <a:solidFill>
                            <a:srgbClr val="000000"/>
                          </a:solidFill>
                          <a:effectLst/>
                          <a:latin typeface="Cambria Math" panose="02040503050406030204" pitchFamily="18" charset="0"/>
                          <a:ea typeface="Times New Roman" panose="02020603050405020304" pitchFamily="18" charset="0"/>
                        </a:rPr>
                        <m:t>)</m:t>
                      </m:r>
                    </m:oMath>
                  </m:oMathPara>
                </a14:m>
                <a:endParaRPr lang="en-US" sz="2400">
                  <a:solidFill>
                    <a:srgbClr val="003300"/>
                  </a:solidFill>
                  <a:effectLst/>
                  <a:ea typeface="Times New Roman" panose="02020603050405020304" pitchFamily="18" charset="0"/>
                </a:endParaRPr>
              </a:p>
            </p:txBody>
          </p:sp>
        </mc:Choice>
        <mc:Fallback xmlns="">
          <p:sp>
            <p:nvSpPr>
              <p:cNvPr id="2" name="TextBox 1" descr="137 zalo kim anh">
                <a:extLst>
                  <a:ext uri="{FF2B5EF4-FFF2-40B4-BE49-F238E27FC236}">
                    <a16:creationId xmlns:a16="http://schemas.microsoft.com/office/drawing/2014/main" id="{0BD700F2-9269-FB0F-FA0E-D672B2A55B1A}"/>
                  </a:ext>
                </a:extLst>
              </p:cNvPr>
              <p:cNvSpPr txBox="1">
                <a:spLocks noRot="1" noChangeAspect="1" noMove="1" noResize="1" noEditPoints="1" noAdjustHandles="1" noChangeArrowheads="1" noChangeShapeType="1" noTextEdit="1"/>
              </p:cNvSpPr>
              <p:nvPr/>
            </p:nvSpPr>
            <p:spPr>
              <a:xfrm>
                <a:off x="1499015" y="3367456"/>
                <a:ext cx="9233941" cy="3325654"/>
              </a:xfrm>
              <a:prstGeom prst="rect">
                <a:avLst/>
              </a:prstGeom>
              <a:blipFill>
                <a:blip r:embed="rId3"/>
                <a:stretch>
                  <a:fillRect l="-1056" t="-1465"/>
                </a:stretch>
              </a:blipFill>
            </p:spPr>
            <p:txBody>
              <a:bodyPr/>
              <a:lstStyle/>
              <a:p>
                <a:r>
                  <a:rPr lang="vi-VN">
                    <a:noFill/>
                  </a:rPr>
                  <a:t> </a:t>
                </a:r>
              </a:p>
            </p:txBody>
          </p:sp>
        </mc:Fallback>
      </mc:AlternateContent>
    </p:spTree>
    <p:extLst>
      <p:ext uri="{BB962C8B-B14F-4D97-AF65-F5344CB8AC3E}">
        <p14:creationId xmlns:p14="http://schemas.microsoft.com/office/powerpoint/2010/main" val="143213380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边形 111" descr="137 zalo kim anh">
            <a:extLst>
              <a:ext uri="{FF2B5EF4-FFF2-40B4-BE49-F238E27FC236}">
                <a16:creationId xmlns:a16="http://schemas.microsoft.com/office/drawing/2014/main" id="{BE1F467F-FF48-0EF8-03E8-3B23399AE693}"/>
              </a:ext>
            </a:extLst>
          </p:cNvPr>
          <p:cNvSpPr/>
          <p:nvPr/>
        </p:nvSpPr>
        <p:spPr bwMode="auto">
          <a:xfrm>
            <a:off x="197016" y="149343"/>
            <a:ext cx="8812074" cy="615156"/>
          </a:xfrm>
          <a:prstGeom prst="homePlat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1213529"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I. CÔNG THỨC CỦA CHUYỂN ĐỘNG THẲNG BIẾN ĐỔI ĐỀU</a:t>
            </a:r>
            <a:endParaRPr kumimoji="0" lang="en-US"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cs typeface="+mn-cs"/>
            </a:endParaRPr>
          </a:p>
        </p:txBody>
      </p:sp>
      <p:pic>
        <p:nvPicPr>
          <p:cNvPr id="10" name="Picture 9" descr="137 zalo kim anh">
            <a:extLst>
              <a:ext uri="{FF2B5EF4-FFF2-40B4-BE49-F238E27FC236}">
                <a16:creationId xmlns:a16="http://schemas.microsoft.com/office/drawing/2014/main" id="{62F32D4E-A9A0-A2DB-0E65-ECE9CFA136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2661" y="973786"/>
            <a:ext cx="6042323" cy="3073557"/>
          </a:xfrm>
          <a:prstGeom prst="rect">
            <a:avLst/>
          </a:prstGeom>
          <a:noFill/>
          <a:ln>
            <a:noFill/>
          </a:ln>
        </p:spPr>
      </p:pic>
      <p:sp>
        <p:nvSpPr>
          <p:cNvPr id="2" name="Rectangle: Rounded Corners 1" descr="137 zalo kim anh">
            <a:extLst>
              <a:ext uri="{FF2B5EF4-FFF2-40B4-BE49-F238E27FC236}">
                <a16:creationId xmlns:a16="http://schemas.microsoft.com/office/drawing/2014/main" id="{2CEC8E9F-E8AC-B8F9-68F7-F5D35C649AA0}"/>
              </a:ext>
            </a:extLst>
          </p:cNvPr>
          <p:cNvSpPr/>
          <p:nvPr/>
        </p:nvSpPr>
        <p:spPr>
          <a:xfrm>
            <a:off x="197017" y="973786"/>
            <a:ext cx="5898984" cy="3073557"/>
          </a:xfrm>
          <a:prstGeom prst="roundRect">
            <a:avLst/>
          </a:prstGeom>
          <a:solidFill>
            <a:srgbClr val="E5DEDB"/>
          </a:solidFill>
          <a:ln w="12700" cap="flat" cmpd="sng" algn="ctr">
            <a:solidFill>
              <a:srgbClr val="E5DEDB"/>
            </a:solidFill>
            <a:prstDash val="solid"/>
            <a:miter lim="800000"/>
          </a:ln>
          <a:effectLst>
            <a:outerShdw blurRad="50800" dist="38100" dir="2700000" algn="tl" rotWithShape="0">
              <a:prstClr val="black">
                <a:alpha val="40000"/>
              </a:prstClr>
            </a:outerShdw>
          </a:effectLst>
        </p:spPr>
        <p:txBody>
          <a:bodyPr rtlCol="0" anchor="ctr"/>
          <a:lstStyle/>
          <a:p>
            <a:pPr algn="ctr"/>
            <a:r>
              <a:rPr lang="en-US" sz="2400" b="1">
                <a:solidFill>
                  <a:srgbClr val="000000"/>
                </a:solidFill>
                <a:effectLst/>
                <a:ea typeface="Times New Roman" panose="02020603050405020304" pitchFamily="18" charset="0"/>
              </a:rPr>
              <a:t>Phiếu học tập số 1</a:t>
            </a:r>
            <a:endParaRPr lang="en-US" sz="2400">
              <a:solidFill>
                <a:srgbClr val="003300"/>
              </a:solidFill>
              <a:effectLst/>
              <a:ea typeface="Times New Roman" panose="02020603050405020304" pitchFamily="18" charset="0"/>
            </a:endParaRPr>
          </a:p>
          <a:p>
            <a:pPr algn="just">
              <a:lnSpc>
                <a:spcPct val="115000"/>
              </a:lnSpc>
            </a:pPr>
            <a:r>
              <a:rPr lang="en-US" sz="2400" b="1">
                <a:solidFill>
                  <a:srgbClr val="000000"/>
                </a:solidFill>
                <a:effectLst/>
                <a:ea typeface="Times New Roman" panose="02020603050405020304" pitchFamily="18" charset="0"/>
              </a:rPr>
              <a:t>Câu 4:</a:t>
            </a:r>
            <a:r>
              <a:rPr lang="en-US" sz="2400">
                <a:solidFill>
                  <a:srgbClr val="000000"/>
                </a:solidFill>
                <a:effectLst/>
                <a:ea typeface="Times New Roman" panose="02020603050405020304" pitchFamily="18" charset="0"/>
              </a:rPr>
              <a:t> Từ các đồ thị trong hình 9.1:</a:t>
            </a:r>
          </a:p>
          <a:p>
            <a:pPr algn="just">
              <a:lnSpc>
                <a:spcPct val="115000"/>
              </a:lnSpc>
            </a:pPr>
            <a:r>
              <a:rPr lang="en-US" sz="2400" b="1">
                <a:solidFill>
                  <a:srgbClr val="000000"/>
                </a:solidFill>
                <a:effectLst/>
                <a:ea typeface="Times New Roman" panose="02020603050405020304" pitchFamily="18" charset="0"/>
              </a:rPr>
              <a:t>a.</a:t>
            </a:r>
            <a:r>
              <a:rPr lang="en-US" sz="2400">
                <a:solidFill>
                  <a:srgbClr val="000000"/>
                </a:solidFill>
                <a:effectLst/>
                <a:ea typeface="Times New Roman" panose="02020603050405020304" pitchFamily="18" charset="0"/>
              </a:rPr>
              <a:t> Hãy viết công thức về mối liên hệ giữa v với a và t của từng chuyển động ứng với từng đồ thị trong hình 9.1.</a:t>
            </a:r>
            <a:endParaRPr lang="en-US" sz="2400">
              <a:effectLst/>
              <a:ea typeface="Times New Roman" panose="02020603050405020304" pitchFamily="18" charset="0"/>
            </a:endParaRPr>
          </a:p>
          <a:p>
            <a:pPr algn="just">
              <a:lnSpc>
                <a:spcPct val="115000"/>
              </a:lnSpc>
            </a:pPr>
            <a:r>
              <a:rPr lang="en-US" sz="2400" b="1">
                <a:solidFill>
                  <a:srgbClr val="000000"/>
                </a:solidFill>
                <a:effectLst/>
                <a:ea typeface="Times New Roman" panose="02020603050405020304" pitchFamily="18" charset="0"/>
              </a:rPr>
              <a:t>b.</a:t>
            </a:r>
            <a:r>
              <a:rPr lang="en-US" sz="2400">
                <a:solidFill>
                  <a:srgbClr val="000000"/>
                </a:solidFill>
                <a:effectLst/>
                <a:ea typeface="Times New Roman" panose="02020603050405020304" pitchFamily="18" charset="0"/>
              </a:rPr>
              <a:t> Chuyển động nào là chuyển động nhanh dần đều, chậm dần đều?</a:t>
            </a:r>
            <a:endParaRPr lang="en-US" sz="2400">
              <a:effectLst/>
              <a:ea typeface="Times New Roman" panose="02020603050405020304" pitchFamily="18" charset="0"/>
            </a:endParaRPr>
          </a:p>
        </p:txBody>
      </p:sp>
      <p:sp>
        <p:nvSpPr>
          <p:cNvPr id="3" name="TextBox 2" descr="137 zalo kim anh">
            <a:extLst>
              <a:ext uri="{FF2B5EF4-FFF2-40B4-BE49-F238E27FC236}">
                <a16:creationId xmlns:a16="http://schemas.microsoft.com/office/drawing/2014/main" id="{702BECA2-A0E2-6CAF-9965-B3C8DD85C599}"/>
              </a:ext>
            </a:extLst>
          </p:cNvPr>
          <p:cNvSpPr txBox="1"/>
          <p:nvPr/>
        </p:nvSpPr>
        <p:spPr>
          <a:xfrm>
            <a:off x="1499015" y="4256630"/>
            <a:ext cx="9144001" cy="2191049"/>
          </a:xfrm>
          <a:prstGeom prst="rect">
            <a:avLst/>
          </a:prstGeom>
          <a:noFill/>
        </p:spPr>
        <p:txBody>
          <a:bodyPr wrap="square">
            <a:spAutoFit/>
          </a:bodyPr>
          <a:lstStyle/>
          <a:p>
            <a:pPr algn="just">
              <a:lnSpc>
                <a:spcPct val="115000"/>
              </a:lnSpc>
            </a:pPr>
            <a:r>
              <a:rPr lang="en-US" sz="2400" b="1">
                <a:solidFill>
                  <a:srgbClr val="000000"/>
                </a:solidFill>
                <a:effectLst/>
                <a:ea typeface="Times New Roman" panose="02020603050405020304" pitchFamily="18" charset="0"/>
              </a:rPr>
              <a:t>a. 	</a:t>
            </a:r>
            <a:r>
              <a:rPr lang="en-US" sz="2400">
                <a:solidFill>
                  <a:srgbClr val="000000"/>
                </a:solidFill>
                <a:effectLst/>
                <a:ea typeface="Times New Roman" panose="02020603050405020304" pitchFamily="18" charset="0"/>
              </a:rPr>
              <a:t>- Đồ thị a: v = at</a:t>
            </a:r>
            <a:endParaRPr lang="en-US" sz="2400">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rPr>
              <a:t>	- Đồ thị b: v = v</a:t>
            </a:r>
            <a:r>
              <a:rPr lang="en-US" sz="2400" baseline="-25000">
                <a:solidFill>
                  <a:srgbClr val="000000"/>
                </a:solidFill>
                <a:effectLst/>
                <a:ea typeface="Times New Roman" panose="02020603050405020304" pitchFamily="18" charset="0"/>
              </a:rPr>
              <a:t>0</a:t>
            </a:r>
            <a:r>
              <a:rPr lang="en-US" sz="2400">
                <a:solidFill>
                  <a:srgbClr val="000000"/>
                </a:solidFill>
                <a:effectLst/>
                <a:ea typeface="Times New Roman" panose="02020603050405020304" pitchFamily="18" charset="0"/>
              </a:rPr>
              <a:t> + at (a &gt; 0)</a:t>
            </a:r>
            <a:endParaRPr lang="en-US" sz="2400">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rPr>
              <a:t>	- Đồ thị c: v = v</a:t>
            </a:r>
            <a:r>
              <a:rPr lang="en-US" sz="2400" baseline="-25000">
                <a:solidFill>
                  <a:srgbClr val="000000"/>
                </a:solidFill>
                <a:effectLst/>
                <a:ea typeface="Times New Roman" panose="02020603050405020304" pitchFamily="18" charset="0"/>
              </a:rPr>
              <a:t>0</a:t>
            </a:r>
            <a:r>
              <a:rPr lang="en-US" sz="2400">
                <a:solidFill>
                  <a:srgbClr val="000000"/>
                </a:solidFill>
                <a:effectLst/>
                <a:ea typeface="Times New Roman" panose="02020603050405020304" pitchFamily="18" charset="0"/>
              </a:rPr>
              <a:t> + at (a &lt; 0)</a:t>
            </a:r>
            <a:endParaRPr lang="en-US" sz="2400">
              <a:effectLst/>
              <a:ea typeface="Times New Roman" panose="02020603050405020304" pitchFamily="18" charset="0"/>
            </a:endParaRPr>
          </a:p>
          <a:p>
            <a:pPr algn="just">
              <a:lnSpc>
                <a:spcPct val="115000"/>
              </a:lnSpc>
            </a:pPr>
            <a:r>
              <a:rPr lang="en-US" sz="2400" b="1">
                <a:solidFill>
                  <a:srgbClr val="000000"/>
                </a:solidFill>
                <a:effectLst/>
                <a:ea typeface="Times New Roman" panose="02020603050405020304" pitchFamily="18" charset="0"/>
              </a:rPr>
              <a:t>b. 	</a:t>
            </a:r>
            <a:r>
              <a:rPr lang="en-US" sz="2400">
                <a:solidFill>
                  <a:srgbClr val="000000"/>
                </a:solidFill>
                <a:effectLst/>
                <a:ea typeface="Times New Roman" panose="02020603050405020304" pitchFamily="18" charset="0"/>
              </a:rPr>
              <a:t>- Chuyển động nhanh dần đều là: đồ thị a và b</a:t>
            </a:r>
            <a:endParaRPr lang="en-US" sz="2400">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rPr>
              <a:t>	- Chuyển động chậm dần đều: đồ thị c</a:t>
            </a:r>
            <a:endParaRPr lang="en-US" sz="2400">
              <a:effectLst/>
              <a:ea typeface="Times New Roman" panose="02020603050405020304" pitchFamily="18" charset="0"/>
            </a:endParaRPr>
          </a:p>
        </p:txBody>
      </p:sp>
    </p:spTree>
    <p:extLst>
      <p:ext uri="{BB962C8B-B14F-4D97-AF65-F5344CB8AC3E}">
        <p14:creationId xmlns:p14="http://schemas.microsoft.com/office/powerpoint/2010/main" val="385186249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边形 111" descr="137 zalo kim anh">
            <a:extLst>
              <a:ext uri="{FF2B5EF4-FFF2-40B4-BE49-F238E27FC236}">
                <a16:creationId xmlns:a16="http://schemas.microsoft.com/office/drawing/2014/main" id="{BE1F467F-FF48-0EF8-03E8-3B23399AE693}"/>
              </a:ext>
            </a:extLst>
          </p:cNvPr>
          <p:cNvSpPr/>
          <p:nvPr/>
        </p:nvSpPr>
        <p:spPr bwMode="auto">
          <a:xfrm>
            <a:off x="197016" y="149343"/>
            <a:ext cx="8812074" cy="615156"/>
          </a:xfrm>
          <a:prstGeom prst="homePlat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1213529">
              <a:defRPr/>
            </a:pPr>
            <a:r>
              <a:rPr kumimoji="0" lang="en-US" altLang="zh-CN"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rPr>
              <a:t>I. CÔNG THỨC CỦA CHUYỂN ĐỘNG THẲNG BIẾN ĐỔI ĐỀU</a:t>
            </a:r>
            <a:endParaRPr kumimoji="0" lang="en-US"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endParaRPr>
          </a:p>
        </p:txBody>
      </p:sp>
      <mc:AlternateContent xmlns:mc="http://schemas.openxmlformats.org/markup-compatibility/2006" xmlns:a14="http://schemas.microsoft.com/office/drawing/2010/main">
        <mc:Choice Requires="a14">
          <p:sp>
            <p:nvSpPr>
              <p:cNvPr id="11" name="TextBox 10" descr="137 zalo kim anh">
                <a:extLst>
                  <a:ext uri="{FF2B5EF4-FFF2-40B4-BE49-F238E27FC236}">
                    <a16:creationId xmlns:a16="http://schemas.microsoft.com/office/drawing/2014/main" id="{D3CBB875-9855-CAB3-BF44-98CBD5901F79}"/>
                  </a:ext>
                </a:extLst>
              </p:cNvPr>
              <p:cNvSpPr txBox="1"/>
              <p:nvPr/>
            </p:nvSpPr>
            <p:spPr>
              <a:xfrm>
                <a:off x="597477" y="911462"/>
                <a:ext cx="10989920" cy="5581015"/>
              </a:xfrm>
              <a:prstGeom prst="rect">
                <a:avLst/>
              </a:prstGeom>
              <a:noFill/>
            </p:spPr>
            <p:txBody>
              <a:bodyPr wrap="square">
                <a:spAutoFit/>
              </a:bodyPr>
              <a:lstStyle/>
              <a:p>
                <a:pPr algn="just">
                  <a:lnSpc>
                    <a:spcPct val="120000"/>
                  </a:lnSpc>
                </a:pPr>
                <a:r>
                  <a:rPr lang="en-US" sz="2800">
                    <a:solidFill>
                      <a:srgbClr val="000000"/>
                    </a:solidFill>
                    <a:effectLst/>
                    <a:ea typeface="Times New Roman" panose="02020603050405020304" pitchFamily="18" charset="0"/>
                  </a:rPr>
                  <a:t>- </a:t>
                </a:r>
                <a:r>
                  <a:rPr lang="en-US" sz="2800" b="1">
                    <a:solidFill>
                      <a:srgbClr val="000000"/>
                    </a:solidFill>
                    <a:effectLst/>
                    <a:ea typeface="Times New Roman" panose="02020603050405020304" pitchFamily="18" charset="0"/>
                  </a:rPr>
                  <a:t>Chuyển động thẳng biến đổi đều</a:t>
                </a:r>
                <a:r>
                  <a:rPr lang="en-US" sz="2800">
                    <a:solidFill>
                      <a:srgbClr val="000000"/>
                    </a:solidFill>
                    <a:effectLst/>
                    <a:ea typeface="Times New Roman" panose="02020603050405020304" pitchFamily="18" charset="0"/>
                  </a:rPr>
                  <a:t>: là chuyển động có quỹ đạo là một đường thẳng và có gia tốc không đổi.</a:t>
                </a:r>
                <a:endParaRPr lang="en-US" sz="2800">
                  <a:solidFill>
                    <a:srgbClr val="003300"/>
                  </a:solidFill>
                  <a:effectLst/>
                  <a:ea typeface="Times New Roman" panose="02020603050405020304" pitchFamily="18" charset="0"/>
                </a:endParaRPr>
              </a:p>
              <a:p>
                <a:pPr algn="just">
                  <a:lnSpc>
                    <a:spcPct val="120000"/>
                  </a:lnSpc>
                </a:pPr>
                <a:r>
                  <a:rPr lang="en-US" sz="2800" b="1">
                    <a:solidFill>
                      <a:srgbClr val="000000"/>
                    </a:solidFill>
                    <a:effectLst/>
                    <a:ea typeface="Times New Roman" panose="02020603050405020304" pitchFamily="18" charset="0"/>
                  </a:rPr>
                  <a:t>1. Công thức tính vận tốc: </a:t>
                </a:r>
                <a:r>
                  <a:rPr lang="en-US" sz="2800">
                    <a:solidFill>
                      <a:srgbClr val="000000"/>
                    </a:solidFill>
                    <a:effectLst/>
                    <a:ea typeface="Times New Roman" panose="02020603050405020304" pitchFamily="18" charset="0"/>
                  </a:rPr>
                  <a:t> </a:t>
                </a:r>
                <a14:m>
                  <m:oMath xmlns:m="http://schemas.openxmlformats.org/officeDocument/2006/math">
                    <m:r>
                      <a:rPr lang="en-US" sz="2800" b="1" i="1">
                        <a:solidFill>
                          <a:srgbClr val="000000"/>
                        </a:solidFill>
                        <a:effectLst/>
                        <a:latin typeface="Cambria Math" panose="02040503050406030204" pitchFamily="18" charset="0"/>
                        <a:ea typeface="Times New Roman" panose="02020603050405020304" pitchFamily="18" charset="0"/>
                      </a:rPr>
                      <m:t>𝒗</m:t>
                    </m:r>
                    <m:r>
                      <a:rPr lang="en-US" sz="2800" b="1" i="1">
                        <a:solidFill>
                          <a:srgbClr val="000000"/>
                        </a:solidFill>
                        <a:effectLst/>
                        <a:latin typeface="Cambria Math" panose="02040503050406030204" pitchFamily="18" charset="0"/>
                        <a:ea typeface="Times New Roman" panose="02020603050405020304" pitchFamily="18" charset="0"/>
                      </a:rPr>
                      <m:t>=</m:t>
                    </m:r>
                    <m:sSub>
                      <m:sSubPr>
                        <m:ctrlPr>
                          <a:rPr lang="en-US" sz="2800" b="1" i="1">
                            <a:solidFill>
                              <a:srgbClr val="000000"/>
                            </a:solidFill>
                            <a:effectLst/>
                            <a:latin typeface="Cambria Math" panose="02040503050406030204" pitchFamily="18" charset="0"/>
                            <a:ea typeface="Times New Roman" panose="02020603050405020304" pitchFamily="18" charset="0"/>
                          </a:rPr>
                        </m:ctrlPr>
                      </m:sSubPr>
                      <m:e>
                        <m:r>
                          <a:rPr lang="en-US" sz="2800" b="1" i="1">
                            <a:solidFill>
                              <a:srgbClr val="000000"/>
                            </a:solidFill>
                            <a:effectLst/>
                            <a:latin typeface="Cambria Math" panose="02040503050406030204" pitchFamily="18" charset="0"/>
                            <a:ea typeface="Times New Roman" panose="02020603050405020304" pitchFamily="18" charset="0"/>
                          </a:rPr>
                          <m:t>𝒗</m:t>
                        </m:r>
                      </m:e>
                      <m:sub>
                        <m:r>
                          <a:rPr lang="en-US" sz="2800" b="1" i="1">
                            <a:solidFill>
                              <a:srgbClr val="000000"/>
                            </a:solidFill>
                            <a:effectLst/>
                            <a:latin typeface="Cambria Math" panose="02040503050406030204" pitchFamily="18" charset="0"/>
                            <a:ea typeface="Times New Roman" panose="02020603050405020304" pitchFamily="18" charset="0"/>
                          </a:rPr>
                          <m:t>𝟎</m:t>
                        </m:r>
                      </m:sub>
                    </m:sSub>
                    <m:r>
                      <a:rPr lang="en-US" sz="2800" b="1" i="1">
                        <a:solidFill>
                          <a:srgbClr val="000000"/>
                        </a:solidFill>
                        <a:effectLst/>
                        <a:latin typeface="Cambria Math" panose="02040503050406030204" pitchFamily="18" charset="0"/>
                        <a:ea typeface="Times New Roman" panose="02020603050405020304" pitchFamily="18" charset="0"/>
                      </a:rPr>
                      <m:t>+</m:t>
                    </m:r>
                    <m:r>
                      <a:rPr lang="en-US" sz="2800" b="1" i="1">
                        <a:solidFill>
                          <a:srgbClr val="000000"/>
                        </a:solidFill>
                        <a:effectLst/>
                        <a:latin typeface="Cambria Math" panose="02040503050406030204" pitchFamily="18" charset="0"/>
                        <a:ea typeface="Times New Roman" panose="02020603050405020304" pitchFamily="18" charset="0"/>
                      </a:rPr>
                      <m:t>𝒂𝒕</m:t>
                    </m:r>
                  </m:oMath>
                </a14:m>
                <a:endParaRPr lang="en-US" sz="2800" b="1">
                  <a:solidFill>
                    <a:srgbClr val="003300"/>
                  </a:solidFill>
                  <a:effectLst/>
                  <a:ea typeface="Times New Roman" panose="02020603050405020304" pitchFamily="18" charset="0"/>
                </a:endParaRPr>
              </a:p>
              <a:p>
                <a:pPr algn="just">
                  <a:lnSpc>
                    <a:spcPct val="120000"/>
                  </a:lnSpc>
                </a:pPr>
                <a:r>
                  <a:rPr lang="en-US" sz="2800" b="1">
                    <a:solidFill>
                      <a:srgbClr val="000000"/>
                    </a:solidFill>
                    <a:effectLst/>
                    <a:ea typeface="Times New Roman" panose="02020603050405020304" pitchFamily="18" charset="0"/>
                  </a:rPr>
                  <a:t>2. Công thức tính độ dịch chuyển:</a:t>
                </a:r>
                <a:endParaRPr lang="en-US" sz="2800">
                  <a:solidFill>
                    <a:srgbClr val="003300"/>
                  </a:solidFill>
                  <a:effectLst/>
                  <a:ea typeface="Times New Roman" panose="02020603050405020304" pitchFamily="18" charset="0"/>
                </a:endParaRPr>
              </a:p>
              <a:p>
                <a:pPr algn="ctr">
                  <a:lnSpc>
                    <a:spcPct val="120000"/>
                  </a:lnSpc>
                </a:pPr>
                <a14:m>
                  <m:oMathPara xmlns:m="http://schemas.openxmlformats.org/officeDocument/2006/math">
                    <m:oMathParaPr>
                      <m:jc m:val="centerGroup"/>
                    </m:oMathParaPr>
                    <m:oMath xmlns:m="http://schemas.openxmlformats.org/officeDocument/2006/math">
                      <m:r>
                        <a:rPr lang="en-US" sz="2800" b="1" i="1">
                          <a:solidFill>
                            <a:srgbClr val="000000"/>
                          </a:solidFill>
                          <a:effectLst/>
                          <a:latin typeface="Cambria Math" panose="02040503050406030204" pitchFamily="18" charset="0"/>
                          <a:ea typeface="Times New Roman" panose="02020603050405020304" pitchFamily="18" charset="0"/>
                        </a:rPr>
                        <m:t>𝐝</m:t>
                      </m:r>
                      <m:r>
                        <a:rPr lang="en-US" sz="2800" b="1">
                          <a:solidFill>
                            <a:srgbClr val="000000"/>
                          </a:solidFill>
                          <a:effectLst/>
                          <a:latin typeface="Cambria Math" panose="02040503050406030204" pitchFamily="18" charset="0"/>
                          <a:ea typeface="Times New Roman" panose="02020603050405020304" pitchFamily="18" charset="0"/>
                        </a:rPr>
                        <m:t>=</m:t>
                      </m:r>
                      <m:f>
                        <m:fPr>
                          <m:ctrlPr>
                            <a:rPr lang="en-US" sz="2800" b="1" i="1">
                              <a:solidFill>
                                <a:srgbClr val="000000"/>
                              </a:solidFill>
                              <a:effectLst/>
                              <a:latin typeface="Cambria Math" panose="02040503050406030204" pitchFamily="18" charset="0"/>
                              <a:ea typeface="Times New Roman" panose="02020603050405020304" pitchFamily="18" charset="0"/>
                            </a:rPr>
                          </m:ctrlPr>
                        </m:fPr>
                        <m:num>
                          <m:sSub>
                            <m:sSubPr>
                              <m:ctrlPr>
                                <a:rPr lang="en-US" sz="2800" b="1" i="1">
                                  <a:solidFill>
                                    <a:srgbClr val="000000"/>
                                  </a:solidFill>
                                  <a:effectLst/>
                                  <a:latin typeface="Cambria Math" panose="02040503050406030204" pitchFamily="18" charset="0"/>
                                  <a:ea typeface="Times New Roman" panose="02020603050405020304" pitchFamily="18" charset="0"/>
                                </a:rPr>
                              </m:ctrlPr>
                            </m:sSubPr>
                            <m:e>
                              <m:r>
                                <a:rPr lang="en-US" sz="2800" b="1" i="1">
                                  <a:solidFill>
                                    <a:srgbClr val="000000"/>
                                  </a:solidFill>
                                  <a:effectLst/>
                                  <a:latin typeface="Cambria Math" panose="02040503050406030204" pitchFamily="18" charset="0"/>
                                  <a:ea typeface="Times New Roman" panose="02020603050405020304" pitchFamily="18" charset="0"/>
                                </a:rPr>
                                <m:t>𝐯</m:t>
                              </m:r>
                            </m:e>
                            <m:sub>
                              <m:r>
                                <a:rPr lang="en-US" sz="2800" b="1" i="1">
                                  <a:solidFill>
                                    <a:srgbClr val="000000"/>
                                  </a:solidFill>
                                  <a:effectLst/>
                                  <a:latin typeface="Cambria Math" panose="02040503050406030204" pitchFamily="18" charset="0"/>
                                  <a:ea typeface="Times New Roman" panose="02020603050405020304" pitchFamily="18" charset="0"/>
                                </a:rPr>
                                <m:t>𝟎</m:t>
                              </m:r>
                            </m:sub>
                          </m:sSub>
                          <m:r>
                            <a:rPr lang="en-US" sz="2800" b="1">
                              <a:solidFill>
                                <a:srgbClr val="000000"/>
                              </a:solidFill>
                              <a:effectLst/>
                              <a:latin typeface="Cambria Math" panose="02040503050406030204" pitchFamily="18" charset="0"/>
                              <a:ea typeface="Times New Roman" panose="02020603050405020304" pitchFamily="18" charset="0"/>
                            </a:rPr>
                            <m:t>+</m:t>
                          </m:r>
                          <m:r>
                            <a:rPr lang="en-US" sz="2800" b="1" i="1">
                              <a:solidFill>
                                <a:srgbClr val="000000"/>
                              </a:solidFill>
                              <a:effectLst/>
                              <a:latin typeface="Cambria Math" panose="02040503050406030204" pitchFamily="18" charset="0"/>
                              <a:ea typeface="Times New Roman" panose="02020603050405020304" pitchFamily="18" charset="0"/>
                            </a:rPr>
                            <m:t>𝐯</m:t>
                          </m:r>
                        </m:num>
                        <m:den>
                          <m:r>
                            <a:rPr lang="en-US" sz="2800" b="1" i="1">
                              <a:solidFill>
                                <a:srgbClr val="000000"/>
                              </a:solidFill>
                              <a:effectLst/>
                              <a:latin typeface="Cambria Math" panose="02040503050406030204" pitchFamily="18" charset="0"/>
                              <a:ea typeface="Times New Roman" panose="02020603050405020304" pitchFamily="18" charset="0"/>
                            </a:rPr>
                            <m:t>𝟐</m:t>
                          </m:r>
                        </m:den>
                      </m:f>
                      <m:r>
                        <a:rPr lang="en-US" sz="2800" b="1">
                          <a:solidFill>
                            <a:srgbClr val="000000"/>
                          </a:solidFill>
                          <a:effectLst/>
                          <a:latin typeface="Cambria Math" panose="02040503050406030204" pitchFamily="18" charset="0"/>
                          <a:ea typeface="Times New Roman" panose="02020603050405020304" pitchFamily="18" charset="0"/>
                        </a:rPr>
                        <m:t>.</m:t>
                      </m:r>
                      <m:r>
                        <a:rPr lang="en-US" sz="2800" b="1" i="1">
                          <a:solidFill>
                            <a:srgbClr val="000000"/>
                          </a:solidFill>
                          <a:effectLst/>
                          <a:latin typeface="Cambria Math" panose="02040503050406030204" pitchFamily="18" charset="0"/>
                          <a:ea typeface="Times New Roman" panose="02020603050405020304" pitchFamily="18" charset="0"/>
                        </a:rPr>
                        <m:t>𝐭</m:t>
                      </m:r>
                    </m:oMath>
                  </m:oMathPara>
                </a14:m>
                <a:endParaRPr lang="en-US" sz="2800">
                  <a:solidFill>
                    <a:srgbClr val="003300"/>
                  </a:solidFill>
                  <a:effectLst/>
                  <a:ea typeface="Times New Roman" panose="02020603050405020304" pitchFamily="18" charset="0"/>
                </a:endParaRPr>
              </a:p>
              <a:p>
                <a:pPr algn="just">
                  <a:lnSpc>
                    <a:spcPct val="120000"/>
                  </a:lnSpc>
                </a:pPr>
                <a:r>
                  <a:rPr lang="en-US" sz="2800" b="1">
                    <a:solidFill>
                      <a:srgbClr val="000000"/>
                    </a:solidFill>
                    <a:effectLst/>
                    <a:ea typeface="Times New Roman" panose="02020603050405020304" pitchFamily="18" charset="0"/>
                  </a:rPr>
                  <a:t>3. Công thức tính quãng đường:</a:t>
                </a:r>
                <a:endParaRPr lang="en-US" sz="2800">
                  <a:solidFill>
                    <a:srgbClr val="003300"/>
                  </a:solidFill>
                  <a:effectLst/>
                  <a:ea typeface="Times New Roman" panose="02020603050405020304" pitchFamily="18" charset="0"/>
                </a:endParaRPr>
              </a:p>
              <a:p>
                <a:pPr algn="ctr">
                  <a:lnSpc>
                    <a:spcPct val="120000"/>
                  </a:lnSpc>
                </a:pPr>
                <a14:m>
                  <m:oMathPara xmlns:m="http://schemas.openxmlformats.org/officeDocument/2006/math">
                    <m:oMathParaPr>
                      <m:jc m:val="centerGroup"/>
                    </m:oMathParaPr>
                    <m:oMath xmlns:m="http://schemas.openxmlformats.org/officeDocument/2006/math">
                      <m:r>
                        <a:rPr lang="en-US" sz="2800" b="1" i="1">
                          <a:solidFill>
                            <a:srgbClr val="000000"/>
                          </a:solidFill>
                          <a:effectLst/>
                          <a:latin typeface="Cambria Math" panose="02040503050406030204" pitchFamily="18" charset="0"/>
                          <a:ea typeface="Times New Roman" panose="02020603050405020304" pitchFamily="18" charset="0"/>
                        </a:rPr>
                        <m:t>𝐬</m:t>
                      </m:r>
                      <m:r>
                        <a:rPr lang="en-US" sz="2800" b="1">
                          <a:solidFill>
                            <a:srgbClr val="000000"/>
                          </a:solidFill>
                          <a:effectLst/>
                          <a:latin typeface="Cambria Math" panose="02040503050406030204" pitchFamily="18" charset="0"/>
                          <a:ea typeface="Times New Roman" panose="02020603050405020304" pitchFamily="18" charset="0"/>
                        </a:rPr>
                        <m:t>=</m:t>
                      </m:r>
                      <m:d>
                        <m:dPr>
                          <m:begChr m:val="|"/>
                          <m:endChr m:val="|"/>
                          <m:ctrlPr>
                            <a:rPr lang="en-US" sz="2800" b="1" i="1">
                              <a:solidFill>
                                <a:srgbClr val="000000"/>
                              </a:solidFill>
                              <a:effectLst/>
                              <a:latin typeface="Cambria Math" panose="02040503050406030204" pitchFamily="18" charset="0"/>
                              <a:ea typeface="Times New Roman" panose="02020603050405020304" pitchFamily="18" charset="0"/>
                            </a:rPr>
                          </m:ctrlPr>
                        </m:dPr>
                        <m:e>
                          <m:r>
                            <a:rPr lang="en-US" sz="2800" b="1" i="1">
                              <a:solidFill>
                                <a:srgbClr val="000000"/>
                              </a:solidFill>
                              <a:effectLst/>
                              <a:latin typeface="Cambria Math" panose="02040503050406030204" pitchFamily="18" charset="0"/>
                              <a:ea typeface="Times New Roman" panose="02020603050405020304" pitchFamily="18" charset="0"/>
                            </a:rPr>
                            <m:t>𝐝</m:t>
                          </m:r>
                        </m:e>
                      </m:d>
                      <m:r>
                        <a:rPr lang="en-US" sz="2800" b="1">
                          <a:solidFill>
                            <a:srgbClr val="000000"/>
                          </a:solidFill>
                          <a:effectLst/>
                          <a:latin typeface="Cambria Math" panose="02040503050406030204" pitchFamily="18" charset="0"/>
                          <a:ea typeface="Times New Roman" panose="02020603050405020304" pitchFamily="18" charset="0"/>
                        </a:rPr>
                        <m:t>=</m:t>
                      </m:r>
                      <m:sSub>
                        <m:sSubPr>
                          <m:ctrlPr>
                            <a:rPr lang="en-US" sz="2800" b="1" i="1">
                              <a:solidFill>
                                <a:srgbClr val="000000"/>
                              </a:solidFill>
                              <a:effectLst/>
                              <a:latin typeface="Cambria Math" panose="02040503050406030204" pitchFamily="18" charset="0"/>
                              <a:ea typeface="Times New Roman" panose="02020603050405020304" pitchFamily="18" charset="0"/>
                            </a:rPr>
                          </m:ctrlPr>
                        </m:sSubPr>
                        <m:e>
                          <m:r>
                            <a:rPr lang="en-US" sz="2800" b="1" i="1">
                              <a:solidFill>
                                <a:srgbClr val="000000"/>
                              </a:solidFill>
                              <a:effectLst/>
                              <a:latin typeface="Cambria Math" panose="02040503050406030204" pitchFamily="18" charset="0"/>
                              <a:ea typeface="Times New Roman" panose="02020603050405020304" pitchFamily="18" charset="0"/>
                            </a:rPr>
                            <m:t>𝐯</m:t>
                          </m:r>
                        </m:e>
                        <m:sub>
                          <m:r>
                            <a:rPr lang="en-US" sz="2800" b="1" i="1">
                              <a:solidFill>
                                <a:srgbClr val="000000"/>
                              </a:solidFill>
                              <a:effectLst/>
                              <a:latin typeface="Cambria Math" panose="02040503050406030204" pitchFamily="18" charset="0"/>
                              <a:ea typeface="Times New Roman" panose="02020603050405020304" pitchFamily="18" charset="0"/>
                            </a:rPr>
                            <m:t>𝟎</m:t>
                          </m:r>
                        </m:sub>
                      </m:sSub>
                      <m:r>
                        <a:rPr lang="en-US" sz="2800" b="1" i="1">
                          <a:solidFill>
                            <a:srgbClr val="000000"/>
                          </a:solidFill>
                          <a:effectLst/>
                          <a:latin typeface="Cambria Math" panose="02040503050406030204" pitchFamily="18" charset="0"/>
                          <a:ea typeface="Times New Roman" panose="02020603050405020304" pitchFamily="18" charset="0"/>
                        </a:rPr>
                        <m:t>𝐭</m:t>
                      </m:r>
                      <m:r>
                        <a:rPr lang="en-US" sz="2800" b="1">
                          <a:solidFill>
                            <a:srgbClr val="000000"/>
                          </a:solidFill>
                          <a:effectLst/>
                          <a:latin typeface="Cambria Math" panose="02040503050406030204" pitchFamily="18" charset="0"/>
                          <a:ea typeface="Times New Roman" panose="02020603050405020304" pitchFamily="18" charset="0"/>
                        </a:rPr>
                        <m:t>+</m:t>
                      </m:r>
                      <m:f>
                        <m:fPr>
                          <m:ctrlPr>
                            <a:rPr lang="en-US" sz="2800" b="1" i="1">
                              <a:solidFill>
                                <a:srgbClr val="000000"/>
                              </a:solidFill>
                              <a:effectLst/>
                              <a:latin typeface="Cambria Math" panose="02040503050406030204" pitchFamily="18" charset="0"/>
                              <a:ea typeface="Times New Roman" panose="02020603050405020304" pitchFamily="18" charset="0"/>
                            </a:rPr>
                          </m:ctrlPr>
                        </m:fPr>
                        <m:num>
                          <m:r>
                            <a:rPr lang="en-US" sz="2800" b="1" i="1">
                              <a:solidFill>
                                <a:srgbClr val="000000"/>
                              </a:solidFill>
                              <a:effectLst/>
                              <a:latin typeface="Cambria Math" panose="02040503050406030204" pitchFamily="18" charset="0"/>
                              <a:ea typeface="Times New Roman" panose="02020603050405020304" pitchFamily="18" charset="0"/>
                            </a:rPr>
                            <m:t>𝟏</m:t>
                          </m:r>
                        </m:num>
                        <m:den>
                          <m:r>
                            <a:rPr lang="en-US" sz="2800" b="1" i="1">
                              <a:solidFill>
                                <a:srgbClr val="000000"/>
                              </a:solidFill>
                              <a:effectLst/>
                              <a:latin typeface="Cambria Math" panose="02040503050406030204" pitchFamily="18" charset="0"/>
                              <a:ea typeface="Times New Roman" panose="02020603050405020304" pitchFamily="18" charset="0"/>
                            </a:rPr>
                            <m:t>𝟐</m:t>
                          </m:r>
                        </m:den>
                      </m:f>
                      <m:r>
                        <a:rPr lang="en-US" sz="2800" b="1" i="1">
                          <a:solidFill>
                            <a:srgbClr val="000000"/>
                          </a:solidFill>
                          <a:effectLst/>
                          <a:latin typeface="Cambria Math" panose="02040503050406030204" pitchFamily="18" charset="0"/>
                          <a:ea typeface="Times New Roman" panose="02020603050405020304" pitchFamily="18" charset="0"/>
                        </a:rPr>
                        <m:t>𝐚</m:t>
                      </m:r>
                      <m:sSup>
                        <m:sSupPr>
                          <m:ctrlPr>
                            <a:rPr lang="en-US" sz="2800" b="1" i="1">
                              <a:solidFill>
                                <a:srgbClr val="000000"/>
                              </a:solidFill>
                              <a:effectLst/>
                              <a:latin typeface="Cambria Math" panose="02040503050406030204" pitchFamily="18" charset="0"/>
                              <a:ea typeface="Times New Roman" panose="02020603050405020304" pitchFamily="18" charset="0"/>
                            </a:rPr>
                          </m:ctrlPr>
                        </m:sSupPr>
                        <m:e>
                          <m:r>
                            <a:rPr lang="en-US" sz="2800" b="1" i="1">
                              <a:solidFill>
                                <a:srgbClr val="000000"/>
                              </a:solidFill>
                              <a:effectLst/>
                              <a:latin typeface="Cambria Math" panose="02040503050406030204" pitchFamily="18" charset="0"/>
                              <a:ea typeface="Times New Roman" panose="02020603050405020304" pitchFamily="18" charset="0"/>
                            </a:rPr>
                            <m:t>𝐭</m:t>
                          </m:r>
                        </m:e>
                        <m:sup>
                          <m:r>
                            <a:rPr lang="en-US" sz="2800" b="1" i="1">
                              <a:solidFill>
                                <a:srgbClr val="000000"/>
                              </a:solidFill>
                              <a:effectLst/>
                              <a:latin typeface="Cambria Math" panose="02040503050406030204" pitchFamily="18" charset="0"/>
                              <a:ea typeface="Times New Roman" panose="02020603050405020304" pitchFamily="18" charset="0"/>
                            </a:rPr>
                            <m:t>𝟐</m:t>
                          </m:r>
                        </m:sup>
                      </m:sSup>
                    </m:oMath>
                  </m:oMathPara>
                </a14:m>
                <a:endParaRPr lang="en-US" sz="2800">
                  <a:solidFill>
                    <a:srgbClr val="003300"/>
                  </a:solidFill>
                  <a:effectLst/>
                  <a:ea typeface="Times New Roman" panose="02020603050405020304" pitchFamily="18" charset="0"/>
                </a:endParaRPr>
              </a:p>
              <a:p>
                <a:pPr algn="just">
                  <a:lnSpc>
                    <a:spcPct val="120000"/>
                  </a:lnSpc>
                </a:pPr>
                <a:r>
                  <a:rPr lang="en-US" sz="2800" b="1">
                    <a:solidFill>
                      <a:srgbClr val="000000"/>
                    </a:solidFill>
                    <a:effectLst/>
                    <a:ea typeface="Times New Roman" panose="02020603050405020304" pitchFamily="18" charset="0"/>
                  </a:rPr>
                  <a:t>4. Công thức độc lập với thời gian:</a:t>
                </a:r>
                <a:endParaRPr lang="en-US" sz="2800">
                  <a:solidFill>
                    <a:srgbClr val="003300"/>
                  </a:solidFill>
                  <a:effectLst/>
                  <a:ea typeface="Times New Roman" panose="02020603050405020304" pitchFamily="18" charset="0"/>
                </a:endParaRPr>
              </a:p>
              <a:p>
                <a:pPr algn="ctr">
                  <a:lnSpc>
                    <a:spcPct val="120000"/>
                  </a:lnSpc>
                </a:pPr>
                <a:r>
                  <a:rPr lang="en-US" sz="2800" b="1">
                    <a:solidFill>
                      <a:srgbClr val="000000"/>
                    </a:solidFill>
                    <a:effectLst/>
                    <a:ea typeface="Times New Roman" panose="02020603050405020304" pitchFamily="18" charset="0"/>
                  </a:rPr>
                  <a:t>v</a:t>
                </a:r>
                <a:r>
                  <a:rPr lang="en-US" sz="2800" b="1" baseline="30000">
                    <a:solidFill>
                      <a:srgbClr val="000000"/>
                    </a:solidFill>
                    <a:effectLst/>
                    <a:ea typeface="Times New Roman" panose="02020603050405020304" pitchFamily="18" charset="0"/>
                  </a:rPr>
                  <a:t>2</a:t>
                </a:r>
                <a:r>
                  <a:rPr lang="en-US" sz="2800" b="1">
                    <a:solidFill>
                      <a:srgbClr val="000000"/>
                    </a:solidFill>
                    <a:effectLst/>
                    <a:ea typeface="Times New Roman" panose="02020603050405020304" pitchFamily="18" charset="0"/>
                  </a:rPr>
                  <a:t> − v</a:t>
                </a:r>
                <a:r>
                  <a:rPr lang="en-US" sz="2800" b="1" baseline="30000">
                    <a:solidFill>
                      <a:srgbClr val="000000"/>
                    </a:solidFill>
                    <a:effectLst/>
                    <a:ea typeface="Times New Roman" panose="02020603050405020304" pitchFamily="18" charset="0"/>
                  </a:rPr>
                  <a:t>2</a:t>
                </a:r>
                <a:r>
                  <a:rPr lang="en-US" sz="2800" b="1" baseline="-25000">
                    <a:solidFill>
                      <a:srgbClr val="000000"/>
                    </a:solidFill>
                    <a:effectLst/>
                    <a:ea typeface="Times New Roman" panose="02020603050405020304" pitchFamily="18" charset="0"/>
                  </a:rPr>
                  <a:t>0</a:t>
                </a:r>
                <a:r>
                  <a:rPr lang="en-US" sz="2800" b="1">
                    <a:solidFill>
                      <a:srgbClr val="000000"/>
                    </a:solidFill>
                    <a:effectLst/>
                    <a:ea typeface="Times New Roman" panose="02020603050405020304" pitchFamily="18" charset="0"/>
                  </a:rPr>
                  <a:t> = 2a.s</a:t>
                </a:r>
                <a:endParaRPr lang="en-US" sz="2800">
                  <a:solidFill>
                    <a:srgbClr val="003300"/>
                  </a:solidFill>
                  <a:effectLst/>
                  <a:ea typeface="Times New Roman" panose="02020603050405020304" pitchFamily="18" charset="0"/>
                </a:endParaRPr>
              </a:p>
            </p:txBody>
          </p:sp>
        </mc:Choice>
        <mc:Fallback xmlns="">
          <p:sp>
            <p:nvSpPr>
              <p:cNvPr id="11" name="TextBox 10" descr="137 zalo kim anh">
                <a:extLst>
                  <a:ext uri="{FF2B5EF4-FFF2-40B4-BE49-F238E27FC236}">
                    <a16:creationId xmlns:a16="http://schemas.microsoft.com/office/drawing/2014/main" id="{D3CBB875-9855-CAB3-BF44-98CBD5901F79}"/>
                  </a:ext>
                </a:extLst>
              </p:cNvPr>
              <p:cNvSpPr txBox="1">
                <a:spLocks noRot="1" noChangeAspect="1" noMove="1" noResize="1" noEditPoints="1" noAdjustHandles="1" noChangeArrowheads="1" noChangeShapeType="1" noTextEdit="1"/>
              </p:cNvSpPr>
              <p:nvPr/>
            </p:nvSpPr>
            <p:spPr>
              <a:xfrm>
                <a:off x="597477" y="911462"/>
                <a:ext cx="10989920" cy="5581015"/>
              </a:xfrm>
              <a:prstGeom prst="rect">
                <a:avLst/>
              </a:prstGeom>
              <a:blipFill>
                <a:blip r:embed="rId2"/>
                <a:stretch>
                  <a:fillRect l="-1109" t="-219" r="-1165" b="-2186"/>
                </a:stretch>
              </a:blipFill>
            </p:spPr>
            <p:txBody>
              <a:bodyPr/>
              <a:lstStyle/>
              <a:p>
                <a:r>
                  <a:rPr lang="vi-VN">
                    <a:noFill/>
                  </a:rPr>
                  <a:t> </a:t>
                </a:r>
              </a:p>
            </p:txBody>
          </p:sp>
        </mc:Fallback>
      </mc:AlternateContent>
      <p:sp>
        <p:nvSpPr>
          <p:cNvPr id="2" name="Hexagon 1" descr="137 zalo kim anh">
            <a:extLst>
              <a:ext uri="{FF2B5EF4-FFF2-40B4-BE49-F238E27FC236}">
                <a16:creationId xmlns:a16="http://schemas.microsoft.com/office/drawing/2014/main" id="{24DCE748-43EF-9105-2529-0EF7ED8F25A4}"/>
              </a:ext>
            </a:extLst>
          </p:cNvPr>
          <p:cNvSpPr/>
          <p:nvPr/>
        </p:nvSpPr>
        <p:spPr>
          <a:xfrm>
            <a:off x="4557009" y="2038662"/>
            <a:ext cx="2103120" cy="457200"/>
          </a:xfrm>
          <a:prstGeom prst="hexagon">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xagon 2" descr="137 zalo kim anh">
            <a:extLst>
              <a:ext uri="{FF2B5EF4-FFF2-40B4-BE49-F238E27FC236}">
                <a16:creationId xmlns:a16="http://schemas.microsoft.com/office/drawing/2014/main" id="{43E3EC39-3517-0740-E5E9-CE6ACCE506E9}"/>
              </a:ext>
            </a:extLst>
          </p:cNvPr>
          <p:cNvSpPr/>
          <p:nvPr/>
        </p:nvSpPr>
        <p:spPr>
          <a:xfrm>
            <a:off x="4936697" y="3095470"/>
            <a:ext cx="2377440" cy="914400"/>
          </a:xfrm>
          <a:prstGeom prst="hexagon">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descr="137 zalo kim anh">
            <a:extLst>
              <a:ext uri="{FF2B5EF4-FFF2-40B4-BE49-F238E27FC236}">
                <a16:creationId xmlns:a16="http://schemas.microsoft.com/office/drawing/2014/main" id="{EB866586-54DF-3BEB-8F93-602668CD67D8}"/>
              </a:ext>
            </a:extLst>
          </p:cNvPr>
          <p:cNvSpPr/>
          <p:nvPr/>
        </p:nvSpPr>
        <p:spPr>
          <a:xfrm>
            <a:off x="4299179" y="4522292"/>
            <a:ext cx="3657600" cy="914400"/>
          </a:xfrm>
          <a:prstGeom prst="hexagon">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descr="137 zalo kim anh">
            <a:extLst>
              <a:ext uri="{FF2B5EF4-FFF2-40B4-BE49-F238E27FC236}">
                <a16:creationId xmlns:a16="http://schemas.microsoft.com/office/drawing/2014/main" id="{5E2FD8A2-EFF9-9EEA-BF69-2AC5B5A442B5}"/>
              </a:ext>
            </a:extLst>
          </p:cNvPr>
          <p:cNvSpPr/>
          <p:nvPr/>
        </p:nvSpPr>
        <p:spPr>
          <a:xfrm>
            <a:off x="4879737" y="5965278"/>
            <a:ext cx="2468880" cy="457200"/>
          </a:xfrm>
          <a:prstGeom prst="hexagon">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7102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left)">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left)">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wipe(left)">
                                      <p:cBhvr>
                                        <p:cTn id="37" dur="500"/>
                                        <p:tgtEl>
                                          <p:spTgt spid="1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
                                            <p:txEl>
                                              <p:pRg st="5" end="5"/>
                                            </p:txEl>
                                          </p:spTgt>
                                        </p:tgtEl>
                                        <p:attrNameLst>
                                          <p:attrName>style.visibility</p:attrName>
                                        </p:attrNameLst>
                                      </p:cBhvr>
                                      <p:to>
                                        <p:strVal val="visible"/>
                                      </p:to>
                                    </p:set>
                                    <p:animEffect transition="in" filter="wipe(left)">
                                      <p:cBhvr>
                                        <p:cTn id="42" dur="500"/>
                                        <p:tgtEl>
                                          <p:spTgt spid="11">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1">
                                            <p:txEl>
                                              <p:pRg st="6" end="6"/>
                                            </p:txEl>
                                          </p:spTgt>
                                        </p:tgtEl>
                                        <p:attrNameLst>
                                          <p:attrName>style.visibility</p:attrName>
                                        </p:attrNameLst>
                                      </p:cBhvr>
                                      <p:to>
                                        <p:strVal val="visible"/>
                                      </p:to>
                                    </p:set>
                                    <p:animEffect transition="in" filter="wipe(left)">
                                      <p:cBhvr>
                                        <p:cTn id="52" dur="500"/>
                                        <p:tgtEl>
                                          <p:spTgt spid="11">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xEl>
                                              <p:pRg st="7" end="7"/>
                                            </p:txEl>
                                          </p:spTgt>
                                        </p:tgtEl>
                                        <p:attrNameLst>
                                          <p:attrName>style.visibility</p:attrName>
                                        </p:attrNameLst>
                                      </p:cBhvr>
                                      <p:to>
                                        <p:strVal val="visible"/>
                                      </p:to>
                                    </p:set>
                                    <p:animEffect transition="in" filter="wipe(left)">
                                      <p:cBhvr>
                                        <p:cTn id="57" dur="500"/>
                                        <p:tgtEl>
                                          <p:spTgt spid="11">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barn(inVertical)">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115" descr="137 zalo kim anh">
            <a:extLst>
              <a:ext uri="{FF2B5EF4-FFF2-40B4-BE49-F238E27FC236}">
                <a16:creationId xmlns:a16="http://schemas.microsoft.com/office/drawing/2014/main" id="{DF203354-947F-D7B5-D9DB-E0527F04C17F}"/>
              </a:ext>
            </a:extLst>
          </p:cNvPr>
          <p:cNvSpPr/>
          <p:nvPr/>
        </p:nvSpPr>
        <p:spPr bwMode="auto">
          <a:xfrm>
            <a:off x="289623" y="3007844"/>
            <a:ext cx="7669812" cy="615156"/>
          </a:xfrm>
          <a:prstGeom prst="homePlate">
            <a:avLst/>
          </a:prstGeom>
          <a:solidFill>
            <a:srgbClr val="FFCA08"/>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lvl="0" algn="just" defTabSz="1213529">
              <a:defRPr/>
            </a:pPr>
            <a:r>
              <a:rPr kumimoji="0" lang="en-US" altLang="zh-CN" sz="2800" b="1" i="0" u="none" strike="noStrike" kern="0" cap="none" spc="0" normalizeH="0" baseline="0" noProof="0">
                <a:ln>
                  <a:noFill/>
                </a:ln>
                <a:solidFill>
                  <a:prstClr val="black"/>
                </a:solidFill>
                <a:effectLst/>
                <a:uLnTx/>
                <a:uFillTx/>
                <a:ea typeface="微软雅黑" pitchFamily="34" charset="-122"/>
                <a:cs typeface="+mn-cs"/>
              </a:rPr>
              <a:t>VD2: v</a:t>
            </a:r>
            <a:r>
              <a:rPr kumimoji="0" lang="en-US" altLang="zh-CN" sz="2800" b="1" i="0" u="none" strike="noStrike" kern="0" cap="none" spc="0" normalizeH="0" baseline="-25000" noProof="0">
                <a:ln>
                  <a:noFill/>
                </a:ln>
                <a:solidFill>
                  <a:prstClr val="black"/>
                </a:solidFill>
                <a:effectLst/>
                <a:uLnTx/>
                <a:uFillTx/>
                <a:ea typeface="微软雅黑" pitchFamily="34" charset="-122"/>
                <a:cs typeface="+mn-cs"/>
              </a:rPr>
              <a:t>0</a:t>
            </a:r>
            <a:r>
              <a:rPr kumimoji="0" lang="en-US" altLang="zh-CN" sz="2800" b="1" i="0" u="none" strike="noStrike" kern="0" cap="none" spc="0" normalizeH="0" noProof="0">
                <a:ln>
                  <a:noFill/>
                </a:ln>
                <a:solidFill>
                  <a:prstClr val="black"/>
                </a:solidFill>
                <a:effectLst/>
                <a:uLnTx/>
                <a:uFillTx/>
                <a:ea typeface="微软雅黑" pitchFamily="34" charset="-122"/>
                <a:cs typeface="+mn-cs"/>
              </a:rPr>
              <a:t> = 20m/s; a = 0,5m/s</a:t>
            </a:r>
            <a:r>
              <a:rPr kumimoji="0" lang="en-US" altLang="zh-CN" sz="2800" b="1" i="0" u="none" strike="noStrike" kern="0" cap="none" spc="0" normalizeH="0" baseline="30000" noProof="0">
                <a:ln>
                  <a:noFill/>
                </a:ln>
                <a:solidFill>
                  <a:prstClr val="black"/>
                </a:solidFill>
                <a:effectLst/>
                <a:uLnTx/>
                <a:uFillTx/>
                <a:ea typeface="微软雅黑" pitchFamily="34" charset="-122"/>
                <a:cs typeface="+mn-cs"/>
              </a:rPr>
              <a:t>2</a:t>
            </a:r>
            <a:r>
              <a:rPr kumimoji="0" lang="en-US" altLang="zh-CN" sz="2800" b="1" i="0" u="none" strike="noStrike" kern="0" cap="none" spc="0" normalizeH="0" noProof="0">
                <a:ln>
                  <a:noFill/>
                </a:ln>
                <a:solidFill>
                  <a:prstClr val="black"/>
                </a:solidFill>
                <a:effectLst/>
                <a:uLnTx/>
                <a:uFillTx/>
                <a:ea typeface="微软雅黑" pitchFamily="34" charset="-122"/>
                <a:cs typeface="+mn-cs"/>
              </a:rPr>
              <a:t>; </a:t>
            </a:r>
            <a:r>
              <a:rPr lang="en-US" altLang="zh-CN" sz="2800" b="1" kern="0">
                <a:solidFill>
                  <a:prstClr val="black"/>
                </a:solidFill>
                <a:ea typeface="微软雅黑" pitchFamily="34" charset="-122"/>
                <a:sym typeface="Symbol" panose="05050102010706020507" pitchFamily="18" charset="2"/>
              </a:rPr>
              <a:t>t = 30s  s = ?</a:t>
            </a:r>
            <a:endParaRPr kumimoji="0" lang="en-US" sz="2800" b="1" i="0" u="none" strike="noStrike" kern="0" cap="none" spc="0" normalizeH="0" baseline="0" noProof="0">
              <a:ln>
                <a:noFill/>
              </a:ln>
              <a:solidFill>
                <a:prstClr val="black"/>
              </a:solidFill>
              <a:effectLst/>
              <a:uLnTx/>
              <a:uFillTx/>
              <a:ea typeface="微软雅黑" pitchFamily="34" charset="-122"/>
              <a:cs typeface="+mn-cs"/>
            </a:endParaRPr>
          </a:p>
        </p:txBody>
      </p:sp>
      <p:sp>
        <p:nvSpPr>
          <p:cNvPr id="6" name="五边形 111" descr="137 zalo kim anh">
            <a:extLst>
              <a:ext uri="{FF2B5EF4-FFF2-40B4-BE49-F238E27FC236}">
                <a16:creationId xmlns:a16="http://schemas.microsoft.com/office/drawing/2014/main" id="{BE1F467F-FF48-0EF8-03E8-3B23399AE693}"/>
              </a:ext>
            </a:extLst>
          </p:cNvPr>
          <p:cNvSpPr/>
          <p:nvPr/>
        </p:nvSpPr>
        <p:spPr bwMode="auto">
          <a:xfrm>
            <a:off x="197016" y="149343"/>
            <a:ext cx="8812074" cy="615156"/>
          </a:xfrm>
          <a:prstGeom prst="homePlat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1213529">
              <a:defRPr/>
            </a:pPr>
            <a:r>
              <a:rPr kumimoji="0" lang="en-US" altLang="zh-CN"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rPr>
              <a:t>I. CÔNG THỨC CỦA CHUYỂN ĐỘNG THẲNG BIẾN ĐỔI ĐỀU</a:t>
            </a:r>
            <a:endParaRPr kumimoji="0" lang="en-US"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endParaRPr>
          </a:p>
        </p:txBody>
      </p:sp>
      <mc:AlternateContent xmlns:mc="http://schemas.openxmlformats.org/markup-compatibility/2006" xmlns:a14="http://schemas.microsoft.com/office/drawing/2010/main">
        <mc:Choice Requires="a14">
          <p:sp>
            <p:nvSpPr>
              <p:cNvPr id="11" name="TextBox 10" descr="137 zalo kim anh">
                <a:extLst>
                  <a:ext uri="{FF2B5EF4-FFF2-40B4-BE49-F238E27FC236}">
                    <a16:creationId xmlns:a16="http://schemas.microsoft.com/office/drawing/2014/main" id="{D3CBB875-9855-CAB3-BF44-98CBD5901F79}"/>
                  </a:ext>
                </a:extLst>
              </p:cNvPr>
              <p:cNvSpPr txBox="1"/>
              <p:nvPr/>
            </p:nvSpPr>
            <p:spPr>
              <a:xfrm>
                <a:off x="8239580" y="953027"/>
                <a:ext cx="3662796" cy="2995692"/>
              </a:xfrm>
              <a:prstGeom prst="rect">
                <a:avLst/>
              </a:prstGeom>
              <a:noFill/>
              <a:ln w="28575">
                <a:solidFill>
                  <a:schemeClr val="bg2">
                    <a:lumMod val="90000"/>
                  </a:schemeClr>
                </a:solidFill>
                <a:prstDash val="sysDash"/>
              </a:ln>
            </p:spPr>
            <p:txBody>
              <a:bodyPr wrap="square">
                <a:spAutoFit/>
              </a:bodyPr>
              <a:lstStyle/>
              <a:p>
                <a:pPr algn="just">
                  <a:lnSpc>
                    <a:spcPct val="120000"/>
                  </a:lnSpc>
                </a:pPr>
                <a14:m>
                  <m:oMathPara xmlns:m="http://schemas.openxmlformats.org/officeDocument/2006/math">
                    <m:oMathParaPr>
                      <m:jc m:val="centerGroup"/>
                    </m:oMathParaPr>
                    <m:oMath xmlns:m="http://schemas.openxmlformats.org/officeDocument/2006/math">
                      <m:r>
                        <a:rPr lang="en-US" sz="2800" b="1" i="1">
                          <a:solidFill>
                            <a:srgbClr val="000000"/>
                          </a:solidFill>
                          <a:effectLst/>
                          <a:latin typeface="Cambria Math" panose="02040503050406030204" pitchFamily="18" charset="0"/>
                          <a:ea typeface="Times New Roman" panose="02020603050405020304" pitchFamily="18" charset="0"/>
                        </a:rPr>
                        <m:t>𝒗</m:t>
                      </m:r>
                      <m:r>
                        <a:rPr lang="en-US" sz="2800" b="1" i="1">
                          <a:solidFill>
                            <a:srgbClr val="000000"/>
                          </a:solidFill>
                          <a:effectLst/>
                          <a:latin typeface="Cambria Math" panose="02040503050406030204" pitchFamily="18" charset="0"/>
                          <a:ea typeface="Times New Roman" panose="02020603050405020304" pitchFamily="18" charset="0"/>
                        </a:rPr>
                        <m:t>=</m:t>
                      </m:r>
                      <m:sSub>
                        <m:sSubPr>
                          <m:ctrlPr>
                            <a:rPr lang="en-US" sz="2800" b="1" i="1">
                              <a:solidFill>
                                <a:srgbClr val="000000"/>
                              </a:solidFill>
                              <a:effectLst/>
                              <a:latin typeface="Cambria Math" panose="02040503050406030204" pitchFamily="18" charset="0"/>
                              <a:ea typeface="Times New Roman" panose="02020603050405020304" pitchFamily="18" charset="0"/>
                            </a:rPr>
                          </m:ctrlPr>
                        </m:sSubPr>
                        <m:e>
                          <m:r>
                            <a:rPr lang="en-US" sz="2800" b="1" i="1">
                              <a:solidFill>
                                <a:srgbClr val="000000"/>
                              </a:solidFill>
                              <a:effectLst/>
                              <a:latin typeface="Cambria Math" panose="02040503050406030204" pitchFamily="18" charset="0"/>
                              <a:ea typeface="Times New Roman" panose="02020603050405020304" pitchFamily="18" charset="0"/>
                            </a:rPr>
                            <m:t>𝒗</m:t>
                          </m:r>
                        </m:e>
                        <m:sub>
                          <m:r>
                            <a:rPr lang="en-US" sz="2800" b="1" i="1">
                              <a:solidFill>
                                <a:srgbClr val="000000"/>
                              </a:solidFill>
                              <a:effectLst/>
                              <a:latin typeface="Cambria Math" panose="02040503050406030204" pitchFamily="18" charset="0"/>
                              <a:ea typeface="Times New Roman" panose="02020603050405020304" pitchFamily="18" charset="0"/>
                            </a:rPr>
                            <m:t>𝟎</m:t>
                          </m:r>
                        </m:sub>
                      </m:sSub>
                      <m:r>
                        <a:rPr lang="en-US" sz="2800" b="1" i="1">
                          <a:solidFill>
                            <a:srgbClr val="000000"/>
                          </a:solidFill>
                          <a:effectLst/>
                          <a:latin typeface="Cambria Math" panose="02040503050406030204" pitchFamily="18" charset="0"/>
                          <a:ea typeface="Times New Roman" panose="02020603050405020304" pitchFamily="18" charset="0"/>
                        </a:rPr>
                        <m:t>+</m:t>
                      </m:r>
                      <m:r>
                        <a:rPr lang="en-US" sz="2800" b="1" i="1">
                          <a:solidFill>
                            <a:srgbClr val="000000"/>
                          </a:solidFill>
                          <a:effectLst/>
                          <a:latin typeface="Cambria Math" panose="02040503050406030204" pitchFamily="18" charset="0"/>
                          <a:ea typeface="Times New Roman" panose="02020603050405020304" pitchFamily="18" charset="0"/>
                        </a:rPr>
                        <m:t>𝒂𝒕</m:t>
                      </m:r>
                    </m:oMath>
                  </m:oMathPara>
                </a14:m>
                <a:endParaRPr lang="en-US" sz="2800" b="1">
                  <a:solidFill>
                    <a:srgbClr val="003300"/>
                  </a:solidFill>
                  <a:effectLst/>
                  <a:ea typeface="Times New Roman" panose="02020603050405020304" pitchFamily="18" charset="0"/>
                </a:endParaRPr>
              </a:p>
              <a:p>
                <a:pPr algn="just">
                  <a:lnSpc>
                    <a:spcPct val="120000"/>
                  </a:lnSpc>
                </a:pPr>
                <a14:m>
                  <m:oMathPara xmlns:m="http://schemas.openxmlformats.org/officeDocument/2006/math">
                    <m:oMathParaPr>
                      <m:jc m:val="centerGroup"/>
                    </m:oMathParaPr>
                    <m:oMath xmlns:m="http://schemas.openxmlformats.org/officeDocument/2006/math">
                      <m:r>
                        <a:rPr lang="en-US" sz="2800" b="1" i="1">
                          <a:solidFill>
                            <a:srgbClr val="000000"/>
                          </a:solidFill>
                          <a:effectLst/>
                          <a:latin typeface="Cambria Math" panose="02040503050406030204" pitchFamily="18" charset="0"/>
                          <a:ea typeface="Times New Roman" panose="02020603050405020304" pitchFamily="18" charset="0"/>
                        </a:rPr>
                        <m:t>𝒅</m:t>
                      </m:r>
                      <m:r>
                        <a:rPr lang="en-US" sz="2800" b="1">
                          <a:solidFill>
                            <a:srgbClr val="000000"/>
                          </a:solidFill>
                          <a:effectLst/>
                          <a:latin typeface="Cambria Math" panose="02040503050406030204" pitchFamily="18" charset="0"/>
                          <a:ea typeface="Times New Roman" panose="02020603050405020304" pitchFamily="18" charset="0"/>
                        </a:rPr>
                        <m:t>=</m:t>
                      </m:r>
                      <m:f>
                        <m:fPr>
                          <m:ctrlPr>
                            <a:rPr lang="en-US" sz="2800" b="1" i="1">
                              <a:solidFill>
                                <a:srgbClr val="000000"/>
                              </a:solidFill>
                              <a:effectLst/>
                              <a:latin typeface="Cambria Math" panose="02040503050406030204" pitchFamily="18" charset="0"/>
                              <a:ea typeface="Times New Roman" panose="02020603050405020304" pitchFamily="18" charset="0"/>
                            </a:rPr>
                          </m:ctrlPr>
                        </m:fPr>
                        <m:num>
                          <m:sSub>
                            <m:sSubPr>
                              <m:ctrlPr>
                                <a:rPr lang="en-US" sz="2800" b="1" i="1">
                                  <a:solidFill>
                                    <a:srgbClr val="000000"/>
                                  </a:solidFill>
                                  <a:effectLst/>
                                  <a:latin typeface="Cambria Math" panose="02040503050406030204" pitchFamily="18" charset="0"/>
                                  <a:ea typeface="Times New Roman" panose="02020603050405020304" pitchFamily="18" charset="0"/>
                                </a:rPr>
                              </m:ctrlPr>
                            </m:sSubPr>
                            <m:e>
                              <m:r>
                                <a:rPr lang="en-US" sz="2800" b="1" i="1">
                                  <a:solidFill>
                                    <a:srgbClr val="000000"/>
                                  </a:solidFill>
                                  <a:effectLst/>
                                  <a:latin typeface="Cambria Math" panose="02040503050406030204" pitchFamily="18" charset="0"/>
                                  <a:ea typeface="Times New Roman" panose="02020603050405020304" pitchFamily="18" charset="0"/>
                                </a:rPr>
                                <m:t>𝒗</m:t>
                              </m:r>
                            </m:e>
                            <m:sub>
                              <m:r>
                                <a:rPr lang="en-US" sz="2800" b="1" i="1">
                                  <a:solidFill>
                                    <a:srgbClr val="000000"/>
                                  </a:solidFill>
                                  <a:effectLst/>
                                  <a:latin typeface="Cambria Math" panose="02040503050406030204" pitchFamily="18" charset="0"/>
                                  <a:ea typeface="Times New Roman" panose="02020603050405020304" pitchFamily="18" charset="0"/>
                                </a:rPr>
                                <m:t>𝟎</m:t>
                              </m:r>
                            </m:sub>
                          </m:sSub>
                          <m:r>
                            <a:rPr lang="en-US" sz="2800" b="1">
                              <a:solidFill>
                                <a:srgbClr val="000000"/>
                              </a:solidFill>
                              <a:effectLst/>
                              <a:latin typeface="Cambria Math" panose="02040503050406030204" pitchFamily="18" charset="0"/>
                              <a:ea typeface="Times New Roman" panose="02020603050405020304" pitchFamily="18" charset="0"/>
                            </a:rPr>
                            <m:t>+</m:t>
                          </m:r>
                          <m:r>
                            <a:rPr lang="en-US" sz="2800" b="1" i="1">
                              <a:solidFill>
                                <a:srgbClr val="000000"/>
                              </a:solidFill>
                              <a:effectLst/>
                              <a:latin typeface="Cambria Math" panose="02040503050406030204" pitchFamily="18" charset="0"/>
                              <a:ea typeface="Times New Roman" panose="02020603050405020304" pitchFamily="18" charset="0"/>
                            </a:rPr>
                            <m:t>𝒗</m:t>
                          </m:r>
                        </m:num>
                        <m:den>
                          <m:r>
                            <a:rPr lang="en-US" sz="2800" b="1" i="1">
                              <a:solidFill>
                                <a:srgbClr val="000000"/>
                              </a:solidFill>
                              <a:effectLst/>
                              <a:latin typeface="Cambria Math" panose="02040503050406030204" pitchFamily="18" charset="0"/>
                              <a:ea typeface="Times New Roman" panose="02020603050405020304" pitchFamily="18" charset="0"/>
                            </a:rPr>
                            <m:t>𝟐</m:t>
                          </m:r>
                        </m:den>
                      </m:f>
                      <m:r>
                        <a:rPr lang="en-US" sz="2800" b="1">
                          <a:solidFill>
                            <a:srgbClr val="000000"/>
                          </a:solidFill>
                          <a:effectLst/>
                          <a:latin typeface="Cambria Math" panose="02040503050406030204" pitchFamily="18" charset="0"/>
                          <a:ea typeface="Times New Roman" panose="02020603050405020304" pitchFamily="18" charset="0"/>
                        </a:rPr>
                        <m:t>.</m:t>
                      </m:r>
                      <m:r>
                        <a:rPr lang="en-US" sz="2800" b="1" i="1">
                          <a:solidFill>
                            <a:srgbClr val="000000"/>
                          </a:solidFill>
                          <a:effectLst/>
                          <a:latin typeface="Cambria Math" panose="02040503050406030204" pitchFamily="18" charset="0"/>
                          <a:ea typeface="Times New Roman" panose="02020603050405020304" pitchFamily="18" charset="0"/>
                        </a:rPr>
                        <m:t>𝒕</m:t>
                      </m:r>
                    </m:oMath>
                  </m:oMathPara>
                </a14:m>
                <a:endParaRPr lang="en-US" sz="2800" b="1">
                  <a:solidFill>
                    <a:srgbClr val="003300"/>
                  </a:solidFill>
                  <a:effectLst/>
                  <a:ea typeface="Times New Roman" panose="02020603050405020304" pitchFamily="18" charset="0"/>
                </a:endParaRPr>
              </a:p>
              <a:p>
                <a:pPr algn="ctr">
                  <a:lnSpc>
                    <a:spcPct val="120000"/>
                  </a:lnSpc>
                </a:pPr>
                <a14:m>
                  <m:oMathPara xmlns:m="http://schemas.openxmlformats.org/officeDocument/2006/math">
                    <m:oMathParaPr>
                      <m:jc m:val="centerGroup"/>
                    </m:oMathParaPr>
                    <m:oMath xmlns:m="http://schemas.openxmlformats.org/officeDocument/2006/math">
                      <m:r>
                        <a:rPr lang="en-US" sz="2800" b="1" i="1">
                          <a:solidFill>
                            <a:srgbClr val="000000"/>
                          </a:solidFill>
                          <a:effectLst/>
                          <a:latin typeface="Cambria Math" panose="02040503050406030204" pitchFamily="18" charset="0"/>
                          <a:ea typeface="Times New Roman" panose="02020603050405020304" pitchFamily="18" charset="0"/>
                        </a:rPr>
                        <m:t>𝒔</m:t>
                      </m:r>
                      <m:r>
                        <a:rPr lang="en-US" sz="2800" b="1">
                          <a:solidFill>
                            <a:srgbClr val="000000"/>
                          </a:solidFill>
                          <a:effectLst/>
                          <a:latin typeface="Cambria Math" panose="02040503050406030204" pitchFamily="18" charset="0"/>
                          <a:ea typeface="Times New Roman" panose="02020603050405020304" pitchFamily="18" charset="0"/>
                        </a:rPr>
                        <m:t>=</m:t>
                      </m:r>
                      <m:d>
                        <m:dPr>
                          <m:begChr m:val="|"/>
                          <m:endChr m:val="|"/>
                          <m:ctrlPr>
                            <a:rPr lang="en-US" sz="2800" b="1" i="1">
                              <a:solidFill>
                                <a:srgbClr val="000000"/>
                              </a:solidFill>
                              <a:effectLst/>
                              <a:latin typeface="Cambria Math" panose="02040503050406030204" pitchFamily="18" charset="0"/>
                              <a:ea typeface="Times New Roman" panose="02020603050405020304" pitchFamily="18" charset="0"/>
                            </a:rPr>
                          </m:ctrlPr>
                        </m:dPr>
                        <m:e>
                          <m:r>
                            <a:rPr lang="en-US" sz="2800" b="1" i="1">
                              <a:solidFill>
                                <a:srgbClr val="000000"/>
                              </a:solidFill>
                              <a:effectLst/>
                              <a:latin typeface="Cambria Math" panose="02040503050406030204" pitchFamily="18" charset="0"/>
                              <a:ea typeface="Times New Roman" panose="02020603050405020304" pitchFamily="18" charset="0"/>
                            </a:rPr>
                            <m:t>𝒅</m:t>
                          </m:r>
                        </m:e>
                      </m:d>
                      <m:r>
                        <a:rPr lang="en-US" sz="2800" b="1">
                          <a:solidFill>
                            <a:srgbClr val="000000"/>
                          </a:solidFill>
                          <a:effectLst/>
                          <a:latin typeface="Cambria Math" panose="02040503050406030204" pitchFamily="18" charset="0"/>
                          <a:ea typeface="Times New Roman" panose="02020603050405020304" pitchFamily="18" charset="0"/>
                        </a:rPr>
                        <m:t>=</m:t>
                      </m:r>
                      <m:sSub>
                        <m:sSubPr>
                          <m:ctrlPr>
                            <a:rPr lang="en-US" sz="2800" b="1" i="1">
                              <a:solidFill>
                                <a:srgbClr val="000000"/>
                              </a:solidFill>
                              <a:effectLst/>
                              <a:latin typeface="Cambria Math" panose="02040503050406030204" pitchFamily="18" charset="0"/>
                              <a:ea typeface="Times New Roman" panose="02020603050405020304" pitchFamily="18" charset="0"/>
                            </a:rPr>
                          </m:ctrlPr>
                        </m:sSubPr>
                        <m:e>
                          <m:r>
                            <a:rPr lang="en-US" sz="2800" b="1" i="1">
                              <a:solidFill>
                                <a:srgbClr val="000000"/>
                              </a:solidFill>
                              <a:effectLst/>
                              <a:latin typeface="Cambria Math" panose="02040503050406030204" pitchFamily="18" charset="0"/>
                              <a:ea typeface="Times New Roman" panose="02020603050405020304" pitchFamily="18" charset="0"/>
                            </a:rPr>
                            <m:t>𝒗</m:t>
                          </m:r>
                        </m:e>
                        <m:sub>
                          <m:r>
                            <a:rPr lang="en-US" sz="2800" b="1" i="1">
                              <a:solidFill>
                                <a:srgbClr val="000000"/>
                              </a:solidFill>
                              <a:effectLst/>
                              <a:latin typeface="Cambria Math" panose="02040503050406030204" pitchFamily="18" charset="0"/>
                              <a:ea typeface="Times New Roman" panose="02020603050405020304" pitchFamily="18" charset="0"/>
                            </a:rPr>
                            <m:t>𝟎</m:t>
                          </m:r>
                        </m:sub>
                      </m:sSub>
                      <m:r>
                        <a:rPr lang="en-US" sz="2800" b="1" i="1">
                          <a:solidFill>
                            <a:srgbClr val="000000"/>
                          </a:solidFill>
                          <a:effectLst/>
                          <a:latin typeface="Cambria Math" panose="02040503050406030204" pitchFamily="18" charset="0"/>
                          <a:ea typeface="Times New Roman" panose="02020603050405020304" pitchFamily="18" charset="0"/>
                        </a:rPr>
                        <m:t>𝒕</m:t>
                      </m:r>
                      <m:r>
                        <a:rPr lang="en-US" sz="2800" b="1">
                          <a:solidFill>
                            <a:srgbClr val="000000"/>
                          </a:solidFill>
                          <a:effectLst/>
                          <a:latin typeface="Cambria Math" panose="02040503050406030204" pitchFamily="18" charset="0"/>
                          <a:ea typeface="Times New Roman" panose="02020603050405020304" pitchFamily="18" charset="0"/>
                        </a:rPr>
                        <m:t>+</m:t>
                      </m:r>
                      <m:f>
                        <m:fPr>
                          <m:ctrlPr>
                            <a:rPr lang="en-US" sz="2800" b="1" i="1">
                              <a:solidFill>
                                <a:srgbClr val="000000"/>
                              </a:solidFill>
                              <a:effectLst/>
                              <a:latin typeface="Cambria Math" panose="02040503050406030204" pitchFamily="18" charset="0"/>
                              <a:ea typeface="Times New Roman" panose="02020603050405020304" pitchFamily="18" charset="0"/>
                            </a:rPr>
                          </m:ctrlPr>
                        </m:fPr>
                        <m:num>
                          <m:r>
                            <a:rPr lang="en-US" sz="2800" b="1" i="1">
                              <a:solidFill>
                                <a:srgbClr val="000000"/>
                              </a:solidFill>
                              <a:effectLst/>
                              <a:latin typeface="Cambria Math" panose="02040503050406030204" pitchFamily="18" charset="0"/>
                              <a:ea typeface="Times New Roman" panose="02020603050405020304" pitchFamily="18" charset="0"/>
                            </a:rPr>
                            <m:t>𝟏</m:t>
                          </m:r>
                        </m:num>
                        <m:den>
                          <m:r>
                            <a:rPr lang="en-US" sz="2800" b="1" i="1">
                              <a:solidFill>
                                <a:srgbClr val="000000"/>
                              </a:solidFill>
                              <a:effectLst/>
                              <a:latin typeface="Cambria Math" panose="02040503050406030204" pitchFamily="18" charset="0"/>
                              <a:ea typeface="Times New Roman" panose="02020603050405020304" pitchFamily="18" charset="0"/>
                            </a:rPr>
                            <m:t>𝟐</m:t>
                          </m:r>
                        </m:den>
                      </m:f>
                      <m:r>
                        <a:rPr lang="en-US" sz="2800" b="1" i="1">
                          <a:solidFill>
                            <a:srgbClr val="000000"/>
                          </a:solidFill>
                          <a:effectLst/>
                          <a:latin typeface="Cambria Math" panose="02040503050406030204" pitchFamily="18" charset="0"/>
                          <a:ea typeface="Times New Roman" panose="02020603050405020304" pitchFamily="18" charset="0"/>
                        </a:rPr>
                        <m:t>𝒂</m:t>
                      </m:r>
                      <m:sSup>
                        <m:sSupPr>
                          <m:ctrlPr>
                            <a:rPr lang="en-US" sz="2800" b="1" i="1">
                              <a:solidFill>
                                <a:srgbClr val="000000"/>
                              </a:solidFill>
                              <a:effectLst/>
                              <a:latin typeface="Cambria Math" panose="02040503050406030204" pitchFamily="18" charset="0"/>
                              <a:ea typeface="Times New Roman" panose="02020603050405020304" pitchFamily="18" charset="0"/>
                            </a:rPr>
                          </m:ctrlPr>
                        </m:sSupPr>
                        <m:e>
                          <m:r>
                            <a:rPr lang="en-US" sz="2800" b="1" i="1">
                              <a:solidFill>
                                <a:srgbClr val="000000"/>
                              </a:solidFill>
                              <a:effectLst/>
                              <a:latin typeface="Cambria Math" panose="02040503050406030204" pitchFamily="18" charset="0"/>
                              <a:ea typeface="Times New Roman" panose="02020603050405020304" pitchFamily="18" charset="0"/>
                            </a:rPr>
                            <m:t>𝒕</m:t>
                          </m:r>
                        </m:e>
                        <m:sup>
                          <m:r>
                            <a:rPr lang="en-US" sz="2800" b="1" i="1">
                              <a:solidFill>
                                <a:srgbClr val="000000"/>
                              </a:solidFill>
                              <a:effectLst/>
                              <a:latin typeface="Cambria Math" panose="02040503050406030204" pitchFamily="18" charset="0"/>
                              <a:ea typeface="Times New Roman" panose="02020603050405020304" pitchFamily="18" charset="0"/>
                            </a:rPr>
                            <m:t>𝟐</m:t>
                          </m:r>
                        </m:sup>
                      </m:sSup>
                    </m:oMath>
                  </m:oMathPara>
                </a14:m>
                <a:endParaRPr lang="en-US" sz="2800" b="1">
                  <a:solidFill>
                    <a:srgbClr val="003300"/>
                  </a:solidFill>
                  <a:effectLst/>
                  <a:ea typeface="Times New Roman" panose="02020603050405020304" pitchFamily="18" charset="0"/>
                </a:endParaRPr>
              </a:p>
              <a:p>
                <a:pPr algn="ctr">
                  <a:lnSpc>
                    <a:spcPct val="120000"/>
                  </a:lnSpc>
                </a:pPr>
                <a:r>
                  <a:rPr lang="en-US" sz="2800" b="1">
                    <a:solidFill>
                      <a:srgbClr val="000000"/>
                    </a:solidFill>
                    <a:effectLst/>
                    <a:ea typeface="Times New Roman" panose="02020603050405020304" pitchFamily="18" charset="0"/>
                  </a:rPr>
                  <a:t>v</a:t>
                </a:r>
                <a:r>
                  <a:rPr lang="en-US" sz="2800" b="1" baseline="30000">
                    <a:solidFill>
                      <a:srgbClr val="000000"/>
                    </a:solidFill>
                    <a:effectLst/>
                    <a:ea typeface="Times New Roman" panose="02020603050405020304" pitchFamily="18" charset="0"/>
                  </a:rPr>
                  <a:t>2</a:t>
                </a:r>
                <a:r>
                  <a:rPr lang="en-US" sz="2800" b="1">
                    <a:solidFill>
                      <a:srgbClr val="000000"/>
                    </a:solidFill>
                    <a:effectLst/>
                    <a:ea typeface="Times New Roman" panose="02020603050405020304" pitchFamily="18" charset="0"/>
                  </a:rPr>
                  <a:t> − v</a:t>
                </a:r>
                <a:r>
                  <a:rPr lang="en-US" sz="2800" b="1" baseline="30000">
                    <a:solidFill>
                      <a:srgbClr val="000000"/>
                    </a:solidFill>
                    <a:effectLst/>
                    <a:ea typeface="Times New Roman" panose="02020603050405020304" pitchFamily="18" charset="0"/>
                  </a:rPr>
                  <a:t>2</a:t>
                </a:r>
                <a:r>
                  <a:rPr lang="en-US" sz="2800" b="1" baseline="-25000">
                    <a:solidFill>
                      <a:srgbClr val="000000"/>
                    </a:solidFill>
                    <a:effectLst/>
                    <a:ea typeface="Times New Roman" panose="02020603050405020304" pitchFamily="18" charset="0"/>
                  </a:rPr>
                  <a:t>0</a:t>
                </a:r>
                <a:r>
                  <a:rPr lang="en-US" sz="2800" b="1">
                    <a:solidFill>
                      <a:srgbClr val="000000"/>
                    </a:solidFill>
                    <a:effectLst/>
                    <a:ea typeface="Times New Roman" panose="02020603050405020304" pitchFamily="18" charset="0"/>
                  </a:rPr>
                  <a:t> = 2a.s</a:t>
                </a:r>
                <a:endParaRPr lang="en-US" sz="2800" b="1">
                  <a:solidFill>
                    <a:srgbClr val="003300"/>
                  </a:solidFill>
                  <a:effectLst/>
                  <a:ea typeface="Times New Roman" panose="02020603050405020304" pitchFamily="18" charset="0"/>
                </a:endParaRPr>
              </a:p>
            </p:txBody>
          </p:sp>
        </mc:Choice>
        <mc:Fallback xmlns="">
          <p:sp>
            <p:nvSpPr>
              <p:cNvPr id="11" name="TextBox 10" descr="137 zalo kim anh">
                <a:extLst>
                  <a:ext uri="{FF2B5EF4-FFF2-40B4-BE49-F238E27FC236}">
                    <a16:creationId xmlns:a16="http://schemas.microsoft.com/office/drawing/2014/main" id="{D3CBB875-9855-CAB3-BF44-98CBD5901F79}"/>
                  </a:ext>
                </a:extLst>
              </p:cNvPr>
              <p:cNvSpPr txBox="1">
                <a:spLocks noRot="1" noChangeAspect="1" noMove="1" noResize="1" noEditPoints="1" noAdjustHandles="1" noChangeArrowheads="1" noChangeShapeType="1" noTextEdit="1"/>
              </p:cNvSpPr>
              <p:nvPr/>
            </p:nvSpPr>
            <p:spPr>
              <a:xfrm>
                <a:off x="8239580" y="953027"/>
                <a:ext cx="3662796" cy="2995692"/>
              </a:xfrm>
              <a:prstGeom prst="rect">
                <a:avLst/>
              </a:prstGeom>
              <a:blipFill>
                <a:blip r:embed="rId2"/>
                <a:stretch>
                  <a:fillRect b="-4024"/>
                </a:stretch>
              </a:blipFill>
              <a:ln w="28575">
                <a:solidFill>
                  <a:schemeClr val="bg2">
                    <a:lumMod val="90000"/>
                  </a:schemeClr>
                </a:solidFill>
                <a:prstDash val="sysDash"/>
              </a:ln>
            </p:spPr>
            <p:txBody>
              <a:bodyPr/>
              <a:lstStyle/>
              <a:p>
                <a:r>
                  <a:rPr lang="vi-VN">
                    <a:noFill/>
                  </a:rPr>
                  <a:t> </a:t>
                </a:r>
              </a:p>
            </p:txBody>
          </p:sp>
        </mc:Fallback>
      </mc:AlternateContent>
      <p:sp>
        <p:nvSpPr>
          <p:cNvPr id="7" name="TextBox 6" descr="137 zalo kim anh">
            <a:extLst>
              <a:ext uri="{FF2B5EF4-FFF2-40B4-BE49-F238E27FC236}">
                <a16:creationId xmlns:a16="http://schemas.microsoft.com/office/drawing/2014/main" id="{8B055BC7-6B7C-6E45-3F7C-216B9B75D541}"/>
              </a:ext>
            </a:extLst>
          </p:cNvPr>
          <p:cNvSpPr txBox="1"/>
          <p:nvPr/>
        </p:nvSpPr>
        <p:spPr>
          <a:xfrm>
            <a:off x="197016" y="953027"/>
            <a:ext cx="1543050" cy="574901"/>
          </a:xfrm>
          <a:prstGeom prst="rect">
            <a:avLst/>
          </a:prstGeom>
          <a:noFill/>
        </p:spPr>
        <p:txBody>
          <a:bodyPr wrap="square">
            <a:spAutoFit/>
          </a:bodyPr>
          <a:lstStyle/>
          <a:p>
            <a:pPr algn="just">
              <a:lnSpc>
                <a:spcPct val="120000"/>
              </a:lnSpc>
            </a:pPr>
            <a:r>
              <a:rPr lang="en-US" sz="2800" b="1">
                <a:solidFill>
                  <a:srgbClr val="000000"/>
                </a:solidFill>
                <a:effectLst/>
                <a:ea typeface="Times New Roman" panose="02020603050405020304" pitchFamily="18" charset="0"/>
              </a:rPr>
              <a:t>5. Ví dụ:</a:t>
            </a:r>
            <a:endParaRPr lang="en-US" sz="2800">
              <a:solidFill>
                <a:srgbClr val="003300"/>
              </a:solidFill>
              <a:effectLst/>
              <a:ea typeface="Times New Roman" panose="02020603050405020304" pitchFamily="18" charset="0"/>
            </a:endParaRPr>
          </a:p>
        </p:txBody>
      </p:sp>
      <p:sp>
        <p:nvSpPr>
          <p:cNvPr id="10" name="五边形 111" descr="137 zalo kim anh">
            <a:extLst>
              <a:ext uri="{FF2B5EF4-FFF2-40B4-BE49-F238E27FC236}">
                <a16:creationId xmlns:a16="http://schemas.microsoft.com/office/drawing/2014/main" id="{66762BE5-A778-0ADD-17F9-22505436A369}"/>
              </a:ext>
            </a:extLst>
          </p:cNvPr>
          <p:cNvSpPr/>
          <p:nvPr/>
        </p:nvSpPr>
        <p:spPr bwMode="auto">
          <a:xfrm>
            <a:off x="289624" y="1527929"/>
            <a:ext cx="7669812" cy="615156"/>
          </a:xfrm>
          <a:prstGeom prst="homePlate">
            <a:avLst/>
          </a:prstGeom>
          <a:solidFill>
            <a:srgbClr val="E5DEDB"/>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ea typeface="微软雅黑" pitchFamily="34" charset="-122"/>
                <a:cs typeface="+mn-cs"/>
              </a:rPr>
              <a:t>VD1: v</a:t>
            </a:r>
            <a:r>
              <a:rPr kumimoji="0" lang="en-US" altLang="zh-CN" sz="2800" b="1" i="0" u="none" strike="noStrike" kern="0" cap="none" spc="0" normalizeH="0" baseline="-25000" noProof="0">
                <a:ln>
                  <a:noFill/>
                </a:ln>
                <a:solidFill>
                  <a:prstClr val="black"/>
                </a:solidFill>
                <a:effectLst/>
                <a:uLnTx/>
                <a:uFillTx/>
                <a:ea typeface="微软雅黑" pitchFamily="34" charset="-122"/>
                <a:cs typeface="+mn-cs"/>
              </a:rPr>
              <a:t>0</a:t>
            </a:r>
            <a:r>
              <a:rPr kumimoji="0" lang="en-US" altLang="zh-CN" sz="2800" b="1" i="0" u="none" strike="noStrike" kern="0" cap="none" spc="0" normalizeH="0" noProof="0">
                <a:ln>
                  <a:noFill/>
                </a:ln>
                <a:solidFill>
                  <a:prstClr val="black"/>
                </a:solidFill>
                <a:effectLst/>
                <a:uLnTx/>
                <a:uFillTx/>
                <a:ea typeface="微软雅黑" pitchFamily="34" charset="-122"/>
                <a:cs typeface="+mn-cs"/>
              </a:rPr>
              <a:t> = 0; a = 20m/s</a:t>
            </a:r>
            <a:r>
              <a:rPr kumimoji="0" lang="en-US" altLang="zh-CN" sz="2800" b="1" i="0" u="none" strike="noStrike" kern="0" cap="none" spc="0" normalizeH="0" baseline="30000" noProof="0">
                <a:ln>
                  <a:noFill/>
                </a:ln>
                <a:solidFill>
                  <a:prstClr val="black"/>
                </a:solidFill>
                <a:effectLst/>
                <a:uLnTx/>
                <a:uFillTx/>
                <a:ea typeface="微软雅黑" pitchFamily="34" charset="-122"/>
                <a:cs typeface="+mn-cs"/>
              </a:rPr>
              <a:t>2</a:t>
            </a:r>
            <a:r>
              <a:rPr kumimoji="0" lang="en-US" altLang="zh-CN" sz="2800" b="1" i="0" u="none" strike="noStrike" kern="0" cap="none" spc="0" normalizeH="0" noProof="0">
                <a:ln>
                  <a:noFill/>
                </a:ln>
                <a:solidFill>
                  <a:prstClr val="black"/>
                </a:solidFill>
                <a:effectLst/>
                <a:uLnTx/>
                <a:uFillTx/>
                <a:ea typeface="微软雅黑" pitchFamily="34" charset="-122"/>
                <a:cs typeface="+mn-cs"/>
              </a:rPr>
              <a:t> </a:t>
            </a:r>
            <a:r>
              <a:rPr kumimoji="0" lang="en-US" altLang="zh-CN" sz="2800" b="1" i="0" u="none" strike="noStrike" kern="0" cap="none" spc="0" normalizeH="0" noProof="0">
                <a:ln>
                  <a:noFill/>
                </a:ln>
                <a:solidFill>
                  <a:prstClr val="black"/>
                </a:solidFill>
                <a:effectLst/>
                <a:uLnTx/>
                <a:uFillTx/>
                <a:ea typeface="微软雅黑" pitchFamily="34" charset="-122"/>
                <a:cs typeface="+mn-cs"/>
                <a:sym typeface="Symbol" panose="05050102010706020507" pitchFamily="18" charset="2"/>
              </a:rPr>
              <a:t> v = ?: t = 50s</a:t>
            </a:r>
            <a:endParaRPr kumimoji="0" lang="en-US" sz="2800" b="1" i="0" u="none" strike="noStrike" kern="0" cap="none" spc="0" normalizeH="0" baseline="0" noProof="0">
              <a:ln>
                <a:noFill/>
              </a:ln>
              <a:solidFill>
                <a:prstClr val="black"/>
              </a:solidFill>
              <a:effectLst/>
              <a:uLnTx/>
              <a:uFillTx/>
              <a:ea typeface="微软雅黑" pitchFamily="34" charset="-122"/>
              <a:cs typeface="+mn-cs"/>
            </a:endParaRPr>
          </a:p>
        </p:txBody>
      </p:sp>
      <mc:AlternateContent xmlns:mc="http://schemas.openxmlformats.org/markup-compatibility/2006" xmlns:a14="http://schemas.microsoft.com/office/drawing/2010/main">
        <mc:Choice Requires="a14">
          <p:sp>
            <p:nvSpPr>
              <p:cNvPr id="12" name="TextBox 11" descr="137 zalo kim anh">
                <a:extLst>
                  <a:ext uri="{FF2B5EF4-FFF2-40B4-BE49-F238E27FC236}">
                    <a16:creationId xmlns:a16="http://schemas.microsoft.com/office/drawing/2014/main" id="{FF1FFE95-5A11-6CCB-54A6-DF9D32816A26}"/>
                  </a:ext>
                </a:extLst>
              </p:cNvPr>
              <p:cNvSpPr txBox="1"/>
              <p:nvPr/>
            </p:nvSpPr>
            <p:spPr>
              <a:xfrm>
                <a:off x="289623" y="2288559"/>
                <a:ext cx="7628249" cy="573811"/>
              </a:xfrm>
              <a:prstGeom prst="rect">
                <a:avLst/>
              </a:prstGeom>
              <a:noFill/>
              <a:ln w="28575">
                <a:solidFill>
                  <a:schemeClr val="bg2">
                    <a:lumMod val="90000"/>
                  </a:schemeClr>
                </a:solidFill>
                <a:prstDash val="sysDash"/>
              </a:ln>
            </p:spPr>
            <p:txBody>
              <a:bodyPr wrap="square">
                <a:spAutoFit/>
              </a:bodyPr>
              <a:lstStyle/>
              <a:p>
                <a:pPr algn="just">
                  <a:lnSpc>
                    <a:spcPct val="120000"/>
                  </a:lnSpc>
                </a:pPr>
                <a:r>
                  <a:rPr lang="en-US" sz="2800" b="1">
                    <a:solidFill>
                      <a:srgbClr val="000000"/>
                    </a:solidFill>
                    <a:effectLst/>
                    <a:ea typeface="Times New Roman" panose="02020603050405020304" pitchFamily="18" charset="0"/>
                  </a:rPr>
                  <a:t>ADCT: </a:t>
                </a:r>
                <a14:m>
                  <m:oMath xmlns:m="http://schemas.openxmlformats.org/officeDocument/2006/math">
                    <m:r>
                      <a:rPr lang="en-US" sz="2800" b="1" i="1">
                        <a:solidFill>
                          <a:srgbClr val="000000"/>
                        </a:solidFill>
                        <a:effectLst/>
                        <a:latin typeface="Cambria Math" panose="02040503050406030204" pitchFamily="18" charset="0"/>
                        <a:ea typeface="Times New Roman" panose="02020603050405020304" pitchFamily="18" charset="0"/>
                      </a:rPr>
                      <m:t>𝒗</m:t>
                    </m:r>
                    <m:r>
                      <a:rPr lang="en-US" sz="2800" b="1" i="1">
                        <a:solidFill>
                          <a:srgbClr val="000000"/>
                        </a:solidFill>
                        <a:effectLst/>
                        <a:latin typeface="Cambria Math" panose="02040503050406030204" pitchFamily="18" charset="0"/>
                        <a:ea typeface="Times New Roman" panose="02020603050405020304" pitchFamily="18" charset="0"/>
                      </a:rPr>
                      <m:t>=</m:t>
                    </m:r>
                    <m:sSub>
                      <m:sSubPr>
                        <m:ctrlPr>
                          <a:rPr lang="en-US" sz="2800" b="1" i="1">
                            <a:solidFill>
                              <a:srgbClr val="000000"/>
                            </a:solidFill>
                            <a:effectLst/>
                            <a:latin typeface="Cambria Math" panose="02040503050406030204" pitchFamily="18" charset="0"/>
                            <a:ea typeface="Times New Roman" panose="02020603050405020304" pitchFamily="18" charset="0"/>
                          </a:rPr>
                        </m:ctrlPr>
                      </m:sSubPr>
                      <m:e>
                        <m:r>
                          <a:rPr lang="en-US" sz="2800" b="1" i="1">
                            <a:solidFill>
                              <a:srgbClr val="000000"/>
                            </a:solidFill>
                            <a:effectLst/>
                            <a:latin typeface="Cambria Math" panose="02040503050406030204" pitchFamily="18" charset="0"/>
                            <a:ea typeface="Times New Roman" panose="02020603050405020304" pitchFamily="18" charset="0"/>
                          </a:rPr>
                          <m:t>𝒗</m:t>
                        </m:r>
                      </m:e>
                      <m:sub>
                        <m:r>
                          <a:rPr lang="en-US" sz="2800" b="1" i="1">
                            <a:solidFill>
                              <a:srgbClr val="000000"/>
                            </a:solidFill>
                            <a:effectLst/>
                            <a:latin typeface="Cambria Math" panose="02040503050406030204" pitchFamily="18" charset="0"/>
                            <a:ea typeface="Times New Roman" panose="02020603050405020304" pitchFamily="18" charset="0"/>
                          </a:rPr>
                          <m:t>𝟎</m:t>
                        </m:r>
                      </m:sub>
                    </m:sSub>
                    <m:r>
                      <a:rPr lang="en-US" sz="2800" b="1" i="1">
                        <a:solidFill>
                          <a:srgbClr val="000000"/>
                        </a:solidFill>
                        <a:effectLst/>
                        <a:latin typeface="Cambria Math" panose="02040503050406030204" pitchFamily="18" charset="0"/>
                        <a:ea typeface="Times New Roman" panose="02020603050405020304" pitchFamily="18" charset="0"/>
                      </a:rPr>
                      <m:t>+</m:t>
                    </m:r>
                    <m:r>
                      <a:rPr lang="en-US" sz="2800" b="1" i="1">
                        <a:solidFill>
                          <a:srgbClr val="000000"/>
                        </a:solidFill>
                        <a:effectLst/>
                        <a:latin typeface="Cambria Math" panose="02040503050406030204" pitchFamily="18" charset="0"/>
                        <a:ea typeface="Times New Roman" panose="02020603050405020304" pitchFamily="18" charset="0"/>
                      </a:rPr>
                      <m:t>𝒂𝒕</m:t>
                    </m:r>
                    <m:r>
                      <a:rPr lang="en-US" sz="2800" b="1" i="0" smtClean="0">
                        <a:solidFill>
                          <a:srgbClr val="000000"/>
                        </a:solidFill>
                        <a:effectLst/>
                        <a:latin typeface="Cambria Math" panose="02040503050406030204" pitchFamily="18" charset="0"/>
                        <a:ea typeface="Times New Roman" panose="02020603050405020304" pitchFamily="18" charset="0"/>
                      </a:rPr>
                      <m:t>=</m:t>
                    </m:r>
                    <m:r>
                      <a:rPr lang="en-US" sz="2800" b="1" i="0" smtClean="0">
                        <a:solidFill>
                          <a:srgbClr val="000000"/>
                        </a:solidFill>
                        <a:effectLst/>
                        <a:latin typeface="Cambria Math" panose="02040503050406030204" pitchFamily="18" charset="0"/>
                        <a:ea typeface="Times New Roman" panose="02020603050405020304" pitchFamily="18" charset="0"/>
                      </a:rPr>
                      <m:t>𝟎</m:t>
                    </m:r>
                    <m:r>
                      <a:rPr lang="en-US" sz="2800" b="1" i="0" smtClean="0">
                        <a:solidFill>
                          <a:srgbClr val="000000"/>
                        </a:solidFill>
                        <a:effectLst/>
                        <a:latin typeface="Cambria Math" panose="02040503050406030204" pitchFamily="18" charset="0"/>
                        <a:ea typeface="Times New Roman" panose="02020603050405020304" pitchFamily="18" charset="0"/>
                      </a:rPr>
                      <m:t>+</m:t>
                    </m:r>
                    <m:r>
                      <a:rPr lang="en-US" sz="2800" b="1" i="0" smtClean="0">
                        <a:solidFill>
                          <a:srgbClr val="000000"/>
                        </a:solidFill>
                        <a:effectLst/>
                        <a:latin typeface="Cambria Math" panose="02040503050406030204" pitchFamily="18" charset="0"/>
                        <a:ea typeface="Times New Roman" panose="02020603050405020304" pitchFamily="18" charset="0"/>
                      </a:rPr>
                      <m:t>𝟐𝟎</m:t>
                    </m:r>
                    <m:r>
                      <a:rPr lang="en-US" sz="2800" b="1" i="0" smtClean="0">
                        <a:solidFill>
                          <a:srgbClr val="000000"/>
                        </a:solidFill>
                        <a:effectLst/>
                        <a:latin typeface="Cambria Math" panose="02040503050406030204" pitchFamily="18" charset="0"/>
                        <a:ea typeface="Times New Roman" panose="02020603050405020304" pitchFamily="18" charset="0"/>
                      </a:rPr>
                      <m:t>.</m:t>
                    </m:r>
                    <m:r>
                      <a:rPr lang="en-US" sz="2800" b="1" i="0" smtClean="0">
                        <a:solidFill>
                          <a:srgbClr val="000000"/>
                        </a:solidFill>
                        <a:effectLst/>
                        <a:latin typeface="Cambria Math" panose="02040503050406030204" pitchFamily="18" charset="0"/>
                        <a:ea typeface="Times New Roman" panose="02020603050405020304" pitchFamily="18" charset="0"/>
                      </a:rPr>
                      <m:t>𝟓𝟎</m:t>
                    </m:r>
                    <m:r>
                      <a:rPr lang="en-US" sz="2800" b="1" i="0" smtClean="0">
                        <a:solidFill>
                          <a:srgbClr val="000000"/>
                        </a:solidFill>
                        <a:effectLst/>
                        <a:latin typeface="Cambria Math" panose="02040503050406030204" pitchFamily="18" charset="0"/>
                        <a:ea typeface="Times New Roman" panose="02020603050405020304" pitchFamily="18" charset="0"/>
                      </a:rPr>
                      <m:t>=</m:t>
                    </m:r>
                    <m:r>
                      <a:rPr lang="en-US" sz="2800" b="1" i="0" smtClean="0">
                        <a:solidFill>
                          <a:srgbClr val="000000"/>
                        </a:solidFill>
                        <a:effectLst/>
                        <a:latin typeface="Cambria Math" panose="02040503050406030204" pitchFamily="18" charset="0"/>
                        <a:ea typeface="Times New Roman" panose="02020603050405020304" pitchFamily="18" charset="0"/>
                      </a:rPr>
                      <m:t>𝟏𝟎𝟎𝟎</m:t>
                    </m:r>
                    <m:r>
                      <a:rPr lang="en-US" sz="2800" b="1" i="0" smtClean="0">
                        <a:solidFill>
                          <a:srgbClr val="000000"/>
                        </a:solidFill>
                        <a:effectLst/>
                        <a:latin typeface="Cambria Math" panose="02040503050406030204" pitchFamily="18" charset="0"/>
                        <a:ea typeface="Times New Roman" panose="02020603050405020304" pitchFamily="18" charset="0"/>
                      </a:rPr>
                      <m:t> </m:t>
                    </m:r>
                    <m:r>
                      <a:rPr lang="en-US" sz="2800" b="1" i="0" smtClean="0">
                        <a:solidFill>
                          <a:srgbClr val="000000"/>
                        </a:solidFill>
                        <a:effectLst/>
                        <a:latin typeface="Cambria Math" panose="02040503050406030204" pitchFamily="18" charset="0"/>
                        <a:ea typeface="Times New Roman" panose="02020603050405020304" pitchFamily="18" charset="0"/>
                      </a:rPr>
                      <m:t>𝐦</m:t>
                    </m:r>
                    <m:r>
                      <a:rPr lang="en-US" sz="2800" b="1" i="0" smtClean="0">
                        <a:solidFill>
                          <a:srgbClr val="000000"/>
                        </a:solidFill>
                        <a:effectLst/>
                        <a:latin typeface="Cambria Math" panose="02040503050406030204" pitchFamily="18" charset="0"/>
                        <a:ea typeface="Times New Roman" panose="02020603050405020304" pitchFamily="18" charset="0"/>
                      </a:rPr>
                      <m:t>/</m:t>
                    </m:r>
                    <m:r>
                      <a:rPr lang="en-US" sz="2800" b="1" i="0" smtClean="0">
                        <a:solidFill>
                          <a:srgbClr val="000000"/>
                        </a:solidFill>
                        <a:effectLst/>
                        <a:latin typeface="Cambria Math" panose="02040503050406030204" pitchFamily="18" charset="0"/>
                        <a:ea typeface="Times New Roman" panose="02020603050405020304" pitchFamily="18" charset="0"/>
                      </a:rPr>
                      <m:t>𝐬</m:t>
                    </m:r>
                  </m:oMath>
                </a14:m>
                <a:endParaRPr lang="en-US" sz="2800" b="1">
                  <a:solidFill>
                    <a:srgbClr val="003300"/>
                  </a:solidFill>
                  <a:effectLst/>
                  <a:ea typeface="Times New Roman" panose="02020603050405020304" pitchFamily="18" charset="0"/>
                </a:endParaRPr>
              </a:p>
            </p:txBody>
          </p:sp>
        </mc:Choice>
        <mc:Fallback xmlns="">
          <p:sp>
            <p:nvSpPr>
              <p:cNvPr id="12" name="TextBox 11" descr="137 zalo kim anh">
                <a:extLst>
                  <a:ext uri="{FF2B5EF4-FFF2-40B4-BE49-F238E27FC236}">
                    <a16:creationId xmlns:a16="http://schemas.microsoft.com/office/drawing/2014/main" id="{FF1FFE95-5A11-6CCB-54A6-DF9D32816A26}"/>
                  </a:ext>
                </a:extLst>
              </p:cNvPr>
              <p:cNvSpPr txBox="1">
                <a:spLocks noRot="1" noChangeAspect="1" noMove="1" noResize="1" noEditPoints="1" noAdjustHandles="1" noChangeArrowheads="1" noChangeShapeType="1" noTextEdit="1"/>
              </p:cNvSpPr>
              <p:nvPr/>
            </p:nvSpPr>
            <p:spPr>
              <a:xfrm>
                <a:off x="289623" y="2288559"/>
                <a:ext cx="7628249" cy="573811"/>
              </a:xfrm>
              <a:prstGeom prst="rect">
                <a:avLst/>
              </a:prstGeom>
              <a:blipFill>
                <a:blip r:embed="rId3"/>
                <a:stretch>
                  <a:fillRect l="-1513" b="-24000"/>
                </a:stretch>
              </a:blipFill>
              <a:ln w="28575">
                <a:solidFill>
                  <a:schemeClr val="bg2">
                    <a:lumMod val="90000"/>
                  </a:schemeClr>
                </a:solidFill>
                <a:prstDash val="sysDash"/>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TextBox 15" descr="137 zalo kim anh">
                <a:extLst>
                  <a:ext uri="{FF2B5EF4-FFF2-40B4-BE49-F238E27FC236}">
                    <a16:creationId xmlns:a16="http://schemas.microsoft.com/office/drawing/2014/main" id="{7A3AA5E3-1556-F465-8A9A-6F8455B8EF0C}"/>
                  </a:ext>
                </a:extLst>
              </p:cNvPr>
              <p:cNvSpPr txBox="1"/>
              <p:nvPr/>
            </p:nvSpPr>
            <p:spPr>
              <a:xfrm>
                <a:off x="294614" y="3768474"/>
                <a:ext cx="7669812" cy="1060290"/>
              </a:xfrm>
              <a:prstGeom prst="rect">
                <a:avLst/>
              </a:prstGeom>
              <a:noFill/>
              <a:ln w="28575">
                <a:solidFill>
                  <a:schemeClr val="bg2">
                    <a:lumMod val="90000"/>
                  </a:schemeClr>
                </a:solidFill>
                <a:prstDash val="sysDash"/>
              </a:ln>
            </p:spPr>
            <p:txBody>
              <a:bodyPr wrap="square">
                <a:spAutoFit/>
              </a:bodyPr>
              <a:lstStyle/>
              <a:p>
                <a:pPr algn="ctr">
                  <a:lnSpc>
                    <a:spcPct val="120000"/>
                  </a:lnSpc>
                </a:pPr>
                <a14:m>
                  <m:oMathPara xmlns:m="http://schemas.openxmlformats.org/officeDocument/2006/math">
                    <m:oMathParaPr>
                      <m:jc m:val="centerGroup"/>
                    </m:oMathParaPr>
                    <m:oMath xmlns:m="http://schemas.openxmlformats.org/officeDocument/2006/math">
                      <m:r>
                        <a:rPr lang="en-US" sz="2800" b="1" i="1" smtClean="0">
                          <a:solidFill>
                            <a:srgbClr val="000000"/>
                          </a:solidFill>
                          <a:effectLst/>
                          <a:latin typeface="Cambria Math" panose="02040503050406030204" pitchFamily="18" charset="0"/>
                          <a:ea typeface="Times New Roman" panose="02020603050405020304" pitchFamily="18" charset="0"/>
                        </a:rPr>
                        <m:t>𝒔</m:t>
                      </m:r>
                      <m:r>
                        <a:rPr lang="en-US" sz="2800" b="1">
                          <a:solidFill>
                            <a:srgbClr val="000000"/>
                          </a:solidFill>
                          <a:effectLst/>
                          <a:latin typeface="Cambria Math" panose="02040503050406030204" pitchFamily="18" charset="0"/>
                          <a:ea typeface="Times New Roman" panose="02020603050405020304" pitchFamily="18" charset="0"/>
                        </a:rPr>
                        <m:t>=</m:t>
                      </m:r>
                      <m:sSub>
                        <m:sSubPr>
                          <m:ctrlPr>
                            <a:rPr lang="en-US" sz="2800" b="1" i="1">
                              <a:solidFill>
                                <a:srgbClr val="000000"/>
                              </a:solidFill>
                              <a:effectLst/>
                              <a:latin typeface="Cambria Math" panose="02040503050406030204" pitchFamily="18" charset="0"/>
                              <a:ea typeface="Times New Roman" panose="02020603050405020304" pitchFamily="18" charset="0"/>
                            </a:rPr>
                          </m:ctrlPr>
                        </m:sSubPr>
                        <m:e>
                          <m:r>
                            <a:rPr lang="en-US" sz="2800" b="1" i="1">
                              <a:solidFill>
                                <a:srgbClr val="000000"/>
                              </a:solidFill>
                              <a:effectLst/>
                              <a:latin typeface="Cambria Math" panose="02040503050406030204" pitchFamily="18" charset="0"/>
                              <a:ea typeface="Times New Roman" panose="02020603050405020304" pitchFamily="18" charset="0"/>
                            </a:rPr>
                            <m:t>𝒗</m:t>
                          </m:r>
                        </m:e>
                        <m:sub>
                          <m:r>
                            <a:rPr lang="en-US" sz="2800" b="1" i="1">
                              <a:solidFill>
                                <a:srgbClr val="000000"/>
                              </a:solidFill>
                              <a:effectLst/>
                              <a:latin typeface="Cambria Math" panose="02040503050406030204" pitchFamily="18" charset="0"/>
                              <a:ea typeface="Times New Roman" panose="02020603050405020304" pitchFamily="18" charset="0"/>
                            </a:rPr>
                            <m:t>𝟎</m:t>
                          </m:r>
                        </m:sub>
                      </m:sSub>
                      <m:r>
                        <a:rPr lang="en-US" sz="2800" b="1" i="1">
                          <a:solidFill>
                            <a:srgbClr val="000000"/>
                          </a:solidFill>
                          <a:effectLst/>
                          <a:latin typeface="Cambria Math" panose="02040503050406030204" pitchFamily="18" charset="0"/>
                          <a:ea typeface="Times New Roman" panose="02020603050405020304" pitchFamily="18" charset="0"/>
                        </a:rPr>
                        <m:t>𝒕</m:t>
                      </m:r>
                      <m:r>
                        <a:rPr lang="en-US" sz="2800" b="1">
                          <a:solidFill>
                            <a:srgbClr val="000000"/>
                          </a:solidFill>
                          <a:effectLst/>
                          <a:latin typeface="Cambria Math" panose="02040503050406030204" pitchFamily="18" charset="0"/>
                          <a:ea typeface="Times New Roman" panose="02020603050405020304" pitchFamily="18" charset="0"/>
                        </a:rPr>
                        <m:t>+</m:t>
                      </m:r>
                      <m:f>
                        <m:fPr>
                          <m:ctrlPr>
                            <a:rPr lang="en-US" sz="2800" b="1" i="1">
                              <a:solidFill>
                                <a:srgbClr val="000000"/>
                              </a:solidFill>
                              <a:effectLst/>
                              <a:latin typeface="Cambria Math" panose="02040503050406030204" pitchFamily="18" charset="0"/>
                              <a:ea typeface="Times New Roman" panose="02020603050405020304" pitchFamily="18" charset="0"/>
                            </a:rPr>
                          </m:ctrlPr>
                        </m:fPr>
                        <m:num>
                          <m:r>
                            <a:rPr lang="en-US" sz="2800" b="1" i="1">
                              <a:solidFill>
                                <a:srgbClr val="000000"/>
                              </a:solidFill>
                              <a:effectLst/>
                              <a:latin typeface="Cambria Math" panose="02040503050406030204" pitchFamily="18" charset="0"/>
                              <a:ea typeface="Times New Roman" panose="02020603050405020304" pitchFamily="18" charset="0"/>
                            </a:rPr>
                            <m:t>𝟏</m:t>
                          </m:r>
                        </m:num>
                        <m:den>
                          <m:r>
                            <a:rPr lang="en-US" sz="2800" b="1" i="1">
                              <a:solidFill>
                                <a:srgbClr val="000000"/>
                              </a:solidFill>
                              <a:effectLst/>
                              <a:latin typeface="Cambria Math" panose="02040503050406030204" pitchFamily="18" charset="0"/>
                              <a:ea typeface="Times New Roman" panose="02020603050405020304" pitchFamily="18" charset="0"/>
                            </a:rPr>
                            <m:t>𝟐</m:t>
                          </m:r>
                        </m:den>
                      </m:f>
                      <m:r>
                        <a:rPr lang="en-US" sz="2800" b="1" i="1">
                          <a:solidFill>
                            <a:srgbClr val="000000"/>
                          </a:solidFill>
                          <a:effectLst/>
                          <a:latin typeface="Cambria Math" panose="02040503050406030204" pitchFamily="18" charset="0"/>
                          <a:ea typeface="Times New Roman" panose="02020603050405020304" pitchFamily="18" charset="0"/>
                        </a:rPr>
                        <m:t>𝒂</m:t>
                      </m:r>
                      <m:sSup>
                        <m:sSupPr>
                          <m:ctrlPr>
                            <a:rPr lang="en-US" sz="2800" b="1" i="1">
                              <a:solidFill>
                                <a:srgbClr val="000000"/>
                              </a:solidFill>
                              <a:effectLst/>
                              <a:latin typeface="Cambria Math" panose="02040503050406030204" pitchFamily="18" charset="0"/>
                              <a:ea typeface="Times New Roman" panose="02020603050405020304" pitchFamily="18" charset="0"/>
                            </a:rPr>
                          </m:ctrlPr>
                        </m:sSupPr>
                        <m:e>
                          <m:r>
                            <a:rPr lang="en-US" sz="2800" b="1" i="1">
                              <a:solidFill>
                                <a:srgbClr val="000000"/>
                              </a:solidFill>
                              <a:effectLst/>
                              <a:latin typeface="Cambria Math" panose="02040503050406030204" pitchFamily="18" charset="0"/>
                              <a:ea typeface="Times New Roman" panose="02020603050405020304" pitchFamily="18" charset="0"/>
                            </a:rPr>
                            <m:t>𝒕</m:t>
                          </m:r>
                        </m:e>
                        <m:sup>
                          <m:r>
                            <a:rPr lang="en-US" sz="2800" b="1" i="1">
                              <a:solidFill>
                                <a:srgbClr val="000000"/>
                              </a:solidFill>
                              <a:effectLst/>
                              <a:latin typeface="Cambria Math" panose="02040503050406030204" pitchFamily="18" charset="0"/>
                              <a:ea typeface="Times New Roman" panose="02020603050405020304" pitchFamily="18" charset="0"/>
                            </a:rPr>
                            <m:t>𝟐</m:t>
                          </m:r>
                        </m:sup>
                      </m:sSup>
                      <m:r>
                        <a:rPr lang="en-US" sz="2800" b="1" i="1" smtClean="0">
                          <a:solidFill>
                            <a:srgbClr val="000000"/>
                          </a:solidFill>
                          <a:effectLst/>
                          <a:latin typeface="Cambria Math" panose="02040503050406030204" pitchFamily="18" charset="0"/>
                          <a:ea typeface="Times New Roman" panose="02020603050405020304" pitchFamily="18" charset="0"/>
                        </a:rPr>
                        <m:t>=</m:t>
                      </m:r>
                      <m:r>
                        <a:rPr lang="en-US" sz="2800" b="1" i="1" smtClean="0">
                          <a:solidFill>
                            <a:srgbClr val="000000"/>
                          </a:solidFill>
                          <a:effectLst/>
                          <a:latin typeface="Cambria Math" panose="02040503050406030204" pitchFamily="18" charset="0"/>
                          <a:ea typeface="Times New Roman" panose="02020603050405020304" pitchFamily="18" charset="0"/>
                        </a:rPr>
                        <m:t>𝟐𝟎</m:t>
                      </m:r>
                      <m:r>
                        <a:rPr lang="en-US" sz="2800" b="1" i="1" smtClean="0">
                          <a:solidFill>
                            <a:srgbClr val="000000"/>
                          </a:solidFill>
                          <a:effectLst/>
                          <a:latin typeface="Cambria Math" panose="02040503050406030204" pitchFamily="18" charset="0"/>
                          <a:ea typeface="Times New Roman" panose="02020603050405020304" pitchFamily="18" charset="0"/>
                        </a:rPr>
                        <m:t>.</m:t>
                      </m:r>
                      <m:r>
                        <a:rPr lang="en-US" sz="2800" b="1" i="1" smtClean="0">
                          <a:solidFill>
                            <a:srgbClr val="000000"/>
                          </a:solidFill>
                          <a:effectLst/>
                          <a:latin typeface="Cambria Math" panose="02040503050406030204" pitchFamily="18" charset="0"/>
                          <a:ea typeface="Times New Roman" panose="02020603050405020304" pitchFamily="18" charset="0"/>
                        </a:rPr>
                        <m:t>𝟑𝟎</m:t>
                      </m:r>
                      <m:r>
                        <a:rPr lang="en-US" sz="2800" b="1" i="1" smtClean="0">
                          <a:solidFill>
                            <a:srgbClr val="000000"/>
                          </a:solidFill>
                          <a:effectLst/>
                          <a:latin typeface="Cambria Math" panose="02040503050406030204" pitchFamily="18" charset="0"/>
                          <a:ea typeface="Times New Roman" panose="02020603050405020304" pitchFamily="18" charset="0"/>
                        </a:rPr>
                        <m:t>+</m:t>
                      </m:r>
                      <m:f>
                        <m:fPr>
                          <m:ctrlPr>
                            <a:rPr lang="en-US" sz="2800" b="1" i="1">
                              <a:solidFill>
                                <a:srgbClr val="000000"/>
                              </a:solidFill>
                              <a:latin typeface="Cambria Math" panose="02040503050406030204" pitchFamily="18" charset="0"/>
                              <a:ea typeface="Times New Roman" panose="02020603050405020304" pitchFamily="18" charset="0"/>
                            </a:rPr>
                          </m:ctrlPr>
                        </m:fPr>
                        <m:num>
                          <m:r>
                            <a:rPr lang="en-US" sz="2800" b="1" i="1">
                              <a:solidFill>
                                <a:srgbClr val="000000"/>
                              </a:solidFill>
                              <a:latin typeface="Cambria Math" panose="02040503050406030204" pitchFamily="18" charset="0"/>
                              <a:ea typeface="Times New Roman" panose="02020603050405020304" pitchFamily="18" charset="0"/>
                            </a:rPr>
                            <m:t>𝟏</m:t>
                          </m:r>
                        </m:num>
                        <m:den>
                          <m:r>
                            <a:rPr lang="en-US" sz="2800" b="1" i="1">
                              <a:solidFill>
                                <a:srgbClr val="000000"/>
                              </a:solidFill>
                              <a:latin typeface="Cambria Math" panose="02040503050406030204" pitchFamily="18" charset="0"/>
                              <a:ea typeface="Times New Roman" panose="02020603050405020304" pitchFamily="18" charset="0"/>
                            </a:rPr>
                            <m:t>𝟐</m:t>
                          </m:r>
                        </m:den>
                      </m:f>
                      <m:r>
                        <a:rPr lang="en-US" sz="2800" b="1" i="1" smtClean="0">
                          <a:solidFill>
                            <a:srgbClr val="000000"/>
                          </a:solidFill>
                          <a:latin typeface="Cambria Math" panose="02040503050406030204" pitchFamily="18" charset="0"/>
                          <a:ea typeface="Times New Roman" panose="02020603050405020304" pitchFamily="18" charset="0"/>
                        </a:rPr>
                        <m:t>.</m:t>
                      </m:r>
                      <m:r>
                        <a:rPr lang="en-US" sz="2800" b="1" i="1" smtClean="0">
                          <a:solidFill>
                            <a:srgbClr val="000000"/>
                          </a:solidFill>
                          <a:latin typeface="Cambria Math" panose="02040503050406030204" pitchFamily="18" charset="0"/>
                          <a:ea typeface="Times New Roman" panose="02020603050405020304" pitchFamily="18" charset="0"/>
                        </a:rPr>
                        <m:t>𝟎</m:t>
                      </m:r>
                      <m:r>
                        <a:rPr lang="en-US" sz="2800" b="1" i="1" smtClean="0">
                          <a:solidFill>
                            <a:srgbClr val="000000"/>
                          </a:solidFill>
                          <a:latin typeface="Cambria Math" panose="02040503050406030204" pitchFamily="18" charset="0"/>
                          <a:ea typeface="Times New Roman" panose="02020603050405020304" pitchFamily="18" charset="0"/>
                        </a:rPr>
                        <m:t>,</m:t>
                      </m:r>
                      <m:r>
                        <a:rPr lang="en-US" sz="2800" b="1" i="1" smtClean="0">
                          <a:solidFill>
                            <a:srgbClr val="000000"/>
                          </a:solidFill>
                          <a:latin typeface="Cambria Math" panose="02040503050406030204" pitchFamily="18" charset="0"/>
                          <a:ea typeface="Times New Roman" panose="02020603050405020304" pitchFamily="18" charset="0"/>
                        </a:rPr>
                        <m:t>𝟓</m:t>
                      </m:r>
                      <m:r>
                        <a:rPr lang="en-US" sz="2800" b="1" i="1" smtClean="0">
                          <a:solidFill>
                            <a:srgbClr val="000000"/>
                          </a:solidFill>
                          <a:latin typeface="Cambria Math" panose="02040503050406030204" pitchFamily="18" charset="0"/>
                          <a:ea typeface="Times New Roman" panose="02020603050405020304" pitchFamily="18" charset="0"/>
                        </a:rPr>
                        <m:t>.</m:t>
                      </m:r>
                      <m:sSup>
                        <m:sSupPr>
                          <m:ctrlPr>
                            <a:rPr lang="en-US" sz="2800" b="1" i="1" smtClean="0">
                              <a:solidFill>
                                <a:srgbClr val="000000"/>
                              </a:solidFill>
                              <a:latin typeface="Cambria Math" panose="02040503050406030204" pitchFamily="18" charset="0"/>
                            </a:rPr>
                          </m:ctrlPr>
                        </m:sSupPr>
                        <m:e>
                          <m:r>
                            <a:rPr lang="en-US" sz="2800" b="1" i="1" smtClean="0">
                              <a:solidFill>
                                <a:srgbClr val="000000"/>
                              </a:solidFill>
                              <a:latin typeface="Cambria Math" panose="02040503050406030204" pitchFamily="18" charset="0"/>
                            </a:rPr>
                            <m:t>𝟑𝟎</m:t>
                          </m:r>
                        </m:e>
                        <m:sup>
                          <m:r>
                            <a:rPr lang="en-US" sz="2800" b="1" i="1" smtClean="0">
                              <a:solidFill>
                                <a:srgbClr val="000000"/>
                              </a:solidFill>
                              <a:latin typeface="Cambria Math" panose="02040503050406030204" pitchFamily="18" charset="0"/>
                            </a:rPr>
                            <m:t>𝟐</m:t>
                          </m:r>
                        </m:sup>
                      </m:sSup>
                      <m:r>
                        <a:rPr lang="en-US" sz="2800" b="1" i="1" smtClean="0">
                          <a:solidFill>
                            <a:srgbClr val="000000"/>
                          </a:solidFill>
                          <a:latin typeface="Cambria Math" panose="02040503050406030204" pitchFamily="18" charset="0"/>
                        </a:rPr>
                        <m:t>=</m:t>
                      </m:r>
                      <m:r>
                        <a:rPr lang="en-US" sz="2800" b="1" i="1" smtClean="0">
                          <a:solidFill>
                            <a:srgbClr val="000000"/>
                          </a:solidFill>
                          <a:latin typeface="Cambria Math" panose="02040503050406030204" pitchFamily="18" charset="0"/>
                        </a:rPr>
                        <m:t>𝟖𝟐𝟓</m:t>
                      </m:r>
                      <m:r>
                        <a:rPr lang="en-US" sz="2800" b="1" i="1" smtClean="0">
                          <a:solidFill>
                            <a:srgbClr val="000000"/>
                          </a:solidFill>
                          <a:latin typeface="Cambria Math" panose="02040503050406030204" pitchFamily="18" charset="0"/>
                        </a:rPr>
                        <m:t> </m:t>
                      </m:r>
                      <m:r>
                        <a:rPr lang="en-US" sz="2800" b="1" i="1" smtClean="0">
                          <a:solidFill>
                            <a:srgbClr val="000000"/>
                          </a:solidFill>
                          <a:latin typeface="Cambria Math" panose="02040503050406030204" pitchFamily="18" charset="0"/>
                        </a:rPr>
                        <m:t>𝒎</m:t>
                      </m:r>
                    </m:oMath>
                  </m:oMathPara>
                </a14:m>
                <a:endParaRPr lang="en-US" sz="2800" b="1">
                  <a:solidFill>
                    <a:srgbClr val="003300"/>
                  </a:solidFill>
                  <a:effectLst/>
                  <a:ea typeface="Times New Roman" panose="02020603050405020304" pitchFamily="18" charset="0"/>
                </a:endParaRPr>
              </a:p>
            </p:txBody>
          </p:sp>
        </mc:Choice>
        <mc:Fallback xmlns="">
          <p:sp>
            <p:nvSpPr>
              <p:cNvPr id="16" name="TextBox 15" descr="137 zalo kim anh">
                <a:extLst>
                  <a:ext uri="{FF2B5EF4-FFF2-40B4-BE49-F238E27FC236}">
                    <a16:creationId xmlns:a16="http://schemas.microsoft.com/office/drawing/2014/main" id="{7A3AA5E3-1556-F465-8A9A-6F8455B8EF0C}"/>
                  </a:ext>
                </a:extLst>
              </p:cNvPr>
              <p:cNvSpPr txBox="1">
                <a:spLocks noRot="1" noChangeAspect="1" noMove="1" noResize="1" noEditPoints="1" noAdjustHandles="1" noChangeArrowheads="1" noChangeShapeType="1" noTextEdit="1"/>
              </p:cNvSpPr>
              <p:nvPr/>
            </p:nvSpPr>
            <p:spPr>
              <a:xfrm>
                <a:off x="294614" y="3768474"/>
                <a:ext cx="7669812" cy="1060290"/>
              </a:xfrm>
              <a:prstGeom prst="rect">
                <a:avLst/>
              </a:prstGeom>
              <a:blipFill>
                <a:blip r:embed="rId4"/>
                <a:stretch>
                  <a:fillRect/>
                </a:stretch>
              </a:blipFill>
              <a:ln w="28575">
                <a:solidFill>
                  <a:schemeClr val="bg2">
                    <a:lumMod val="90000"/>
                  </a:schemeClr>
                </a:solidFill>
                <a:prstDash val="sysDash"/>
              </a:ln>
            </p:spPr>
            <p:txBody>
              <a:bodyPr/>
              <a:lstStyle/>
              <a:p>
                <a:r>
                  <a:rPr lang="vi-VN">
                    <a:noFill/>
                  </a:rPr>
                  <a:t> </a:t>
                </a:r>
              </a:p>
            </p:txBody>
          </p:sp>
        </mc:Fallback>
      </mc:AlternateContent>
      <p:sp>
        <p:nvSpPr>
          <p:cNvPr id="17" name="五边形 119" descr="137 zalo kim anh">
            <a:extLst>
              <a:ext uri="{FF2B5EF4-FFF2-40B4-BE49-F238E27FC236}">
                <a16:creationId xmlns:a16="http://schemas.microsoft.com/office/drawing/2014/main" id="{A9AB6D0D-DFF4-AB4F-194A-9ECEA04EF20D}"/>
              </a:ext>
            </a:extLst>
          </p:cNvPr>
          <p:cNvSpPr/>
          <p:nvPr/>
        </p:nvSpPr>
        <p:spPr bwMode="auto">
          <a:xfrm>
            <a:off x="289623" y="4953258"/>
            <a:ext cx="7628249" cy="612648"/>
          </a:xfrm>
          <a:prstGeom prst="homePlate">
            <a:avLst/>
          </a:prstGeom>
          <a:solidFill>
            <a:srgbClr val="EC7016"/>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lvl="0" algn="just" defTabSz="1213529">
              <a:defRPr/>
            </a:pPr>
            <a:r>
              <a:rPr kumimoji="0" lang="en-US" altLang="zh-CN" sz="2800" b="1" i="0" u="none" strike="noStrike" kern="0" cap="none" spc="0" normalizeH="0" baseline="0" noProof="0">
                <a:ln>
                  <a:noFill/>
                </a:ln>
                <a:solidFill>
                  <a:prstClr val="black"/>
                </a:solidFill>
                <a:effectLst/>
                <a:uLnTx/>
                <a:uFillTx/>
                <a:ea typeface="微软雅黑" pitchFamily="34" charset="-122"/>
                <a:cs typeface="+mn-cs"/>
              </a:rPr>
              <a:t>VD3: v</a:t>
            </a:r>
            <a:r>
              <a:rPr kumimoji="0" lang="en-US" altLang="zh-CN" sz="2800" b="1" i="0" u="none" strike="noStrike" kern="0" cap="none" spc="0" normalizeH="0" baseline="-25000" noProof="0">
                <a:ln>
                  <a:noFill/>
                </a:ln>
                <a:solidFill>
                  <a:prstClr val="black"/>
                </a:solidFill>
                <a:effectLst/>
                <a:uLnTx/>
                <a:uFillTx/>
                <a:ea typeface="微软雅黑" pitchFamily="34" charset="-122"/>
                <a:cs typeface="+mn-cs"/>
              </a:rPr>
              <a:t>0</a:t>
            </a:r>
            <a:r>
              <a:rPr kumimoji="0" lang="en-US" altLang="zh-CN" sz="2800" b="1" i="0" u="none" strike="noStrike" kern="0" cap="none" spc="0" normalizeH="0" noProof="0">
                <a:ln>
                  <a:noFill/>
                </a:ln>
                <a:solidFill>
                  <a:prstClr val="black"/>
                </a:solidFill>
                <a:effectLst/>
                <a:uLnTx/>
                <a:uFillTx/>
                <a:ea typeface="微软雅黑" pitchFamily="34" charset="-122"/>
                <a:cs typeface="+mn-cs"/>
              </a:rPr>
              <a:t> = 10m/s; s = 5m</a:t>
            </a:r>
            <a:r>
              <a:rPr lang="en-US" altLang="zh-CN" sz="2800" b="1" kern="0">
                <a:solidFill>
                  <a:prstClr val="black"/>
                </a:solidFill>
                <a:ea typeface="微软雅黑" pitchFamily="34" charset="-122"/>
                <a:sym typeface="Symbol" panose="05050102010706020507" pitchFamily="18" charset="2"/>
              </a:rPr>
              <a:t>  a = ?</a:t>
            </a:r>
            <a:endParaRPr kumimoji="0" lang="en-US" sz="2800" b="1" i="0" u="none" strike="noStrike" kern="0" cap="none" spc="0" normalizeH="0" baseline="0" noProof="0">
              <a:ln>
                <a:noFill/>
              </a:ln>
              <a:solidFill>
                <a:prstClr val="black"/>
              </a:solidFill>
              <a:effectLst/>
              <a:uLnTx/>
              <a:uFillTx/>
              <a:ea typeface="微软雅黑" pitchFamily="34" charset="-122"/>
              <a:cs typeface="+mn-cs"/>
            </a:endParaRPr>
          </a:p>
        </p:txBody>
      </p:sp>
      <p:pic>
        <p:nvPicPr>
          <p:cNvPr id="19" name="Picture 18" descr="137 zalo kim anh">
            <a:extLst>
              <a:ext uri="{FF2B5EF4-FFF2-40B4-BE49-F238E27FC236}">
                <a16:creationId xmlns:a16="http://schemas.microsoft.com/office/drawing/2014/main" id="{D0D6EF02-DC95-D97C-5063-AD6EBC2C4AD6}"/>
              </a:ext>
            </a:extLst>
          </p:cNvPr>
          <p:cNvPicPr>
            <a:picLocks noChangeAspect="1"/>
          </p:cNvPicPr>
          <p:nvPr/>
        </p:nvPicPr>
        <p:blipFill>
          <a:blip r:embed="rId5"/>
          <a:stretch>
            <a:fillRect/>
          </a:stretch>
        </p:blipFill>
        <p:spPr>
          <a:xfrm>
            <a:off x="8239580" y="4053176"/>
            <a:ext cx="3657806" cy="1532767"/>
          </a:xfrm>
          <a:prstGeom prst="rect">
            <a:avLst/>
          </a:prstGeom>
        </p:spPr>
      </p:pic>
      <mc:AlternateContent xmlns:mc="http://schemas.openxmlformats.org/markup-compatibility/2006" xmlns:a14="http://schemas.microsoft.com/office/drawing/2010/main">
        <mc:Choice Requires="a14">
          <p:sp>
            <p:nvSpPr>
              <p:cNvPr id="20" name="TextBox 19" descr="137 zalo kim anh">
                <a:extLst>
                  <a:ext uri="{FF2B5EF4-FFF2-40B4-BE49-F238E27FC236}">
                    <a16:creationId xmlns:a16="http://schemas.microsoft.com/office/drawing/2014/main" id="{5D68E446-FC32-287B-8F0C-500D90020A81}"/>
                  </a:ext>
                </a:extLst>
              </p:cNvPr>
              <p:cNvSpPr txBox="1"/>
              <p:nvPr/>
            </p:nvSpPr>
            <p:spPr>
              <a:xfrm>
                <a:off x="289624" y="5690401"/>
                <a:ext cx="9664868" cy="1063689"/>
              </a:xfrm>
              <a:prstGeom prst="rect">
                <a:avLst/>
              </a:prstGeom>
              <a:noFill/>
              <a:ln w="28575">
                <a:solidFill>
                  <a:schemeClr val="bg2">
                    <a:lumMod val="90000"/>
                  </a:schemeClr>
                </a:solidFill>
                <a:prstDash val="sysDash"/>
              </a:ln>
            </p:spPr>
            <p:txBody>
              <a:bodyPr wrap="square">
                <a:spAutoFit/>
              </a:bodyPr>
              <a:lstStyle/>
              <a:p>
                <a:pPr algn="ctr">
                  <a:lnSpc>
                    <a:spcPct val="120000"/>
                  </a:lnSpc>
                </a:pPr>
                <a14:m>
                  <m:oMathPara xmlns:m="http://schemas.openxmlformats.org/officeDocument/2006/math">
                    <m:oMathParaPr>
                      <m:jc m:val="centerGroup"/>
                    </m:oMathParaPr>
                    <m:oMath xmlns:m="http://schemas.openxmlformats.org/officeDocument/2006/math">
                      <m:r>
                        <a:rPr lang="en-US" sz="2800" b="1" i="1" smtClean="0">
                          <a:solidFill>
                            <a:srgbClr val="000000"/>
                          </a:solidFill>
                          <a:effectLst/>
                          <a:latin typeface="Cambria Math" panose="02040503050406030204" pitchFamily="18" charset="0"/>
                          <a:ea typeface="Times New Roman" panose="02020603050405020304" pitchFamily="18" charset="0"/>
                        </a:rPr>
                        <m:t>𝒗</m:t>
                      </m:r>
                      <m:r>
                        <a:rPr lang="en-US" sz="2800" b="1" i="1" baseline="30000" smtClean="0">
                          <a:solidFill>
                            <a:srgbClr val="000000"/>
                          </a:solidFill>
                          <a:effectLst/>
                          <a:latin typeface="Cambria Math" panose="02040503050406030204" pitchFamily="18" charset="0"/>
                          <a:ea typeface="Times New Roman" panose="02020603050405020304" pitchFamily="18" charset="0"/>
                        </a:rPr>
                        <m:t>𝟐</m:t>
                      </m:r>
                      <m:r>
                        <a:rPr lang="en-US" sz="2800" b="1" i="1" smtClean="0">
                          <a:solidFill>
                            <a:srgbClr val="000000"/>
                          </a:solidFill>
                          <a:effectLst/>
                          <a:latin typeface="Cambria Math" panose="02040503050406030204" pitchFamily="18" charset="0"/>
                          <a:ea typeface="Times New Roman" panose="02020603050405020304" pitchFamily="18" charset="0"/>
                        </a:rPr>
                        <m:t> </m:t>
                      </m:r>
                      <m:r>
                        <a:rPr lang="en-US" sz="2800" b="1" i="1">
                          <a:solidFill>
                            <a:srgbClr val="000000"/>
                          </a:solidFill>
                          <a:effectLst/>
                          <a:latin typeface="Cambria Math" panose="02040503050406030204" pitchFamily="18" charset="0"/>
                          <a:ea typeface="Times New Roman" panose="02020603050405020304" pitchFamily="18" charset="0"/>
                        </a:rPr>
                        <m:t>− </m:t>
                      </m:r>
                      <m:r>
                        <a:rPr lang="en-US" sz="2800" b="1" i="1">
                          <a:solidFill>
                            <a:srgbClr val="000000"/>
                          </a:solidFill>
                          <a:effectLst/>
                          <a:latin typeface="Cambria Math" panose="02040503050406030204" pitchFamily="18" charset="0"/>
                          <a:ea typeface="Times New Roman" panose="02020603050405020304" pitchFamily="18" charset="0"/>
                        </a:rPr>
                        <m:t>𝒗</m:t>
                      </m:r>
                      <m:r>
                        <a:rPr lang="en-US" sz="2800" b="1" i="1" baseline="30000">
                          <a:solidFill>
                            <a:srgbClr val="000000"/>
                          </a:solidFill>
                          <a:effectLst/>
                          <a:latin typeface="Cambria Math" panose="02040503050406030204" pitchFamily="18" charset="0"/>
                          <a:ea typeface="Times New Roman" panose="02020603050405020304" pitchFamily="18" charset="0"/>
                        </a:rPr>
                        <m:t>𝟐</m:t>
                      </m:r>
                      <m:r>
                        <a:rPr lang="en-US" sz="2800" b="1" i="1" baseline="-25000">
                          <a:solidFill>
                            <a:srgbClr val="000000"/>
                          </a:solidFill>
                          <a:effectLst/>
                          <a:latin typeface="Cambria Math" panose="02040503050406030204" pitchFamily="18" charset="0"/>
                          <a:ea typeface="Times New Roman" panose="02020603050405020304" pitchFamily="18" charset="0"/>
                        </a:rPr>
                        <m:t>𝟎</m:t>
                      </m:r>
                      <m:r>
                        <a:rPr lang="en-US" sz="2800" b="1" i="1">
                          <a:solidFill>
                            <a:srgbClr val="000000"/>
                          </a:solidFill>
                          <a:effectLst/>
                          <a:latin typeface="Cambria Math" panose="02040503050406030204" pitchFamily="18" charset="0"/>
                          <a:ea typeface="Times New Roman" panose="02020603050405020304" pitchFamily="18" charset="0"/>
                        </a:rPr>
                        <m:t> = </m:t>
                      </m:r>
                      <m:r>
                        <a:rPr lang="en-US" sz="2800" b="1" i="1">
                          <a:solidFill>
                            <a:srgbClr val="000000"/>
                          </a:solidFill>
                          <a:effectLst/>
                          <a:latin typeface="Cambria Math" panose="02040503050406030204" pitchFamily="18" charset="0"/>
                          <a:ea typeface="Times New Roman" panose="02020603050405020304" pitchFamily="18" charset="0"/>
                        </a:rPr>
                        <m:t>𝟐</m:t>
                      </m:r>
                      <m:r>
                        <a:rPr lang="en-US" sz="2800" b="1" i="1">
                          <a:solidFill>
                            <a:srgbClr val="000000"/>
                          </a:solidFill>
                          <a:effectLst/>
                          <a:latin typeface="Cambria Math" panose="02040503050406030204" pitchFamily="18" charset="0"/>
                          <a:ea typeface="Times New Roman" panose="02020603050405020304" pitchFamily="18" charset="0"/>
                        </a:rPr>
                        <m:t>𝒂</m:t>
                      </m:r>
                      <m:r>
                        <a:rPr lang="en-US" sz="2800" b="1" i="1">
                          <a:solidFill>
                            <a:srgbClr val="000000"/>
                          </a:solidFill>
                          <a:effectLst/>
                          <a:latin typeface="Cambria Math" panose="02040503050406030204" pitchFamily="18" charset="0"/>
                          <a:ea typeface="Times New Roman" panose="02020603050405020304" pitchFamily="18" charset="0"/>
                        </a:rPr>
                        <m:t>.</m:t>
                      </m:r>
                      <m:r>
                        <a:rPr lang="en-US" sz="2800" b="1" i="1" smtClean="0">
                          <a:solidFill>
                            <a:srgbClr val="000000"/>
                          </a:solidFill>
                          <a:effectLst/>
                          <a:latin typeface="Cambria Math" panose="02040503050406030204" pitchFamily="18" charset="0"/>
                          <a:ea typeface="Times New Roman" panose="02020603050405020304" pitchFamily="18" charset="0"/>
                        </a:rPr>
                        <m:t>𝒔</m:t>
                      </m:r>
                      <m:r>
                        <a:rPr lang="en-US" sz="2800" b="1" i="1" smtClean="0">
                          <a:solidFill>
                            <a:srgbClr val="000000"/>
                          </a:solidFill>
                          <a:effectLst/>
                          <a:latin typeface="Cambria Math" panose="02040503050406030204" pitchFamily="18" charset="0"/>
                          <a:ea typeface="Times New Roman" panose="02020603050405020304" pitchFamily="18" charset="0"/>
                        </a:rPr>
                        <m:t>  </m:t>
                      </m:r>
                      <m:r>
                        <a:rPr lang="en-US" sz="2800" b="1" i="1" smtClean="0">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𝒂</m:t>
                      </m:r>
                      <m:r>
                        <a:rPr lang="en-US" sz="2800" b="1" i="1" smtClean="0">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f>
                        <m:fPr>
                          <m:ctrlPr>
                            <a:rPr lang="en-US" sz="2800" b="1" i="1" smtClean="0">
                              <a:solidFill>
                                <a:srgbClr val="000000"/>
                              </a:solidFill>
                              <a:effectLst/>
                              <a:latin typeface="Cambria Math" panose="02040503050406030204" pitchFamily="18" charset="0"/>
                              <a:sym typeface="Symbol" panose="05050102010706020507" pitchFamily="18" charset="2"/>
                            </a:rPr>
                          </m:ctrlPr>
                        </m:fPr>
                        <m:num>
                          <m:r>
                            <a:rPr lang="en-US" sz="2800" b="1" i="1">
                              <a:solidFill>
                                <a:srgbClr val="000000"/>
                              </a:solidFill>
                              <a:latin typeface="Cambria Math" panose="02040503050406030204" pitchFamily="18" charset="0"/>
                              <a:ea typeface="Times New Roman" panose="02020603050405020304" pitchFamily="18" charset="0"/>
                            </a:rPr>
                            <m:t>𝒗</m:t>
                          </m:r>
                          <m:r>
                            <a:rPr lang="en-US" sz="2800" b="1" i="1" baseline="30000">
                              <a:solidFill>
                                <a:srgbClr val="000000"/>
                              </a:solidFill>
                              <a:latin typeface="Cambria Math" panose="02040503050406030204" pitchFamily="18" charset="0"/>
                              <a:ea typeface="Times New Roman" panose="02020603050405020304" pitchFamily="18" charset="0"/>
                            </a:rPr>
                            <m:t>𝟐</m:t>
                          </m:r>
                          <m:r>
                            <a:rPr lang="en-US" sz="2800" b="1" i="1">
                              <a:solidFill>
                                <a:srgbClr val="000000"/>
                              </a:solidFill>
                              <a:latin typeface="Cambria Math" panose="02040503050406030204" pitchFamily="18" charset="0"/>
                              <a:ea typeface="Times New Roman" panose="02020603050405020304" pitchFamily="18" charset="0"/>
                            </a:rPr>
                            <m:t> − </m:t>
                          </m:r>
                          <m:r>
                            <a:rPr lang="en-US" sz="2800" b="1" i="1">
                              <a:solidFill>
                                <a:srgbClr val="000000"/>
                              </a:solidFill>
                              <a:latin typeface="Cambria Math" panose="02040503050406030204" pitchFamily="18" charset="0"/>
                              <a:ea typeface="Times New Roman" panose="02020603050405020304" pitchFamily="18" charset="0"/>
                            </a:rPr>
                            <m:t>𝒗</m:t>
                          </m:r>
                          <m:r>
                            <a:rPr lang="en-US" sz="2800" b="1" i="1" baseline="30000">
                              <a:solidFill>
                                <a:srgbClr val="000000"/>
                              </a:solidFill>
                              <a:latin typeface="Cambria Math" panose="02040503050406030204" pitchFamily="18" charset="0"/>
                              <a:ea typeface="Times New Roman" panose="02020603050405020304" pitchFamily="18" charset="0"/>
                            </a:rPr>
                            <m:t>𝟐</m:t>
                          </m:r>
                          <m:r>
                            <a:rPr lang="en-US" sz="2800" b="1" i="1" baseline="-25000">
                              <a:solidFill>
                                <a:srgbClr val="000000"/>
                              </a:solidFill>
                              <a:latin typeface="Cambria Math" panose="02040503050406030204" pitchFamily="18" charset="0"/>
                              <a:ea typeface="Times New Roman" panose="02020603050405020304" pitchFamily="18" charset="0"/>
                            </a:rPr>
                            <m:t>𝟎</m:t>
                          </m:r>
                        </m:num>
                        <m:den>
                          <m:r>
                            <a:rPr lang="en-US" sz="2800" b="1" i="1" smtClean="0">
                              <a:solidFill>
                                <a:srgbClr val="000000"/>
                              </a:solidFill>
                              <a:effectLst/>
                              <a:latin typeface="Cambria Math" panose="02040503050406030204" pitchFamily="18" charset="0"/>
                              <a:sym typeface="Symbol" panose="05050102010706020507" pitchFamily="18" charset="2"/>
                            </a:rPr>
                            <m:t>𝟐</m:t>
                          </m:r>
                          <m:r>
                            <a:rPr lang="en-US" sz="2800" b="1" i="1" smtClean="0">
                              <a:solidFill>
                                <a:srgbClr val="000000"/>
                              </a:solidFill>
                              <a:effectLst/>
                              <a:latin typeface="Cambria Math" panose="02040503050406030204" pitchFamily="18" charset="0"/>
                              <a:sym typeface="Symbol" panose="05050102010706020507" pitchFamily="18" charset="2"/>
                            </a:rPr>
                            <m:t>𝒔</m:t>
                          </m:r>
                        </m:den>
                      </m:f>
                      <m:r>
                        <a:rPr lang="en-US" sz="2800" b="1" i="1" smtClean="0">
                          <a:solidFill>
                            <a:srgbClr val="000000"/>
                          </a:solidFill>
                          <a:effectLst/>
                          <a:latin typeface="Cambria Math" panose="02040503050406030204" pitchFamily="18" charset="0"/>
                          <a:sym typeface="Symbol" panose="05050102010706020507" pitchFamily="18" charset="2"/>
                        </a:rPr>
                        <m:t>=</m:t>
                      </m:r>
                      <m:f>
                        <m:fPr>
                          <m:ctrlPr>
                            <a:rPr lang="en-US" sz="2800" b="1" i="1" smtClean="0">
                              <a:solidFill>
                                <a:srgbClr val="000000"/>
                              </a:solidFill>
                              <a:effectLst/>
                              <a:latin typeface="Cambria Math" panose="02040503050406030204" pitchFamily="18" charset="0"/>
                              <a:sym typeface="Symbol" panose="05050102010706020507" pitchFamily="18" charset="2"/>
                            </a:rPr>
                          </m:ctrlPr>
                        </m:fPr>
                        <m:num>
                          <m:r>
                            <a:rPr lang="en-US" sz="2800" b="1" i="1" smtClean="0">
                              <a:solidFill>
                                <a:srgbClr val="000000"/>
                              </a:solidFill>
                              <a:effectLst/>
                              <a:latin typeface="Cambria Math" panose="02040503050406030204" pitchFamily="18" charset="0"/>
                              <a:sym typeface="Symbol" panose="05050102010706020507" pitchFamily="18" charset="2"/>
                            </a:rPr>
                            <m:t>𝟎</m:t>
                          </m:r>
                          <m:r>
                            <a:rPr lang="en-US" sz="2800" b="1" i="1" baseline="30000">
                              <a:solidFill>
                                <a:srgbClr val="000000"/>
                              </a:solidFill>
                              <a:latin typeface="Cambria Math" panose="02040503050406030204" pitchFamily="18" charset="0"/>
                              <a:ea typeface="Times New Roman" panose="02020603050405020304" pitchFamily="18" charset="0"/>
                            </a:rPr>
                            <m:t>𝟐</m:t>
                          </m:r>
                          <m:r>
                            <a:rPr lang="en-US" sz="2800" b="1" i="1">
                              <a:solidFill>
                                <a:srgbClr val="000000"/>
                              </a:solidFill>
                              <a:latin typeface="Cambria Math" panose="02040503050406030204" pitchFamily="18" charset="0"/>
                              <a:ea typeface="Times New Roman" panose="02020603050405020304" pitchFamily="18" charset="0"/>
                            </a:rPr>
                            <m:t> −</m:t>
                          </m:r>
                          <m:r>
                            <a:rPr lang="en-US" sz="2800" b="1" i="1" smtClean="0">
                              <a:solidFill>
                                <a:srgbClr val="000000"/>
                              </a:solidFill>
                              <a:latin typeface="Cambria Math" panose="02040503050406030204" pitchFamily="18" charset="0"/>
                              <a:ea typeface="Times New Roman" panose="02020603050405020304" pitchFamily="18" charset="0"/>
                            </a:rPr>
                            <m:t>𝟏𝟎</m:t>
                          </m:r>
                          <m:r>
                            <a:rPr lang="en-US" sz="2800" b="1" i="1" baseline="30000" smtClean="0">
                              <a:solidFill>
                                <a:srgbClr val="000000"/>
                              </a:solidFill>
                              <a:latin typeface="Cambria Math" panose="02040503050406030204" pitchFamily="18" charset="0"/>
                              <a:ea typeface="Times New Roman" panose="02020603050405020304" pitchFamily="18" charset="0"/>
                            </a:rPr>
                            <m:t>𝟐</m:t>
                          </m:r>
                        </m:num>
                        <m:den>
                          <m:r>
                            <a:rPr lang="en-US" sz="2800" b="1" i="1" smtClean="0">
                              <a:solidFill>
                                <a:srgbClr val="000000"/>
                              </a:solidFill>
                              <a:effectLst/>
                              <a:latin typeface="Cambria Math" panose="02040503050406030204" pitchFamily="18" charset="0"/>
                              <a:sym typeface="Symbol" panose="05050102010706020507" pitchFamily="18" charset="2"/>
                            </a:rPr>
                            <m:t>𝟐</m:t>
                          </m:r>
                          <m:r>
                            <a:rPr lang="en-US" sz="2800" b="1" i="1" smtClean="0">
                              <a:solidFill>
                                <a:srgbClr val="000000"/>
                              </a:solidFill>
                              <a:effectLst/>
                              <a:latin typeface="Cambria Math" panose="02040503050406030204" pitchFamily="18" charset="0"/>
                              <a:sym typeface="Symbol" panose="05050102010706020507" pitchFamily="18" charset="2"/>
                            </a:rPr>
                            <m:t>.</m:t>
                          </m:r>
                          <m:r>
                            <a:rPr lang="en-US" sz="2800" b="1" i="1" smtClean="0">
                              <a:solidFill>
                                <a:srgbClr val="000000"/>
                              </a:solidFill>
                              <a:effectLst/>
                              <a:latin typeface="Cambria Math" panose="02040503050406030204" pitchFamily="18" charset="0"/>
                              <a:sym typeface="Symbol" panose="05050102010706020507" pitchFamily="18" charset="2"/>
                            </a:rPr>
                            <m:t>𝟓</m:t>
                          </m:r>
                        </m:den>
                      </m:f>
                      <m:r>
                        <a:rPr lang="en-US" sz="2800" b="1" i="1" smtClean="0">
                          <a:solidFill>
                            <a:srgbClr val="000000"/>
                          </a:solidFill>
                          <a:effectLst/>
                          <a:latin typeface="Cambria Math" panose="02040503050406030204" pitchFamily="18" charset="0"/>
                          <a:sym typeface="Symbol" panose="05050102010706020507" pitchFamily="18" charset="2"/>
                        </a:rPr>
                        <m:t>=−</m:t>
                      </m:r>
                      <m:r>
                        <a:rPr lang="en-US" sz="2800" b="1" i="1" smtClean="0">
                          <a:solidFill>
                            <a:srgbClr val="000000"/>
                          </a:solidFill>
                          <a:effectLst/>
                          <a:latin typeface="Cambria Math" panose="02040503050406030204" pitchFamily="18" charset="0"/>
                          <a:sym typeface="Symbol" panose="05050102010706020507" pitchFamily="18" charset="2"/>
                        </a:rPr>
                        <m:t>𝟏𝟎</m:t>
                      </m:r>
                      <m:r>
                        <a:rPr lang="en-US" sz="2800" b="1" i="1" smtClean="0">
                          <a:solidFill>
                            <a:srgbClr val="000000"/>
                          </a:solidFill>
                          <a:effectLst/>
                          <a:latin typeface="Cambria Math" panose="02040503050406030204" pitchFamily="18" charset="0"/>
                          <a:sym typeface="Symbol" panose="05050102010706020507" pitchFamily="18" charset="2"/>
                        </a:rPr>
                        <m:t>𝒎</m:t>
                      </m:r>
                      <m:r>
                        <a:rPr lang="en-US" sz="2800" b="1" i="1" smtClean="0">
                          <a:solidFill>
                            <a:srgbClr val="000000"/>
                          </a:solidFill>
                          <a:effectLst/>
                          <a:latin typeface="Cambria Math" panose="02040503050406030204" pitchFamily="18" charset="0"/>
                          <a:sym typeface="Symbol" panose="05050102010706020507" pitchFamily="18" charset="2"/>
                        </a:rPr>
                        <m:t>/</m:t>
                      </m:r>
                      <m:sSup>
                        <m:sSupPr>
                          <m:ctrlPr>
                            <a:rPr lang="en-US" sz="2800" b="1" i="1" smtClean="0">
                              <a:solidFill>
                                <a:srgbClr val="000000"/>
                              </a:solidFill>
                              <a:effectLst/>
                              <a:latin typeface="Cambria Math" panose="02040503050406030204" pitchFamily="18" charset="0"/>
                              <a:sym typeface="Symbol" panose="05050102010706020507" pitchFamily="18" charset="2"/>
                            </a:rPr>
                          </m:ctrlPr>
                        </m:sSupPr>
                        <m:e>
                          <m:r>
                            <a:rPr lang="en-US" sz="2800" b="1" i="1" smtClean="0">
                              <a:solidFill>
                                <a:srgbClr val="000000"/>
                              </a:solidFill>
                              <a:effectLst/>
                              <a:latin typeface="Cambria Math" panose="02040503050406030204" pitchFamily="18" charset="0"/>
                              <a:sym typeface="Symbol" panose="05050102010706020507" pitchFamily="18" charset="2"/>
                            </a:rPr>
                            <m:t>𝒔</m:t>
                          </m:r>
                        </m:e>
                        <m:sup>
                          <m:r>
                            <a:rPr lang="en-US" sz="2800" b="1" i="1" smtClean="0">
                              <a:solidFill>
                                <a:srgbClr val="000000"/>
                              </a:solidFill>
                              <a:effectLst/>
                              <a:latin typeface="Cambria Math" panose="02040503050406030204" pitchFamily="18" charset="0"/>
                              <a:sym typeface="Symbol" panose="05050102010706020507" pitchFamily="18" charset="2"/>
                            </a:rPr>
                            <m:t>𝟐</m:t>
                          </m:r>
                        </m:sup>
                      </m:sSup>
                    </m:oMath>
                  </m:oMathPara>
                </a14:m>
                <a:endParaRPr lang="en-US" sz="2800" b="1">
                  <a:solidFill>
                    <a:srgbClr val="003300"/>
                  </a:solidFill>
                  <a:effectLst/>
                  <a:ea typeface="Times New Roman" panose="02020603050405020304" pitchFamily="18" charset="0"/>
                </a:endParaRPr>
              </a:p>
            </p:txBody>
          </p:sp>
        </mc:Choice>
        <mc:Fallback xmlns="">
          <p:sp>
            <p:nvSpPr>
              <p:cNvPr id="20" name="TextBox 19" descr="137 zalo kim anh">
                <a:extLst>
                  <a:ext uri="{FF2B5EF4-FFF2-40B4-BE49-F238E27FC236}">
                    <a16:creationId xmlns:a16="http://schemas.microsoft.com/office/drawing/2014/main" id="{5D68E446-FC32-287B-8F0C-500D90020A81}"/>
                  </a:ext>
                </a:extLst>
              </p:cNvPr>
              <p:cNvSpPr txBox="1">
                <a:spLocks noRot="1" noChangeAspect="1" noMove="1" noResize="1" noEditPoints="1" noAdjustHandles="1" noChangeArrowheads="1" noChangeShapeType="1" noTextEdit="1"/>
              </p:cNvSpPr>
              <p:nvPr/>
            </p:nvSpPr>
            <p:spPr>
              <a:xfrm>
                <a:off x="289624" y="5690401"/>
                <a:ext cx="9664868" cy="1063689"/>
              </a:xfrm>
              <a:prstGeom prst="rect">
                <a:avLst/>
              </a:prstGeom>
              <a:blipFill>
                <a:blip r:embed="rId6"/>
                <a:stretch>
                  <a:fillRect/>
                </a:stretch>
              </a:blipFill>
              <a:ln w="28575">
                <a:solidFill>
                  <a:schemeClr val="bg2">
                    <a:lumMod val="90000"/>
                  </a:schemeClr>
                </a:solidFill>
                <a:prstDash val="sysDash"/>
              </a:ln>
            </p:spPr>
            <p:txBody>
              <a:bodyPr/>
              <a:lstStyle/>
              <a:p>
                <a:r>
                  <a:rPr lang="vi-VN">
                    <a:noFill/>
                  </a:rPr>
                  <a:t> </a:t>
                </a:r>
              </a:p>
            </p:txBody>
          </p:sp>
        </mc:Fallback>
      </mc:AlternateContent>
    </p:spTree>
    <p:extLst>
      <p:ext uri="{BB962C8B-B14F-4D97-AF65-F5344CB8AC3E}">
        <p14:creationId xmlns:p14="http://schemas.microsoft.com/office/powerpoint/2010/main" val="115966306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10" grpId="0" animBg="1"/>
      <p:bldP spid="12" grpId="0" animBg="1"/>
      <p:bldP spid="16" grpId="0" animBg="1"/>
      <p:bldP spid="17"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边形 111" descr="137 zalo kim anh">
            <a:extLst>
              <a:ext uri="{FF2B5EF4-FFF2-40B4-BE49-F238E27FC236}">
                <a16:creationId xmlns:a16="http://schemas.microsoft.com/office/drawing/2014/main" id="{BE1F467F-FF48-0EF8-03E8-3B23399AE693}"/>
              </a:ext>
            </a:extLst>
          </p:cNvPr>
          <p:cNvSpPr/>
          <p:nvPr/>
        </p:nvSpPr>
        <p:spPr bwMode="auto">
          <a:xfrm>
            <a:off x="197016" y="149343"/>
            <a:ext cx="8812074" cy="615156"/>
          </a:xfrm>
          <a:prstGeom prst="homePlat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1213529"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I. CÔNG THỨC CỦA CHUYỂN ĐỘNG THẲNG BIẾN ĐỔI ĐỀU</a:t>
            </a:r>
            <a:endParaRPr kumimoji="0" lang="en-US"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cs typeface="+mn-cs"/>
            </a:endParaRPr>
          </a:p>
        </p:txBody>
      </p:sp>
      <mc:AlternateContent xmlns:mc="http://schemas.openxmlformats.org/markup-compatibility/2006" xmlns:a14="http://schemas.microsoft.com/office/drawing/2010/main">
        <mc:Choice Requires="a14">
          <p:sp>
            <p:nvSpPr>
              <p:cNvPr id="3" name="TextBox 2" descr="137 zalo kim anh">
                <a:extLst>
                  <a:ext uri="{FF2B5EF4-FFF2-40B4-BE49-F238E27FC236}">
                    <a16:creationId xmlns:a16="http://schemas.microsoft.com/office/drawing/2014/main" id="{008F4398-55B9-DD2B-83C7-DE60F53C0A50}"/>
                  </a:ext>
                </a:extLst>
              </p:cNvPr>
              <p:cNvSpPr txBox="1"/>
              <p:nvPr/>
            </p:nvSpPr>
            <p:spPr>
              <a:xfrm>
                <a:off x="602105" y="3221737"/>
                <a:ext cx="10987790" cy="3350276"/>
              </a:xfrm>
              <a:prstGeom prst="rect">
                <a:avLst/>
              </a:prstGeom>
              <a:noFill/>
            </p:spPr>
            <p:txBody>
              <a:bodyPr wrap="square">
                <a:spAutoFit/>
              </a:bodyPr>
              <a:lstStyle/>
              <a:p>
                <a:pPr algn="ctr"/>
                <a:r>
                  <a:rPr lang="en-US" sz="2400">
                    <a:solidFill>
                      <a:srgbClr val="000000"/>
                    </a:solidFill>
                    <a:effectLst/>
                    <a:ea typeface="Times New Roman" panose="02020603050405020304" pitchFamily="18" charset="0"/>
                  </a:rPr>
                  <a:t>Đổi 108 km/h = 30 m/s</a:t>
                </a:r>
                <a:endParaRPr lang="en-US" sz="2400">
                  <a:solidFill>
                    <a:srgbClr val="003300"/>
                  </a:solidFill>
                  <a:effectLst/>
                  <a:ea typeface="Times New Roman" panose="02020603050405020304" pitchFamily="18" charset="0"/>
                </a:endParaRPr>
              </a:p>
              <a:p>
                <a:pPr>
                  <a:lnSpc>
                    <a:spcPct val="115000"/>
                  </a:lnSpc>
                </a:pPr>
                <a:r>
                  <a:rPr lang="en-US" sz="2400">
                    <a:solidFill>
                      <a:srgbClr val="000000"/>
                    </a:solidFill>
                    <a:effectLst/>
                    <a:ea typeface="Times New Roman" panose="02020603050405020304" pitchFamily="18" charset="0"/>
                  </a:rPr>
                  <a:t>Ta có:</a:t>
                </a:r>
                <a:endParaRPr lang="en-US" sz="2400">
                  <a:effectLst/>
                  <a:ea typeface="Times New Roman" panose="02020603050405020304" pitchFamily="18" charset="0"/>
                </a:endParaRPr>
              </a:p>
              <a:p>
                <a:pPr algn="ctr">
                  <a:lnSpc>
                    <a:spcPct val="115000"/>
                  </a:lnSpc>
                </a:pPr>
                <a14:m>
                  <m:oMathPara xmlns:m="http://schemas.openxmlformats.org/officeDocument/2006/math">
                    <m:oMathParaPr>
                      <m:jc m:val="centerGroup"/>
                    </m:oMathParaPr>
                    <m:oMath xmlns:m="http://schemas.openxmlformats.org/officeDocument/2006/math">
                      <m:r>
                        <m:rPr>
                          <m:sty m:val="p"/>
                        </m:rPr>
                        <a:rPr lang="en-US" sz="2400">
                          <a:solidFill>
                            <a:srgbClr val="000000"/>
                          </a:solidFill>
                          <a:effectLst/>
                          <a:latin typeface="Cambria Math" panose="02040503050406030204" pitchFamily="18" charset="0"/>
                          <a:ea typeface="Times New Roman" panose="02020603050405020304" pitchFamily="18" charset="0"/>
                        </a:rPr>
                        <m:t>a</m:t>
                      </m:r>
                      <m:r>
                        <a:rPr lang="en-US" sz="2400">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m:rPr>
                              <m:sty m:val="p"/>
                            </m:rPr>
                            <a:rPr lang="en-US" sz="2400">
                              <a:solidFill>
                                <a:srgbClr val="000000"/>
                              </a:solidFill>
                              <a:effectLst/>
                              <a:latin typeface="Cambria Math" panose="02040503050406030204" pitchFamily="18" charset="0"/>
                              <a:ea typeface="Times New Roman" panose="02020603050405020304" pitchFamily="18" charset="0"/>
                            </a:rPr>
                            <m:t>v</m:t>
                          </m:r>
                          <m:r>
                            <a:rPr lang="en-US" sz="2400" i="1">
                              <a:solidFill>
                                <a:srgbClr val="000000"/>
                              </a:solidFill>
                              <a:effectLst/>
                              <a:latin typeface="Cambria Math" panose="02040503050406030204" pitchFamily="18" charset="0"/>
                              <a:ea typeface="Times New Roman" panose="02020603050405020304" pitchFamily="18" charset="0"/>
                            </a:rPr>
                            <m:t>−</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m:rPr>
                                  <m:sty m:val="p"/>
                                </m:rPr>
                                <a:rPr lang="en-US" sz="2400">
                                  <a:solidFill>
                                    <a:srgbClr val="000000"/>
                                  </a:solidFill>
                                  <a:effectLst/>
                                  <a:latin typeface="Cambria Math" panose="02040503050406030204" pitchFamily="18" charset="0"/>
                                  <a:ea typeface="Times New Roman" panose="02020603050405020304" pitchFamily="18" charset="0"/>
                                </a:rPr>
                                <m:t>v</m:t>
                              </m:r>
                            </m:e>
                            <m:sub>
                              <m:r>
                                <a:rPr lang="en-US" sz="2400">
                                  <a:solidFill>
                                    <a:srgbClr val="000000"/>
                                  </a:solidFill>
                                  <a:effectLst/>
                                  <a:latin typeface="Cambria Math" panose="02040503050406030204" pitchFamily="18" charset="0"/>
                                  <a:ea typeface="Times New Roman" panose="02020603050405020304" pitchFamily="18" charset="0"/>
                                </a:rPr>
                                <m:t>0</m:t>
                              </m:r>
                            </m:sub>
                          </m:sSub>
                        </m:num>
                        <m:den>
                          <m:r>
                            <m:rPr>
                              <m:sty m:val="p"/>
                            </m:rPr>
                            <a:rPr lang="en-US" sz="2400">
                              <a:solidFill>
                                <a:srgbClr val="000000"/>
                              </a:solidFill>
                              <a:effectLst/>
                              <a:latin typeface="Cambria Math" panose="02040503050406030204" pitchFamily="18" charset="0"/>
                              <a:ea typeface="Times New Roman" panose="02020603050405020304" pitchFamily="18" charset="0"/>
                            </a:rPr>
                            <m:t>t</m:t>
                          </m:r>
                        </m:den>
                      </m:f>
                      <m:r>
                        <a:rPr lang="en-US" sz="2400">
                          <a:solidFill>
                            <a:srgbClr val="000000"/>
                          </a:solidFill>
                          <a:effectLst/>
                          <a:latin typeface="Cambria Math" panose="02040503050406030204" pitchFamily="18" charset="0"/>
                          <a:ea typeface="Times New Roman" panose="02020603050405020304" pitchFamily="18" charset="0"/>
                        </a:rPr>
                        <m:t> </m:t>
                      </m:r>
                      <m:r>
                        <a:rPr lang="en-US" sz="2400">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a:solidFill>
                            <a:srgbClr val="000000"/>
                          </a:solidFill>
                          <a:effectLst/>
                          <a:latin typeface="Cambria Math" panose="02040503050406030204" pitchFamily="18" charset="0"/>
                          <a:ea typeface="Times New Roman" panose="02020603050405020304" pitchFamily="18" charset="0"/>
                        </a:rPr>
                        <m:t> </m:t>
                      </m:r>
                      <m:r>
                        <m:rPr>
                          <m:sty m:val="p"/>
                        </m:rPr>
                        <a:rPr lang="en-US" sz="2400">
                          <a:solidFill>
                            <a:srgbClr val="000000"/>
                          </a:solidFill>
                          <a:effectLst/>
                          <a:latin typeface="Cambria Math" panose="02040503050406030204" pitchFamily="18" charset="0"/>
                          <a:ea typeface="Times New Roman" panose="02020603050405020304" pitchFamily="18" charset="0"/>
                        </a:rPr>
                        <m:t>t</m:t>
                      </m:r>
                      <m:r>
                        <a:rPr lang="en-US" sz="2400">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m:rPr>
                              <m:sty m:val="p"/>
                            </m:rPr>
                            <a:rPr lang="en-US" sz="2400">
                              <a:solidFill>
                                <a:srgbClr val="000000"/>
                              </a:solidFill>
                              <a:effectLst/>
                              <a:latin typeface="Cambria Math" panose="02040503050406030204" pitchFamily="18" charset="0"/>
                              <a:ea typeface="Times New Roman" panose="02020603050405020304" pitchFamily="18" charset="0"/>
                            </a:rPr>
                            <m:t>v</m:t>
                          </m:r>
                          <m:r>
                            <a:rPr lang="en-US" sz="2400" i="1">
                              <a:solidFill>
                                <a:srgbClr val="000000"/>
                              </a:solidFill>
                              <a:effectLst/>
                              <a:latin typeface="Cambria Math" panose="02040503050406030204" pitchFamily="18" charset="0"/>
                              <a:ea typeface="Times New Roman" panose="02020603050405020304" pitchFamily="18" charset="0"/>
                            </a:rPr>
                            <m:t>−</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m:rPr>
                                  <m:sty m:val="p"/>
                                </m:rPr>
                                <a:rPr lang="en-US" sz="2400">
                                  <a:solidFill>
                                    <a:srgbClr val="000000"/>
                                  </a:solidFill>
                                  <a:effectLst/>
                                  <a:latin typeface="Cambria Math" panose="02040503050406030204" pitchFamily="18" charset="0"/>
                                  <a:ea typeface="Times New Roman" panose="02020603050405020304" pitchFamily="18" charset="0"/>
                                </a:rPr>
                                <m:t>v</m:t>
                              </m:r>
                            </m:e>
                            <m:sub>
                              <m:r>
                                <a:rPr lang="en-US" sz="2400">
                                  <a:solidFill>
                                    <a:srgbClr val="000000"/>
                                  </a:solidFill>
                                  <a:effectLst/>
                                  <a:latin typeface="Cambria Math" panose="02040503050406030204" pitchFamily="18" charset="0"/>
                                  <a:ea typeface="Times New Roman" panose="02020603050405020304" pitchFamily="18" charset="0"/>
                                </a:rPr>
                                <m:t>0</m:t>
                              </m:r>
                            </m:sub>
                          </m:sSub>
                        </m:num>
                        <m:den>
                          <m:r>
                            <m:rPr>
                              <m:sty m:val="p"/>
                            </m:rPr>
                            <a:rPr lang="en-US" sz="2400">
                              <a:solidFill>
                                <a:srgbClr val="000000"/>
                              </a:solidFill>
                              <a:effectLst/>
                              <a:latin typeface="Cambria Math" panose="02040503050406030204" pitchFamily="18" charset="0"/>
                              <a:ea typeface="Times New Roman" panose="02020603050405020304" pitchFamily="18" charset="0"/>
                            </a:rPr>
                            <m:t>a</m:t>
                          </m:r>
                        </m:den>
                      </m:f>
                      <m:r>
                        <a:rPr lang="en-US" sz="2400">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a:solidFill>
                                <a:srgbClr val="000000"/>
                              </a:solidFill>
                              <a:effectLst/>
                              <a:latin typeface="Cambria Math" panose="02040503050406030204" pitchFamily="18" charset="0"/>
                              <a:ea typeface="Times New Roman" panose="02020603050405020304" pitchFamily="18" charset="0"/>
                            </a:rPr>
                            <m:t>0</m:t>
                          </m:r>
                          <m:r>
                            <a:rPr lang="en-US" sz="2400" i="1">
                              <a:solidFill>
                                <a:srgbClr val="000000"/>
                              </a:solidFill>
                              <a:effectLst/>
                              <a:latin typeface="Cambria Math" panose="02040503050406030204" pitchFamily="18" charset="0"/>
                              <a:ea typeface="Times New Roman" panose="02020603050405020304" pitchFamily="18" charset="0"/>
                            </a:rPr>
                            <m:t>−</m:t>
                          </m:r>
                          <m:r>
                            <a:rPr lang="en-US" sz="2400">
                              <a:solidFill>
                                <a:srgbClr val="000000"/>
                              </a:solidFill>
                              <a:effectLst/>
                              <a:latin typeface="Cambria Math" panose="02040503050406030204" pitchFamily="18" charset="0"/>
                              <a:ea typeface="Times New Roman" panose="02020603050405020304" pitchFamily="18" charset="0"/>
                            </a:rPr>
                            <m:t>30</m:t>
                          </m:r>
                        </m:num>
                        <m:den>
                          <m:r>
                            <a:rPr lang="en-US" sz="2400" i="1">
                              <a:solidFill>
                                <a:srgbClr val="000000"/>
                              </a:solidFill>
                              <a:effectLst/>
                              <a:latin typeface="Cambria Math" panose="02040503050406030204" pitchFamily="18" charset="0"/>
                              <a:ea typeface="Times New Roman" panose="02020603050405020304" pitchFamily="18" charset="0"/>
                            </a:rPr>
                            <m:t>−7,0</m:t>
                          </m:r>
                        </m:den>
                      </m:f>
                      <m:r>
                        <a:rPr lang="en-US" sz="2400">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30</m:t>
                          </m:r>
                        </m:num>
                        <m:den>
                          <m:r>
                            <a:rPr lang="en-US" sz="2400" i="1">
                              <a:solidFill>
                                <a:srgbClr val="000000"/>
                              </a:solidFill>
                              <a:effectLst/>
                              <a:latin typeface="Cambria Math" panose="02040503050406030204" pitchFamily="18" charset="0"/>
                              <a:ea typeface="Times New Roman" panose="02020603050405020304" pitchFamily="18" charset="0"/>
                            </a:rPr>
                            <m:t>7</m:t>
                          </m:r>
                        </m:den>
                      </m:f>
                      <m:r>
                        <a:rPr lang="en-US" sz="2400">
                          <a:solidFill>
                            <a:srgbClr val="000000"/>
                          </a:solidFill>
                          <a:effectLst/>
                          <a:latin typeface="Cambria Math" panose="02040503050406030204" pitchFamily="18" charset="0"/>
                          <a:ea typeface="Times New Roman" panose="02020603050405020304" pitchFamily="18" charset="0"/>
                        </a:rPr>
                        <m:t>   (1)</m:t>
                      </m:r>
                    </m:oMath>
                  </m:oMathPara>
                </a14:m>
                <a:endParaRPr lang="en-US" sz="2400">
                  <a:solidFill>
                    <a:srgbClr val="003300"/>
                  </a:solidFill>
                  <a:effectLst/>
                  <a:ea typeface="Times New Roman" panose="02020603050405020304" pitchFamily="18" charset="0"/>
                </a:endParaRPr>
              </a:p>
              <a:p>
                <a:pPr>
                  <a:lnSpc>
                    <a:spcPct val="115000"/>
                  </a:lnSpc>
                </a:pPr>
                <a14:m>
                  <m:oMathPara xmlns:m="http://schemas.openxmlformats.org/officeDocument/2006/math">
                    <m:oMathParaPr>
                      <m:jc m:val="centerGroup"/>
                    </m:oMathParaPr>
                    <m:oMath xmlns:m="http://schemas.openxmlformats.org/officeDocument/2006/math">
                      <m:r>
                        <a:rPr lang="en-US" sz="2400">
                          <a:solidFill>
                            <a:srgbClr val="000000"/>
                          </a:solidFill>
                          <a:latin typeface="Cambria Math" panose="02040503050406030204" pitchFamily="18" charset="0"/>
                          <a:ea typeface="Times New Roman" panose="02020603050405020304" pitchFamily="18" charset="0"/>
                          <a:sym typeface="Symbol" panose="05050102010706020507" pitchFamily="18" charset="2"/>
                        </a:rPr>
                        <m:t></m:t>
                      </m:r>
                      <m:r>
                        <a:rPr lang="en-US" sz="2400" b="0" i="0" smtClean="0">
                          <a:solidFill>
                            <a:srgbClr val="000000"/>
                          </a:solidFill>
                          <a:latin typeface="Cambria Math" panose="02040503050406030204" pitchFamily="18" charset="0"/>
                          <a:ea typeface="Times New Roman" panose="02020603050405020304" pitchFamily="18" charset="0"/>
                          <a:sym typeface="Symbol" panose="05050102010706020507" pitchFamily="18" charset="2"/>
                        </a:rPr>
                        <m:t> </m:t>
                      </m:r>
                      <m:r>
                        <m:rPr>
                          <m:sty m:val="p"/>
                        </m:rPr>
                        <a:rPr lang="en-US" sz="2400">
                          <a:solidFill>
                            <a:srgbClr val="000000"/>
                          </a:solidFill>
                          <a:effectLst/>
                          <a:latin typeface="Cambria Math" panose="02040503050406030204" pitchFamily="18" charset="0"/>
                          <a:ea typeface="Times New Roman" panose="02020603050405020304" pitchFamily="18" charset="0"/>
                        </a:rPr>
                        <m:t>d</m:t>
                      </m:r>
                      <m:r>
                        <a:rPr lang="en-US" sz="2400">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m:rPr>
                                  <m:sty m:val="p"/>
                                </m:rPr>
                                <a:rPr lang="en-US" sz="2400">
                                  <a:solidFill>
                                    <a:srgbClr val="000000"/>
                                  </a:solidFill>
                                  <a:effectLst/>
                                  <a:latin typeface="Cambria Math" panose="02040503050406030204" pitchFamily="18" charset="0"/>
                                  <a:ea typeface="Times New Roman" panose="02020603050405020304" pitchFamily="18" charset="0"/>
                                </a:rPr>
                                <m:t>v</m:t>
                              </m:r>
                            </m:e>
                            <m:sub>
                              <m:r>
                                <a:rPr lang="en-US" sz="2400">
                                  <a:solidFill>
                                    <a:srgbClr val="000000"/>
                                  </a:solidFill>
                                  <a:effectLst/>
                                  <a:latin typeface="Cambria Math" panose="02040503050406030204" pitchFamily="18" charset="0"/>
                                  <a:ea typeface="Times New Roman" panose="02020603050405020304" pitchFamily="18" charset="0"/>
                                </a:rPr>
                                <m:t>0</m:t>
                              </m:r>
                            </m:sub>
                          </m:sSub>
                          <m:r>
                            <a:rPr lang="en-US" sz="2400">
                              <a:solidFill>
                                <a:srgbClr val="000000"/>
                              </a:solidFill>
                              <a:effectLst/>
                              <a:latin typeface="Cambria Math" panose="02040503050406030204" pitchFamily="18" charset="0"/>
                              <a:ea typeface="Times New Roman" panose="02020603050405020304" pitchFamily="18" charset="0"/>
                            </a:rPr>
                            <m:t>+</m:t>
                          </m:r>
                          <m:r>
                            <m:rPr>
                              <m:sty m:val="p"/>
                            </m:rPr>
                            <a:rPr lang="en-US" sz="2400">
                              <a:solidFill>
                                <a:srgbClr val="000000"/>
                              </a:solidFill>
                              <a:effectLst/>
                              <a:latin typeface="Cambria Math" panose="02040503050406030204" pitchFamily="18" charset="0"/>
                              <a:ea typeface="Times New Roman" panose="02020603050405020304" pitchFamily="18" charset="0"/>
                            </a:rPr>
                            <m:t>v</m:t>
                          </m:r>
                        </m:num>
                        <m:den>
                          <m:r>
                            <a:rPr lang="en-US" sz="2400">
                              <a:solidFill>
                                <a:srgbClr val="000000"/>
                              </a:solidFill>
                              <a:effectLst/>
                              <a:latin typeface="Cambria Math" panose="02040503050406030204" pitchFamily="18" charset="0"/>
                              <a:ea typeface="Times New Roman" panose="02020603050405020304" pitchFamily="18" charset="0"/>
                            </a:rPr>
                            <m:t>2</m:t>
                          </m:r>
                        </m:den>
                      </m:f>
                      <m:r>
                        <a:rPr lang="en-US" sz="2400">
                          <a:solidFill>
                            <a:srgbClr val="000000"/>
                          </a:solidFill>
                          <a:effectLst/>
                          <a:latin typeface="Cambria Math" panose="02040503050406030204" pitchFamily="18" charset="0"/>
                          <a:ea typeface="Times New Roman" panose="02020603050405020304" pitchFamily="18" charset="0"/>
                        </a:rPr>
                        <m:t>.</m:t>
                      </m:r>
                      <m:r>
                        <m:rPr>
                          <m:sty m:val="p"/>
                        </m:rPr>
                        <a:rPr lang="en-US" sz="2400">
                          <a:solidFill>
                            <a:srgbClr val="000000"/>
                          </a:solidFill>
                          <a:effectLst/>
                          <a:latin typeface="Cambria Math" panose="02040503050406030204" pitchFamily="18" charset="0"/>
                          <a:ea typeface="Times New Roman" panose="02020603050405020304" pitchFamily="18" charset="0"/>
                        </a:rPr>
                        <m:t>t</m:t>
                      </m:r>
                      <m:r>
                        <a:rPr lang="en-US" sz="2400">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a:solidFill>
                                <a:srgbClr val="000000"/>
                              </a:solidFill>
                              <a:effectLst/>
                              <a:latin typeface="Cambria Math" panose="02040503050406030204" pitchFamily="18" charset="0"/>
                              <a:ea typeface="Times New Roman" panose="02020603050405020304" pitchFamily="18" charset="0"/>
                            </a:rPr>
                            <m:t>30+0</m:t>
                          </m:r>
                        </m:num>
                        <m:den>
                          <m:r>
                            <a:rPr lang="en-US" sz="2400">
                              <a:solidFill>
                                <a:srgbClr val="000000"/>
                              </a:solidFill>
                              <a:effectLst/>
                              <a:latin typeface="Cambria Math" panose="02040503050406030204" pitchFamily="18" charset="0"/>
                              <a:ea typeface="Times New Roman" panose="02020603050405020304" pitchFamily="18" charset="0"/>
                            </a:rPr>
                            <m:t>2</m:t>
                          </m:r>
                        </m:den>
                      </m:f>
                      <m:r>
                        <a:rPr lang="en-US" sz="2400">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30</m:t>
                          </m:r>
                        </m:num>
                        <m:den>
                          <m:r>
                            <a:rPr lang="en-US" sz="2400" i="1">
                              <a:solidFill>
                                <a:srgbClr val="000000"/>
                              </a:solidFill>
                              <a:effectLst/>
                              <a:latin typeface="Cambria Math" panose="02040503050406030204" pitchFamily="18" charset="0"/>
                              <a:ea typeface="Times New Roman" panose="02020603050405020304" pitchFamily="18" charset="0"/>
                            </a:rPr>
                            <m:t>7</m:t>
                          </m:r>
                        </m:den>
                      </m:f>
                      <m:r>
                        <a:rPr lang="en-US" sz="2400">
                          <a:solidFill>
                            <a:srgbClr val="000000"/>
                          </a:solidFill>
                          <a:effectLst/>
                          <a:latin typeface="Cambria Math" panose="02040503050406030204" pitchFamily="18" charset="0"/>
                          <a:ea typeface="Times New Roman" panose="02020603050405020304" pitchFamily="18" charset="0"/>
                        </a:rPr>
                        <m:t>=64,3 (</m:t>
                      </m:r>
                      <m:r>
                        <m:rPr>
                          <m:sty m:val="p"/>
                        </m:rPr>
                        <a:rPr lang="en-US" sz="2400">
                          <a:solidFill>
                            <a:srgbClr val="000000"/>
                          </a:solidFill>
                          <a:effectLst/>
                          <a:latin typeface="Cambria Math" panose="02040503050406030204" pitchFamily="18" charset="0"/>
                          <a:ea typeface="Times New Roman" panose="02020603050405020304" pitchFamily="18" charset="0"/>
                        </a:rPr>
                        <m:t>m</m:t>
                      </m:r>
                      <m:r>
                        <a:rPr lang="en-US" sz="2400">
                          <a:solidFill>
                            <a:srgbClr val="000000"/>
                          </a:solidFill>
                          <a:effectLst/>
                          <a:latin typeface="Cambria Math" panose="02040503050406030204" pitchFamily="18" charset="0"/>
                          <a:ea typeface="Times New Roman" panose="02020603050405020304" pitchFamily="18" charset="0"/>
                        </a:rPr>
                        <m:t>) </m:t>
                      </m:r>
                    </m:oMath>
                  </m:oMathPara>
                </a14:m>
                <a:endParaRPr lang="en-US" sz="2400">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rPr>
                  <a:t>Vậy ước tính khoảng cách dừng lại nếu lúc bắt đầu trượt ô tô này đang chạy ở tốc độ 108 km/h là 64,3 m</a:t>
                </a:r>
                <a:endParaRPr lang="en-US" sz="2400">
                  <a:effectLst/>
                  <a:ea typeface="Times New Roman" panose="02020603050405020304" pitchFamily="18" charset="0"/>
                </a:endParaRPr>
              </a:p>
            </p:txBody>
          </p:sp>
        </mc:Choice>
        <mc:Fallback xmlns="">
          <p:sp>
            <p:nvSpPr>
              <p:cNvPr id="3" name="TextBox 2" descr="137 zalo kim anh">
                <a:extLst>
                  <a:ext uri="{FF2B5EF4-FFF2-40B4-BE49-F238E27FC236}">
                    <a16:creationId xmlns:a16="http://schemas.microsoft.com/office/drawing/2014/main" id="{008F4398-55B9-DD2B-83C7-DE60F53C0A50}"/>
                  </a:ext>
                </a:extLst>
              </p:cNvPr>
              <p:cNvSpPr txBox="1">
                <a:spLocks noRot="1" noChangeAspect="1" noMove="1" noResize="1" noEditPoints="1" noAdjustHandles="1" noChangeArrowheads="1" noChangeShapeType="1" noTextEdit="1"/>
              </p:cNvSpPr>
              <p:nvPr/>
            </p:nvSpPr>
            <p:spPr>
              <a:xfrm>
                <a:off x="602105" y="3221737"/>
                <a:ext cx="10987790" cy="3350276"/>
              </a:xfrm>
              <a:prstGeom prst="rect">
                <a:avLst/>
              </a:prstGeom>
              <a:blipFill>
                <a:blip r:embed="rId2"/>
                <a:stretch>
                  <a:fillRect l="-888" t="-1457" r="-832" b="-3097"/>
                </a:stretch>
              </a:blipFill>
            </p:spPr>
            <p:txBody>
              <a:bodyPr/>
              <a:lstStyle/>
              <a:p>
                <a:r>
                  <a:rPr lang="vi-VN">
                    <a:noFill/>
                  </a:rPr>
                  <a:t> </a:t>
                </a:r>
              </a:p>
            </p:txBody>
          </p:sp>
        </mc:Fallback>
      </mc:AlternateContent>
      <p:sp>
        <p:nvSpPr>
          <p:cNvPr id="2" name="Rectangle: Rounded Corners 1" descr="137 zalo kim anh">
            <a:extLst>
              <a:ext uri="{FF2B5EF4-FFF2-40B4-BE49-F238E27FC236}">
                <a16:creationId xmlns:a16="http://schemas.microsoft.com/office/drawing/2014/main" id="{B2AB14E4-62EF-7785-76B6-AD09978DB613}"/>
              </a:ext>
            </a:extLst>
          </p:cNvPr>
          <p:cNvSpPr/>
          <p:nvPr/>
        </p:nvSpPr>
        <p:spPr>
          <a:xfrm>
            <a:off x="197016" y="973786"/>
            <a:ext cx="7343035" cy="2009258"/>
          </a:xfrm>
          <a:prstGeom prst="roundRect">
            <a:avLst/>
          </a:prstGeom>
          <a:solidFill>
            <a:srgbClr val="E5DEDB"/>
          </a:solidFill>
          <a:ln w="12700" cap="flat" cmpd="sng" algn="ctr">
            <a:solidFill>
              <a:srgbClr val="E5DEDB"/>
            </a:solidFill>
            <a:prstDash val="solid"/>
            <a:miter lim="800000"/>
          </a:ln>
          <a:effectLst>
            <a:outerShdw blurRad="50800" dist="38100" dir="2700000" algn="tl" rotWithShape="0">
              <a:prstClr val="black">
                <a:alpha val="40000"/>
              </a:prstClr>
            </a:outerShdw>
          </a:effectLst>
        </p:spPr>
        <p:txBody>
          <a:bodyPr rtlCol="0" anchor="ctr"/>
          <a:lstStyle/>
          <a:p>
            <a:pPr algn="ctr"/>
            <a:r>
              <a:rPr lang="en-US" sz="2400" b="1">
                <a:solidFill>
                  <a:srgbClr val="000000"/>
                </a:solidFill>
                <a:effectLst/>
                <a:ea typeface="Times New Roman" panose="02020603050405020304" pitchFamily="18" charset="0"/>
              </a:rPr>
              <a:t>Phiếu học tập số 2</a:t>
            </a:r>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Câu 1:</a:t>
            </a:r>
            <a:r>
              <a:rPr lang="en-US" sz="2400">
                <a:solidFill>
                  <a:srgbClr val="000000"/>
                </a:solidFill>
                <a:effectLst/>
                <a:ea typeface="Times New Roman" panose="02020603050405020304" pitchFamily="18" charset="0"/>
              </a:rPr>
              <a:t> Một chiếc ô tô có gia tốc trong khoảng cách dừng lại là -7,0 m/s</a:t>
            </a:r>
            <a:r>
              <a:rPr lang="en-US" sz="2400" baseline="30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Ước tính khoảng cách dừng lại nếu lúc bắt đầu trượt ô tô này đang chạy ở tốc độ 108 km/h.</a:t>
            </a:r>
            <a:endParaRPr lang="en-US" sz="2400">
              <a:solidFill>
                <a:srgbClr val="003300"/>
              </a:solidFill>
              <a:effectLst/>
              <a:ea typeface="Times New Roman" panose="02020603050405020304" pitchFamily="18" charset="0"/>
            </a:endParaRPr>
          </a:p>
        </p:txBody>
      </p:sp>
      <p:pic>
        <p:nvPicPr>
          <p:cNvPr id="1026" name="Picture 2" descr="137 zalo kim anh">
            <a:extLst>
              <a:ext uri="{FF2B5EF4-FFF2-40B4-BE49-F238E27FC236}">
                <a16:creationId xmlns:a16="http://schemas.microsoft.com/office/drawing/2014/main" id="{A50ECFE7-F95D-180A-8D8E-A4035389A4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43" b="15948"/>
          <a:stretch/>
        </p:blipFill>
        <p:spPr bwMode="auto">
          <a:xfrm>
            <a:off x="7914807" y="973787"/>
            <a:ext cx="4080175" cy="200925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50465731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边形 111" descr="137 zalo kim anh">
            <a:extLst>
              <a:ext uri="{FF2B5EF4-FFF2-40B4-BE49-F238E27FC236}">
                <a16:creationId xmlns:a16="http://schemas.microsoft.com/office/drawing/2014/main" id="{BE1F467F-FF48-0EF8-03E8-3B23399AE693}"/>
              </a:ext>
            </a:extLst>
          </p:cNvPr>
          <p:cNvSpPr/>
          <p:nvPr/>
        </p:nvSpPr>
        <p:spPr bwMode="auto">
          <a:xfrm>
            <a:off x="197016" y="149343"/>
            <a:ext cx="8812074" cy="615156"/>
          </a:xfrm>
          <a:prstGeom prst="homePlat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1213529"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I. CÔNG THỨC CỦA CHUYỂN ĐỘNG THẲNG BIẾN ĐỔI ĐỀU</a:t>
            </a:r>
            <a:endParaRPr kumimoji="0" lang="en-US" sz="2800" b="1" i="0" u="none" strike="noStrike" kern="1200" cap="none" spc="0" normalizeH="0" baseline="0" noProof="0">
              <a:ln>
                <a:noFill/>
              </a:ln>
              <a:solidFill>
                <a:prstClr val="black"/>
              </a:solidFill>
              <a:effectLst/>
              <a:uLnTx/>
              <a:uFillTx/>
              <a:latin typeface="UVN Phuong Tay" panose="04040805070802020D02" pitchFamily="82" charset="0"/>
              <a:ea typeface="微软雅黑" pitchFamily="34" charset="-122"/>
              <a:cs typeface="+mn-cs"/>
            </a:endParaRPr>
          </a:p>
        </p:txBody>
      </p:sp>
      <mc:AlternateContent xmlns:mc="http://schemas.openxmlformats.org/markup-compatibility/2006">
        <mc:Choice xmlns:a14="http://schemas.microsoft.com/office/drawing/2010/main" Requires="a14">
          <p:sp>
            <p:nvSpPr>
              <p:cNvPr id="3" name="TextBox 2" descr="137 zalo kim anh">
                <a:extLst>
                  <a:ext uri="{FF2B5EF4-FFF2-40B4-BE49-F238E27FC236}">
                    <a16:creationId xmlns:a16="http://schemas.microsoft.com/office/drawing/2014/main" id="{008F4398-55B9-DD2B-83C7-DE60F53C0A50}"/>
                  </a:ext>
                </a:extLst>
              </p:cNvPr>
              <p:cNvSpPr txBox="1"/>
              <p:nvPr/>
            </p:nvSpPr>
            <p:spPr>
              <a:xfrm>
                <a:off x="1473367" y="4508164"/>
                <a:ext cx="9203960" cy="2234073"/>
              </a:xfrm>
              <a:prstGeom prst="rect">
                <a:avLst/>
              </a:prstGeom>
              <a:noFill/>
            </p:spPr>
            <p:txBody>
              <a:bodyPr wrap="square">
                <a:spAutoFit/>
              </a:bodyPr>
              <a:lstStyle/>
              <a:p>
                <a:pPr algn="just">
                  <a:lnSpc>
                    <a:spcPct val="120000"/>
                  </a:lnSpc>
                </a:pPr>
                <a:r>
                  <a:rPr lang="en-US" sz="2400" dirty="0" err="1">
                    <a:solidFill>
                      <a:srgbClr val="000000"/>
                    </a:solidFill>
                    <a:effectLst/>
                    <a:ea typeface="Times New Roman" panose="02020603050405020304" pitchFamily="18" charset="0"/>
                  </a:rPr>
                  <a:t>Áp</a:t>
                </a:r>
                <a:r>
                  <a:rPr lang="en-US" sz="2400" dirty="0">
                    <a:solidFill>
                      <a:srgbClr val="000000"/>
                    </a:solidFill>
                    <a:effectLst/>
                    <a:ea typeface="Times New Roman" panose="02020603050405020304" pitchFamily="18" charset="0"/>
                  </a:rPr>
                  <a:t> </a:t>
                </a:r>
                <a:r>
                  <a:rPr lang="en-US" sz="2400" dirty="0" err="1">
                    <a:solidFill>
                      <a:srgbClr val="000000"/>
                    </a:solidFill>
                    <a:effectLst/>
                    <a:ea typeface="Times New Roman" panose="02020603050405020304" pitchFamily="18" charset="0"/>
                  </a:rPr>
                  <a:t>dụng</a:t>
                </a:r>
                <a:r>
                  <a:rPr lang="en-US" sz="2400" dirty="0">
                    <a:solidFill>
                      <a:srgbClr val="000000"/>
                    </a:solidFill>
                    <a:effectLst/>
                    <a:ea typeface="Times New Roman" panose="02020603050405020304" pitchFamily="18" charset="0"/>
                  </a:rPr>
                  <a:t> </a:t>
                </a:r>
                <a:r>
                  <a:rPr lang="en-US" sz="2400" dirty="0" err="1">
                    <a:solidFill>
                      <a:srgbClr val="000000"/>
                    </a:solidFill>
                    <a:effectLst/>
                    <a:ea typeface="Times New Roman" panose="02020603050405020304" pitchFamily="18" charset="0"/>
                  </a:rPr>
                  <a:t>công</a:t>
                </a:r>
                <a:r>
                  <a:rPr lang="en-US" sz="2400" dirty="0">
                    <a:solidFill>
                      <a:srgbClr val="000000"/>
                    </a:solidFill>
                    <a:effectLst/>
                    <a:ea typeface="Times New Roman" panose="02020603050405020304" pitchFamily="18" charset="0"/>
                  </a:rPr>
                  <a:t> </a:t>
                </a:r>
                <a:r>
                  <a:rPr lang="en-US" sz="2400" dirty="0" err="1">
                    <a:solidFill>
                      <a:srgbClr val="000000"/>
                    </a:solidFill>
                    <a:effectLst/>
                    <a:ea typeface="Times New Roman" panose="02020603050405020304" pitchFamily="18" charset="0"/>
                  </a:rPr>
                  <a:t>thức</a:t>
                </a:r>
                <a:r>
                  <a:rPr lang="en-US" sz="2400" dirty="0">
                    <a:solidFill>
                      <a:srgbClr val="000000"/>
                    </a:solidFill>
                    <a:effectLst/>
                    <a:ea typeface="Times New Roman" panose="02020603050405020304" pitchFamily="18" charset="0"/>
                  </a:rPr>
                  <a:t>: v</a:t>
                </a:r>
                <a:r>
                  <a:rPr lang="en-US" sz="2400" baseline="30000" dirty="0">
                    <a:solidFill>
                      <a:srgbClr val="000000"/>
                    </a:solidFill>
                    <a:effectLst/>
                    <a:ea typeface="Times New Roman" panose="02020603050405020304" pitchFamily="18" charset="0"/>
                  </a:rPr>
                  <a:t>2</a:t>
                </a:r>
                <a:r>
                  <a:rPr lang="en-US" sz="2400" dirty="0">
                    <a:solidFill>
                      <a:srgbClr val="000000"/>
                    </a:solidFill>
                    <a:effectLst/>
                    <a:ea typeface="Times New Roman" panose="02020603050405020304" pitchFamily="18" charset="0"/>
                  </a:rPr>
                  <a:t> − v</a:t>
                </a:r>
                <a:r>
                  <a:rPr lang="en-US" sz="2400" baseline="30000" dirty="0">
                    <a:solidFill>
                      <a:srgbClr val="000000"/>
                    </a:solidFill>
                    <a:effectLst/>
                    <a:ea typeface="Times New Roman" panose="02020603050405020304" pitchFamily="18" charset="0"/>
                  </a:rPr>
                  <a:t>2</a:t>
                </a:r>
                <a:r>
                  <a:rPr lang="en-US" sz="2400" baseline="-25000" dirty="0">
                    <a:solidFill>
                      <a:srgbClr val="000000"/>
                    </a:solidFill>
                    <a:effectLst/>
                    <a:ea typeface="Times New Roman" panose="02020603050405020304" pitchFamily="18" charset="0"/>
                  </a:rPr>
                  <a:t>0</a:t>
                </a:r>
                <a:r>
                  <a:rPr lang="en-US" sz="2400" dirty="0">
                    <a:solidFill>
                      <a:srgbClr val="000000"/>
                    </a:solidFill>
                    <a:effectLst/>
                    <a:ea typeface="Times New Roman" panose="02020603050405020304" pitchFamily="18" charset="0"/>
                  </a:rPr>
                  <a:t> = 2a.s</a:t>
                </a:r>
                <a:endParaRPr lang="en-US" sz="2400" dirty="0">
                  <a:solidFill>
                    <a:srgbClr val="003300"/>
                  </a:solidFill>
                  <a:effectLst/>
                  <a:ea typeface="Times New Roman" panose="02020603050405020304" pitchFamily="18" charset="0"/>
                </a:endParaRPr>
              </a:p>
              <a:p>
                <a:pPr>
                  <a:lnSpc>
                    <a:spcPct val="120000"/>
                  </a:lnSpc>
                </a:pPr>
                <a:r>
                  <a:rPr lang="en-US" sz="2400" dirty="0" err="1">
                    <a:solidFill>
                      <a:srgbClr val="000000"/>
                    </a:solidFill>
                    <a:effectLst/>
                    <a:ea typeface="Times New Roman" panose="02020603050405020304" pitchFamily="18" charset="0"/>
                  </a:rPr>
                  <a:t>Suy</a:t>
                </a:r>
                <a:r>
                  <a:rPr lang="en-US" sz="2400" dirty="0">
                    <a:solidFill>
                      <a:srgbClr val="000000"/>
                    </a:solidFill>
                    <a:effectLst/>
                    <a:ea typeface="Times New Roman" panose="02020603050405020304" pitchFamily="18" charset="0"/>
                  </a:rPr>
                  <a:t> </a:t>
                </a:r>
                <a:r>
                  <a:rPr lang="en-US" sz="2400" dirty="0" err="1">
                    <a:solidFill>
                      <a:srgbClr val="000000"/>
                    </a:solidFill>
                    <a:effectLst/>
                    <a:ea typeface="Times New Roman" panose="02020603050405020304" pitchFamily="18" charset="0"/>
                  </a:rPr>
                  <a:t>ra</a:t>
                </a:r>
                <a:r>
                  <a:rPr lang="en-US" sz="2400" dirty="0">
                    <a:solidFill>
                      <a:srgbClr val="000000"/>
                    </a:solidFill>
                    <a:effectLst/>
                    <a:ea typeface="Times New Roman" panose="02020603050405020304" pitchFamily="18" charset="0"/>
                  </a:rPr>
                  <a:t>: 0</a:t>
                </a:r>
                <a:r>
                  <a:rPr lang="en-US" sz="2400" baseline="30000" dirty="0">
                    <a:solidFill>
                      <a:srgbClr val="000000"/>
                    </a:solidFill>
                    <a:effectLst/>
                    <a:ea typeface="Times New Roman" panose="02020603050405020304" pitchFamily="18" charset="0"/>
                  </a:rPr>
                  <a:t>2</a:t>
                </a:r>
                <a:r>
                  <a:rPr lang="en-US" sz="2400" dirty="0">
                    <a:solidFill>
                      <a:srgbClr val="000000"/>
                    </a:solidFill>
                    <a:effectLst/>
                    <a:ea typeface="Times New Roman" panose="02020603050405020304" pitchFamily="18" charset="0"/>
                  </a:rPr>
                  <a:t> − v</a:t>
                </a:r>
                <a:r>
                  <a:rPr lang="en-US" sz="2400" baseline="30000" dirty="0">
                    <a:solidFill>
                      <a:srgbClr val="000000"/>
                    </a:solidFill>
                    <a:effectLst/>
                    <a:ea typeface="Times New Roman" panose="02020603050405020304" pitchFamily="18" charset="0"/>
                  </a:rPr>
                  <a:t>2</a:t>
                </a:r>
                <a:r>
                  <a:rPr lang="en-US" sz="2400" dirty="0">
                    <a:solidFill>
                      <a:srgbClr val="000000"/>
                    </a:solidFill>
                    <a:effectLst/>
                    <a:ea typeface="Times New Roman" panose="02020603050405020304" pitchFamily="18" charset="0"/>
                  </a:rPr>
                  <a:t> = 2.(−6,5).50</a:t>
                </a:r>
                <a:endParaRPr lang="en-US" sz="2400" dirty="0">
                  <a:effectLst/>
                  <a:ea typeface="Times New Roman" panose="02020603050405020304" pitchFamily="18" charset="0"/>
                </a:endParaRPr>
              </a:p>
              <a:p>
                <a:pPr>
                  <a:lnSpc>
                    <a:spcPct val="120000"/>
                  </a:lnSpc>
                </a:pP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i="1">
                          <a:solidFill>
                            <a:srgbClr val="000000"/>
                          </a:solidFill>
                          <a:effectLst/>
                          <a:latin typeface="Cambria Math" panose="02040503050406030204" pitchFamily="18" charset="0"/>
                          <a:ea typeface="Times New Roman" panose="02020603050405020304" pitchFamily="18" charset="0"/>
                        </a:rPr>
                        <m:t> </m:t>
                      </m:r>
                      <m:r>
                        <a:rPr lang="en-US" sz="2400" i="1">
                          <a:solidFill>
                            <a:srgbClr val="000000"/>
                          </a:solidFill>
                          <a:effectLst/>
                          <a:latin typeface="Cambria Math" panose="02040503050406030204" pitchFamily="18" charset="0"/>
                          <a:ea typeface="Times New Roman" panose="02020603050405020304" pitchFamily="18" charset="0"/>
                        </a:rPr>
                        <m:t>𝑣</m:t>
                      </m:r>
                      <m:r>
                        <a:rPr lang="en-US" sz="2400" i="1">
                          <a:solidFill>
                            <a:srgbClr val="000000"/>
                          </a:solidFill>
                          <a:effectLst/>
                          <a:latin typeface="Cambria Math" panose="02040503050406030204" pitchFamily="18" charset="0"/>
                          <a:ea typeface="Times New Roman" panose="02020603050405020304" pitchFamily="18" charset="0"/>
                        </a:rPr>
                        <m:t>= </m:t>
                      </m:r>
                      <m:rad>
                        <m:radPr>
                          <m:degHide m:val="on"/>
                          <m:ctrlPr>
                            <a:rPr lang="en-US" sz="2400" i="1">
                              <a:solidFill>
                                <a:srgbClr val="000000"/>
                              </a:solidFill>
                              <a:effectLst/>
                              <a:latin typeface="Cambria Math" panose="02040503050406030204" pitchFamily="18" charset="0"/>
                              <a:ea typeface="Times New Roman" panose="02020603050405020304" pitchFamily="18" charset="0"/>
                            </a:rPr>
                          </m:ctrlPr>
                        </m:radPr>
                        <m:deg/>
                        <m:e>
                          <m:r>
                            <a:rPr lang="en-US" sz="2400" i="1">
                              <a:solidFill>
                                <a:srgbClr val="000000"/>
                              </a:solidFill>
                              <a:effectLst/>
                              <a:latin typeface="Cambria Math" panose="02040503050406030204" pitchFamily="18" charset="0"/>
                              <a:ea typeface="Times New Roman" panose="02020603050405020304" pitchFamily="18" charset="0"/>
                            </a:rPr>
                            <m:t>650</m:t>
                          </m:r>
                        </m:e>
                      </m:rad>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5</m:t>
                      </m:r>
                      <m:rad>
                        <m:radPr>
                          <m:degHide m:val="on"/>
                          <m:ctrlPr>
                            <a:rPr lang="en-US" sz="2400" i="1">
                              <a:solidFill>
                                <a:srgbClr val="000000"/>
                              </a:solidFill>
                              <a:effectLst/>
                              <a:latin typeface="Cambria Math" panose="02040503050406030204" pitchFamily="18" charset="0"/>
                              <a:ea typeface="Times New Roman" panose="02020603050405020304" pitchFamily="18" charset="0"/>
                            </a:rPr>
                          </m:ctrlPr>
                        </m:radPr>
                        <m:deg/>
                        <m:e>
                          <m:r>
                            <a:rPr lang="en-US" sz="2400" i="1">
                              <a:solidFill>
                                <a:srgbClr val="000000"/>
                              </a:solidFill>
                              <a:effectLst/>
                              <a:latin typeface="Cambria Math" panose="02040503050406030204" pitchFamily="18" charset="0"/>
                              <a:ea typeface="Times New Roman" panose="02020603050405020304" pitchFamily="18" charset="0"/>
                            </a:rPr>
                            <m:t>26</m:t>
                          </m:r>
                        </m:e>
                      </m:rad>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25</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5</m:t>
                      </m:r>
                      <m:r>
                        <a:rPr lang="en-US" sz="2400" i="1">
                          <a:solidFill>
                            <a:srgbClr val="000000"/>
                          </a:solidFill>
                          <a:effectLst/>
                          <a:latin typeface="Cambria Math" panose="02040503050406030204" pitchFamily="18" charset="0"/>
                          <a:ea typeface="Times New Roman" panose="02020603050405020304" pitchFamily="18" charset="0"/>
                        </a:rPr>
                        <m:t> </m:t>
                      </m:r>
                      <m:d>
                        <m:dPr>
                          <m:ctrlPr>
                            <a:rPr lang="en-US" sz="2400" i="1">
                              <a:solidFill>
                                <a:srgbClr val="000000"/>
                              </a:solidFill>
                              <a:effectLst/>
                              <a:latin typeface="Cambria Math" panose="02040503050406030204" pitchFamily="18" charset="0"/>
                              <a:ea typeface="Times New Roman" panose="02020603050405020304" pitchFamily="18" charset="0"/>
                            </a:rPr>
                          </m:ctrlPr>
                        </m:dPr>
                        <m:e>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𝑚</m:t>
                              </m:r>
                            </m:num>
                            <m:den>
                              <m:r>
                                <a:rPr lang="en-US" sz="2400" i="1">
                                  <a:solidFill>
                                    <a:srgbClr val="000000"/>
                                  </a:solidFill>
                                  <a:effectLst/>
                                  <a:latin typeface="Cambria Math" panose="02040503050406030204" pitchFamily="18" charset="0"/>
                                  <a:ea typeface="Times New Roman" panose="02020603050405020304" pitchFamily="18" charset="0"/>
                                </a:rPr>
                                <m:t>𝑠</m:t>
                              </m:r>
                            </m:den>
                          </m:f>
                        </m:e>
                      </m:d>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91</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78</m:t>
                      </m:r>
                      <m:r>
                        <a:rPr lang="en-US" sz="2400" i="1">
                          <a:solidFill>
                            <a:srgbClr val="000000"/>
                          </a:solidFill>
                          <a:effectLst/>
                          <a:latin typeface="Cambria Math" panose="02040503050406030204" pitchFamily="18" charset="0"/>
                          <a:ea typeface="Times New Roman" panose="02020603050405020304" pitchFamily="18" charset="0"/>
                        </a:rPr>
                        <m:t> (</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𝑘𝑚</m:t>
                          </m:r>
                        </m:num>
                        <m:den>
                          <m:r>
                            <a:rPr lang="en-US" sz="2400" i="1">
                              <a:solidFill>
                                <a:srgbClr val="000000"/>
                              </a:solidFill>
                              <a:effectLst/>
                              <a:latin typeface="Cambria Math" panose="02040503050406030204" pitchFamily="18" charset="0"/>
                              <a:ea typeface="Times New Roman" panose="02020603050405020304" pitchFamily="18" charset="0"/>
                            </a:rPr>
                            <m:t>h</m:t>
                          </m:r>
                        </m:den>
                      </m:f>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dirty="0">
                  <a:effectLst/>
                  <a:ea typeface="Times New Roman" panose="02020603050405020304" pitchFamily="18" charset="0"/>
                </a:endParaRPr>
              </a:p>
              <a:p>
                <a:pPr>
                  <a:lnSpc>
                    <a:spcPct val="120000"/>
                  </a:lnSpc>
                </a:pPr>
                <a:r>
                  <a:rPr lang="en-US" sz="2400" dirty="0" err="1">
                    <a:solidFill>
                      <a:srgbClr val="000000"/>
                    </a:solidFill>
                    <a:effectLst/>
                    <a:ea typeface="Times New Roman" panose="02020603050405020304" pitchFamily="18" charset="0"/>
                  </a:rPr>
                  <a:t>Vậy</a:t>
                </a:r>
                <a:r>
                  <a:rPr lang="en-US" sz="2400" dirty="0">
                    <a:solidFill>
                      <a:srgbClr val="000000"/>
                    </a:solidFill>
                    <a:effectLst/>
                    <a:ea typeface="Times New Roman" panose="02020603050405020304" pitchFamily="18" charset="0"/>
                  </a:rPr>
                  <a:t> ô </a:t>
                </a:r>
                <a:r>
                  <a:rPr lang="en-US" sz="2400" dirty="0" err="1">
                    <a:solidFill>
                      <a:srgbClr val="000000"/>
                    </a:solidFill>
                    <a:effectLst/>
                    <a:ea typeface="Times New Roman" panose="02020603050405020304" pitchFamily="18" charset="0"/>
                  </a:rPr>
                  <a:t>tô</a:t>
                </a:r>
                <a:r>
                  <a:rPr lang="en-US" sz="2400" dirty="0">
                    <a:solidFill>
                      <a:srgbClr val="000000"/>
                    </a:solidFill>
                    <a:effectLst/>
                    <a:ea typeface="Times New Roman" panose="02020603050405020304" pitchFamily="18" charset="0"/>
                  </a:rPr>
                  <a:t> </a:t>
                </a:r>
                <a:r>
                  <a:rPr lang="en-US" sz="2400" dirty="0" err="1">
                    <a:solidFill>
                      <a:srgbClr val="000000"/>
                    </a:solidFill>
                    <a:effectLst/>
                    <a:ea typeface="Times New Roman" panose="02020603050405020304" pitchFamily="18" charset="0"/>
                  </a:rPr>
                  <a:t>này</a:t>
                </a:r>
                <a:r>
                  <a:rPr lang="en-US" sz="2400" dirty="0">
                    <a:solidFill>
                      <a:srgbClr val="000000"/>
                    </a:solidFill>
                    <a:effectLst/>
                    <a:ea typeface="Times New Roman" panose="02020603050405020304" pitchFamily="18" charset="0"/>
                  </a:rPr>
                  <a:t> </a:t>
                </a:r>
                <a:r>
                  <a:rPr lang="en-US" sz="2400" dirty="0" err="1">
                    <a:solidFill>
                      <a:srgbClr val="000000"/>
                    </a:solidFill>
                    <a:effectLst/>
                    <a:ea typeface="Times New Roman" panose="02020603050405020304" pitchFamily="18" charset="0"/>
                  </a:rPr>
                  <a:t>đã</a:t>
                </a:r>
                <a:r>
                  <a:rPr lang="en-US" sz="2400" dirty="0">
                    <a:solidFill>
                      <a:srgbClr val="000000"/>
                    </a:solidFill>
                    <a:effectLst/>
                    <a:ea typeface="Times New Roman" panose="02020603050405020304" pitchFamily="18" charset="0"/>
                  </a:rPr>
                  <a:t> </a:t>
                </a:r>
                <a:r>
                  <a:rPr lang="en-US" sz="2400" dirty="0" err="1">
                    <a:solidFill>
                      <a:srgbClr val="000000"/>
                    </a:solidFill>
                    <a:effectLst/>
                    <a:ea typeface="Times New Roman" panose="02020603050405020304" pitchFamily="18" charset="0"/>
                  </a:rPr>
                  <a:t>chạy</a:t>
                </a:r>
                <a:r>
                  <a:rPr lang="en-US" sz="2400" dirty="0">
                    <a:solidFill>
                      <a:srgbClr val="000000"/>
                    </a:solidFill>
                    <a:effectLst/>
                    <a:ea typeface="Times New Roman" panose="02020603050405020304" pitchFamily="18" charset="0"/>
                  </a:rPr>
                  <a:t> </a:t>
                </a:r>
                <a:r>
                  <a:rPr lang="en-US" sz="2400" dirty="0" err="1">
                    <a:solidFill>
                      <a:srgbClr val="000000"/>
                    </a:solidFill>
                    <a:effectLst/>
                    <a:ea typeface="Times New Roman" panose="02020603050405020304" pitchFamily="18" charset="0"/>
                  </a:rPr>
                  <a:t>quá</a:t>
                </a:r>
                <a:r>
                  <a:rPr lang="en-US" sz="2400" dirty="0">
                    <a:solidFill>
                      <a:srgbClr val="000000"/>
                    </a:solidFill>
                    <a:effectLst/>
                    <a:ea typeface="Times New Roman" panose="02020603050405020304" pitchFamily="18" charset="0"/>
                  </a:rPr>
                  <a:t> </a:t>
                </a:r>
                <a:r>
                  <a:rPr lang="en-US" sz="2400" dirty="0" err="1">
                    <a:solidFill>
                      <a:srgbClr val="000000"/>
                    </a:solidFill>
                    <a:effectLst/>
                    <a:ea typeface="Times New Roman" panose="02020603050405020304" pitchFamily="18" charset="0"/>
                  </a:rPr>
                  <a:t>tốc</a:t>
                </a:r>
                <a:r>
                  <a:rPr lang="en-US" sz="2400" dirty="0">
                    <a:solidFill>
                      <a:srgbClr val="000000"/>
                    </a:solidFill>
                    <a:effectLst/>
                    <a:ea typeface="Times New Roman" panose="02020603050405020304" pitchFamily="18" charset="0"/>
                  </a:rPr>
                  <a:t> </a:t>
                </a:r>
                <a:r>
                  <a:rPr lang="en-US" sz="2400" dirty="0" err="1">
                    <a:solidFill>
                      <a:srgbClr val="000000"/>
                    </a:solidFill>
                    <a:effectLst/>
                    <a:ea typeface="Times New Roman" panose="02020603050405020304" pitchFamily="18" charset="0"/>
                  </a:rPr>
                  <a:t>độ</a:t>
                </a:r>
                <a:r>
                  <a:rPr lang="en-US" sz="2400" dirty="0">
                    <a:solidFill>
                      <a:srgbClr val="000000"/>
                    </a:solidFill>
                    <a:effectLst/>
                    <a:ea typeface="Times New Roman" panose="02020603050405020304" pitchFamily="18" charset="0"/>
                  </a:rPr>
                  <a:t> </a:t>
                </a:r>
                <a:r>
                  <a:rPr lang="en-US" sz="2400" dirty="0" err="1">
                    <a:solidFill>
                      <a:srgbClr val="000000"/>
                    </a:solidFill>
                    <a:effectLst/>
                    <a:ea typeface="Times New Roman" panose="02020603050405020304" pitchFamily="18" charset="0"/>
                  </a:rPr>
                  <a:t>cho</a:t>
                </a:r>
                <a:r>
                  <a:rPr lang="en-US" sz="2400" dirty="0">
                    <a:solidFill>
                      <a:srgbClr val="000000"/>
                    </a:solidFill>
                    <a:effectLst/>
                    <a:ea typeface="Times New Roman" panose="02020603050405020304" pitchFamily="18" charset="0"/>
                  </a:rPr>
                  <a:t> </a:t>
                </a:r>
                <a:r>
                  <a:rPr lang="en-US" sz="2400" dirty="0" err="1">
                    <a:solidFill>
                      <a:srgbClr val="000000"/>
                    </a:solidFill>
                    <a:effectLst/>
                    <a:ea typeface="Times New Roman" panose="02020603050405020304" pitchFamily="18" charset="0"/>
                  </a:rPr>
                  <a:t>phép</a:t>
                </a:r>
                <a:r>
                  <a:rPr lang="en-US" sz="2400" dirty="0">
                    <a:solidFill>
                      <a:srgbClr val="000000"/>
                    </a:solidFill>
                    <a:effectLst/>
                    <a:ea typeface="Times New Roman" panose="02020603050405020304" pitchFamily="18" charset="0"/>
                  </a:rPr>
                  <a:t>.</a:t>
                </a:r>
                <a:endParaRPr lang="en-US" sz="2400" dirty="0">
                  <a:effectLst/>
                  <a:ea typeface="Times New Roman" panose="02020603050405020304" pitchFamily="18" charset="0"/>
                </a:endParaRPr>
              </a:p>
            </p:txBody>
          </p:sp>
        </mc:Choice>
        <mc:Fallback>
          <p:sp>
            <p:nvSpPr>
              <p:cNvPr id="3" name="TextBox 2" descr="137 zalo kim anh">
                <a:extLst>
                  <a:ext uri="{FF2B5EF4-FFF2-40B4-BE49-F238E27FC236}">
                    <a16:creationId xmlns:a16="http://schemas.microsoft.com/office/drawing/2014/main" id="{008F4398-55B9-DD2B-83C7-DE60F53C0A50}"/>
                  </a:ext>
                </a:extLst>
              </p:cNvPr>
              <p:cNvSpPr txBox="1">
                <a:spLocks noRot="1" noChangeAspect="1" noMove="1" noResize="1" noEditPoints="1" noAdjustHandles="1" noChangeArrowheads="1" noChangeShapeType="1" noTextEdit="1"/>
              </p:cNvSpPr>
              <p:nvPr/>
            </p:nvSpPr>
            <p:spPr>
              <a:xfrm>
                <a:off x="1473367" y="4508164"/>
                <a:ext cx="9203960" cy="2234073"/>
              </a:xfrm>
              <a:prstGeom prst="rect">
                <a:avLst/>
              </a:prstGeom>
              <a:blipFill>
                <a:blip r:embed="rId2"/>
                <a:stretch>
                  <a:fillRect l="-1060" t="-273" b="-5738"/>
                </a:stretch>
              </a:blipFill>
            </p:spPr>
            <p:txBody>
              <a:bodyPr/>
              <a:lstStyle/>
              <a:p>
                <a:r>
                  <a:rPr lang="en-US">
                    <a:noFill/>
                  </a:rPr>
                  <a:t> </a:t>
                </a:r>
              </a:p>
            </p:txBody>
          </p:sp>
        </mc:Fallback>
      </mc:AlternateContent>
      <p:sp>
        <p:nvSpPr>
          <p:cNvPr id="2" name="Rectangle: Rounded Corners 1" descr="137 zalo kim anh">
            <a:extLst>
              <a:ext uri="{FF2B5EF4-FFF2-40B4-BE49-F238E27FC236}">
                <a16:creationId xmlns:a16="http://schemas.microsoft.com/office/drawing/2014/main" id="{B2AB14E4-62EF-7785-76B6-AD09978DB613}"/>
              </a:ext>
            </a:extLst>
          </p:cNvPr>
          <p:cNvSpPr/>
          <p:nvPr/>
        </p:nvSpPr>
        <p:spPr>
          <a:xfrm>
            <a:off x="197016" y="973785"/>
            <a:ext cx="8093544" cy="3618535"/>
          </a:xfrm>
          <a:prstGeom prst="roundRect">
            <a:avLst/>
          </a:prstGeom>
          <a:solidFill>
            <a:srgbClr val="E5DEDB"/>
          </a:solidFill>
          <a:ln w="12700" cap="flat" cmpd="sng" algn="ctr">
            <a:solidFill>
              <a:srgbClr val="E5DEDB"/>
            </a:solidFill>
            <a:prstDash val="solid"/>
            <a:miter lim="800000"/>
          </a:ln>
          <a:effectLst>
            <a:outerShdw blurRad="50800" dist="38100" dir="2700000" algn="tl" rotWithShape="0">
              <a:prstClr val="black">
                <a:alpha val="40000"/>
              </a:prstClr>
            </a:outerShdw>
          </a:effectLst>
        </p:spPr>
        <p:txBody>
          <a:bodyPr rtlCol="0" anchor="ctr"/>
          <a:lstStyle/>
          <a:p>
            <a:pPr algn="ctr"/>
            <a:r>
              <a:rPr lang="en-US" sz="2800" b="1" dirty="0" err="1">
                <a:solidFill>
                  <a:srgbClr val="000000"/>
                </a:solidFill>
                <a:effectLst/>
                <a:ea typeface="Times New Roman" panose="02020603050405020304" pitchFamily="18" charset="0"/>
              </a:rPr>
              <a:t>Phiếu</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học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tập</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số</a:t>
            </a:r>
            <a:r>
              <a:rPr lang="en-US" sz="2800" b="1" dirty="0">
                <a:solidFill>
                  <a:srgbClr val="000000"/>
                </a:solidFill>
                <a:effectLst/>
                <a:ea typeface="Times New Roman" panose="02020603050405020304" pitchFamily="18" charset="0"/>
              </a:rPr>
              <a:t> 2</a:t>
            </a:r>
            <a:endParaRPr lang="en-US" sz="2800" dirty="0">
              <a:solidFill>
                <a:srgbClr val="003300"/>
              </a:solidFill>
              <a:effectLst/>
              <a:ea typeface="Times New Roman" panose="02020603050405020304" pitchFamily="18" charset="0"/>
            </a:endParaRPr>
          </a:p>
          <a:p>
            <a:pPr algn="just"/>
            <a:r>
              <a:rPr lang="en-US" sz="2800" b="1" dirty="0" err="1">
                <a:solidFill>
                  <a:srgbClr val="000000"/>
                </a:solidFill>
                <a:effectLst/>
                <a:ea typeface="Times New Roman" panose="02020603050405020304" pitchFamily="18" charset="0"/>
              </a:rPr>
              <a:t>Câu</a:t>
            </a:r>
            <a:r>
              <a:rPr lang="en-US" sz="2800" b="1" dirty="0">
                <a:solidFill>
                  <a:srgbClr val="000000"/>
                </a:solidFill>
                <a:effectLst/>
                <a:ea typeface="Times New Roman" panose="02020603050405020304" pitchFamily="18" charset="0"/>
              </a:rPr>
              <a:t> 2:</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hiện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trường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vụ</a:t>
            </a:r>
            <a:r>
              <a:rPr lang="en-US" sz="2800" dirty="0">
                <a:solidFill>
                  <a:srgbClr val="000000"/>
                </a:solidFill>
                <a:effectLst/>
                <a:ea typeface="Times New Roman" panose="02020603050405020304" pitchFamily="18" charset="0"/>
              </a:rPr>
              <a:t> tai </a:t>
            </a:r>
            <a:r>
              <a:rPr lang="en-US" sz="2800" dirty="0" err="1">
                <a:solidFill>
                  <a:srgbClr val="000000"/>
                </a:solidFill>
                <a:effectLst/>
                <a:ea typeface="Times New Roman" panose="02020603050405020304" pitchFamily="18" charset="0"/>
              </a:rPr>
              <a:t>nạn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một</a:t>
            </a:r>
            <a:r>
              <a:rPr lang="en-US" sz="2800" dirty="0">
                <a:solidFill>
                  <a:srgbClr val="000000"/>
                </a:solidFill>
                <a:effectLst/>
                <a:ea typeface="Times New Roman" panose="02020603050405020304" pitchFamily="18" charset="0"/>
              </a:rPr>
              <a:t> con </a:t>
            </a:r>
            <a:r>
              <a:rPr lang="en-US" sz="2800" dirty="0" err="1">
                <a:solidFill>
                  <a:srgbClr val="000000"/>
                </a:solidFill>
                <a:effectLst/>
                <a:ea typeface="Times New Roman" panose="02020603050405020304" pitchFamily="18" charset="0"/>
              </a:rPr>
              <a:t>đường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cảnh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sát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phát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hiện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vết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trượt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kéo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dài</a:t>
            </a:r>
            <a:r>
              <a:rPr lang="en-US" sz="2800" dirty="0">
                <a:solidFill>
                  <a:srgbClr val="000000"/>
                </a:solidFill>
                <a:effectLst/>
                <a:ea typeface="Times New Roman" panose="02020603050405020304" pitchFamily="18" charset="0"/>
              </a:rPr>
              <a:t> 50 m. </a:t>
            </a:r>
            <a:r>
              <a:rPr lang="en-US" sz="2800" dirty="0" err="1">
                <a:solidFill>
                  <a:srgbClr val="000000"/>
                </a:solidFill>
                <a:effectLst/>
                <a:ea typeface="Times New Roman" panose="02020603050405020304" pitchFamily="18" charset="0"/>
              </a:rPr>
              <a:t>Thử</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nghiệm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mặt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đường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này</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thấy</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loại</a:t>
            </a:r>
            <a:r>
              <a:rPr lang="en-US" sz="2800" dirty="0">
                <a:solidFill>
                  <a:srgbClr val="000000"/>
                </a:solidFill>
                <a:effectLst/>
                <a:ea typeface="Times New Roman" panose="02020603050405020304" pitchFamily="18" charset="0"/>
              </a:rPr>
              <a:t> ô </a:t>
            </a:r>
            <a:r>
              <a:rPr lang="en-US" sz="2800" dirty="0" err="1">
                <a:solidFill>
                  <a:srgbClr val="000000"/>
                </a:solidFill>
                <a:effectLst/>
                <a:ea typeface="Times New Roman" panose="02020603050405020304" pitchFamily="18" charset="0"/>
              </a:rPr>
              <a:t>tô</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đó</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có</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gia</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tốc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trong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khoảng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các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dừng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là</a:t>
            </a:r>
            <a:r>
              <a:rPr lang="en-US" sz="2800" dirty="0">
                <a:solidFill>
                  <a:srgbClr val="000000"/>
                </a:solidFill>
                <a:effectLst/>
                <a:ea typeface="Times New Roman" panose="02020603050405020304" pitchFamily="18" charset="0"/>
              </a:rPr>
              <a:t> -6,5 m/s</a:t>
            </a:r>
            <a:r>
              <a:rPr lang="en-US" sz="2800" baseline="30000" dirty="0">
                <a:solidFill>
                  <a:srgbClr val="000000"/>
                </a:solidFill>
                <a:effectLst/>
                <a:ea typeface="Times New Roman" panose="02020603050405020304" pitchFamily="18" charset="0"/>
              </a:rPr>
              <a:t>2</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Biết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tốc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độ</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phép</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loại</a:t>
            </a:r>
            <a:r>
              <a:rPr lang="en-US" sz="2800" dirty="0">
                <a:solidFill>
                  <a:srgbClr val="000000"/>
                </a:solidFill>
                <a:effectLst/>
                <a:ea typeface="Times New Roman" panose="02020603050405020304" pitchFamily="18" charset="0"/>
              </a:rPr>
              <a:t> ô </a:t>
            </a:r>
            <a:r>
              <a:rPr lang="en-US" sz="2800" dirty="0" err="1">
                <a:solidFill>
                  <a:srgbClr val="000000"/>
                </a:solidFill>
                <a:effectLst/>
                <a:ea typeface="Times New Roman" panose="02020603050405020304" pitchFamily="18" charset="0"/>
              </a:rPr>
              <a:t>tô</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này</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chạy</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đường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đó</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là</a:t>
            </a:r>
            <a:r>
              <a:rPr lang="en-US" sz="2800" dirty="0">
                <a:solidFill>
                  <a:srgbClr val="000000"/>
                </a:solidFill>
                <a:effectLst/>
                <a:ea typeface="Times New Roman" panose="02020603050405020304" pitchFamily="18" charset="0"/>
              </a:rPr>
              <a:t> 90 km/h. Ô </a:t>
            </a:r>
            <a:r>
              <a:rPr lang="en-US" sz="2800" dirty="0" err="1">
                <a:solidFill>
                  <a:srgbClr val="000000"/>
                </a:solidFill>
                <a:effectLst/>
                <a:ea typeface="Times New Roman" panose="02020603050405020304" pitchFamily="18" charset="0"/>
              </a:rPr>
              <a:t>tô</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này</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có</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chạy</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quá</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tốc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độ</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phép</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không</a:t>
            </a:r>
            <a:r>
              <a:rPr lang="en-US" sz="2800" dirty="0">
                <a:solidFill>
                  <a:srgbClr val="000000"/>
                </a:solidFill>
                <a:effectLst/>
                <a:ea typeface="Times New Roman" panose="02020603050405020304" pitchFamily="18" charset="0"/>
              </a:rPr>
              <a:t>?</a:t>
            </a:r>
            <a:endParaRPr lang="en-US" sz="2800" dirty="0">
              <a:solidFill>
                <a:srgbClr val="003300"/>
              </a:solidFill>
              <a:effectLst/>
              <a:ea typeface="Times New Roman" panose="02020603050405020304" pitchFamily="18" charset="0"/>
            </a:endParaRPr>
          </a:p>
        </p:txBody>
      </p:sp>
      <p:pic>
        <p:nvPicPr>
          <p:cNvPr id="2050" name="Picture 2" descr="137 zalo kim anh">
            <a:extLst>
              <a:ext uri="{FF2B5EF4-FFF2-40B4-BE49-F238E27FC236}">
                <a16:creationId xmlns:a16="http://schemas.microsoft.com/office/drawing/2014/main" id="{A3C6E476-5B89-297F-4311-AAB9E25899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55" b="23755"/>
          <a:stretch/>
        </p:blipFill>
        <p:spPr bwMode="auto">
          <a:xfrm>
            <a:off x="8184630" y="973785"/>
            <a:ext cx="3810353" cy="2870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39004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115" descr="137 zalo kim anh">
            <a:extLst>
              <a:ext uri="{FF2B5EF4-FFF2-40B4-BE49-F238E27FC236}">
                <a16:creationId xmlns:a16="http://schemas.microsoft.com/office/drawing/2014/main" id="{4853F862-2598-47F9-F5A1-CA6DA03F5EFF}"/>
              </a:ext>
            </a:extLst>
          </p:cNvPr>
          <p:cNvSpPr/>
          <p:nvPr/>
        </p:nvSpPr>
        <p:spPr bwMode="auto">
          <a:xfrm>
            <a:off x="197016" y="173235"/>
            <a:ext cx="8812074" cy="615157"/>
          </a:xfrm>
          <a:prstGeom prst="homePlate">
            <a:avLst/>
          </a:prstGeom>
          <a:solidFill>
            <a:srgbClr val="FFCA08"/>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ĐO GIA TỐC RƠI TỰ DO</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mn-ea"/>
              <a:cs typeface="+mn-cs"/>
            </a:endParaRPr>
          </a:p>
        </p:txBody>
      </p:sp>
      <p:sp>
        <p:nvSpPr>
          <p:cNvPr id="2" name="Rectangle: Rounded Corners 1" descr="137 zalo kim anh">
            <a:extLst>
              <a:ext uri="{FF2B5EF4-FFF2-40B4-BE49-F238E27FC236}">
                <a16:creationId xmlns:a16="http://schemas.microsoft.com/office/drawing/2014/main" id="{A7BC6184-BF22-EA3E-2CD9-2B4756286D2B}"/>
              </a:ext>
            </a:extLst>
          </p:cNvPr>
          <p:cNvSpPr/>
          <p:nvPr/>
        </p:nvSpPr>
        <p:spPr>
          <a:xfrm>
            <a:off x="286638" y="974362"/>
            <a:ext cx="11543412" cy="1921238"/>
          </a:xfrm>
          <a:prstGeom prst="roundRect">
            <a:avLst/>
          </a:prstGeom>
          <a:solidFill>
            <a:schemeClr val="bg2"/>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ea typeface="Times New Roman" panose="02020603050405020304" pitchFamily="18" charset="0"/>
              </a:rPr>
              <a:t>Phiếu học tập số 3</a:t>
            </a:r>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Câu 1:</a:t>
            </a:r>
            <a:r>
              <a:rPr lang="en-US" sz="2400">
                <a:solidFill>
                  <a:srgbClr val="000000"/>
                </a:solidFill>
                <a:effectLst/>
                <a:ea typeface="Times New Roman" panose="02020603050405020304" pitchFamily="18" charset="0"/>
              </a:rPr>
              <a:t> Nhận xét thời gian rơi của hai vật trong các trường hợp sau:</a:t>
            </a:r>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a. </a:t>
            </a:r>
            <a:r>
              <a:rPr lang="en-US" sz="2400">
                <a:solidFill>
                  <a:srgbClr val="000000"/>
                </a:solidFill>
                <a:effectLst/>
                <a:ea typeface="Times New Roman" panose="02020603050405020304" pitchFamily="18" charset="0"/>
              </a:rPr>
              <a:t>Sự rơi của trái banh và lông vũ khi cùng thả rơi ở cùng một độ cao trong không khí?</a:t>
            </a:r>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b.</a:t>
            </a:r>
            <a:r>
              <a:rPr lang="en-US" sz="2400">
                <a:solidFill>
                  <a:srgbClr val="000000"/>
                </a:solidFill>
                <a:effectLst/>
                <a:ea typeface="Times New Roman" panose="02020603050405020304" pitchFamily="18" charset="0"/>
              </a:rPr>
              <a:t> Sự rơi của hai vật trên khi đưa vào ống hút chân không?</a:t>
            </a:r>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c.</a:t>
            </a:r>
            <a:r>
              <a:rPr lang="en-US" sz="2400">
                <a:solidFill>
                  <a:srgbClr val="000000"/>
                </a:solidFill>
                <a:effectLst/>
                <a:ea typeface="Times New Roman" panose="02020603050405020304" pitchFamily="18" charset="0"/>
              </a:rPr>
              <a:t> Trong hai trường hợp trên, có những lực nào tác dụng vào vật? </a:t>
            </a:r>
            <a:endParaRPr lang="en-US" sz="2400">
              <a:solidFill>
                <a:srgbClr val="003300"/>
              </a:solidFill>
              <a:effectLst/>
              <a:ea typeface="Times New Roman" panose="02020603050405020304" pitchFamily="18" charset="0"/>
            </a:endParaRPr>
          </a:p>
        </p:txBody>
      </p:sp>
      <p:grpSp>
        <p:nvGrpSpPr>
          <p:cNvPr id="16" name="Group 15" descr="137 zalo kim anh">
            <a:extLst>
              <a:ext uri="{FF2B5EF4-FFF2-40B4-BE49-F238E27FC236}">
                <a16:creationId xmlns:a16="http://schemas.microsoft.com/office/drawing/2014/main" id="{D42F0A43-081E-9C0E-41E2-3258BD2CB11A}"/>
              </a:ext>
            </a:extLst>
          </p:cNvPr>
          <p:cNvGrpSpPr/>
          <p:nvPr/>
        </p:nvGrpSpPr>
        <p:grpSpPr>
          <a:xfrm>
            <a:off x="1201482" y="3081570"/>
            <a:ext cx="5428362" cy="3086404"/>
            <a:chOff x="286638" y="3468816"/>
            <a:chExt cx="5428362" cy="3086404"/>
          </a:xfrm>
        </p:grpSpPr>
        <p:pic>
          <p:nvPicPr>
            <p:cNvPr id="13" name="Picture 2" descr="Hình ảnh có liên quan">
              <a:extLst>
                <a:ext uri="{FF2B5EF4-FFF2-40B4-BE49-F238E27FC236}">
                  <a16:creationId xmlns:a16="http://schemas.microsoft.com/office/drawing/2014/main" id="{3C072263-1BB8-6CE1-6330-4BF3CAAA729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6640" y="3468816"/>
              <a:ext cx="5428360" cy="3053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Rectangle 7">
              <a:extLst>
                <a:ext uri="{FF2B5EF4-FFF2-40B4-BE49-F238E27FC236}">
                  <a16:creationId xmlns:a16="http://schemas.microsoft.com/office/drawing/2014/main" id="{D57FA2FF-9D1D-7070-DE5F-7FBCA9EED249}"/>
                </a:ext>
              </a:extLst>
            </p:cNvPr>
            <p:cNvSpPr>
              <a:spLocks noChangeArrowheads="1"/>
            </p:cNvSpPr>
            <p:nvPr/>
          </p:nvSpPr>
          <p:spPr bwMode="auto">
            <a:xfrm>
              <a:off x="286638" y="5724223"/>
              <a:ext cx="5428360" cy="830997"/>
            </a:xfrm>
            <a:prstGeom prst="rect">
              <a:avLst/>
            </a:prstGeom>
            <a:solidFill>
              <a:schemeClr val="bg1">
                <a:alpha val="50000"/>
              </a:schemeClr>
            </a:solidFill>
            <a:ln>
              <a:noFill/>
            </a:ln>
          </p:spPr>
          <p:txBody>
            <a:bodyPr wrap="square">
              <a:spAutoFit/>
            </a:bodyPr>
            <a:lstStyle/>
            <a:p>
              <a:pPr algn="ctr" fontAlgn="base">
                <a:spcBef>
                  <a:spcPct val="0"/>
                </a:spcBef>
                <a:spcAft>
                  <a:spcPct val="0"/>
                </a:spcAft>
              </a:pPr>
              <a:r>
                <a:rPr lang="vi-VN" sz="2400" b="1">
                  <a:latin typeface="Calibri" panose="020F0502020204030204" pitchFamily="34" charset="0"/>
                  <a:cs typeface="Calibri" panose="020F0502020204030204" pitchFamily="34" charset="0"/>
                </a:rPr>
                <a:t>Ống đầy không khí thì viên bi rơi nhanh hơn cái lông chim.</a:t>
              </a:r>
              <a:endParaRPr lang="en-US" sz="2400" b="1">
                <a:latin typeface="Calibri" panose="020F0502020204030204" pitchFamily="34" charset="0"/>
                <a:cs typeface="Calibri" panose="020F0502020204030204" pitchFamily="34" charset="0"/>
              </a:endParaRPr>
            </a:p>
          </p:txBody>
        </p:sp>
      </p:grpSp>
      <p:grpSp>
        <p:nvGrpSpPr>
          <p:cNvPr id="18" name="Group 17" descr="137 zalo kim anh">
            <a:extLst>
              <a:ext uri="{FF2B5EF4-FFF2-40B4-BE49-F238E27FC236}">
                <a16:creationId xmlns:a16="http://schemas.microsoft.com/office/drawing/2014/main" id="{7E05FFDD-4EEF-E067-D8FC-A37799A26375}"/>
              </a:ext>
            </a:extLst>
          </p:cNvPr>
          <p:cNvGrpSpPr/>
          <p:nvPr/>
        </p:nvGrpSpPr>
        <p:grpSpPr>
          <a:xfrm>
            <a:off x="8058148" y="3081570"/>
            <a:ext cx="2722040" cy="3092942"/>
            <a:chOff x="6095998" y="3468816"/>
            <a:chExt cx="2722040" cy="3092942"/>
          </a:xfrm>
        </p:grpSpPr>
        <p:pic>
          <p:nvPicPr>
            <p:cNvPr id="14" name="Picture 2" descr="Hình ảnh có liên quan">
              <a:extLst>
                <a:ext uri="{FF2B5EF4-FFF2-40B4-BE49-F238E27FC236}">
                  <a16:creationId xmlns:a16="http://schemas.microsoft.com/office/drawing/2014/main" id="{1D46FA71-A745-59FC-CC7D-530F863E76A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68816"/>
              <a:ext cx="2722038" cy="3053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Rectangle 7">
              <a:extLst>
                <a:ext uri="{FF2B5EF4-FFF2-40B4-BE49-F238E27FC236}">
                  <a16:creationId xmlns:a16="http://schemas.microsoft.com/office/drawing/2014/main" id="{92500A46-8707-C6D6-E266-BA03A134A876}"/>
                </a:ext>
              </a:extLst>
            </p:cNvPr>
            <p:cNvSpPr>
              <a:spLocks noChangeArrowheads="1"/>
            </p:cNvSpPr>
            <p:nvPr/>
          </p:nvSpPr>
          <p:spPr bwMode="auto">
            <a:xfrm>
              <a:off x="6095998" y="6115482"/>
              <a:ext cx="2722038" cy="446276"/>
            </a:xfrm>
            <a:prstGeom prst="rect">
              <a:avLst/>
            </a:prstGeom>
            <a:solidFill>
              <a:schemeClr val="bg1">
                <a:alpha val="50000"/>
              </a:schemeClr>
            </a:solidFill>
            <a:ln>
              <a:noFill/>
            </a:ln>
          </p:spPr>
          <p:txBody>
            <a:bodyPr wrap="square">
              <a:spAutoFit/>
            </a:bodyPr>
            <a:lstStyle/>
            <a:p>
              <a:pPr algn="ctr" fontAlgn="base">
                <a:spcBef>
                  <a:spcPct val="0"/>
                </a:spcBef>
                <a:spcAft>
                  <a:spcPct val="0"/>
                </a:spcAft>
              </a:pPr>
              <a:r>
                <a:rPr lang="vi-VN" sz="2300" b="1">
                  <a:latin typeface="Calibri" panose="020F0502020204030204" pitchFamily="34" charset="0"/>
                  <a:cs typeface="Calibri" panose="020F0502020204030204" pitchFamily="34" charset="0"/>
                </a:rPr>
                <a:t>Hút hết không khí ra</a:t>
              </a:r>
              <a:endParaRPr lang="en-US" sz="2300" b="1">
                <a:latin typeface="Calibri" panose="020F0502020204030204" pitchFamily="34" charset="0"/>
                <a:cs typeface="Calibri" panose="020F0502020204030204" pitchFamily="34" charset="0"/>
              </a:endParaRPr>
            </a:p>
          </p:txBody>
        </p:sp>
      </p:grpSp>
      <p:sp>
        <p:nvSpPr>
          <p:cNvPr id="5" name="TextBox 4" descr="137 zalo kim anh">
            <a:extLst>
              <a:ext uri="{FF2B5EF4-FFF2-40B4-BE49-F238E27FC236}">
                <a16:creationId xmlns:a16="http://schemas.microsoft.com/office/drawing/2014/main" id="{09EBDA4D-231C-1BE5-7B73-F69E005E700C}"/>
              </a:ext>
            </a:extLst>
          </p:cNvPr>
          <p:cNvSpPr txBox="1"/>
          <p:nvPr/>
        </p:nvSpPr>
        <p:spPr>
          <a:xfrm>
            <a:off x="1201482" y="6205397"/>
            <a:ext cx="5428360" cy="461665"/>
          </a:xfrm>
          <a:prstGeom prst="rect">
            <a:avLst/>
          </a:prstGeom>
          <a:noFill/>
        </p:spPr>
        <p:txBody>
          <a:bodyPr wrap="square">
            <a:spAutoFit/>
          </a:bodyPr>
          <a:lstStyle/>
          <a:p>
            <a:pPr algn="just"/>
            <a:r>
              <a:rPr lang="en-US" sz="2400" b="1">
                <a:solidFill>
                  <a:srgbClr val="000000"/>
                </a:solidFill>
                <a:effectLst/>
                <a:ea typeface="Times New Roman" panose="02020603050405020304" pitchFamily="18" charset="0"/>
              </a:rPr>
              <a:t>a. </a:t>
            </a:r>
            <a:r>
              <a:rPr lang="en-US" sz="2400">
                <a:solidFill>
                  <a:srgbClr val="000000"/>
                </a:solidFill>
                <a:effectLst/>
                <a:ea typeface="Times New Roman" panose="02020603050405020304" pitchFamily="18" charset="0"/>
              </a:rPr>
              <a:t>Trái banh rơi nhanh hơn l</a:t>
            </a:r>
            <a:r>
              <a:rPr lang="en-US" sz="2400">
                <a:solidFill>
                  <a:srgbClr val="000000"/>
                </a:solidFill>
                <a:ea typeface="Times New Roman" panose="02020603050405020304" pitchFamily="18" charset="0"/>
              </a:rPr>
              <a:t>ông vũ</a:t>
            </a:r>
            <a:r>
              <a:rPr lang="en-US" sz="2400">
                <a:solidFill>
                  <a:srgbClr val="000000"/>
                </a:solidFill>
                <a:effectLst/>
                <a:ea typeface="Times New Roman" panose="02020603050405020304" pitchFamily="18" charset="0"/>
              </a:rPr>
              <a:t>.</a:t>
            </a:r>
            <a:endParaRPr lang="en-US" sz="2400">
              <a:solidFill>
                <a:srgbClr val="003300"/>
              </a:solidFill>
              <a:effectLst/>
              <a:ea typeface="Times New Roman" panose="02020603050405020304" pitchFamily="18" charset="0"/>
            </a:endParaRPr>
          </a:p>
        </p:txBody>
      </p:sp>
      <p:sp>
        <p:nvSpPr>
          <p:cNvPr id="19" name="TextBox 18" descr="137 zalo kim anh">
            <a:extLst>
              <a:ext uri="{FF2B5EF4-FFF2-40B4-BE49-F238E27FC236}">
                <a16:creationId xmlns:a16="http://schemas.microsoft.com/office/drawing/2014/main" id="{C7FAB0CA-D120-9F0F-FA48-1B72A958FA9B}"/>
              </a:ext>
            </a:extLst>
          </p:cNvPr>
          <p:cNvSpPr txBox="1"/>
          <p:nvPr/>
        </p:nvSpPr>
        <p:spPr>
          <a:xfrm>
            <a:off x="7429108" y="6212612"/>
            <a:ext cx="3980118" cy="461665"/>
          </a:xfrm>
          <a:prstGeom prst="rect">
            <a:avLst/>
          </a:prstGeom>
          <a:noFill/>
        </p:spPr>
        <p:txBody>
          <a:bodyPr wrap="square">
            <a:spAutoFit/>
          </a:bodyPr>
          <a:lstStyle/>
          <a:p>
            <a:pPr algn="just"/>
            <a:r>
              <a:rPr lang="en-US" sz="2400" b="1">
                <a:solidFill>
                  <a:srgbClr val="000000"/>
                </a:solidFill>
                <a:effectLst/>
                <a:ea typeface="Times New Roman" panose="02020603050405020304" pitchFamily="18" charset="0"/>
              </a:rPr>
              <a:t>b.</a:t>
            </a:r>
            <a:r>
              <a:rPr lang="en-US" sz="2400">
                <a:solidFill>
                  <a:srgbClr val="000000"/>
                </a:solidFill>
                <a:effectLst/>
                <a:ea typeface="Times New Roman" panose="02020603050405020304" pitchFamily="18" charset="0"/>
              </a:rPr>
              <a:t> Hai vật rơi nhanh như nhau</a:t>
            </a:r>
            <a:endParaRPr lang="en-US" sz="2400">
              <a:solidFill>
                <a:srgbClr val="003300"/>
              </a:solidFill>
              <a:effectLst/>
              <a:ea typeface="Times New Roman" panose="02020603050405020304" pitchFamily="18" charset="0"/>
            </a:endParaRPr>
          </a:p>
        </p:txBody>
      </p:sp>
    </p:spTree>
    <p:extLst>
      <p:ext uri="{BB962C8B-B14F-4D97-AF65-F5344CB8AC3E}">
        <p14:creationId xmlns:p14="http://schemas.microsoft.com/office/powerpoint/2010/main" val="1335662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descr="137 zalo kim anh">
            <a:extLst>
              <a:ext uri="{FF2B5EF4-FFF2-40B4-BE49-F238E27FC236}">
                <a16:creationId xmlns:a16="http://schemas.microsoft.com/office/drawing/2014/main" id="{26896933-0863-49DD-AE4F-E4D561189425}"/>
              </a:ext>
            </a:extLst>
          </p:cNvPr>
          <p:cNvSpPr/>
          <p:nvPr/>
        </p:nvSpPr>
        <p:spPr>
          <a:xfrm>
            <a:off x="6616454" y="3578695"/>
            <a:ext cx="2748353" cy="825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descr="137 zalo kim anh">
            <a:extLst>
              <a:ext uri="{FF2B5EF4-FFF2-40B4-BE49-F238E27FC236}">
                <a16:creationId xmlns:a16="http://schemas.microsoft.com/office/drawing/2014/main" id="{BD7A2930-7667-43D2-8B42-8AF6C3389138}"/>
              </a:ext>
            </a:extLst>
          </p:cNvPr>
          <p:cNvSpPr/>
          <p:nvPr/>
        </p:nvSpPr>
        <p:spPr>
          <a:xfrm>
            <a:off x="5680812" y="290782"/>
            <a:ext cx="4619635" cy="2410458"/>
          </a:xfrm>
          <a:prstGeom prst="rect">
            <a:avLst/>
          </a:prstGeom>
          <a:noFill/>
        </p:spPr>
        <p:txBody>
          <a:bodyPr wrap="none" lIns="91440" tIns="45720" rIns="91440" bIns="45720" numCol="1">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descr="137 zalo kim anh">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25447" y="2177596"/>
            <a:ext cx="1622629" cy="1340147"/>
          </a:xfrm>
          <a:prstGeom prst="rect">
            <a:avLst/>
          </a:prstGeom>
        </p:spPr>
      </p:pic>
      <p:pic>
        <p:nvPicPr>
          <p:cNvPr id="43" name="Picture 42" descr="137 zalo kim anh">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2297" y="5027048"/>
            <a:ext cx="1088460" cy="882862"/>
          </a:xfrm>
          <a:prstGeom prst="rect">
            <a:avLst/>
          </a:prstGeom>
        </p:spPr>
      </p:pic>
      <p:sp>
        <p:nvSpPr>
          <p:cNvPr id="44" name="Rectangle 43" descr="137 zalo kim anh">
            <a:extLst>
              <a:ext uri="{FF2B5EF4-FFF2-40B4-BE49-F238E27FC236}">
                <a16:creationId xmlns:a16="http://schemas.microsoft.com/office/drawing/2014/main" id="{4B8F0FD2-8304-4804-86AC-C33ED279E2D1}"/>
              </a:ext>
            </a:extLst>
          </p:cNvPr>
          <p:cNvSpPr/>
          <p:nvPr/>
        </p:nvSpPr>
        <p:spPr>
          <a:xfrm>
            <a:off x="6736617" y="3604027"/>
            <a:ext cx="2436373"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cmpd="sng">
                  <a:noFill/>
                  <a:prstDash val="solid"/>
                </a:ln>
                <a:solidFill>
                  <a:srgbClr val="00B0F0"/>
                </a:solidFill>
                <a:effectLst/>
                <a:uLnTx/>
                <a:uFillTx/>
                <a:latin typeface="Calibri" panose="020F0502020204030204"/>
                <a:ea typeface="+mn-ea"/>
                <a:cs typeface="+mn-cs"/>
              </a:rPr>
              <a:t>BẮT ĐẦU</a:t>
            </a:r>
          </a:p>
        </p:txBody>
      </p:sp>
      <p:pic>
        <p:nvPicPr>
          <p:cNvPr id="46" name="Crystal" descr="137 zalo kim anh">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60757" y="7273075"/>
            <a:ext cx="609600" cy="609600"/>
          </a:xfrm>
          <a:prstGeom prst="rect">
            <a:avLst/>
          </a:prstGeom>
        </p:spPr>
      </p:pic>
      <p:pic>
        <p:nvPicPr>
          <p:cNvPr id="42" name="Picture 41" descr="137 zalo kim anh"/>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2634" y="3063145"/>
            <a:ext cx="3005588" cy="3225064"/>
          </a:xfrm>
          <a:prstGeom prst="rect">
            <a:avLst/>
          </a:prstGeom>
        </p:spPr>
      </p:pic>
      <p:pic>
        <p:nvPicPr>
          <p:cNvPr id="48" name="Picture 47" descr="137 zalo kim an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8662" y="539199"/>
            <a:ext cx="3633531" cy="2938527"/>
          </a:xfrm>
          <a:prstGeom prst="rect">
            <a:avLst/>
          </a:prstGeom>
        </p:spPr>
      </p:pic>
    </p:spTree>
    <p:extLst>
      <p:ext uri="{BB962C8B-B14F-4D97-AF65-F5344CB8AC3E}">
        <p14:creationId xmlns:p14="http://schemas.microsoft.com/office/powerpoint/2010/main" val="1939372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37 zalo kim anh">
            <a:extLst>
              <a:ext uri="{FF2B5EF4-FFF2-40B4-BE49-F238E27FC236}">
                <a16:creationId xmlns:a16="http://schemas.microsoft.com/office/drawing/2014/main" id="{03F6E3EC-11AD-3883-C670-528CF6F9BE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2776" y="3081570"/>
            <a:ext cx="1981276" cy="3604980"/>
          </a:xfrm>
          <a:prstGeom prst="rect">
            <a:avLst/>
          </a:prstGeom>
        </p:spPr>
      </p:pic>
      <p:sp>
        <p:nvSpPr>
          <p:cNvPr id="3" name="五边形 115" descr="137 zalo kim anh">
            <a:extLst>
              <a:ext uri="{FF2B5EF4-FFF2-40B4-BE49-F238E27FC236}">
                <a16:creationId xmlns:a16="http://schemas.microsoft.com/office/drawing/2014/main" id="{4853F862-2598-47F9-F5A1-CA6DA03F5EFF}"/>
              </a:ext>
            </a:extLst>
          </p:cNvPr>
          <p:cNvSpPr/>
          <p:nvPr/>
        </p:nvSpPr>
        <p:spPr bwMode="auto">
          <a:xfrm>
            <a:off x="197016" y="173235"/>
            <a:ext cx="8812074" cy="615157"/>
          </a:xfrm>
          <a:prstGeom prst="homePlate">
            <a:avLst/>
          </a:prstGeom>
          <a:solidFill>
            <a:srgbClr val="FFCA08"/>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ĐO GIA TỐC RƠI TỰ DO</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mn-ea"/>
              <a:cs typeface="+mn-cs"/>
            </a:endParaRPr>
          </a:p>
        </p:txBody>
      </p:sp>
      <p:sp>
        <p:nvSpPr>
          <p:cNvPr id="4" name="Parallelogram 3" descr="137 zalo kim anh">
            <a:extLst>
              <a:ext uri="{FF2B5EF4-FFF2-40B4-BE49-F238E27FC236}">
                <a16:creationId xmlns:a16="http://schemas.microsoft.com/office/drawing/2014/main" id="{321E403B-9FE6-E71F-AD5F-4B76D7E0ECD1}"/>
              </a:ext>
            </a:extLst>
          </p:cNvPr>
          <p:cNvSpPr/>
          <p:nvPr/>
        </p:nvSpPr>
        <p:spPr>
          <a:xfrm>
            <a:off x="9460258" y="3081868"/>
            <a:ext cx="1112838" cy="533400"/>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6" name="Cloud 5" descr="137 zalo kim anh">
            <a:extLst>
              <a:ext uri="{FF2B5EF4-FFF2-40B4-BE49-F238E27FC236}">
                <a16:creationId xmlns:a16="http://schemas.microsoft.com/office/drawing/2014/main" id="{255CAAFB-DDA9-DAA1-D728-A24AE6268E94}"/>
              </a:ext>
            </a:extLst>
          </p:cNvPr>
          <p:cNvSpPr/>
          <p:nvPr/>
        </p:nvSpPr>
        <p:spPr>
          <a:xfrm>
            <a:off x="11289058" y="3081570"/>
            <a:ext cx="381000" cy="381000"/>
          </a:xfrm>
          <a:prstGeom prst="cloud">
            <a:avLst/>
          </a:prstGeom>
          <a:ln>
            <a:solidFill>
              <a:schemeClr val="tx1">
                <a:lumMod val="65000"/>
                <a:lumOff val="35000"/>
              </a:schemeClr>
            </a:solidFill>
          </a:ln>
        </p:spPr>
        <p:style>
          <a:lnRef idx="2">
            <a:schemeClr val="accent1">
              <a:shade val="50000"/>
            </a:schemeClr>
          </a:lnRef>
          <a:fillRef idx="1003">
            <a:schemeClr val="dk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9" name="TextBox 18" descr="137 zalo kim anh">
            <a:extLst>
              <a:ext uri="{FF2B5EF4-FFF2-40B4-BE49-F238E27FC236}">
                <a16:creationId xmlns:a16="http://schemas.microsoft.com/office/drawing/2014/main" id="{FA47D451-A168-64F8-9CA0-AE8C564F712A}"/>
              </a:ext>
            </a:extLst>
          </p:cNvPr>
          <p:cNvSpPr txBox="1"/>
          <p:nvPr/>
        </p:nvSpPr>
        <p:spPr>
          <a:xfrm>
            <a:off x="286638" y="3462570"/>
            <a:ext cx="8675816" cy="2045303"/>
          </a:xfrm>
          <a:prstGeom prst="rect">
            <a:avLst/>
          </a:prstGeom>
          <a:noFill/>
        </p:spPr>
        <p:txBody>
          <a:bodyPr wrap="square">
            <a:spAutoFit/>
          </a:bodyPr>
          <a:lstStyle/>
          <a:p>
            <a:pPr algn="just">
              <a:lnSpc>
                <a:spcPct val="115000"/>
              </a:lnSpc>
            </a:pPr>
            <a:r>
              <a:rPr lang="en-US" sz="2800" b="1">
                <a:solidFill>
                  <a:srgbClr val="000000"/>
                </a:solidFill>
                <a:effectLst/>
                <a:ea typeface="Times New Roman" panose="02020603050405020304" pitchFamily="18" charset="0"/>
              </a:rPr>
              <a:t>c.</a:t>
            </a:r>
            <a:r>
              <a:rPr lang="en-US" sz="2800">
                <a:solidFill>
                  <a:srgbClr val="000000"/>
                </a:solidFill>
                <a:effectLst/>
                <a:ea typeface="Times New Roman" panose="02020603050405020304" pitchFamily="18" charset="0"/>
              </a:rPr>
              <a:t> </a:t>
            </a:r>
          </a:p>
          <a:p>
            <a:pPr marL="228600" indent="-228600" algn="just">
              <a:lnSpc>
                <a:spcPct val="115000"/>
              </a:lnSpc>
            </a:pPr>
            <a:r>
              <a:rPr lang="en-US" sz="2800">
                <a:solidFill>
                  <a:srgbClr val="000000"/>
                </a:solidFill>
                <a:ea typeface="Times New Roman" panose="02020603050405020304" pitchFamily="18" charset="0"/>
              </a:rPr>
              <a:t>+ </a:t>
            </a:r>
            <a:r>
              <a:rPr lang="en-US" sz="2800">
                <a:solidFill>
                  <a:srgbClr val="000000"/>
                </a:solidFill>
                <a:effectLst/>
                <a:ea typeface="Times New Roman" panose="02020603050405020304" pitchFamily="18" charset="0"/>
              </a:rPr>
              <a:t>Trường hợp </a:t>
            </a:r>
            <a:r>
              <a:rPr lang="en-US" sz="2800" b="1">
                <a:solidFill>
                  <a:srgbClr val="000000"/>
                </a:solidFill>
                <a:effectLst/>
                <a:ea typeface="Times New Roman" panose="02020603050405020304" pitchFamily="18" charset="0"/>
              </a:rPr>
              <a:t>a.</a:t>
            </a:r>
            <a:r>
              <a:rPr lang="en-US" sz="2800">
                <a:solidFill>
                  <a:srgbClr val="000000"/>
                </a:solidFill>
                <a:effectLst/>
                <a:ea typeface="Times New Roman" panose="02020603050405020304" pitchFamily="18" charset="0"/>
              </a:rPr>
              <a:t> vật chịu tác dụng của hai lực là trọng lực và lực cản, mảnh giấy chịu tác dụng của lực cản lớn hơn.</a:t>
            </a:r>
            <a:endParaRPr lang="en-US" sz="2800">
              <a:solidFill>
                <a:srgbClr val="003300"/>
              </a:solidFill>
              <a:effectLst/>
              <a:ea typeface="Times New Roman" panose="02020603050405020304" pitchFamily="18" charset="0"/>
            </a:endParaRPr>
          </a:p>
          <a:p>
            <a:pPr marL="228600" indent="-228600" algn="just">
              <a:lnSpc>
                <a:spcPct val="115000"/>
              </a:lnSpc>
            </a:pPr>
            <a:r>
              <a:rPr lang="en-US" sz="2800">
                <a:solidFill>
                  <a:srgbClr val="000000"/>
                </a:solidFill>
                <a:effectLst/>
                <a:ea typeface="Times New Roman" panose="02020603050405020304" pitchFamily="18" charset="0"/>
              </a:rPr>
              <a:t>+ Trường hợp </a:t>
            </a:r>
            <a:r>
              <a:rPr lang="en-US" sz="2800" b="1">
                <a:solidFill>
                  <a:srgbClr val="000000"/>
                </a:solidFill>
                <a:effectLst/>
                <a:ea typeface="Times New Roman" panose="02020603050405020304" pitchFamily="18" charset="0"/>
              </a:rPr>
              <a:t>b.</a:t>
            </a:r>
            <a:r>
              <a:rPr lang="en-US" sz="2800">
                <a:solidFill>
                  <a:srgbClr val="000000"/>
                </a:solidFill>
                <a:effectLst/>
                <a:ea typeface="Times New Roman" panose="02020603050405020304" pitchFamily="18" charset="0"/>
              </a:rPr>
              <a:t> vật chỉ chịu tác dụng của trọng lực.</a:t>
            </a:r>
            <a:endParaRPr lang="en-US" sz="2800">
              <a:solidFill>
                <a:srgbClr val="003300"/>
              </a:solidFill>
              <a:effectLst/>
              <a:ea typeface="Times New Roman" panose="02020603050405020304" pitchFamily="18" charset="0"/>
            </a:endParaRPr>
          </a:p>
        </p:txBody>
      </p:sp>
      <p:sp>
        <p:nvSpPr>
          <p:cNvPr id="20" name="Rectangle: Rounded Corners 19" descr="137 zalo kim anh">
            <a:extLst>
              <a:ext uri="{FF2B5EF4-FFF2-40B4-BE49-F238E27FC236}">
                <a16:creationId xmlns:a16="http://schemas.microsoft.com/office/drawing/2014/main" id="{348DEA67-02FB-E219-198A-6E54D8663D26}"/>
              </a:ext>
            </a:extLst>
          </p:cNvPr>
          <p:cNvSpPr/>
          <p:nvPr/>
        </p:nvSpPr>
        <p:spPr>
          <a:xfrm>
            <a:off x="286638" y="974362"/>
            <a:ext cx="11543412" cy="1921238"/>
          </a:xfrm>
          <a:prstGeom prst="roundRect">
            <a:avLst/>
          </a:prstGeom>
          <a:solidFill>
            <a:schemeClr val="bg2"/>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ea typeface="Times New Roman" panose="02020603050405020304" pitchFamily="18" charset="0"/>
              </a:rPr>
              <a:t>Phiếu học tập số 3</a:t>
            </a:r>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Câu 1:</a:t>
            </a:r>
            <a:r>
              <a:rPr lang="en-US" sz="2400">
                <a:solidFill>
                  <a:srgbClr val="000000"/>
                </a:solidFill>
                <a:effectLst/>
                <a:ea typeface="Times New Roman" panose="02020603050405020304" pitchFamily="18" charset="0"/>
              </a:rPr>
              <a:t> Nhận xét thời gian rơi của hai vật trong các trường hợp sau:</a:t>
            </a:r>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a. </a:t>
            </a:r>
            <a:r>
              <a:rPr lang="en-US" sz="2400">
                <a:solidFill>
                  <a:srgbClr val="000000"/>
                </a:solidFill>
                <a:effectLst/>
                <a:ea typeface="Times New Roman" panose="02020603050405020304" pitchFamily="18" charset="0"/>
              </a:rPr>
              <a:t>Sự rơi của trái banh và lông vũ khi cùng thả rơi ở cùng một độ cao trong không khí?</a:t>
            </a:r>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b.</a:t>
            </a:r>
            <a:r>
              <a:rPr lang="en-US" sz="2400">
                <a:solidFill>
                  <a:srgbClr val="000000"/>
                </a:solidFill>
                <a:effectLst/>
                <a:ea typeface="Times New Roman" panose="02020603050405020304" pitchFamily="18" charset="0"/>
              </a:rPr>
              <a:t> Sự rơi của hai vật trên khi đưa vào ống hút chân không?</a:t>
            </a:r>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c.</a:t>
            </a:r>
            <a:r>
              <a:rPr lang="en-US" sz="2400">
                <a:solidFill>
                  <a:srgbClr val="000000"/>
                </a:solidFill>
                <a:effectLst/>
                <a:ea typeface="Times New Roman" panose="02020603050405020304" pitchFamily="18" charset="0"/>
              </a:rPr>
              <a:t> Trong hai trường hợp trên, có những lực nào tác dụng vào vật? </a:t>
            </a:r>
            <a:endParaRPr lang="en-US" sz="2400">
              <a:solidFill>
                <a:srgbClr val="003300"/>
              </a:solidFill>
              <a:effectLst/>
              <a:ea typeface="Times New Roman" panose="02020603050405020304" pitchFamily="18" charset="0"/>
            </a:endParaRPr>
          </a:p>
        </p:txBody>
      </p:sp>
    </p:spTree>
    <p:extLst>
      <p:ext uri="{BB962C8B-B14F-4D97-AF65-F5344CB8AC3E}">
        <p14:creationId xmlns:p14="http://schemas.microsoft.com/office/powerpoint/2010/main" val="400899570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54167E-6 -3.33333E-6 L 0.00065 0.44283 " pathEditMode="relative" rAng="0" ptsTypes="AA">
                                      <p:cBhvr>
                                        <p:cTn id="18" dur="2000" fill="hold"/>
                                        <p:tgtEl>
                                          <p:spTgt spid="6"/>
                                        </p:tgtEl>
                                        <p:attrNameLst>
                                          <p:attrName>ppt_x</p:attrName>
                                          <p:attrName>ppt_y</p:attrName>
                                        </p:attrNameLst>
                                      </p:cBhvr>
                                      <p:rCtr x="26" y="22130"/>
                                    </p:animMotion>
                                  </p:childTnLst>
                                </p:cTn>
                              </p:par>
                              <p:par>
                                <p:cTn id="19" presetID="60" presetClass="path" presetSubtype="0" accel="50000" decel="50000" fill="hold" grpId="0" nodeType="withEffect">
                                  <p:stCondLst>
                                    <p:cond delay="0"/>
                                  </p:stCondLst>
                                  <p:childTnLst>
                                    <p:animMotion origin="layout" path="M -4.16667E-7 -1.85185E-6 C -0.02695 0.00093 -0.06445 0.00602 -0.06497 0.03866 C -0.06771 0.0838 0.0569 0.09491 0.05443 0.14931 C 0.05247 0.19792 -0.05547 0.16551 -0.05742 0.21204 C -0.0599 0.26227 0.02057 0.23935 0.01784 0.29236 C 0.01563 0.33866 -0.03633 0.31042 -0.03841 0.35278 C -0.04036 0.39329 0.00156 0.37408 -0.00013 0.40926 C -0.00156 0.43171 -0.01237 0.43218 -0.02122 0.43472 " pathEditMode="relative" rAng="5640000" ptsTypes="AAAAAAAA">
                                      <p:cBhvr>
                                        <p:cTn id="20" dur="4000" fill="hold"/>
                                        <p:tgtEl>
                                          <p:spTgt spid="4"/>
                                        </p:tgtEl>
                                        <p:attrNameLst>
                                          <p:attrName>ppt_x</p:attrName>
                                          <p:attrName>ppt_y</p:attrName>
                                        </p:attrNameLst>
                                      </p:cBhvr>
                                      <p:rCtr x="-1003" y="21736"/>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grpId="2" nodeType="with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xEl>
                                              <p:pRg st="0" end="0"/>
                                            </p:txEl>
                                          </p:spTgt>
                                        </p:tgtEl>
                                        <p:attrNameLst>
                                          <p:attrName>style.visibility</p:attrName>
                                        </p:attrNameLst>
                                      </p:cBhvr>
                                      <p:to>
                                        <p:strVal val="visible"/>
                                      </p:to>
                                    </p:set>
                                    <p:animEffect transition="in" filter="wipe(left)">
                                      <p:cBhvr>
                                        <p:cTn id="38" dur="500"/>
                                        <p:tgtEl>
                                          <p:spTgt spid="1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9">
                                            <p:txEl>
                                              <p:pRg st="1" end="1"/>
                                            </p:txEl>
                                          </p:spTgt>
                                        </p:tgtEl>
                                        <p:attrNameLst>
                                          <p:attrName>style.visibility</p:attrName>
                                        </p:attrNameLst>
                                      </p:cBhvr>
                                      <p:to>
                                        <p:strVal val="visible"/>
                                      </p:to>
                                    </p:set>
                                    <p:animEffect transition="in" filter="wipe(left)">
                                      <p:cBhvr>
                                        <p:cTn id="43" dur="500"/>
                                        <p:tgtEl>
                                          <p:spTgt spid="19">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9">
                                            <p:txEl>
                                              <p:pRg st="2" end="2"/>
                                            </p:txEl>
                                          </p:spTgt>
                                        </p:tgtEl>
                                        <p:attrNameLst>
                                          <p:attrName>style.visibility</p:attrName>
                                        </p:attrNameLst>
                                      </p:cBhvr>
                                      <p:to>
                                        <p:strVal val="visible"/>
                                      </p:to>
                                    </p:set>
                                    <p:animEffect transition="in" filter="wipe(left)">
                                      <p:cBhvr>
                                        <p:cTn id="48"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115" descr="137 zalo kim anh">
            <a:extLst>
              <a:ext uri="{FF2B5EF4-FFF2-40B4-BE49-F238E27FC236}">
                <a16:creationId xmlns:a16="http://schemas.microsoft.com/office/drawing/2014/main" id="{4853F862-2598-47F9-F5A1-CA6DA03F5EFF}"/>
              </a:ext>
            </a:extLst>
          </p:cNvPr>
          <p:cNvSpPr/>
          <p:nvPr/>
        </p:nvSpPr>
        <p:spPr bwMode="auto">
          <a:xfrm>
            <a:off x="197016" y="173235"/>
            <a:ext cx="8812074" cy="615157"/>
          </a:xfrm>
          <a:prstGeom prst="homePlate">
            <a:avLst/>
          </a:prstGeom>
          <a:solidFill>
            <a:srgbClr val="FFCA08"/>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ĐO GIA TỐC RƠI TỰ DO</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mn-ea"/>
              <a:cs typeface="+mn-cs"/>
            </a:endParaRPr>
          </a:p>
        </p:txBody>
      </p:sp>
      <p:sp>
        <p:nvSpPr>
          <p:cNvPr id="2" name="Rectangle: Rounded Corners 1" descr="137 zalo kim anh">
            <a:extLst>
              <a:ext uri="{FF2B5EF4-FFF2-40B4-BE49-F238E27FC236}">
                <a16:creationId xmlns:a16="http://schemas.microsoft.com/office/drawing/2014/main" id="{A7BC6184-BF22-EA3E-2CD9-2B4756286D2B}"/>
              </a:ext>
            </a:extLst>
          </p:cNvPr>
          <p:cNvSpPr/>
          <p:nvPr/>
        </p:nvSpPr>
        <p:spPr>
          <a:xfrm>
            <a:off x="457200" y="974362"/>
            <a:ext cx="11372850" cy="1235438"/>
          </a:xfrm>
          <a:prstGeom prst="roundRect">
            <a:avLst/>
          </a:prstGeom>
          <a:solidFill>
            <a:schemeClr val="bg2"/>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ea typeface="Times New Roman" panose="02020603050405020304" pitchFamily="18" charset="0"/>
              </a:rPr>
              <a:t>Phiếu học tập số 3</a:t>
            </a:r>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Câu 2:</a:t>
            </a:r>
            <a:r>
              <a:rPr lang="en-US" sz="2400">
                <a:solidFill>
                  <a:srgbClr val="000000"/>
                </a:solidFill>
                <a:effectLst/>
                <a:ea typeface="Times New Roman" panose="02020603050405020304" pitchFamily="18" charset="0"/>
              </a:rPr>
              <a:t> Thế nào là sự rơi tự do. Kí hiệu và đặc điểm của gia tốc rơi tự do? Viết lại các công thức chuyển động thẳng biến đổi đều trong trường hợp này.</a:t>
            </a:r>
            <a:endParaRPr lang="en-US" sz="2400">
              <a:solidFill>
                <a:srgbClr val="003300"/>
              </a:solidFill>
              <a:effectLst/>
              <a:ea typeface="Times New Roman" panose="02020603050405020304" pitchFamily="18" charset="0"/>
            </a:endParaRPr>
          </a:p>
        </p:txBody>
      </p:sp>
      <p:pic>
        <p:nvPicPr>
          <p:cNvPr id="4" name="Picture 6" descr="137 zalo kim anh">
            <a:extLst>
              <a:ext uri="{FF2B5EF4-FFF2-40B4-BE49-F238E27FC236}">
                <a16:creationId xmlns:a16="http://schemas.microsoft.com/office/drawing/2014/main" id="{B0BB7F88-D76D-FF5F-CD30-C1519642399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353550" y="2591162"/>
            <a:ext cx="2476501" cy="38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descr="137 zalo kim anh">
            <a:extLst>
              <a:ext uri="{FF2B5EF4-FFF2-40B4-BE49-F238E27FC236}">
                <a16:creationId xmlns:a16="http://schemas.microsoft.com/office/drawing/2014/main" id="{C9AC32B1-42E7-CE15-2BEF-7AD73FB740DE}"/>
              </a:ext>
            </a:extLst>
          </p:cNvPr>
          <p:cNvSpPr txBox="1"/>
          <p:nvPr/>
        </p:nvSpPr>
        <p:spPr>
          <a:xfrm>
            <a:off x="457200" y="2591162"/>
            <a:ext cx="8551890" cy="916854"/>
          </a:xfrm>
          <a:prstGeom prst="rect">
            <a:avLst/>
          </a:prstGeom>
          <a:noFill/>
          <a:ln w="28575">
            <a:solidFill>
              <a:srgbClr val="FFCA08"/>
            </a:solidFill>
            <a:prstDash val="sysDash"/>
          </a:ln>
        </p:spPr>
        <p:txBody>
          <a:bodyPr wrap="square">
            <a:spAutoFit/>
          </a:bodyPr>
          <a:lstStyle/>
          <a:p>
            <a:pPr algn="just">
              <a:lnSpc>
                <a:spcPct val="115000"/>
              </a:lnSpc>
            </a:pPr>
            <a:r>
              <a:rPr lang="en-US" sz="2400">
                <a:solidFill>
                  <a:srgbClr val="000000"/>
                </a:solidFill>
                <a:effectLst/>
                <a:ea typeface="Times New Roman" panose="02020603050405020304" pitchFamily="18" charset="0"/>
              </a:rPr>
              <a:t>Sự rơi của các vật khi </a:t>
            </a:r>
            <a:r>
              <a:rPr lang="en-US" sz="2400" b="1">
                <a:solidFill>
                  <a:srgbClr val="000000"/>
                </a:solidFill>
                <a:effectLst/>
                <a:ea typeface="Times New Roman" panose="02020603050405020304" pitchFamily="18" charset="0"/>
              </a:rPr>
              <a:t>chỉ chịu tác dụng của trọng lực </a:t>
            </a:r>
            <a:r>
              <a:rPr lang="en-US" sz="2400">
                <a:solidFill>
                  <a:srgbClr val="000000"/>
                </a:solidFill>
                <a:effectLst/>
                <a:ea typeface="Times New Roman" panose="02020603050405020304" pitchFamily="18" charset="0"/>
              </a:rPr>
              <a:t>được gọi là sự rơi tự do.</a:t>
            </a:r>
            <a:endParaRPr lang="en-US" sz="2400">
              <a:solidFill>
                <a:srgbClr val="003300"/>
              </a:solidFill>
              <a:effectLst/>
              <a:ea typeface="Times New Roman" panose="02020603050405020304" pitchFamily="18" charset="0"/>
            </a:endParaRPr>
          </a:p>
        </p:txBody>
      </p:sp>
      <p:sp>
        <p:nvSpPr>
          <p:cNvPr id="6" name="TextBox 5" descr="137 zalo kim anh">
            <a:extLst>
              <a:ext uri="{FF2B5EF4-FFF2-40B4-BE49-F238E27FC236}">
                <a16:creationId xmlns:a16="http://schemas.microsoft.com/office/drawing/2014/main" id="{9864EAC2-F7A4-AC9C-DCE9-DC58FB8A9EEB}"/>
              </a:ext>
            </a:extLst>
          </p:cNvPr>
          <p:cNvSpPr txBox="1"/>
          <p:nvPr/>
        </p:nvSpPr>
        <p:spPr>
          <a:xfrm>
            <a:off x="457200" y="3754575"/>
            <a:ext cx="8551890" cy="1341586"/>
          </a:xfrm>
          <a:prstGeom prst="rect">
            <a:avLst/>
          </a:prstGeom>
          <a:noFill/>
          <a:ln w="28575">
            <a:solidFill>
              <a:schemeClr val="bg2">
                <a:lumMod val="75000"/>
              </a:schemeClr>
            </a:solidFill>
            <a:prstDash val="sysDash"/>
          </a:ln>
        </p:spPr>
        <p:txBody>
          <a:bodyPr wrap="square">
            <a:spAutoFit/>
          </a:bodyPr>
          <a:lstStyle/>
          <a:p>
            <a:pPr algn="just">
              <a:lnSpc>
                <a:spcPct val="115000"/>
              </a:lnSpc>
              <a:tabLst>
                <a:tab pos="6515100" algn="l"/>
              </a:tabLst>
            </a:pPr>
            <a:r>
              <a:rPr lang="en-US" sz="2400">
                <a:solidFill>
                  <a:srgbClr val="000000"/>
                </a:solidFill>
                <a:effectLst/>
                <a:ea typeface="Times New Roman" panose="02020603050405020304" pitchFamily="18" charset="0"/>
              </a:rPr>
              <a:t>Gia tốc của một vật rơi trên bề mặt Trái Đất có giá trị tùy thuộc vào vị trí mà vật rơi. Gia tốc này gọi là gia tốc rơi tự do, kí hiệu: g.</a:t>
            </a:r>
            <a:endParaRPr lang="en-US" sz="2400">
              <a:solidFill>
                <a:srgbClr val="003300"/>
              </a:solidFill>
              <a:effectLst/>
              <a:ea typeface="Times New Roman" panose="02020603050405020304" pitchFamily="18" charset="0"/>
            </a:endParaRPr>
          </a:p>
          <a:p>
            <a:pPr algn="just">
              <a:lnSpc>
                <a:spcPct val="115000"/>
              </a:lnSpc>
              <a:tabLst>
                <a:tab pos="180340" algn="l"/>
                <a:tab pos="6515100" algn="l"/>
              </a:tabLst>
            </a:pPr>
            <a:r>
              <a:rPr lang="en-US" sz="2400">
                <a:solidFill>
                  <a:srgbClr val="000000"/>
                </a:solidFill>
                <a:effectLst/>
                <a:ea typeface="Times New Roman" panose="02020603050405020304" pitchFamily="18" charset="0"/>
              </a:rPr>
              <a:t>	g thường lấy 9,81 m/s</a:t>
            </a:r>
            <a:r>
              <a:rPr lang="en-US" sz="2400" baseline="30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có chiều hướng thẳng đứng xuống dưới.</a:t>
            </a:r>
          </a:p>
        </p:txBody>
      </p:sp>
      <mc:AlternateContent xmlns:mc="http://schemas.openxmlformats.org/markup-compatibility/2006" xmlns:a14="http://schemas.microsoft.com/office/drawing/2010/main">
        <mc:Choice Requires="a14">
          <p:sp>
            <p:nvSpPr>
              <p:cNvPr id="9" name="TextBox 8" descr="137 zalo kim anh">
                <a:extLst>
                  <a:ext uri="{FF2B5EF4-FFF2-40B4-BE49-F238E27FC236}">
                    <a16:creationId xmlns:a16="http://schemas.microsoft.com/office/drawing/2014/main" id="{DD10518C-064A-ADA6-6E95-2A4885982EC9}"/>
                  </a:ext>
                </a:extLst>
              </p:cNvPr>
              <p:cNvSpPr txBox="1"/>
              <p:nvPr/>
            </p:nvSpPr>
            <p:spPr>
              <a:xfrm>
                <a:off x="457200" y="5342720"/>
                <a:ext cx="8551890" cy="1312282"/>
              </a:xfrm>
              <a:prstGeom prst="rect">
                <a:avLst/>
              </a:prstGeom>
              <a:noFill/>
              <a:ln w="28575">
                <a:solidFill>
                  <a:srgbClr val="FFCA08"/>
                </a:solidFill>
                <a:prstDash val="sysDash"/>
              </a:ln>
            </p:spPr>
            <p:txBody>
              <a:bodyPr wrap="square">
                <a:spAutoFit/>
              </a:bodyPr>
              <a:lstStyle/>
              <a:p>
                <a:pPr algn="just">
                  <a:lnSpc>
                    <a:spcPct val="115000"/>
                  </a:lnSpc>
                  <a:tabLst>
                    <a:tab pos="180340" algn="l"/>
                    <a:tab pos="6515100" algn="l"/>
                  </a:tabLst>
                </a:pPr>
                <a:r>
                  <a:rPr lang="en-US" sz="2400" b="1" i="1">
                    <a:solidFill>
                      <a:srgbClr val="000000"/>
                    </a:solidFill>
                    <a:effectLst/>
                    <a:ea typeface="Times New Roman" panose="02020603050405020304" pitchFamily="18" charset="0"/>
                  </a:rPr>
                  <a:t>Công thức trong trường hợp rơi tự do:</a:t>
                </a:r>
                <a:endParaRPr lang="en-US" sz="2400" b="1">
                  <a:solidFill>
                    <a:srgbClr val="003300"/>
                  </a:solidFill>
                  <a:effectLst/>
                  <a:ea typeface="Times New Roman" panose="02020603050405020304" pitchFamily="18" charset="0"/>
                </a:endParaRPr>
              </a:p>
              <a:p>
                <a:pPr algn="just">
                  <a:lnSpc>
                    <a:spcPct val="115000"/>
                  </a:lnSpc>
                </a:pPr>
                <a14:m>
                  <m:oMathPara xmlns:m="http://schemas.openxmlformats.org/officeDocument/2006/math">
                    <m:oMathParaPr>
                      <m:jc m:val="centerGroup"/>
                    </m:oMathParaPr>
                    <m:oMath xmlns:m="http://schemas.openxmlformats.org/officeDocument/2006/math">
                      <m:r>
                        <a:rPr lang="en-US" sz="2400" i="1" smtClean="0">
                          <a:solidFill>
                            <a:srgbClr val="000000"/>
                          </a:solidFill>
                          <a:effectLst/>
                          <a:latin typeface="Cambria Math" panose="02040503050406030204" pitchFamily="18" charset="0"/>
                          <a:ea typeface="Times New Roman" panose="02020603050405020304" pitchFamily="18" charset="0"/>
                        </a:rPr>
                        <m:t>𝑣</m:t>
                      </m:r>
                      <m:r>
                        <a:rPr lang="en-US" sz="2400" i="1" smtClean="0">
                          <a:solidFill>
                            <a:srgbClr val="000000"/>
                          </a:solidFill>
                          <a:effectLst/>
                          <a:latin typeface="Cambria Math" panose="02040503050406030204" pitchFamily="18" charset="0"/>
                          <a:ea typeface="Times New Roman" panose="02020603050405020304" pitchFamily="18" charset="0"/>
                        </a:rPr>
                        <m:t> = </m:t>
                      </m:r>
                      <m:r>
                        <a:rPr lang="en-US" sz="2400" i="1" smtClean="0">
                          <a:solidFill>
                            <a:srgbClr val="000000"/>
                          </a:solidFill>
                          <a:effectLst/>
                          <a:latin typeface="Cambria Math" panose="02040503050406030204" pitchFamily="18" charset="0"/>
                          <a:ea typeface="Times New Roman" panose="02020603050405020304" pitchFamily="18" charset="0"/>
                        </a:rPr>
                        <m:t>𝑔</m:t>
                      </m:r>
                      <m:r>
                        <a:rPr lang="en-US" sz="2400" i="1" smtClean="0">
                          <a:solidFill>
                            <a:srgbClr val="000000"/>
                          </a:solidFill>
                          <a:effectLst/>
                          <a:latin typeface="Cambria Math" panose="02040503050406030204" pitchFamily="18" charset="0"/>
                          <a:ea typeface="Times New Roman" panose="02020603050405020304" pitchFamily="18" charset="0"/>
                        </a:rPr>
                        <m:t>.</m:t>
                      </m:r>
                      <m:r>
                        <a:rPr lang="en-US" sz="2400" i="1" smtClean="0">
                          <a:solidFill>
                            <a:srgbClr val="000000"/>
                          </a:solidFill>
                          <a:effectLst/>
                          <a:latin typeface="Cambria Math" panose="02040503050406030204" pitchFamily="18" charset="0"/>
                          <a:ea typeface="Times New Roman" panose="02020603050405020304" pitchFamily="18" charset="0"/>
                        </a:rPr>
                        <m:t>𝑡</m:t>
                      </m:r>
                      <m:r>
                        <a:rPr lang="en-US" sz="2400" i="1" smtClean="0">
                          <a:solidFill>
                            <a:srgbClr val="000000"/>
                          </a:solidFill>
                          <a:effectLst/>
                          <a:latin typeface="Cambria Math" panose="02040503050406030204" pitchFamily="18" charset="0"/>
                          <a:ea typeface="Times New Roman" panose="02020603050405020304" pitchFamily="18" charset="0"/>
                        </a:rPr>
                        <m:t>;</m:t>
                      </m:r>
                      <m:r>
                        <a:rPr lang="en-US" sz="2400" i="1" smtClean="0">
                          <a:solidFill>
                            <a:srgbClr val="000000"/>
                          </a:solidFill>
                          <a:effectLst/>
                          <a:latin typeface="Cambria Math" panose="02040503050406030204" pitchFamily="18" charset="0"/>
                          <a:ea typeface="Times New Roman" panose="02020603050405020304" pitchFamily="18" charset="0"/>
                        </a:rPr>
                        <m:t>			</m:t>
                      </m:r>
                      <m:r>
                        <a:rPr lang="en-US" sz="2400" i="1" smtClean="0">
                          <a:solidFill>
                            <a:srgbClr val="000000"/>
                          </a:solidFill>
                          <a:effectLst/>
                          <a:latin typeface="Cambria Math" panose="02040503050406030204" pitchFamily="18" charset="0"/>
                          <a:ea typeface="Times New Roman" panose="02020603050405020304" pitchFamily="18" charset="0"/>
                        </a:rPr>
                        <m:t>𝑠</m:t>
                      </m:r>
                      <m:r>
                        <a:rPr lang="en-US" sz="2400" i="1" smtClean="0">
                          <a:solidFill>
                            <a:srgbClr val="000000"/>
                          </a:solidFill>
                          <a:effectLst/>
                          <a:latin typeface="Cambria Math" panose="02040503050406030204" pitchFamily="18" charset="0"/>
                          <a:ea typeface="Times New Roman" panose="02020603050405020304" pitchFamily="18" charset="0"/>
                        </a:rPr>
                        <m:t> = </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1</m:t>
                          </m:r>
                        </m:num>
                        <m:den>
                          <m:r>
                            <a:rPr lang="en-US" sz="2400" i="1">
                              <a:solidFill>
                                <a:srgbClr val="000000"/>
                              </a:solidFill>
                              <a:effectLst/>
                              <a:latin typeface="Cambria Math" panose="02040503050406030204" pitchFamily="18" charset="0"/>
                              <a:ea typeface="Times New Roman" panose="02020603050405020304" pitchFamily="18" charset="0"/>
                            </a:rPr>
                            <m:t>2</m:t>
                          </m:r>
                        </m:den>
                      </m:f>
                      <m:r>
                        <a:rPr lang="en-US" sz="2400" i="1" smtClean="0">
                          <a:solidFill>
                            <a:srgbClr val="000000"/>
                          </a:solidFill>
                          <a:effectLst/>
                          <a:latin typeface="Cambria Math" panose="02040503050406030204" pitchFamily="18" charset="0"/>
                          <a:ea typeface="Times New Roman" panose="02020603050405020304" pitchFamily="18" charset="0"/>
                        </a:rPr>
                        <m:t>𝑔𝑡</m:t>
                      </m:r>
                      <m:r>
                        <a:rPr lang="en-US" sz="2400" i="1" baseline="30000">
                          <a:solidFill>
                            <a:srgbClr val="000000"/>
                          </a:solidFill>
                          <a:effectLst/>
                          <a:latin typeface="Cambria Math" panose="02040503050406030204" pitchFamily="18" charset="0"/>
                          <a:ea typeface="Times New Roman" panose="02020603050405020304" pitchFamily="18" charset="0"/>
                        </a:rPr>
                        <m:t>2</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		</m:t>
                      </m:r>
                      <m:r>
                        <a:rPr lang="en-US" sz="2400" i="1">
                          <a:solidFill>
                            <a:srgbClr val="000000"/>
                          </a:solidFill>
                          <a:effectLst/>
                          <a:latin typeface="Cambria Math" panose="02040503050406030204" pitchFamily="18" charset="0"/>
                          <a:ea typeface="Times New Roman" panose="02020603050405020304" pitchFamily="18" charset="0"/>
                        </a:rPr>
                        <m:t>𝑣</m:t>
                      </m:r>
                      <m:r>
                        <a:rPr lang="en-US" sz="2400" i="1" baseline="30000">
                          <a:solidFill>
                            <a:srgbClr val="000000"/>
                          </a:solidFill>
                          <a:effectLst/>
                          <a:latin typeface="Cambria Math" panose="02040503050406030204" pitchFamily="18" charset="0"/>
                          <a:ea typeface="Times New Roman" panose="02020603050405020304" pitchFamily="18" charset="0"/>
                        </a:rPr>
                        <m:t>2</m:t>
                      </m:r>
                      <m:r>
                        <a:rPr lang="en-US" sz="2400" i="1">
                          <a:solidFill>
                            <a:srgbClr val="000000"/>
                          </a:solidFill>
                          <a:effectLst/>
                          <a:latin typeface="Cambria Math" panose="02040503050406030204" pitchFamily="18" charset="0"/>
                          <a:ea typeface="Times New Roman" panose="02020603050405020304" pitchFamily="18" charset="0"/>
                        </a:rPr>
                        <m:t> = </m:t>
                      </m:r>
                      <m:r>
                        <a:rPr lang="en-US" sz="2400" i="1" smtClean="0">
                          <a:solidFill>
                            <a:srgbClr val="000000"/>
                          </a:solidFill>
                          <a:effectLst/>
                          <a:latin typeface="Cambria Math" panose="02040503050406030204" pitchFamily="18" charset="0"/>
                          <a:ea typeface="Times New Roman" panose="02020603050405020304" pitchFamily="18" charset="0"/>
                        </a:rPr>
                        <m:t>2</m:t>
                      </m:r>
                      <m:r>
                        <a:rPr lang="en-US" sz="2400" i="1" smtClean="0">
                          <a:solidFill>
                            <a:srgbClr val="000000"/>
                          </a:solidFill>
                          <a:effectLst/>
                          <a:latin typeface="Cambria Math" panose="02040503050406030204" pitchFamily="18" charset="0"/>
                          <a:ea typeface="Times New Roman" panose="02020603050405020304" pitchFamily="18" charset="0"/>
                        </a:rPr>
                        <m:t>𝑔𝑠</m:t>
                      </m:r>
                    </m:oMath>
                  </m:oMathPara>
                </a14:m>
                <a:endParaRPr lang="en-US" sz="2400">
                  <a:solidFill>
                    <a:srgbClr val="003300"/>
                  </a:solidFill>
                  <a:effectLst/>
                  <a:ea typeface="Times New Roman" panose="02020603050405020304" pitchFamily="18" charset="0"/>
                </a:endParaRPr>
              </a:p>
            </p:txBody>
          </p:sp>
        </mc:Choice>
        <mc:Fallback xmlns="">
          <p:sp>
            <p:nvSpPr>
              <p:cNvPr id="9" name="TextBox 8" descr="137 zalo kim anh">
                <a:extLst>
                  <a:ext uri="{FF2B5EF4-FFF2-40B4-BE49-F238E27FC236}">
                    <a16:creationId xmlns:a16="http://schemas.microsoft.com/office/drawing/2014/main" id="{DD10518C-064A-ADA6-6E95-2A4885982EC9}"/>
                  </a:ext>
                </a:extLst>
              </p:cNvPr>
              <p:cNvSpPr txBox="1">
                <a:spLocks noRot="1" noChangeAspect="1" noMove="1" noResize="1" noEditPoints="1" noAdjustHandles="1" noChangeArrowheads="1" noChangeShapeType="1" noTextEdit="1"/>
              </p:cNvSpPr>
              <p:nvPr/>
            </p:nvSpPr>
            <p:spPr>
              <a:xfrm>
                <a:off x="457200" y="5342720"/>
                <a:ext cx="8551890" cy="1312282"/>
              </a:xfrm>
              <a:prstGeom prst="rect">
                <a:avLst/>
              </a:prstGeom>
              <a:blipFill>
                <a:blip r:embed="rId3"/>
                <a:stretch>
                  <a:fillRect l="-923" t="-452"/>
                </a:stretch>
              </a:blipFill>
              <a:ln w="28575">
                <a:solidFill>
                  <a:srgbClr val="FFCA08"/>
                </a:solidFill>
                <a:prstDash val="sysDash"/>
              </a:ln>
            </p:spPr>
            <p:txBody>
              <a:bodyPr/>
              <a:lstStyle/>
              <a:p>
                <a:r>
                  <a:rPr lang="vi-VN">
                    <a:noFill/>
                  </a:rPr>
                  <a:t> </a:t>
                </a:r>
              </a:p>
            </p:txBody>
          </p:sp>
        </mc:Fallback>
      </mc:AlternateContent>
    </p:spTree>
    <p:extLst>
      <p:ext uri="{BB962C8B-B14F-4D97-AF65-F5344CB8AC3E}">
        <p14:creationId xmlns:p14="http://schemas.microsoft.com/office/powerpoint/2010/main" val="148880151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115" descr="137 zalo kim anh">
            <a:extLst>
              <a:ext uri="{FF2B5EF4-FFF2-40B4-BE49-F238E27FC236}">
                <a16:creationId xmlns:a16="http://schemas.microsoft.com/office/drawing/2014/main" id="{4853F862-2598-47F9-F5A1-CA6DA03F5EFF}"/>
              </a:ext>
            </a:extLst>
          </p:cNvPr>
          <p:cNvSpPr/>
          <p:nvPr/>
        </p:nvSpPr>
        <p:spPr bwMode="auto">
          <a:xfrm>
            <a:off x="197016" y="173235"/>
            <a:ext cx="8812074" cy="615157"/>
          </a:xfrm>
          <a:prstGeom prst="homePlate">
            <a:avLst/>
          </a:prstGeom>
          <a:solidFill>
            <a:srgbClr val="FFCA08"/>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ĐO GIA TỐC RƠI TỰ DO</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mn-ea"/>
              <a:cs typeface="+mn-cs"/>
            </a:endParaRPr>
          </a:p>
        </p:txBody>
      </p:sp>
      <p:pic>
        <p:nvPicPr>
          <p:cNvPr id="4" name="Picture 6" descr="137 zalo kim anh">
            <a:extLst>
              <a:ext uri="{FF2B5EF4-FFF2-40B4-BE49-F238E27FC236}">
                <a16:creationId xmlns:a16="http://schemas.microsoft.com/office/drawing/2014/main" id="{B0BB7F88-D76D-FF5F-CD30-C1519642399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243284" y="2000612"/>
            <a:ext cx="2709812" cy="426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descr="137 zalo kim anh">
            <a:extLst>
              <a:ext uri="{FF2B5EF4-FFF2-40B4-BE49-F238E27FC236}">
                <a16:creationId xmlns:a16="http://schemas.microsoft.com/office/drawing/2014/main" id="{D0A2A38F-793F-4465-A3C6-009ED32A0E5D}"/>
              </a:ext>
            </a:extLst>
          </p:cNvPr>
          <p:cNvSpPr txBox="1"/>
          <p:nvPr/>
        </p:nvSpPr>
        <p:spPr>
          <a:xfrm>
            <a:off x="457200" y="2000612"/>
            <a:ext cx="8551890" cy="916854"/>
          </a:xfrm>
          <a:prstGeom prst="rect">
            <a:avLst/>
          </a:prstGeom>
          <a:noFill/>
          <a:ln w="28575">
            <a:solidFill>
              <a:srgbClr val="FFCA08"/>
            </a:solidFill>
            <a:prstDash val="sysDash"/>
          </a:ln>
        </p:spPr>
        <p:txBody>
          <a:bodyPr wrap="square">
            <a:spAutoFit/>
          </a:bodyPr>
          <a:lstStyle/>
          <a:p>
            <a:pPr algn="just">
              <a:lnSpc>
                <a:spcPct val="115000"/>
              </a:lnSpc>
            </a:pPr>
            <a:r>
              <a:rPr lang="en-US" sz="2400">
                <a:solidFill>
                  <a:srgbClr val="000000"/>
                </a:solidFill>
                <a:effectLst/>
                <a:ea typeface="Times New Roman" panose="02020603050405020304" pitchFamily="18" charset="0"/>
              </a:rPr>
              <a:t>Sự rơi của các vật khi </a:t>
            </a:r>
            <a:r>
              <a:rPr lang="en-US" sz="2400" b="1">
                <a:solidFill>
                  <a:srgbClr val="000000"/>
                </a:solidFill>
                <a:effectLst/>
                <a:ea typeface="Times New Roman" panose="02020603050405020304" pitchFamily="18" charset="0"/>
              </a:rPr>
              <a:t>chỉ chịu tác dụng của trọng lực </a:t>
            </a:r>
            <a:r>
              <a:rPr lang="en-US" sz="2400">
                <a:solidFill>
                  <a:srgbClr val="000000"/>
                </a:solidFill>
                <a:effectLst/>
                <a:ea typeface="Times New Roman" panose="02020603050405020304" pitchFamily="18" charset="0"/>
              </a:rPr>
              <a:t>được gọi là sự rơi tự do.</a:t>
            </a:r>
            <a:endParaRPr lang="en-US" sz="2400">
              <a:solidFill>
                <a:srgbClr val="003300"/>
              </a:solidFill>
              <a:effectLst/>
              <a:ea typeface="Times New Roman" panose="02020603050405020304" pitchFamily="18" charset="0"/>
            </a:endParaRPr>
          </a:p>
        </p:txBody>
      </p:sp>
      <p:sp>
        <p:nvSpPr>
          <p:cNvPr id="7" name="TextBox 6" descr="137 zalo kim anh">
            <a:extLst>
              <a:ext uri="{FF2B5EF4-FFF2-40B4-BE49-F238E27FC236}">
                <a16:creationId xmlns:a16="http://schemas.microsoft.com/office/drawing/2014/main" id="{78F18349-4884-A970-474F-2C2D58FFAFDF}"/>
              </a:ext>
            </a:extLst>
          </p:cNvPr>
          <p:cNvSpPr txBox="1"/>
          <p:nvPr/>
        </p:nvSpPr>
        <p:spPr>
          <a:xfrm>
            <a:off x="457200" y="3278325"/>
            <a:ext cx="8551890" cy="1341586"/>
          </a:xfrm>
          <a:prstGeom prst="rect">
            <a:avLst/>
          </a:prstGeom>
          <a:noFill/>
          <a:ln w="28575">
            <a:solidFill>
              <a:schemeClr val="bg2">
                <a:lumMod val="75000"/>
              </a:schemeClr>
            </a:solidFill>
            <a:prstDash val="sysDash"/>
          </a:ln>
        </p:spPr>
        <p:txBody>
          <a:bodyPr wrap="square">
            <a:spAutoFit/>
          </a:bodyPr>
          <a:lstStyle/>
          <a:p>
            <a:pPr algn="just">
              <a:lnSpc>
                <a:spcPct val="115000"/>
              </a:lnSpc>
              <a:tabLst>
                <a:tab pos="6515100" algn="l"/>
              </a:tabLst>
            </a:pPr>
            <a:r>
              <a:rPr lang="en-US" sz="2400">
                <a:solidFill>
                  <a:srgbClr val="000000"/>
                </a:solidFill>
                <a:effectLst/>
                <a:ea typeface="Times New Roman" panose="02020603050405020304" pitchFamily="18" charset="0"/>
              </a:rPr>
              <a:t>Gia tốc của một vật rơi trên bề mặt Trái Đất có giá trị tùy thuộc vào vị trí mà vật rơi. Gia tốc này gọi là gia tốc rơi tự do, kí hiệu: g.</a:t>
            </a:r>
            <a:endParaRPr lang="en-US" sz="2400">
              <a:solidFill>
                <a:srgbClr val="003300"/>
              </a:solidFill>
              <a:effectLst/>
              <a:ea typeface="Times New Roman" panose="02020603050405020304" pitchFamily="18" charset="0"/>
            </a:endParaRPr>
          </a:p>
          <a:p>
            <a:pPr algn="just">
              <a:lnSpc>
                <a:spcPct val="115000"/>
              </a:lnSpc>
              <a:tabLst>
                <a:tab pos="180340" algn="l"/>
                <a:tab pos="6515100" algn="l"/>
              </a:tabLst>
            </a:pPr>
            <a:r>
              <a:rPr lang="en-US" sz="2400">
                <a:solidFill>
                  <a:srgbClr val="000000"/>
                </a:solidFill>
                <a:effectLst/>
                <a:ea typeface="Times New Roman" panose="02020603050405020304" pitchFamily="18" charset="0"/>
              </a:rPr>
              <a:t>	g thường lấy 9,81 m/s</a:t>
            </a:r>
            <a:r>
              <a:rPr lang="en-US" sz="2400" baseline="30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có chiều hướng thẳng đứng xuống dưới.</a:t>
            </a:r>
          </a:p>
        </p:txBody>
      </p:sp>
      <mc:AlternateContent xmlns:mc="http://schemas.openxmlformats.org/markup-compatibility/2006" xmlns:a14="http://schemas.microsoft.com/office/drawing/2010/main">
        <mc:Choice Requires="a14">
          <p:sp>
            <p:nvSpPr>
              <p:cNvPr id="8" name="TextBox 7" descr="137 zalo kim anh">
                <a:extLst>
                  <a:ext uri="{FF2B5EF4-FFF2-40B4-BE49-F238E27FC236}">
                    <a16:creationId xmlns:a16="http://schemas.microsoft.com/office/drawing/2014/main" id="{810A89DB-5A2B-497B-B797-39EEB63A35A5}"/>
                  </a:ext>
                </a:extLst>
              </p:cNvPr>
              <p:cNvSpPr txBox="1"/>
              <p:nvPr/>
            </p:nvSpPr>
            <p:spPr>
              <a:xfrm>
                <a:off x="457200" y="4980770"/>
                <a:ext cx="8551890" cy="1312282"/>
              </a:xfrm>
              <a:prstGeom prst="rect">
                <a:avLst/>
              </a:prstGeom>
              <a:noFill/>
              <a:ln w="28575">
                <a:solidFill>
                  <a:srgbClr val="FFCA08"/>
                </a:solidFill>
                <a:prstDash val="sysDash"/>
              </a:ln>
            </p:spPr>
            <p:txBody>
              <a:bodyPr wrap="square">
                <a:spAutoFit/>
              </a:bodyPr>
              <a:lstStyle/>
              <a:p>
                <a:pPr algn="just">
                  <a:lnSpc>
                    <a:spcPct val="115000"/>
                  </a:lnSpc>
                  <a:tabLst>
                    <a:tab pos="180340" algn="l"/>
                    <a:tab pos="6515100" algn="l"/>
                  </a:tabLst>
                </a:pPr>
                <a:r>
                  <a:rPr lang="en-US" sz="2400" b="1" i="1">
                    <a:solidFill>
                      <a:srgbClr val="000000"/>
                    </a:solidFill>
                    <a:effectLst/>
                    <a:ea typeface="Times New Roman" panose="02020603050405020304" pitchFamily="18" charset="0"/>
                  </a:rPr>
                  <a:t>Công thức trong trường hợp rơi tự do:</a:t>
                </a:r>
                <a:endParaRPr lang="en-US" sz="2400" b="1">
                  <a:solidFill>
                    <a:srgbClr val="003300"/>
                  </a:solidFill>
                  <a:effectLst/>
                  <a:ea typeface="Times New Roman" panose="02020603050405020304" pitchFamily="18" charset="0"/>
                </a:endParaRPr>
              </a:p>
              <a:p>
                <a:pPr algn="just">
                  <a:lnSpc>
                    <a:spcPct val="115000"/>
                  </a:lnSpc>
                </a:pPr>
                <a14:m>
                  <m:oMathPara xmlns:m="http://schemas.openxmlformats.org/officeDocument/2006/math">
                    <m:oMathParaPr>
                      <m:jc m:val="centerGroup"/>
                    </m:oMathParaPr>
                    <m:oMath xmlns:m="http://schemas.openxmlformats.org/officeDocument/2006/math">
                      <m:r>
                        <a:rPr lang="en-US" sz="2400" i="1" smtClean="0">
                          <a:solidFill>
                            <a:srgbClr val="000000"/>
                          </a:solidFill>
                          <a:effectLst/>
                          <a:latin typeface="Cambria Math" panose="02040503050406030204" pitchFamily="18" charset="0"/>
                          <a:ea typeface="Times New Roman" panose="02020603050405020304" pitchFamily="18" charset="0"/>
                        </a:rPr>
                        <m:t>𝑣</m:t>
                      </m:r>
                      <m:r>
                        <a:rPr lang="en-US" sz="2400" i="1" smtClean="0">
                          <a:solidFill>
                            <a:srgbClr val="000000"/>
                          </a:solidFill>
                          <a:effectLst/>
                          <a:latin typeface="Cambria Math" panose="02040503050406030204" pitchFamily="18" charset="0"/>
                          <a:ea typeface="Times New Roman" panose="02020603050405020304" pitchFamily="18" charset="0"/>
                        </a:rPr>
                        <m:t> = </m:t>
                      </m:r>
                      <m:r>
                        <a:rPr lang="en-US" sz="2400" i="1" smtClean="0">
                          <a:solidFill>
                            <a:srgbClr val="000000"/>
                          </a:solidFill>
                          <a:effectLst/>
                          <a:latin typeface="Cambria Math" panose="02040503050406030204" pitchFamily="18" charset="0"/>
                          <a:ea typeface="Times New Roman" panose="02020603050405020304" pitchFamily="18" charset="0"/>
                        </a:rPr>
                        <m:t>𝑔</m:t>
                      </m:r>
                      <m:r>
                        <a:rPr lang="en-US" sz="2400" i="1" smtClean="0">
                          <a:solidFill>
                            <a:srgbClr val="000000"/>
                          </a:solidFill>
                          <a:effectLst/>
                          <a:latin typeface="Cambria Math" panose="02040503050406030204" pitchFamily="18" charset="0"/>
                          <a:ea typeface="Times New Roman" panose="02020603050405020304" pitchFamily="18" charset="0"/>
                        </a:rPr>
                        <m:t>.</m:t>
                      </m:r>
                      <m:r>
                        <a:rPr lang="en-US" sz="2400" i="1" smtClean="0">
                          <a:solidFill>
                            <a:srgbClr val="000000"/>
                          </a:solidFill>
                          <a:effectLst/>
                          <a:latin typeface="Cambria Math" panose="02040503050406030204" pitchFamily="18" charset="0"/>
                          <a:ea typeface="Times New Roman" panose="02020603050405020304" pitchFamily="18" charset="0"/>
                        </a:rPr>
                        <m:t>𝑡</m:t>
                      </m:r>
                      <m:r>
                        <a:rPr lang="en-US" sz="2400" i="1" smtClean="0">
                          <a:solidFill>
                            <a:srgbClr val="000000"/>
                          </a:solidFill>
                          <a:effectLst/>
                          <a:latin typeface="Cambria Math" panose="02040503050406030204" pitchFamily="18" charset="0"/>
                          <a:ea typeface="Times New Roman" panose="02020603050405020304" pitchFamily="18" charset="0"/>
                        </a:rPr>
                        <m:t>;			</m:t>
                      </m:r>
                      <m:r>
                        <a:rPr lang="en-US" sz="2400" i="1" smtClean="0">
                          <a:solidFill>
                            <a:srgbClr val="000000"/>
                          </a:solidFill>
                          <a:effectLst/>
                          <a:latin typeface="Cambria Math" panose="02040503050406030204" pitchFamily="18" charset="0"/>
                          <a:ea typeface="Times New Roman" panose="02020603050405020304" pitchFamily="18" charset="0"/>
                        </a:rPr>
                        <m:t>𝑠</m:t>
                      </m:r>
                      <m:r>
                        <a:rPr lang="en-US" sz="2400" i="1" smtClean="0">
                          <a:solidFill>
                            <a:srgbClr val="000000"/>
                          </a:solidFill>
                          <a:effectLst/>
                          <a:latin typeface="Cambria Math" panose="02040503050406030204" pitchFamily="18" charset="0"/>
                          <a:ea typeface="Times New Roman" panose="02020603050405020304" pitchFamily="18" charset="0"/>
                        </a:rPr>
                        <m:t> = </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1</m:t>
                          </m:r>
                        </m:num>
                        <m:den>
                          <m:r>
                            <a:rPr lang="en-US" sz="2400" i="1">
                              <a:solidFill>
                                <a:srgbClr val="000000"/>
                              </a:solidFill>
                              <a:effectLst/>
                              <a:latin typeface="Cambria Math" panose="02040503050406030204" pitchFamily="18" charset="0"/>
                              <a:ea typeface="Times New Roman" panose="02020603050405020304" pitchFamily="18" charset="0"/>
                            </a:rPr>
                            <m:t>2</m:t>
                          </m:r>
                        </m:den>
                      </m:f>
                      <m:r>
                        <a:rPr lang="en-US" sz="2400" i="1" smtClean="0">
                          <a:solidFill>
                            <a:srgbClr val="000000"/>
                          </a:solidFill>
                          <a:effectLst/>
                          <a:latin typeface="Cambria Math" panose="02040503050406030204" pitchFamily="18" charset="0"/>
                          <a:ea typeface="Times New Roman" panose="02020603050405020304" pitchFamily="18" charset="0"/>
                        </a:rPr>
                        <m:t>𝑔𝑡</m:t>
                      </m:r>
                      <m:r>
                        <a:rPr lang="en-US" sz="2400" i="1" baseline="30000">
                          <a:solidFill>
                            <a:srgbClr val="000000"/>
                          </a:solidFill>
                          <a:effectLst/>
                          <a:latin typeface="Cambria Math" panose="02040503050406030204" pitchFamily="18" charset="0"/>
                          <a:ea typeface="Times New Roman" panose="02020603050405020304" pitchFamily="18" charset="0"/>
                        </a:rPr>
                        <m:t>2</m:t>
                      </m:r>
                      <m:r>
                        <a:rPr lang="en-US" sz="2400" i="1">
                          <a:solidFill>
                            <a:srgbClr val="000000"/>
                          </a:solidFill>
                          <a:effectLst/>
                          <a:latin typeface="Cambria Math" panose="02040503050406030204" pitchFamily="18" charset="0"/>
                          <a:ea typeface="Times New Roman" panose="02020603050405020304" pitchFamily="18" charset="0"/>
                        </a:rPr>
                        <m:t>;		</m:t>
                      </m:r>
                      <m:r>
                        <a:rPr lang="en-US" sz="2400" i="1">
                          <a:solidFill>
                            <a:srgbClr val="000000"/>
                          </a:solidFill>
                          <a:effectLst/>
                          <a:latin typeface="Cambria Math" panose="02040503050406030204" pitchFamily="18" charset="0"/>
                          <a:ea typeface="Times New Roman" panose="02020603050405020304" pitchFamily="18" charset="0"/>
                        </a:rPr>
                        <m:t>𝑣</m:t>
                      </m:r>
                      <m:r>
                        <a:rPr lang="en-US" sz="2400" i="1" baseline="30000">
                          <a:solidFill>
                            <a:srgbClr val="000000"/>
                          </a:solidFill>
                          <a:effectLst/>
                          <a:latin typeface="Cambria Math" panose="02040503050406030204" pitchFamily="18" charset="0"/>
                          <a:ea typeface="Times New Roman" panose="02020603050405020304" pitchFamily="18" charset="0"/>
                        </a:rPr>
                        <m:t>2</m:t>
                      </m:r>
                      <m:r>
                        <a:rPr lang="en-US" sz="2400" i="1">
                          <a:solidFill>
                            <a:srgbClr val="000000"/>
                          </a:solidFill>
                          <a:effectLst/>
                          <a:latin typeface="Cambria Math" panose="02040503050406030204" pitchFamily="18" charset="0"/>
                          <a:ea typeface="Times New Roman" panose="02020603050405020304" pitchFamily="18" charset="0"/>
                        </a:rPr>
                        <m:t> = </m:t>
                      </m:r>
                      <m:r>
                        <a:rPr lang="en-US" sz="2400" i="1" smtClean="0">
                          <a:solidFill>
                            <a:srgbClr val="000000"/>
                          </a:solidFill>
                          <a:effectLst/>
                          <a:latin typeface="Cambria Math" panose="02040503050406030204" pitchFamily="18" charset="0"/>
                          <a:ea typeface="Times New Roman" panose="02020603050405020304" pitchFamily="18" charset="0"/>
                        </a:rPr>
                        <m:t>2</m:t>
                      </m:r>
                      <m:r>
                        <a:rPr lang="en-US" sz="2400" i="1" smtClean="0">
                          <a:solidFill>
                            <a:srgbClr val="000000"/>
                          </a:solidFill>
                          <a:effectLst/>
                          <a:latin typeface="Cambria Math" panose="02040503050406030204" pitchFamily="18" charset="0"/>
                          <a:ea typeface="Times New Roman" panose="02020603050405020304" pitchFamily="18" charset="0"/>
                        </a:rPr>
                        <m:t>𝑔𝑠</m:t>
                      </m:r>
                    </m:oMath>
                  </m:oMathPara>
                </a14:m>
                <a:endParaRPr lang="en-US" sz="2400">
                  <a:solidFill>
                    <a:srgbClr val="003300"/>
                  </a:solidFill>
                  <a:effectLst/>
                  <a:ea typeface="Times New Roman" panose="02020603050405020304" pitchFamily="18" charset="0"/>
                </a:endParaRPr>
              </a:p>
            </p:txBody>
          </p:sp>
        </mc:Choice>
        <mc:Fallback xmlns="">
          <p:sp>
            <p:nvSpPr>
              <p:cNvPr id="8" name="TextBox 7" descr="137 zalo kim anh">
                <a:extLst>
                  <a:ext uri="{FF2B5EF4-FFF2-40B4-BE49-F238E27FC236}">
                    <a16:creationId xmlns:a16="http://schemas.microsoft.com/office/drawing/2014/main" id="{810A89DB-5A2B-497B-B797-39EEB63A35A5}"/>
                  </a:ext>
                </a:extLst>
              </p:cNvPr>
              <p:cNvSpPr txBox="1">
                <a:spLocks noRot="1" noChangeAspect="1" noMove="1" noResize="1" noEditPoints="1" noAdjustHandles="1" noChangeArrowheads="1" noChangeShapeType="1" noTextEdit="1"/>
              </p:cNvSpPr>
              <p:nvPr/>
            </p:nvSpPr>
            <p:spPr>
              <a:xfrm>
                <a:off x="457200" y="4980770"/>
                <a:ext cx="8551890" cy="1312282"/>
              </a:xfrm>
              <a:prstGeom prst="rect">
                <a:avLst/>
              </a:prstGeom>
              <a:blipFill>
                <a:blip r:embed="rId3"/>
                <a:stretch>
                  <a:fillRect l="-923" t="-455"/>
                </a:stretch>
              </a:blipFill>
              <a:ln w="28575">
                <a:solidFill>
                  <a:srgbClr val="FFCA08"/>
                </a:solidFill>
                <a:prstDash val="sysDash"/>
              </a:ln>
            </p:spPr>
            <p:txBody>
              <a:bodyPr/>
              <a:lstStyle/>
              <a:p>
                <a:r>
                  <a:rPr lang="vi-VN">
                    <a:noFill/>
                  </a:rPr>
                  <a:t> </a:t>
                </a:r>
              </a:p>
            </p:txBody>
          </p:sp>
        </mc:Fallback>
      </mc:AlternateContent>
      <p:sp>
        <p:nvSpPr>
          <p:cNvPr id="9" name="TextBox 8" descr="137 zalo kim anh">
            <a:extLst>
              <a:ext uri="{FF2B5EF4-FFF2-40B4-BE49-F238E27FC236}">
                <a16:creationId xmlns:a16="http://schemas.microsoft.com/office/drawing/2014/main" id="{4301FA5F-1A0B-95D2-5DC7-D9FAC5063081}"/>
              </a:ext>
            </a:extLst>
          </p:cNvPr>
          <p:cNvSpPr txBox="1"/>
          <p:nvPr/>
        </p:nvSpPr>
        <p:spPr>
          <a:xfrm>
            <a:off x="197016" y="976181"/>
            <a:ext cx="8812074" cy="558743"/>
          </a:xfrm>
          <a:prstGeom prst="rect">
            <a:avLst/>
          </a:prstGeom>
          <a:solidFill>
            <a:schemeClr val="bg2">
              <a:lumMod val="75000"/>
            </a:schemeClr>
          </a:solidFill>
          <a:ln w="28575">
            <a:solidFill>
              <a:schemeClr val="bg2">
                <a:lumMod val="75000"/>
              </a:schemeClr>
            </a:solidFill>
            <a:prstDash val="solid"/>
          </a:ln>
        </p:spPr>
        <p:txBody>
          <a:bodyPr wrap="square">
            <a:spAutoFit/>
          </a:bodyPr>
          <a:lstStyle/>
          <a:p>
            <a:pPr algn="just">
              <a:lnSpc>
                <a:spcPct val="115000"/>
              </a:lnSpc>
              <a:tabLst>
                <a:tab pos="6515100" algn="l"/>
              </a:tabLst>
            </a:pPr>
            <a:r>
              <a:rPr lang="en-US" sz="2800" b="1">
                <a:solidFill>
                  <a:srgbClr val="000000"/>
                </a:solidFill>
                <a:effectLst/>
                <a:ea typeface="Times New Roman" panose="02020603050405020304" pitchFamily="18" charset="0"/>
              </a:rPr>
              <a:t>1. Gia tốc rơi tự do:</a:t>
            </a:r>
            <a:endParaRPr lang="en-US" sz="2800">
              <a:solidFill>
                <a:srgbClr val="003300"/>
              </a:solidFill>
              <a:effectLst/>
              <a:ea typeface="Times New Roman" panose="02020603050405020304" pitchFamily="18" charset="0"/>
            </a:endParaRPr>
          </a:p>
        </p:txBody>
      </p:sp>
      <p:pic>
        <p:nvPicPr>
          <p:cNvPr id="10" name="Picture 9" descr="137 zalo kim anh">
            <a:extLst>
              <a:ext uri="{FF2B5EF4-FFF2-40B4-BE49-F238E27FC236}">
                <a16:creationId xmlns:a16="http://schemas.microsoft.com/office/drawing/2014/main" id="{DFAA54A8-185E-4F81-DA26-4F648C215A85}"/>
              </a:ext>
            </a:extLst>
          </p:cNvPr>
          <p:cNvPicPr>
            <a:picLocks noChangeAspect="1"/>
          </p:cNvPicPr>
          <p:nvPr/>
        </p:nvPicPr>
        <p:blipFill>
          <a:blip r:embed="rId4"/>
          <a:stretch>
            <a:fillRect/>
          </a:stretch>
        </p:blipFill>
        <p:spPr>
          <a:xfrm>
            <a:off x="9187710" y="1986467"/>
            <a:ext cx="2820960" cy="4292440"/>
          </a:xfrm>
          <a:prstGeom prst="rect">
            <a:avLst/>
          </a:prstGeom>
        </p:spPr>
      </p:pic>
    </p:spTree>
    <p:extLst>
      <p:ext uri="{BB962C8B-B14F-4D97-AF65-F5344CB8AC3E}">
        <p14:creationId xmlns:p14="http://schemas.microsoft.com/office/powerpoint/2010/main" val="7539180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7 zalo kim anh">
            <a:extLst>
              <a:ext uri="{FF2B5EF4-FFF2-40B4-BE49-F238E27FC236}">
                <a16:creationId xmlns:a16="http://schemas.microsoft.com/office/drawing/2014/main" id="{7A491E0E-1FA9-4361-F757-BDD1B702A8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2109" y="788392"/>
            <a:ext cx="3432875" cy="5898817"/>
          </a:xfrm>
          <a:prstGeom prst="rect">
            <a:avLst/>
          </a:prstGeom>
        </p:spPr>
      </p:pic>
      <p:sp>
        <p:nvSpPr>
          <p:cNvPr id="3" name="五边形 115" descr="137 zalo kim anh">
            <a:extLst>
              <a:ext uri="{FF2B5EF4-FFF2-40B4-BE49-F238E27FC236}">
                <a16:creationId xmlns:a16="http://schemas.microsoft.com/office/drawing/2014/main" id="{4853F862-2598-47F9-F5A1-CA6DA03F5EFF}"/>
              </a:ext>
            </a:extLst>
          </p:cNvPr>
          <p:cNvSpPr/>
          <p:nvPr/>
        </p:nvSpPr>
        <p:spPr bwMode="auto">
          <a:xfrm>
            <a:off x="197016" y="173235"/>
            <a:ext cx="8812074" cy="615157"/>
          </a:xfrm>
          <a:prstGeom prst="homePlate">
            <a:avLst/>
          </a:prstGeom>
          <a:solidFill>
            <a:srgbClr val="FFCA08"/>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ĐO GIA TỐC RƠI TỰ DO</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mn-ea"/>
              <a:cs typeface="+mn-cs"/>
            </a:endParaRPr>
          </a:p>
        </p:txBody>
      </p:sp>
      <p:sp>
        <p:nvSpPr>
          <p:cNvPr id="9" name="TextBox 8" descr="137 zalo kim anh">
            <a:extLst>
              <a:ext uri="{FF2B5EF4-FFF2-40B4-BE49-F238E27FC236}">
                <a16:creationId xmlns:a16="http://schemas.microsoft.com/office/drawing/2014/main" id="{4301FA5F-1A0B-95D2-5DC7-D9FAC5063081}"/>
              </a:ext>
            </a:extLst>
          </p:cNvPr>
          <p:cNvSpPr txBox="1"/>
          <p:nvPr/>
        </p:nvSpPr>
        <p:spPr>
          <a:xfrm>
            <a:off x="197016" y="976181"/>
            <a:ext cx="8812074" cy="558743"/>
          </a:xfrm>
          <a:prstGeom prst="rect">
            <a:avLst/>
          </a:prstGeom>
          <a:solidFill>
            <a:schemeClr val="bg2">
              <a:lumMod val="75000"/>
            </a:schemeClr>
          </a:solidFill>
          <a:ln w="28575">
            <a:solidFill>
              <a:schemeClr val="bg2">
                <a:lumMod val="75000"/>
              </a:schemeClr>
            </a:solidFill>
            <a:prstDash val="solid"/>
          </a:ln>
        </p:spPr>
        <p:txBody>
          <a:bodyPr wrap="square">
            <a:spAutoFit/>
          </a:bodyPr>
          <a:lstStyle/>
          <a:p>
            <a:pPr algn="just">
              <a:lnSpc>
                <a:spcPct val="115000"/>
              </a:lnSpc>
              <a:tabLst>
                <a:tab pos="6515100" algn="l"/>
              </a:tabLst>
            </a:pPr>
            <a:r>
              <a:rPr lang="en-US" sz="2800" b="1">
                <a:solidFill>
                  <a:srgbClr val="000000"/>
                </a:solidFill>
                <a:effectLst/>
                <a:ea typeface="Times New Roman" panose="02020603050405020304" pitchFamily="18" charset="0"/>
              </a:rPr>
              <a:t>2. Đo gia tốc rơi tự do:</a:t>
            </a:r>
            <a:endParaRPr lang="en-US" sz="2800">
              <a:solidFill>
                <a:srgbClr val="003300"/>
              </a:solidFill>
              <a:effectLst/>
              <a:ea typeface="Times New Roman" panose="02020603050405020304" pitchFamily="18" charset="0"/>
            </a:endParaRPr>
          </a:p>
        </p:txBody>
      </p:sp>
      <p:sp>
        <p:nvSpPr>
          <p:cNvPr id="5" name="TextBox 4" descr="137 zalo kim anh">
            <a:extLst>
              <a:ext uri="{FF2B5EF4-FFF2-40B4-BE49-F238E27FC236}">
                <a16:creationId xmlns:a16="http://schemas.microsoft.com/office/drawing/2014/main" id="{1368ED9F-EF09-F0E4-2F7D-54EB11DBD9A2}"/>
              </a:ext>
            </a:extLst>
          </p:cNvPr>
          <p:cNvSpPr txBox="1"/>
          <p:nvPr/>
        </p:nvSpPr>
        <p:spPr>
          <a:xfrm>
            <a:off x="495299" y="2005178"/>
            <a:ext cx="7848601" cy="4522905"/>
          </a:xfrm>
          <a:prstGeom prst="rect">
            <a:avLst/>
          </a:prstGeom>
          <a:noFill/>
        </p:spPr>
        <p:txBody>
          <a:bodyPr wrap="square">
            <a:spAutoFit/>
          </a:bodyPr>
          <a:lstStyle/>
          <a:p>
            <a:pPr algn="just">
              <a:lnSpc>
                <a:spcPct val="115000"/>
              </a:lnSpc>
            </a:pPr>
            <a:r>
              <a:rPr lang="en-US" sz="2800" b="1">
                <a:solidFill>
                  <a:srgbClr val="000000"/>
                </a:solidFill>
                <a:effectLst/>
                <a:ea typeface="Times New Roman" panose="02020603050405020304" pitchFamily="18" charset="0"/>
              </a:rPr>
              <a:t>- Bộ dụng cụ thí nghiệm đo gia tốc rơi tự do:</a:t>
            </a:r>
            <a:endParaRPr lang="en-US" sz="2800">
              <a:effectLst/>
              <a:ea typeface="Times New Roman" panose="02020603050405020304" pitchFamily="18" charset="0"/>
            </a:endParaRPr>
          </a:p>
          <a:p>
            <a:pPr algn="just">
              <a:lnSpc>
                <a:spcPct val="115000"/>
              </a:lnSpc>
            </a:pPr>
            <a:r>
              <a:rPr lang="en-US" sz="2800">
                <a:solidFill>
                  <a:srgbClr val="000000"/>
                </a:solidFill>
                <a:effectLst/>
                <a:ea typeface="Times New Roman" panose="02020603050405020304" pitchFamily="18" charset="0"/>
              </a:rPr>
              <a:t>+ Nam châm điện N, dùng giữ và thả bi thép (1)</a:t>
            </a:r>
            <a:endParaRPr lang="en-US" sz="2800">
              <a:effectLst/>
              <a:ea typeface="Times New Roman" panose="02020603050405020304" pitchFamily="18" charset="0"/>
            </a:endParaRPr>
          </a:p>
          <a:p>
            <a:pPr algn="just">
              <a:lnSpc>
                <a:spcPct val="115000"/>
              </a:lnSpc>
            </a:pPr>
            <a:r>
              <a:rPr lang="en-US" sz="2800">
                <a:solidFill>
                  <a:srgbClr val="000000"/>
                </a:solidFill>
                <a:effectLst/>
                <a:ea typeface="Times New Roman" panose="02020603050405020304" pitchFamily="18" charset="0"/>
              </a:rPr>
              <a:t>+ Viên bi thép (2)</a:t>
            </a:r>
            <a:endParaRPr lang="en-US" sz="2800">
              <a:effectLst/>
              <a:ea typeface="Times New Roman" panose="02020603050405020304" pitchFamily="18" charset="0"/>
            </a:endParaRPr>
          </a:p>
          <a:p>
            <a:pPr algn="just">
              <a:lnSpc>
                <a:spcPct val="115000"/>
              </a:lnSpc>
            </a:pPr>
            <a:r>
              <a:rPr lang="en-US" sz="2800">
                <a:solidFill>
                  <a:srgbClr val="000000"/>
                </a:solidFill>
                <a:effectLst/>
                <a:ea typeface="Times New Roman" panose="02020603050405020304" pitchFamily="18" charset="0"/>
              </a:rPr>
              <a:t>+ Cổng quang điện E (3)</a:t>
            </a:r>
            <a:endParaRPr lang="en-US" sz="2800">
              <a:effectLst/>
              <a:ea typeface="Times New Roman" panose="02020603050405020304" pitchFamily="18" charset="0"/>
            </a:endParaRPr>
          </a:p>
          <a:p>
            <a:pPr algn="just">
              <a:lnSpc>
                <a:spcPct val="115000"/>
              </a:lnSpc>
            </a:pPr>
            <a:r>
              <a:rPr lang="en-US" sz="2800">
                <a:solidFill>
                  <a:srgbClr val="000000"/>
                </a:solidFill>
                <a:effectLst/>
                <a:ea typeface="Times New Roman" panose="02020603050405020304" pitchFamily="18" charset="0"/>
              </a:rPr>
              <a:t>+ Công tắc điều khiển (4)</a:t>
            </a:r>
            <a:endParaRPr lang="en-US" sz="2800">
              <a:effectLst/>
              <a:ea typeface="Times New Roman" panose="02020603050405020304" pitchFamily="18" charset="0"/>
            </a:endParaRPr>
          </a:p>
          <a:p>
            <a:pPr algn="just">
              <a:lnSpc>
                <a:spcPct val="115000"/>
              </a:lnSpc>
            </a:pPr>
            <a:r>
              <a:rPr lang="en-US" sz="2800">
                <a:solidFill>
                  <a:srgbClr val="000000"/>
                </a:solidFill>
                <a:effectLst/>
                <a:ea typeface="Times New Roman" panose="02020603050405020304" pitchFamily="18" charset="0"/>
              </a:rPr>
              <a:t>+ Đồng hồ đo thời gian hiện số (5) </a:t>
            </a:r>
            <a:endParaRPr lang="en-US" sz="2800">
              <a:effectLst/>
              <a:ea typeface="Times New Roman" panose="02020603050405020304" pitchFamily="18" charset="0"/>
            </a:endParaRPr>
          </a:p>
          <a:p>
            <a:pPr algn="just">
              <a:lnSpc>
                <a:spcPct val="115000"/>
              </a:lnSpc>
            </a:pPr>
            <a:r>
              <a:rPr lang="en-US" sz="2800">
                <a:solidFill>
                  <a:srgbClr val="000000"/>
                </a:solidFill>
                <a:effectLst/>
                <a:ea typeface="Times New Roman" panose="02020603050405020304" pitchFamily="18" charset="0"/>
              </a:rPr>
              <a:t>+ Giá đỡ có đế ba chân, có vít chỉnh cân bằng và trụ thép có gắn dây dọi (6) Dây dọi giúp căn cho trụ có phương thẳng đứng.</a:t>
            </a:r>
            <a:endParaRPr lang="en-US" sz="2800">
              <a:effectLst/>
              <a:ea typeface="Times New Roman" panose="02020603050405020304" pitchFamily="18" charset="0"/>
            </a:endParaRPr>
          </a:p>
        </p:txBody>
      </p:sp>
    </p:spTree>
    <p:extLst>
      <p:ext uri="{BB962C8B-B14F-4D97-AF65-F5344CB8AC3E}">
        <p14:creationId xmlns:p14="http://schemas.microsoft.com/office/powerpoint/2010/main" val="3119174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left)">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wipe(left)">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left)">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wipe(left)">
                                      <p:cBhvr>
                                        <p:cTn id="35" dur="500"/>
                                        <p:tgtEl>
                                          <p:spTgt spid="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wipe(left)">
                                      <p:cBhvr>
                                        <p:cTn id="40"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7 zalo kim anh">
            <a:extLst>
              <a:ext uri="{FF2B5EF4-FFF2-40B4-BE49-F238E27FC236}">
                <a16:creationId xmlns:a16="http://schemas.microsoft.com/office/drawing/2014/main" id="{F7CFBE31-1D30-A439-5C57-45C5D2BA7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2109" y="718460"/>
            <a:ext cx="3432875" cy="5898817"/>
          </a:xfrm>
          <a:prstGeom prst="rect">
            <a:avLst/>
          </a:prstGeom>
        </p:spPr>
      </p:pic>
      <p:cxnSp>
        <p:nvCxnSpPr>
          <p:cNvPr id="6" name="Straight Connector 5" descr="137 zalo kim anh">
            <a:extLst>
              <a:ext uri="{FF2B5EF4-FFF2-40B4-BE49-F238E27FC236}">
                <a16:creationId xmlns:a16="http://schemas.microsoft.com/office/drawing/2014/main" id="{AC0A36D4-EAE7-A5BC-291F-BA8909F32D81}"/>
              </a:ext>
            </a:extLst>
          </p:cNvPr>
          <p:cNvCxnSpPr/>
          <p:nvPr/>
        </p:nvCxnSpPr>
        <p:spPr>
          <a:xfrm>
            <a:off x="292266" y="1314450"/>
            <a:ext cx="822960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descr="137 zalo kim anh">
            <a:extLst>
              <a:ext uri="{FF2B5EF4-FFF2-40B4-BE49-F238E27FC236}">
                <a16:creationId xmlns:a16="http://schemas.microsoft.com/office/drawing/2014/main" id="{61CF4FB3-52B4-BB46-1988-691878C24912}"/>
              </a:ext>
            </a:extLst>
          </p:cNvPr>
          <p:cNvCxnSpPr/>
          <p:nvPr/>
        </p:nvCxnSpPr>
        <p:spPr>
          <a:xfrm>
            <a:off x="264762" y="2590800"/>
            <a:ext cx="822960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descr="137 zalo kim anh">
            <a:extLst>
              <a:ext uri="{FF2B5EF4-FFF2-40B4-BE49-F238E27FC236}">
                <a16:creationId xmlns:a16="http://schemas.microsoft.com/office/drawing/2014/main" id="{8625B5ED-DD3E-8EAF-92CA-60FB31AB9722}"/>
              </a:ext>
            </a:extLst>
          </p:cNvPr>
          <p:cNvCxnSpPr/>
          <p:nvPr/>
        </p:nvCxnSpPr>
        <p:spPr>
          <a:xfrm>
            <a:off x="273216" y="3448050"/>
            <a:ext cx="822960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descr="137 zalo kim anh">
            <a:extLst>
              <a:ext uri="{FF2B5EF4-FFF2-40B4-BE49-F238E27FC236}">
                <a16:creationId xmlns:a16="http://schemas.microsoft.com/office/drawing/2014/main" id="{11C1A409-0BF9-F6AE-0395-1A570DA326AD}"/>
              </a:ext>
            </a:extLst>
          </p:cNvPr>
          <p:cNvCxnSpPr/>
          <p:nvPr/>
        </p:nvCxnSpPr>
        <p:spPr>
          <a:xfrm>
            <a:off x="245712" y="3829050"/>
            <a:ext cx="822960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descr="137 zalo kim anh">
            <a:extLst>
              <a:ext uri="{FF2B5EF4-FFF2-40B4-BE49-F238E27FC236}">
                <a16:creationId xmlns:a16="http://schemas.microsoft.com/office/drawing/2014/main" id="{4876470F-6816-66E2-43E4-11DE0B2F3199}"/>
              </a:ext>
            </a:extLst>
          </p:cNvPr>
          <p:cNvCxnSpPr/>
          <p:nvPr/>
        </p:nvCxnSpPr>
        <p:spPr>
          <a:xfrm>
            <a:off x="292266" y="4552950"/>
            <a:ext cx="822960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descr="137 zalo kim anh">
            <a:extLst>
              <a:ext uri="{FF2B5EF4-FFF2-40B4-BE49-F238E27FC236}">
                <a16:creationId xmlns:a16="http://schemas.microsoft.com/office/drawing/2014/main" id="{EEECD8E1-DAE6-FABF-4C37-2894F99E5385}"/>
              </a:ext>
            </a:extLst>
          </p:cNvPr>
          <p:cNvCxnSpPr/>
          <p:nvPr/>
        </p:nvCxnSpPr>
        <p:spPr>
          <a:xfrm>
            <a:off x="264762" y="4914900"/>
            <a:ext cx="822960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descr="137 zalo kim anh">
            <a:extLst>
              <a:ext uri="{FF2B5EF4-FFF2-40B4-BE49-F238E27FC236}">
                <a16:creationId xmlns:a16="http://schemas.microsoft.com/office/drawing/2014/main" id="{39BAD6A2-9E7B-D0C5-2DED-14319554835D}"/>
              </a:ext>
            </a:extLst>
          </p:cNvPr>
          <p:cNvCxnSpPr/>
          <p:nvPr/>
        </p:nvCxnSpPr>
        <p:spPr>
          <a:xfrm>
            <a:off x="273216" y="5257800"/>
            <a:ext cx="822960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descr="137 zalo kim anh">
            <a:extLst>
              <a:ext uri="{FF2B5EF4-FFF2-40B4-BE49-F238E27FC236}">
                <a16:creationId xmlns:a16="http://schemas.microsoft.com/office/drawing/2014/main" id="{7C3910DA-BB53-E3A6-8276-37C97E447922}"/>
              </a:ext>
            </a:extLst>
          </p:cNvPr>
          <p:cNvCxnSpPr/>
          <p:nvPr/>
        </p:nvCxnSpPr>
        <p:spPr>
          <a:xfrm>
            <a:off x="264762" y="5657850"/>
            <a:ext cx="822960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descr="137 zalo kim anh">
            <a:extLst>
              <a:ext uri="{FF2B5EF4-FFF2-40B4-BE49-F238E27FC236}">
                <a16:creationId xmlns:a16="http://schemas.microsoft.com/office/drawing/2014/main" id="{87B9E20D-1901-38EA-8250-0D1E80BE0CB5}"/>
              </a:ext>
            </a:extLst>
          </p:cNvPr>
          <p:cNvCxnSpPr/>
          <p:nvPr/>
        </p:nvCxnSpPr>
        <p:spPr>
          <a:xfrm>
            <a:off x="245712" y="6375885"/>
            <a:ext cx="822960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descr="137 zalo kim anh">
                <a:extLst>
                  <a:ext uri="{FF2B5EF4-FFF2-40B4-BE49-F238E27FC236}">
                    <a16:creationId xmlns:a16="http://schemas.microsoft.com/office/drawing/2014/main" id="{A3C255B6-5D81-A256-736A-B4BA86362860}"/>
                  </a:ext>
                </a:extLst>
              </p:cNvPr>
              <p:cNvSpPr txBox="1"/>
              <p:nvPr/>
            </p:nvSpPr>
            <p:spPr>
              <a:xfrm>
                <a:off x="197016" y="183080"/>
                <a:ext cx="8365093" cy="6326155"/>
              </a:xfrm>
              <a:prstGeom prst="rect">
                <a:avLst/>
              </a:prstGeom>
              <a:noFill/>
            </p:spPr>
            <p:txBody>
              <a:bodyPr wrap="square">
                <a:spAutoFit/>
              </a:bodyPr>
              <a:lstStyle/>
              <a:p>
                <a:pPr algn="ctr">
                  <a:tabLst>
                    <a:tab pos="6515100" algn="l"/>
                  </a:tabLst>
                </a:pPr>
                <a:r>
                  <a:rPr lang="en-US" sz="2800" b="1">
                    <a:solidFill>
                      <a:schemeClr val="bg2">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BÁO CÁO THỰC HÀNH</a:t>
                </a:r>
                <a:endParaRPr lang="en-US" sz="2800">
                  <a:solidFill>
                    <a:schemeClr val="bg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en-US" sz="2400" b="1">
                    <a:solidFill>
                      <a:srgbClr val="E17C3E"/>
                    </a:solidFill>
                    <a:effectLst/>
                    <a:latin typeface="Calibri" panose="020F0502020204030204" pitchFamily="34" charset="0"/>
                    <a:ea typeface="Times New Roman" panose="02020603050405020304" pitchFamily="18" charset="0"/>
                    <a:cs typeface="Calibri" panose="020F0502020204030204" pitchFamily="34" charset="0"/>
                  </a:rPr>
                  <a:t>A. Mục đích thí nghiệm:</a:t>
                </a:r>
                <a:endParaRPr lang="en-US" sz="2400">
                  <a:solidFill>
                    <a:srgbClr val="E17C3E"/>
                  </a:solidFill>
                  <a:effectLst/>
                  <a:latin typeface="Calibri" panose="020F0502020204030204" pitchFamily="34" charset="0"/>
                  <a:ea typeface="Times New Roman" panose="02020603050405020304" pitchFamily="18" charset="0"/>
                  <a:cs typeface="Calibri" panose="020F0502020204030204" pitchFamily="34" charset="0"/>
                </a:endParaRPr>
              </a:p>
              <a:p>
                <a:pPr algn="ctr">
                  <a:tabLst>
                    <a:tab pos="8172450" algn="l"/>
                  </a:tabLs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Đo gia tốc rơi tự do</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tabLst>
                    <a:tab pos="6515100" algn="l"/>
                  </a:tabLst>
                </a:pPr>
                <a:r>
                  <a:rPr lang="en-US" sz="2400" b="1">
                    <a:solidFill>
                      <a:srgbClr val="E17C3E"/>
                    </a:solidFill>
                    <a:effectLst/>
                    <a:latin typeface="Calibri" panose="020F0502020204030204" pitchFamily="34" charset="0"/>
                    <a:ea typeface="Times New Roman" panose="02020603050405020304" pitchFamily="18" charset="0"/>
                    <a:cs typeface="Calibri" panose="020F0502020204030204" pitchFamily="34" charset="0"/>
                  </a:rPr>
                  <a:t>B. Cơ sở lí thuyết</a:t>
                </a:r>
                <a:endParaRPr lang="en-US" sz="2400">
                  <a:solidFill>
                    <a:srgbClr val="E17C3E"/>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en-US" sz="2400" b="1" i="1">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1. Xác định gia tốc rơi tự do của bi thép theo công thức:</a:t>
                </a:r>
                <a:endParaRPr lang="en-US" sz="24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p>
                <a:pPr algn="just"/>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𝑔</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𝑎</m:t>
                      </m:r>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2</m:t>
                          </m:r>
                          <m:r>
                            <a:rPr lang="en-US" sz="2400" i="1">
                              <a:solidFill>
                                <a:srgbClr val="000000"/>
                              </a:solidFill>
                              <a:effectLst/>
                              <a:latin typeface="Cambria Math" panose="02040503050406030204" pitchFamily="18" charset="0"/>
                              <a:ea typeface="Times New Roman" panose="02020603050405020304" pitchFamily="18" charset="0"/>
                            </a:rPr>
                            <m:t>𝑆</m:t>
                          </m:r>
                        </m:num>
                        <m:den>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en-US" sz="2400" i="1">
                                  <a:solidFill>
                                    <a:srgbClr val="000000"/>
                                  </a:solidFill>
                                  <a:effectLst/>
                                  <a:latin typeface="Cambria Math" panose="02040503050406030204" pitchFamily="18" charset="0"/>
                                  <a:ea typeface="Times New Roman" panose="02020603050405020304" pitchFamily="18" charset="0"/>
                                </a:rPr>
                                <m:t>𝑡</m:t>
                              </m:r>
                            </m:e>
                            <m:sup>
                              <m:r>
                                <a:rPr lang="en-US" sz="2400" i="1">
                                  <a:solidFill>
                                    <a:srgbClr val="000000"/>
                                  </a:solidFill>
                                  <a:effectLst/>
                                  <a:latin typeface="Cambria Math" panose="02040503050406030204" pitchFamily="18" charset="0"/>
                                  <a:ea typeface="Times New Roman" panose="02020603050405020304" pitchFamily="18" charset="0"/>
                                </a:rPr>
                                <m:t>2</m:t>
                              </m:r>
                            </m:sup>
                          </m:sSup>
                        </m:den>
                      </m:f>
                    </m:oMath>
                  </m:oMathPara>
                </a14:m>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en-US" sz="2400" b="1" i="1">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2. Để xác định gia tốc rơi tự do của bi thép cần đo các đại lượng:</a:t>
                </a:r>
                <a:endParaRPr lang="en-US" sz="24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p>
                <a:pPr indent="180340"/>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Quãng đường rơi của trụ thép. </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indent="180340" algn="just"/>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Thời gian rơi.</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en-US" sz="2400" b="1" i="1">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3. Để bi thép rơi qua cổng quang điện:</a:t>
                </a:r>
                <a:endParaRPr lang="en-US" sz="24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p>
                <a:pPr indent="180340" algn="just"/>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 đặt bi thép tại vị trí tiếp xúc với nam châm điện điện và bị giữ lại ở đó. Nhấn nút của hộp công tắc kép để ngắt điện vào nam châm điện </a:t>
                </a:r>
              </a:p>
              <a:p>
                <a:pPr indent="180340" algn="just"/>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bi thép rơi xuống và chuyển động đi qua cổng quang điện.</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en-US" sz="2400" b="1" i="1">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4. Khi sử dụng đồng hồ đo thời gian phải để ở vị trí:</a:t>
                </a:r>
                <a:r>
                  <a:rPr lang="en-US" sz="24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a:t>
                </a:r>
              </a:p>
              <a:p>
                <a:pPr algn="ct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MODE A </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mc:Choice>
        <mc:Fallback xmlns="">
          <p:sp>
            <p:nvSpPr>
              <p:cNvPr id="10" name="TextBox 9" descr="137 zalo kim anh">
                <a:extLst>
                  <a:ext uri="{FF2B5EF4-FFF2-40B4-BE49-F238E27FC236}">
                    <a16:creationId xmlns:a16="http://schemas.microsoft.com/office/drawing/2014/main" id="{A3C255B6-5D81-A256-736A-B4BA86362860}"/>
                  </a:ext>
                </a:extLst>
              </p:cNvPr>
              <p:cNvSpPr txBox="1">
                <a:spLocks noRot="1" noChangeAspect="1" noMove="1" noResize="1" noEditPoints="1" noAdjustHandles="1" noChangeArrowheads="1" noChangeShapeType="1" noTextEdit="1"/>
              </p:cNvSpPr>
              <p:nvPr/>
            </p:nvSpPr>
            <p:spPr>
              <a:xfrm>
                <a:off x="197016" y="183080"/>
                <a:ext cx="8365093" cy="6326155"/>
              </a:xfrm>
              <a:prstGeom prst="rect">
                <a:avLst/>
              </a:prstGeom>
              <a:blipFill>
                <a:blip r:embed="rId3"/>
                <a:stretch>
                  <a:fillRect l="-1092" t="-867" r="-1966" b="-2216"/>
                </a:stretch>
              </a:blipFill>
            </p:spPr>
            <p:txBody>
              <a:bodyPr/>
              <a:lstStyle/>
              <a:p>
                <a:r>
                  <a:rPr lang="vi-VN">
                    <a:noFill/>
                  </a:rPr>
                  <a:t> </a:t>
                </a:r>
              </a:p>
            </p:txBody>
          </p:sp>
        </mc:Fallback>
      </mc:AlternateContent>
      <p:pic>
        <p:nvPicPr>
          <p:cNvPr id="19" name="Graphic 18" descr="137 zalo kim anh">
            <a:hlinkClick r:id="rId4"/>
            <a:extLst>
              <a:ext uri="{FF2B5EF4-FFF2-40B4-BE49-F238E27FC236}">
                <a16:creationId xmlns:a16="http://schemas.microsoft.com/office/drawing/2014/main" id="{0860B71E-A9A8-4419-9F52-47B4D5C6A66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559966" y="718460"/>
            <a:ext cx="1269834" cy="1269834"/>
          </a:xfrm>
          <a:prstGeom prst="rect">
            <a:avLst/>
          </a:prstGeom>
        </p:spPr>
      </p:pic>
    </p:spTree>
    <p:extLst>
      <p:ext uri="{BB962C8B-B14F-4D97-AF65-F5344CB8AC3E}">
        <p14:creationId xmlns:p14="http://schemas.microsoft.com/office/powerpoint/2010/main" val="375917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wipe(left)">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wipe(left)">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7" end="7"/>
                                            </p:txEl>
                                          </p:spTgt>
                                        </p:tgtEl>
                                        <p:attrNameLst>
                                          <p:attrName>style.visibility</p:attrName>
                                        </p:attrNameLst>
                                      </p:cBhvr>
                                      <p:to>
                                        <p:strVal val="visible"/>
                                      </p:to>
                                    </p:set>
                                    <p:animEffect transition="in" filter="wipe(left)">
                                      <p:cBhvr>
                                        <p:cTn id="17" dur="500"/>
                                        <p:tgtEl>
                                          <p:spTgt spid="10">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8" end="8"/>
                                            </p:txEl>
                                          </p:spTgt>
                                        </p:tgtEl>
                                        <p:attrNameLst>
                                          <p:attrName>style.visibility</p:attrName>
                                        </p:attrNameLst>
                                      </p:cBhvr>
                                      <p:to>
                                        <p:strVal val="visible"/>
                                      </p:to>
                                    </p:set>
                                    <p:animEffect transition="in" filter="wipe(left)">
                                      <p:cBhvr>
                                        <p:cTn id="22" dur="500"/>
                                        <p:tgtEl>
                                          <p:spTgt spid="10">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animEffect transition="in" filter="wipe(left)">
                                      <p:cBhvr>
                                        <p:cTn id="27" dur="500"/>
                                        <p:tgtEl>
                                          <p:spTgt spid="10">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11" end="11"/>
                                            </p:txEl>
                                          </p:spTgt>
                                        </p:tgtEl>
                                        <p:attrNameLst>
                                          <p:attrName>style.visibility</p:attrName>
                                        </p:attrNameLst>
                                      </p:cBhvr>
                                      <p:to>
                                        <p:strVal val="visible"/>
                                      </p:to>
                                    </p:set>
                                    <p:animEffect transition="in" filter="wipe(left)">
                                      <p:cBhvr>
                                        <p:cTn id="32" dur="500"/>
                                        <p:tgtEl>
                                          <p:spTgt spid="10">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13" end="13"/>
                                            </p:txEl>
                                          </p:spTgt>
                                        </p:tgtEl>
                                        <p:attrNameLst>
                                          <p:attrName>style.visibility</p:attrName>
                                        </p:attrNameLst>
                                      </p:cBhvr>
                                      <p:to>
                                        <p:strVal val="visible"/>
                                      </p:to>
                                    </p:set>
                                    <p:animEffect transition="in" filter="wipe(left)">
                                      <p:cBhvr>
                                        <p:cTn id="37" dur="500"/>
                                        <p:tgtEl>
                                          <p:spTgt spid="1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115" descr="137 zalo kim anh">
            <a:extLst>
              <a:ext uri="{FF2B5EF4-FFF2-40B4-BE49-F238E27FC236}">
                <a16:creationId xmlns:a16="http://schemas.microsoft.com/office/drawing/2014/main" id="{4853F862-2598-47F9-F5A1-CA6DA03F5EFF}"/>
              </a:ext>
            </a:extLst>
          </p:cNvPr>
          <p:cNvSpPr/>
          <p:nvPr/>
        </p:nvSpPr>
        <p:spPr bwMode="auto">
          <a:xfrm>
            <a:off x="197016" y="173235"/>
            <a:ext cx="8812074" cy="615157"/>
          </a:xfrm>
          <a:prstGeom prst="homePlate">
            <a:avLst/>
          </a:prstGeom>
          <a:solidFill>
            <a:srgbClr val="FFCA08"/>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ĐO GIA TỐC RƠI TỰ DO</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ndParaRPr>
          </a:p>
        </p:txBody>
      </p:sp>
      <p:sp>
        <p:nvSpPr>
          <p:cNvPr id="2" name="TextBox 8" descr="137 zalo kim anh">
            <a:extLst>
              <a:ext uri="{FF2B5EF4-FFF2-40B4-BE49-F238E27FC236}">
                <a16:creationId xmlns:a16="http://schemas.microsoft.com/office/drawing/2014/main" id="{FB3B0C64-97F1-067A-B61E-3F083530AB44}"/>
              </a:ext>
            </a:extLst>
          </p:cNvPr>
          <p:cNvSpPr txBox="1"/>
          <p:nvPr/>
        </p:nvSpPr>
        <p:spPr>
          <a:xfrm>
            <a:off x="197016" y="875184"/>
            <a:ext cx="7838155" cy="430887"/>
          </a:xfrm>
          <a:prstGeom prst="rect">
            <a:avLst/>
          </a:prstGeom>
        </p:spPr>
        <p:txBody>
          <a:bodyPr wrap="square" lIns="0" tIns="0" rIns="0" bIns="0" rtlCol="0" anchor="t">
            <a:spAutoFit/>
          </a:bodyPr>
          <a:lstStyle/>
          <a:p>
            <a:pPr>
              <a:spcBef>
                <a:spcPct val="0"/>
              </a:spcBef>
            </a:pPr>
            <a:r>
              <a:rPr lang="en-US" sz="2800" b="1">
                <a:solidFill>
                  <a:srgbClr val="E17C3E"/>
                </a:solidFill>
              </a:rPr>
              <a:t>C. Tiến hành thí nghiệm</a:t>
            </a:r>
            <a:endParaRPr lang="en-US" sz="2800" b="1" dirty="0">
              <a:solidFill>
                <a:srgbClr val="E17C3E"/>
              </a:solidFill>
            </a:endParaRPr>
          </a:p>
        </p:txBody>
      </p:sp>
      <p:grpSp>
        <p:nvGrpSpPr>
          <p:cNvPr id="4" name="Group 3" descr="137 zalo kim anh">
            <a:extLst>
              <a:ext uri="{FF2B5EF4-FFF2-40B4-BE49-F238E27FC236}">
                <a16:creationId xmlns:a16="http://schemas.microsoft.com/office/drawing/2014/main" id="{5439DC06-F13C-10F0-34E2-4C9D58D885CC}"/>
              </a:ext>
            </a:extLst>
          </p:cNvPr>
          <p:cNvGrpSpPr/>
          <p:nvPr/>
        </p:nvGrpSpPr>
        <p:grpSpPr>
          <a:xfrm>
            <a:off x="1038589" y="1444908"/>
            <a:ext cx="6452534" cy="1565384"/>
            <a:chOff x="767987" y="927296"/>
            <a:chExt cx="6452534" cy="1565384"/>
          </a:xfrm>
        </p:grpSpPr>
        <p:sp>
          <p:nvSpPr>
            <p:cNvPr id="5" name="TextBox 5">
              <a:extLst>
                <a:ext uri="{FF2B5EF4-FFF2-40B4-BE49-F238E27FC236}">
                  <a16:creationId xmlns:a16="http://schemas.microsoft.com/office/drawing/2014/main" id="{74E0775B-3C35-C7EC-07FA-AA7CC5E27F47}"/>
                </a:ext>
              </a:extLst>
            </p:cNvPr>
            <p:cNvSpPr txBox="1"/>
            <p:nvPr/>
          </p:nvSpPr>
          <p:spPr>
            <a:xfrm>
              <a:off x="913888" y="1250815"/>
              <a:ext cx="784161" cy="369781"/>
            </a:xfrm>
            <a:prstGeom prst="rect">
              <a:avLst/>
            </a:prstGeom>
          </p:spPr>
          <p:txBody>
            <a:bodyPr lIns="0" tIns="0" rIns="0" bIns="0" rtlCol="0" anchor="t">
              <a:spAutoFit/>
            </a:bodyPr>
            <a:lstStyle/>
            <a:p>
              <a:pPr algn="ctr">
                <a:lnSpc>
                  <a:spcPts val="2977"/>
                </a:lnSpc>
              </a:pPr>
              <a:r>
                <a:rPr lang="en-US" sz="2400" b="1" dirty="0">
                  <a:solidFill>
                    <a:schemeClr val="bg2">
                      <a:lumMod val="50000"/>
                    </a:schemeClr>
                  </a:solidFill>
                  <a:ea typeface="Roboto" panose="02000000000000000000" pitchFamily="2" charset="0"/>
                </a:rPr>
                <a:t>01</a:t>
              </a:r>
            </a:p>
          </p:txBody>
        </p:sp>
        <p:sp>
          <p:nvSpPr>
            <p:cNvPr id="6" name="TextBox 6">
              <a:extLst>
                <a:ext uri="{FF2B5EF4-FFF2-40B4-BE49-F238E27FC236}">
                  <a16:creationId xmlns:a16="http://schemas.microsoft.com/office/drawing/2014/main" id="{54F825D4-644D-855F-64D0-77DAE412AFDE}"/>
                </a:ext>
              </a:extLst>
            </p:cNvPr>
            <p:cNvSpPr txBox="1"/>
            <p:nvPr/>
          </p:nvSpPr>
          <p:spPr>
            <a:xfrm>
              <a:off x="1933916" y="1384684"/>
              <a:ext cx="5286605" cy="1107996"/>
            </a:xfrm>
            <a:prstGeom prst="rect">
              <a:avLst/>
            </a:prstGeom>
          </p:spPr>
          <p:txBody>
            <a:bodyPr wrap="square" lIns="0" tIns="0" rIns="0" bIns="0" rtlCol="0" anchor="t">
              <a:spAutoFit/>
            </a:bodyPr>
            <a:lstStyle/>
            <a:p>
              <a:pPr algn="just"/>
              <a:r>
                <a:rPr lang="vi-VN" sz="2400" b="0" i="0" dirty="0" err="1">
                  <a:effectLst/>
                  <a:latin typeface="Calibri" panose="020F0502020204030204" pitchFamily="34" charset="0"/>
                  <a:ea typeface="Roboto" panose="02000000000000000000" pitchFamily="2" charset="0"/>
                  <a:cs typeface="Calibri" panose="020F0502020204030204" pitchFamily="34" charset="0"/>
                </a:rPr>
                <a:t>Cắm</a:t>
              </a:r>
              <a:r>
                <a:rPr lang="vi-VN" sz="2400" b="0" i="0" dirty="0">
                  <a:effectLst/>
                  <a:latin typeface="Calibri" panose="020F0502020204030204" pitchFamily="34" charset="0"/>
                  <a:ea typeface="Roboto" panose="02000000000000000000" pitchFamily="2" charset="0"/>
                  <a:cs typeface="Calibri" panose="020F0502020204030204" pitchFamily="34" charset="0"/>
                </a:rPr>
                <a:t> nam châm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điện</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vào</a:t>
              </a:r>
              <a:r>
                <a:rPr lang="vi-VN" sz="2400" b="0" i="0" dirty="0">
                  <a:effectLst/>
                  <a:latin typeface="Calibri" panose="020F0502020204030204" pitchFamily="34" charset="0"/>
                  <a:ea typeface="Roboto" panose="02000000000000000000" pitchFamily="2" charset="0"/>
                  <a:cs typeface="Calibri" panose="020F0502020204030204" pitchFamily="34" charset="0"/>
                </a:rPr>
                <a:t> ổ A </a:t>
              </a:r>
              <a:r>
                <a:rPr lang="vi-VN" sz="2400" b="0" i="0" dirty="0" err="1">
                  <a:effectLst/>
                  <a:latin typeface="Calibri" panose="020F0502020204030204" pitchFamily="34" charset="0"/>
                  <a:ea typeface="Roboto" panose="02000000000000000000" pitchFamily="2" charset="0"/>
                  <a:cs typeface="Calibri" panose="020F0502020204030204" pitchFamily="34" charset="0"/>
                </a:rPr>
                <a:t>và</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cổng</a:t>
              </a:r>
              <a:r>
                <a:rPr lang="vi-VN" sz="2400" b="0" i="0" dirty="0">
                  <a:effectLst/>
                  <a:latin typeface="Calibri" panose="020F0502020204030204" pitchFamily="34" charset="0"/>
                  <a:ea typeface="Roboto" panose="02000000000000000000" pitchFamily="2" charset="0"/>
                  <a:cs typeface="Calibri" panose="020F0502020204030204" pitchFamily="34" charset="0"/>
                </a:rPr>
                <a:t> quang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điện</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vào</a:t>
              </a:r>
              <a:r>
                <a:rPr lang="vi-VN" sz="2400" b="0" i="0" dirty="0">
                  <a:effectLst/>
                  <a:latin typeface="Calibri" panose="020F0502020204030204" pitchFamily="34" charset="0"/>
                  <a:ea typeface="Roboto" panose="02000000000000000000" pitchFamily="2" charset="0"/>
                  <a:cs typeface="Calibri" panose="020F0502020204030204" pitchFamily="34" charset="0"/>
                </a:rPr>
                <a:t> ổ B ở </a:t>
              </a:r>
              <a:r>
                <a:rPr lang="vi-VN" sz="2400" b="0" i="0" dirty="0" err="1">
                  <a:effectLst/>
                  <a:latin typeface="Calibri" panose="020F0502020204030204" pitchFamily="34" charset="0"/>
                  <a:ea typeface="Roboto" panose="02000000000000000000" pitchFamily="2" charset="0"/>
                  <a:cs typeface="Calibri" panose="020F0502020204030204" pitchFamily="34" charset="0"/>
                </a:rPr>
                <a:t>mặt</a:t>
              </a:r>
              <a:r>
                <a:rPr lang="vi-VN" sz="2400" b="0" i="0" dirty="0">
                  <a:effectLst/>
                  <a:latin typeface="Calibri" panose="020F0502020204030204" pitchFamily="34" charset="0"/>
                  <a:ea typeface="Roboto" panose="02000000000000000000" pitchFamily="2" charset="0"/>
                  <a:cs typeface="Calibri" panose="020F0502020204030204" pitchFamily="34" charset="0"/>
                </a:rPr>
                <a:t> sau </a:t>
              </a:r>
              <a:r>
                <a:rPr lang="vi-VN" sz="2400" b="0" i="0" dirty="0" err="1">
                  <a:effectLst/>
                  <a:latin typeface="Calibri" panose="020F0502020204030204" pitchFamily="34" charset="0"/>
                  <a:ea typeface="Roboto" panose="02000000000000000000" pitchFamily="2" charset="0"/>
                  <a:cs typeface="Calibri" panose="020F0502020204030204" pitchFamily="34" charset="0"/>
                </a:rPr>
                <a:t>của</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đồng</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hồ</a:t>
              </a:r>
              <a:r>
                <a:rPr lang="vi-VN" sz="2400" b="0" i="0" dirty="0">
                  <a:effectLst/>
                  <a:latin typeface="Calibri" panose="020F0502020204030204" pitchFamily="34" charset="0"/>
                  <a:ea typeface="Roboto" panose="02000000000000000000" pitchFamily="2" charset="0"/>
                  <a:cs typeface="Calibri" panose="020F0502020204030204" pitchFamily="34" charset="0"/>
                </a:rPr>
                <a:t> đo </a:t>
              </a:r>
              <a:r>
                <a:rPr lang="vi-VN" sz="2400" b="0" i="0" dirty="0" err="1">
                  <a:effectLst/>
                  <a:latin typeface="Calibri" panose="020F0502020204030204" pitchFamily="34" charset="0"/>
                  <a:ea typeface="Roboto" panose="02000000000000000000" pitchFamily="2" charset="0"/>
                  <a:cs typeface="Calibri" panose="020F0502020204030204" pitchFamily="34" charset="0"/>
                </a:rPr>
                <a:t>thời</a:t>
              </a:r>
              <a:r>
                <a:rPr lang="vi-VN" sz="2400" b="0" i="0" dirty="0">
                  <a:effectLst/>
                  <a:latin typeface="Calibri" panose="020F0502020204030204" pitchFamily="34" charset="0"/>
                  <a:ea typeface="Roboto" panose="02000000000000000000" pitchFamily="2" charset="0"/>
                  <a:cs typeface="Calibri" panose="020F0502020204030204" pitchFamily="34" charset="0"/>
                </a:rPr>
                <a:t> gian </a:t>
              </a:r>
              <a:r>
                <a:rPr lang="vi-VN" sz="2400" b="0" i="0" dirty="0" err="1">
                  <a:effectLst/>
                  <a:latin typeface="Calibri" panose="020F0502020204030204" pitchFamily="34" charset="0"/>
                  <a:ea typeface="Roboto" panose="02000000000000000000" pitchFamily="2" charset="0"/>
                  <a:cs typeface="Calibri" panose="020F0502020204030204" pitchFamily="34" charset="0"/>
                </a:rPr>
                <a:t>hiện</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err="1">
                  <a:effectLst/>
                  <a:latin typeface="Calibri" panose="020F0502020204030204" pitchFamily="34" charset="0"/>
                  <a:ea typeface="Roboto" panose="02000000000000000000" pitchFamily="2" charset="0"/>
                  <a:cs typeface="Calibri" panose="020F0502020204030204" pitchFamily="34" charset="0"/>
                </a:rPr>
                <a:t>số</a:t>
              </a:r>
              <a:r>
                <a:rPr lang="vi-VN" sz="2400" b="0" i="0">
                  <a:effectLst/>
                  <a:latin typeface="Calibri" panose="020F0502020204030204" pitchFamily="34" charset="0"/>
                  <a:ea typeface="Roboto" panose="02000000000000000000" pitchFamily="2" charset="0"/>
                  <a:cs typeface="Calibri" panose="020F0502020204030204" pitchFamily="34" charset="0"/>
                </a:rPr>
                <a:t>.</a:t>
              </a:r>
              <a:endParaRPr lang="vi-VN" sz="2400" b="0" i="0" dirty="0">
                <a:effectLst/>
                <a:latin typeface="Calibri" panose="020F0502020204030204" pitchFamily="34" charset="0"/>
                <a:ea typeface="Roboto" panose="02000000000000000000" pitchFamily="2" charset="0"/>
                <a:cs typeface="Calibri" panose="020F0502020204030204" pitchFamily="34" charset="0"/>
              </a:endParaRPr>
            </a:p>
          </p:txBody>
        </p:sp>
        <p:sp>
          <p:nvSpPr>
            <p:cNvPr id="7" name="TextBox 7">
              <a:extLst>
                <a:ext uri="{FF2B5EF4-FFF2-40B4-BE49-F238E27FC236}">
                  <a16:creationId xmlns:a16="http://schemas.microsoft.com/office/drawing/2014/main" id="{9F588E8B-25C2-ADDC-43BC-C29B76A5BCC0}"/>
                </a:ext>
              </a:extLst>
            </p:cNvPr>
            <p:cNvSpPr txBox="1"/>
            <p:nvPr/>
          </p:nvSpPr>
          <p:spPr>
            <a:xfrm>
              <a:off x="1966968" y="1109928"/>
              <a:ext cx="2149428" cy="263983"/>
            </a:xfrm>
            <a:prstGeom prst="rect">
              <a:avLst/>
            </a:prstGeom>
          </p:spPr>
          <p:txBody>
            <a:bodyPr lIns="0" tIns="0" rIns="0" bIns="0" rtlCol="0" anchor="t">
              <a:spAutoFit/>
            </a:bodyPr>
            <a:lstStyle/>
            <a:p>
              <a:pPr>
                <a:lnSpc>
                  <a:spcPts val="1922"/>
                </a:lnSpc>
              </a:pPr>
              <a:r>
                <a:rPr lang="en-US" sz="2400" b="1" dirty="0" err="1">
                  <a:solidFill>
                    <a:srgbClr val="0FBCDC"/>
                  </a:solidFill>
                  <a:ea typeface="Roboto" panose="02000000000000000000" pitchFamily="2" charset="0"/>
                </a:rPr>
                <a:t>Bước</a:t>
              </a:r>
              <a:r>
                <a:rPr lang="en-US" sz="2400" b="1" dirty="0">
                  <a:solidFill>
                    <a:srgbClr val="0FBCDC"/>
                  </a:solidFill>
                  <a:ea typeface="Roboto" panose="02000000000000000000" pitchFamily="2" charset="0"/>
                </a:rPr>
                <a:t> 1</a:t>
              </a:r>
            </a:p>
          </p:txBody>
        </p:sp>
        <p:sp>
          <p:nvSpPr>
            <p:cNvPr id="8" name="Freeform 16">
              <a:extLst>
                <a:ext uri="{FF2B5EF4-FFF2-40B4-BE49-F238E27FC236}">
                  <a16:creationId xmlns:a16="http://schemas.microsoft.com/office/drawing/2014/main" id="{175AC5C4-2B45-3B59-31F6-7037D3CF5955}"/>
                </a:ext>
              </a:extLst>
            </p:cNvPr>
            <p:cNvSpPr/>
            <p:nvPr/>
          </p:nvSpPr>
          <p:spPr>
            <a:xfrm>
              <a:off x="767987" y="927296"/>
              <a:ext cx="1029598" cy="1029598"/>
            </a:xfrm>
            <a:custGeom>
              <a:avLst/>
              <a:gdLst/>
              <a:ahLst/>
              <a:cxnLst/>
              <a:rect l="l" t="t" r="r" b="b"/>
              <a:pathLst>
                <a:path w="6286246" h="6286246">
                  <a:moveTo>
                    <a:pt x="3143123" y="0"/>
                  </a:moveTo>
                  <a:cubicBezTo>
                    <a:pt x="1407287" y="0"/>
                    <a:pt x="0" y="1407287"/>
                    <a:pt x="0" y="3143123"/>
                  </a:cubicBezTo>
                  <a:cubicBezTo>
                    <a:pt x="0" y="4878959"/>
                    <a:pt x="1407287" y="6286246"/>
                    <a:pt x="3143123" y="6286246"/>
                  </a:cubicBezTo>
                  <a:cubicBezTo>
                    <a:pt x="4878959" y="6286246"/>
                    <a:pt x="6286246" y="4878959"/>
                    <a:pt x="6286246" y="3143123"/>
                  </a:cubicBezTo>
                  <a:cubicBezTo>
                    <a:pt x="6286246" y="1407287"/>
                    <a:pt x="4878959" y="0"/>
                    <a:pt x="3143123" y="0"/>
                  </a:cubicBezTo>
                  <a:close/>
                  <a:moveTo>
                    <a:pt x="3143123" y="4701413"/>
                  </a:moveTo>
                  <a:cubicBezTo>
                    <a:pt x="2282444" y="4701413"/>
                    <a:pt x="1584833" y="4003675"/>
                    <a:pt x="1584833" y="3143123"/>
                  </a:cubicBezTo>
                  <a:cubicBezTo>
                    <a:pt x="1584833" y="2282571"/>
                    <a:pt x="2282444" y="1584833"/>
                    <a:pt x="3143123" y="1584833"/>
                  </a:cubicBezTo>
                  <a:cubicBezTo>
                    <a:pt x="4003802" y="1584833"/>
                    <a:pt x="4701413" y="2282444"/>
                    <a:pt x="4701413" y="3143123"/>
                  </a:cubicBezTo>
                  <a:cubicBezTo>
                    <a:pt x="4701413" y="4003802"/>
                    <a:pt x="4003802" y="4701413"/>
                    <a:pt x="3143123" y="4701413"/>
                  </a:cubicBezTo>
                  <a:close/>
                </a:path>
              </a:pathLst>
            </a:custGeom>
            <a:blipFill>
              <a:blip r:embed="rId2"/>
              <a:stretch>
                <a:fillRect l="-38888" r="-38888"/>
              </a:stretch>
            </a:blipFill>
          </p:spPr>
        </p:sp>
      </p:grpSp>
      <p:grpSp>
        <p:nvGrpSpPr>
          <p:cNvPr id="9" name="Group 8" descr="137 zalo kim anh">
            <a:extLst>
              <a:ext uri="{FF2B5EF4-FFF2-40B4-BE49-F238E27FC236}">
                <a16:creationId xmlns:a16="http://schemas.microsoft.com/office/drawing/2014/main" id="{ACB6C5F0-EA4C-5EB0-F6EF-9AA900F61315}"/>
              </a:ext>
            </a:extLst>
          </p:cNvPr>
          <p:cNvGrpSpPr/>
          <p:nvPr/>
        </p:nvGrpSpPr>
        <p:grpSpPr>
          <a:xfrm>
            <a:off x="1038589" y="3336611"/>
            <a:ext cx="6452534" cy="1229823"/>
            <a:chOff x="767987" y="2342964"/>
            <a:chExt cx="6452534" cy="1229823"/>
          </a:xfrm>
        </p:grpSpPr>
        <p:sp>
          <p:nvSpPr>
            <p:cNvPr id="10" name="TextBox 10">
              <a:extLst>
                <a:ext uri="{FF2B5EF4-FFF2-40B4-BE49-F238E27FC236}">
                  <a16:creationId xmlns:a16="http://schemas.microsoft.com/office/drawing/2014/main" id="{FBFAD9F3-E805-C090-11F4-A9F0686B7621}"/>
                </a:ext>
              </a:extLst>
            </p:cNvPr>
            <p:cNvSpPr txBox="1"/>
            <p:nvPr/>
          </p:nvSpPr>
          <p:spPr>
            <a:xfrm>
              <a:off x="893660" y="2681204"/>
              <a:ext cx="784161" cy="363048"/>
            </a:xfrm>
            <a:prstGeom prst="rect">
              <a:avLst/>
            </a:prstGeom>
          </p:spPr>
          <p:txBody>
            <a:bodyPr lIns="0" tIns="0" rIns="0" bIns="0" rtlCol="0" anchor="t">
              <a:spAutoFit/>
            </a:bodyPr>
            <a:lstStyle/>
            <a:p>
              <a:pPr algn="ctr">
                <a:lnSpc>
                  <a:spcPts val="2977"/>
                </a:lnSpc>
              </a:pPr>
              <a:r>
                <a:rPr lang="en-US" sz="2200" b="1" dirty="0">
                  <a:solidFill>
                    <a:schemeClr val="bg2">
                      <a:lumMod val="50000"/>
                    </a:schemeClr>
                  </a:solidFill>
                  <a:ea typeface="Roboto" panose="02000000000000000000" pitchFamily="2" charset="0"/>
                </a:rPr>
                <a:t>02</a:t>
              </a:r>
            </a:p>
          </p:txBody>
        </p:sp>
        <p:sp>
          <p:nvSpPr>
            <p:cNvPr id="11" name="TextBox 11">
              <a:extLst>
                <a:ext uri="{FF2B5EF4-FFF2-40B4-BE49-F238E27FC236}">
                  <a16:creationId xmlns:a16="http://schemas.microsoft.com/office/drawing/2014/main" id="{7733AB95-9AF4-C21B-74B0-83BA757DABE7}"/>
                </a:ext>
              </a:extLst>
            </p:cNvPr>
            <p:cNvSpPr txBox="1"/>
            <p:nvPr/>
          </p:nvSpPr>
          <p:spPr>
            <a:xfrm>
              <a:off x="1933917" y="2834123"/>
              <a:ext cx="5286604" cy="738664"/>
            </a:xfrm>
            <a:prstGeom prst="rect">
              <a:avLst/>
            </a:prstGeom>
          </p:spPr>
          <p:txBody>
            <a:bodyPr wrap="square" lIns="0" tIns="0" rIns="0" bIns="0" rtlCol="0" anchor="t">
              <a:spAutoFit/>
            </a:bodyPr>
            <a:lstStyle/>
            <a:p>
              <a:pPr algn="just"/>
              <a:r>
                <a:rPr lang="vi-VN" sz="2400" b="0" i="0" dirty="0" err="1">
                  <a:effectLst/>
                  <a:latin typeface="Calibri" panose="020F0502020204030204" pitchFamily="34" charset="0"/>
                  <a:ea typeface="Roboto" panose="02000000000000000000" pitchFamily="2" charset="0"/>
                  <a:cs typeface="Calibri" panose="020F0502020204030204" pitchFamily="34" charset="0"/>
                </a:rPr>
                <a:t>Đặt</a:t>
              </a:r>
              <a:r>
                <a:rPr lang="vi-VN" sz="2400" b="0" i="0" dirty="0">
                  <a:effectLst/>
                  <a:latin typeface="Calibri" panose="020F0502020204030204" pitchFamily="34" charset="0"/>
                  <a:ea typeface="Roboto" panose="02000000000000000000" pitchFamily="2" charset="0"/>
                  <a:cs typeface="Calibri" panose="020F0502020204030204" pitchFamily="34" charset="0"/>
                </a:rPr>
                <a:t> MODE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đồng</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hồ</a:t>
              </a:r>
              <a:r>
                <a:rPr lang="vi-VN" sz="2400" b="0" i="0" dirty="0">
                  <a:effectLst/>
                  <a:latin typeface="Calibri" panose="020F0502020204030204" pitchFamily="34" charset="0"/>
                  <a:ea typeface="Roboto" panose="02000000000000000000" pitchFamily="2" charset="0"/>
                  <a:cs typeface="Calibri" panose="020F0502020204030204" pitchFamily="34" charset="0"/>
                </a:rPr>
                <a:t> đo </a:t>
              </a:r>
              <a:r>
                <a:rPr lang="vi-VN" sz="2400" b="0" i="0" dirty="0" err="1">
                  <a:effectLst/>
                  <a:latin typeface="Calibri" panose="020F0502020204030204" pitchFamily="34" charset="0"/>
                  <a:ea typeface="Roboto" panose="02000000000000000000" pitchFamily="2" charset="0"/>
                  <a:cs typeface="Calibri" panose="020F0502020204030204" pitchFamily="34" charset="0"/>
                </a:rPr>
                <a:t>thời</a:t>
              </a:r>
              <a:r>
                <a:rPr lang="vi-VN" sz="2400" b="0" i="0" dirty="0">
                  <a:effectLst/>
                  <a:latin typeface="Calibri" panose="020F0502020204030204" pitchFamily="34" charset="0"/>
                  <a:ea typeface="Roboto" panose="02000000000000000000" pitchFamily="2" charset="0"/>
                  <a:cs typeface="Calibri" panose="020F0502020204030204" pitchFamily="34" charset="0"/>
                </a:rPr>
                <a:t> gian </a:t>
              </a:r>
              <a:r>
                <a:rPr lang="vi-VN" sz="2400" b="0" i="0" dirty="0" err="1">
                  <a:effectLst/>
                  <a:latin typeface="Calibri" panose="020F0502020204030204" pitchFamily="34" charset="0"/>
                  <a:ea typeface="Roboto" panose="02000000000000000000" pitchFamily="2" charset="0"/>
                  <a:cs typeface="Calibri" panose="020F0502020204030204" pitchFamily="34" charset="0"/>
                </a:rPr>
                <a:t>hiện</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số</a:t>
              </a:r>
              <a:r>
                <a:rPr lang="vi-VN" sz="2400" b="0" i="0" dirty="0">
                  <a:effectLst/>
                  <a:latin typeface="Calibri" panose="020F0502020204030204" pitchFamily="34" charset="0"/>
                  <a:ea typeface="Roboto" panose="02000000000000000000" pitchFamily="2" charset="0"/>
                  <a:cs typeface="Calibri" panose="020F0502020204030204" pitchFamily="34" charset="0"/>
                </a:rPr>
                <a:t> ở </a:t>
              </a:r>
              <a:r>
                <a:rPr lang="vi-VN" sz="2400" b="0" i="0" dirty="0" err="1">
                  <a:effectLst/>
                  <a:latin typeface="Calibri" panose="020F0502020204030204" pitchFamily="34" charset="0"/>
                  <a:ea typeface="Roboto" panose="02000000000000000000" pitchFamily="2" charset="0"/>
                  <a:cs typeface="Calibri" panose="020F0502020204030204" pitchFamily="34" charset="0"/>
                </a:rPr>
                <a:t>chế</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độ</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err="1">
                  <a:effectLst/>
                  <a:latin typeface="Calibri" panose="020F0502020204030204" pitchFamily="34" charset="0"/>
                  <a:ea typeface="Roboto" panose="02000000000000000000" pitchFamily="2" charset="0"/>
                  <a:cs typeface="Calibri" panose="020F0502020204030204" pitchFamily="34" charset="0"/>
                </a:rPr>
                <a:t>thích</a:t>
              </a:r>
              <a:r>
                <a:rPr lang="vi-VN" sz="2400" b="0" i="0">
                  <a:effectLst/>
                  <a:latin typeface="Calibri" panose="020F0502020204030204" pitchFamily="34" charset="0"/>
                  <a:ea typeface="Roboto" panose="02000000000000000000" pitchFamily="2" charset="0"/>
                  <a:cs typeface="Calibri" panose="020F0502020204030204" pitchFamily="34" charset="0"/>
                </a:rPr>
                <a:t> hợp</a:t>
              </a:r>
              <a:r>
                <a:rPr lang="en-US" sz="2400" b="0" i="0">
                  <a:effectLst/>
                  <a:latin typeface="Calibri" panose="020F0502020204030204" pitchFamily="34" charset="0"/>
                  <a:ea typeface="Roboto" panose="02000000000000000000" pitchFamily="2" charset="0"/>
                  <a:cs typeface="Calibri" panose="020F0502020204030204" pitchFamily="34" charset="0"/>
                </a:rPr>
                <a:t> (A </a:t>
              </a:r>
              <a:r>
                <a:rPr lang="en-US" sz="2400" b="0" i="0">
                  <a:effectLst/>
                  <a:latin typeface="Calibri" panose="020F0502020204030204" pitchFamily="34" charset="0"/>
                  <a:ea typeface="Roboto" panose="02000000000000000000" pitchFamily="2" charset="0"/>
                  <a:cs typeface="Calibri" panose="020F0502020204030204" pitchFamily="34" charset="0"/>
                  <a:sym typeface="Symbol" panose="05050102010706020507" pitchFamily="18" charset="2"/>
                </a:rPr>
                <a:t> B)</a:t>
              </a:r>
              <a:endParaRPr lang="vi-VN" sz="2400" b="0" i="0" dirty="0">
                <a:effectLst/>
                <a:latin typeface="Calibri" panose="020F0502020204030204" pitchFamily="34" charset="0"/>
                <a:ea typeface="Roboto" panose="02000000000000000000" pitchFamily="2" charset="0"/>
                <a:cs typeface="Calibri" panose="020F0502020204030204" pitchFamily="34" charset="0"/>
              </a:endParaRPr>
            </a:p>
          </p:txBody>
        </p:sp>
        <p:sp>
          <p:nvSpPr>
            <p:cNvPr id="12" name="TextBox 12">
              <a:extLst>
                <a:ext uri="{FF2B5EF4-FFF2-40B4-BE49-F238E27FC236}">
                  <a16:creationId xmlns:a16="http://schemas.microsoft.com/office/drawing/2014/main" id="{6DA121EB-61C8-13C4-0CA5-24D038764810}"/>
                </a:ext>
              </a:extLst>
            </p:cNvPr>
            <p:cNvSpPr txBox="1"/>
            <p:nvPr/>
          </p:nvSpPr>
          <p:spPr>
            <a:xfrm>
              <a:off x="1966968" y="2502216"/>
              <a:ext cx="1690129" cy="263983"/>
            </a:xfrm>
            <a:prstGeom prst="rect">
              <a:avLst/>
            </a:prstGeom>
          </p:spPr>
          <p:txBody>
            <a:bodyPr lIns="0" tIns="0" rIns="0" bIns="0" rtlCol="0" anchor="t">
              <a:spAutoFit/>
            </a:bodyPr>
            <a:lstStyle/>
            <a:p>
              <a:pPr>
                <a:lnSpc>
                  <a:spcPts val="1922"/>
                </a:lnSpc>
              </a:pPr>
              <a:r>
                <a:rPr lang="en-US" sz="2400" b="1" dirty="0" err="1">
                  <a:solidFill>
                    <a:srgbClr val="0FBCDC"/>
                  </a:solidFill>
                  <a:ea typeface="Roboto" panose="02000000000000000000" pitchFamily="2" charset="0"/>
                </a:rPr>
                <a:t>Bước</a:t>
              </a:r>
              <a:r>
                <a:rPr lang="en-US" sz="2400" b="1" dirty="0">
                  <a:solidFill>
                    <a:srgbClr val="0FBCDC"/>
                  </a:solidFill>
                  <a:ea typeface="Roboto" panose="02000000000000000000" pitchFamily="2" charset="0"/>
                </a:rPr>
                <a:t> 2</a:t>
              </a:r>
            </a:p>
          </p:txBody>
        </p:sp>
        <p:sp>
          <p:nvSpPr>
            <p:cNvPr id="13" name="Freeform 16">
              <a:extLst>
                <a:ext uri="{FF2B5EF4-FFF2-40B4-BE49-F238E27FC236}">
                  <a16:creationId xmlns:a16="http://schemas.microsoft.com/office/drawing/2014/main" id="{38C1CAC7-45D1-87CE-C0A1-B727BE573671}"/>
                </a:ext>
              </a:extLst>
            </p:cNvPr>
            <p:cNvSpPr/>
            <p:nvPr/>
          </p:nvSpPr>
          <p:spPr>
            <a:xfrm>
              <a:off x="767987" y="2342964"/>
              <a:ext cx="1029598" cy="1029598"/>
            </a:xfrm>
            <a:custGeom>
              <a:avLst/>
              <a:gdLst/>
              <a:ahLst/>
              <a:cxnLst/>
              <a:rect l="l" t="t" r="r" b="b"/>
              <a:pathLst>
                <a:path w="6286246" h="6286246">
                  <a:moveTo>
                    <a:pt x="3143123" y="0"/>
                  </a:moveTo>
                  <a:cubicBezTo>
                    <a:pt x="1407287" y="0"/>
                    <a:pt x="0" y="1407287"/>
                    <a:pt x="0" y="3143123"/>
                  </a:cubicBezTo>
                  <a:cubicBezTo>
                    <a:pt x="0" y="4878959"/>
                    <a:pt x="1407287" y="6286246"/>
                    <a:pt x="3143123" y="6286246"/>
                  </a:cubicBezTo>
                  <a:cubicBezTo>
                    <a:pt x="4878959" y="6286246"/>
                    <a:pt x="6286246" y="4878959"/>
                    <a:pt x="6286246" y="3143123"/>
                  </a:cubicBezTo>
                  <a:cubicBezTo>
                    <a:pt x="6286246" y="1407287"/>
                    <a:pt x="4878959" y="0"/>
                    <a:pt x="3143123" y="0"/>
                  </a:cubicBezTo>
                  <a:close/>
                  <a:moveTo>
                    <a:pt x="3143123" y="4701413"/>
                  </a:moveTo>
                  <a:cubicBezTo>
                    <a:pt x="2282444" y="4701413"/>
                    <a:pt x="1584833" y="4003675"/>
                    <a:pt x="1584833" y="3143123"/>
                  </a:cubicBezTo>
                  <a:cubicBezTo>
                    <a:pt x="1584833" y="2282571"/>
                    <a:pt x="2282444" y="1584833"/>
                    <a:pt x="3143123" y="1584833"/>
                  </a:cubicBezTo>
                  <a:cubicBezTo>
                    <a:pt x="4003802" y="1584833"/>
                    <a:pt x="4701413" y="2282444"/>
                    <a:pt x="4701413" y="3143123"/>
                  </a:cubicBezTo>
                  <a:cubicBezTo>
                    <a:pt x="4701413" y="4003802"/>
                    <a:pt x="4003802" y="4701413"/>
                    <a:pt x="3143123" y="4701413"/>
                  </a:cubicBezTo>
                  <a:close/>
                </a:path>
              </a:pathLst>
            </a:custGeom>
            <a:blipFill>
              <a:blip r:embed="rId2"/>
              <a:stretch>
                <a:fillRect l="-38888" r="-38888"/>
              </a:stretch>
            </a:blipFill>
          </p:spPr>
        </p:sp>
      </p:grpSp>
      <p:grpSp>
        <p:nvGrpSpPr>
          <p:cNvPr id="14" name="Group 13" descr="137 zalo kim anh">
            <a:extLst>
              <a:ext uri="{FF2B5EF4-FFF2-40B4-BE49-F238E27FC236}">
                <a16:creationId xmlns:a16="http://schemas.microsoft.com/office/drawing/2014/main" id="{EBE5B365-8CD3-B833-406D-E3AFF16F959F}"/>
              </a:ext>
            </a:extLst>
          </p:cNvPr>
          <p:cNvGrpSpPr/>
          <p:nvPr/>
        </p:nvGrpSpPr>
        <p:grpSpPr>
          <a:xfrm>
            <a:off x="1038589" y="5150232"/>
            <a:ext cx="6452533" cy="1204602"/>
            <a:chOff x="767987" y="3903686"/>
            <a:chExt cx="6452533" cy="1204602"/>
          </a:xfrm>
        </p:grpSpPr>
        <p:sp>
          <p:nvSpPr>
            <p:cNvPr id="15" name="TextBox 15">
              <a:extLst>
                <a:ext uri="{FF2B5EF4-FFF2-40B4-BE49-F238E27FC236}">
                  <a16:creationId xmlns:a16="http://schemas.microsoft.com/office/drawing/2014/main" id="{2B4B8C47-BB03-BC59-FA2D-81511892995B}"/>
                </a:ext>
              </a:extLst>
            </p:cNvPr>
            <p:cNvSpPr txBox="1"/>
            <p:nvPr/>
          </p:nvSpPr>
          <p:spPr>
            <a:xfrm>
              <a:off x="893660" y="4235756"/>
              <a:ext cx="784161" cy="363048"/>
            </a:xfrm>
            <a:prstGeom prst="rect">
              <a:avLst/>
            </a:prstGeom>
          </p:spPr>
          <p:txBody>
            <a:bodyPr lIns="0" tIns="0" rIns="0" bIns="0" rtlCol="0" anchor="t">
              <a:spAutoFit/>
            </a:bodyPr>
            <a:lstStyle/>
            <a:p>
              <a:pPr algn="ctr">
                <a:lnSpc>
                  <a:spcPts val="2977"/>
                </a:lnSpc>
              </a:pPr>
              <a:r>
                <a:rPr lang="en-US" sz="2200" b="1" dirty="0">
                  <a:solidFill>
                    <a:schemeClr val="bg2">
                      <a:lumMod val="50000"/>
                    </a:schemeClr>
                  </a:solidFill>
                  <a:ea typeface="Roboto" panose="02000000000000000000" pitchFamily="2" charset="0"/>
                </a:rPr>
                <a:t>03</a:t>
              </a:r>
            </a:p>
          </p:txBody>
        </p:sp>
        <p:sp>
          <p:nvSpPr>
            <p:cNvPr id="16" name="TextBox 16">
              <a:extLst>
                <a:ext uri="{FF2B5EF4-FFF2-40B4-BE49-F238E27FC236}">
                  <a16:creationId xmlns:a16="http://schemas.microsoft.com/office/drawing/2014/main" id="{6ECEA35F-BD55-85E1-C6B1-152C482075A1}"/>
                </a:ext>
              </a:extLst>
            </p:cNvPr>
            <p:cNvSpPr txBox="1"/>
            <p:nvPr/>
          </p:nvSpPr>
          <p:spPr>
            <a:xfrm>
              <a:off x="1933916" y="4369624"/>
              <a:ext cx="5286604" cy="738664"/>
            </a:xfrm>
            <a:prstGeom prst="rect">
              <a:avLst/>
            </a:prstGeom>
          </p:spPr>
          <p:txBody>
            <a:bodyPr wrap="square" lIns="0" tIns="0" rIns="0" bIns="0" rtlCol="0" anchor="t">
              <a:spAutoFit/>
            </a:bodyPr>
            <a:lstStyle/>
            <a:p>
              <a:pPr algn="just"/>
              <a:r>
                <a:rPr lang="vi-VN" sz="2400" b="0" i="0" dirty="0" err="1">
                  <a:effectLst/>
                  <a:latin typeface="Calibri" panose="020F0502020204030204" pitchFamily="34" charset="0"/>
                  <a:ea typeface="Roboto" panose="02000000000000000000" pitchFamily="2" charset="0"/>
                  <a:cs typeface="Calibri" panose="020F0502020204030204" pitchFamily="34" charset="0"/>
                </a:rPr>
                <a:t>Đặt</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trụ</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thép</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tại</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vị</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trí</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tiếp</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xúc</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với</a:t>
              </a:r>
              <a:r>
                <a:rPr lang="vi-VN" sz="2400" b="0" i="0" dirty="0">
                  <a:effectLst/>
                  <a:latin typeface="Calibri" panose="020F0502020204030204" pitchFamily="34" charset="0"/>
                  <a:ea typeface="Roboto" panose="02000000000000000000" pitchFamily="2" charset="0"/>
                  <a:cs typeface="Calibri" panose="020F0502020204030204" pitchFamily="34" charset="0"/>
                </a:rPr>
                <a:t> nam châm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điện</a:t>
              </a:r>
              <a:r>
                <a:rPr lang="vi-VN" sz="2400" b="0" i="0" dirty="0">
                  <a:effectLst/>
                  <a:latin typeface="Calibri" panose="020F0502020204030204" pitchFamily="34" charset="0"/>
                  <a:ea typeface="Roboto" panose="02000000000000000000" pitchFamily="2" charset="0"/>
                  <a:cs typeface="Calibri" panose="020F0502020204030204" pitchFamily="34" charset="0"/>
                </a:rPr>
                <a:t> N </a:t>
              </a:r>
              <a:r>
                <a:rPr lang="vi-VN" sz="2400" b="0" i="0" dirty="0" err="1">
                  <a:effectLst/>
                  <a:latin typeface="Calibri" panose="020F0502020204030204" pitchFamily="34" charset="0"/>
                  <a:ea typeface="Roboto" panose="02000000000000000000" pitchFamily="2" charset="0"/>
                  <a:cs typeface="Calibri" panose="020F0502020204030204" pitchFamily="34" charset="0"/>
                </a:rPr>
                <a:t>và</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bị</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giữ</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lại</a:t>
              </a:r>
              <a:r>
                <a:rPr lang="vi-VN" sz="2400" b="0" i="0" dirty="0">
                  <a:effectLst/>
                  <a:latin typeface="Calibri" panose="020F0502020204030204" pitchFamily="34" charset="0"/>
                  <a:ea typeface="Roboto" panose="02000000000000000000" pitchFamily="2" charset="0"/>
                  <a:cs typeface="Calibri" panose="020F0502020204030204" pitchFamily="34" charset="0"/>
                </a:rPr>
                <a:t> ở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đó</a:t>
              </a:r>
              <a:r>
                <a:rPr lang="en-US" sz="2400" b="0" i="0" dirty="0">
                  <a:effectLst/>
                  <a:latin typeface="Calibri" panose="020F0502020204030204" pitchFamily="34" charset="0"/>
                  <a:ea typeface="Roboto" panose="02000000000000000000" pitchFamily="2" charset="0"/>
                  <a:cs typeface="Calibri" panose="020F0502020204030204" pitchFamily="34" charset="0"/>
                </a:rPr>
                <a:t>.</a:t>
              </a:r>
              <a:endParaRPr lang="vi-VN" sz="2400" b="0" i="0" dirty="0">
                <a:effectLst/>
                <a:latin typeface="Calibri" panose="020F0502020204030204" pitchFamily="34" charset="0"/>
                <a:ea typeface="Roboto" panose="02000000000000000000" pitchFamily="2" charset="0"/>
                <a:cs typeface="Calibri" panose="020F0502020204030204" pitchFamily="34" charset="0"/>
              </a:endParaRPr>
            </a:p>
          </p:txBody>
        </p:sp>
        <p:sp>
          <p:nvSpPr>
            <p:cNvPr id="17" name="TextBox 17">
              <a:extLst>
                <a:ext uri="{FF2B5EF4-FFF2-40B4-BE49-F238E27FC236}">
                  <a16:creationId xmlns:a16="http://schemas.microsoft.com/office/drawing/2014/main" id="{C588FFF1-7CCF-1785-A881-7D0C91D0C9C3}"/>
                </a:ext>
              </a:extLst>
            </p:cNvPr>
            <p:cNvSpPr txBox="1"/>
            <p:nvPr/>
          </p:nvSpPr>
          <p:spPr>
            <a:xfrm>
              <a:off x="1966969" y="4094868"/>
              <a:ext cx="2574031" cy="263983"/>
            </a:xfrm>
            <a:prstGeom prst="rect">
              <a:avLst/>
            </a:prstGeom>
          </p:spPr>
          <p:txBody>
            <a:bodyPr lIns="0" tIns="0" rIns="0" bIns="0" rtlCol="0" anchor="t">
              <a:spAutoFit/>
            </a:bodyPr>
            <a:lstStyle/>
            <a:p>
              <a:pPr>
                <a:lnSpc>
                  <a:spcPts val="1922"/>
                </a:lnSpc>
              </a:pPr>
              <a:r>
                <a:rPr lang="en-US" sz="2400" b="1" dirty="0" err="1">
                  <a:solidFill>
                    <a:srgbClr val="0FBCDC"/>
                  </a:solidFill>
                  <a:ea typeface="Roboto" panose="02000000000000000000" pitchFamily="2" charset="0"/>
                </a:rPr>
                <a:t>Bước</a:t>
              </a:r>
              <a:r>
                <a:rPr lang="en-US" sz="2400" b="1" dirty="0">
                  <a:solidFill>
                    <a:srgbClr val="0FBCDC"/>
                  </a:solidFill>
                  <a:ea typeface="Roboto" panose="02000000000000000000" pitchFamily="2" charset="0"/>
                </a:rPr>
                <a:t> 3</a:t>
              </a:r>
            </a:p>
          </p:txBody>
        </p:sp>
        <p:sp>
          <p:nvSpPr>
            <p:cNvPr id="18" name="Freeform 16">
              <a:extLst>
                <a:ext uri="{FF2B5EF4-FFF2-40B4-BE49-F238E27FC236}">
                  <a16:creationId xmlns:a16="http://schemas.microsoft.com/office/drawing/2014/main" id="{3D5C1835-0896-3680-A722-179EAE54B71B}"/>
                </a:ext>
              </a:extLst>
            </p:cNvPr>
            <p:cNvSpPr/>
            <p:nvPr/>
          </p:nvSpPr>
          <p:spPr>
            <a:xfrm>
              <a:off x="767987" y="3903686"/>
              <a:ext cx="1029598" cy="1029598"/>
            </a:xfrm>
            <a:custGeom>
              <a:avLst/>
              <a:gdLst/>
              <a:ahLst/>
              <a:cxnLst/>
              <a:rect l="l" t="t" r="r" b="b"/>
              <a:pathLst>
                <a:path w="6286246" h="6286246">
                  <a:moveTo>
                    <a:pt x="3143123" y="0"/>
                  </a:moveTo>
                  <a:cubicBezTo>
                    <a:pt x="1407287" y="0"/>
                    <a:pt x="0" y="1407287"/>
                    <a:pt x="0" y="3143123"/>
                  </a:cubicBezTo>
                  <a:cubicBezTo>
                    <a:pt x="0" y="4878959"/>
                    <a:pt x="1407287" y="6286246"/>
                    <a:pt x="3143123" y="6286246"/>
                  </a:cubicBezTo>
                  <a:cubicBezTo>
                    <a:pt x="4878959" y="6286246"/>
                    <a:pt x="6286246" y="4878959"/>
                    <a:pt x="6286246" y="3143123"/>
                  </a:cubicBezTo>
                  <a:cubicBezTo>
                    <a:pt x="6286246" y="1407287"/>
                    <a:pt x="4878959" y="0"/>
                    <a:pt x="3143123" y="0"/>
                  </a:cubicBezTo>
                  <a:close/>
                  <a:moveTo>
                    <a:pt x="3143123" y="4701413"/>
                  </a:moveTo>
                  <a:cubicBezTo>
                    <a:pt x="2282444" y="4701413"/>
                    <a:pt x="1584833" y="4003675"/>
                    <a:pt x="1584833" y="3143123"/>
                  </a:cubicBezTo>
                  <a:cubicBezTo>
                    <a:pt x="1584833" y="2282571"/>
                    <a:pt x="2282444" y="1584833"/>
                    <a:pt x="3143123" y="1584833"/>
                  </a:cubicBezTo>
                  <a:cubicBezTo>
                    <a:pt x="4003802" y="1584833"/>
                    <a:pt x="4701413" y="2282444"/>
                    <a:pt x="4701413" y="3143123"/>
                  </a:cubicBezTo>
                  <a:cubicBezTo>
                    <a:pt x="4701413" y="4003802"/>
                    <a:pt x="4003802" y="4701413"/>
                    <a:pt x="3143123" y="4701413"/>
                  </a:cubicBezTo>
                  <a:close/>
                </a:path>
              </a:pathLst>
            </a:custGeom>
            <a:blipFill>
              <a:blip r:embed="rId2"/>
              <a:stretch>
                <a:fillRect l="-38888" r="-38888"/>
              </a:stretch>
            </a:blipFill>
          </p:spPr>
        </p:sp>
        <p:sp>
          <p:nvSpPr>
            <p:cNvPr id="19" name="Freeform 16">
              <a:extLst>
                <a:ext uri="{FF2B5EF4-FFF2-40B4-BE49-F238E27FC236}">
                  <a16:creationId xmlns:a16="http://schemas.microsoft.com/office/drawing/2014/main" id="{1EB98D8E-3689-6876-8D73-1E5C9926F246}"/>
                </a:ext>
              </a:extLst>
            </p:cNvPr>
            <p:cNvSpPr/>
            <p:nvPr/>
          </p:nvSpPr>
          <p:spPr>
            <a:xfrm>
              <a:off x="767987" y="3933065"/>
              <a:ext cx="1029598" cy="1029598"/>
            </a:xfrm>
            <a:custGeom>
              <a:avLst/>
              <a:gdLst/>
              <a:ahLst/>
              <a:cxnLst/>
              <a:rect l="l" t="t" r="r" b="b"/>
              <a:pathLst>
                <a:path w="6286246" h="6286246">
                  <a:moveTo>
                    <a:pt x="3143123" y="0"/>
                  </a:moveTo>
                  <a:cubicBezTo>
                    <a:pt x="1407287" y="0"/>
                    <a:pt x="0" y="1407287"/>
                    <a:pt x="0" y="3143123"/>
                  </a:cubicBezTo>
                  <a:cubicBezTo>
                    <a:pt x="0" y="4878959"/>
                    <a:pt x="1407287" y="6286246"/>
                    <a:pt x="3143123" y="6286246"/>
                  </a:cubicBezTo>
                  <a:cubicBezTo>
                    <a:pt x="4878959" y="6286246"/>
                    <a:pt x="6286246" y="4878959"/>
                    <a:pt x="6286246" y="3143123"/>
                  </a:cubicBezTo>
                  <a:cubicBezTo>
                    <a:pt x="6286246" y="1407287"/>
                    <a:pt x="4878959" y="0"/>
                    <a:pt x="3143123" y="0"/>
                  </a:cubicBezTo>
                  <a:close/>
                  <a:moveTo>
                    <a:pt x="3143123" y="4701413"/>
                  </a:moveTo>
                  <a:cubicBezTo>
                    <a:pt x="2282444" y="4701413"/>
                    <a:pt x="1584833" y="4003675"/>
                    <a:pt x="1584833" y="3143123"/>
                  </a:cubicBezTo>
                  <a:cubicBezTo>
                    <a:pt x="1584833" y="2282571"/>
                    <a:pt x="2282444" y="1584833"/>
                    <a:pt x="3143123" y="1584833"/>
                  </a:cubicBezTo>
                  <a:cubicBezTo>
                    <a:pt x="4003802" y="1584833"/>
                    <a:pt x="4701413" y="2282444"/>
                    <a:pt x="4701413" y="3143123"/>
                  </a:cubicBezTo>
                  <a:cubicBezTo>
                    <a:pt x="4701413" y="4003802"/>
                    <a:pt x="4003802" y="4701413"/>
                    <a:pt x="3143123" y="4701413"/>
                  </a:cubicBezTo>
                  <a:close/>
                </a:path>
              </a:pathLst>
            </a:custGeom>
            <a:blipFill>
              <a:blip r:embed="rId2"/>
              <a:stretch>
                <a:fillRect l="-38888" r="-38888"/>
              </a:stretch>
            </a:blipFill>
          </p:spPr>
        </p:sp>
      </p:grpSp>
      <p:pic>
        <p:nvPicPr>
          <p:cNvPr id="20" name="Picture 3" descr="137 zalo kim anh">
            <a:extLst>
              <a:ext uri="{FF2B5EF4-FFF2-40B4-BE49-F238E27FC236}">
                <a16:creationId xmlns:a16="http://schemas.microsoft.com/office/drawing/2014/main" id="{393AE3D0-3867-790B-1532-13E4DD488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0456" y="1434490"/>
            <a:ext cx="2743200" cy="1780045"/>
          </a:xfrm>
          <a:prstGeom prst="roundRect">
            <a:avLst>
              <a:gd name="adj" fmla="val 7465"/>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descr="137 zalo kim anh">
            <a:extLst>
              <a:ext uri="{FF2B5EF4-FFF2-40B4-BE49-F238E27FC236}">
                <a16:creationId xmlns:a16="http://schemas.microsoft.com/office/drawing/2014/main" id="{24B75293-0DC7-AFDF-57E3-E96F3B119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0456" y="3310111"/>
            <a:ext cx="2743200" cy="1590057"/>
          </a:xfrm>
          <a:prstGeom prst="roundRect">
            <a:avLst>
              <a:gd name="adj" fmla="val 4779"/>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descr="137 zalo kim anh">
            <a:extLst>
              <a:ext uri="{FF2B5EF4-FFF2-40B4-BE49-F238E27FC236}">
                <a16:creationId xmlns:a16="http://schemas.microsoft.com/office/drawing/2014/main" id="{8FC150C6-0589-2059-EDD3-782E7F6732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5853" y="4995745"/>
            <a:ext cx="2721378" cy="1625392"/>
          </a:xfrm>
          <a:prstGeom prst="roundRect">
            <a:avLst>
              <a:gd name="adj" fmla="val 6011"/>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Rounded Corners 22" descr="137 zalo kim anh">
            <a:extLst>
              <a:ext uri="{FF2B5EF4-FFF2-40B4-BE49-F238E27FC236}">
                <a16:creationId xmlns:a16="http://schemas.microsoft.com/office/drawing/2014/main" id="{6CFAE9F5-57A5-698B-7A1D-9E089129202A}"/>
              </a:ext>
            </a:extLst>
          </p:cNvPr>
          <p:cNvSpPr/>
          <p:nvPr/>
        </p:nvSpPr>
        <p:spPr>
          <a:xfrm>
            <a:off x="8532334" y="1665842"/>
            <a:ext cx="1002535" cy="6940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descr="137 zalo kim anh">
            <a:extLst>
              <a:ext uri="{FF2B5EF4-FFF2-40B4-BE49-F238E27FC236}">
                <a16:creationId xmlns:a16="http://schemas.microsoft.com/office/drawing/2014/main" id="{0092B4A7-7559-3855-6DDB-EDC764409541}"/>
              </a:ext>
            </a:extLst>
          </p:cNvPr>
          <p:cNvSpPr/>
          <p:nvPr/>
        </p:nvSpPr>
        <p:spPr>
          <a:xfrm>
            <a:off x="9722156" y="3789117"/>
            <a:ext cx="539827" cy="46454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descr="137 zalo kim anh">
            <a:extLst>
              <a:ext uri="{FF2B5EF4-FFF2-40B4-BE49-F238E27FC236}">
                <a16:creationId xmlns:a16="http://schemas.microsoft.com/office/drawing/2014/main" id="{A1F3205D-5A42-03F1-8D1E-7CC6583745C5}"/>
              </a:ext>
            </a:extLst>
          </p:cNvPr>
          <p:cNvSpPr/>
          <p:nvPr/>
        </p:nvSpPr>
        <p:spPr>
          <a:xfrm>
            <a:off x="9314531" y="5881173"/>
            <a:ext cx="528812" cy="5636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9003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ppt_x"/>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heel(1)">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heel(1)">
                                      <p:cBhvr>
                                        <p:cTn id="34" dur="20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heel(1)">
                                      <p:cBhvr>
                                        <p:cTn id="5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descr="137 zalo kim anh">
            <a:extLst>
              <a:ext uri="{FF2B5EF4-FFF2-40B4-BE49-F238E27FC236}">
                <a16:creationId xmlns:a16="http://schemas.microsoft.com/office/drawing/2014/main" id="{17BC886C-BF7C-143D-8B24-AB72E42090B1}"/>
              </a:ext>
            </a:extLst>
          </p:cNvPr>
          <p:cNvGrpSpPr/>
          <p:nvPr/>
        </p:nvGrpSpPr>
        <p:grpSpPr>
          <a:xfrm>
            <a:off x="1031874" y="4160852"/>
            <a:ext cx="5483225" cy="1949564"/>
            <a:chOff x="6316816" y="978708"/>
            <a:chExt cx="5483225" cy="1949564"/>
          </a:xfrm>
        </p:grpSpPr>
        <p:sp>
          <p:nvSpPr>
            <p:cNvPr id="27" name="TextBox 20">
              <a:extLst>
                <a:ext uri="{FF2B5EF4-FFF2-40B4-BE49-F238E27FC236}">
                  <a16:creationId xmlns:a16="http://schemas.microsoft.com/office/drawing/2014/main" id="{8E40B63E-C2C6-2296-7447-6E2E58C0A45F}"/>
                </a:ext>
              </a:extLst>
            </p:cNvPr>
            <p:cNvSpPr txBox="1"/>
            <p:nvPr/>
          </p:nvSpPr>
          <p:spPr>
            <a:xfrm>
              <a:off x="6355773" y="1307965"/>
              <a:ext cx="929560" cy="369781"/>
            </a:xfrm>
            <a:prstGeom prst="rect">
              <a:avLst/>
            </a:prstGeom>
          </p:spPr>
          <p:txBody>
            <a:bodyPr lIns="0" tIns="0" rIns="0" bIns="0" rtlCol="0" anchor="t">
              <a:spAutoFit/>
            </a:bodyPr>
            <a:lstStyle/>
            <a:p>
              <a:pPr algn="ctr"/>
              <a:r>
                <a:rPr lang="en-US" sz="2400" b="1" dirty="0">
                  <a:solidFill>
                    <a:schemeClr val="bg2">
                      <a:lumMod val="50000"/>
                    </a:schemeClr>
                  </a:solidFill>
                  <a:ea typeface="Roboto" panose="02000000000000000000" pitchFamily="2" charset="0"/>
                </a:rPr>
                <a:t>05</a:t>
              </a:r>
            </a:p>
          </p:txBody>
        </p:sp>
        <p:sp>
          <p:nvSpPr>
            <p:cNvPr id="28" name="TextBox 21">
              <a:extLst>
                <a:ext uri="{FF2B5EF4-FFF2-40B4-BE49-F238E27FC236}">
                  <a16:creationId xmlns:a16="http://schemas.microsoft.com/office/drawing/2014/main" id="{7FD23269-FDF8-A6F2-0C65-AE1190FB23D9}"/>
                </a:ext>
              </a:extLst>
            </p:cNvPr>
            <p:cNvSpPr txBox="1"/>
            <p:nvPr/>
          </p:nvSpPr>
          <p:spPr>
            <a:xfrm>
              <a:off x="7534830" y="1450944"/>
              <a:ext cx="4265211" cy="1477328"/>
            </a:xfrm>
            <a:prstGeom prst="rect">
              <a:avLst/>
            </a:prstGeom>
          </p:spPr>
          <p:txBody>
            <a:bodyPr wrap="square" lIns="0" tIns="0" rIns="0" bIns="0" rtlCol="0" anchor="t">
              <a:spAutoFit/>
            </a:bodyPr>
            <a:lstStyle/>
            <a:p>
              <a:pPr algn="just"/>
              <a:r>
                <a:rPr lang="vi-VN" sz="2400" b="0" i="0" dirty="0" err="1">
                  <a:effectLst/>
                  <a:latin typeface="Calibri" panose="020F0502020204030204" pitchFamily="34" charset="0"/>
                  <a:ea typeface="Roboto" panose="02000000000000000000" pitchFamily="2" charset="0"/>
                  <a:cs typeface="Calibri" panose="020F0502020204030204" pitchFamily="34" charset="0"/>
                </a:rPr>
                <a:t>Nhấn</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nút</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của</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hộp</a:t>
              </a:r>
              <a:r>
                <a:rPr lang="vi-VN" sz="2400" b="0" i="0" dirty="0">
                  <a:effectLst/>
                  <a:latin typeface="Calibri" panose="020F0502020204030204" pitchFamily="34" charset="0"/>
                  <a:ea typeface="Roboto" panose="02000000000000000000" pitchFamily="2" charset="0"/>
                  <a:cs typeface="Calibri" panose="020F0502020204030204" pitchFamily="34" charset="0"/>
                </a:rPr>
                <a:t> công </a:t>
              </a:r>
              <a:r>
                <a:rPr lang="vi-VN" sz="2400" b="0" i="0" dirty="0" err="1">
                  <a:effectLst/>
                  <a:latin typeface="Calibri" panose="020F0502020204030204" pitchFamily="34" charset="0"/>
                  <a:ea typeface="Roboto" panose="02000000000000000000" pitchFamily="2" charset="0"/>
                  <a:cs typeface="Calibri" panose="020F0502020204030204" pitchFamily="34" charset="0"/>
                </a:rPr>
                <a:t>tắc</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kép</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để</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ngắt</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điện</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vào</a:t>
              </a:r>
              <a:r>
                <a:rPr lang="vi-VN" sz="2400" b="0" i="0" dirty="0">
                  <a:effectLst/>
                  <a:latin typeface="Calibri" panose="020F0502020204030204" pitchFamily="34" charset="0"/>
                  <a:ea typeface="Roboto" panose="02000000000000000000" pitchFamily="2" charset="0"/>
                  <a:cs typeface="Calibri" panose="020F0502020204030204" pitchFamily="34" charset="0"/>
                </a:rPr>
                <a:t> nam châm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điện</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Trụ</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thép</a:t>
              </a:r>
              <a:r>
                <a:rPr lang="vi-VN" sz="2400" b="0" i="0" dirty="0">
                  <a:effectLst/>
                  <a:latin typeface="Calibri" panose="020F0502020204030204" pitchFamily="34" charset="0"/>
                  <a:ea typeface="Roboto" panose="02000000000000000000" pitchFamily="2" charset="0"/>
                  <a:cs typeface="Calibri" panose="020F0502020204030204" pitchFamily="34" charset="0"/>
                </a:rPr>
                <a:t> rơi </a:t>
              </a:r>
              <a:r>
                <a:rPr lang="vi-VN" sz="2400" b="0" i="0" dirty="0" err="1">
                  <a:effectLst/>
                  <a:latin typeface="Calibri" panose="020F0502020204030204" pitchFamily="34" charset="0"/>
                  <a:ea typeface="Roboto" panose="02000000000000000000" pitchFamily="2" charset="0"/>
                  <a:cs typeface="Calibri" panose="020F0502020204030204" pitchFamily="34" charset="0"/>
                </a:rPr>
                <a:t>xuống</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và</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chuyển</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động</a:t>
              </a:r>
              <a:r>
                <a:rPr lang="vi-VN" sz="2400" b="0" i="0" dirty="0">
                  <a:effectLst/>
                  <a:latin typeface="Calibri" panose="020F0502020204030204" pitchFamily="34" charset="0"/>
                  <a:ea typeface="Roboto" panose="02000000000000000000" pitchFamily="2" charset="0"/>
                  <a:cs typeface="Calibri" panose="020F0502020204030204" pitchFamily="34" charset="0"/>
                </a:rPr>
                <a:t> đi qua </a:t>
              </a:r>
              <a:r>
                <a:rPr lang="vi-VN" sz="2400" b="0" i="0" dirty="0" err="1">
                  <a:effectLst/>
                  <a:latin typeface="Calibri" panose="020F0502020204030204" pitchFamily="34" charset="0"/>
                  <a:ea typeface="Roboto" panose="02000000000000000000" pitchFamily="2" charset="0"/>
                  <a:cs typeface="Calibri" panose="020F0502020204030204" pitchFamily="34" charset="0"/>
                </a:rPr>
                <a:t>cổng</a:t>
              </a:r>
              <a:r>
                <a:rPr lang="vi-VN" sz="2400" b="0" i="0" dirty="0">
                  <a:effectLst/>
                  <a:latin typeface="Calibri" panose="020F0502020204030204" pitchFamily="34" charset="0"/>
                  <a:ea typeface="Roboto" panose="02000000000000000000" pitchFamily="2" charset="0"/>
                  <a:cs typeface="Calibri" panose="020F0502020204030204" pitchFamily="34" charset="0"/>
                </a:rPr>
                <a:t> quang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điện</a:t>
              </a:r>
              <a:endParaRPr lang="en-US" sz="2400" dirty="0">
                <a:latin typeface="Calibri" panose="020F0502020204030204" pitchFamily="34" charset="0"/>
                <a:ea typeface="Roboto" panose="02000000000000000000" pitchFamily="2" charset="0"/>
                <a:cs typeface="Calibri" panose="020F0502020204030204" pitchFamily="34" charset="0"/>
              </a:endParaRPr>
            </a:p>
          </p:txBody>
        </p:sp>
        <p:sp>
          <p:nvSpPr>
            <p:cNvPr id="29" name="TextBox 22">
              <a:extLst>
                <a:ext uri="{FF2B5EF4-FFF2-40B4-BE49-F238E27FC236}">
                  <a16:creationId xmlns:a16="http://schemas.microsoft.com/office/drawing/2014/main" id="{5115DF9B-C909-F172-4409-F6DBEF8AD401}"/>
                </a:ext>
              </a:extLst>
            </p:cNvPr>
            <p:cNvSpPr txBox="1"/>
            <p:nvPr/>
          </p:nvSpPr>
          <p:spPr>
            <a:xfrm>
              <a:off x="7534831" y="1109928"/>
              <a:ext cx="1826492" cy="369332"/>
            </a:xfrm>
            <a:prstGeom prst="rect">
              <a:avLst/>
            </a:prstGeom>
          </p:spPr>
          <p:txBody>
            <a:bodyPr lIns="0" tIns="0" rIns="0" bIns="0" rtlCol="0" anchor="t">
              <a:spAutoFit/>
            </a:bodyPr>
            <a:lstStyle/>
            <a:p>
              <a:r>
                <a:rPr lang="en-US" sz="2400" b="1" dirty="0" err="1">
                  <a:solidFill>
                    <a:srgbClr val="0FBCDC"/>
                  </a:solidFill>
                  <a:ea typeface="Roboto" panose="02000000000000000000" pitchFamily="2" charset="0"/>
                </a:rPr>
                <a:t>Bước</a:t>
              </a:r>
              <a:r>
                <a:rPr lang="en-US" sz="2400" b="1" dirty="0">
                  <a:solidFill>
                    <a:srgbClr val="0FBCDC"/>
                  </a:solidFill>
                  <a:ea typeface="Roboto" panose="02000000000000000000" pitchFamily="2" charset="0"/>
                </a:rPr>
                <a:t> 5</a:t>
              </a:r>
            </a:p>
          </p:txBody>
        </p:sp>
        <p:sp>
          <p:nvSpPr>
            <p:cNvPr id="30" name="Freeform 16">
              <a:extLst>
                <a:ext uri="{FF2B5EF4-FFF2-40B4-BE49-F238E27FC236}">
                  <a16:creationId xmlns:a16="http://schemas.microsoft.com/office/drawing/2014/main" id="{38CE2CB0-E8F9-5AB5-AA40-11DD7C0B042F}"/>
                </a:ext>
              </a:extLst>
            </p:cNvPr>
            <p:cNvSpPr/>
            <p:nvPr/>
          </p:nvSpPr>
          <p:spPr>
            <a:xfrm>
              <a:off x="6316816" y="978708"/>
              <a:ext cx="1029598" cy="1029598"/>
            </a:xfrm>
            <a:custGeom>
              <a:avLst/>
              <a:gdLst/>
              <a:ahLst/>
              <a:cxnLst/>
              <a:rect l="l" t="t" r="r" b="b"/>
              <a:pathLst>
                <a:path w="6286246" h="6286246">
                  <a:moveTo>
                    <a:pt x="3143123" y="0"/>
                  </a:moveTo>
                  <a:cubicBezTo>
                    <a:pt x="1407287" y="0"/>
                    <a:pt x="0" y="1407287"/>
                    <a:pt x="0" y="3143123"/>
                  </a:cubicBezTo>
                  <a:cubicBezTo>
                    <a:pt x="0" y="4878959"/>
                    <a:pt x="1407287" y="6286246"/>
                    <a:pt x="3143123" y="6286246"/>
                  </a:cubicBezTo>
                  <a:cubicBezTo>
                    <a:pt x="4878959" y="6286246"/>
                    <a:pt x="6286246" y="4878959"/>
                    <a:pt x="6286246" y="3143123"/>
                  </a:cubicBezTo>
                  <a:cubicBezTo>
                    <a:pt x="6286246" y="1407287"/>
                    <a:pt x="4878959" y="0"/>
                    <a:pt x="3143123" y="0"/>
                  </a:cubicBezTo>
                  <a:close/>
                  <a:moveTo>
                    <a:pt x="3143123" y="4701413"/>
                  </a:moveTo>
                  <a:cubicBezTo>
                    <a:pt x="2282444" y="4701413"/>
                    <a:pt x="1584833" y="4003675"/>
                    <a:pt x="1584833" y="3143123"/>
                  </a:cubicBezTo>
                  <a:cubicBezTo>
                    <a:pt x="1584833" y="2282571"/>
                    <a:pt x="2282444" y="1584833"/>
                    <a:pt x="3143123" y="1584833"/>
                  </a:cubicBezTo>
                  <a:cubicBezTo>
                    <a:pt x="4003802" y="1584833"/>
                    <a:pt x="4701413" y="2282444"/>
                    <a:pt x="4701413" y="3143123"/>
                  </a:cubicBezTo>
                  <a:cubicBezTo>
                    <a:pt x="4701413" y="4003802"/>
                    <a:pt x="4003802" y="4701413"/>
                    <a:pt x="3143123" y="4701413"/>
                  </a:cubicBezTo>
                  <a:close/>
                </a:path>
              </a:pathLst>
            </a:custGeom>
            <a:blipFill>
              <a:blip r:embed="rId2"/>
              <a:stretch>
                <a:fillRect l="-38888" r="-38888"/>
              </a:stretch>
            </a:blipFill>
          </p:spPr>
        </p:sp>
      </p:grpSp>
      <p:grpSp>
        <p:nvGrpSpPr>
          <p:cNvPr id="31" name="Group 30" descr="137 zalo kim anh">
            <a:extLst>
              <a:ext uri="{FF2B5EF4-FFF2-40B4-BE49-F238E27FC236}">
                <a16:creationId xmlns:a16="http://schemas.microsoft.com/office/drawing/2014/main" id="{431C40DF-9C81-13A1-E941-86B57C76D956}"/>
              </a:ext>
            </a:extLst>
          </p:cNvPr>
          <p:cNvGrpSpPr/>
          <p:nvPr/>
        </p:nvGrpSpPr>
        <p:grpSpPr>
          <a:xfrm>
            <a:off x="993923" y="1882515"/>
            <a:ext cx="5521177" cy="1542172"/>
            <a:chOff x="739456" y="5425850"/>
            <a:chExt cx="5521177" cy="1542172"/>
          </a:xfrm>
        </p:grpSpPr>
        <p:sp>
          <p:nvSpPr>
            <p:cNvPr id="32" name="TextBox 30">
              <a:extLst>
                <a:ext uri="{FF2B5EF4-FFF2-40B4-BE49-F238E27FC236}">
                  <a16:creationId xmlns:a16="http://schemas.microsoft.com/office/drawing/2014/main" id="{F7E094B5-D3DE-09DC-708F-D0FCB940AD17}"/>
                </a:ext>
              </a:extLst>
            </p:cNvPr>
            <p:cNvSpPr txBox="1"/>
            <p:nvPr/>
          </p:nvSpPr>
          <p:spPr>
            <a:xfrm>
              <a:off x="739456" y="5764258"/>
              <a:ext cx="1108236" cy="369781"/>
            </a:xfrm>
            <a:prstGeom prst="rect">
              <a:avLst/>
            </a:prstGeom>
          </p:spPr>
          <p:txBody>
            <a:bodyPr lIns="0" tIns="0" rIns="0" bIns="0" rtlCol="0" anchor="t">
              <a:spAutoFit/>
            </a:bodyPr>
            <a:lstStyle/>
            <a:p>
              <a:pPr algn="ctr">
                <a:lnSpc>
                  <a:spcPts val="2977"/>
                </a:lnSpc>
              </a:pPr>
              <a:r>
                <a:rPr lang="en-US" sz="2400" b="1" dirty="0">
                  <a:solidFill>
                    <a:schemeClr val="bg2">
                      <a:lumMod val="50000"/>
                    </a:schemeClr>
                  </a:solidFill>
                  <a:ea typeface="Roboto" panose="02000000000000000000" pitchFamily="2" charset="0"/>
                </a:rPr>
                <a:t>04</a:t>
              </a:r>
            </a:p>
          </p:txBody>
        </p:sp>
        <p:sp>
          <p:nvSpPr>
            <p:cNvPr id="33" name="TextBox 31">
              <a:extLst>
                <a:ext uri="{FF2B5EF4-FFF2-40B4-BE49-F238E27FC236}">
                  <a16:creationId xmlns:a16="http://schemas.microsoft.com/office/drawing/2014/main" id="{BA7E7074-5EE4-0FA7-DDA2-96E76A57DED1}"/>
                </a:ext>
              </a:extLst>
            </p:cNvPr>
            <p:cNvSpPr txBox="1"/>
            <p:nvPr/>
          </p:nvSpPr>
          <p:spPr>
            <a:xfrm>
              <a:off x="1993851" y="5860026"/>
              <a:ext cx="4266782" cy="1107996"/>
            </a:xfrm>
            <a:prstGeom prst="rect">
              <a:avLst/>
            </a:prstGeom>
          </p:spPr>
          <p:txBody>
            <a:bodyPr wrap="square" lIns="0" tIns="0" rIns="0" bIns="0" rtlCol="0" anchor="t">
              <a:spAutoFit/>
            </a:bodyPr>
            <a:lstStyle/>
            <a:p>
              <a:pPr algn="just"/>
              <a:r>
                <a:rPr lang="vi-VN" sz="2400" b="0" i="0" dirty="0" err="1">
                  <a:effectLst/>
                  <a:latin typeface="Calibri" panose="020F0502020204030204" pitchFamily="34" charset="0"/>
                  <a:ea typeface="Roboto" panose="02000000000000000000" pitchFamily="2" charset="0"/>
                  <a:cs typeface="Calibri" panose="020F0502020204030204" pitchFamily="34" charset="0"/>
                </a:rPr>
                <a:t>Nhấn</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nút</a:t>
              </a:r>
              <a:r>
                <a:rPr lang="vi-VN" sz="2400" b="0" i="0" dirty="0">
                  <a:effectLst/>
                  <a:latin typeface="Calibri" panose="020F0502020204030204" pitchFamily="34" charset="0"/>
                  <a:ea typeface="Roboto" panose="02000000000000000000" pitchFamily="2" charset="0"/>
                  <a:cs typeface="Calibri" panose="020F0502020204030204" pitchFamily="34" charset="0"/>
                </a:rPr>
                <a:t> RESET </a:t>
              </a:r>
              <a:r>
                <a:rPr lang="vi-VN" sz="2400" b="0" i="0" dirty="0" err="1">
                  <a:effectLst/>
                  <a:latin typeface="Calibri" panose="020F0502020204030204" pitchFamily="34" charset="0"/>
                  <a:ea typeface="Roboto" panose="02000000000000000000" pitchFamily="2" charset="0"/>
                  <a:cs typeface="Calibri" panose="020F0502020204030204" pitchFamily="34" charset="0"/>
                </a:rPr>
                <a:t>của</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đồng</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hồ</a:t>
              </a:r>
              <a:r>
                <a:rPr lang="vi-VN" sz="2400" b="0" i="0" dirty="0">
                  <a:effectLst/>
                  <a:latin typeface="Calibri" panose="020F0502020204030204" pitchFamily="34" charset="0"/>
                  <a:ea typeface="Roboto" panose="02000000000000000000" pitchFamily="2" charset="0"/>
                  <a:cs typeface="Calibri" panose="020F0502020204030204" pitchFamily="34" charset="0"/>
                </a:rPr>
                <a:t> MC964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để</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chuyển</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các</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số</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hiển</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thị</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về</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giá</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trị</a:t>
              </a:r>
              <a:r>
                <a:rPr lang="vi-VN" sz="2400" b="0" i="0" dirty="0">
                  <a:effectLst/>
                  <a:latin typeface="Calibri" panose="020F0502020204030204" pitchFamily="34" charset="0"/>
                  <a:ea typeface="Roboto" panose="02000000000000000000" pitchFamily="2" charset="0"/>
                  <a:cs typeface="Calibri" panose="020F0502020204030204" pitchFamily="34" charset="0"/>
                </a:rPr>
                <a:t> ban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đầu</a:t>
              </a:r>
              <a:r>
                <a:rPr lang="vi-VN" sz="2400" b="0" i="0" dirty="0">
                  <a:effectLst/>
                  <a:latin typeface="Calibri" panose="020F0502020204030204" pitchFamily="34" charset="0"/>
                  <a:ea typeface="Roboto" panose="02000000000000000000" pitchFamily="2" charset="0"/>
                  <a:cs typeface="Calibri" panose="020F0502020204030204" pitchFamily="34" charset="0"/>
                </a:rPr>
                <a:t> 0.000.</a:t>
              </a:r>
            </a:p>
          </p:txBody>
        </p:sp>
        <p:sp>
          <p:nvSpPr>
            <p:cNvPr id="34" name="TextBox 32">
              <a:extLst>
                <a:ext uri="{FF2B5EF4-FFF2-40B4-BE49-F238E27FC236}">
                  <a16:creationId xmlns:a16="http://schemas.microsoft.com/office/drawing/2014/main" id="{CBA55D14-E5FE-2A95-2D3C-61B1B4B998DB}"/>
                </a:ext>
              </a:extLst>
            </p:cNvPr>
            <p:cNvSpPr txBox="1"/>
            <p:nvPr/>
          </p:nvSpPr>
          <p:spPr>
            <a:xfrm>
              <a:off x="1993853" y="5585270"/>
              <a:ext cx="1456607" cy="263983"/>
            </a:xfrm>
            <a:prstGeom prst="rect">
              <a:avLst/>
            </a:prstGeom>
          </p:spPr>
          <p:txBody>
            <a:bodyPr lIns="0" tIns="0" rIns="0" bIns="0" rtlCol="0" anchor="t">
              <a:spAutoFit/>
            </a:bodyPr>
            <a:lstStyle/>
            <a:p>
              <a:pPr>
                <a:lnSpc>
                  <a:spcPts val="1922"/>
                </a:lnSpc>
              </a:pPr>
              <a:r>
                <a:rPr lang="en-US" sz="2400" b="1" dirty="0" err="1">
                  <a:solidFill>
                    <a:srgbClr val="0FBCDC"/>
                  </a:solidFill>
                  <a:ea typeface="Roboto" panose="02000000000000000000" pitchFamily="2" charset="0"/>
                </a:rPr>
                <a:t>Bước</a:t>
              </a:r>
              <a:r>
                <a:rPr lang="en-US" sz="2400" b="1" dirty="0">
                  <a:solidFill>
                    <a:srgbClr val="0FBCDC"/>
                  </a:solidFill>
                  <a:ea typeface="Roboto" panose="02000000000000000000" pitchFamily="2" charset="0"/>
                </a:rPr>
                <a:t> 4</a:t>
              </a:r>
            </a:p>
          </p:txBody>
        </p:sp>
        <p:sp>
          <p:nvSpPr>
            <p:cNvPr id="35" name="Freeform 16">
              <a:extLst>
                <a:ext uri="{FF2B5EF4-FFF2-40B4-BE49-F238E27FC236}">
                  <a16:creationId xmlns:a16="http://schemas.microsoft.com/office/drawing/2014/main" id="{8BA0780E-1279-0D3E-8A14-F3C6996847FE}"/>
                </a:ext>
              </a:extLst>
            </p:cNvPr>
            <p:cNvSpPr/>
            <p:nvPr/>
          </p:nvSpPr>
          <p:spPr>
            <a:xfrm>
              <a:off x="767987" y="5425850"/>
              <a:ext cx="1029598" cy="1029598"/>
            </a:xfrm>
            <a:custGeom>
              <a:avLst/>
              <a:gdLst/>
              <a:ahLst/>
              <a:cxnLst/>
              <a:rect l="l" t="t" r="r" b="b"/>
              <a:pathLst>
                <a:path w="6286246" h="6286246">
                  <a:moveTo>
                    <a:pt x="3143123" y="0"/>
                  </a:moveTo>
                  <a:cubicBezTo>
                    <a:pt x="1407287" y="0"/>
                    <a:pt x="0" y="1407287"/>
                    <a:pt x="0" y="3143123"/>
                  </a:cubicBezTo>
                  <a:cubicBezTo>
                    <a:pt x="0" y="4878959"/>
                    <a:pt x="1407287" y="6286246"/>
                    <a:pt x="3143123" y="6286246"/>
                  </a:cubicBezTo>
                  <a:cubicBezTo>
                    <a:pt x="4878959" y="6286246"/>
                    <a:pt x="6286246" y="4878959"/>
                    <a:pt x="6286246" y="3143123"/>
                  </a:cubicBezTo>
                  <a:cubicBezTo>
                    <a:pt x="6286246" y="1407287"/>
                    <a:pt x="4878959" y="0"/>
                    <a:pt x="3143123" y="0"/>
                  </a:cubicBezTo>
                  <a:close/>
                  <a:moveTo>
                    <a:pt x="3143123" y="4701413"/>
                  </a:moveTo>
                  <a:cubicBezTo>
                    <a:pt x="2282444" y="4701413"/>
                    <a:pt x="1584833" y="4003675"/>
                    <a:pt x="1584833" y="3143123"/>
                  </a:cubicBezTo>
                  <a:cubicBezTo>
                    <a:pt x="1584833" y="2282571"/>
                    <a:pt x="2282444" y="1584833"/>
                    <a:pt x="3143123" y="1584833"/>
                  </a:cubicBezTo>
                  <a:cubicBezTo>
                    <a:pt x="4003802" y="1584833"/>
                    <a:pt x="4701413" y="2282444"/>
                    <a:pt x="4701413" y="3143123"/>
                  </a:cubicBezTo>
                  <a:cubicBezTo>
                    <a:pt x="4701413" y="4003802"/>
                    <a:pt x="4003802" y="4701413"/>
                    <a:pt x="3143123" y="4701413"/>
                  </a:cubicBezTo>
                  <a:close/>
                </a:path>
              </a:pathLst>
            </a:custGeom>
            <a:blipFill>
              <a:blip r:embed="rId2"/>
              <a:stretch>
                <a:fillRect l="-38888" r="-38888"/>
              </a:stretch>
            </a:blipFill>
          </p:spPr>
        </p:sp>
      </p:grpSp>
      <p:sp>
        <p:nvSpPr>
          <p:cNvPr id="3" name="五边形 115" descr="137 zalo kim anh">
            <a:extLst>
              <a:ext uri="{FF2B5EF4-FFF2-40B4-BE49-F238E27FC236}">
                <a16:creationId xmlns:a16="http://schemas.microsoft.com/office/drawing/2014/main" id="{4853F862-2598-47F9-F5A1-CA6DA03F5EFF}"/>
              </a:ext>
            </a:extLst>
          </p:cNvPr>
          <p:cNvSpPr/>
          <p:nvPr/>
        </p:nvSpPr>
        <p:spPr bwMode="auto">
          <a:xfrm>
            <a:off x="197016" y="173235"/>
            <a:ext cx="8812074" cy="615157"/>
          </a:xfrm>
          <a:prstGeom prst="homePlate">
            <a:avLst/>
          </a:prstGeom>
          <a:solidFill>
            <a:srgbClr val="FFCA08"/>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ĐO GIA TỐC RƠI TỰ DO</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ndParaRPr>
          </a:p>
        </p:txBody>
      </p:sp>
      <p:sp>
        <p:nvSpPr>
          <p:cNvPr id="2" name="TextBox 8" descr="137 zalo kim anh">
            <a:extLst>
              <a:ext uri="{FF2B5EF4-FFF2-40B4-BE49-F238E27FC236}">
                <a16:creationId xmlns:a16="http://schemas.microsoft.com/office/drawing/2014/main" id="{FB3B0C64-97F1-067A-B61E-3F083530AB44}"/>
              </a:ext>
            </a:extLst>
          </p:cNvPr>
          <p:cNvSpPr txBox="1"/>
          <p:nvPr/>
        </p:nvSpPr>
        <p:spPr>
          <a:xfrm>
            <a:off x="197016" y="875184"/>
            <a:ext cx="7838155" cy="430887"/>
          </a:xfrm>
          <a:prstGeom prst="rect">
            <a:avLst/>
          </a:prstGeom>
        </p:spPr>
        <p:txBody>
          <a:bodyPr wrap="square" lIns="0" tIns="0" rIns="0" bIns="0" rtlCol="0" anchor="t">
            <a:spAutoFit/>
          </a:bodyPr>
          <a:lstStyle/>
          <a:p>
            <a:pPr>
              <a:spcBef>
                <a:spcPct val="0"/>
              </a:spcBef>
            </a:pPr>
            <a:r>
              <a:rPr lang="en-US" sz="2800" b="1">
                <a:solidFill>
                  <a:srgbClr val="E17C3E"/>
                </a:solidFill>
              </a:rPr>
              <a:t>C. Tiến hành thí nghiệm</a:t>
            </a:r>
            <a:endParaRPr lang="en-US" sz="2800" b="1" dirty="0">
              <a:solidFill>
                <a:srgbClr val="E17C3E"/>
              </a:solidFill>
            </a:endParaRPr>
          </a:p>
        </p:txBody>
      </p:sp>
      <p:pic>
        <p:nvPicPr>
          <p:cNvPr id="36" name="Picture 35" descr="137 zalo kim anh">
            <a:extLst>
              <a:ext uri="{FF2B5EF4-FFF2-40B4-BE49-F238E27FC236}">
                <a16:creationId xmlns:a16="http://schemas.microsoft.com/office/drawing/2014/main" id="{260E0296-5BC4-0C27-C878-6AA85334B0DF}"/>
              </a:ext>
            </a:extLst>
          </p:cNvPr>
          <p:cNvPicPr>
            <a:picLocks noChangeAspect="1"/>
          </p:cNvPicPr>
          <p:nvPr/>
        </p:nvPicPr>
        <p:blipFill rotWithShape="1">
          <a:blip r:embed="rId3"/>
          <a:srcRect l="4210" t="3961" r="35659" b="51015"/>
          <a:stretch/>
        </p:blipFill>
        <p:spPr>
          <a:xfrm>
            <a:off x="7182678" y="1838740"/>
            <a:ext cx="3768648" cy="2014330"/>
          </a:xfrm>
          <a:prstGeom prst="roundRect">
            <a:avLst/>
          </a:prstGeom>
        </p:spPr>
      </p:pic>
      <p:sp>
        <p:nvSpPr>
          <p:cNvPr id="37" name="Oval 36" descr="137 zalo kim anh">
            <a:extLst>
              <a:ext uri="{FF2B5EF4-FFF2-40B4-BE49-F238E27FC236}">
                <a16:creationId xmlns:a16="http://schemas.microsoft.com/office/drawing/2014/main" id="{FCCBF95E-4B2C-6E07-F596-C3A336013326}"/>
              </a:ext>
            </a:extLst>
          </p:cNvPr>
          <p:cNvSpPr/>
          <p:nvPr/>
        </p:nvSpPr>
        <p:spPr>
          <a:xfrm>
            <a:off x="10151166" y="2196550"/>
            <a:ext cx="543338" cy="5433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descr="137 zalo kim anh">
            <a:extLst>
              <a:ext uri="{FF2B5EF4-FFF2-40B4-BE49-F238E27FC236}">
                <a16:creationId xmlns:a16="http://schemas.microsoft.com/office/drawing/2014/main" id="{97C0529D-28E2-37A5-5053-560A574E4C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62" t="86313" r="48980" b="6476"/>
          <a:stretch/>
        </p:blipFill>
        <p:spPr bwMode="auto">
          <a:xfrm>
            <a:off x="7195931" y="4227444"/>
            <a:ext cx="3737112" cy="1961321"/>
          </a:xfrm>
          <a:prstGeom prst="roundRect">
            <a:avLst/>
          </a:prstGeom>
          <a:noFill/>
          <a:extLst>
            <a:ext uri="{909E8E84-426E-40DD-AFC4-6F175D3DCCD1}">
              <a14:hiddenFill xmlns:a14="http://schemas.microsoft.com/office/drawing/2010/main">
                <a:solidFill>
                  <a:srgbClr val="FFFFFF"/>
                </a:solidFill>
              </a14:hiddenFill>
            </a:ext>
          </a:extLst>
        </p:spPr>
      </p:pic>
      <p:sp>
        <p:nvSpPr>
          <p:cNvPr id="39" name="Oval 38" descr="137 zalo kim anh">
            <a:extLst>
              <a:ext uri="{FF2B5EF4-FFF2-40B4-BE49-F238E27FC236}">
                <a16:creationId xmlns:a16="http://schemas.microsoft.com/office/drawing/2014/main" id="{7318392E-0FA6-4F9F-66F9-136952C310F9}"/>
              </a:ext>
            </a:extLst>
          </p:cNvPr>
          <p:cNvSpPr/>
          <p:nvPr/>
        </p:nvSpPr>
        <p:spPr>
          <a:xfrm>
            <a:off x="9455427" y="5174976"/>
            <a:ext cx="543338" cy="5433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17253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heel(1)">
                                      <p:cBhvr>
                                        <p:cTn id="13" dur="20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0-#ppt_w/2"/>
                                          </p:val>
                                        </p:tav>
                                        <p:tav tm="100000">
                                          <p:val>
                                            <p:strVal val="#ppt_x"/>
                                          </p:val>
                                        </p:tav>
                                      </p:tavLst>
                                    </p:anim>
                                    <p:anim calcmode="lin" valueType="num">
                                      <p:cBhvr additive="base">
                                        <p:cTn id="19" dur="50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0-#ppt_w/2"/>
                                          </p:val>
                                        </p:tav>
                                        <p:tav tm="100000">
                                          <p:val>
                                            <p:strVal val="#ppt_x"/>
                                          </p:val>
                                        </p:tav>
                                      </p:tavLst>
                                    </p:anim>
                                    <p:anim calcmode="lin" valueType="num">
                                      <p:cBhvr additive="base">
                                        <p:cTn id="24" dur="500" fill="hold"/>
                                        <p:tgtEl>
                                          <p:spTgt spid="38"/>
                                        </p:tgtEl>
                                        <p:attrNameLst>
                                          <p:attrName>ppt_y</p:attrName>
                                        </p:attrNameLst>
                                      </p:cBhvr>
                                      <p:tavLst>
                                        <p:tav tm="0">
                                          <p:val>
                                            <p:strVal val="#ppt_y"/>
                                          </p:val>
                                        </p:tav>
                                        <p:tav tm="100000">
                                          <p:val>
                                            <p:strVal val="#ppt_y"/>
                                          </p:val>
                                        </p:tav>
                                      </p:tavLst>
                                    </p:anim>
                                  </p:childTnLst>
                                </p:cTn>
                              </p:par>
                              <p:par>
                                <p:cTn id="25" presetID="21" presetClass="entr" presetSubtype="1"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heel(1)">
                                      <p:cBhvr>
                                        <p:cTn id="2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115" descr="137 zalo kim anh">
            <a:extLst>
              <a:ext uri="{FF2B5EF4-FFF2-40B4-BE49-F238E27FC236}">
                <a16:creationId xmlns:a16="http://schemas.microsoft.com/office/drawing/2014/main" id="{4853F862-2598-47F9-F5A1-CA6DA03F5EFF}"/>
              </a:ext>
            </a:extLst>
          </p:cNvPr>
          <p:cNvSpPr/>
          <p:nvPr/>
        </p:nvSpPr>
        <p:spPr bwMode="auto">
          <a:xfrm>
            <a:off x="197016" y="173235"/>
            <a:ext cx="8812074" cy="615157"/>
          </a:xfrm>
          <a:prstGeom prst="homePlate">
            <a:avLst/>
          </a:prstGeom>
          <a:solidFill>
            <a:srgbClr val="FFCA08"/>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ĐO GIA TỐC RƠI TỰ DO</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ndParaRPr>
          </a:p>
        </p:txBody>
      </p:sp>
      <p:sp>
        <p:nvSpPr>
          <p:cNvPr id="2" name="TextBox 8" descr="137 zalo kim anh">
            <a:extLst>
              <a:ext uri="{FF2B5EF4-FFF2-40B4-BE49-F238E27FC236}">
                <a16:creationId xmlns:a16="http://schemas.microsoft.com/office/drawing/2014/main" id="{FB3B0C64-97F1-067A-B61E-3F083530AB44}"/>
              </a:ext>
            </a:extLst>
          </p:cNvPr>
          <p:cNvSpPr txBox="1"/>
          <p:nvPr/>
        </p:nvSpPr>
        <p:spPr>
          <a:xfrm>
            <a:off x="197016" y="875184"/>
            <a:ext cx="7838155" cy="430887"/>
          </a:xfrm>
          <a:prstGeom prst="rect">
            <a:avLst/>
          </a:prstGeom>
        </p:spPr>
        <p:txBody>
          <a:bodyPr wrap="square" lIns="0" tIns="0" rIns="0" bIns="0" rtlCol="0" anchor="t">
            <a:spAutoFit/>
          </a:bodyPr>
          <a:lstStyle/>
          <a:p>
            <a:pPr>
              <a:spcBef>
                <a:spcPct val="0"/>
              </a:spcBef>
            </a:pPr>
            <a:r>
              <a:rPr lang="en-US" sz="2800" b="1">
                <a:solidFill>
                  <a:srgbClr val="E17C3E"/>
                </a:solidFill>
              </a:rPr>
              <a:t>C. Tiến hành thí nghiệm</a:t>
            </a:r>
            <a:endParaRPr lang="en-US" sz="2800" b="1" dirty="0">
              <a:solidFill>
                <a:srgbClr val="E17C3E"/>
              </a:solidFill>
            </a:endParaRPr>
          </a:p>
        </p:txBody>
      </p:sp>
      <p:grpSp>
        <p:nvGrpSpPr>
          <p:cNvPr id="14" name="Group 13" descr="137 zalo kim anh">
            <a:extLst>
              <a:ext uri="{FF2B5EF4-FFF2-40B4-BE49-F238E27FC236}">
                <a16:creationId xmlns:a16="http://schemas.microsoft.com/office/drawing/2014/main" id="{8FB4809E-6301-F578-A9A3-BB15FACE6357}"/>
              </a:ext>
            </a:extLst>
          </p:cNvPr>
          <p:cNvGrpSpPr/>
          <p:nvPr/>
        </p:nvGrpSpPr>
        <p:grpSpPr>
          <a:xfrm>
            <a:off x="481549" y="1506858"/>
            <a:ext cx="4738151" cy="1595812"/>
            <a:chOff x="6316816" y="2368669"/>
            <a:chExt cx="4738151" cy="1595812"/>
          </a:xfrm>
        </p:grpSpPr>
        <p:sp>
          <p:nvSpPr>
            <p:cNvPr id="15" name="TextBox 25">
              <a:extLst>
                <a:ext uri="{FF2B5EF4-FFF2-40B4-BE49-F238E27FC236}">
                  <a16:creationId xmlns:a16="http://schemas.microsoft.com/office/drawing/2014/main" id="{6F993DB0-E335-2B67-3ACA-2772C953909B}"/>
                </a:ext>
              </a:extLst>
            </p:cNvPr>
            <p:cNvSpPr txBox="1"/>
            <p:nvPr/>
          </p:nvSpPr>
          <p:spPr>
            <a:xfrm>
              <a:off x="6355773" y="2700254"/>
              <a:ext cx="929560" cy="365485"/>
            </a:xfrm>
            <a:prstGeom prst="rect">
              <a:avLst/>
            </a:prstGeom>
          </p:spPr>
          <p:txBody>
            <a:bodyPr lIns="0" tIns="0" rIns="0" bIns="0" rtlCol="0" anchor="t">
              <a:spAutoFit/>
            </a:bodyPr>
            <a:lstStyle/>
            <a:p>
              <a:pPr algn="ctr">
                <a:lnSpc>
                  <a:spcPts val="2977"/>
                </a:lnSpc>
              </a:pPr>
              <a:r>
                <a:rPr lang="en-US" sz="2400" b="1" dirty="0">
                  <a:solidFill>
                    <a:schemeClr val="bg2">
                      <a:lumMod val="50000"/>
                    </a:schemeClr>
                  </a:solidFill>
                  <a:latin typeface="Roboto" panose="02000000000000000000" pitchFamily="2" charset="0"/>
                  <a:ea typeface="Roboto" panose="02000000000000000000" pitchFamily="2" charset="0"/>
                </a:rPr>
                <a:t>06</a:t>
              </a:r>
            </a:p>
          </p:txBody>
        </p:sp>
        <p:sp>
          <p:nvSpPr>
            <p:cNvPr id="16" name="TextBox 26">
              <a:extLst>
                <a:ext uri="{FF2B5EF4-FFF2-40B4-BE49-F238E27FC236}">
                  <a16:creationId xmlns:a16="http://schemas.microsoft.com/office/drawing/2014/main" id="{31E8337B-1F38-B6B4-A0B8-020B9590916B}"/>
                </a:ext>
              </a:extLst>
            </p:cNvPr>
            <p:cNvSpPr txBox="1"/>
            <p:nvPr/>
          </p:nvSpPr>
          <p:spPr>
            <a:xfrm>
              <a:off x="7534831" y="2856485"/>
              <a:ext cx="3520136" cy="1107996"/>
            </a:xfrm>
            <a:prstGeom prst="rect">
              <a:avLst/>
            </a:prstGeom>
          </p:spPr>
          <p:txBody>
            <a:bodyPr wrap="square" lIns="0" tIns="0" rIns="0" bIns="0" rtlCol="0" anchor="t">
              <a:spAutoFit/>
            </a:bodyPr>
            <a:lstStyle/>
            <a:p>
              <a:pPr algn="just"/>
              <a:r>
                <a:rPr lang="vi-VN" sz="2400" b="0" i="0" dirty="0">
                  <a:effectLst/>
                  <a:latin typeface="Calibri" panose="020F0502020204030204" pitchFamily="34" charset="0"/>
                  <a:ea typeface="Roboto" panose="02000000000000000000" pitchFamily="2" charset="0"/>
                  <a:cs typeface="Calibri" panose="020F0502020204030204" pitchFamily="34" charset="0"/>
                </a:rPr>
                <a:t>Ghi </a:t>
              </a:r>
              <a:r>
                <a:rPr lang="vi-VN" sz="2400" b="0" i="0" dirty="0" err="1">
                  <a:effectLst/>
                  <a:latin typeface="Calibri" panose="020F0502020204030204" pitchFamily="34" charset="0"/>
                  <a:ea typeface="Roboto" panose="02000000000000000000" pitchFamily="2" charset="0"/>
                  <a:cs typeface="Calibri" panose="020F0502020204030204" pitchFamily="34" charset="0"/>
                </a:rPr>
                <a:t>lại</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các</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giá</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trị</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thời</a:t>
              </a:r>
              <a:r>
                <a:rPr lang="vi-VN" sz="2400" b="0" i="0" dirty="0">
                  <a:effectLst/>
                  <a:latin typeface="Calibri" panose="020F0502020204030204" pitchFamily="34" charset="0"/>
                  <a:ea typeface="Roboto" panose="02000000000000000000" pitchFamily="2" charset="0"/>
                  <a:cs typeface="Calibri" panose="020F0502020204030204" pitchFamily="34" charset="0"/>
                </a:rPr>
                <a:t> gian </a:t>
              </a:r>
              <a:r>
                <a:rPr lang="vi-VN" sz="2400" b="0" i="0" dirty="0" err="1">
                  <a:effectLst/>
                  <a:latin typeface="Calibri" panose="020F0502020204030204" pitchFamily="34" charset="0"/>
                  <a:ea typeface="Roboto" panose="02000000000000000000" pitchFamily="2" charset="0"/>
                  <a:cs typeface="Calibri" panose="020F0502020204030204" pitchFamily="34" charset="0"/>
                </a:rPr>
                <a:t>hiển</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thị</a:t>
              </a:r>
              <a:r>
                <a:rPr lang="vi-VN" sz="2400" b="0" i="0" dirty="0">
                  <a:effectLst/>
                  <a:latin typeface="Calibri" panose="020F0502020204030204" pitchFamily="34" charset="0"/>
                  <a:ea typeface="Roboto" panose="02000000000000000000" pitchFamily="2" charset="0"/>
                  <a:cs typeface="Calibri" panose="020F0502020204030204" pitchFamily="34" charset="0"/>
                </a:rPr>
                <a:t> trên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đồng</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hồ</a:t>
              </a:r>
              <a:r>
                <a:rPr lang="en-US" sz="2400" b="0" i="0" dirty="0">
                  <a:effectLst/>
                  <a:latin typeface="Calibri" panose="020F0502020204030204" pitchFamily="34" charset="0"/>
                  <a:ea typeface="Roboto" panose="02000000000000000000" pitchFamily="2" charset="0"/>
                  <a:cs typeface="Calibri" panose="020F0502020204030204" pitchFamily="34" charset="0"/>
                </a:rPr>
                <a:t> </a:t>
              </a:r>
              <a:r>
                <a:rPr lang="en-US" sz="2400" b="0" i="0" dirty="0" err="1">
                  <a:effectLst/>
                  <a:latin typeface="Calibri" panose="020F0502020204030204" pitchFamily="34" charset="0"/>
                  <a:ea typeface="Roboto" panose="02000000000000000000" pitchFamily="2" charset="0"/>
                  <a:cs typeface="Calibri" panose="020F0502020204030204" pitchFamily="34" charset="0"/>
                </a:rPr>
                <a:t>vào</a:t>
              </a:r>
              <a:r>
                <a:rPr lang="en-US" sz="2400" b="0" i="0" dirty="0">
                  <a:effectLst/>
                  <a:latin typeface="Calibri" panose="020F0502020204030204" pitchFamily="34" charset="0"/>
                  <a:ea typeface="Roboto" panose="02000000000000000000" pitchFamily="2" charset="0"/>
                  <a:cs typeface="Calibri" panose="020F0502020204030204" pitchFamily="34" charset="0"/>
                </a:rPr>
                <a:t> </a:t>
              </a:r>
              <a:r>
                <a:rPr lang="en-US" sz="2400" b="0" i="0" dirty="0" err="1">
                  <a:effectLst/>
                  <a:latin typeface="Calibri" panose="020F0502020204030204" pitchFamily="34" charset="0"/>
                  <a:ea typeface="Roboto" panose="02000000000000000000" pitchFamily="2" charset="0"/>
                  <a:cs typeface="Calibri" panose="020F0502020204030204" pitchFamily="34" charset="0"/>
                </a:rPr>
                <a:t>bảng</a:t>
              </a:r>
              <a:r>
                <a:rPr lang="en-US" sz="2400" dirty="0">
                  <a:latin typeface="Calibri" panose="020F0502020204030204" pitchFamily="34" charset="0"/>
                  <a:ea typeface="Roboto" panose="02000000000000000000" pitchFamily="2" charset="0"/>
                  <a:cs typeface="Calibri" panose="020F0502020204030204" pitchFamily="34" charset="0"/>
                </a:rPr>
                <a:t> </a:t>
              </a:r>
              <a:r>
                <a:rPr lang="en-US" sz="2400" dirty="0" err="1">
                  <a:latin typeface="Calibri" panose="020F0502020204030204" pitchFamily="34" charset="0"/>
                  <a:ea typeface="Roboto" panose="02000000000000000000" pitchFamily="2" charset="0"/>
                  <a:cs typeface="Calibri" panose="020F0502020204030204" pitchFamily="34" charset="0"/>
                </a:rPr>
                <a:t>sô</a:t>
              </a:r>
              <a:r>
                <a:rPr lang="en-US" sz="2400" dirty="0">
                  <a:latin typeface="Calibri" panose="020F0502020204030204" pitchFamily="34" charset="0"/>
                  <a:ea typeface="Roboto" panose="02000000000000000000" pitchFamily="2" charset="0"/>
                  <a:cs typeface="Calibri" panose="020F0502020204030204" pitchFamily="34" charset="0"/>
                </a:rPr>
                <a:t>́ </a:t>
              </a:r>
              <a:r>
                <a:rPr lang="en-US" sz="2400" dirty="0" err="1">
                  <a:latin typeface="Calibri" panose="020F0502020204030204" pitchFamily="34" charset="0"/>
                  <a:ea typeface="Roboto" panose="02000000000000000000" pitchFamily="2" charset="0"/>
                  <a:cs typeface="Calibri" panose="020F0502020204030204" pitchFamily="34" charset="0"/>
                </a:rPr>
                <a:t>liệu</a:t>
              </a:r>
              <a:endParaRPr lang="en-US" sz="2400" dirty="0">
                <a:latin typeface="Calibri" panose="020F0502020204030204" pitchFamily="34" charset="0"/>
                <a:ea typeface="Roboto" panose="02000000000000000000" pitchFamily="2" charset="0"/>
                <a:cs typeface="Calibri" panose="020F0502020204030204" pitchFamily="34" charset="0"/>
              </a:endParaRPr>
            </a:p>
          </p:txBody>
        </p:sp>
        <p:sp>
          <p:nvSpPr>
            <p:cNvPr id="17" name="TextBox 27">
              <a:extLst>
                <a:ext uri="{FF2B5EF4-FFF2-40B4-BE49-F238E27FC236}">
                  <a16:creationId xmlns:a16="http://schemas.microsoft.com/office/drawing/2014/main" id="{7325A92D-1A0F-FD19-6F8A-31DEB3A22321}"/>
                </a:ext>
              </a:extLst>
            </p:cNvPr>
            <p:cNvSpPr txBox="1"/>
            <p:nvPr/>
          </p:nvSpPr>
          <p:spPr>
            <a:xfrm>
              <a:off x="7534831" y="2502216"/>
              <a:ext cx="1957625" cy="259686"/>
            </a:xfrm>
            <a:prstGeom prst="rect">
              <a:avLst/>
            </a:prstGeom>
          </p:spPr>
          <p:txBody>
            <a:bodyPr lIns="0" tIns="0" rIns="0" bIns="0" rtlCol="0" anchor="t">
              <a:spAutoFit/>
            </a:bodyPr>
            <a:lstStyle/>
            <a:p>
              <a:pPr>
                <a:lnSpc>
                  <a:spcPts val="1922"/>
                </a:lnSpc>
              </a:pPr>
              <a:r>
                <a:rPr lang="en-US" sz="2400" b="1" dirty="0" err="1">
                  <a:solidFill>
                    <a:srgbClr val="0FBCDC"/>
                  </a:solidFill>
                  <a:latin typeface="Roboto" panose="02000000000000000000" pitchFamily="2" charset="0"/>
                  <a:ea typeface="Roboto" panose="02000000000000000000" pitchFamily="2" charset="0"/>
                </a:rPr>
                <a:t>Bước</a:t>
              </a:r>
              <a:r>
                <a:rPr lang="en-US" sz="2400" b="1" dirty="0">
                  <a:solidFill>
                    <a:srgbClr val="0FBCDC"/>
                  </a:solidFill>
                  <a:latin typeface="Roboto" panose="02000000000000000000" pitchFamily="2" charset="0"/>
                  <a:ea typeface="Roboto" panose="02000000000000000000" pitchFamily="2" charset="0"/>
                </a:rPr>
                <a:t> 6</a:t>
              </a:r>
            </a:p>
          </p:txBody>
        </p:sp>
        <p:sp>
          <p:nvSpPr>
            <p:cNvPr id="18" name="Freeform 16">
              <a:extLst>
                <a:ext uri="{FF2B5EF4-FFF2-40B4-BE49-F238E27FC236}">
                  <a16:creationId xmlns:a16="http://schemas.microsoft.com/office/drawing/2014/main" id="{EE9F573B-8255-7B9F-7EB9-DFF90924495D}"/>
                </a:ext>
              </a:extLst>
            </p:cNvPr>
            <p:cNvSpPr/>
            <p:nvPr/>
          </p:nvSpPr>
          <p:spPr>
            <a:xfrm>
              <a:off x="6316816" y="2368669"/>
              <a:ext cx="1029598" cy="1029598"/>
            </a:xfrm>
            <a:custGeom>
              <a:avLst/>
              <a:gdLst/>
              <a:ahLst/>
              <a:cxnLst/>
              <a:rect l="l" t="t" r="r" b="b"/>
              <a:pathLst>
                <a:path w="6286246" h="6286246">
                  <a:moveTo>
                    <a:pt x="3143123" y="0"/>
                  </a:moveTo>
                  <a:cubicBezTo>
                    <a:pt x="1407287" y="0"/>
                    <a:pt x="0" y="1407287"/>
                    <a:pt x="0" y="3143123"/>
                  </a:cubicBezTo>
                  <a:cubicBezTo>
                    <a:pt x="0" y="4878959"/>
                    <a:pt x="1407287" y="6286246"/>
                    <a:pt x="3143123" y="6286246"/>
                  </a:cubicBezTo>
                  <a:cubicBezTo>
                    <a:pt x="4878959" y="6286246"/>
                    <a:pt x="6286246" y="4878959"/>
                    <a:pt x="6286246" y="3143123"/>
                  </a:cubicBezTo>
                  <a:cubicBezTo>
                    <a:pt x="6286246" y="1407287"/>
                    <a:pt x="4878959" y="0"/>
                    <a:pt x="3143123" y="0"/>
                  </a:cubicBezTo>
                  <a:close/>
                  <a:moveTo>
                    <a:pt x="3143123" y="4701413"/>
                  </a:moveTo>
                  <a:cubicBezTo>
                    <a:pt x="2282444" y="4701413"/>
                    <a:pt x="1584833" y="4003675"/>
                    <a:pt x="1584833" y="3143123"/>
                  </a:cubicBezTo>
                  <a:cubicBezTo>
                    <a:pt x="1584833" y="2282571"/>
                    <a:pt x="2282444" y="1584833"/>
                    <a:pt x="3143123" y="1584833"/>
                  </a:cubicBezTo>
                  <a:cubicBezTo>
                    <a:pt x="4003802" y="1584833"/>
                    <a:pt x="4701413" y="2282444"/>
                    <a:pt x="4701413" y="3143123"/>
                  </a:cubicBezTo>
                  <a:cubicBezTo>
                    <a:pt x="4701413" y="4003802"/>
                    <a:pt x="4003802" y="4701413"/>
                    <a:pt x="3143123" y="4701413"/>
                  </a:cubicBezTo>
                  <a:close/>
                </a:path>
              </a:pathLst>
            </a:custGeom>
            <a:blipFill>
              <a:blip r:embed="rId2"/>
              <a:stretch>
                <a:fillRect l="-38888" r="-38888"/>
              </a:stretch>
            </a:blipFill>
          </p:spPr>
        </p:sp>
      </p:grpSp>
      <p:grpSp>
        <p:nvGrpSpPr>
          <p:cNvPr id="19" name="Group 18" descr="137 zalo kim anh">
            <a:extLst>
              <a:ext uri="{FF2B5EF4-FFF2-40B4-BE49-F238E27FC236}">
                <a16:creationId xmlns:a16="http://schemas.microsoft.com/office/drawing/2014/main" id="{ED1D0980-3279-33F3-6A9F-F6C6E6BDCF91}"/>
              </a:ext>
            </a:extLst>
          </p:cNvPr>
          <p:cNvGrpSpPr/>
          <p:nvPr/>
        </p:nvGrpSpPr>
        <p:grpSpPr>
          <a:xfrm>
            <a:off x="521537" y="3427565"/>
            <a:ext cx="4755482" cy="2714101"/>
            <a:chOff x="6299485" y="3964278"/>
            <a:chExt cx="4755482" cy="2714101"/>
          </a:xfrm>
        </p:grpSpPr>
        <p:sp>
          <p:nvSpPr>
            <p:cNvPr id="20" name="TextBox 30">
              <a:extLst>
                <a:ext uri="{FF2B5EF4-FFF2-40B4-BE49-F238E27FC236}">
                  <a16:creationId xmlns:a16="http://schemas.microsoft.com/office/drawing/2014/main" id="{57F06DB3-A0C8-8514-AA23-B1898E4CD9B6}"/>
                </a:ext>
              </a:extLst>
            </p:cNvPr>
            <p:cNvSpPr txBox="1"/>
            <p:nvPr/>
          </p:nvSpPr>
          <p:spPr>
            <a:xfrm>
              <a:off x="6299485" y="4292906"/>
              <a:ext cx="1108236" cy="365485"/>
            </a:xfrm>
            <a:prstGeom prst="rect">
              <a:avLst/>
            </a:prstGeom>
          </p:spPr>
          <p:txBody>
            <a:bodyPr lIns="0" tIns="0" rIns="0" bIns="0" rtlCol="0" anchor="t">
              <a:spAutoFit/>
            </a:bodyPr>
            <a:lstStyle/>
            <a:p>
              <a:pPr algn="ctr">
                <a:lnSpc>
                  <a:spcPts val="2977"/>
                </a:lnSpc>
              </a:pPr>
              <a:r>
                <a:rPr lang="en-US" sz="2400" b="1" dirty="0">
                  <a:solidFill>
                    <a:schemeClr val="bg2">
                      <a:lumMod val="50000"/>
                    </a:schemeClr>
                  </a:solidFill>
                  <a:latin typeface="Roboto" panose="02000000000000000000" pitchFamily="2" charset="0"/>
                  <a:ea typeface="Roboto" panose="02000000000000000000" pitchFamily="2" charset="0"/>
                </a:rPr>
                <a:t>07</a:t>
              </a:r>
            </a:p>
          </p:txBody>
        </p:sp>
        <p:sp>
          <p:nvSpPr>
            <p:cNvPr id="21" name="TextBox 31">
              <a:extLst>
                <a:ext uri="{FF2B5EF4-FFF2-40B4-BE49-F238E27FC236}">
                  <a16:creationId xmlns:a16="http://schemas.microsoft.com/office/drawing/2014/main" id="{590CC9D0-B402-49A4-21BA-0FD84705490B}"/>
                </a:ext>
              </a:extLst>
            </p:cNvPr>
            <p:cNvSpPr txBox="1"/>
            <p:nvPr/>
          </p:nvSpPr>
          <p:spPr>
            <a:xfrm>
              <a:off x="7534831" y="4462388"/>
              <a:ext cx="3520136" cy="2215991"/>
            </a:xfrm>
            <a:prstGeom prst="rect">
              <a:avLst/>
            </a:prstGeom>
          </p:spPr>
          <p:txBody>
            <a:bodyPr wrap="square" lIns="0" tIns="0" rIns="0" bIns="0" rtlCol="0" anchor="t">
              <a:spAutoFit/>
            </a:bodyPr>
            <a:lstStyle/>
            <a:p>
              <a:pPr algn="just"/>
              <a:r>
                <a:rPr lang="vi-VN" sz="2400" b="0" i="0" dirty="0" err="1">
                  <a:effectLst/>
                  <a:latin typeface="Calibri" panose="020F0502020204030204" pitchFamily="34" charset="0"/>
                  <a:ea typeface="Roboto" panose="02000000000000000000" pitchFamily="2" charset="0"/>
                  <a:cs typeface="Calibri" panose="020F0502020204030204" pitchFamily="34" charset="0"/>
                </a:rPr>
                <a:t>Dịch</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chuyển</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cổng</a:t>
              </a:r>
              <a:r>
                <a:rPr lang="vi-VN" sz="2400" b="0" i="0" dirty="0">
                  <a:effectLst/>
                  <a:latin typeface="Calibri" panose="020F0502020204030204" pitchFamily="34" charset="0"/>
                  <a:ea typeface="Roboto" panose="02000000000000000000" pitchFamily="2" charset="0"/>
                  <a:cs typeface="Calibri" panose="020F0502020204030204" pitchFamily="34" charset="0"/>
                </a:rPr>
                <a:t> quang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điện</a:t>
              </a:r>
              <a:r>
                <a:rPr lang="vi-VN" sz="2400" b="0" i="0" dirty="0">
                  <a:effectLst/>
                  <a:latin typeface="Calibri" panose="020F0502020204030204" pitchFamily="34" charset="0"/>
                  <a:ea typeface="Roboto" panose="02000000000000000000" pitchFamily="2" charset="0"/>
                  <a:cs typeface="Calibri" panose="020F0502020204030204" pitchFamily="34" charset="0"/>
                </a:rPr>
                <a:t> ra xa </a:t>
              </a:r>
              <a:r>
                <a:rPr lang="vi-VN" sz="2400" b="0" i="0" dirty="0" err="1">
                  <a:effectLst/>
                  <a:latin typeface="Calibri" panose="020F0502020204030204" pitchFamily="34" charset="0"/>
                  <a:ea typeface="Roboto" panose="02000000000000000000" pitchFamily="2" charset="0"/>
                  <a:cs typeface="Calibri" panose="020F0502020204030204" pitchFamily="34" charset="0"/>
                </a:rPr>
                <a:t>dần</a:t>
              </a:r>
              <a:r>
                <a:rPr lang="vi-VN" sz="2400" b="0" i="0" dirty="0">
                  <a:effectLst/>
                  <a:latin typeface="Calibri" panose="020F0502020204030204" pitchFamily="34" charset="0"/>
                  <a:ea typeface="Roboto" panose="02000000000000000000" pitchFamily="2" charset="0"/>
                  <a:cs typeface="Calibri" panose="020F0502020204030204" pitchFamily="34" charset="0"/>
                </a:rPr>
                <a:t> nam châm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điện</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thực</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hiện</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lại</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các</a:t>
              </a:r>
              <a:r>
                <a:rPr lang="vi-VN" sz="2400" b="0" i="0" dirty="0">
                  <a:effectLst/>
                  <a:latin typeface="Calibri" panose="020F0502020204030204" pitchFamily="34" charset="0"/>
                  <a:ea typeface="Roboto" panose="02000000000000000000" pitchFamily="2" charset="0"/>
                  <a:cs typeface="Calibri" panose="020F0502020204030204" pitchFamily="34" charset="0"/>
                </a:rPr>
                <a:t> thao </a:t>
              </a:r>
              <a:r>
                <a:rPr lang="vi-VN" sz="2400" b="0" i="0" dirty="0" err="1">
                  <a:effectLst/>
                  <a:latin typeface="Calibri" panose="020F0502020204030204" pitchFamily="34" charset="0"/>
                  <a:ea typeface="Roboto" panose="02000000000000000000" pitchFamily="2" charset="0"/>
                  <a:cs typeface="Calibri" panose="020F0502020204030204" pitchFamily="34" charset="0"/>
                </a:rPr>
                <a:t>tác</a:t>
              </a:r>
              <a:r>
                <a:rPr lang="vi-VN" sz="2400" b="0" i="0" dirty="0">
                  <a:effectLst/>
                  <a:latin typeface="Calibri" panose="020F0502020204030204" pitchFamily="34" charset="0"/>
                  <a:ea typeface="Roboto" panose="02000000000000000000" pitchFamily="2" charset="0"/>
                  <a:cs typeface="Calibri" panose="020F0502020204030204" pitchFamily="34" charset="0"/>
                </a:rPr>
                <a:t> 3, 4, 5, </a:t>
              </a:r>
              <a:r>
                <a:rPr lang="vi-VN" sz="2400" b="0" i="0">
                  <a:effectLst/>
                  <a:latin typeface="Calibri" panose="020F0502020204030204" pitchFamily="34" charset="0"/>
                  <a:ea typeface="Roboto" panose="02000000000000000000" pitchFamily="2" charset="0"/>
                  <a:cs typeface="Calibri" panose="020F0502020204030204" pitchFamily="34" charset="0"/>
                </a:rPr>
                <a:t>6 </a:t>
              </a:r>
              <a:r>
                <a:rPr lang="en-US" sz="2400">
                  <a:latin typeface="Calibri" panose="020F0502020204030204" pitchFamily="34" charset="0"/>
                  <a:ea typeface="Roboto" panose="02000000000000000000" pitchFamily="2" charset="0"/>
                  <a:cs typeface="Calibri" panose="020F0502020204030204" pitchFamily="34" charset="0"/>
                </a:rPr>
                <a:t>hai</a:t>
              </a:r>
              <a:r>
                <a:rPr lang="vi-VN" sz="2400" b="0" i="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lần</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nữa</a:t>
              </a:r>
              <a:r>
                <a:rPr lang="vi-VN" sz="2400" b="0" i="0" dirty="0">
                  <a:effectLst/>
                  <a:latin typeface="Calibri" panose="020F0502020204030204" pitchFamily="34" charset="0"/>
                  <a:ea typeface="Roboto" panose="02000000000000000000" pitchFamily="2" charset="0"/>
                  <a:cs typeface="Calibri" panose="020F0502020204030204" pitchFamily="34" charset="0"/>
                </a:rPr>
                <a:t>. Ghi </a:t>
              </a:r>
              <a:r>
                <a:rPr lang="vi-VN" sz="2400" b="0" i="0" dirty="0" err="1">
                  <a:effectLst/>
                  <a:latin typeface="Calibri" panose="020F0502020204030204" pitchFamily="34" charset="0"/>
                  <a:ea typeface="Roboto" panose="02000000000000000000" pitchFamily="2" charset="0"/>
                  <a:cs typeface="Calibri" panose="020F0502020204030204" pitchFamily="34" charset="0"/>
                </a:rPr>
                <a:t>lại</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thời</a:t>
              </a:r>
              <a:r>
                <a:rPr lang="vi-VN" sz="2400" b="0" i="0" dirty="0">
                  <a:effectLst/>
                  <a:latin typeface="Calibri" panose="020F0502020204030204" pitchFamily="34" charset="0"/>
                  <a:ea typeface="Roboto" panose="02000000000000000000" pitchFamily="2" charset="0"/>
                  <a:cs typeface="Calibri" panose="020F0502020204030204" pitchFamily="34" charset="0"/>
                </a:rPr>
                <a:t> gian t tương </a:t>
              </a:r>
              <a:r>
                <a:rPr lang="vi-VN" sz="2400" b="0" i="0" dirty="0" err="1">
                  <a:effectLst/>
                  <a:latin typeface="Calibri" panose="020F0502020204030204" pitchFamily="34" charset="0"/>
                  <a:ea typeface="Roboto" panose="02000000000000000000" pitchFamily="2" charset="0"/>
                  <a:cs typeface="Calibri" panose="020F0502020204030204" pitchFamily="34" charset="0"/>
                </a:rPr>
                <a:t>ứng</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với</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quãng</a:t>
              </a:r>
              <a:r>
                <a:rPr lang="vi-VN" sz="2400" b="0" i="0" dirty="0">
                  <a:effectLst/>
                  <a:latin typeface="Calibri" panose="020F0502020204030204" pitchFamily="34" charset="0"/>
                  <a:ea typeface="Roboto" panose="02000000000000000000" pitchFamily="2" charset="0"/>
                  <a:cs typeface="Calibri" panose="020F0502020204030204" pitchFamily="34" charset="0"/>
                </a:rPr>
                <a:t> </a:t>
              </a:r>
              <a:r>
                <a:rPr lang="vi-VN" sz="2400" b="0" i="0" dirty="0" err="1">
                  <a:effectLst/>
                  <a:latin typeface="Calibri" panose="020F0502020204030204" pitchFamily="34" charset="0"/>
                  <a:ea typeface="Roboto" panose="02000000000000000000" pitchFamily="2" charset="0"/>
                  <a:cs typeface="Calibri" panose="020F0502020204030204" pitchFamily="34" charset="0"/>
                </a:rPr>
                <a:t>đường</a:t>
              </a:r>
              <a:r>
                <a:rPr lang="vi-VN" sz="2400" b="0" i="0" dirty="0">
                  <a:effectLst/>
                  <a:latin typeface="Calibri" panose="020F0502020204030204" pitchFamily="34" charset="0"/>
                  <a:ea typeface="Roboto" panose="02000000000000000000" pitchFamily="2" charset="0"/>
                  <a:cs typeface="Calibri" panose="020F0502020204030204" pitchFamily="34" charset="0"/>
                </a:rPr>
                <a:t> s.</a:t>
              </a:r>
              <a:endParaRPr lang="en-US" sz="2400" dirty="0">
                <a:latin typeface="Calibri" panose="020F0502020204030204" pitchFamily="34" charset="0"/>
                <a:ea typeface="Roboto" panose="02000000000000000000" pitchFamily="2" charset="0"/>
                <a:cs typeface="Calibri" panose="020F0502020204030204" pitchFamily="34" charset="0"/>
              </a:endParaRPr>
            </a:p>
          </p:txBody>
        </p:sp>
        <p:sp>
          <p:nvSpPr>
            <p:cNvPr id="22" name="TextBox 32">
              <a:extLst>
                <a:ext uri="{FF2B5EF4-FFF2-40B4-BE49-F238E27FC236}">
                  <a16:creationId xmlns:a16="http://schemas.microsoft.com/office/drawing/2014/main" id="{1F342A8A-14CE-8CBC-9323-5F58E1AE03D6}"/>
                </a:ext>
              </a:extLst>
            </p:cNvPr>
            <p:cNvSpPr txBox="1"/>
            <p:nvPr/>
          </p:nvSpPr>
          <p:spPr>
            <a:xfrm>
              <a:off x="7534832" y="4094868"/>
              <a:ext cx="1456607" cy="259686"/>
            </a:xfrm>
            <a:prstGeom prst="rect">
              <a:avLst/>
            </a:prstGeom>
          </p:spPr>
          <p:txBody>
            <a:bodyPr lIns="0" tIns="0" rIns="0" bIns="0" rtlCol="0" anchor="t">
              <a:spAutoFit/>
            </a:bodyPr>
            <a:lstStyle/>
            <a:p>
              <a:pPr>
                <a:lnSpc>
                  <a:spcPts val="1922"/>
                </a:lnSpc>
              </a:pPr>
              <a:r>
                <a:rPr lang="en-US" sz="2400" b="1" dirty="0" err="1">
                  <a:solidFill>
                    <a:srgbClr val="0FBCDC"/>
                  </a:solidFill>
                  <a:latin typeface="Roboto" panose="02000000000000000000" pitchFamily="2" charset="0"/>
                  <a:ea typeface="Roboto" panose="02000000000000000000" pitchFamily="2" charset="0"/>
                </a:rPr>
                <a:t>Bước</a:t>
              </a:r>
              <a:r>
                <a:rPr lang="en-US" sz="2400" b="1" dirty="0">
                  <a:solidFill>
                    <a:srgbClr val="0FBCDC"/>
                  </a:solidFill>
                  <a:latin typeface="Roboto" panose="02000000000000000000" pitchFamily="2" charset="0"/>
                  <a:ea typeface="Roboto" panose="02000000000000000000" pitchFamily="2" charset="0"/>
                </a:rPr>
                <a:t> 7</a:t>
              </a:r>
            </a:p>
          </p:txBody>
        </p:sp>
        <p:sp>
          <p:nvSpPr>
            <p:cNvPr id="23" name="Freeform 16">
              <a:extLst>
                <a:ext uri="{FF2B5EF4-FFF2-40B4-BE49-F238E27FC236}">
                  <a16:creationId xmlns:a16="http://schemas.microsoft.com/office/drawing/2014/main" id="{560BFDC1-6A8A-4CB7-BB06-F539DD166952}"/>
                </a:ext>
              </a:extLst>
            </p:cNvPr>
            <p:cNvSpPr/>
            <p:nvPr/>
          </p:nvSpPr>
          <p:spPr>
            <a:xfrm>
              <a:off x="6316816" y="3964278"/>
              <a:ext cx="1029598" cy="1029598"/>
            </a:xfrm>
            <a:custGeom>
              <a:avLst/>
              <a:gdLst/>
              <a:ahLst/>
              <a:cxnLst/>
              <a:rect l="l" t="t" r="r" b="b"/>
              <a:pathLst>
                <a:path w="6286246" h="6286246">
                  <a:moveTo>
                    <a:pt x="3143123" y="0"/>
                  </a:moveTo>
                  <a:cubicBezTo>
                    <a:pt x="1407287" y="0"/>
                    <a:pt x="0" y="1407287"/>
                    <a:pt x="0" y="3143123"/>
                  </a:cubicBezTo>
                  <a:cubicBezTo>
                    <a:pt x="0" y="4878959"/>
                    <a:pt x="1407287" y="6286246"/>
                    <a:pt x="3143123" y="6286246"/>
                  </a:cubicBezTo>
                  <a:cubicBezTo>
                    <a:pt x="4878959" y="6286246"/>
                    <a:pt x="6286246" y="4878959"/>
                    <a:pt x="6286246" y="3143123"/>
                  </a:cubicBezTo>
                  <a:cubicBezTo>
                    <a:pt x="6286246" y="1407287"/>
                    <a:pt x="4878959" y="0"/>
                    <a:pt x="3143123" y="0"/>
                  </a:cubicBezTo>
                  <a:close/>
                  <a:moveTo>
                    <a:pt x="3143123" y="4701413"/>
                  </a:moveTo>
                  <a:cubicBezTo>
                    <a:pt x="2282444" y="4701413"/>
                    <a:pt x="1584833" y="4003675"/>
                    <a:pt x="1584833" y="3143123"/>
                  </a:cubicBezTo>
                  <a:cubicBezTo>
                    <a:pt x="1584833" y="2282571"/>
                    <a:pt x="2282444" y="1584833"/>
                    <a:pt x="3143123" y="1584833"/>
                  </a:cubicBezTo>
                  <a:cubicBezTo>
                    <a:pt x="4003802" y="1584833"/>
                    <a:pt x="4701413" y="2282444"/>
                    <a:pt x="4701413" y="3143123"/>
                  </a:cubicBezTo>
                  <a:cubicBezTo>
                    <a:pt x="4701413" y="4003802"/>
                    <a:pt x="4003802" y="4701413"/>
                    <a:pt x="3143123" y="4701413"/>
                  </a:cubicBezTo>
                  <a:close/>
                </a:path>
              </a:pathLst>
            </a:custGeom>
            <a:blipFill>
              <a:blip r:embed="rId2"/>
              <a:stretch>
                <a:fillRect l="-38888" r="-38888"/>
              </a:stretch>
            </a:blipFill>
          </p:spPr>
        </p:sp>
      </p:grpSp>
      <mc:AlternateContent xmlns:mc="http://schemas.openxmlformats.org/markup-compatibility/2006" xmlns:a14="http://schemas.microsoft.com/office/drawing/2010/main">
        <mc:Choice Requires="a14">
          <p:graphicFrame>
            <p:nvGraphicFramePr>
              <p:cNvPr id="24" name="Table 23" descr="137 zalo kim anh">
                <a:extLst>
                  <a:ext uri="{FF2B5EF4-FFF2-40B4-BE49-F238E27FC236}">
                    <a16:creationId xmlns:a16="http://schemas.microsoft.com/office/drawing/2014/main" id="{D8755D72-3E63-5878-9EAE-0401F1B3C8E4}"/>
                  </a:ext>
                </a:extLst>
              </p:cNvPr>
              <p:cNvGraphicFramePr>
                <a:graphicFrameLocks noGrp="1"/>
              </p:cNvGraphicFramePr>
              <p:nvPr>
                <p:extLst>
                  <p:ext uri="{D42A27DB-BD31-4B8C-83A1-F6EECF244321}">
                    <p14:modId xmlns:p14="http://schemas.microsoft.com/office/powerpoint/2010/main" val="1724509835"/>
                  </p:ext>
                </p:extLst>
              </p:nvPr>
            </p:nvGraphicFramePr>
            <p:xfrm>
              <a:off x="5538701" y="1735458"/>
              <a:ext cx="6534983" cy="4249082"/>
            </p:xfrm>
            <a:graphic>
              <a:graphicData uri="http://schemas.openxmlformats.org/drawingml/2006/table">
                <a:tbl>
                  <a:tblPr firstRow="1" firstCol="1" bandRow="1">
                    <a:tableStyleId>{21E4AEA4-8DFA-4A89-87EB-49C32662AFE0}</a:tableStyleId>
                  </a:tblPr>
                  <a:tblGrid>
                    <a:gridCol w="1011733">
                      <a:extLst>
                        <a:ext uri="{9D8B030D-6E8A-4147-A177-3AD203B41FA5}">
                          <a16:colId xmlns:a16="http://schemas.microsoft.com/office/drawing/2014/main" val="943762969"/>
                        </a:ext>
                      </a:extLst>
                    </a:gridCol>
                    <a:gridCol w="992302">
                      <a:extLst>
                        <a:ext uri="{9D8B030D-6E8A-4147-A177-3AD203B41FA5}">
                          <a16:colId xmlns:a16="http://schemas.microsoft.com/office/drawing/2014/main" val="3895693761"/>
                        </a:ext>
                      </a:extLst>
                    </a:gridCol>
                    <a:gridCol w="1180287">
                      <a:extLst>
                        <a:ext uri="{9D8B030D-6E8A-4147-A177-3AD203B41FA5}">
                          <a16:colId xmlns:a16="http://schemas.microsoft.com/office/drawing/2014/main" val="1025730296"/>
                        </a:ext>
                      </a:extLst>
                    </a:gridCol>
                    <a:gridCol w="1084961">
                      <a:extLst>
                        <a:ext uri="{9D8B030D-6E8A-4147-A177-3AD203B41FA5}">
                          <a16:colId xmlns:a16="http://schemas.microsoft.com/office/drawing/2014/main" val="3382368468"/>
                        </a:ext>
                      </a:extLst>
                    </a:gridCol>
                    <a:gridCol w="1028700">
                      <a:extLst>
                        <a:ext uri="{9D8B030D-6E8A-4147-A177-3AD203B41FA5}">
                          <a16:colId xmlns:a16="http://schemas.microsoft.com/office/drawing/2014/main" val="1985470699"/>
                        </a:ext>
                      </a:extLst>
                    </a:gridCol>
                    <a:gridCol w="1237000">
                      <a:extLst>
                        <a:ext uri="{9D8B030D-6E8A-4147-A177-3AD203B41FA5}">
                          <a16:colId xmlns:a16="http://schemas.microsoft.com/office/drawing/2014/main" val="2118355675"/>
                        </a:ext>
                      </a:extLst>
                    </a:gridCol>
                  </a:tblGrid>
                  <a:tr h="528288">
                    <a:tc rowSpan="2">
                      <a:txBody>
                        <a:bodyPr/>
                        <a:lstStyle/>
                        <a:p>
                          <a:pPr algn="ctr">
                            <a:lnSpc>
                              <a:spcPct val="115000"/>
                            </a:lnSpc>
                          </a:pPr>
                          <a:r>
                            <a:rPr lang="en-US" sz="2400">
                              <a:effectLst/>
                            </a:rPr>
                            <a:t>Quãng đường</a:t>
                          </a:r>
                        </a:p>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gridSpan="3">
                      <a:txBody>
                        <a:bodyPr/>
                        <a:lstStyle/>
                        <a:p>
                          <a:pPr algn="ctr">
                            <a:lnSpc>
                              <a:spcPct val="115000"/>
                            </a:lnSpc>
                          </a:pPr>
                          <a:r>
                            <a:rPr lang="en-US" sz="2400">
                              <a:effectLst/>
                            </a:rPr>
                            <a:t>Lần đo thời gian</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rowSpan="2">
                      <a:txBody>
                        <a:bodyPr/>
                        <a:lstStyle/>
                        <a:p>
                          <a:pPr algn="ctr">
                            <a:lnSpc>
                              <a:spcPct val="115000"/>
                            </a:lnSpc>
                          </a:pPr>
                          <a:r>
                            <a:rPr lang="en-US" sz="2400">
                              <a:effectLst/>
                            </a:rPr>
                            <a:t>Thời gian trung bình</a:t>
                          </a:r>
                        </a:p>
                        <a:p>
                          <a:pPr algn="ctr">
                            <a:lnSpc>
                              <a:spcPct val="115000"/>
                            </a:lnSpc>
                          </a:pPr>
                          <a14:m>
                            <m:oMathPara xmlns:m="http://schemas.openxmlformats.org/officeDocument/2006/math">
                              <m:oMathParaPr>
                                <m:jc m:val="centerGroup"/>
                              </m:oMathParaPr>
                              <m:oMath xmlns:m="http://schemas.openxmlformats.org/officeDocument/2006/math">
                                <m:acc>
                                  <m:accPr>
                                    <m:chr m:val="̅"/>
                                    <m:ctrlPr>
                                      <a:rPr lang="en-US" sz="2400" i="1">
                                        <a:effectLst/>
                                        <a:latin typeface="Cambria Math" panose="02040503050406030204" pitchFamily="18" charset="0"/>
                                      </a:rPr>
                                    </m:ctrlPr>
                                  </m:accPr>
                                  <m:e>
                                    <m:r>
                                      <a:rPr lang="en-US" sz="2400">
                                        <a:effectLst/>
                                        <a:latin typeface="Cambria Math" panose="02040503050406030204" pitchFamily="18" charset="0"/>
                                      </a:rPr>
                                      <m:t>𝒕</m:t>
                                    </m:r>
                                  </m:e>
                                </m:acc>
                              </m:oMath>
                            </m:oMathPara>
                          </a14:m>
                          <a:endParaRPr lang="en-US" sz="240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algn="ctr">
                            <a:lnSpc>
                              <a:spcPct val="115000"/>
                            </a:lnSpc>
                          </a:pPr>
                          <a:r>
                            <a:rPr lang="en-US" sz="2400">
                              <a:effectLst/>
                            </a:rPr>
                            <a:t>Gia tốc rơi tự do</a:t>
                          </a:r>
                        </a:p>
                        <a:p>
                          <a:pPr algn="just">
                            <a:lnSpc>
                              <a:spcPct val="115000"/>
                            </a:lnSpc>
                          </a:pPr>
                          <a14:m>
                            <m:oMathPara xmlns:m="http://schemas.openxmlformats.org/officeDocument/2006/math">
                              <m:oMathParaPr>
                                <m:jc m:val="centerGroup"/>
                              </m:oMathParaPr>
                              <m:oMath xmlns:m="http://schemas.openxmlformats.org/officeDocument/2006/math">
                                <m:r>
                                  <a:rPr lang="en-US" sz="2400">
                                    <a:effectLst/>
                                    <a:latin typeface="Cambria Math" panose="02040503050406030204" pitchFamily="18" charset="0"/>
                                  </a:rPr>
                                  <m:t>𝒈</m:t>
                                </m:r>
                                <m:r>
                                  <a:rPr lang="en-US" sz="2400">
                                    <a:effectLst/>
                                    <a:latin typeface="Cambria Math" panose="02040503050406030204" pitchFamily="18" charset="0"/>
                                  </a:rPr>
                                  <m:t>=</m:t>
                                </m:r>
                                <m:f>
                                  <m:fPr>
                                    <m:ctrlPr>
                                      <a:rPr lang="en-US" sz="2400" i="1">
                                        <a:effectLst/>
                                        <a:latin typeface="Cambria Math" panose="02040503050406030204" pitchFamily="18" charset="0"/>
                                      </a:rPr>
                                    </m:ctrlPr>
                                  </m:fPr>
                                  <m:num>
                                    <m:r>
                                      <a:rPr lang="en-US" sz="2400">
                                        <a:effectLst/>
                                        <a:latin typeface="Cambria Math" panose="02040503050406030204" pitchFamily="18" charset="0"/>
                                      </a:rPr>
                                      <m:t>𝟐</m:t>
                                    </m:r>
                                    <m:r>
                                      <a:rPr lang="en-US" sz="2400">
                                        <a:effectLst/>
                                        <a:latin typeface="Cambria Math" panose="02040503050406030204" pitchFamily="18" charset="0"/>
                                      </a:rPr>
                                      <m:t>𝑺</m:t>
                                    </m:r>
                                  </m:num>
                                  <m:den>
                                    <m:sSup>
                                      <m:sSupPr>
                                        <m:ctrlPr>
                                          <a:rPr lang="en-US" sz="2400" i="1">
                                            <a:effectLst/>
                                            <a:latin typeface="Cambria Math" panose="02040503050406030204" pitchFamily="18" charset="0"/>
                                          </a:rPr>
                                        </m:ctrlPr>
                                      </m:sSupPr>
                                      <m:e>
                                        <m:r>
                                          <a:rPr lang="en-US" sz="2400">
                                            <a:effectLst/>
                                            <a:latin typeface="Cambria Math" panose="02040503050406030204" pitchFamily="18" charset="0"/>
                                          </a:rPr>
                                          <m:t>𝒕</m:t>
                                        </m:r>
                                      </m:e>
                                      <m:sup>
                                        <m:r>
                                          <a:rPr lang="en-US" sz="2400">
                                            <a:effectLst/>
                                            <a:latin typeface="Cambria Math" panose="02040503050406030204" pitchFamily="18" charset="0"/>
                                          </a:rPr>
                                          <m:t>𝟐</m:t>
                                        </m:r>
                                      </m:sup>
                                    </m:sSup>
                                  </m:den>
                                </m:f>
                              </m:oMath>
                            </m:oMathPara>
                          </a14:m>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5007264"/>
                      </a:ext>
                    </a:extLst>
                  </a:tr>
                  <a:tr h="2104428">
                    <a:tc vMerge="1">
                      <a:txBody>
                        <a:bodyPr/>
                        <a:lstStyle/>
                        <a:p>
                          <a:endParaRPr lang="en-US"/>
                        </a:p>
                      </a:txBody>
                      <a:tcPr/>
                    </a:tc>
                    <a:tc>
                      <a:txBody>
                        <a:bodyPr/>
                        <a:lstStyle/>
                        <a:p>
                          <a:pPr algn="ctr">
                            <a:lnSpc>
                              <a:spcPct val="115000"/>
                            </a:lnSpc>
                          </a:pPr>
                          <a:r>
                            <a:rPr lang="en-US" sz="2400">
                              <a:effectLst/>
                            </a:rPr>
                            <a:t>Lần 1</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Lần 2</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Lần 3</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345211733"/>
                      </a:ext>
                    </a:extLst>
                  </a:tr>
                  <a:tr h="528288">
                    <a:tc>
                      <a:txBody>
                        <a:bodyPr/>
                        <a:lstStyle/>
                        <a:p>
                          <a:pPr algn="ctr">
                            <a:lnSpc>
                              <a:spcPct val="115000"/>
                            </a:lnSpc>
                          </a:pPr>
                          <a:r>
                            <a:rPr lang="en-US" sz="2400">
                              <a:effectLst/>
                            </a:rPr>
                            <a:t>0,400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14003384"/>
                      </a:ext>
                    </a:extLst>
                  </a:tr>
                  <a:tr h="544039">
                    <a:tc>
                      <a:txBody>
                        <a:bodyPr/>
                        <a:lstStyle/>
                        <a:p>
                          <a:pPr algn="ctr">
                            <a:lnSpc>
                              <a:spcPct val="115000"/>
                            </a:lnSpc>
                          </a:pPr>
                          <a:r>
                            <a:rPr lang="en-US" sz="2400">
                              <a:effectLst/>
                            </a:rPr>
                            <a:t>0,600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28345366"/>
                      </a:ext>
                    </a:extLst>
                  </a:tr>
                  <a:tr h="544039">
                    <a:tc>
                      <a:txBody>
                        <a:bodyPr/>
                        <a:lstStyle/>
                        <a:p>
                          <a:pPr algn="ctr">
                            <a:lnSpc>
                              <a:spcPct val="115000"/>
                            </a:lnSpc>
                          </a:pPr>
                          <a:r>
                            <a:rPr lang="en-US" sz="2400">
                              <a:effectLst/>
                            </a:rPr>
                            <a:t>0,800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75672471"/>
                      </a:ext>
                    </a:extLst>
                  </a:tr>
                </a:tbl>
              </a:graphicData>
            </a:graphic>
          </p:graphicFrame>
        </mc:Choice>
        <mc:Fallback xmlns="">
          <p:graphicFrame>
            <p:nvGraphicFramePr>
              <p:cNvPr id="24" name="Table 23" descr="137 zalo kim anh">
                <a:extLst>
                  <a:ext uri="{FF2B5EF4-FFF2-40B4-BE49-F238E27FC236}">
                    <a16:creationId xmlns:a16="http://schemas.microsoft.com/office/drawing/2014/main" id="{D8755D72-3E63-5878-9EAE-0401F1B3C8E4}"/>
                  </a:ext>
                </a:extLst>
              </p:cNvPr>
              <p:cNvGraphicFramePr>
                <a:graphicFrameLocks noGrp="1"/>
              </p:cNvGraphicFramePr>
              <p:nvPr>
                <p:extLst>
                  <p:ext uri="{D42A27DB-BD31-4B8C-83A1-F6EECF244321}">
                    <p14:modId xmlns:p14="http://schemas.microsoft.com/office/powerpoint/2010/main" val="1724509835"/>
                  </p:ext>
                </p:extLst>
              </p:nvPr>
            </p:nvGraphicFramePr>
            <p:xfrm>
              <a:off x="5538701" y="1735458"/>
              <a:ext cx="6534983" cy="4249082"/>
            </p:xfrm>
            <a:graphic>
              <a:graphicData uri="http://schemas.openxmlformats.org/drawingml/2006/table">
                <a:tbl>
                  <a:tblPr firstRow="1" firstCol="1" bandRow="1">
                    <a:tableStyleId>{21E4AEA4-8DFA-4A89-87EB-49C32662AFE0}</a:tableStyleId>
                  </a:tblPr>
                  <a:tblGrid>
                    <a:gridCol w="1011733">
                      <a:extLst>
                        <a:ext uri="{9D8B030D-6E8A-4147-A177-3AD203B41FA5}">
                          <a16:colId xmlns:a16="http://schemas.microsoft.com/office/drawing/2014/main" val="943762969"/>
                        </a:ext>
                      </a:extLst>
                    </a:gridCol>
                    <a:gridCol w="992302">
                      <a:extLst>
                        <a:ext uri="{9D8B030D-6E8A-4147-A177-3AD203B41FA5}">
                          <a16:colId xmlns:a16="http://schemas.microsoft.com/office/drawing/2014/main" val="3895693761"/>
                        </a:ext>
                      </a:extLst>
                    </a:gridCol>
                    <a:gridCol w="1180287">
                      <a:extLst>
                        <a:ext uri="{9D8B030D-6E8A-4147-A177-3AD203B41FA5}">
                          <a16:colId xmlns:a16="http://schemas.microsoft.com/office/drawing/2014/main" val="1025730296"/>
                        </a:ext>
                      </a:extLst>
                    </a:gridCol>
                    <a:gridCol w="1084961">
                      <a:extLst>
                        <a:ext uri="{9D8B030D-6E8A-4147-A177-3AD203B41FA5}">
                          <a16:colId xmlns:a16="http://schemas.microsoft.com/office/drawing/2014/main" val="3382368468"/>
                        </a:ext>
                      </a:extLst>
                    </a:gridCol>
                    <a:gridCol w="1028700">
                      <a:extLst>
                        <a:ext uri="{9D8B030D-6E8A-4147-A177-3AD203B41FA5}">
                          <a16:colId xmlns:a16="http://schemas.microsoft.com/office/drawing/2014/main" val="1985470699"/>
                        </a:ext>
                      </a:extLst>
                    </a:gridCol>
                    <a:gridCol w="1237000">
                      <a:extLst>
                        <a:ext uri="{9D8B030D-6E8A-4147-A177-3AD203B41FA5}">
                          <a16:colId xmlns:a16="http://schemas.microsoft.com/office/drawing/2014/main" val="2118355675"/>
                        </a:ext>
                      </a:extLst>
                    </a:gridCol>
                  </a:tblGrid>
                  <a:tr h="528288">
                    <a:tc rowSpan="2">
                      <a:txBody>
                        <a:bodyPr/>
                        <a:lstStyle/>
                        <a:p>
                          <a:pPr algn="ctr">
                            <a:lnSpc>
                              <a:spcPct val="115000"/>
                            </a:lnSpc>
                          </a:pPr>
                          <a:r>
                            <a:rPr lang="en-US" sz="2400">
                              <a:effectLst/>
                            </a:rPr>
                            <a:t>Quãng đường</a:t>
                          </a:r>
                        </a:p>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gridSpan="3">
                      <a:txBody>
                        <a:bodyPr/>
                        <a:lstStyle/>
                        <a:p>
                          <a:pPr algn="ctr">
                            <a:lnSpc>
                              <a:spcPct val="115000"/>
                            </a:lnSpc>
                          </a:pPr>
                          <a:r>
                            <a:rPr lang="en-US" sz="2400">
                              <a:effectLst/>
                            </a:rPr>
                            <a:t>Lần đo thời gian</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rowSpan="2">
                      <a:txBody>
                        <a:bodyPr/>
                        <a:lstStyle/>
                        <a:p>
                          <a:endParaRPr lang="vi-VN"/>
                        </a:p>
                      </a:txBody>
                      <a:tcPr marL="68580" marR="68580" marT="0" marB="0" anchor="ctr">
                        <a:blipFill>
                          <a:blip r:embed="rId3"/>
                          <a:stretch>
                            <a:fillRect l="-415385" t="-231" r="-122485" b="-65741"/>
                          </a:stretch>
                        </a:blipFill>
                      </a:tcPr>
                    </a:tc>
                    <a:tc rowSpan="2">
                      <a:txBody>
                        <a:bodyPr/>
                        <a:lstStyle/>
                        <a:p>
                          <a:endParaRPr lang="vi-VN"/>
                        </a:p>
                      </a:txBody>
                      <a:tcPr marL="68580" marR="68580" marT="0" marB="0" anchor="ctr">
                        <a:blipFill>
                          <a:blip r:embed="rId3"/>
                          <a:stretch>
                            <a:fillRect l="-429064" t="-231" r="-1970" b="-65741"/>
                          </a:stretch>
                        </a:blipFill>
                      </a:tcPr>
                    </a:tc>
                    <a:extLst>
                      <a:ext uri="{0D108BD9-81ED-4DB2-BD59-A6C34878D82A}">
                        <a16:rowId xmlns:a16="http://schemas.microsoft.com/office/drawing/2014/main" val="235007264"/>
                      </a:ext>
                    </a:extLst>
                  </a:tr>
                  <a:tr h="2104428">
                    <a:tc vMerge="1">
                      <a:txBody>
                        <a:bodyPr/>
                        <a:lstStyle/>
                        <a:p>
                          <a:endParaRPr lang="en-US"/>
                        </a:p>
                      </a:txBody>
                      <a:tcPr/>
                    </a:tc>
                    <a:tc>
                      <a:txBody>
                        <a:bodyPr/>
                        <a:lstStyle/>
                        <a:p>
                          <a:pPr algn="ctr">
                            <a:lnSpc>
                              <a:spcPct val="115000"/>
                            </a:lnSpc>
                          </a:pPr>
                          <a:r>
                            <a:rPr lang="en-US" sz="2400">
                              <a:effectLst/>
                            </a:rPr>
                            <a:t>Lần 1</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Lần 2</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Lần 3</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345211733"/>
                      </a:ext>
                    </a:extLst>
                  </a:tr>
                  <a:tr h="528288">
                    <a:tc>
                      <a:txBody>
                        <a:bodyPr/>
                        <a:lstStyle/>
                        <a:p>
                          <a:pPr algn="ctr">
                            <a:lnSpc>
                              <a:spcPct val="115000"/>
                            </a:lnSpc>
                          </a:pPr>
                          <a:r>
                            <a:rPr lang="en-US" sz="2400">
                              <a:effectLst/>
                            </a:rPr>
                            <a:t>0,400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14003384"/>
                      </a:ext>
                    </a:extLst>
                  </a:tr>
                  <a:tr h="544039">
                    <a:tc>
                      <a:txBody>
                        <a:bodyPr/>
                        <a:lstStyle/>
                        <a:p>
                          <a:pPr algn="ctr">
                            <a:lnSpc>
                              <a:spcPct val="115000"/>
                            </a:lnSpc>
                          </a:pPr>
                          <a:r>
                            <a:rPr lang="en-US" sz="2400">
                              <a:effectLst/>
                            </a:rPr>
                            <a:t>0,600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28345366"/>
                      </a:ext>
                    </a:extLst>
                  </a:tr>
                  <a:tr h="544039">
                    <a:tc>
                      <a:txBody>
                        <a:bodyPr/>
                        <a:lstStyle/>
                        <a:p>
                          <a:pPr algn="ctr">
                            <a:lnSpc>
                              <a:spcPct val="115000"/>
                            </a:lnSpc>
                          </a:pPr>
                          <a:r>
                            <a:rPr lang="en-US" sz="2400">
                              <a:effectLst/>
                            </a:rPr>
                            <a:t>0,800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75672471"/>
                      </a:ext>
                    </a:extLst>
                  </a:tr>
                </a:tbl>
              </a:graphicData>
            </a:graphic>
          </p:graphicFrame>
        </mc:Fallback>
      </mc:AlternateContent>
      <p:sp>
        <p:nvSpPr>
          <p:cNvPr id="40" name="TextBox 39" descr="137 zalo kim anh">
            <a:extLst>
              <a:ext uri="{FF2B5EF4-FFF2-40B4-BE49-F238E27FC236}">
                <a16:creationId xmlns:a16="http://schemas.microsoft.com/office/drawing/2014/main" id="{6DA335ED-3B40-8702-0C15-F20BBD45677F}"/>
              </a:ext>
            </a:extLst>
          </p:cNvPr>
          <p:cNvSpPr txBox="1"/>
          <p:nvPr/>
        </p:nvSpPr>
        <p:spPr>
          <a:xfrm>
            <a:off x="6544746" y="4400013"/>
            <a:ext cx="960673" cy="490199"/>
          </a:xfrm>
          <a:prstGeom prst="rect">
            <a:avLst/>
          </a:prstGeom>
          <a:noFill/>
        </p:spPr>
        <p:txBody>
          <a:bodyPr wrap="square">
            <a:spAutoFit/>
          </a:bodyPr>
          <a:lstStyle/>
          <a:p>
            <a:pPr algn="ctr">
              <a:lnSpc>
                <a:spcPct val="115000"/>
              </a:lnSpc>
            </a:pPr>
            <a:r>
              <a:rPr lang="en-US" sz="2400" b="1">
                <a:effectLst/>
              </a:rPr>
              <a:t>0,285</a:t>
            </a:r>
            <a:endParaRPr lang="en-US" sz="2400" b="1">
              <a:effectLst/>
              <a:latin typeface="Times New Roman" panose="02020603050405020304" pitchFamily="18" charset="0"/>
              <a:ea typeface="Times New Roman" panose="02020603050405020304" pitchFamily="18" charset="0"/>
            </a:endParaRPr>
          </a:p>
        </p:txBody>
      </p:sp>
      <p:sp>
        <p:nvSpPr>
          <p:cNvPr id="41" name="TextBox 40" descr="137 zalo kim anh">
            <a:extLst>
              <a:ext uri="{FF2B5EF4-FFF2-40B4-BE49-F238E27FC236}">
                <a16:creationId xmlns:a16="http://schemas.microsoft.com/office/drawing/2014/main" id="{CC22F737-09AA-AAB6-306F-EEB870CAFE9B}"/>
              </a:ext>
            </a:extLst>
          </p:cNvPr>
          <p:cNvSpPr txBox="1"/>
          <p:nvPr/>
        </p:nvSpPr>
        <p:spPr>
          <a:xfrm>
            <a:off x="7631034" y="4400012"/>
            <a:ext cx="960673" cy="490199"/>
          </a:xfrm>
          <a:prstGeom prst="rect">
            <a:avLst/>
          </a:prstGeom>
          <a:noFill/>
        </p:spPr>
        <p:txBody>
          <a:bodyPr wrap="square">
            <a:spAutoFit/>
          </a:bodyPr>
          <a:lstStyle/>
          <a:p>
            <a:pPr algn="ctr">
              <a:lnSpc>
                <a:spcPct val="115000"/>
              </a:lnSpc>
            </a:pPr>
            <a:r>
              <a:rPr lang="en-US" sz="2400" b="1">
                <a:effectLst/>
              </a:rPr>
              <a:t>0,286</a:t>
            </a:r>
            <a:endParaRPr lang="en-US" sz="2400" b="1">
              <a:effectLst/>
              <a:latin typeface="Times New Roman" panose="02020603050405020304" pitchFamily="18" charset="0"/>
              <a:ea typeface="Times New Roman" panose="02020603050405020304" pitchFamily="18" charset="0"/>
            </a:endParaRPr>
          </a:p>
        </p:txBody>
      </p:sp>
      <p:sp>
        <p:nvSpPr>
          <p:cNvPr id="42" name="TextBox 41" descr="137 zalo kim anh">
            <a:extLst>
              <a:ext uri="{FF2B5EF4-FFF2-40B4-BE49-F238E27FC236}">
                <a16:creationId xmlns:a16="http://schemas.microsoft.com/office/drawing/2014/main" id="{4D52903B-3BAD-CF26-23F4-097B7D6338B6}"/>
              </a:ext>
            </a:extLst>
          </p:cNvPr>
          <p:cNvSpPr txBox="1"/>
          <p:nvPr/>
        </p:nvSpPr>
        <p:spPr>
          <a:xfrm>
            <a:off x="8804171" y="4400011"/>
            <a:ext cx="960673" cy="490199"/>
          </a:xfrm>
          <a:prstGeom prst="rect">
            <a:avLst/>
          </a:prstGeom>
          <a:noFill/>
        </p:spPr>
        <p:txBody>
          <a:bodyPr wrap="square">
            <a:spAutoFit/>
          </a:bodyPr>
          <a:lstStyle/>
          <a:p>
            <a:pPr algn="ctr">
              <a:lnSpc>
                <a:spcPct val="115000"/>
              </a:lnSpc>
            </a:pPr>
            <a:r>
              <a:rPr lang="en-US" sz="2400" b="1">
                <a:effectLst/>
              </a:rPr>
              <a:t>0,284</a:t>
            </a:r>
            <a:endParaRPr lang="en-US" sz="2400" b="1">
              <a:effectLst/>
              <a:latin typeface="Times New Roman" panose="02020603050405020304" pitchFamily="18" charset="0"/>
              <a:ea typeface="Times New Roman" panose="02020603050405020304" pitchFamily="18" charset="0"/>
            </a:endParaRPr>
          </a:p>
        </p:txBody>
      </p:sp>
      <p:sp>
        <p:nvSpPr>
          <p:cNvPr id="43" name="TextBox 42" descr="137 zalo kim anh">
            <a:extLst>
              <a:ext uri="{FF2B5EF4-FFF2-40B4-BE49-F238E27FC236}">
                <a16:creationId xmlns:a16="http://schemas.microsoft.com/office/drawing/2014/main" id="{D1A4A683-CF04-BA8B-511E-9C0D168CA3F6}"/>
              </a:ext>
            </a:extLst>
          </p:cNvPr>
          <p:cNvSpPr txBox="1"/>
          <p:nvPr/>
        </p:nvSpPr>
        <p:spPr>
          <a:xfrm>
            <a:off x="6543328" y="4890210"/>
            <a:ext cx="960673" cy="490199"/>
          </a:xfrm>
          <a:prstGeom prst="rect">
            <a:avLst/>
          </a:prstGeom>
          <a:noFill/>
        </p:spPr>
        <p:txBody>
          <a:bodyPr wrap="square">
            <a:spAutoFit/>
          </a:bodyPr>
          <a:lstStyle/>
          <a:p>
            <a:pPr algn="ctr">
              <a:lnSpc>
                <a:spcPct val="115000"/>
              </a:lnSpc>
            </a:pPr>
            <a:r>
              <a:rPr lang="en-US" sz="2400" b="1">
                <a:effectLst/>
              </a:rPr>
              <a:t>0,349</a:t>
            </a:r>
            <a:endParaRPr lang="en-US" sz="2400" b="1">
              <a:effectLst/>
              <a:latin typeface="Times New Roman" panose="02020603050405020304" pitchFamily="18" charset="0"/>
              <a:ea typeface="Times New Roman" panose="02020603050405020304" pitchFamily="18" charset="0"/>
            </a:endParaRPr>
          </a:p>
        </p:txBody>
      </p:sp>
      <p:sp>
        <p:nvSpPr>
          <p:cNvPr id="4" name="TextBox 3" descr="137 zalo kim anh">
            <a:extLst>
              <a:ext uri="{FF2B5EF4-FFF2-40B4-BE49-F238E27FC236}">
                <a16:creationId xmlns:a16="http://schemas.microsoft.com/office/drawing/2014/main" id="{CA2D7B93-7554-50A7-11D5-9AD2A0A1B9BC}"/>
              </a:ext>
            </a:extLst>
          </p:cNvPr>
          <p:cNvSpPr txBox="1"/>
          <p:nvPr/>
        </p:nvSpPr>
        <p:spPr>
          <a:xfrm>
            <a:off x="7673040" y="4890210"/>
            <a:ext cx="960673" cy="490199"/>
          </a:xfrm>
          <a:prstGeom prst="rect">
            <a:avLst/>
          </a:prstGeom>
          <a:noFill/>
        </p:spPr>
        <p:txBody>
          <a:bodyPr wrap="square">
            <a:spAutoFit/>
          </a:bodyPr>
          <a:lstStyle/>
          <a:p>
            <a:pPr algn="ctr">
              <a:lnSpc>
                <a:spcPct val="115000"/>
              </a:lnSpc>
            </a:pPr>
            <a:r>
              <a:rPr lang="en-US" sz="2400" b="1">
                <a:effectLst/>
              </a:rPr>
              <a:t>0,351</a:t>
            </a:r>
            <a:endParaRPr lang="en-US" sz="2400" b="1">
              <a:effectLst/>
              <a:latin typeface="Times New Roman" panose="02020603050405020304" pitchFamily="18" charset="0"/>
              <a:ea typeface="Times New Roman" panose="02020603050405020304" pitchFamily="18" charset="0"/>
            </a:endParaRPr>
          </a:p>
        </p:txBody>
      </p:sp>
      <p:sp>
        <p:nvSpPr>
          <p:cNvPr id="5" name="TextBox 4" descr="137 zalo kim anh">
            <a:extLst>
              <a:ext uri="{FF2B5EF4-FFF2-40B4-BE49-F238E27FC236}">
                <a16:creationId xmlns:a16="http://schemas.microsoft.com/office/drawing/2014/main" id="{77D6859F-19CC-F92F-9AE6-A338FB895229}"/>
              </a:ext>
            </a:extLst>
          </p:cNvPr>
          <p:cNvSpPr txBox="1"/>
          <p:nvPr/>
        </p:nvSpPr>
        <p:spPr>
          <a:xfrm>
            <a:off x="8823553" y="4890210"/>
            <a:ext cx="960673" cy="490199"/>
          </a:xfrm>
          <a:prstGeom prst="rect">
            <a:avLst/>
          </a:prstGeom>
          <a:noFill/>
        </p:spPr>
        <p:txBody>
          <a:bodyPr wrap="square">
            <a:spAutoFit/>
          </a:bodyPr>
          <a:lstStyle/>
          <a:p>
            <a:pPr algn="ctr">
              <a:lnSpc>
                <a:spcPct val="115000"/>
              </a:lnSpc>
            </a:pPr>
            <a:r>
              <a:rPr lang="en-US" sz="2400" b="1">
                <a:effectLst/>
              </a:rPr>
              <a:t>0,348</a:t>
            </a:r>
            <a:endParaRPr lang="en-US" sz="2400" b="1">
              <a:effectLst/>
              <a:latin typeface="Times New Roman" panose="02020603050405020304" pitchFamily="18" charset="0"/>
              <a:ea typeface="Times New Roman" panose="02020603050405020304" pitchFamily="18" charset="0"/>
            </a:endParaRPr>
          </a:p>
        </p:txBody>
      </p:sp>
      <p:sp>
        <p:nvSpPr>
          <p:cNvPr id="6" name="TextBox 5" descr="137 zalo kim anh">
            <a:extLst>
              <a:ext uri="{FF2B5EF4-FFF2-40B4-BE49-F238E27FC236}">
                <a16:creationId xmlns:a16="http://schemas.microsoft.com/office/drawing/2014/main" id="{278FF7D0-E908-1ABB-9EC7-91AC0A432888}"/>
              </a:ext>
            </a:extLst>
          </p:cNvPr>
          <p:cNvSpPr txBox="1"/>
          <p:nvPr/>
        </p:nvSpPr>
        <p:spPr>
          <a:xfrm>
            <a:off x="6543328" y="5464182"/>
            <a:ext cx="960673" cy="490199"/>
          </a:xfrm>
          <a:prstGeom prst="rect">
            <a:avLst/>
          </a:prstGeom>
          <a:noFill/>
        </p:spPr>
        <p:txBody>
          <a:bodyPr wrap="square">
            <a:spAutoFit/>
          </a:bodyPr>
          <a:lstStyle/>
          <a:p>
            <a:pPr algn="ctr">
              <a:lnSpc>
                <a:spcPct val="115000"/>
              </a:lnSpc>
            </a:pPr>
            <a:r>
              <a:rPr lang="en-US" sz="2400" b="1">
                <a:effectLst/>
              </a:rPr>
              <a:t>0,404</a:t>
            </a:r>
            <a:endParaRPr lang="en-US" sz="2400" b="1">
              <a:effectLst/>
              <a:latin typeface="Times New Roman" panose="02020603050405020304" pitchFamily="18" charset="0"/>
              <a:ea typeface="Times New Roman" panose="02020603050405020304" pitchFamily="18" charset="0"/>
            </a:endParaRPr>
          </a:p>
        </p:txBody>
      </p:sp>
      <p:sp>
        <p:nvSpPr>
          <p:cNvPr id="7" name="TextBox 6" descr="137 zalo kim anh">
            <a:extLst>
              <a:ext uri="{FF2B5EF4-FFF2-40B4-BE49-F238E27FC236}">
                <a16:creationId xmlns:a16="http://schemas.microsoft.com/office/drawing/2014/main" id="{DB30E193-1C88-7A78-FEC1-0588B049C552}"/>
              </a:ext>
            </a:extLst>
          </p:cNvPr>
          <p:cNvSpPr txBox="1"/>
          <p:nvPr/>
        </p:nvSpPr>
        <p:spPr>
          <a:xfrm>
            <a:off x="7690391" y="5437375"/>
            <a:ext cx="960673" cy="490199"/>
          </a:xfrm>
          <a:prstGeom prst="rect">
            <a:avLst/>
          </a:prstGeom>
          <a:noFill/>
        </p:spPr>
        <p:txBody>
          <a:bodyPr wrap="square">
            <a:spAutoFit/>
          </a:bodyPr>
          <a:lstStyle/>
          <a:p>
            <a:pPr algn="ctr">
              <a:lnSpc>
                <a:spcPct val="115000"/>
              </a:lnSpc>
            </a:pPr>
            <a:r>
              <a:rPr lang="en-US" sz="2400" b="1">
                <a:effectLst/>
              </a:rPr>
              <a:t>0,405</a:t>
            </a:r>
            <a:endParaRPr lang="en-US" sz="2400" b="1">
              <a:effectLst/>
              <a:latin typeface="Times New Roman" panose="02020603050405020304" pitchFamily="18" charset="0"/>
              <a:ea typeface="Times New Roman" panose="02020603050405020304" pitchFamily="18" charset="0"/>
            </a:endParaRPr>
          </a:p>
        </p:txBody>
      </p:sp>
      <p:sp>
        <p:nvSpPr>
          <p:cNvPr id="8" name="TextBox 7" descr="137 zalo kim anh">
            <a:extLst>
              <a:ext uri="{FF2B5EF4-FFF2-40B4-BE49-F238E27FC236}">
                <a16:creationId xmlns:a16="http://schemas.microsoft.com/office/drawing/2014/main" id="{CFC668F4-3C9B-A3E7-D74D-3D40FEC8E996}"/>
              </a:ext>
            </a:extLst>
          </p:cNvPr>
          <p:cNvSpPr txBox="1"/>
          <p:nvPr/>
        </p:nvSpPr>
        <p:spPr>
          <a:xfrm>
            <a:off x="8804171" y="5464182"/>
            <a:ext cx="960673" cy="490199"/>
          </a:xfrm>
          <a:prstGeom prst="rect">
            <a:avLst/>
          </a:prstGeom>
          <a:noFill/>
        </p:spPr>
        <p:txBody>
          <a:bodyPr wrap="square">
            <a:spAutoFit/>
          </a:bodyPr>
          <a:lstStyle/>
          <a:p>
            <a:pPr algn="ctr">
              <a:lnSpc>
                <a:spcPct val="115000"/>
              </a:lnSpc>
            </a:pPr>
            <a:r>
              <a:rPr lang="en-US" sz="2400" b="1">
                <a:effectLst/>
              </a:rPr>
              <a:t>0,403</a:t>
            </a:r>
            <a:endParaRPr lang="en-US" sz="24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73866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 grpId="0"/>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115" descr="137 zalo kim anh">
            <a:extLst>
              <a:ext uri="{FF2B5EF4-FFF2-40B4-BE49-F238E27FC236}">
                <a16:creationId xmlns:a16="http://schemas.microsoft.com/office/drawing/2014/main" id="{4853F862-2598-47F9-F5A1-CA6DA03F5EFF}"/>
              </a:ext>
            </a:extLst>
          </p:cNvPr>
          <p:cNvSpPr/>
          <p:nvPr/>
        </p:nvSpPr>
        <p:spPr bwMode="auto">
          <a:xfrm>
            <a:off x="197016" y="173235"/>
            <a:ext cx="8812074" cy="615157"/>
          </a:xfrm>
          <a:prstGeom prst="homePlate">
            <a:avLst/>
          </a:prstGeom>
          <a:solidFill>
            <a:srgbClr val="FFCA08"/>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ĐO GIA TỐC RƠI TỰ DO</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ndParaRPr>
          </a:p>
        </p:txBody>
      </p:sp>
      <p:sp>
        <p:nvSpPr>
          <p:cNvPr id="2" name="TextBox 8" descr="137 zalo kim anh">
            <a:extLst>
              <a:ext uri="{FF2B5EF4-FFF2-40B4-BE49-F238E27FC236}">
                <a16:creationId xmlns:a16="http://schemas.microsoft.com/office/drawing/2014/main" id="{FB3B0C64-97F1-067A-B61E-3F083530AB44}"/>
              </a:ext>
            </a:extLst>
          </p:cNvPr>
          <p:cNvSpPr txBox="1"/>
          <p:nvPr/>
        </p:nvSpPr>
        <p:spPr>
          <a:xfrm>
            <a:off x="197016" y="875184"/>
            <a:ext cx="7838155" cy="430887"/>
          </a:xfrm>
          <a:prstGeom prst="rect">
            <a:avLst/>
          </a:prstGeom>
        </p:spPr>
        <p:txBody>
          <a:bodyPr wrap="square" lIns="0" tIns="0" rIns="0" bIns="0" rtlCol="0" anchor="t">
            <a:spAutoFit/>
          </a:bodyPr>
          <a:lstStyle/>
          <a:p>
            <a:pPr>
              <a:spcBef>
                <a:spcPct val="0"/>
              </a:spcBef>
            </a:pPr>
            <a:r>
              <a:rPr lang="en-US" sz="2800" b="1"/>
              <a:t>C. Tiến hành thí nghiệm</a:t>
            </a:r>
            <a:endParaRPr lang="en-US" sz="2800" b="1" dirty="0"/>
          </a:p>
        </p:txBody>
      </p:sp>
      <mc:AlternateContent xmlns:mc="http://schemas.openxmlformats.org/markup-compatibility/2006" xmlns:a14="http://schemas.microsoft.com/office/drawing/2010/main">
        <mc:Choice Requires="a14">
          <p:graphicFrame>
            <p:nvGraphicFramePr>
              <p:cNvPr id="24" name="Table 23" descr="137 zalo kim anh">
                <a:extLst>
                  <a:ext uri="{FF2B5EF4-FFF2-40B4-BE49-F238E27FC236}">
                    <a16:creationId xmlns:a16="http://schemas.microsoft.com/office/drawing/2014/main" id="{D8755D72-3E63-5878-9EAE-0401F1B3C8E4}"/>
                  </a:ext>
                </a:extLst>
              </p:cNvPr>
              <p:cNvGraphicFramePr>
                <a:graphicFrameLocks noGrp="1"/>
              </p:cNvGraphicFramePr>
              <p:nvPr>
                <p:extLst>
                  <p:ext uri="{D42A27DB-BD31-4B8C-83A1-F6EECF244321}">
                    <p14:modId xmlns:p14="http://schemas.microsoft.com/office/powerpoint/2010/main" val="3703065967"/>
                  </p:ext>
                </p:extLst>
              </p:nvPr>
            </p:nvGraphicFramePr>
            <p:xfrm>
              <a:off x="5532272" y="1090627"/>
              <a:ext cx="6534983" cy="4249082"/>
            </p:xfrm>
            <a:graphic>
              <a:graphicData uri="http://schemas.openxmlformats.org/drawingml/2006/table">
                <a:tbl>
                  <a:tblPr firstRow="1" firstCol="1" bandRow="1">
                    <a:tableStyleId>{21E4AEA4-8DFA-4A89-87EB-49C32662AFE0}</a:tableStyleId>
                  </a:tblPr>
                  <a:tblGrid>
                    <a:gridCol w="1011733">
                      <a:extLst>
                        <a:ext uri="{9D8B030D-6E8A-4147-A177-3AD203B41FA5}">
                          <a16:colId xmlns:a16="http://schemas.microsoft.com/office/drawing/2014/main" val="943762969"/>
                        </a:ext>
                      </a:extLst>
                    </a:gridCol>
                    <a:gridCol w="992302">
                      <a:extLst>
                        <a:ext uri="{9D8B030D-6E8A-4147-A177-3AD203B41FA5}">
                          <a16:colId xmlns:a16="http://schemas.microsoft.com/office/drawing/2014/main" val="3895693761"/>
                        </a:ext>
                      </a:extLst>
                    </a:gridCol>
                    <a:gridCol w="1180287">
                      <a:extLst>
                        <a:ext uri="{9D8B030D-6E8A-4147-A177-3AD203B41FA5}">
                          <a16:colId xmlns:a16="http://schemas.microsoft.com/office/drawing/2014/main" val="1025730296"/>
                        </a:ext>
                      </a:extLst>
                    </a:gridCol>
                    <a:gridCol w="1084961">
                      <a:extLst>
                        <a:ext uri="{9D8B030D-6E8A-4147-A177-3AD203B41FA5}">
                          <a16:colId xmlns:a16="http://schemas.microsoft.com/office/drawing/2014/main" val="3382368468"/>
                        </a:ext>
                      </a:extLst>
                    </a:gridCol>
                    <a:gridCol w="1028700">
                      <a:extLst>
                        <a:ext uri="{9D8B030D-6E8A-4147-A177-3AD203B41FA5}">
                          <a16:colId xmlns:a16="http://schemas.microsoft.com/office/drawing/2014/main" val="1985470699"/>
                        </a:ext>
                      </a:extLst>
                    </a:gridCol>
                    <a:gridCol w="1237000">
                      <a:extLst>
                        <a:ext uri="{9D8B030D-6E8A-4147-A177-3AD203B41FA5}">
                          <a16:colId xmlns:a16="http://schemas.microsoft.com/office/drawing/2014/main" val="2118355675"/>
                        </a:ext>
                      </a:extLst>
                    </a:gridCol>
                  </a:tblGrid>
                  <a:tr h="528288">
                    <a:tc rowSpan="2">
                      <a:txBody>
                        <a:bodyPr/>
                        <a:lstStyle/>
                        <a:p>
                          <a:pPr algn="ctr">
                            <a:lnSpc>
                              <a:spcPct val="115000"/>
                            </a:lnSpc>
                          </a:pPr>
                          <a:r>
                            <a:rPr lang="en-US" sz="2400">
                              <a:effectLst/>
                            </a:rPr>
                            <a:t>Quãng đường</a:t>
                          </a:r>
                        </a:p>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gridSpan="3">
                      <a:txBody>
                        <a:bodyPr/>
                        <a:lstStyle/>
                        <a:p>
                          <a:pPr algn="ctr">
                            <a:lnSpc>
                              <a:spcPct val="115000"/>
                            </a:lnSpc>
                          </a:pPr>
                          <a:r>
                            <a:rPr lang="en-US" sz="2400">
                              <a:effectLst/>
                            </a:rPr>
                            <a:t>Lần đo thời gian</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rowSpan="2">
                      <a:txBody>
                        <a:bodyPr/>
                        <a:lstStyle/>
                        <a:p>
                          <a:pPr algn="ctr">
                            <a:lnSpc>
                              <a:spcPct val="115000"/>
                            </a:lnSpc>
                          </a:pPr>
                          <a:r>
                            <a:rPr lang="en-US" sz="2400">
                              <a:effectLst/>
                            </a:rPr>
                            <a:t>Thời gian trung bình</a:t>
                          </a:r>
                        </a:p>
                        <a:p>
                          <a:pPr algn="ctr">
                            <a:lnSpc>
                              <a:spcPct val="115000"/>
                            </a:lnSpc>
                          </a:pPr>
                          <a14:m>
                            <m:oMathPara xmlns:m="http://schemas.openxmlformats.org/officeDocument/2006/math">
                              <m:oMathParaPr>
                                <m:jc m:val="centerGroup"/>
                              </m:oMathParaPr>
                              <m:oMath xmlns:m="http://schemas.openxmlformats.org/officeDocument/2006/math">
                                <m:acc>
                                  <m:accPr>
                                    <m:chr m:val="̅"/>
                                    <m:ctrlPr>
                                      <a:rPr lang="en-US" sz="2400" i="1">
                                        <a:effectLst/>
                                        <a:latin typeface="Cambria Math" panose="02040503050406030204" pitchFamily="18" charset="0"/>
                                      </a:rPr>
                                    </m:ctrlPr>
                                  </m:accPr>
                                  <m:e>
                                    <m:r>
                                      <a:rPr lang="en-US" sz="2400">
                                        <a:effectLst/>
                                        <a:latin typeface="Cambria Math" panose="02040503050406030204" pitchFamily="18" charset="0"/>
                                      </a:rPr>
                                      <m:t>𝒕</m:t>
                                    </m:r>
                                  </m:e>
                                </m:acc>
                              </m:oMath>
                            </m:oMathPara>
                          </a14:m>
                          <a:endParaRPr lang="en-US" sz="240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algn="ctr">
                            <a:lnSpc>
                              <a:spcPct val="115000"/>
                            </a:lnSpc>
                          </a:pPr>
                          <a:r>
                            <a:rPr lang="en-US" sz="2400">
                              <a:effectLst/>
                            </a:rPr>
                            <a:t>Gia tốc rơi tự do</a:t>
                          </a:r>
                        </a:p>
                        <a:p>
                          <a:pPr algn="just">
                            <a:lnSpc>
                              <a:spcPct val="115000"/>
                            </a:lnSpc>
                          </a:pPr>
                          <a14:m>
                            <m:oMathPara xmlns:m="http://schemas.openxmlformats.org/officeDocument/2006/math">
                              <m:oMathParaPr>
                                <m:jc m:val="centerGroup"/>
                              </m:oMathParaPr>
                              <m:oMath xmlns:m="http://schemas.openxmlformats.org/officeDocument/2006/math">
                                <m:r>
                                  <a:rPr lang="en-US" sz="2400">
                                    <a:effectLst/>
                                    <a:latin typeface="Cambria Math" panose="02040503050406030204" pitchFamily="18" charset="0"/>
                                  </a:rPr>
                                  <m:t>𝒈</m:t>
                                </m:r>
                                <m:r>
                                  <a:rPr lang="en-US" sz="2400">
                                    <a:effectLst/>
                                    <a:latin typeface="Cambria Math" panose="02040503050406030204" pitchFamily="18" charset="0"/>
                                  </a:rPr>
                                  <m:t>=</m:t>
                                </m:r>
                                <m:f>
                                  <m:fPr>
                                    <m:ctrlPr>
                                      <a:rPr lang="en-US" sz="2400" i="1">
                                        <a:effectLst/>
                                        <a:latin typeface="Cambria Math" panose="02040503050406030204" pitchFamily="18" charset="0"/>
                                      </a:rPr>
                                    </m:ctrlPr>
                                  </m:fPr>
                                  <m:num>
                                    <m:r>
                                      <a:rPr lang="en-US" sz="2400">
                                        <a:effectLst/>
                                        <a:latin typeface="Cambria Math" panose="02040503050406030204" pitchFamily="18" charset="0"/>
                                      </a:rPr>
                                      <m:t>𝟐</m:t>
                                    </m:r>
                                    <m:r>
                                      <a:rPr lang="en-US" sz="2400">
                                        <a:effectLst/>
                                        <a:latin typeface="Cambria Math" panose="02040503050406030204" pitchFamily="18" charset="0"/>
                                      </a:rPr>
                                      <m:t>𝑺</m:t>
                                    </m:r>
                                  </m:num>
                                  <m:den>
                                    <m:sSup>
                                      <m:sSupPr>
                                        <m:ctrlPr>
                                          <a:rPr lang="en-US" sz="2400" i="1">
                                            <a:effectLst/>
                                            <a:latin typeface="Cambria Math" panose="02040503050406030204" pitchFamily="18" charset="0"/>
                                          </a:rPr>
                                        </m:ctrlPr>
                                      </m:sSupPr>
                                      <m:e>
                                        <m:r>
                                          <a:rPr lang="en-US" sz="2400">
                                            <a:effectLst/>
                                            <a:latin typeface="Cambria Math" panose="02040503050406030204" pitchFamily="18" charset="0"/>
                                          </a:rPr>
                                          <m:t>𝒕</m:t>
                                        </m:r>
                                      </m:e>
                                      <m:sup>
                                        <m:r>
                                          <a:rPr lang="en-US" sz="2400">
                                            <a:effectLst/>
                                            <a:latin typeface="Cambria Math" panose="02040503050406030204" pitchFamily="18" charset="0"/>
                                          </a:rPr>
                                          <m:t>𝟐</m:t>
                                        </m:r>
                                      </m:sup>
                                    </m:sSup>
                                  </m:den>
                                </m:f>
                              </m:oMath>
                            </m:oMathPara>
                          </a14:m>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5007264"/>
                      </a:ext>
                    </a:extLst>
                  </a:tr>
                  <a:tr h="2104428">
                    <a:tc vMerge="1">
                      <a:txBody>
                        <a:bodyPr/>
                        <a:lstStyle/>
                        <a:p>
                          <a:endParaRPr lang="en-US"/>
                        </a:p>
                      </a:txBody>
                      <a:tcPr/>
                    </a:tc>
                    <a:tc>
                      <a:txBody>
                        <a:bodyPr/>
                        <a:lstStyle/>
                        <a:p>
                          <a:pPr algn="ctr">
                            <a:lnSpc>
                              <a:spcPct val="115000"/>
                            </a:lnSpc>
                          </a:pPr>
                          <a:r>
                            <a:rPr lang="en-US" sz="2400">
                              <a:effectLst/>
                            </a:rPr>
                            <a:t>Lần 1</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Lần 2</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Lần 3</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345211733"/>
                      </a:ext>
                    </a:extLst>
                  </a:tr>
                  <a:tr h="528288">
                    <a:tc>
                      <a:txBody>
                        <a:bodyPr/>
                        <a:lstStyle/>
                        <a:p>
                          <a:pPr algn="ctr">
                            <a:lnSpc>
                              <a:spcPct val="115000"/>
                            </a:lnSpc>
                          </a:pPr>
                          <a:r>
                            <a:rPr lang="en-US" sz="2400">
                              <a:effectLst/>
                            </a:rPr>
                            <a:t>0,400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14003384"/>
                      </a:ext>
                    </a:extLst>
                  </a:tr>
                  <a:tr h="544039">
                    <a:tc>
                      <a:txBody>
                        <a:bodyPr/>
                        <a:lstStyle/>
                        <a:p>
                          <a:pPr algn="ctr">
                            <a:lnSpc>
                              <a:spcPct val="115000"/>
                            </a:lnSpc>
                          </a:pPr>
                          <a:r>
                            <a:rPr lang="en-US" sz="2400">
                              <a:effectLst/>
                            </a:rPr>
                            <a:t>0,600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28345366"/>
                      </a:ext>
                    </a:extLst>
                  </a:tr>
                  <a:tr h="544039">
                    <a:tc>
                      <a:txBody>
                        <a:bodyPr/>
                        <a:lstStyle/>
                        <a:p>
                          <a:pPr algn="ctr">
                            <a:lnSpc>
                              <a:spcPct val="115000"/>
                            </a:lnSpc>
                          </a:pPr>
                          <a:r>
                            <a:rPr lang="en-US" sz="2400">
                              <a:effectLst/>
                            </a:rPr>
                            <a:t>0,800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75672471"/>
                      </a:ext>
                    </a:extLst>
                  </a:tr>
                </a:tbl>
              </a:graphicData>
            </a:graphic>
          </p:graphicFrame>
        </mc:Choice>
        <mc:Fallback xmlns="">
          <p:graphicFrame>
            <p:nvGraphicFramePr>
              <p:cNvPr id="24" name="Table 23" descr="137 zalo kim anh">
                <a:extLst>
                  <a:ext uri="{FF2B5EF4-FFF2-40B4-BE49-F238E27FC236}">
                    <a16:creationId xmlns:a16="http://schemas.microsoft.com/office/drawing/2014/main" id="{D8755D72-3E63-5878-9EAE-0401F1B3C8E4}"/>
                  </a:ext>
                </a:extLst>
              </p:cNvPr>
              <p:cNvGraphicFramePr>
                <a:graphicFrameLocks noGrp="1"/>
              </p:cNvGraphicFramePr>
              <p:nvPr>
                <p:extLst>
                  <p:ext uri="{D42A27DB-BD31-4B8C-83A1-F6EECF244321}">
                    <p14:modId xmlns:p14="http://schemas.microsoft.com/office/powerpoint/2010/main" val="3703065967"/>
                  </p:ext>
                </p:extLst>
              </p:nvPr>
            </p:nvGraphicFramePr>
            <p:xfrm>
              <a:off x="5532272" y="1090627"/>
              <a:ext cx="6534983" cy="4249082"/>
            </p:xfrm>
            <a:graphic>
              <a:graphicData uri="http://schemas.openxmlformats.org/drawingml/2006/table">
                <a:tbl>
                  <a:tblPr firstRow="1" firstCol="1" bandRow="1">
                    <a:tableStyleId>{21E4AEA4-8DFA-4A89-87EB-49C32662AFE0}</a:tableStyleId>
                  </a:tblPr>
                  <a:tblGrid>
                    <a:gridCol w="1011733">
                      <a:extLst>
                        <a:ext uri="{9D8B030D-6E8A-4147-A177-3AD203B41FA5}">
                          <a16:colId xmlns:a16="http://schemas.microsoft.com/office/drawing/2014/main" val="943762969"/>
                        </a:ext>
                      </a:extLst>
                    </a:gridCol>
                    <a:gridCol w="992302">
                      <a:extLst>
                        <a:ext uri="{9D8B030D-6E8A-4147-A177-3AD203B41FA5}">
                          <a16:colId xmlns:a16="http://schemas.microsoft.com/office/drawing/2014/main" val="3895693761"/>
                        </a:ext>
                      </a:extLst>
                    </a:gridCol>
                    <a:gridCol w="1180287">
                      <a:extLst>
                        <a:ext uri="{9D8B030D-6E8A-4147-A177-3AD203B41FA5}">
                          <a16:colId xmlns:a16="http://schemas.microsoft.com/office/drawing/2014/main" val="1025730296"/>
                        </a:ext>
                      </a:extLst>
                    </a:gridCol>
                    <a:gridCol w="1084961">
                      <a:extLst>
                        <a:ext uri="{9D8B030D-6E8A-4147-A177-3AD203B41FA5}">
                          <a16:colId xmlns:a16="http://schemas.microsoft.com/office/drawing/2014/main" val="3382368468"/>
                        </a:ext>
                      </a:extLst>
                    </a:gridCol>
                    <a:gridCol w="1028700">
                      <a:extLst>
                        <a:ext uri="{9D8B030D-6E8A-4147-A177-3AD203B41FA5}">
                          <a16:colId xmlns:a16="http://schemas.microsoft.com/office/drawing/2014/main" val="1985470699"/>
                        </a:ext>
                      </a:extLst>
                    </a:gridCol>
                    <a:gridCol w="1237000">
                      <a:extLst>
                        <a:ext uri="{9D8B030D-6E8A-4147-A177-3AD203B41FA5}">
                          <a16:colId xmlns:a16="http://schemas.microsoft.com/office/drawing/2014/main" val="2118355675"/>
                        </a:ext>
                      </a:extLst>
                    </a:gridCol>
                  </a:tblGrid>
                  <a:tr h="528288">
                    <a:tc rowSpan="2">
                      <a:txBody>
                        <a:bodyPr/>
                        <a:lstStyle/>
                        <a:p>
                          <a:pPr algn="ctr">
                            <a:lnSpc>
                              <a:spcPct val="115000"/>
                            </a:lnSpc>
                          </a:pPr>
                          <a:r>
                            <a:rPr lang="en-US" sz="2400">
                              <a:effectLst/>
                            </a:rPr>
                            <a:t>Quãng đường</a:t>
                          </a:r>
                        </a:p>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gridSpan="3">
                      <a:txBody>
                        <a:bodyPr/>
                        <a:lstStyle/>
                        <a:p>
                          <a:pPr algn="ctr">
                            <a:lnSpc>
                              <a:spcPct val="115000"/>
                            </a:lnSpc>
                          </a:pPr>
                          <a:r>
                            <a:rPr lang="en-US" sz="2400">
                              <a:effectLst/>
                            </a:rPr>
                            <a:t>Lần đo thời gian</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rowSpan="2">
                      <a:txBody>
                        <a:bodyPr/>
                        <a:lstStyle/>
                        <a:p>
                          <a:endParaRPr lang="vi-VN"/>
                        </a:p>
                      </a:txBody>
                      <a:tcPr marL="68580" marR="68580" marT="0" marB="0" anchor="ctr">
                        <a:blipFill>
                          <a:blip r:embed="rId2"/>
                          <a:stretch>
                            <a:fillRect l="-415385" t="-231" r="-122485" b="-65741"/>
                          </a:stretch>
                        </a:blipFill>
                      </a:tcPr>
                    </a:tc>
                    <a:tc rowSpan="2">
                      <a:txBody>
                        <a:bodyPr/>
                        <a:lstStyle/>
                        <a:p>
                          <a:endParaRPr lang="vi-VN"/>
                        </a:p>
                      </a:txBody>
                      <a:tcPr marL="68580" marR="68580" marT="0" marB="0" anchor="ctr">
                        <a:blipFill>
                          <a:blip r:embed="rId2"/>
                          <a:stretch>
                            <a:fillRect l="-429064" t="-231" r="-1970" b="-65741"/>
                          </a:stretch>
                        </a:blipFill>
                      </a:tcPr>
                    </a:tc>
                    <a:extLst>
                      <a:ext uri="{0D108BD9-81ED-4DB2-BD59-A6C34878D82A}">
                        <a16:rowId xmlns:a16="http://schemas.microsoft.com/office/drawing/2014/main" val="235007264"/>
                      </a:ext>
                    </a:extLst>
                  </a:tr>
                  <a:tr h="2104428">
                    <a:tc vMerge="1">
                      <a:txBody>
                        <a:bodyPr/>
                        <a:lstStyle/>
                        <a:p>
                          <a:endParaRPr lang="en-US"/>
                        </a:p>
                      </a:txBody>
                      <a:tcPr/>
                    </a:tc>
                    <a:tc>
                      <a:txBody>
                        <a:bodyPr/>
                        <a:lstStyle/>
                        <a:p>
                          <a:pPr algn="ctr">
                            <a:lnSpc>
                              <a:spcPct val="115000"/>
                            </a:lnSpc>
                          </a:pPr>
                          <a:r>
                            <a:rPr lang="en-US" sz="2400">
                              <a:effectLst/>
                            </a:rPr>
                            <a:t>Lần 1</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Lần 2</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Lần 3</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345211733"/>
                      </a:ext>
                    </a:extLst>
                  </a:tr>
                  <a:tr h="528288">
                    <a:tc>
                      <a:txBody>
                        <a:bodyPr/>
                        <a:lstStyle/>
                        <a:p>
                          <a:pPr algn="ctr">
                            <a:lnSpc>
                              <a:spcPct val="115000"/>
                            </a:lnSpc>
                          </a:pPr>
                          <a:r>
                            <a:rPr lang="en-US" sz="2400">
                              <a:effectLst/>
                            </a:rPr>
                            <a:t>0,400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14003384"/>
                      </a:ext>
                    </a:extLst>
                  </a:tr>
                  <a:tr h="544039">
                    <a:tc>
                      <a:txBody>
                        <a:bodyPr/>
                        <a:lstStyle/>
                        <a:p>
                          <a:pPr algn="ctr">
                            <a:lnSpc>
                              <a:spcPct val="115000"/>
                            </a:lnSpc>
                          </a:pPr>
                          <a:r>
                            <a:rPr lang="en-US" sz="2400">
                              <a:effectLst/>
                            </a:rPr>
                            <a:t>0,600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28345366"/>
                      </a:ext>
                    </a:extLst>
                  </a:tr>
                  <a:tr h="544039">
                    <a:tc>
                      <a:txBody>
                        <a:bodyPr/>
                        <a:lstStyle/>
                        <a:p>
                          <a:pPr algn="ctr">
                            <a:lnSpc>
                              <a:spcPct val="115000"/>
                            </a:lnSpc>
                          </a:pPr>
                          <a:r>
                            <a:rPr lang="en-US" sz="2400">
                              <a:effectLst/>
                            </a:rPr>
                            <a:t>0,800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75672471"/>
                      </a:ext>
                    </a:extLst>
                  </a:tr>
                </a:tbl>
              </a:graphicData>
            </a:graphic>
          </p:graphicFrame>
        </mc:Fallback>
      </mc:AlternateContent>
      <mc:AlternateContent xmlns:mc="http://schemas.openxmlformats.org/markup-compatibility/2006" xmlns:a14="http://schemas.microsoft.com/office/drawing/2010/main">
        <mc:Choice Requires="a14">
          <p:sp>
            <p:nvSpPr>
              <p:cNvPr id="4" name="TextBox 3" descr="137 zalo kim anh">
                <a:extLst>
                  <a:ext uri="{FF2B5EF4-FFF2-40B4-BE49-F238E27FC236}">
                    <a16:creationId xmlns:a16="http://schemas.microsoft.com/office/drawing/2014/main" id="{A4A9D2C4-471F-2D4A-CDBE-F96629999AC2}"/>
                  </a:ext>
                </a:extLst>
              </p:cNvPr>
              <p:cNvSpPr txBox="1"/>
              <p:nvPr/>
            </p:nvSpPr>
            <p:spPr>
              <a:xfrm>
                <a:off x="197016" y="1798907"/>
                <a:ext cx="5335256" cy="4211089"/>
              </a:xfrm>
              <a:prstGeom prst="rect">
                <a:avLst/>
              </a:prstGeom>
              <a:noFill/>
            </p:spPr>
            <p:txBody>
              <a:bodyPr wrap="square">
                <a:spAutoFit/>
              </a:bodyPr>
              <a:lstStyle/>
              <a:p>
                <a:pPr>
                  <a:lnSpc>
                    <a:spcPct val="115000"/>
                  </a:lnSpc>
                </a:pPr>
                <a:r>
                  <a:rPr lang="en-US" sz="2400" b="1">
                    <a:solidFill>
                      <a:srgbClr val="000000"/>
                    </a:solidFill>
                    <a:effectLst/>
                    <a:ea typeface="Times New Roman" panose="02020603050405020304" pitchFamily="18" charset="0"/>
                  </a:rPr>
                  <a:t>Câu 1.</a:t>
                </a:r>
                <a:r>
                  <a:rPr lang="en-US" sz="2400">
                    <a:solidFill>
                      <a:srgbClr val="000000"/>
                    </a:solidFill>
                    <a:effectLst/>
                    <a:ea typeface="Times New Roman" panose="02020603050405020304" pitchFamily="18" charset="0"/>
                  </a:rPr>
                  <a:t> Hãy tính giá trị trung bình và sai số tuyệt đối của phép đo gia tốc rơi tự do.</a:t>
                </a:r>
                <a:endParaRPr lang="en-US" sz="2400">
                  <a:solidFill>
                    <a:srgbClr val="003300"/>
                  </a:solidFill>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 Với quãng đường 0,400 m:</a:t>
                </a:r>
                <a:endParaRPr lang="en-US" sz="2400">
                  <a:effectLst/>
                  <a:ea typeface="Times New Roman" panose="02020603050405020304" pitchFamily="18" charset="0"/>
                </a:endParaRPr>
              </a:p>
              <a:p>
                <a:pPr algn="just">
                  <a:lnSpc>
                    <a:spcPct val="115000"/>
                  </a:lnSpc>
                </a:pPr>
                <a14:m>
                  <m:oMathPara xmlns:m="http://schemas.openxmlformats.org/officeDocument/2006/math">
                    <m:oMathParaPr>
                      <m:jc m:val="centerGroup"/>
                    </m:oMathParaPr>
                    <m:oMath xmlns:m="http://schemas.openxmlformats.org/officeDocument/2006/math">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400" i="1">
                                  <a:solidFill>
                                    <a:srgbClr val="000000"/>
                                  </a:solidFill>
                                  <a:effectLst/>
                                  <a:latin typeface="Cambria Math" panose="02040503050406030204" pitchFamily="18" charset="0"/>
                                  <a:ea typeface="Times New Roman" panose="02020603050405020304" pitchFamily="18" charset="0"/>
                                </a:rPr>
                              </m:ctrlPr>
                            </m:accPr>
                            <m:e>
                              <m:r>
                                <a:rPr lang="en-US" sz="2400" i="1">
                                  <a:solidFill>
                                    <a:srgbClr val="000000"/>
                                  </a:solidFill>
                                  <a:effectLst/>
                                  <a:latin typeface="Cambria Math" panose="02040503050406030204" pitchFamily="18" charset="0"/>
                                  <a:ea typeface="Times New Roman" panose="02020603050405020304" pitchFamily="18" charset="0"/>
                                </a:rPr>
                                <m:t>𝑡</m:t>
                              </m:r>
                            </m:e>
                          </m:acc>
                        </m:e>
                        <m:sub>
                          <m:r>
                            <a:rPr lang="en-US" sz="2400" i="1">
                              <a:solidFill>
                                <a:srgbClr val="000000"/>
                              </a:solidFill>
                              <a:effectLst/>
                              <a:latin typeface="Cambria Math" panose="02040503050406030204" pitchFamily="18" charset="0"/>
                              <a:ea typeface="Times New Roman" panose="02020603050405020304" pitchFamily="18" charset="0"/>
                            </a:rPr>
                            <m:t>1</m:t>
                          </m:r>
                        </m:sub>
                      </m:sSub>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𝑡</m:t>
                              </m:r>
                            </m:e>
                            <m:sub>
                              <m:r>
                                <a:rPr lang="en-US" sz="2400" i="1">
                                  <a:solidFill>
                                    <a:srgbClr val="000000"/>
                                  </a:solidFill>
                                  <a:effectLst/>
                                  <a:latin typeface="Cambria Math" panose="02040503050406030204" pitchFamily="18" charset="0"/>
                                  <a:ea typeface="Times New Roman" panose="02020603050405020304" pitchFamily="18" charset="0"/>
                                </a:rPr>
                                <m:t>1</m:t>
                              </m:r>
                            </m:sub>
                          </m:sSub>
                          <m:r>
                            <a:rPr lang="en-US" sz="2400" i="1">
                              <a:solidFill>
                                <a:srgbClr val="000000"/>
                              </a:solidFill>
                              <a:effectLst/>
                              <a:latin typeface="Cambria Math" panose="02040503050406030204" pitchFamily="18" charset="0"/>
                              <a:ea typeface="Times New Roman" panose="02020603050405020304" pitchFamily="18" charset="0"/>
                            </a:rPr>
                            <m:t>+</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𝑡</m:t>
                              </m:r>
                            </m:e>
                            <m:sub>
                              <m:r>
                                <a:rPr lang="en-US" sz="2400" i="1">
                                  <a:solidFill>
                                    <a:srgbClr val="000000"/>
                                  </a:solidFill>
                                  <a:effectLst/>
                                  <a:latin typeface="Cambria Math" panose="02040503050406030204" pitchFamily="18" charset="0"/>
                                  <a:ea typeface="Times New Roman" panose="02020603050405020304" pitchFamily="18" charset="0"/>
                                </a:rPr>
                                <m:t>2</m:t>
                              </m:r>
                            </m:sub>
                          </m:sSub>
                          <m:r>
                            <a:rPr lang="en-US" sz="2400" i="1">
                              <a:solidFill>
                                <a:srgbClr val="000000"/>
                              </a:solidFill>
                              <a:effectLst/>
                              <a:latin typeface="Cambria Math" panose="02040503050406030204" pitchFamily="18" charset="0"/>
                              <a:ea typeface="Times New Roman" panose="02020603050405020304" pitchFamily="18" charset="0"/>
                            </a:rPr>
                            <m:t>+</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𝑡</m:t>
                              </m:r>
                            </m:e>
                            <m:sub>
                              <m:r>
                                <a:rPr lang="en-US" sz="2400" i="1">
                                  <a:solidFill>
                                    <a:srgbClr val="000000"/>
                                  </a:solidFill>
                                  <a:effectLst/>
                                  <a:latin typeface="Cambria Math" panose="02040503050406030204" pitchFamily="18" charset="0"/>
                                  <a:ea typeface="Times New Roman" panose="02020603050405020304" pitchFamily="18" charset="0"/>
                                </a:rPr>
                                <m:t>3</m:t>
                              </m:r>
                            </m:sub>
                          </m:sSub>
                        </m:num>
                        <m:den>
                          <m:r>
                            <a:rPr lang="en-US" sz="2400" b="0" i="1" smtClean="0">
                              <a:solidFill>
                                <a:srgbClr val="000000"/>
                              </a:solidFill>
                              <a:effectLst/>
                              <a:latin typeface="Cambria Math" panose="02040503050406030204" pitchFamily="18" charset="0"/>
                              <a:ea typeface="Times New Roman" panose="02020603050405020304" pitchFamily="18" charset="0"/>
                            </a:rPr>
                            <m:t>3</m:t>
                          </m:r>
                        </m:den>
                      </m:f>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0</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285</m:t>
                      </m:r>
                      <m:r>
                        <a:rPr lang="en-US" sz="2400" i="1">
                          <a:solidFill>
                            <a:srgbClr val="000000"/>
                          </a:solidFill>
                          <a:effectLst/>
                          <a:latin typeface="Cambria Math" panose="02040503050406030204" pitchFamily="18" charset="0"/>
                          <a:ea typeface="Times New Roman" panose="02020603050405020304" pitchFamily="18" charset="0"/>
                        </a:rPr>
                        <m:t> (</m:t>
                      </m:r>
                      <m:r>
                        <a:rPr lang="en-US" sz="2400" i="1">
                          <a:solidFill>
                            <a:srgbClr val="000000"/>
                          </a:solidFill>
                          <a:effectLst/>
                          <a:latin typeface="Cambria Math" panose="02040503050406030204" pitchFamily="18" charset="0"/>
                          <a:ea typeface="Times New Roman" panose="02020603050405020304" pitchFamily="18" charset="0"/>
                        </a:rPr>
                        <m:t>𝑠</m:t>
                      </m:r>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a:effectLst/>
                  <a:ea typeface="Times New Roman" panose="02020603050405020304" pitchFamily="18" charset="0"/>
                </a:endParaRPr>
              </a:p>
              <a:p>
                <a:pPr algn="just">
                  <a:lnSpc>
                    <a:spcPct val="115000"/>
                  </a:lnSpc>
                </a:pPr>
                <a14:m>
                  <m:oMathPara xmlns:m="http://schemas.openxmlformats.org/officeDocument/2006/math">
                    <m:oMathParaPr>
                      <m:jc m:val="centerGroup"/>
                    </m:oMathParaPr>
                    <m:oMath xmlns:m="http://schemas.openxmlformats.org/officeDocument/2006/math">
                      <m:r>
                        <a:rPr lang="en-US" sz="2400" i="1" smtClean="0">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i="1">
                          <a:solidFill>
                            <a:srgbClr val="000000"/>
                          </a:solidFill>
                          <a:effectLst/>
                          <a:latin typeface="Cambria Math" panose="02040503050406030204" pitchFamily="18" charset="0"/>
                          <a:ea typeface="Times New Roman" panose="02020603050405020304" pitchFamily="18" charset="0"/>
                        </a:rPr>
                        <m:t> </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𝑡</m:t>
                          </m:r>
                        </m:e>
                        <m:sub>
                          <m:r>
                            <a:rPr lang="en-US" sz="2400" i="1">
                              <a:solidFill>
                                <a:srgbClr val="000000"/>
                              </a:solidFill>
                              <a:effectLst/>
                              <a:latin typeface="Cambria Math" panose="02040503050406030204" pitchFamily="18" charset="0"/>
                              <a:ea typeface="Times New Roman" panose="02020603050405020304" pitchFamily="18" charset="0"/>
                            </a:rPr>
                            <m:t>1</m:t>
                          </m:r>
                        </m:sub>
                      </m:sSub>
                      <m:r>
                        <a:rPr lang="en-US" sz="2400" i="1">
                          <a:solidFill>
                            <a:srgbClr val="000000"/>
                          </a:solidFill>
                          <a:effectLst/>
                          <a:latin typeface="Cambria Math" panose="02040503050406030204" pitchFamily="18" charset="0"/>
                          <a:ea typeface="Times New Roman" panose="02020603050405020304" pitchFamily="18" charset="0"/>
                        </a:rPr>
                        <m:t>=</m:t>
                      </m:r>
                      <m:d>
                        <m:dPr>
                          <m:begChr m:val="|"/>
                          <m:endChr m:val="|"/>
                          <m:ctrlPr>
                            <a:rPr lang="en-US" sz="2400" i="1">
                              <a:solidFill>
                                <a:srgbClr val="000000"/>
                              </a:solidFill>
                              <a:effectLst/>
                              <a:latin typeface="Cambria Math" panose="02040503050406030204" pitchFamily="18" charset="0"/>
                              <a:ea typeface="Times New Roman" panose="02020603050405020304" pitchFamily="18" charset="0"/>
                            </a:rPr>
                          </m:ctrlPr>
                        </m:dPr>
                        <m:e>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𝑡</m:t>
                              </m:r>
                            </m:e>
                            <m:sub>
                              <m:r>
                                <a:rPr lang="en-US" sz="2400" i="1">
                                  <a:solidFill>
                                    <a:srgbClr val="000000"/>
                                  </a:solidFill>
                                  <a:effectLst/>
                                  <a:latin typeface="Cambria Math" panose="02040503050406030204" pitchFamily="18" charset="0"/>
                                  <a:ea typeface="Times New Roman" panose="02020603050405020304" pitchFamily="18" charset="0"/>
                                </a:rPr>
                                <m:t>1</m:t>
                              </m:r>
                            </m:sub>
                          </m:sSub>
                          <m:r>
                            <a:rPr lang="en-US" sz="2400" i="1">
                              <a:solidFill>
                                <a:srgbClr val="000000"/>
                              </a:solidFill>
                              <a:effectLst/>
                              <a:latin typeface="Cambria Math" panose="02040503050406030204" pitchFamily="18" charset="0"/>
                              <a:ea typeface="Times New Roman" panose="02020603050405020304" pitchFamily="18" charset="0"/>
                            </a:rPr>
                            <m:t>−</m:t>
                          </m:r>
                          <m:acc>
                            <m:accPr>
                              <m:chr m:val="̅"/>
                              <m:ctrlPr>
                                <a:rPr lang="en-US" sz="2400" i="1">
                                  <a:solidFill>
                                    <a:srgbClr val="000000"/>
                                  </a:solidFill>
                                  <a:effectLst/>
                                  <a:latin typeface="Cambria Math" panose="02040503050406030204" pitchFamily="18" charset="0"/>
                                  <a:ea typeface="Times New Roman" panose="02020603050405020304" pitchFamily="18" charset="0"/>
                                </a:rPr>
                              </m:ctrlPr>
                            </m:accPr>
                            <m:e>
                              <m:r>
                                <a:rPr lang="en-US" sz="2400" i="1">
                                  <a:solidFill>
                                    <a:srgbClr val="000000"/>
                                  </a:solidFill>
                                  <a:effectLst/>
                                  <a:latin typeface="Cambria Math" panose="02040503050406030204" pitchFamily="18" charset="0"/>
                                  <a:ea typeface="Times New Roman" panose="02020603050405020304" pitchFamily="18" charset="0"/>
                                </a:rPr>
                                <m:t>𝑡</m:t>
                              </m:r>
                            </m:e>
                          </m:acc>
                        </m:e>
                      </m:d>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0</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000</m:t>
                      </m:r>
                      <m:r>
                        <a:rPr lang="en-US" sz="2400" i="1">
                          <a:solidFill>
                            <a:srgbClr val="000000"/>
                          </a:solidFill>
                          <a:effectLst/>
                          <a:latin typeface="Cambria Math" panose="02040503050406030204" pitchFamily="18" charset="0"/>
                          <a:ea typeface="Times New Roman" panose="02020603050405020304" pitchFamily="18" charset="0"/>
                        </a:rPr>
                        <m:t> </m:t>
                      </m:r>
                      <m:d>
                        <m:dPr>
                          <m:ctrlPr>
                            <a:rPr lang="en-US" sz="2400" i="1">
                              <a:solidFill>
                                <a:srgbClr val="000000"/>
                              </a:solidFill>
                              <a:effectLst/>
                              <a:latin typeface="Cambria Math" panose="02040503050406030204" pitchFamily="18" charset="0"/>
                              <a:ea typeface="Times New Roman" panose="02020603050405020304" pitchFamily="18" charset="0"/>
                            </a:rPr>
                          </m:ctrlPr>
                        </m:dPr>
                        <m:e>
                          <m:r>
                            <a:rPr lang="en-US" sz="2400" i="1">
                              <a:solidFill>
                                <a:srgbClr val="000000"/>
                              </a:solidFill>
                              <a:effectLst/>
                              <a:latin typeface="Cambria Math" panose="02040503050406030204" pitchFamily="18" charset="0"/>
                              <a:ea typeface="Times New Roman" panose="02020603050405020304" pitchFamily="18" charset="0"/>
                            </a:rPr>
                            <m:t>𝑠</m:t>
                          </m:r>
                        </m:e>
                      </m:d>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i="1">
                  <a:solidFill>
                    <a:srgbClr val="000000"/>
                  </a:solidFill>
                  <a:effectLst/>
                  <a:latin typeface="Cambria Math" panose="02040503050406030204" pitchFamily="18" charset="0"/>
                  <a:ea typeface="Times New Roman" panose="02020603050405020304" pitchFamily="18" charset="0"/>
                </a:endParaRPr>
              </a:p>
              <a:p>
                <a:pPr algn="just">
                  <a:lnSpc>
                    <a:spcPct val="115000"/>
                  </a:lnSpc>
                </a:pP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 </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𝑡</m:t>
                          </m:r>
                        </m:e>
                        <m:sub>
                          <m:r>
                            <a:rPr lang="en-US" sz="2400" i="1">
                              <a:solidFill>
                                <a:srgbClr val="000000"/>
                              </a:solidFill>
                              <a:effectLst/>
                              <a:latin typeface="Cambria Math" panose="02040503050406030204" pitchFamily="18" charset="0"/>
                              <a:ea typeface="Times New Roman" panose="02020603050405020304" pitchFamily="18" charset="0"/>
                            </a:rPr>
                            <m:t>2</m:t>
                          </m:r>
                        </m:sub>
                      </m:sSub>
                      <m:r>
                        <a:rPr lang="en-US" sz="2400" i="1">
                          <a:solidFill>
                            <a:srgbClr val="000000"/>
                          </a:solidFill>
                          <a:effectLst/>
                          <a:latin typeface="Cambria Math" panose="02040503050406030204" pitchFamily="18" charset="0"/>
                          <a:ea typeface="Times New Roman" panose="02020603050405020304" pitchFamily="18" charset="0"/>
                        </a:rPr>
                        <m:t>=</m:t>
                      </m:r>
                      <m:d>
                        <m:dPr>
                          <m:begChr m:val="|"/>
                          <m:endChr m:val="|"/>
                          <m:ctrlPr>
                            <a:rPr lang="en-US" sz="2400" i="1">
                              <a:solidFill>
                                <a:srgbClr val="000000"/>
                              </a:solidFill>
                              <a:effectLst/>
                              <a:latin typeface="Cambria Math" panose="02040503050406030204" pitchFamily="18" charset="0"/>
                              <a:ea typeface="Times New Roman" panose="02020603050405020304" pitchFamily="18" charset="0"/>
                            </a:rPr>
                          </m:ctrlPr>
                        </m:dPr>
                        <m:e>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𝑡</m:t>
                              </m:r>
                            </m:e>
                            <m:sub>
                              <m:r>
                                <a:rPr lang="en-US" sz="2400" i="1">
                                  <a:solidFill>
                                    <a:srgbClr val="000000"/>
                                  </a:solidFill>
                                  <a:effectLst/>
                                  <a:latin typeface="Cambria Math" panose="02040503050406030204" pitchFamily="18" charset="0"/>
                                  <a:ea typeface="Times New Roman" panose="02020603050405020304" pitchFamily="18" charset="0"/>
                                </a:rPr>
                                <m:t>2</m:t>
                              </m:r>
                            </m:sub>
                          </m:sSub>
                          <m:r>
                            <a:rPr lang="en-US" sz="2400" i="1">
                              <a:solidFill>
                                <a:srgbClr val="000000"/>
                              </a:solidFill>
                              <a:effectLst/>
                              <a:latin typeface="Cambria Math" panose="02040503050406030204" pitchFamily="18" charset="0"/>
                              <a:ea typeface="Times New Roman" panose="02020603050405020304" pitchFamily="18" charset="0"/>
                            </a:rPr>
                            <m:t>−</m:t>
                          </m:r>
                          <m:acc>
                            <m:accPr>
                              <m:chr m:val="̅"/>
                              <m:ctrlPr>
                                <a:rPr lang="en-US" sz="2400" i="1">
                                  <a:solidFill>
                                    <a:srgbClr val="000000"/>
                                  </a:solidFill>
                                  <a:effectLst/>
                                  <a:latin typeface="Cambria Math" panose="02040503050406030204" pitchFamily="18" charset="0"/>
                                  <a:ea typeface="Times New Roman" panose="02020603050405020304" pitchFamily="18" charset="0"/>
                                </a:rPr>
                              </m:ctrlPr>
                            </m:accPr>
                            <m:e>
                              <m:r>
                                <a:rPr lang="en-US" sz="2400" i="1">
                                  <a:solidFill>
                                    <a:srgbClr val="000000"/>
                                  </a:solidFill>
                                  <a:effectLst/>
                                  <a:latin typeface="Cambria Math" panose="02040503050406030204" pitchFamily="18" charset="0"/>
                                  <a:ea typeface="Times New Roman" panose="02020603050405020304" pitchFamily="18" charset="0"/>
                                </a:rPr>
                                <m:t>𝑡</m:t>
                              </m:r>
                            </m:e>
                          </m:acc>
                        </m:e>
                      </m:d>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0</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001</m:t>
                      </m:r>
                      <m:d>
                        <m:dPr>
                          <m:ctrlPr>
                            <a:rPr lang="en-US" sz="2400" i="1">
                              <a:solidFill>
                                <a:srgbClr val="000000"/>
                              </a:solidFill>
                              <a:effectLst/>
                              <a:latin typeface="Cambria Math" panose="02040503050406030204" pitchFamily="18" charset="0"/>
                              <a:ea typeface="Times New Roman" panose="02020603050405020304" pitchFamily="18" charset="0"/>
                            </a:rPr>
                          </m:ctrlPr>
                        </m:dPr>
                        <m:e>
                          <m:r>
                            <a:rPr lang="en-US" sz="2400" i="1">
                              <a:solidFill>
                                <a:srgbClr val="000000"/>
                              </a:solidFill>
                              <a:effectLst/>
                              <a:latin typeface="Cambria Math" panose="02040503050406030204" pitchFamily="18" charset="0"/>
                              <a:ea typeface="Times New Roman" panose="02020603050405020304" pitchFamily="18" charset="0"/>
                            </a:rPr>
                            <m:t>𝑠</m:t>
                          </m:r>
                        </m:e>
                      </m:d>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a:effectLst/>
                  <a:ea typeface="Times New Roman" panose="02020603050405020304" pitchFamily="18" charset="0"/>
                </a:endParaRPr>
              </a:p>
              <a:p>
                <a:pPr algn="just">
                  <a:lnSpc>
                    <a:spcPct val="115000"/>
                  </a:lnSpc>
                </a:pPr>
                <a14:m>
                  <m:oMathPara xmlns:m="http://schemas.openxmlformats.org/officeDocument/2006/math">
                    <m:oMathParaPr>
                      <m:jc m:val="centerGroup"/>
                    </m:oMathParaPr>
                    <m:oMath xmlns:m="http://schemas.openxmlformats.org/officeDocument/2006/math">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𝑡</m:t>
                          </m:r>
                        </m:e>
                        <m:sub>
                          <m:r>
                            <a:rPr lang="en-US" sz="2400" i="1">
                              <a:solidFill>
                                <a:srgbClr val="000000"/>
                              </a:solidFill>
                              <a:effectLst/>
                              <a:latin typeface="Cambria Math" panose="02040503050406030204" pitchFamily="18" charset="0"/>
                              <a:ea typeface="Times New Roman" panose="02020603050405020304" pitchFamily="18" charset="0"/>
                            </a:rPr>
                            <m:t>3</m:t>
                          </m:r>
                        </m:sub>
                      </m:sSub>
                      <m:r>
                        <a:rPr lang="en-US" sz="2400" i="1">
                          <a:solidFill>
                            <a:srgbClr val="000000"/>
                          </a:solidFill>
                          <a:effectLst/>
                          <a:latin typeface="Cambria Math" panose="02040503050406030204" pitchFamily="18" charset="0"/>
                          <a:ea typeface="Times New Roman" panose="02020603050405020304" pitchFamily="18" charset="0"/>
                        </a:rPr>
                        <m:t>=</m:t>
                      </m:r>
                      <m:d>
                        <m:dPr>
                          <m:begChr m:val="|"/>
                          <m:endChr m:val="|"/>
                          <m:ctrlPr>
                            <a:rPr lang="en-US" sz="2400" i="1">
                              <a:solidFill>
                                <a:srgbClr val="000000"/>
                              </a:solidFill>
                              <a:effectLst/>
                              <a:latin typeface="Cambria Math" panose="02040503050406030204" pitchFamily="18" charset="0"/>
                              <a:ea typeface="Times New Roman" panose="02020603050405020304" pitchFamily="18" charset="0"/>
                            </a:rPr>
                          </m:ctrlPr>
                        </m:dPr>
                        <m:e>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𝑡</m:t>
                              </m:r>
                            </m:e>
                            <m:sub>
                              <m:r>
                                <a:rPr lang="en-US" sz="2400" i="1">
                                  <a:solidFill>
                                    <a:srgbClr val="000000"/>
                                  </a:solidFill>
                                  <a:effectLst/>
                                  <a:latin typeface="Cambria Math" panose="02040503050406030204" pitchFamily="18" charset="0"/>
                                  <a:ea typeface="Times New Roman" panose="02020603050405020304" pitchFamily="18" charset="0"/>
                                </a:rPr>
                                <m:t>3</m:t>
                              </m:r>
                            </m:sub>
                          </m:sSub>
                          <m:r>
                            <a:rPr lang="en-US" sz="2400" i="1">
                              <a:solidFill>
                                <a:srgbClr val="000000"/>
                              </a:solidFill>
                              <a:effectLst/>
                              <a:latin typeface="Cambria Math" panose="02040503050406030204" pitchFamily="18" charset="0"/>
                              <a:ea typeface="Times New Roman" panose="02020603050405020304" pitchFamily="18" charset="0"/>
                            </a:rPr>
                            <m:t>−</m:t>
                          </m:r>
                          <m:acc>
                            <m:accPr>
                              <m:chr m:val="̅"/>
                              <m:ctrlPr>
                                <a:rPr lang="en-US" sz="2400" i="1">
                                  <a:solidFill>
                                    <a:srgbClr val="000000"/>
                                  </a:solidFill>
                                  <a:effectLst/>
                                  <a:latin typeface="Cambria Math" panose="02040503050406030204" pitchFamily="18" charset="0"/>
                                  <a:ea typeface="Times New Roman" panose="02020603050405020304" pitchFamily="18" charset="0"/>
                                </a:rPr>
                              </m:ctrlPr>
                            </m:accPr>
                            <m:e>
                              <m:r>
                                <a:rPr lang="en-US" sz="2400" i="1">
                                  <a:solidFill>
                                    <a:srgbClr val="000000"/>
                                  </a:solidFill>
                                  <a:effectLst/>
                                  <a:latin typeface="Cambria Math" panose="02040503050406030204" pitchFamily="18" charset="0"/>
                                  <a:ea typeface="Times New Roman" panose="02020603050405020304" pitchFamily="18" charset="0"/>
                                </a:rPr>
                                <m:t>𝑡</m:t>
                              </m:r>
                            </m:e>
                          </m:acc>
                        </m:e>
                      </m:d>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0</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001</m:t>
                      </m:r>
                      <m:r>
                        <a:rPr lang="en-US" sz="2400" i="1">
                          <a:solidFill>
                            <a:srgbClr val="000000"/>
                          </a:solidFill>
                          <a:effectLst/>
                          <a:latin typeface="Cambria Math" panose="02040503050406030204" pitchFamily="18" charset="0"/>
                          <a:ea typeface="Times New Roman" panose="02020603050405020304" pitchFamily="18" charset="0"/>
                        </a:rPr>
                        <m:t> </m:t>
                      </m:r>
                      <m:d>
                        <m:dPr>
                          <m:ctrlPr>
                            <a:rPr lang="en-US" sz="2400" i="1">
                              <a:solidFill>
                                <a:srgbClr val="000000"/>
                              </a:solidFill>
                              <a:effectLst/>
                              <a:latin typeface="Cambria Math" panose="02040503050406030204" pitchFamily="18" charset="0"/>
                              <a:ea typeface="Times New Roman" panose="02020603050405020304" pitchFamily="18" charset="0"/>
                            </a:rPr>
                          </m:ctrlPr>
                        </m:dPr>
                        <m:e>
                          <m:r>
                            <a:rPr lang="en-US" sz="2400" i="1">
                              <a:solidFill>
                                <a:srgbClr val="000000"/>
                              </a:solidFill>
                              <a:effectLst/>
                              <a:latin typeface="Cambria Math" panose="02040503050406030204" pitchFamily="18" charset="0"/>
                              <a:ea typeface="Times New Roman" panose="02020603050405020304" pitchFamily="18" charset="0"/>
                            </a:rPr>
                            <m:t>𝑠</m:t>
                          </m:r>
                        </m:e>
                      </m:d>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a:effectLst/>
                  <a:ea typeface="Times New Roman" panose="02020603050405020304" pitchFamily="18" charset="0"/>
                </a:endParaRPr>
              </a:p>
              <a:p>
                <a:pPr algn="just">
                  <a:lnSpc>
                    <a:spcPct val="115000"/>
                  </a:lnSpc>
                </a:pP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i="1">
                          <a:solidFill>
                            <a:srgbClr val="000000"/>
                          </a:solidFill>
                          <a:effectLst/>
                          <a:latin typeface="Cambria Math" panose="02040503050406030204" pitchFamily="18" charset="0"/>
                          <a:ea typeface="Times New Roman" panose="02020603050405020304" pitchFamily="18" charset="0"/>
                        </a:rPr>
                        <m:t> </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400" i="1">
                                  <a:solidFill>
                                    <a:srgbClr val="000000"/>
                                  </a:solidFill>
                                  <a:effectLst/>
                                  <a:latin typeface="Cambria Math" panose="02040503050406030204" pitchFamily="18" charset="0"/>
                                  <a:ea typeface="Times New Roman" panose="02020603050405020304" pitchFamily="18" charset="0"/>
                                </a:rPr>
                              </m:ctrlPr>
                            </m:accPr>
                            <m:e>
                              <m:r>
                                <a:rPr lang="en-US" sz="24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i="1">
                                  <a:solidFill>
                                    <a:srgbClr val="000000"/>
                                  </a:solidFill>
                                  <a:effectLst/>
                                  <a:latin typeface="Cambria Math" panose="02040503050406030204" pitchFamily="18" charset="0"/>
                                  <a:ea typeface="Times New Roman" panose="02020603050405020304" pitchFamily="18" charset="0"/>
                                </a:rPr>
                                <m:t>𝑡</m:t>
                              </m:r>
                            </m:e>
                          </m:acc>
                        </m:e>
                        <m:sub>
                          <m:r>
                            <a:rPr lang="en-US" sz="2400" i="1">
                              <a:solidFill>
                                <a:srgbClr val="000000"/>
                              </a:solidFill>
                              <a:effectLst/>
                              <a:latin typeface="Cambria Math" panose="02040503050406030204" pitchFamily="18" charset="0"/>
                              <a:ea typeface="Times New Roman" panose="02020603050405020304" pitchFamily="18" charset="0"/>
                            </a:rPr>
                            <m:t>1</m:t>
                          </m:r>
                        </m:sub>
                      </m:sSub>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i="1">
                                  <a:solidFill>
                                    <a:srgbClr val="000000"/>
                                  </a:solidFill>
                                  <a:effectLst/>
                                  <a:latin typeface="Cambria Math" panose="02040503050406030204" pitchFamily="18" charset="0"/>
                                  <a:ea typeface="Times New Roman" panose="02020603050405020304" pitchFamily="18" charset="0"/>
                                </a:rPr>
                                <m:t>𝑡</m:t>
                              </m:r>
                            </m:e>
                            <m:sub>
                              <m:r>
                                <a:rPr lang="en-US" sz="2400" i="1">
                                  <a:solidFill>
                                    <a:srgbClr val="000000"/>
                                  </a:solidFill>
                                  <a:effectLst/>
                                  <a:latin typeface="Cambria Math" panose="02040503050406030204" pitchFamily="18" charset="0"/>
                                  <a:ea typeface="Times New Roman" panose="02020603050405020304" pitchFamily="18" charset="0"/>
                                </a:rPr>
                                <m:t>1</m:t>
                              </m:r>
                            </m:sub>
                          </m:sSub>
                          <m:r>
                            <a:rPr lang="en-US" sz="2400" i="1">
                              <a:solidFill>
                                <a:srgbClr val="000000"/>
                              </a:solidFill>
                              <a:effectLst/>
                              <a:latin typeface="Cambria Math" panose="02040503050406030204" pitchFamily="18" charset="0"/>
                              <a:ea typeface="Times New Roman" panose="02020603050405020304" pitchFamily="18" charset="0"/>
                            </a:rPr>
                            <m:t>+</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i="1">
                                  <a:solidFill>
                                    <a:srgbClr val="000000"/>
                                  </a:solidFill>
                                  <a:effectLst/>
                                  <a:latin typeface="Cambria Math" panose="02040503050406030204" pitchFamily="18" charset="0"/>
                                  <a:ea typeface="Times New Roman" panose="02020603050405020304" pitchFamily="18" charset="0"/>
                                </a:rPr>
                                <m:t>𝑡</m:t>
                              </m:r>
                            </m:e>
                            <m:sub>
                              <m:r>
                                <a:rPr lang="en-US" sz="2400" i="1">
                                  <a:solidFill>
                                    <a:srgbClr val="000000"/>
                                  </a:solidFill>
                                  <a:effectLst/>
                                  <a:latin typeface="Cambria Math" panose="02040503050406030204" pitchFamily="18" charset="0"/>
                                  <a:ea typeface="Times New Roman" panose="02020603050405020304" pitchFamily="18" charset="0"/>
                                </a:rPr>
                                <m:t>2</m:t>
                              </m:r>
                            </m:sub>
                          </m:sSub>
                          <m:r>
                            <a:rPr lang="en-US" sz="2400" i="1">
                              <a:solidFill>
                                <a:srgbClr val="000000"/>
                              </a:solidFill>
                              <a:effectLst/>
                              <a:latin typeface="Cambria Math" panose="02040503050406030204" pitchFamily="18" charset="0"/>
                              <a:ea typeface="Times New Roman" panose="02020603050405020304" pitchFamily="18" charset="0"/>
                            </a:rPr>
                            <m:t>+</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i="1">
                                  <a:solidFill>
                                    <a:srgbClr val="000000"/>
                                  </a:solidFill>
                                  <a:effectLst/>
                                  <a:latin typeface="Cambria Math" panose="02040503050406030204" pitchFamily="18" charset="0"/>
                                  <a:ea typeface="Times New Roman" panose="02020603050405020304" pitchFamily="18" charset="0"/>
                                </a:rPr>
                                <m:t>𝑡</m:t>
                              </m:r>
                            </m:e>
                            <m:sub>
                              <m:r>
                                <a:rPr lang="en-US" sz="2400" i="1">
                                  <a:solidFill>
                                    <a:srgbClr val="000000"/>
                                  </a:solidFill>
                                  <a:effectLst/>
                                  <a:latin typeface="Cambria Math" panose="02040503050406030204" pitchFamily="18" charset="0"/>
                                  <a:ea typeface="Times New Roman" panose="02020603050405020304" pitchFamily="18" charset="0"/>
                                </a:rPr>
                                <m:t>3</m:t>
                              </m:r>
                            </m:sub>
                          </m:sSub>
                        </m:num>
                        <m:den>
                          <m:r>
                            <a:rPr lang="en-US" sz="2400" b="0" i="1" smtClean="0">
                              <a:solidFill>
                                <a:srgbClr val="000000"/>
                              </a:solidFill>
                              <a:effectLst/>
                              <a:latin typeface="Cambria Math" panose="02040503050406030204" pitchFamily="18" charset="0"/>
                              <a:ea typeface="Times New Roman" panose="02020603050405020304" pitchFamily="18" charset="0"/>
                            </a:rPr>
                            <m:t>3</m:t>
                          </m:r>
                        </m:den>
                      </m:f>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0</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0007</m:t>
                      </m:r>
                      <m:r>
                        <a:rPr lang="en-US" sz="2400" i="1">
                          <a:solidFill>
                            <a:srgbClr val="000000"/>
                          </a:solidFill>
                          <a:effectLst/>
                          <a:latin typeface="Cambria Math" panose="02040503050406030204" pitchFamily="18" charset="0"/>
                          <a:ea typeface="Times New Roman" panose="02020603050405020304" pitchFamily="18" charset="0"/>
                        </a:rPr>
                        <m:t> (</m:t>
                      </m:r>
                      <m:r>
                        <a:rPr lang="en-US" sz="2400" i="1">
                          <a:solidFill>
                            <a:srgbClr val="000000"/>
                          </a:solidFill>
                          <a:effectLst/>
                          <a:latin typeface="Cambria Math" panose="02040503050406030204" pitchFamily="18" charset="0"/>
                          <a:ea typeface="Times New Roman" panose="02020603050405020304" pitchFamily="18" charset="0"/>
                        </a:rPr>
                        <m:t>𝑠</m:t>
                      </m:r>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a:effectLst/>
                  <a:ea typeface="Times New Roman" panose="02020603050405020304" pitchFamily="18" charset="0"/>
                </a:endParaRPr>
              </a:p>
            </p:txBody>
          </p:sp>
        </mc:Choice>
        <mc:Fallback xmlns="">
          <p:sp>
            <p:nvSpPr>
              <p:cNvPr id="4" name="TextBox 3" descr="137 zalo kim anh">
                <a:extLst>
                  <a:ext uri="{FF2B5EF4-FFF2-40B4-BE49-F238E27FC236}">
                    <a16:creationId xmlns:a16="http://schemas.microsoft.com/office/drawing/2014/main" id="{A4A9D2C4-471F-2D4A-CDBE-F96629999AC2}"/>
                  </a:ext>
                </a:extLst>
              </p:cNvPr>
              <p:cNvSpPr txBox="1">
                <a:spLocks noRot="1" noChangeAspect="1" noMove="1" noResize="1" noEditPoints="1" noAdjustHandles="1" noChangeArrowheads="1" noChangeShapeType="1" noTextEdit="1"/>
              </p:cNvSpPr>
              <p:nvPr/>
            </p:nvSpPr>
            <p:spPr>
              <a:xfrm>
                <a:off x="197016" y="1798907"/>
                <a:ext cx="5335256" cy="4211089"/>
              </a:xfrm>
              <a:prstGeom prst="rect">
                <a:avLst/>
              </a:prstGeom>
              <a:blipFill>
                <a:blip r:embed="rId3"/>
                <a:stretch>
                  <a:fillRect l="-1712" t="-434" r="-2169"/>
                </a:stretch>
              </a:blipFill>
            </p:spPr>
            <p:txBody>
              <a:bodyPr/>
              <a:lstStyle/>
              <a:p>
                <a:r>
                  <a:rPr lang="vi-VN">
                    <a:noFill/>
                  </a:rPr>
                  <a:t> </a:t>
                </a:r>
              </a:p>
            </p:txBody>
          </p:sp>
        </mc:Fallback>
      </mc:AlternateContent>
      <p:sp>
        <p:nvSpPr>
          <p:cNvPr id="5" name="TextBox 4" descr="137 zalo kim anh">
            <a:extLst>
              <a:ext uri="{FF2B5EF4-FFF2-40B4-BE49-F238E27FC236}">
                <a16:creationId xmlns:a16="http://schemas.microsoft.com/office/drawing/2014/main" id="{AFA0C0A3-2921-C8DF-3DCF-27032B716B57}"/>
              </a:ext>
            </a:extLst>
          </p:cNvPr>
          <p:cNvSpPr txBox="1"/>
          <p:nvPr/>
        </p:nvSpPr>
        <p:spPr>
          <a:xfrm>
            <a:off x="197016" y="1306784"/>
            <a:ext cx="5000657" cy="492122"/>
          </a:xfrm>
          <a:prstGeom prst="rect">
            <a:avLst/>
          </a:prstGeom>
          <a:solidFill>
            <a:schemeClr val="bg2">
              <a:lumMod val="75000"/>
            </a:schemeClr>
          </a:solidFill>
          <a:ln>
            <a:solidFill>
              <a:schemeClr val="bg2">
                <a:lumMod val="75000"/>
              </a:schemeClr>
            </a:solidFill>
          </a:ln>
        </p:spPr>
        <p:txBody>
          <a:bodyPr wrap="square">
            <a:spAutoFit/>
          </a:bodyPr>
          <a:lstStyle/>
          <a:p>
            <a:pPr algn="just">
              <a:lnSpc>
                <a:spcPct val="115000"/>
              </a:lnSpc>
              <a:tabLst>
                <a:tab pos="6515100" algn="l"/>
              </a:tabLst>
            </a:pPr>
            <a:r>
              <a:rPr lang="en-US" sz="2400" b="1">
                <a:solidFill>
                  <a:srgbClr val="000000"/>
                </a:solidFill>
                <a:effectLst/>
                <a:ea typeface="Times New Roman" panose="02020603050405020304" pitchFamily="18" charset="0"/>
              </a:rPr>
              <a:t>Nhận xét đánh giá kết quả thí nghiệm</a:t>
            </a:r>
            <a:endParaRPr lang="en-US" sz="2400">
              <a:solidFill>
                <a:srgbClr val="003300"/>
              </a:solidFill>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137 zalo kim anh">
                <a:extLst>
                  <a:ext uri="{FF2B5EF4-FFF2-40B4-BE49-F238E27FC236}">
                    <a16:creationId xmlns:a16="http://schemas.microsoft.com/office/drawing/2014/main" id="{DB57EFAF-BA1E-FB3D-9458-411D75512226}"/>
                  </a:ext>
                </a:extLst>
              </p:cNvPr>
              <p:cNvSpPr txBox="1"/>
              <p:nvPr/>
            </p:nvSpPr>
            <p:spPr>
              <a:xfrm>
                <a:off x="0" y="5936369"/>
                <a:ext cx="7148164" cy="943720"/>
              </a:xfrm>
              <a:prstGeom prst="rect">
                <a:avLst/>
              </a:prstGeom>
              <a:noFill/>
            </p:spPr>
            <p:txBody>
              <a:bodyPr wrap="square">
                <a:spAutoFit/>
              </a:bodyPr>
              <a:lstStyle/>
              <a:p>
                <a:pPr algn="just">
                  <a:lnSpc>
                    <a:spcPct val="115000"/>
                  </a:lnSpc>
                </a:pPr>
                <a14:m>
                  <m:oMathPara xmlns:m="http://schemas.openxmlformats.org/officeDocument/2006/math">
                    <m:oMathParaPr>
                      <m:jc m:val="centerGroup"/>
                    </m:oMathParaPr>
                    <m:oMath xmlns:m="http://schemas.openxmlformats.org/officeDocument/2006/math">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b="0" i="1">
                              <a:solidFill>
                                <a:srgbClr val="000000"/>
                              </a:solidFill>
                              <a:effectLst/>
                              <a:latin typeface="Cambria Math" panose="02040503050406030204" pitchFamily="18" charset="0"/>
                              <a:ea typeface="Times New Roman" panose="02020603050405020304" pitchFamily="18" charset="0"/>
                            </a:rPr>
                            <m:t>∆</m:t>
                          </m:r>
                          <m:r>
                            <a:rPr lang="en-US" sz="2400" b="0" i="1">
                              <a:solidFill>
                                <a:srgbClr val="000000"/>
                              </a:solidFill>
                              <a:effectLst/>
                              <a:latin typeface="Cambria Math" panose="02040503050406030204" pitchFamily="18" charset="0"/>
                              <a:ea typeface="Times New Roman" panose="02020603050405020304" pitchFamily="18" charset="0"/>
                            </a:rPr>
                            <m:t>𝑡</m:t>
                          </m:r>
                        </m:e>
                        <m:sub>
                          <m:r>
                            <a:rPr lang="en-US" sz="2400" b="0" i="1">
                              <a:solidFill>
                                <a:srgbClr val="000000"/>
                              </a:solidFill>
                              <a:effectLst/>
                              <a:latin typeface="Cambria Math" panose="02040503050406030204" pitchFamily="18" charset="0"/>
                              <a:ea typeface="Times New Roman" panose="02020603050405020304" pitchFamily="18" charset="0"/>
                            </a:rPr>
                            <m:t>1</m:t>
                          </m:r>
                        </m:sub>
                      </m:sSub>
                      <m:r>
                        <a:rPr lang="en-US" sz="2400" b="0" i="1">
                          <a:solidFill>
                            <a:srgbClr val="000000"/>
                          </a:solidFill>
                          <a:effectLst/>
                          <a:latin typeface="Cambria Math" panose="02040503050406030204" pitchFamily="18" charset="0"/>
                          <a:ea typeface="Times New Roman" panose="02020603050405020304" pitchFamily="18" charset="0"/>
                        </a:rPr>
                        <m:t>= </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400" i="1">
                                  <a:solidFill>
                                    <a:srgbClr val="000000"/>
                                  </a:solidFill>
                                  <a:effectLst/>
                                  <a:latin typeface="Cambria Math" panose="02040503050406030204" pitchFamily="18" charset="0"/>
                                  <a:ea typeface="Times New Roman" panose="02020603050405020304" pitchFamily="18" charset="0"/>
                                </a:rPr>
                              </m:ctrlPr>
                            </m:accPr>
                            <m:e>
                              <m:r>
                                <a:rPr lang="en-US" sz="24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i="1">
                                  <a:solidFill>
                                    <a:srgbClr val="000000"/>
                                  </a:solidFill>
                                  <a:effectLst/>
                                  <a:latin typeface="Cambria Math" panose="02040503050406030204" pitchFamily="18" charset="0"/>
                                  <a:ea typeface="Times New Roman" panose="02020603050405020304" pitchFamily="18" charset="0"/>
                                </a:rPr>
                                <m:t>𝑡</m:t>
                              </m:r>
                            </m:e>
                          </m:acc>
                        </m:e>
                        <m:sub>
                          <m:r>
                            <a:rPr lang="en-US" sz="2400" i="1">
                              <a:solidFill>
                                <a:srgbClr val="000000"/>
                              </a:solidFill>
                              <a:effectLst/>
                              <a:latin typeface="Cambria Math" panose="02040503050406030204" pitchFamily="18" charset="0"/>
                              <a:ea typeface="Times New Roman" panose="02020603050405020304" pitchFamily="18" charset="0"/>
                            </a:rPr>
                            <m:t>1</m:t>
                          </m:r>
                        </m:sub>
                      </m:sSub>
                      <m:r>
                        <a:rPr lang="en-US" sz="2400" i="1">
                          <a:solidFill>
                            <a:srgbClr val="000000"/>
                          </a:solidFill>
                          <a:effectLst/>
                          <a:latin typeface="Cambria Math" panose="02040503050406030204" pitchFamily="18" charset="0"/>
                          <a:ea typeface="Times New Roman" panose="02020603050405020304" pitchFamily="18" charset="0"/>
                        </a:rPr>
                        <m:t>+ </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i="1">
                              <a:solidFill>
                                <a:srgbClr val="000000"/>
                              </a:solidFill>
                              <a:effectLst/>
                              <a:latin typeface="Cambria Math" panose="02040503050406030204" pitchFamily="18" charset="0"/>
                              <a:ea typeface="Times New Roman" panose="02020603050405020304" pitchFamily="18" charset="0"/>
                            </a:rPr>
                            <m:t>𝑡</m:t>
                          </m:r>
                        </m:e>
                        <m:sub>
                          <m:r>
                            <a:rPr lang="en-US" sz="2400" i="1">
                              <a:solidFill>
                                <a:srgbClr val="000000"/>
                              </a:solidFill>
                              <a:effectLst/>
                              <a:latin typeface="Cambria Math" panose="02040503050406030204" pitchFamily="18" charset="0"/>
                              <a:ea typeface="Times New Roman" panose="02020603050405020304" pitchFamily="18" charset="0"/>
                            </a:rPr>
                            <m:t>𝑑𝑐</m:t>
                          </m:r>
                        </m:sub>
                      </m:sSub>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0</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0006</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0</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0005</m:t>
                      </m:r>
                      <m:r>
                        <a:rPr lang="en-US" sz="2400" i="1">
                          <a:solidFill>
                            <a:srgbClr val="000000"/>
                          </a:solidFill>
                          <a:effectLst/>
                          <a:latin typeface="Cambria Math" panose="02040503050406030204" pitchFamily="18" charset="0"/>
                          <a:ea typeface="Times New Roman" panose="02020603050405020304" pitchFamily="18" charset="0"/>
                        </a:rPr>
                        <m:t>≈ </m:t>
                      </m:r>
                      <m:r>
                        <a:rPr lang="en-US" sz="2400" i="1">
                          <a:solidFill>
                            <a:srgbClr val="000000"/>
                          </a:solidFill>
                          <a:effectLst/>
                          <a:latin typeface="Cambria Math" panose="02040503050406030204" pitchFamily="18" charset="0"/>
                          <a:ea typeface="Times New Roman" panose="02020603050405020304" pitchFamily="18" charset="0"/>
                        </a:rPr>
                        <m:t>0</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001</m:t>
                      </m:r>
                      <m:r>
                        <a:rPr lang="en-US" sz="2400" i="1">
                          <a:solidFill>
                            <a:srgbClr val="000000"/>
                          </a:solidFill>
                          <a:effectLst/>
                          <a:latin typeface="Cambria Math" panose="02040503050406030204" pitchFamily="18" charset="0"/>
                          <a:ea typeface="Times New Roman" panose="02020603050405020304" pitchFamily="18" charset="0"/>
                        </a:rPr>
                        <m:t> </m:t>
                      </m:r>
                      <m:d>
                        <m:dPr>
                          <m:ctrlPr>
                            <a:rPr lang="en-US" sz="2400" i="1">
                              <a:solidFill>
                                <a:srgbClr val="000000"/>
                              </a:solidFill>
                              <a:effectLst/>
                              <a:latin typeface="Cambria Math" panose="02040503050406030204" pitchFamily="18" charset="0"/>
                              <a:ea typeface="Times New Roman" panose="02020603050405020304" pitchFamily="18" charset="0"/>
                            </a:rPr>
                          </m:ctrlPr>
                        </m:dPr>
                        <m:e>
                          <m:r>
                            <a:rPr lang="en-US" sz="2400" i="1">
                              <a:solidFill>
                                <a:srgbClr val="000000"/>
                              </a:solidFill>
                              <a:effectLst/>
                              <a:latin typeface="Cambria Math" panose="02040503050406030204" pitchFamily="18" charset="0"/>
                              <a:ea typeface="Times New Roman" panose="02020603050405020304" pitchFamily="18" charset="0"/>
                            </a:rPr>
                            <m:t>𝑠</m:t>
                          </m:r>
                        </m:e>
                      </m:d>
                    </m:oMath>
                  </m:oMathPara>
                </a14:m>
                <a:endParaRPr lang="en-US" sz="2400">
                  <a:effectLst/>
                  <a:ea typeface="Times New Roman" panose="02020603050405020304" pitchFamily="18" charset="0"/>
                </a:endParaRPr>
              </a:p>
              <a:p>
                <a:pPr algn="just">
                  <a:lnSpc>
                    <a:spcPct val="115000"/>
                  </a:lnSpc>
                </a:pPr>
                <a14:m>
                  <m:oMathPara xmlns:m="http://schemas.openxmlformats.org/officeDocument/2006/math">
                    <m:oMathParaPr>
                      <m:jc m:val="centerGroup"/>
                    </m:oMathParaPr>
                    <m:oMath xmlns:m="http://schemas.openxmlformats.org/officeDocument/2006/math">
                      <m:r>
                        <a:rPr lang="en-US" sz="2400" b="0" i="1">
                          <a:solidFill>
                            <a:srgbClr val="000000"/>
                          </a:solidFill>
                          <a:effectLst/>
                          <a:latin typeface="Cambria Math" panose="02040503050406030204" pitchFamily="18" charset="0"/>
                          <a:ea typeface="Times New Roman" panose="02020603050405020304" pitchFamily="18" charset="0"/>
                        </a:rPr>
                        <m:t>∆</m:t>
                      </m:r>
                      <m:r>
                        <a:rPr lang="en-US" sz="2400" b="0" i="1">
                          <a:solidFill>
                            <a:srgbClr val="000000"/>
                          </a:solidFill>
                          <a:effectLst/>
                          <a:latin typeface="Cambria Math" panose="02040503050406030204" pitchFamily="18" charset="0"/>
                          <a:ea typeface="Times New Roman" panose="02020603050405020304" pitchFamily="18" charset="0"/>
                        </a:rPr>
                        <m:t>𝑠</m:t>
                      </m:r>
                      <m:r>
                        <a:rPr lang="en-US" sz="2400" b="0" i="1">
                          <a:solidFill>
                            <a:srgbClr val="000000"/>
                          </a:solidFill>
                          <a:effectLst/>
                          <a:latin typeface="Cambria Math" panose="02040503050406030204" pitchFamily="18" charset="0"/>
                          <a:ea typeface="Times New Roman" panose="02020603050405020304" pitchFamily="18" charset="0"/>
                        </a:rPr>
                        <m:t>= </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i="1">
                              <a:solidFill>
                                <a:srgbClr val="000000"/>
                              </a:solidFill>
                              <a:effectLst/>
                              <a:latin typeface="Cambria Math" panose="02040503050406030204" pitchFamily="18" charset="0"/>
                              <a:ea typeface="Times New Roman" panose="02020603050405020304" pitchFamily="18" charset="0"/>
                            </a:rPr>
                            <m:t>𝑠</m:t>
                          </m:r>
                        </m:e>
                        <m:sub>
                          <m:r>
                            <a:rPr lang="en-US" sz="2400" i="1">
                              <a:solidFill>
                                <a:srgbClr val="000000"/>
                              </a:solidFill>
                              <a:effectLst/>
                              <a:latin typeface="Cambria Math" panose="02040503050406030204" pitchFamily="18" charset="0"/>
                              <a:ea typeface="Times New Roman" panose="02020603050405020304" pitchFamily="18" charset="0"/>
                            </a:rPr>
                            <m:t>𝑑𝑐</m:t>
                          </m:r>
                        </m:sub>
                      </m:sSub>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0</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0005</m:t>
                      </m:r>
                      <m:r>
                        <a:rPr lang="en-US" sz="2400" i="1">
                          <a:solidFill>
                            <a:srgbClr val="000000"/>
                          </a:solidFill>
                          <a:effectLst/>
                          <a:latin typeface="Cambria Math" panose="02040503050406030204" pitchFamily="18" charset="0"/>
                          <a:ea typeface="Times New Roman" panose="02020603050405020304" pitchFamily="18" charset="0"/>
                        </a:rPr>
                        <m:t> </m:t>
                      </m:r>
                      <m:d>
                        <m:dPr>
                          <m:ctrlPr>
                            <a:rPr lang="en-US" sz="2400" i="1">
                              <a:solidFill>
                                <a:srgbClr val="000000"/>
                              </a:solidFill>
                              <a:effectLst/>
                              <a:latin typeface="Cambria Math" panose="02040503050406030204" pitchFamily="18" charset="0"/>
                              <a:ea typeface="Times New Roman" panose="02020603050405020304" pitchFamily="18" charset="0"/>
                            </a:rPr>
                          </m:ctrlPr>
                        </m:dPr>
                        <m:e>
                          <m:r>
                            <a:rPr lang="en-US" sz="2400" i="1">
                              <a:solidFill>
                                <a:srgbClr val="000000"/>
                              </a:solidFill>
                              <a:effectLst/>
                              <a:latin typeface="Cambria Math" panose="02040503050406030204" pitchFamily="18" charset="0"/>
                              <a:ea typeface="Times New Roman" panose="02020603050405020304" pitchFamily="18" charset="0"/>
                            </a:rPr>
                            <m:t>𝑚</m:t>
                          </m:r>
                        </m:e>
                      </m:d>
                    </m:oMath>
                  </m:oMathPara>
                </a14:m>
                <a:endParaRPr lang="en-US" sz="2400">
                  <a:effectLst/>
                  <a:ea typeface="Times New Roman" panose="02020603050405020304" pitchFamily="18" charset="0"/>
                </a:endParaRPr>
              </a:p>
            </p:txBody>
          </p:sp>
        </mc:Choice>
        <mc:Fallback xmlns="">
          <p:sp>
            <p:nvSpPr>
              <p:cNvPr id="6" name="TextBox 5" descr="137 zalo kim anh">
                <a:extLst>
                  <a:ext uri="{FF2B5EF4-FFF2-40B4-BE49-F238E27FC236}">
                    <a16:creationId xmlns:a16="http://schemas.microsoft.com/office/drawing/2014/main" id="{DB57EFAF-BA1E-FB3D-9458-411D75512226}"/>
                  </a:ext>
                </a:extLst>
              </p:cNvPr>
              <p:cNvSpPr txBox="1">
                <a:spLocks noRot="1" noChangeAspect="1" noMove="1" noResize="1" noEditPoints="1" noAdjustHandles="1" noChangeArrowheads="1" noChangeShapeType="1" noTextEdit="1"/>
              </p:cNvSpPr>
              <p:nvPr/>
            </p:nvSpPr>
            <p:spPr>
              <a:xfrm>
                <a:off x="0" y="5936369"/>
                <a:ext cx="7148164" cy="943720"/>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TextBox 7" descr="137 zalo kim anh">
                <a:extLst>
                  <a:ext uri="{FF2B5EF4-FFF2-40B4-BE49-F238E27FC236}">
                    <a16:creationId xmlns:a16="http://schemas.microsoft.com/office/drawing/2014/main" id="{14FFB0AD-B044-B0FF-D906-F952B62CA98E}"/>
                  </a:ext>
                </a:extLst>
              </p:cNvPr>
              <p:cNvSpPr txBox="1"/>
              <p:nvPr/>
            </p:nvSpPr>
            <p:spPr>
              <a:xfrm>
                <a:off x="7450112" y="5611964"/>
                <a:ext cx="3828916" cy="991875"/>
              </a:xfrm>
              <a:prstGeom prst="rect">
                <a:avLst/>
              </a:prstGeom>
              <a:noFill/>
            </p:spPr>
            <p:txBody>
              <a:bodyPr wrap="square">
                <a:spAutoFit/>
              </a:bodyPr>
              <a:lstStyle/>
              <a:p>
                <a:pPr algn="just">
                  <a:lnSpc>
                    <a:spcPct val="115000"/>
                  </a:lnSpc>
                </a:pPr>
                <a14:m>
                  <m:oMathPara xmlns:m="http://schemas.openxmlformats.org/officeDocument/2006/math">
                    <m:oMathParaPr>
                      <m:jc m:val="centerGroup"/>
                    </m:oMathParaPr>
                    <m:oMath xmlns:m="http://schemas.openxmlformats.org/officeDocument/2006/math">
                      <m:r>
                        <a:rPr lang="en-US" sz="2400" b="0" i="1" smtClean="0">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b="0" i="1">
                          <a:solidFill>
                            <a:srgbClr val="000000"/>
                          </a:solidFill>
                          <a:effectLst/>
                          <a:latin typeface="Cambria Math" panose="02040503050406030204" pitchFamily="18" charset="0"/>
                          <a:ea typeface="Times New Roman" panose="02020603050405020304" pitchFamily="18" charset="0"/>
                        </a:rPr>
                        <m:t> </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400" i="1">
                                  <a:solidFill>
                                    <a:srgbClr val="000000"/>
                                  </a:solidFill>
                                  <a:effectLst/>
                                  <a:latin typeface="Cambria Math" panose="02040503050406030204" pitchFamily="18" charset="0"/>
                                  <a:ea typeface="Times New Roman" panose="02020603050405020304" pitchFamily="18" charset="0"/>
                                </a:rPr>
                              </m:ctrlPr>
                            </m:accPr>
                            <m:e>
                              <m:r>
                                <a:rPr lang="en-US" sz="2400" b="0" i="1">
                                  <a:solidFill>
                                    <a:srgbClr val="000000"/>
                                  </a:solidFill>
                                  <a:effectLst/>
                                  <a:latin typeface="Cambria Math" panose="02040503050406030204" pitchFamily="18" charset="0"/>
                                  <a:ea typeface="Times New Roman" panose="02020603050405020304" pitchFamily="18" charset="0"/>
                                </a:rPr>
                                <m:t>𝑔</m:t>
                              </m:r>
                            </m:e>
                          </m:acc>
                        </m:e>
                        <m:sub>
                          <m:r>
                            <a:rPr lang="en-US" sz="2400" b="0" i="1">
                              <a:solidFill>
                                <a:srgbClr val="000000"/>
                              </a:solidFill>
                              <a:effectLst/>
                              <a:latin typeface="Cambria Math" panose="02040503050406030204" pitchFamily="18" charset="0"/>
                              <a:ea typeface="Times New Roman" panose="02020603050405020304" pitchFamily="18" charset="0"/>
                            </a:rPr>
                            <m:t>1</m:t>
                          </m:r>
                        </m:sub>
                      </m:sSub>
                      <m:r>
                        <a:rPr lang="en-US" sz="2400" b="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b="0" i="1">
                              <a:solidFill>
                                <a:srgbClr val="000000"/>
                              </a:solidFill>
                              <a:effectLst/>
                              <a:latin typeface="Cambria Math" panose="02040503050406030204" pitchFamily="18" charset="0"/>
                              <a:ea typeface="Times New Roman" panose="02020603050405020304" pitchFamily="18" charset="0"/>
                            </a:rPr>
                            <m:t>2</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400" i="1">
                                      <a:solidFill>
                                        <a:srgbClr val="000000"/>
                                      </a:solidFill>
                                      <a:effectLst/>
                                      <a:latin typeface="Cambria Math" panose="02040503050406030204" pitchFamily="18" charset="0"/>
                                      <a:ea typeface="Times New Roman" panose="02020603050405020304" pitchFamily="18" charset="0"/>
                                    </a:rPr>
                                  </m:ctrlPr>
                                </m:accPr>
                                <m:e>
                                  <m:r>
                                    <a:rPr lang="en-US" sz="2400" b="0" i="1">
                                      <a:solidFill>
                                        <a:srgbClr val="000000"/>
                                      </a:solidFill>
                                      <a:effectLst/>
                                      <a:latin typeface="Cambria Math" panose="02040503050406030204" pitchFamily="18" charset="0"/>
                                      <a:ea typeface="Times New Roman" panose="02020603050405020304" pitchFamily="18" charset="0"/>
                                    </a:rPr>
                                    <m:t>𝑠</m:t>
                                  </m:r>
                                </m:e>
                              </m:acc>
                            </m:e>
                            <m:sub>
                              <m:r>
                                <a:rPr lang="en-US" sz="2400" b="0" i="1">
                                  <a:solidFill>
                                    <a:srgbClr val="000000"/>
                                  </a:solidFill>
                                  <a:effectLst/>
                                  <a:latin typeface="Cambria Math" panose="02040503050406030204" pitchFamily="18" charset="0"/>
                                  <a:ea typeface="Times New Roman" panose="02020603050405020304" pitchFamily="18" charset="0"/>
                                </a:rPr>
                                <m:t>1</m:t>
                              </m:r>
                            </m:sub>
                          </m:sSub>
                        </m:num>
                        <m:den>
                          <m:sSubSup>
                            <m:sSubSupPr>
                              <m:ctrlPr>
                                <a:rPr lang="en-US" sz="2400" i="1">
                                  <a:solidFill>
                                    <a:srgbClr val="000000"/>
                                  </a:solidFill>
                                  <a:effectLst/>
                                  <a:latin typeface="Cambria Math" panose="02040503050406030204" pitchFamily="18" charset="0"/>
                                  <a:ea typeface="Times New Roman" panose="02020603050405020304" pitchFamily="18" charset="0"/>
                                </a:rPr>
                              </m:ctrlPr>
                            </m:sSubSupPr>
                            <m:e>
                              <m:acc>
                                <m:accPr>
                                  <m:chr m:val="̅"/>
                                  <m:ctrlPr>
                                    <a:rPr lang="en-US" sz="2400" i="1">
                                      <a:solidFill>
                                        <a:srgbClr val="000000"/>
                                      </a:solidFill>
                                      <a:effectLst/>
                                      <a:latin typeface="Cambria Math" panose="02040503050406030204" pitchFamily="18" charset="0"/>
                                      <a:ea typeface="Times New Roman" panose="02020603050405020304" pitchFamily="18" charset="0"/>
                                    </a:rPr>
                                  </m:ctrlPr>
                                </m:accPr>
                                <m:e>
                                  <m:r>
                                    <a:rPr lang="en-US" sz="2400" b="0" i="1">
                                      <a:solidFill>
                                        <a:srgbClr val="000000"/>
                                      </a:solidFill>
                                      <a:effectLst/>
                                      <a:latin typeface="Cambria Math" panose="02040503050406030204" pitchFamily="18" charset="0"/>
                                      <a:ea typeface="Times New Roman" panose="02020603050405020304" pitchFamily="18" charset="0"/>
                                    </a:rPr>
                                    <m:t>𝑡</m:t>
                                  </m:r>
                                </m:e>
                              </m:acc>
                            </m:e>
                            <m:sub>
                              <m:r>
                                <a:rPr lang="en-US" sz="2400" b="0" i="1">
                                  <a:solidFill>
                                    <a:srgbClr val="000000"/>
                                  </a:solidFill>
                                  <a:effectLst/>
                                  <a:latin typeface="Cambria Math" panose="02040503050406030204" pitchFamily="18" charset="0"/>
                                  <a:ea typeface="Times New Roman" panose="02020603050405020304" pitchFamily="18" charset="0"/>
                                </a:rPr>
                                <m:t>1</m:t>
                              </m:r>
                            </m:sub>
                            <m:sup>
                              <m:r>
                                <a:rPr lang="en-US" sz="2400" b="0" i="1">
                                  <a:solidFill>
                                    <a:srgbClr val="000000"/>
                                  </a:solidFill>
                                  <a:effectLst/>
                                  <a:latin typeface="Cambria Math" panose="02040503050406030204" pitchFamily="18" charset="0"/>
                                  <a:ea typeface="Times New Roman" panose="02020603050405020304" pitchFamily="18" charset="0"/>
                                </a:rPr>
                                <m:t>2</m:t>
                              </m:r>
                            </m:sup>
                          </m:sSubSup>
                        </m:den>
                      </m:f>
                      <m:r>
                        <a:rPr lang="en-US" sz="2400" b="0" i="1">
                          <a:solidFill>
                            <a:srgbClr val="000000"/>
                          </a:solidFill>
                          <a:effectLst/>
                          <a:latin typeface="Cambria Math" panose="02040503050406030204" pitchFamily="18" charset="0"/>
                          <a:ea typeface="Times New Roman" panose="02020603050405020304" pitchFamily="18" charset="0"/>
                        </a:rPr>
                        <m:t>=</m:t>
                      </m:r>
                      <m:r>
                        <a:rPr lang="en-US" sz="2400" b="0" i="1">
                          <a:solidFill>
                            <a:srgbClr val="000000"/>
                          </a:solidFill>
                          <a:effectLst/>
                          <a:latin typeface="Cambria Math" panose="02040503050406030204" pitchFamily="18" charset="0"/>
                          <a:ea typeface="Times New Roman" panose="02020603050405020304" pitchFamily="18" charset="0"/>
                        </a:rPr>
                        <m:t>9</m:t>
                      </m:r>
                      <m:r>
                        <a:rPr lang="en-US" sz="2400" b="0" i="1">
                          <a:solidFill>
                            <a:srgbClr val="000000"/>
                          </a:solidFill>
                          <a:effectLst/>
                          <a:latin typeface="Cambria Math" panose="02040503050406030204" pitchFamily="18" charset="0"/>
                          <a:ea typeface="Times New Roman" panose="02020603050405020304" pitchFamily="18" charset="0"/>
                        </a:rPr>
                        <m:t>,</m:t>
                      </m:r>
                      <m:r>
                        <a:rPr lang="en-US" sz="2400" b="0" i="1">
                          <a:solidFill>
                            <a:srgbClr val="000000"/>
                          </a:solidFill>
                          <a:effectLst/>
                          <a:latin typeface="Cambria Math" panose="02040503050406030204" pitchFamily="18" charset="0"/>
                          <a:ea typeface="Times New Roman" panose="02020603050405020304" pitchFamily="18" charset="0"/>
                        </a:rPr>
                        <m:t>849</m:t>
                      </m:r>
                      <m:r>
                        <a:rPr lang="en-US" sz="2400" b="0" i="1">
                          <a:solidFill>
                            <a:srgbClr val="000000"/>
                          </a:solidFill>
                          <a:effectLst/>
                          <a:latin typeface="Cambria Math" panose="02040503050406030204" pitchFamily="18" charset="0"/>
                          <a:ea typeface="Times New Roman" panose="02020603050405020304" pitchFamily="18" charset="0"/>
                        </a:rPr>
                        <m:t> (</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b="0" i="1">
                              <a:solidFill>
                                <a:srgbClr val="000000"/>
                              </a:solidFill>
                              <a:effectLst/>
                              <a:latin typeface="Cambria Math" panose="02040503050406030204" pitchFamily="18" charset="0"/>
                              <a:ea typeface="Times New Roman" panose="02020603050405020304" pitchFamily="18" charset="0"/>
                            </a:rPr>
                            <m:t>𝑚</m:t>
                          </m:r>
                        </m:num>
                        <m:den>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en-US" sz="2400" b="0" i="1">
                                  <a:solidFill>
                                    <a:srgbClr val="000000"/>
                                  </a:solidFill>
                                  <a:effectLst/>
                                  <a:latin typeface="Cambria Math" panose="02040503050406030204" pitchFamily="18" charset="0"/>
                                  <a:ea typeface="Times New Roman" panose="02020603050405020304" pitchFamily="18" charset="0"/>
                                </a:rPr>
                                <m:t>𝑠</m:t>
                              </m:r>
                            </m:e>
                            <m:sup>
                              <m:r>
                                <a:rPr lang="en-US" sz="2400" b="0" i="1">
                                  <a:solidFill>
                                    <a:srgbClr val="000000"/>
                                  </a:solidFill>
                                  <a:effectLst/>
                                  <a:latin typeface="Cambria Math" panose="02040503050406030204" pitchFamily="18" charset="0"/>
                                  <a:ea typeface="Times New Roman" panose="02020603050405020304" pitchFamily="18" charset="0"/>
                                </a:rPr>
                                <m:t>𝑠</m:t>
                              </m:r>
                            </m:sup>
                          </m:sSup>
                        </m:den>
                      </m:f>
                      <m:r>
                        <a:rPr lang="en-US" sz="2400" b="0" i="1">
                          <a:solidFill>
                            <a:srgbClr val="000000"/>
                          </a:solidFill>
                          <a:effectLst/>
                          <a:latin typeface="Cambria Math" panose="02040503050406030204" pitchFamily="18" charset="0"/>
                          <a:ea typeface="Times New Roman" panose="02020603050405020304" pitchFamily="18" charset="0"/>
                        </a:rPr>
                        <m:t>)</m:t>
                      </m:r>
                    </m:oMath>
                  </m:oMathPara>
                </a14:m>
                <a:endParaRPr lang="en-US" sz="2400">
                  <a:effectLst/>
                  <a:ea typeface="Times New Roman" panose="02020603050405020304" pitchFamily="18" charset="0"/>
                </a:endParaRPr>
              </a:p>
            </p:txBody>
          </p:sp>
        </mc:Choice>
        <mc:Fallback xmlns="">
          <p:sp>
            <p:nvSpPr>
              <p:cNvPr id="8" name="TextBox 7" descr="137 zalo kim anh">
                <a:extLst>
                  <a:ext uri="{FF2B5EF4-FFF2-40B4-BE49-F238E27FC236}">
                    <a16:creationId xmlns:a16="http://schemas.microsoft.com/office/drawing/2014/main" id="{14FFB0AD-B044-B0FF-D906-F952B62CA98E}"/>
                  </a:ext>
                </a:extLst>
              </p:cNvPr>
              <p:cNvSpPr txBox="1">
                <a:spLocks noRot="1" noChangeAspect="1" noMove="1" noResize="1" noEditPoints="1" noAdjustHandles="1" noChangeArrowheads="1" noChangeShapeType="1" noTextEdit="1"/>
              </p:cNvSpPr>
              <p:nvPr/>
            </p:nvSpPr>
            <p:spPr>
              <a:xfrm>
                <a:off x="7450112" y="5611964"/>
                <a:ext cx="3828916" cy="991875"/>
              </a:xfrm>
              <a:prstGeom prst="rect">
                <a:avLst/>
              </a:prstGeom>
              <a:blipFill>
                <a:blip r:embed="rId5"/>
                <a:stretch>
                  <a:fillRect/>
                </a:stretch>
              </a:blipFill>
            </p:spPr>
            <p:txBody>
              <a:bodyPr/>
              <a:lstStyle/>
              <a:p>
                <a:r>
                  <a:rPr lang="vi-VN">
                    <a:noFill/>
                  </a:rPr>
                  <a:t> </a:t>
                </a:r>
              </a:p>
            </p:txBody>
          </p:sp>
        </mc:Fallback>
      </mc:AlternateContent>
      <p:sp>
        <p:nvSpPr>
          <p:cNvPr id="9" name="TextBox 8" descr="137 zalo kim anh">
            <a:extLst>
              <a:ext uri="{FF2B5EF4-FFF2-40B4-BE49-F238E27FC236}">
                <a16:creationId xmlns:a16="http://schemas.microsoft.com/office/drawing/2014/main" id="{B47E3C59-7656-CCF8-E123-A74FC72075AF}"/>
              </a:ext>
            </a:extLst>
          </p:cNvPr>
          <p:cNvSpPr txBox="1"/>
          <p:nvPr/>
        </p:nvSpPr>
        <p:spPr>
          <a:xfrm>
            <a:off x="6544746" y="3714213"/>
            <a:ext cx="960673" cy="490199"/>
          </a:xfrm>
          <a:prstGeom prst="rect">
            <a:avLst/>
          </a:prstGeom>
          <a:noFill/>
        </p:spPr>
        <p:txBody>
          <a:bodyPr wrap="square">
            <a:spAutoFit/>
          </a:bodyPr>
          <a:lstStyle/>
          <a:p>
            <a:pPr algn="ctr">
              <a:lnSpc>
                <a:spcPct val="115000"/>
              </a:lnSpc>
            </a:pPr>
            <a:r>
              <a:rPr lang="en-US" sz="2400" b="1">
                <a:effectLst/>
              </a:rPr>
              <a:t>0,285</a:t>
            </a:r>
            <a:endParaRPr lang="en-US" sz="2400" b="1">
              <a:effectLst/>
              <a:latin typeface="Times New Roman" panose="02020603050405020304" pitchFamily="18" charset="0"/>
              <a:ea typeface="Times New Roman" panose="02020603050405020304" pitchFamily="18" charset="0"/>
            </a:endParaRPr>
          </a:p>
        </p:txBody>
      </p:sp>
      <p:sp>
        <p:nvSpPr>
          <p:cNvPr id="10" name="TextBox 9" descr="137 zalo kim anh">
            <a:extLst>
              <a:ext uri="{FF2B5EF4-FFF2-40B4-BE49-F238E27FC236}">
                <a16:creationId xmlns:a16="http://schemas.microsoft.com/office/drawing/2014/main" id="{C1FBBF22-E42A-F176-AF56-17F7F99825FE}"/>
              </a:ext>
            </a:extLst>
          </p:cNvPr>
          <p:cNvSpPr txBox="1"/>
          <p:nvPr/>
        </p:nvSpPr>
        <p:spPr>
          <a:xfrm>
            <a:off x="7631034" y="3714212"/>
            <a:ext cx="960673" cy="490199"/>
          </a:xfrm>
          <a:prstGeom prst="rect">
            <a:avLst/>
          </a:prstGeom>
          <a:noFill/>
        </p:spPr>
        <p:txBody>
          <a:bodyPr wrap="square">
            <a:spAutoFit/>
          </a:bodyPr>
          <a:lstStyle/>
          <a:p>
            <a:pPr algn="ctr">
              <a:lnSpc>
                <a:spcPct val="115000"/>
              </a:lnSpc>
            </a:pPr>
            <a:r>
              <a:rPr lang="en-US" sz="2400" b="1">
                <a:effectLst/>
              </a:rPr>
              <a:t>0,286</a:t>
            </a:r>
            <a:endParaRPr lang="en-US" sz="2400" b="1">
              <a:effectLst/>
              <a:latin typeface="Times New Roman" panose="02020603050405020304" pitchFamily="18" charset="0"/>
              <a:ea typeface="Times New Roman" panose="02020603050405020304" pitchFamily="18" charset="0"/>
            </a:endParaRPr>
          </a:p>
        </p:txBody>
      </p:sp>
      <p:sp>
        <p:nvSpPr>
          <p:cNvPr id="11" name="TextBox 10" descr="137 zalo kim anh">
            <a:extLst>
              <a:ext uri="{FF2B5EF4-FFF2-40B4-BE49-F238E27FC236}">
                <a16:creationId xmlns:a16="http://schemas.microsoft.com/office/drawing/2014/main" id="{F0D8DDC8-53F5-4494-F47A-8F530F1FD7E9}"/>
              </a:ext>
            </a:extLst>
          </p:cNvPr>
          <p:cNvSpPr txBox="1"/>
          <p:nvPr/>
        </p:nvSpPr>
        <p:spPr>
          <a:xfrm>
            <a:off x="8804171" y="3714211"/>
            <a:ext cx="960673" cy="490199"/>
          </a:xfrm>
          <a:prstGeom prst="rect">
            <a:avLst/>
          </a:prstGeom>
          <a:noFill/>
        </p:spPr>
        <p:txBody>
          <a:bodyPr wrap="square">
            <a:spAutoFit/>
          </a:bodyPr>
          <a:lstStyle/>
          <a:p>
            <a:pPr algn="ctr">
              <a:lnSpc>
                <a:spcPct val="115000"/>
              </a:lnSpc>
            </a:pPr>
            <a:r>
              <a:rPr lang="en-US" sz="2400" b="1">
                <a:effectLst/>
              </a:rPr>
              <a:t>0,284</a:t>
            </a:r>
            <a:endParaRPr lang="en-US" sz="2400" b="1">
              <a:effectLst/>
              <a:latin typeface="Times New Roman" panose="02020603050405020304" pitchFamily="18" charset="0"/>
              <a:ea typeface="Times New Roman" panose="02020603050405020304" pitchFamily="18" charset="0"/>
            </a:endParaRPr>
          </a:p>
        </p:txBody>
      </p:sp>
      <p:sp>
        <p:nvSpPr>
          <p:cNvPr id="12" name="TextBox 11" descr="137 zalo kim anh">
            <a:extLst>
              <a:ext uri="{FF2B5EF4-FFF2-40B4-BE49-F238E27FC236}">
                <a16:creationId xmlns:a16="http://schemas.microsoft.com/office/drawing/2014/main" id="{C31E1850-B05F-6FAA-1040-274A7A0B1FA1}"/>
              </a:ext>
            </a:extLst>
          </p:cNvPr>
          <p:cNvSpPr txBox="1"/>
          <p:nvPr/>
        </p:nvSpPr>
        <p:spPr>
          <a:xfrm>
            <a:off x="6543328" y="4204410"/>
            <a:ext cx="960673" cy="490199"/>
          </a:xfrm>
          <a:prstGeom prst="rect">
            <a:avLst/>
          </a:prstGeom>
          <a:noFill/>
        </p:spPr>
        <p:txBody>
          <a:bodyPr wrap="square">
            <a:spAutoFit/>
          </a:bodyPr>
          <a:lstStyle/>
          <a:p>
            <a:pPr algn="ctr">
              <a:lnSpc>
                <a:spcPct val="115000"/>
              </a:lnSpc>
            </a:pPr>
            <a:r>
              <a:rPr lang="en-US" sz="2400" b="1">
                <a:effectLst/>
              </a:rPr>
              <a:t>0,349</a:t>
            </a:r>
            <a:endParaRPr lang="en-US" sz="2400" b="1">
              <a:effectLst/>
              <a:latin typeface="Times New Roman" panose="02020603050405020304" pitchFamily="18" charset="0"/>
              <a:ea typeface="Times New Roman" panose="02020603050405020304" pitchFamily="18" charset="0"/>
            </a:endParaRPr>
          </a:p>
        </p:txBody>
      </p:sp>
      <p:sp>
        <p:nvSpPr>
          <p:cNvPr id="13" name="TextBox 12" descr="137 zalo kim anh">
            <a:extLst>
              <a:ext uri="{FF2B5EF4-FFF2-40B4-BE49-F238E27FC236}">
                <a16:creationId xmlns:a16="http://schemas.microsoft.com/office/drawing/2014/main" id="{949D04A9-5E9B-D1C9-34E0-E87A8F5B69A2}"/>
              </a:ext>
            </a:extLst>
          </p:cNvPr>
          <p:cNvSpPr txBox="1"/>
          <p:nvPr/>
        </p:nvSpPr>
        <p:spPr>
          <a:xfrm>
            <a:off x="7673040" y="4204410"/>
            <a:ext cx="960673" cy="490199"/>
          </a:xfrm>
          <a:prstGeom prst="rect">
            <a:avLst/>
          </a:prstGeom>
          <a:noFill/>
        </p:spPr>
        <p:txBody>
          <a:bodyPr wrap="square">
            <a:spAutoFit/>
          </a:bodyPr>
          <a:lstStyle/>
          <a:p>
            <a:pPr algn="ctr">
              <a:lnSpc>
                <a:spcPct val="115000"/>
              </a:lnSpc>
            </a:pPr>
            <a:r>
              <a:rPr lang="en-US" sz="2400" b="1">
                <a:effectLst/>
              </a:rPr>
              <a:t>0,351</a:t>
            </a:r>
            <a:endParaRPr lang="en-US" sz="2400" b="1">
              <a:effectLst/>
              <a:latin typeface="Times New Roman" panose="02020603050405020304" pitchFamily="18" charset="0"/>
              <a:ea typeface="Times New Roman" panose="02020603050405020304" pitchFamily="18" charset="0"/>
            </a:endParaRPr>
          </a:p>
        </p:txBody>
      </p:sp>
      <p:sp>
        <p:nvSpPr>
          <p:cNvPr id="14" name="TextBox 13" descr="137 zalo kim anh">
            <a:extLst>
              <a:ext uri="{FF2B5EF4-FFF2-40B4-BE49-F238E27FC236}">
                <a16:creationId xmlns:a16="http://schemas.microsoft.com/office/drawing/2014/main" id="{ECA518DE-D93B-7879-33A0-555DA7692485}"/>
              </a:ext>
            </a:extLst>
          </p:cNvPr>
          <p:cNvSpPr txBox="1"/>
          <p:nvPr/>
        </p:nvSpPr>
        <p:spPr>
          <a:xfrm>
            <a:off x="8823553" y="4204410"/>
            <a:ext cx="960673" cy="490199"/>
          </a:xfrm>
          <a:prstGeom prst="rect">
            <a:avLst/>
          </a:prstGeom>
          <a:noFill/>
        </p:spPr>
        <p:txBody>
          <a:bodyPr wrap="square">
            <a:spAutoFit/>
          </a:bodyPr>
          <a:lstStyle/>
          <a:p>
            <a:pPr algn="ctr">
              <a:lnSpc>
                <a:spcPct val="115000"/>
              </a:lnSpc>
            </a:pPr>
            <a:r>
              <a:rPr lang="en-US" sz="2400" b="1">
                <a:effectLst/>
              </a:rPr>
              <a:t>0,348</a:t>
            </a:r>
            <a:endParaRPr lang="en-US" sz="2400" b="1">
              <a:effectLst/>
              <a:latin typeface="Times New Roman" panose="02020603050405020304" pitchFamily="18" charset="0"/>
              <a:ea typeface="Times New Roman" panose="02020603050405020304" pitchFamily="18" charset="0"/>
            </a:endParaRPr>
          </a:p>
        </p:txBody>
      </p:sp>
      <p:sp>
        <p:nvSpPr>
          <p:cNvPr id="15" name="TextBox 14" descr="137 zalo kim anh">
            <a:extLst>
              <a:ext uri="{FF2B5EF4-FFF2-40B4-BE49-F238E27FC236}">
                <a16:creationId xmlns:a16="http://schemas.microsoft.com/office/drawing/2014/main" id="{65630283-1968-6E1A-F292-17FAB363D077}"/>
              </a:ext>
            </a:extLst>
          </p:cNvPr>
          <p:cNvSpPr txBox="1"/>
          <p:nvPr/>
        </p:nvSpPr>
        <p:spPr>
          <a:xfrm>
            <a:off x="6543328" y="4778382"/>
            <a:ext cx="960673" cy="490199"/>
          </a:xfrm>
          <a:prstGeom prst="rect">
            <a:avLst/>
          </a:prstGeom>
          <a:noFill/>
        </p:spPr>
        <p:txBody>
          <a:bodyPr wrap="square">
            <a:spAutoFit/>
          </a:bodyPr>
          <a:lstStyle/>
          <a:p>
            <a:pPr algn="ctr">
              <a:lnSpc>
                <a:spcPct val="115000"/>
              </a:lnSpc>
            </a:pPr>
            <a:r>
              <a:rPr lang="en-US" sz="2400" b="1">
                <a:effectLst/>
              </a:rPr>
              <a:t>0,404</a:t>
            </a:r>
            <a:endParaRPr lang="en-US" sz="2400" b="1">
              <a:effectLst/>
              <a:latin typeface="Times New Roman" panose="02020603050405020304" pitchFamily="18" charset="0"/>
              <a:ea typeface="Times New Roman" panose="02020603050405020304" pitchFamily="18" charset="0"/>
            </a:endParaRPr>
          </a:p>
        </p:txBody>
      </p:sp>
      <p:sp>
        <p:nvSpPr>
          <p:cNvPr id="16" name="TextBox 15" descr="137 zalo kim anh">
            <a:extLst>
              <a:ext uri="{FF2B5EF4-FFF2-40B4-BE49-F238E27FC236}">
                <a16:creationId xmlns:a16="http://schemas.microsoft.com/office/drawing/2014/main" id="{1BC357AA-F126-3B28-0E24-7946DD5DC764}"/>
              </a:ext>
            </a:extLst>
          </p:cNvPr>
          <p:cNvSpPr txBox="1"/>
          <p:nvPr/>
        </p:nvSpPr>
        <p:spPr>
          <a:xfrm>
            <a:off x="7690391" y="4751575"/>
            <a:ext cx="960673" cy="490199"/>
          </a:xfrm>
          <a:prstGeom prst="rect">
            <a:avLst/>
          </a:prstGeom>
          <a:noFill/>
        </p:spPr>
        <p:txBody>
          <a:bodyPr wrap="square">
            <a:spAutoFit/>
          </a:bodyPr>
          <a:lstStyle/>
          <a:p>
            <a:pPr algn="ctr">
              <a:lnSpc>
                <a:spcPct val="115000"/>
              </a:lnSpc>
            </a:pPr>
            <a:r>
              <a:rPr lang="en-US" sz="2400" b="1">
                <a:effectLst/>
              </a:rPr>
              <a:t>0,405</a:t>
            </a:r>
            <a:endParaRPr lang="en-US" sz="2400" b="1">
              <a:effectLst/>
              <a:latin typeface="Times New Roman" panose="02020603050405020304" pitchFamily="18" charset="0"/>
              <a:ea typeface="Times New Roman" panose="02020603050405020304" pitchFamily="18" charset="0"/>
            </a:endParaRPr>
          </a:p>
        </p:txBody>
      </p:sp>
      <p:sp>
        <p:nvSpPr>
          <p:cNvPr id="17" name="TextBox 16" descr="137 zalo kim anh">
            <a:extLst>
              <a:ext uri="{FF2B5EF4-FFF2-40B4-BE49-F238E27FC236}">
                <a16:creationId xmlns:a16="http://schemas.microsoft.com/office/drawing/2014/main" id="{B24D28FD-05DE-A9FF-F0B8-FDF2D8B49F18}"/>
              </a:ext>
            </a:extLst>
          </p:cNvPr>
          <p:cNvSpPr txBox="1"/>
          <p:nvPr/>
        </p:nvSpPr>
        <p:spPr>
          <a:xfrm>
            <a:off x="8804171" y="4778382"/>
            <a:ext cx="960673" cy="490199"/>
          </a:xfrm>
          <a:prstGeom prst="rect">
            <a:avLst/>
          </a:prstGeom>
          <a:noFill/>
        </p:spPr>
        <p:txBody>
          <a:bodyPr wrap="square">
            <a:spAutoFit/>
          </a:bodyPr>
          <a:lstStyle/>
          <a:p>
            <a:pPr algn="ctr">
              <a:lnSpc>
                <a:spcPct val="115000"/>
              </a:lnSpc>
            </a:pPr>
            <a:r>
              <a:rPr lang="en-US" sz="2400" b="1">
                <a:effectLst/>
              </a:rPr>
              <a:t>0,403</a:t>
            </a:r>
            <a:endParaRPr lang="en-US" sz="24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09232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wipe(left)">
                                      <p:cBhvr>
                                        <p:cTn id="47" dur="500"/>
                                        <p:tgtEl>
                                          <p:spTgt spid="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wipe(left)">
                                      <p:cBhvr>
                                        <p:cTn id="5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115" descr="137 zalo kim anh">
            <a:extLst>
              <a:ext uri="{FF2B5EF4-FFF2-40B4-BE49-F238E27FC236}">
                <a16:creationId xmlns:a16="http://schemas.microsoft.com/office/drawing/2014/main" id="{4853F862-2598-47F9-F5A1-CA6DA03F5EFF}"/>
              </a:ext>
            </a:extLst>
          </p:cNvPr>
          <p:cNvSpPr/>
          <p:nvPr/>
        </p:nvSpPr>
        <p:spPr bwMode="auto">
          <a:xfrm>
            <a:off x="197016" y="173235"/>
            <a:ext cx="8812074" cy="615157"/>
          </a:xfrm>
          <a:prstGeom prst="homePlate">
            <a:avLst/>
          </a:prstGeom>
          <a:solidFill>
            <a:srgbClr val="FFCA08"/>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ĐO GIA TỐC RƠI TỰ DO</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ndParaRPr>
          </a:p>
        </p:txBody>
      </p:sp>
      <p:sp>
        <p:nvSpPr>
          <p:cNvPr id="2" name="TextBox 8" descr="137 zalo kim anh">
            <a:extLst>
              <a:ext uri="{FF2B5EF4-FFF2-40B4-BE49-F238E27FC236}">
                <a16:creationId xmlns:a16="http://schemas.microsoft.com/office/drawing/2014/main" id="{FB3B0C64-97F1-067A-B61E-3F083530AB44}"/>
              </a:ext>
            </a:extLst>
          </p:cNvPr>
          <p:cNvSpPr txBox="1"/>
          <p:nvPr/>
        </p:nvSpPr>
        <p:spPr>
          <a:xfrm>
            <a:off x="197016" y="875184"/>
            <a:ext cx="7838155" cy="430887"/>
          </a:xfrm>
          <a:prstGeom prst="rect">
            <a:avLst/>
          </a:prstGeom>
        </p:spPr>
        <p:txBody>
          <a:bodyPr wrap="square" lIns="0" tIns="0" rIns="0" bIns="0" rtlCol="0" anchor="t">
            <a:spAutoFit/>
          </a:bodyPr>
          <a:lstStyle/>
          <a:p>
            <a:pPr>
              <a:spcBef>
                <a:spcPct val="0"/>
              </a:spcBef>
            </a:pPr>
            <a:r>
              <a:rPr lang="en-US" sz="2800" b="1">
                <a:solidFill>
                  <a:srgbClr val="E17C3E"/>
                </a:solidFill>
              </a:rPr>
              <a:t>C. Tiến hành thí nghiệm</a:t>
            </a:r>
            <a:endParaRPr lang="en-US" sz="2800" b="1" dirty="0">
              <a:solidFill>
                <a:srgbClr val="E17C3E"/>
              </a:solidFill>
            </a:endParaRPr>
          </a:p>
        </p:txBody>
      </p:sp>
      <mc:AlternateContent xmlns:mc="http://schemas.openxmlformats.org/markup-compatibility/2006" xmlns:a14="http://schemas.microsoft.com/office/drawing/2010/main">
        <mc:Choice Requires="a14">
          <p:graphicFrame>
            <p:nvGraphicFramePr>
              <p:cNvPr id="24" name="Table 23" descr="137 zalo kim anh">
                <a:extLst>
                  <a:ext uri="{FF2B5EF4-FFF2-40B4-BE49-F238E27FC236}">
                    <a16:creationId xmlns:a16="http://schemas.microsoft.com/office/drawing/2014/main" id="{D8755D72-3E63-5878-9EAE-0401F1B3C8E4}"/>
                  </a:ext>
                </a:extLst>
              </p:cNvPr>
              <p:cNvGraphicFramePr>
                <a:graphicFrameLocks noGrp="1"/>
              </p:cNvGraphicFramePr>
              <p:nvPr>
                <p:extLst>
                  <p:ext uri="{D42A27DB-BD31-4B8C-83A1-F6EECF244321}">
                    <p14:modId xmlns:p14="http://schemas.microsoft.com/office/powerpoint/2010/main" val="309601960"/>
                  </p:ext>
                </p:extLst>
              </p:nvPr>
            </p:nvGraphicFramePr>
            <p:xfrm>
              <a:off x="5532272" y="1090627"/>
              <a:ext cx="6534983" cy="4249082"/>
            </p:xfrm>
            <a:graphic>
              <a:graphicData uri="http://schemas.openxmlformats.org/drawingml/2006/table">
                <a:tbl>
                  <a:tblPr firstRow="1" firstCol="1" bandRow="1">
                    <a:tableStyleId>{21E4AEA4-8DFA-4A89-87EB-49C32662AFE0}</a:tableStyleId>
                  </a:tblPr>
                  <a:tblGrid>
                    <a:gridCol w="1011733">
                      <a:extLst>
                        <a:ext uri="{9D8B030D-6E8A-4147-A177-3AD203B41FA5}">
                          <a16:colId xmlns:a16="http://schemas.microsoft.com/office/drawing/2014/main" val="943762969"/>
                        </a:ext>
                      </a:extLst>
                    </a:gridCol>
                    <a:gridCol w="992302">
                      <a:extLst>
                        <a:ext uri="{9D8B030D-6E8A-4147-A177-3AD203B41FA5}">
                          <a16:colId xmlns:a16="http://schemas.microsoft.com/office/drawing/2014/main" val="3895693761"/>
                        </a:ext>
                      </a:extLst>
                    </a:gridCol>
                    <a:gridCol w="1180287">
                      <a:extLst>
                        <a:ext uri="{9D8B030D-6E8A-4147-A177-3AD203B41FA5}">
                          <a16:colId xmlns:a16="http://schemas.microsoft.com/office/drawing/2014/main" val="1025730296"/>
                        </a:ext>
                      </a:extLst>
                    </a:gridCol>
                    <a:gridCol w="1084961">
                      <a:extLst>
                        <a:ext uri="{9D8B030D-6E8A-4147-A177-3AD203B41FA5}">
                          <a16:colId xmlns:a16="http://schemas.microsoft.com/office/drawing/2014/main" val="3382368468"/>
                        </a:ext>
                      </a:extLst>
                    </a:gridCol>
                    <a:gridCol w="1028700">
                      <a:extLst>
                        <a:ext uri="{9D8B030D-6E8A-4147-A177-3AD203B41FA5}">
                          <a16:colId xmlns:a16="http://schemas.microsoft.com/office/drawing/2014/main" val="1985470699"/>
                        </a:ext>
                      </a:extLst>
                    </a:gridCol>
                    <a:gridCol w="1237000">
                      <a:extLst>
                        <a:ext uri="{9D8B030D-6E8A-4147-A177-3AD203B41FA5}">
                          <a16:colId xmlns:a16="http://schemas.microsoft.com/office/drawing/2014/main" val="2118355675"/>
                        </a:ext>
                      </a:extLst>
                    </a:gridCol>
                  </a:tblGrid>
                  <a:tr h="528288">
                    <a:tc rowSpan="2">
                      <a:txBody>
                        <a:bodyPr/>
                        <a:lstStyle/>
                        <a:p>
                          <a:pPr algn="ctr">
                            <a:lnSpc>
                              <a:spcPct val="115000"/>
                            </a:lnSpc>
                          </a:pPr>
                          <a:r>
                            <a:rPr lang="en-US" sz="2400">
                              <a:effectLst/>
                            </a:rPr>
                            <a:t>Quãng đường</a:t>
                          </a:r>
                        </a:p>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gridSpan="3">
                      <a:txBody>
                        <a:bodyPr/>
                        <a:lstStyle/>
                        <a:p>
                          <a:pPr algn="ctr">
                            <a:lnSpc>
                              <a:spcPct val="115000"/>
                            </a:lnSpc>
                          </a:pPr>
                          <a:r>
                            <a:rPr lang="en-US" sz="2400">
                              <a:effectLst/>
                            </a:rPr>
                            <a:t>Lần đo thời gian</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rowSpan="2">
                      <a:txBody>
                        <a:bodyPr/>
                        <a:lstStyle/>
                        <a:p>
                          <a:pPr algn="ctr">
                            <a:lnSpc>
                              <a:spcPct val="115000"/>
                            </a:lnSpc>
                          </a:pPr>
                          <a:r>
                            <a:rPr lang="en-US" sz="2400">
                              <a:effectLst/>
                            </a:rPr>
                            <a:t>Thời gian trung bình</a:t>
                          </a:r>
                        </a:p>
                        <a:p>
                          <a:pPr algn="ctr">
                            <a:lnSpc>
                              <a:spcPct val="115000"/>
                            </a:lnSpc>
                          </a:pPr>
                          <a14:m>
                            <m:oMathPara xmlns:m="http://schemas.openxmlformats.org/officeDocument/2006/math">
                              <m:oMathParaPr>
                                <m:jc m:val="centerGroup"/>
                              </m:oMathParaPr>
                              <m:oMath xmlns:m="http://schemas.openxmlformats.org/officeDocument/2006/math">
                                <m:acc>
                                  <m:accPr>
                                    <m:chr m:val="̅"/>
                                    <m:ctrlPr>
                                      <a:rPr lang="en-US" sz="2400" i="1">
                                        <a:effectLst/>
                                        <a:latin typeface="Cambria Math" panose="02040503050406030204" pitchFamily="18" charset="0"/>
                                      </a:rPr>
                                    </m:ctrlPr>
                                  </m:accPr>
                                  <m:e>
                                    <m:r>
                                      <a:rPr lang="en-US" sz="2400">
                                        <a:effectLst/>
                                        <a:latin typeface="Cambria Math" panose="02040503050406030204" pitchFamily="18" charset="0"/>
                                      </a:rPr>
                                      <m:t>𝒕</m:t>
                                    </m:r>
                                  </m:e>
                                </m:acc>
                              </m:oMath>
                            </m:oMathPara>
                          </a14:m>
                          <a:endParaRPr lang="en-US" sz="240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algn="ctr">
                            <a:lnSpc>
                              <a:spcPct val="115000"/>
                            </a:lnSpc>
                          </a:pPr>
                          <a:r>
                            <a:rPr lang="en-US" sz="2400">
                              <a:effectLst/>
                            </a:rPr>
                            <a:t>Gia tốc rơi tự do</a:t>
                          </a:r>
                        </a:p>
                        <a:p>
                          <a:pPr algn="just">
                            <a:lnSpc>
                              <a:spcPct val="115000"/>
                            </a:lnSpc>
                          </a:pPr>
                          <a14:m>
                            <m:oMathPara xmlns:m="http://schemas.openxmlformats.org/officeDocument/2006/math">
                              <m:oMathParaPr>
                                <m:jc m:val="centerGroup"/>
                              </m:oMathParaPr>
                              <m:oMath xmlns:m="http://schemas.openxmlformats.org/officeDocument/2006/math">
                                <m:r>
                                  <a:rPr lang="en-US" sz="2400">
                                    <a:effectLst/>
                                    <a:latin typeface="Cambria Math" panose="02040503050406030204" pitchFamily="18" charset="0"/>
                                  </a:rPr>
                                  <m:t>𝒈</m:t>
                                </m:r>
                                <m:r>
                                  <a:rPr lang="en-US" sz="2400">
                                    <a:effectLst/>
                                    <a:latin typeface="Cambria Math" panose="02040503050406030204" pitchFamily="18" charset="0"/>
                                  </a:rPr>
                                  <m:t>=</m:t>
                                </m:r>
                                <m:f>
                                  <m:fPr>
                                    <m:ctrlPr>
                                      <a:rPr lang="en-US" sz="2400" i="1">
                                        <a:effectLst/>
                                        <a:latin typeface="Cambria Math" panose="02040503050406030204" pitchFamily="18" charset="0"/>
                                      </a:rPr>
                                    </m:ctrlPr>
                                  </m:fPr>
                                  <m:num>
                                    <m:r>
                                      <a:rPr lang="en-US" sz="2400">
                                        <a:effectLst/>
                                        <a:latin typeface="Cambria Math" panose="02040503050406030204" pitchFamily="18" charset="0"/>
                                      </a:rPr>
                                      <m:t>𝟐</m:t>
                                    </m:r>
                                    <m:r>
                                      <a:rPr lang="en-US" sz="2400">
                                        <a:effectLst/>
                                        <a:latin typeface="Cambria Math" panose="02040503050406030204" pitchFamily="18" charset="0"/>
                                      </a:rPr>
                                      <m:t>𝑺</m:t>
                                    </m:r>
                                  </m:num>
                                  <m:den>
                                    <m:sSup>
                                      <m:sSupPr>
                                        <m:ctrlPr>
                                          <a:rPr lang="en-US" sz="2400" i="1">
                                            <a:effectLst/>
                                            <a:latin typeface="Cambria Math" panose="02040503050406030204" pitchFamily="18" charset="0"/>
                                          </a:rPr>
                                        </m:ctrlPr>
                                      </m:sSupPr>
                                      <m:e>
                                        <m:r>
                                          <a:rPr lang="en-US" sz="2400">
                                            <a:effectLst/>
                                            <a:latin typeface="Cambria Math" panose="02040503050406030204" pitchFamily="18" charset="0"/>
                                          </a:rPr>
                                          <m:t>𝒕</m:t>
                                        </m:r>
                                      </m:e>
                                      <m:sup>
                                        <m:r>
                                          <a:rPr lang="en-US" sz="2400">
                                            <a:effectLst/>
                                            <a:latin typeface="Cambria Math" panose="02040503050406030204" pitchFamily="18" charset="0"/>
                                          </a:rPr>
                                          <m:t>𝟐</m:t>
                                        </m:r>
                                      </m:sup>
                                    </m:sSup>
                                  </m:den>
                                </m:f>
                              </m:oMath>
                            </m:oMathPara>
                          </a14:m>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5007264"/>
                      </a:ext>
                    </a:extLst>
                  </a:tr>
                  <a:tr h="2104428">
                    <a:tc vMerge="1">
                      <a:txBody>
                        <a:bodyPr/>
                        <a:lstStyle/>
                        <a:p>
                          <a:endParaRPr lang="en-US"/>
                        </a:p>
                      </a:txBody>
                      <a:tcPr/>
                    </a:tc>
                    <a:tc>
                      <a:txBody>
                        <a:bodyPr/>
                        <a:lstStyle/>
                        <a:p>
                          <a:pPr algn="ctr">
                            <a:lnSpc>
                              <a:spcPct val="115000"/>
                            </a:lnSpc>
                          </a:pPr>
                          <a:r>
                            <a:rPr lang="en-US" sz="2400">
                              <a:effectLst/>
                            </a:rPr>
                            <a:t>Lần 1</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Lần 2</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Lần 3</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345211733"/>
                      </a:ext>
                    </a:extLst>
                  </a:tr>
                  <a:tr h="528288">
                    <a:tc>
                      <a:txBody>
                        <a:bodyPr/>
                        <a:lstStyle/>
                        <a:p>
                          <a:pPr algn="ctr">
                            <a:lnSpc>
                              <a:spcPct val="115000"/>
                            </a:lnSpc>
                          </a:pPr>
                          <a:r>
                            <a:rPr lang="en-US" sz="2400">
                              <a:effectLst/>
                            </a:rPr>
                            <a:t>0,400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14003384"/>
                      </a:ext>
                    </a:extLst>
                  </a:tr>
                  <a:tr h="544039">
                    <a:tc>
                      <a:txBody>
                        <a:bodyPr/>
                        <a:lstStyle/>
                        <a:p>
                          <a:pPr algn="ctr">
                            <a:lnSpc>
                              <a:spcPct val="115000"/>
                            </a:lnSpc>
                          </a:pPr>
                          <a:r>
                            <a:rPr lang="en-US" sz="2400">
                              <a:effectLst/>
                            </a:rPr>
                            <a:t>0,600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28345366"/>
                      </a:ext>
                    </a:extLst>
                  </a:tr>
                  <a:tr h="544039">
                    <a:tc>
                      <a:txBody>
                        <a:bodyPr/>
                        <a:lstStyle/>
                        <a:p>
                          <a:pPr algn="ctr">
                            <a:lnSpc>
                              <a:spcPct val="115000"/>
                            </a:lnSpc>
                          </a:pPr>
                          <a:r>
                            <a:rPr lang="en-US" sz="2400">
                              <a:effectLst/>
                            </a:rPr>
                            <a:t>0,800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75672471"/>
                      </a:ext>
                    </a:extLst>
                  </a:tr>
                </a:tbl>
              </a:graphicData>
            </a:graphic>
          </p:graphicFrame>
        </mc:Choice>
        <mc:Fallback xmlns="">
          <p:graphicFrame>
            <p:nvGraphicFramePr>
              <p:cNvPr id="24" name="Table 23" descr="137 zalo kim anh">
                <a:extLst>
                  <a:ext uri="{FF2B5EF4-FFF2-40B4-BE49-F238E27FC236}">
                    <a16:creationId xmlns:a16="http://schemas.microsoft.com/office/drawing/2014/main" id="{D8755D72-3E63-5878-9EAE-0401F1B3C8E4}"/>
                  </a:ext>
                </a:extLst>
              </p:cNvPr>
              <p:cNvGraphicFramePr>
                <a:graphicFrameLocks noGrp="1"/>
              </p:cNvGraphicFramePr>
              <p:nvPr>
                <p:extLst>
                  <p:ext uri="{D42A27DB-BD31-4B8C-83A1-F6EECF244321}">
                    <p14:modId xmlns:p14="http://schemas.microsoft.com/office/powerpoint/2010/main" val="309601960"/>
                  </p:ext>
                </p:extLst>
              </p:nvPr>
            </p:nvGraphicFramePr>
            <p:xfrm>
              <a:off x="5532272" y="1090627"/>
              <a:ext cx="6534983" cy="4249082"/>
            </p:xfrm>
            <a:graphic>
              <a:graphicData uri="http://schemas.openxmlformats.org/drawingml/2006/table">
                <a:tbl>
                  <a:tblPr firstRow="1" firstCol="1" bandRow="1">
                    <a:tableStyleId>{21E4AEA4-8DFA-4A89-87EB-49C32662AFE0}</a:tableStyleId>
                  </a:tblPr>
                  <a:tblGrid>
                    <a:gridCol w="1011733">
                      <a:extLst>
                        <a:ext uri="{9D8B030D-6E8A-4147-A177-3AD203B41FA5}">
                          <a16:colId xmlns:a16="http://schemas.microsoft.com/office/drawing/2014/main" val="943762969"/>
                        </a:ext>
                      </a:extLst>
                    </a:gridCol>
                    <a:gridCol w="992302">
                      <a:extLst>
                        <a:ext uri="{9D8B030D-6E8A-4147-A177-3AD203B41FA5}">
                          <a16:colId xmlns:a16="http://schemas.microsoft.com/office/drawing/2014/main" val="3895693761"/>
                        </a:ext>
                      </a:extLst>
                    </a:gridCol>
                    <a:gridCol w="1180287">
                      <a:extLst>
                        <a:ext uri="{9D8B030D-6E8A-4147-A177-3AD203B41FA5}">
                          <a16:colId xmlns:a16="http://schemas.microsoft.com/office/drawing/2014/main" val="1025730296"/>
                        </a:ext>
                      </a:extLst>
                    </a:gridCol>
                    <a:gridCol w="1084961">
                      <a:extLst>
                        <a:ext uri="{9D8B030D-6E8A-4147-A177-3AD203B41FA5}">
                          <a16:colId xmlns:a16="http://schemas.microsoft.com/office/drawing/2014/main" val="3382368468"/>
                        </a:ext>
                      </a:extLst>
                    </a:gridCol>
                    <a:gridCol w="1028700">
                      <a:extLst>
                        <a:ext uri="{9D8B030D-6E8A-4147-A177-3AD203B41FA5}">
                          <a16:colId xmlns:a16="http://schemas.microsoft.com/office/drawing/2014/main" val="1985470699"/>
                        </a:ext>
                      </a:extLst>
                    </a:gridCol>
                    <a:gridCol w="1237000">
                      <a:extLst>
                        <a:ext uri="{9D8B030D-6E8A-4147-A177-3AD203B41FA5}">
                          <a16:colId xmlns:a16="http://schemas.microsoft.com/office/drawing/2014/main" val="2118355675"/>
                        </a:ext>
                      </a:extLst>
                    </a:gridCol>
                  </a:tblGrid>
                  <a:tr h="528288">
                    <a:tc rowSpan="2">
                      <a:txBody>
                        <a:bodyPr/>
                        <a:lstStyle/>
                        <a:p>
                          <a:pPr algn="ctr">
                            <a:lnSpc>
                              <a:spcPct val="115000"/>
                            </a:lnSpc>
                          </a:pPr>
                          <a:r>
                            <a:rPr lang="en-US" sz="2400">
                              <a:effectLst/>
                            </a:rPr>
                            <a:t>Quãng đường</a:t>
                          </a:r>
                        </a:p>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gridSpan="3">
                      <a:txBody>
                        <a:bodyPr/>
                        <a:lstStyle/>
                        <a:p>
                          <a:pPr algn="ctr">
                            <a:lnSpc>
                              <a:spcPct val="115000"/>
                            </a:lnSpc>
                          </a:pPr>
                          <a:r>
                            <a:rPr lang="en-US" sz="2400">
                              <a:effectLst/>
                            </a:rPr>
                            <a:t>Lần đo thời gian</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rowSpan="2">
                      <a:txBody>
                        <a:bodyPr/>
                        <a:lstStyle/>
                        <a:p>
                          <a:endParaRPr lang="vi-VN"/>
                        </a:p>
                      </a:txBody>
                      <a:tcPr marL="68580" marR="68580" marT="0" marB="0" anchor="ctr">
                        <a:blipFill>
                          <a:blip r:embed="rId2"/>
                          <a:stretch>
                            <a:fillRect l="-415385" t="-231" r="-122485" b="-65741"/>
                          </a:stretch>
                        </a:blipFill>
                      </a:tcPr>
                    </a:tc>
                    <a:tc rowSpan="2">
                      <a:txBody>
                        <a:bodyPr/>
                        <a:lstStyle/>
                        <a:p>
                          <a:endParaRPr lang="vi-VN"/>
                        </a:p>
                      </a:txBody>
                      <a:tcPr marL="68580" marR="68580" marT="0" marB="0" anchor="ctr">
                        <a:blipFill>
                          <a:blip r:embed="rId2"/>
                          <a:stretch>
                            <a:fillRect l="-429064" t="-231" r="-1970" b="-65741"/>
                          </a:stretch>
                        </a:blipFill>
                      </a:tcPr>
                    </a:tc>
                    <a:extLst>
                      <a:ext uri="{0D108BD9-81ED-4DB2-BD59-A6C34878D82A}">
                        <a16:rowId xmlns:a16="http://schemas.microsoft.com/office/drawing/2014/main" val="235007264"/>
                      </a:ext>
                    </a:extLst>
                  </a:tr>
                  <a:tr h="2104428">
                    <a:tc vMerge="1">
                      <a:txBody>
                        <a:bodyPr/>
                        <a:lstStyle/>
                        <a:p>
                          <a:endParaRPr lang="en-US"/>
                        </a:p>
                      </a:txBody>
                      <a:tcPr/>
                    </a:tc>
                    <a:tc>
                      <a:txBody>
                        <a:bodyPr/>
                        <a:lstStyle/>
                        <a:p>
                          <a:pPr algn="ctr">
                            <a:lnSpc>
                              <a:spcPct val="115000"/>
                            </a:lnSpc>
                          </a:pPr>
                          <a:r>
                            <a:rPr lang="en-US" sz="2400">
                              <a:effectLst/>
                            </a:rPr>
                            <a:t>Lần 1</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Lần 2</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Lần 3</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345211733"/>
                      </a:ext>
                    </a:extLst>
                  </a:tr>
                  <a:tr h="528288">
                    <a:tc>
                      <a:txBody>
                        <a:bodyPr/>
                        <a:lstStyle/>
                        <a:p>
                          <a:pPr algn="ctr">
                            <a:lnSpc>
                              <a:spcPct val="115000"/>
                            </a:lnSpc>
                          </a:pPr>
                          <a:r>
                            <a:rPr lang="en-US" sz="2400">
                              <a:effectLst/>
                            </a:rPr>
                            <a:t>0,400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14003384"/>
                      </a:ext>
                    </a:extLst>
                  </a:tr>
                  <a:tr h="544039">
                    <a:tc>
                      <a:txBody>
                        <a:bodyPr/>
                        <a:lstStyle/>
                        <a:p>
                          <a:pPr algn="ctr">
                            <a:lnSpc>
                              <a:spcPct val="115000"/>
                            </a:lnSpc>
                          </a:pPr>
                          <a:r>
                            <a:rPr lang="en-US" sz="2400">
                              <a:effectLst/>
                            </a:rPr>
                            <a:t>0,600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28345366"/>
                      </a:ext>
                    </a:extLst>
                  </a:tr>
                  <a:tr h="544039">
                    <a:tc>
                      <a:txBody>
                        <a:bodyPr/>
                        <a:lstStyle/>
                        <a:p>
                          <a:pPr algn="ctr">
                            <a:lnSpc>
                              <a:spcPct val="115000"/>
                            </a:lnSpc>
                          </a:pPr>
                          <a:r>
                            <a:rPr lang="en-US" sz="2400">
                              <a:effectLst/>
                            </a:rPr>
                            <a:t>0,800</a:t>
                          </a: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endParaRPr lang="en-US" sz="2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 </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75672471"/>
                      </a:ext>
                    </a:extLst>
                  </a:tr>
                </a:tbl>
              </a:graphicData>
            </a:graphic>
          </p:graphicFrame>
        </mc:Fallback>
      </mc:AlternateContent>
      <p:sp>
        <p:nvSpPr>
          <p:cNvPr id="5" name="TextBox 4" descr="137 zalo kim anh">
            <a:extLst>
              <a:ext uri="{FF2B5EF4-FFF2-40B4-BE49-F238E27FC236}">
                <a16:creationId xmlns:a16="http://schemas.microsoft.com/office/drawing/2014/main" id="{AFA0C0A3-2921-C8DF-3DCF-27032B716B57}"/>
              </a:ext>
            </a:extLst>
          </p:cNvPr>
          <p:cNvSpPr txBox="1"/>
          <p:nvPr/>
        </p:nvSpPr>
        <p:spPr>
          <a:xfrm>
            <a:off x="197016" y="1306784"/>
            <a:ext cx="5000657" cy="492122"/>
          </a:xfrm>
          <a:prstGeom prst="rect">
            <a:avLst/>
          </a:prstGeom>
          <a:solidFill>
            <a:schemeClr val="bg2">
              <a:lumMod val="75000"/>
            </a:schemeClr>
          </a:solidFill>
          <a:ln>
            <a:solidFill>
              <a:schemeClr val="bg2">
                <a:lumMod val="75000"/>
              </a:schemeClr>
            </a:solidFill>
          </a:ln>
        </p:spPr>
        <p:txBody>
          <a:bodyPr wrap="square">
            <a:spAutoFit/>
          </a:bodyPr>
          <a:lstStyle/>
          <a:p>
            <a:pPr algn="just">
              <a:lnSpc>
                <a:spcPct val="115000"/>
              </a:lnSpc>
              <a:tabLst>
                <a:tab pos="6515100" algn="l"/>
              </a:tabLst>
            </a:pPr>
            <a:r>
              <a:rPr lang="en-US" sz="2400" b="1">
                <a:solidFill>
                  <a:srgbClr val="000000"/>
                </a:solidFill>
                <a:effectLst/>
                <a:ea typeface="Times New Roman" panose="02020603050405020304" pitchFamily="18" charset="0"/>
              </a:rPr>
              <a:t>Nhận xét đánh giá kết quả thí nghiệm</a:t>
            </a:r>
            <a:endParaRPr lang="en-US" sz="2400">
              <a:solidFill>
                <a:srgbClr val="003300"/>
              </a:solidFill>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137 zalo kim anh">
                <a:extLst>
                  <a:ext uri="{FF2B5EF4-FFF2-40B4-BE49-F238E27FC236}">
                    <a16:creationId xmlns:a16="http://schemas.microsoft.com/office/drawing/2014/main" id="{DB57EFAF-BA1E-FB3D-9458-411D75512226}"/>
                  </a:ext>
                </a:extLst>
              </p:cNvPr>
              <p:cNvSpPr txBox="1"/>
              <p:nvPr/>
            </p:nvSpPr>
            <p:spPr>
              <a:xfrm>
                <a:off x="0" y="5936369"/>
                <a:ext cx="7148164" cy="943720"/>
              </a:xfrm>
              <a:prstGeom prst="rect">
                <a:avLst/>
              </a:prstGeom>
              <a:noFill/>
            </p:spPr>
            <p:txBody>
              <a:bodyPr wrap="square">
                <a:spAutoFit/>
              </a:bodyPr>
              <a:lstStyle/>
              <a:p>
                <a:pPr algn="just">
                  <a:lnSpc>
                    <a:spcPct val="115000"/>
                  </a:lnSpc>
                </a:pPr>
                <a14:m>
                  <m:oMathPara xmlns:m="http://schemas.openxmlformats.org/officeDocument/2006/math">
                    <m:oMathParaPr>
                      <m:jc m:val="centerGroup"/>
                    </m:oMathParaPr>
                    <m:oMath xmlns:m="http://schemas.openxmlformats.org/officeDocument/2006/math">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b="0" i="1">
                              <a:solidFill>
                                <a:srgbClr val="000000"/>
                              </a:solidFill>
                              <a:effectLst/>
                              <a:latin typeface="Cambria Math" panose="02040503050406030204" pitchFamily="18" charset="0"/>
                              <a:ea typeface="Times New Roman" panose="02020603050405020304" pitchFamily="18" charset="0"/>
                            </a:rPr>
                            <m:t>∆</m:t>
                          </m:r>
                          <m:r>
                            <a:rPr lang="en-US" sz="2400" b="0" i="1">
                              <a:solidFill>
                                <a:srgbClr val="000000"/>
                              </a:solidFill>
                              <a:effectLst/>
                              <a:latin typeface="Cambria Math" panose="02040503050406030204" pitchFamily="18" charset="0"/>
                              <a:ea typeface="Times New Roman" panose="02020603050405020304" pitchFamily="18" charset="0"/>
                            </a:rPr>
                            <m:t>𝑡</m:t>
                          </m:r>
                        </m:e>
                        <m:sub>
                          <m:r>
                            <a:rPr lang="en-US" sz="2400" b="0" i="1">
                              <a:solidFill>
                                <a:srgbClr val="000000"/>
                              </a:solidFill>
                              <a:effectLst/>
                              <a:latin typeface="Cambria Math" panose="02040503050406030204" pitchFamily="18" charset="0"/>
                              <a:ea typeface="Times New Roman" panose="02020603050405020304" pitchFamily="18" charset="0"/>
                            </a:rPr>
                            <m:t>1</m:t>
                          </m:r>
                        </m:sub>
                      </m:sSub>
                      <m:r>
                        <a:rPr lang="en-US" sz="2400" b="0" i="1">
                          <a:solidFill>
                            <a:srgbClr val="000000"/>
                          </a:solidFill>
                          <a:effectLst/>
                          <a:latin typeface="Cambria Math" panose="02040503050406030204" pitchFamily="18" charset="0"/>
                          <a:ea typeface="Times New Roman" panose="02020603050405020304" pitchFamily="18" charset="0"/>
                        </a:rPr>
                        <m:t>= </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400" i="1">
                                  <a:solidFill>
                                    <a:srgbClr val="000000"/>
                                  </a:solidFill>
                                  <a:effectLst/>
                                  <a:latin typeface="Cambria Math" panose="02040503050406030204" pitchFamily="18" charset="0"/>
                                  <a:ea typeface="Times New Roman" panose="02020603050405020304" pitchFamily="18" charset="0"/>
                                </a:rPr>
                              </m:ctrlPr>
                            </m:accPr>
                            <m:e>
                              <m:r>
                                <a:rPr lang="en-US" sz="24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i="1">
                                  <a:solidFill>
                                    <a:srgbClr val="000000"/>
                                  </a:solidFill>
                                  <a:effectLst/>
                                  <a:latin typeface="Cambria Math" panose="02040503050406030204" pitchFamily="18" charset="0"/>
                                  <a:ea typeface="Times New Roman" panose="02020603050405020304" pitchFamily="18" charset="0"/>
                                </a:rPr>
                                <m:t>𝑡</m:t>
                              </m:r>
                            </m:e>
                          </m:acc>
                        </m:e>
                        <m:sub>
                          <m:r>
                            <a:rPr lang="en-US" sz="2400" i="1">
                              <a:solidFill>
                                <a:srgbClr val="000000"/>
                              </a:solidFill>
                              <a:effectLst/>
                              <a:latin typeface="Cambria Math" panose="02040503050406030204" pitchFamily="18" charset="0"/>
                              <a:ea typeface="Times New Roman" panose="02020603050405020304" pitchFamily="18" charset="0"/>
                            </a:rPr>
                            <m:t>1</m:t>
                          </m:r>
                        </m:sub>
                      </m:sSub>
                      <m:r>
                        <a:rPr lang="en-US" sz="2400" i="1">
                          <a:solidFill>
                            <a:srgbClr val="000000"/>
                          </a:solidFill>
                          <a:effectLst/>
                          <a:latin typeface="Cambria Math" panose="02040503050406030204" pitchFamily="18" charset="0"/>
                          <a:ea typeface="Times New Roman" panose="02020603050405020304" pitchFamily="18" charset="0"/>
                        </a:rPr>
                        <m:t>+ </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i="1">
                              <a:solidFill>
                                <a:srgbClr val="000000"/>
                              </a:solidFill>
                              <a:effectLst/>
                              <a:latin typeface="Cambria Math" panose="02040503050406030204" pitchFamily="18" charset="0"/>
                              <a:ea typeface="Times New Roman" panose="02020603050405020304" pitchFamily="18" charset="0"/>
                            </a:rPr>
                            <m:t>𝑡</m:t>
                          </m:r>
                        </m:e>
                        <m:sub>
                          <m:r>
                            <a:rPr lang="en-US" sz="2400" i="1">
                              <a:solidFill>
                                <a:srgbClr val="000000"/>
                              </a:solidFill>
                              <a:effectLst/>
                              <a:latin typeface="Cambria Math" panose="02040503050406030204" pitchFamily="18" charset="0"/>
                              <a:ea typeface="Times New Roman" panose="02020603050405020304" pitchFamily="18" charset="0"/>
                            </a:rPr>
                            <m:t>𝑑𝑐</m:t>
                          </m:r>
                        </m:sub>
                      </m:sSub>
                      <m:r>
                        <a:rPr lang="en-US" sz="2400" i="1">
                          <a:solidFill>
                            <a:srgbClr val="000000"/>
                          </a:solidFill>
                          <a:effectLst/>
                          <a:latin typeface="Cambria Math" panose="02040503050406030204" pitchFamily="18" charset="0"/>
                          <a:ea typeface="Times New Roman" panose="02020603050405020304" pitchFamily="18" charset="0"/>
                        </a:rPr>
                        <m:t>=0,0006+0,0005≈ 0,001 </m:t>
                      </m:r>
                      <m:d>
                        <m:dPr>
                          <m:ctrlPr>
                            <a:rPr lang="en-US" sz="2400" i="1">
                              <a:solidFill>
                                <a:srgbClr val="000000"/>
                              </a:solidFill>
                              <a:effectLst/>
                              <a:latin typeface="Cambria Math" panose="02040503050406030204" pitchFamily="18" charset="0"/>
                              <a:ea typeface="Times New Roman" panose="02020603050405020304" pitchFamily="18" charset="0"/>
                            </a:rPr>
                          </m:ctrlPr>
                        </m:dPr>
                        <m:e>
                          <m:r>
                            <a:rPr lang="en-US" sz="2400" i="1">
                              <a:solidFill>
                                <a:srgbClr val="000000"/>
                              </a:solidFill>
                              <a:effectLst/>
                              <a:latin typeface="Cambria Math" panose="02040503050406030204" pitchFamily="18" charset="0"/>
                              <a:ea typeface="Times New Roman" panose="02020603050405020304" pitchFamily="18" charset="0"/>
                            </a:rPr>
                            <m:t>𝑠</m:t>
                          </m:r>
                        </m:e>
                      </m:d>
                    </m:oMath>
                  </m:oMathPara>
                </a14:m>
                <a:endParaRPr lang="en-US" sz="2400">
                  <a:effectLst/>
                  <a:ea typeface="Times New Roman" panose="02020603050405020304" pitchFamily="18" charset="0"/>
                </a:endParaRPr>
              </a:p>
              <a:p>
                <a:pPr algn="just">
                  <a:lnSpc>
                    <a:spcPct val="115000"/>
                  </a:lnSpc>
                </a:pPr>
                <a14:m>
                  <m:oMathPara xmlns:m="http://schemas.openxmlformats.org/officeDocument/2006/math">
                    <m:oMathParaPr>
                      <m:jc m:val="centerGroup"/>
                    </m:oMathParaPr>
                    <m:oMath xmlns:m="http://schemas.openxmlformats.org/officeDocument/2006/math">
                      <m:r>
                        <a:rPr lang="en-US" sz="2400" b="0" i="1">
                          <a:solidFill>
                            <a:srgbClr val="000000"/>
                          </a:solidFill>
                          <a:effectLst/>
                          <a:latin typeface="Cambria Math" panose="02040503050406030204" pitchFamily="18" charset="0"/>
                          <a:ea typeface="Times New Roman" panose="02020603050405020304" pitchFamily="18" charset="0"/>
                        </a:rPr>
                        <m:t>∆</m:t>
                      </m:r>
                      <m:r>
                        <a:rPr lang="en-US" sz="2400" b="0" i="1">
                          <a:solidFill>
                            <a:srgbClr val="000000"/>
                          </a:solidFill>
                          <a:effectLst/>
                          <a:latin typeface="Cambria Math" panose="02040503050406030204" pitchFamily="18" charset="0"/>
                          <a:ea typeface="Times New Roman" panose="02020603050405020304" pitchFamily="18" charset="0"/>
                        </a:rPr>
                        <m:t>𝑠</m:t>
                      </m:r>
                      <m:r>
                        <a:rPr lang="en-US" sz="2400" b="0" i="1">
                          <a:solidFill>
                            <a:srgbClr val="000000"/>
                          </a:solidFill>
                          <a:effectLst/>
                          <a:latin typeface="Cambria Math" panose="02040503050406030204" pitchFamily="18" charset="0"/>
                          <a:ea typeface="Times New Roman" panose="02020603050405020304" pitchFamily="18" charset="0"/>
                        </a:rPr>
                        <m:t>= </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i="1">
                              <a:solidFill>
                                <a:srgbClr val="000000"/>
                              </a:solidFill>
                              <a:effectLst/>
                              <a:latin typeface="Cambria Math" panose="02040503050406030204" pitchFamily="18" charset="0"/>
                              <a:ea typeface="Times New Roman" panose="02020603050405020304" pitchFamily="18" charset="0"/>
                            </a:rPr>
                            <m:t>𝑠</m:t>
                          </m:r>
                        </m:e>
                        <m:sub>
                          <m:r>
                            <a:rPr lang="en-US" sz="2400" i="1">
                              <a:solidFill>
                                <a:srgbClr val="000000"/>
                              </a:solidFill>
                              <a:effectLst/>
                              <a:latin typeface="Cambria Math" panose="02040503050406030204" pitchFamily="18" charset="0"/>
                              <a:ea typeface="Times New Roman" panose="02020603050405020304" pitchFamily="18" charset="0"/>
                            </a:rPr>
                            <m:t>𝑑𝑐</m:t>
                          </m:r>
                        </m:sub>
                      </m:sSub>
                      <m:r>
                        <a:rPr lang="en-US" sz="2400" i="1">
                          <a:solidFill>
                            <a:srgbClr val="000000"/>
                          </a:solidFill>
                          <a:effectLst/>
                          <a:latin typeface="Cambria Math" panose="02040503050406030204" pitchFamily="18" charset="0"/>
                          <a:ea typeface="Times New Roman" panose="02020603050405020304" pitchFamily="18" charset="0"/>
                        </a:rPr>
                        <m:t>=0,0005 </m:t>
                      </m:r>
                      <m:d>
                        <m:dPr>
                          <m:ctrlPr>
                            <a:rPr lang="en-US" sz="2400" i="1">
                              <a:solidFill>
                                <a:srgbClr val="000000"/>
                              </a:solidFill>
                              <a:effectLst/>
                              <a:latin typeface="Cambria Math" panose="02040503050406030204" pitchFamily="18" charset="0"/>
                              <a:ea typeface="Times New Roman" panose="02020603050405020304" pitchFamily="18" charset="0"/>
                            </a:rPr>
                          </m:ctrlPr>
                        </m:dPr>
                        <m:e>
                          <m:r>
                            <a:rPr lang="en-US" sz="2400" i="1">
                              <a:solidFill>
                                <a:srgbClr val="000000"/>
                              </a:solidFill>
                              <a:effectLst/>
                              <a:latin typeface="Cambria Math" panose="02040503050406030204" pitchFamily="18" charset="0"/>
                              <a:ea typeface="Times New Roman" panose="02020603050405020304" pitchFamily="18" charset="0"/>
                            </a:rPr>
                            <m:t>𝑚</m:t>
                          </m:r>
                        </m:e>
                      </m:d>
                    </m:oMath>
                  </m:oMathPara>
                </a14:m>
                <a:endParaRPr lang="en-US" sz="2400">
                  <a:effectLst/>
                  <a:ea typeface="Times New Roman" panose="02020603050405020304" pitchFamily="18" charset="0"/>
                </a:endParaRPr>
              </a:p>
            </p:txBody>
          </p:sp>
        </mc:Choice>
        <mc:Fallback xmlns="">
          <p:sp>
            <p:nvSpPr>
              <p:cNvPr id="6" name="TextBox 5" descr="137 zalo kim anh">
                <a:extLst>
                  <a:ext uri="{FF2B5EF4-FFF2-40B4-BE49-F238E27FC236}">
                    <a16:creationId xmlns:a16="http://schemas.microsoft.com/office/drawing/2014/main" id="{DB57EFAF-BA1E-FB3D-9458-411D75512226}"/>
                  </a:ext>
                </a:extLst>
              </p:cNvPr>
              <p:cNvSpPr txBox="1">
                <a:spLocks noRot="1" noChangeAspect="1" noMove="1" noResize="1" noEditPoints="1" noAdjustHandles="1" noChangeArrowheads="1" noChangeShapeType="1" noTextEdit="1"/>
              </p:cNvSpPr>
              <p:nvPr/>
            </p:nvSpPr>
            <p:spPr>
              <a:xfrm>
                <a:off x="0" y="5936369"/>
                <a:ext cx="7148164" cy="943720"/>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TextBox 7" descr="137 zalo kim anh">
                <a:extLst>
                  <a:ext uri="{FF2B5EF4-FFF2-40B4-BE49-F238E27FC236}">
                    <a16:creationId xmlns:a16="http://schemas.microsoft.com/office/drawing/2014/main" id="{14FFB0AD-B044-B0FF-D906-F952B62CA98E}"/>
                  </a:ext>
                </a:extLst>
              </p:cNvPr>
              <p:cNvSpPr txBox="1"/>
              <p:nvPr/>
            </p:nvSpPr>
            <p:spPr>
              <a:xfrm>
                <a:off x="7450112" y="5611964"/>
                <a:ext cx="3828916" cy="991875"/>
              </a:xfrm>
              <a:prstGeom prst="rect">
                <a:avLst/>
              </a:prstGeom>
              <a:noFill/>
            </p:spPr>
            <p:txBody>
              <a:bodyPr wrap="square">
                <a:spAutoFit/>
              </a:bodyPr>
              <a:lstStyle/>
              <a:p>
                <a:pPr algn="just">
                  <a:lnSpc>
                    <a:spcPct val="115000"/>
                  </a:lnSpc>
                </a:pPr>
                <a14:m>
                  <m:oMathPara xmlns:m="http://schemas.openxmlformats.org/officeDocument/2006/math">
                    <m:oMathParaPr>
                      <m:jc m:val="centerGroup"/>
                    </m:oMathParaPr>
                    <m:oMath xmlns:m="http://schemas.openxmlformats.org/officeDocument/2006/math">
                      <m:r>
                        <a:rPr lang="en-US" sz="2400" b="0" i="1" smtClean="0">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b="0" i="1">
                          <a:solidFill>
                            <a:srgbClr val="000000"/>
                          </a:solidFill>
                          <a:effectLst/>
                          <a:latin typeface="Cambria Math" panose="02040503050406030204" pitchFamily="18" charset="0"/>
                          <a:ea typeface="Times New Roman" panose="02020603050405020304" pitchFamily="18" charset="0"/>
                        </a:rPr>
                        <m:t> </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400" i="1">
                                  <a:solidFill>
                                    <a:srgbClr val="000000"/>
                                  </a:solidFill>
                                  <a:effectLst/>
                                  <a:latin typeface="Cambria Math" panose="02040503050406030204" pitchFamily="18" charset="0"/>
                                  <a:ea typeface="Times New Roman" panose="02020603050405020304" pitchFamily="18" charset="0"/>
                                </a:rPr>
                              </m:ctrlPr>
                            </m:accPr>
                            <m:e>
                              <m:r>
                                <a:rPr lang="en-US" sz="2400" b="0" i="1">
                                  <a:solidFill>
                                    <a:srgbClr val="000000"/>
                                  </a:solidFill>
                                  <a:effectLst/>
                                  <a:latin typeface="Cambria Math" panose="02040503050406030204" pitchFamily="18" charset="0"/>
                                  <a:ea typeface="Times New Roman" panose="02020603050405020304" pitchFamily="18" charset="0"/>
                                </a:rPr>
                                <m:t>𝑔</m:t>
                              </m:r>
                            </m:e>
                          </m:acc>
                        </m:e>
                        <m:sub>
                          <m:r>
                            <a:rPr lang="en-US" sz="2400" b="0" i="1">
                              <a:solidFill>
                                <a:srgbClr val="000000"/>
                              </a:solidFill>
                              <a:effectLst/>
                              <a:latin typeface="Cambria Math" panose="02040503050406030204" pitchFamily="18" charset="0"/>
                              <a:ea typeface="Times New Roman" panose="02020603050405020304" pitchFamily="18" charset="0"/>
                            </a:rPr>
                            <m:t>1</m:t>
                          </m:r>
                        </m:sub>
                      </m:sSub>
                      <m:r>
                        <a:rPr lang="en-US" sz="2400" b="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b="0" i="1">
                              <a:solidFill>
                                <a:srgbClr val="000000"/>
                              </a:solidFill>
                              <a:effectLst/>
                              <a:latin typeface="Cambria Math" panose="02040503050406030204" pitchFamily="18" charset="0"/>
                              <a:ea typeface="Times New Roman" panose="02020603050405020304" pitchFamily="18" charset="0"/>
                            </a:rPr>
                            <m:t>2</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400" i="1">
                                      <a:solidFill>
                                        <a:srgbClr val="000000"/>
                                      </a:solidFill>
                                      <a:effectLst/>
                                      <a:latin typeface="Cambria Math" panose="02040503050406030204" pitchFamily="18" charset="0"/>
                                      <a:ea typeface="Times New Roman" panose="02020603050405020304" pitchFamily="18" charset="0"/>
                                    </a:rPr>
                                  </m:ctrlPr>
                                </m:accPr>
                                <m:e>
                                  <m:r>
                                    <a:rPr lang="en-US" sz="2400" b="0" i="1">
                                      <a:solidFill>
                                        <a:srgbClr val="000000"/>
                                      </a:solidFill>
                                      <a:effectLst/>
                                      <a:latin typeface="Cambria Math" panose="02040503050406030204" pitchFamily="18" charset="0"/>
                                      <a:ea typeface="Times New Roman" panose="02020603050405020304" pitchFamily="18" charset="0"/>
                                    </a:rPr>
                                    <m:t>𝑠</m:t>
                                  </m:r>
                                </m:e>
                              </m:acc>
                            </m:e>
                            <m:sub>
                              <m:r>
                                <a:rPr lang="en-US" sz="2400" b="0" i="1">
                                  <a:solidFill>
                                    <a:srgbClr val="000000"/>
                                  </a:solidFill>
                                  <a:effectLst/>
                                  <a:latin typeface="Cambria Math" panose="02040503050406030204" pitchFamily="18" charset="0"/>
                                  <a:ea typeface="Times New Roman" panose="02020603050405020304" pitchFamily="18" charset="0"/>
                                </a:rPr>
                                <m:t>1</m:t>
                              </m:r>
                            </m:sub>
                          </m:sSub>
                        </m:num>
                        <m:den>
                          <m:sSubSup>
                            <m:sSubSupPr>
                              <m:ctrlPr>
                                <a:rPr lang="en-US" sz="2400" i="1">
                                  <a:solidFill>
                                    <a:srgbClr val="000000"/>
                                  </a:solidFill>
                                  <a:effectLst/>
                                  <a:latin typeface="Cambria Math" panose="02040503050406030204" pitchFamily="18" charset="0"/>
                                  <a:ea typeface="Times New Roman" panose="02020603050405020304" pitchFamily="18" charset="0"/>
                                </a:rPr>
                              </m:ctrlPr>
                            </m:sSubSupPr>
                            <m:e>
                              <m:acc>
                                <m:accPr>
                                  <m:chr m:val="̅"/>
                                  <m:ctrlPr>
                                    <a:rPr lang="en-US" sz="2400" i="1">
                                      <a:solidFill>
                                        <a:srgbClr val="000000"/>
                                      </a:solidFill>
                                      <a:effectLst/>
                                      <a:latin typeface="Cambria Math" panose="02040503050406030204" pitchFamily="18" charset="0"/>
                                      <a:ea typeface="Times New Roman" panose="02020603050405020304" pitchFamily="18" charset="0"/>
                                    </a:rPr>
                                  </m:ctrlPr>
                                </m:accPr>
                                <m:e>
                                  <m:r>
                                    <a:rPr lang="en-US" sz="2400" b="0" i="1">
                                      <a:solidFill>
                                        <a:srgbClr val="000000"/>
                                      </a:solidFill>
                                      <a:effectLst/>
                                      <a:latin typeface="Cambria Math" panose="02040503050406030204" pitchFamily="18" charset="0"/>
                                      <a:ea typeface="Times New Roman" panose="02020603050405020304" pitchFamily="18" charset="0"/>
                                    </a:rPr>
                                    <m:t>𝑡</m:t>
                                  </m:r>
                                </m:e>
                              </m:acc>
                            </m:e>
                            <m:sub>
                              <m:r>
                                <a:rPr lang="en-US" sz="2400" b="0" i="1">
                                  <a:solidFill>
                                    <a:srgbClr val="000000"/>
                                  </a:solidFill>
                                  <a:effectLst/>
                                  <a:latin typeface="Cambria Math" panose="02040503050406030204" pitchFamily="18" charset="0"/>
                                  <a:ea typeface="Times New Roman" panose="02020603050405020304" pitchFamily="18" charset="0"/>
                                </a:rPr>
                                <m:t>1</m:t>
                              </m:r>
                            </m:sub>
                            <m:sup>
                              <m:r>
                                <a:rPr lang="en-US" sz="2400" b="0" i="1">
                                  <a:solidFill>
                                    <a:srgbClr val="000000"/>
                                  </a:solidFill>
                                  <a:effectLst/>
                                  <a:latin typeface="Cambria Math" panose="02040503050406030204" pitchFamily="18" charset="0"/>
                                  <a:ea typeface="Times New Roman" panose="02020603050405020304" pitchFamily="18" charset="0"/>
                                </a:rPr>
                                <m:t>2</m:t>
                              </m:r>
                            </m:sup>
                          </m:sSubSup>
                        </m:den>
                      </m:f>
                      <m:r>
                        <a:rPr lang="en-US" sz="2400" b="0" i="1">
                          <a:solidFill>
                            <a:srgbClr val="000000"/>
                          </a:solidFill>
                          <a:effectLst/>
                          <a:latin typeface="Cambria Math" panose="02040503050406030204" pitchFamily="18" charset="0"/>
                          <a:ea typeface="Times New Roman" panose="02020603050405020304" pitchFamily="18" charset="0"/>
                        </a:rPr>
                        <m:t>=9,849 (</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b="0" i="1">
                              <a:solidFill>
                                <a:srgbClr val="000000"/>
                              </a:solidFill>
                              <a:effectLst/>
                              <a:latin typeface="Cambria Math" panose="02040503050406030204" pitchFamily="18" charset="0"/>
                              <a:ea typeface="Times New Roman" panose="02020603050405020304" pitchFamily="18" charset="0"/>
                            </a:rPr>
                            <m:t>𝑚</m:t>
                          </m:r>
                        </m:num>
                        <m:den>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en-US" sz="2400" b="0" i="1">
                                  <a:solidFill>
                                    <a:srgbClr val="000000"/>
                                  </a:solidFill>
                                  <a:effectLst/>
                                  <a:latin typeface="Cambria Math" panose="02040503050406030204" pitchFamily="18" charset="0"/>
                                  <a:ea typeface="Times New Roman" panose="02020603050405020304" pitchFamily="18" charset="0"/>
                                </a:rPr>
                                <m:t>𝑠</m:t>
                              </m:r>
                            </m:e>
                            <m:sup>
                              <m:r>
                                <a:rPr lang="en-US" sz="2400" b="0" i="1">
                                  <a:solidFill>
                                    <a:srgbClr val="000000"/>
                                  </a:solidFill>
                                  <a:effectLst/>
                                  <a:latin typeface="Cambria Math" panose="02040503050406030204" pitchFamily="18" charset="0"/>
                                  <a:ea typeface="Times New Roman" panose="02020603050405020304" pitchFamily="18" charset="0"/>
                                </a:rPr>
                                <m:t>𝑠</m:t>
                              </m:r>
                            </m:sup>
                          </m:sSup>
                        </m:den>
                      </m:f>
                      <m:r>
                        <a:rPr lang="en-US" sz="2400" b="0" i="1">
                          <a:solidFill>
                            <a:srgbClr val="000000"/>
                          </a:solidFill>
                          <a:effectLst/>
                          <a:latin typeface="Cambria Math" panose="02040503050406030204" pitchFamily="18" charset="0"/>
                          <a:ea typeface="Times New Roman" panose="02020603050405020304" pitchFamily="18" charset="0"/>
                        </a:rPr>
                        <m:t>)</m:t>
                      </m:r>
                    </m:oMath>
                  </m:oMathPara>
                </a14:m>
                <a:endParaRPr lang="en-US" sz="2400">
                  <a:effectLst/>
                  <a:ea typeface="Times New Roman" panose="02020603050405020304" pitchFamily="18" charset="0"/>
                </a:endParaRPr>
              </a:p>
            </p:txBody>
          </p:sp>
        </mc:Choice>
        <mc:Fallback xmlns="">
          <p:sp>
            <p:nvSpPr>
              <p:cNvPr id="8" name="TextBox 7" descr="137 zalo kim anh">
                <a:extLst>
                  <a:ext uri="{FF2B5EF4-FFF2-40B4-BE49-F238E27FC236}">
                    <a16:creationId xmlns:a16="http://schemas.microsoft.com/office/drawing/2014/main" id="{14FFB0AD-B044-B0FF-D906-F952B62CA98E}"/>
                  </a:ext>
                </a:extLst>
              </p:cNvPr>
              <p:cNvSpPr txBox="1">
                <a:spLocks noRot="1" noChangeAspect="1" noMove="1" noResize="1" noEditPoints="1" noAdjustHandles="1" noChangeArrowheads="1" noChangeShapeType="1" noTextEdit="1"/>
              </p:cNvSpPr>
              <p:nvPr/>
            </p:nvSpPr>
            <p:spPr>
              <a:xfrm>
                <a:off x="7450112" y="5611964"/>
                <a:ext cx="3828916" cy="991875"/>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TextBox 8" descr="137 zalo kim anh">
                <a:extLst>
                  <a:ext uri="{FF2B5EF4-FFF2-40B4-BE49-F238E27FC236}">
                    <a16:creationId xmlns:a16="http://schemas.microsoft.com/office/drawing/2014/main" id="{96F0618F-EE62-29DD-375D-DC56C5B80D6F}"/>
                  </a:ext>
                </a:extLst>
              </p:cNvPr>
              <p:cNvSpPr txBox="1"/>
              <p:nvPr/>
            </p:nvSpPr>
            <p:spPr>
              <a:xfrm>
                <a:off x="183913" y="1798906"/>
                <a:ext cx="5354782" cy="2117118"/>
              </a:xfrm>
              <a:prstGeom prst="rect">
                <a:avLst/>
              </a:prstGeom>
              <a:noFill/>
            </p:spPr>
            <p:txBody>
              <a:bodyPr wrap="square">
                <a:spAutoFit/>
              </a:bodyPr>
              <a:lstStyle/>
              <a:p>
                <a:pPr algn="just">
                  <a:lnSpc>
                    <a:spcPct val="115000"/>
                  </a:lnSpc>
                </a:pPr>
                <a:r>
                  <a:rPr lang="en-US" sz="2400" b="1">
                    <a:solidFill>
                      <a:srgbClr val="000000"/>
                    </a:solidFill>
                    <a:effectLst/>
                    <a:ea typeface="Times New Roman" panose="02020603050405020304" pitchFamily="18" charset="0"/>
                  </a:rPr>
                  <a:t>Sai số tỉ đối: </a:t>
                </a:r>
                <a:r>
                  <a:rPr lang="en-US" sz="2400" b="1">
                    <a:solidFill>
                      <a:srgbClr val="000000"/>
                    </a:solidFill>
                    <a:effectLst/>
                    <a:ea typeface="Times New Roman" panose="02020603050405020304" pitchFamily="18" charset="0"/>
                    <a:sym typeface="Symbol" panose="05050102010706020507" pitchFamily="18" charset="2"/>
                  </a:rPr>
                  <a:t></a:t>
                </a:r>
                <a:r>
                  <a:rPr lang="en-US" sz="2400" b="1">
                    <a:solidFill>
                      <a:srgbClr val="000000"/>
                    </a:solidFill>
                    <a:effectLst/>
                    <a:ea typeface="Times New Roman" panose="02020603050405020304" pitchFamily="18" charset="0"/>
                  </a:rPr>
                  <a:t>g = </a:t>
                </a:r>
                <a:r>
                  <a:rPr lang="en-US" sz="2400" b="1">
                    <a:solidFill>
                      <a:srgbClr val="000000"/>
                    </a:solidFill>
                    <a:effectLst/>
                    <a:ea typeface="Times New Roman" panose="02020603050405020304" pitchFamily="18" charset="0"/>
                    <a:sym typeface="Symbol" panose="05050102010706020507" pitchFamily="18" charset="2"/>
                  </a:rPr>
                  <a:t></a:t>
                </a:r>
                <a:r>
                  <a:rPr lang="en-US" sz="2400" b="1">
                    <a:solidFill>
                      <a:srgbClr val="000000"/>
                    </a:solidFill>
                    <a:effectLst/>
                    <a:ea typeface="Times New Roman" panose="02020603050405020304" pitchFamily="18" charset="0"/>
                  </a:rPr>
                  <a:t>s + 2.</a:t>
                </a:r>
                <a:r>
                  <a:rPr lang="en-US" sz="2400" b="1">
                    <a:solidFill>
                      <a:srgbClr val="000000"/>
                    </a:solidFill>
                    <a:effectLst/>
                    <a:ea typeface="Times New Roman" panose="02020603050405020304" pitchFamily="18" charset="0"/>
                    <a:sym typeface="Symbol" panose="05050102010706020507" pitchFamily="18" charset="2"/>
                  </a:rPr>
                  <a:t></a:t>
                </a:r>
                <a:r>
                  <a:rPr lang="en-US" sz="2400" b="1">
                    <a:solidFill>
                      <a:srgbClr val="000000"/>
                    </a:solidFill>
                    <a:effectLst/>
                    <a:ea typeface="Times New Roman" panose="02020603050405020304" pitchFamily="18" charset="0"/>
                  </a:rPr>
                  <a:t>t</a:t>
                </a:r>
                <a:endParaRPr lang="en-US" sz="2400">
                  <a:effectLst/>
                  <a:ea typeface="Times New Roman" panose="02020603050405020304" pitchFamily="18" charset="0"/>
                </a:endParaRPr>
              </a:p>
              <a:p>
                <a:pPr algn="just">
                  <a:lnSpc>
                    <a:spcPct val="115000"/>
                  </a:lnSpc>
                </a:pPr>
                <a14:m>
                  <m:oMathPara xmlns:m="http://schemas.openxmlformats.org/officeDocument/2006/math">
                    <m:oMathParaPr>
                      <m:jc m:val="centerGroup"/>
                    </m:oMathParaPr>
                    <m:oMath xmlns:m="http://schemas.openxmlformats.org/officeDocument/2006/math">
                      <m:r>
                        <a:rPr lang="en-US" sz="2400" b="0" i="1" smtClean="0">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b="0" i="1">
                          <a:solidFill>
                            <a:srgbClr val="000000"/>
                          </a:solidFill>
                          <a:effectLst/>
                          <a:latin typeface="Cambria Math" panose="02040503050406030204" pitchFamily="18" charset="0"/>
                          <a:ea typeface="Times New Roman" panose="02020603050405020304" pitchFamily="18" charset="0"/>
                        </a:rPr>
                        <m:t> </m:t>
                      </m:r>
                      <m:f>
                        <m:fPr>
                          <m:ctrlPr>
                            <a:rPr lang="en-US" sz="2400" i="1">
                              <a:solidFill>
                                <a:srgbClr val="000000"/>
                              </a:solidFill>
                              <a:effectLst/>
                              <a:latin typeface="Cambria Math" panose="02040503050406030204" pitchFamily="18" charset="0"/>
                              <a:ea typeface="Times New Roman" panose="02020603050405020304" pitchFamily="18" charset="0"/>
                            </a:rPr>
                          </m:ctrlPr>
                        </m:fPr>
                        <m:num>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m:rPr>
                                  <m:sty m:val="p"/>
                                </m:rPr>
                                <a:rPr lang="en-US" sz="2400" b="0">
                                  <a:solidFill>
                                    <a:srgbClr val="000000"/>
                                  </a:solidFill>
                                  <a:effectLst/>
                                  <a:latin typeface="Cambria Math" panose="02040503050406030204" pitchFamily="18" charset="0"/>
                                  <a:ea typeface="Times New Roman" panose="02020603050405020304" pitchFamily="18" charset="0"/>
                                </a:rPr>
                                <m:t>Δ</m:t>
                              </m:r>
                              <m:r>
                                <a:rPr lang="en-US" sz="2400" b="0" i="1">
                                  <a:solidFill>
                                    <a:srgbClr val="000000"/>
                                  </a:solidFill>
                                  <a:effectLst/>
                                  <a:latin typeface="Cambria Math" panose="02040503050406030204" pitchFamily="18" charset="0"/>
                                  <a:ea typeface="Times New Roman" panose="02020603050405020304" pitchFamily="18" charset="0"/>
                                </a:rPr>
                                <m:t>𝑔</m:t>
                              </m:r>
                            </m:e>
                            <m:sub>
                              <m:r>
                                <a:rPr lang="en-US" sz="2400" b="0" i="1">
                                  <a:solidFill>
                                    <a:srgbClr val="000000"/>
                                  </a:solidFill>
                                  <a:effectLst/>
                                  <a:latin typeface="Cambria Math" panose="02040503050406030204" pitchFamily="18" charset="0"/>
                                  <a:ea typeface="Times New Roman" panose="02020603050405020304" pitchFamily="18" charset="0"/>
                                </a:rPr>
                                <m:t>1</m:t>
                              </m:r>
                            </m:sub>
                          </m:sSub>
                        </m:num>
                        <m:den>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400" i="1">
                                      <a:solidFill>
                                        <a:srgbClr val="000000"/>
                                      </a:solidFill>
                                      <a:effectLst/>
                                      <a:latin typeface="Cambria Math" panose="02040503050406030204" pitchFamily="18" charset="0"/>
                                      <a:ea typeface="Times New Roman" panose="02020603050405020304" pitchFamily="18" charset="0"/>
                                    </a:rPr>
                                  </m:ctrlPr>
                                </m:accPr>
                                <m:e>
                                  <m:r>
                                    <a:rPr lang="en-US" sz="2400" b="0" i="1">
                                      <a:solidFill>
                                        <a:srgbClr val="000000"/>
                                      </a:solidFill>
                                      <a:effectLst/>
                                      <a:latin typeface="Cambria Math" panose="02040503050406030204" pitchFamily="18" charset="0"/>
                                      <a:ea typeface="Times New Roman" panose="02020603050405020304" pitchFamily="18" charset="0"/>
                                    </a:rPr>
                                    <m:t>𝑔</m:t>
                                  </m:r>
                                </m:e>
                              </m:acc>
                            </m:e>
                            <m:sub>
                              <m:r>
                                <a:rPr lang="en-US" sz="2400" b="0" i="1">
                                  <a:solidFill>
                                    <a:srgbClr val="000000"/>
                                  </a:solidFill>
                                  <a:effectLst/>
                                  <a:latin typeface="Cambria Math" panose="02040503050406030204" pitchFamily="18" charset="0"/>
                                  <a:ea typeface="Times New Roman" panose="02020603050405020304" pitchFamily="18" charset="0"/>
                                </a:rPr>
                                <m:t>1</m:t>
                              </m:r>
                            </m:sub>
                          </m:sSub>
                        </m:den>
                      </m:f>
                      <m:r>
                        <a:rPr lang="en-US" sz="2400" b="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m:rPr>
                              <m:sty m:val="p"/>
                            </m:rPr>
                            <a:rPr lang="en-US" sz="2400" b="0">
                              <a:solidFill>
                                <a:srgbClr val="000000"/>
                              </a:solidFill>
                              <a:effectLst/>
                              <a:latin typeface="Cambria Math" panose="02040503050406030204" pitchFamily="18" charset="0"/>
                              <a:ea typeface="Times New Roman" panose="02020603050405020304" pitchFamily="18" charset="0"/>
                            </a:rPr>
                            <m:t>Δ</m:t>
                          </m:r>
                          <m:r>
                            <a:rPr lang="en-US" sz="2400" b="0" i="1">
                              <a:solidFill>
                                <a:srgbClr val="000000"/>
                              </a:solidFill>
                              <a:effectLst/>
                              <a:latin typeface="Cambria Math" panose="02040503050406030204" pitchFamily="18" charset="0"/>
                              <a:ea typeface="Times New Roman" panose="02020603050405020304" pitchFamily="18" charset="0"/>
                            </a:rPr>
                            <m:t>𝑠</m:t>
                          </m:r>
                        </m:num>
                        <m:den>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400" i="1">
                                      <a:solidFill>
                                        <a:srgbClr val="000000"/>
                                      </a:solidFill>
                                      <a:effectLst/>
                                      <a:latin typeface="Cambria Math" panose="02040503050406030204" pitchFamily="18" charset="0"/>
                                      <a:ea typeface="Times New Roman" panose="02020603050405020304" pitchFamily="18" charset="0"/>
                                    </a:rPr>
                                  </m:ctrlPr>
                                </m:accPr>
                                <m:e>
                                  <m:r>
                                    <a:rPr lang="en-US" sz="2400" b="0" i="1">
                                      <a:solidFill>
                                        <a:srgbClr val="000000"/>
                                      </a:solidFill>
                                      <a:effectLst/>
                                      <a:latin typeface="Cambria Math" panose="02040503050406030204" pitchFamily="18" charset="0"/>
                                      <a:ea typeface="Times New Roman" panose="02020603050405020304" pitchFamily="18" charset="0"/>
                                    </a:rPr>
                                    <m:t>𝑠</m:t>
                                  </m:r>
                                </m:e>
                              </m:acc>
                            </m:e>
                            <m:sub>
                              <m:r>
                                <a:rPr lang="en-US" sz="2400" b="0" i="1">
                                  <a:solidFill>
                                    <a:srgbClr val="000000"/>
                                  </a:solidFill>
                                  <a:effectLst/>
                                  <a:latin typeface="Cambria Math" panose="02040503050406030204" pitchFamily="18" charset="0"/>
                                  <a:ea typeface="Times New Roman" panose="02020603050405020304" pitchFamily="18" charset="0"/>
                                </a:rPr>
                                <m:t>1</m:t>
                              </m:r>
                            </m:sub>
                          </m:sSub>
                        </m:den>
                      </m:f>
                      <m:r>
                        <a:rPr lang="en-US" sz="2400" b="0" i="1">
                          <a:solidFill>
                            <a:srgbClr val="000000"/>
                          </a:solidFill>
                          <a:effectLst/>
                          <a:latin typeface="Cambria Math" panose="02040503050406030204" pitchFamily="18" charset="0"/>
                          <a:ea typeface="Times New Roman" panose="02020603050405020304" pitchFamily="18" charset="0"/>
                        </a:rPr>
                        <m:t>+2</m:t>
                      </m:r>
                      <m:f>
                        <m:fPr>
                          <m:ctrlPr>
                            <a:rPr lang="en-US" sz="2400" i="1">
                              <a:solidFill>
                                <a:srgbClr val="000000"/>
                              </a:solidFill>
                              <a:effectLst/>
                              <a:latin typeface="Cambria Math" panose="02040503050406030204" pitchFamily="18" charset="0"/>
                              <a:ea typeface="Times New Roman" panose="02020603050405020304" pitchFamily="18" charset="0"/>
                            </a:rPr>
                          </m:ctrlPr>
                        </m:fPr>
                        <m:num>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m:rPr>
                                  <m:sty m:val="p"/>
                                </m:rPr>
                                <a:rPr lang="en-US" sz="2400" b="0">
                                  <a:solidFill>
                                    <a:srgbClr val="000000"/>
                                  </a:solidFill>
                                  <a:effectLst/>
                                  <a:latin typeface="Cambria Math" panose="02040503050406030204" pitchFamily="18" charset="0"/>
                                  <a:ea typeface="Times New Roman" panose="02020603050405020304" pitchFamily="18" charset="0"/>
                                </a:rPr>
                                <m:t>Δ</m:t>
                              </m:r>
                              <m:r>
                                <a:rPr lang="en-US" sz="2400" b="0" i="1">
                                  <a:solidFill>
                                    <a:srgbClr val="000000"/>
                                  </a:solidFill>
                                  <a:effectLst/>
                                  <a:latin typeface="Cambria Math" panose="02040503050406030204" pitchFamily="18" charset="0"/>
                                  <a:ea typeface="Times New Roman" panose="02020603050405020304" pitchFamily="18" charset="0"/>
                                </a:rPr>
                                <m:t>𝑡</m:t>
                              </m:r>
                            </m:e>
                            <m:sub>
                              <m:r>
                                <a:rPr lang="en-US" sz="2400" b="0" i="1">
                                  <a:solidFill>
                                    <a:srgbClr val="000000"/>
                                  </a:solidFill>
                                  <a:effectLst/>
                                  <a:latin typeface="Cambria Math" panose="02040503050406030204" pitchFamily="18" charset="0"/>
                                  <a:ea typeface="Times New Roman" panose="02020603050405020304" pitchFamily="18" charset="0"/>
                                </a:rPr>
                                <m:t>1</m:t>
                              </m:r>
                            </m:sub>
                          </m:sSub>
                        </m:num>
                        <m:den>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400" i="1">
                                      <a:solidFill>
                                        <a:srgbClr val="000000"/>
                                      </a:solidFill>
                                      <a:effectLst/>
                                      <a:latin typeface="Cambria Math" panose="02040503050406030204" pitchFamily="18" charset="0"/>
                                      <a:ea typeface="Times New Roman" panose="02020603050405020304" pitchFamily="18" charset="0"/>
                                    </a:rPr>
                                  </m:ctrlPr>
                                </m:accPr>
                                <m:e>
                                  <m:r>
                                    <a:rPr lang="en-US" sz="2400" b="0" i="1">
                                      <a:solidFill>
                                        <a:srgbClr val="000000"/>
                                      </a:solidFill>
                                      <a:effectLst/>
                                      <a:latin typeface="Cambria Math" panose="02040503050406030204" pitchFamily="18" charset="0"/>
                                      <a:ea typeface="Times New Roman" panose="02020603050405020304" pitchFamily="18" charset="0"/>
                                    </a:rPr>
                                    <m:t>𝑡</m:t>
                                  </m:r>
                                </m:e>
                              </m:acc>
                            </m:e>
                            <m:sub>
                              <m:r>
                                <a:rPr lang="en-US" sz="2400" b="0" i="1">
                                  <a:solidFill>
                                    <a:srgbClr val="000000"/>
                                  </a:solidFill>
                                  <a:effectLst/>
                                  <a:latin typeface="Cambria Math" panose="02040503050406030204" pitchFamily="18" charset="0"/>
                                  <a:ea typeface="Times New Roman" panose="02020603050405020304" pitchFamily="18" charset="0"/>
                                </a:rPr>
                                <m:t>1</m:t>
                              </m:r>
                            </m:sub>
                          </m:sSub>
                        </m:den>
                      </m:f>
                      <m:r>
                        <a:rPr lang="en-US" sz="2400" b="0" i="1">
                          <a:solidFill>
                            <a:srgbClr val="000000"/>
                          </a:solidFill>
                          <a:effectLst/>
                          <a:latin typeface="Cambria Math" panose="02040503050406030204" pitchFamily="18" charset="0"/>
                          <a:ea typeface="Times New Roman" panose="02020603050405020304" pitchFamily="18" charset="0"/>
                        </a:rPr>
                        <m:t>   </m:t>
                      </m:r>
                    </m:oMath>
                  </m:oMathPara>
                </a14:m>
                <a:endParaRPr lang="en-US" sz="2400" b="0" i="1">
                  <a:solidFill>
                    <a:srgbClr val="000000"/>
                  </a:solidFill>
                  <a:effectLst/>
                  <a:latin typeface="Cambria Math" panose="02040503050406030204" pitchFamily="18" charset="0"/>
                  <a:ea typeface="Times New Roman" panose="02020603050405020304" pitchFamily="18" charset="0"/>
                </a:endParaRPr>
              </a:p>
              <a:p>
                <a:pPr algn="just">
                  <a:lnSpc>
                    <a:spcPct val="115000"/>
                  </a:lnSpc>
                </a:pPr>
                <a14:m>
                  <m:oMathPara xmlns:m="http://schemas.openxmlformats.org/officeDocument/2006/math">
                    <m:oMathParaPr>
                      <m:jc m:val="centerGroup"/>
                    </m:oMathParaPr>
                    <m:oMath xmlns:m="http://schemas.openxmlformats.org/officeDocument/2006/math">
                      <m:r>
                        <a:rPr lang="en-US" sz="2400" b="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b="0" i="1">
                          <a:solidFill>
                            <a:srgbClr val="000000"/>
                          </a:solidFill>
                          <a:effectLst/>
                          <a:latin typeface="Cambria Math" panose="02040503050406030204" pitchFamily="18" charset="0"/>
                          <a:ea typeface="Times New Roman" panose="02020603050405020304" pitchFamily="18" charset="0"/>
                        </a:rPr>
                        <m:t> </m:t>
                      </m:r>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b="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b="0" i="1">
                              <a:solidFill>
                                <a:srgbClr val="000000"/>
                              </a:solidFill>
                              <a:effectLst/>
                              <a:latin typeface="Cambria Math" panose="02040503050406030204" pitchFamily="18" charset="0"/>
                              <a:ea typeface="Times New Roman" panose="02020603050405020304" pitchFamily="18" charset="0"/>
                            </a:rPr>
                            <m:t>𝑔</m:t>
                          </m:r>
                        </m:e>
                        <m:sub>
                          <m:r>
                            <a:rPr lang="en-US" sz="2400" b="0" i="1">
                              <a:solidFill>
                                <a:srgbClr val="000000"/>
                              </a:solidFill>
                              <a:effectLst/>
                              <a:latin typeface="Cambria Math" panose="02040503050406030204" pitchFamily="18" charset="0"/>
                              <a:ea typeface="Times New Roman" panose="02020603050405020304" pitchFamily="18" charset="0"/>
                            </a:rPr>
                            <m:t>1</m:t>
                          </m:r>
                        </m:sub>
                      </m:sSub>
                      <m:r>
                        <a:rPr lang="en-US" sz="2400" b="0" i="1">
                          <a:solidFill>
                            <a:srgbClr val="000000"/>
                          </a:solidFill>
                          <a:effectLst/>
                          <a:latin typeface="Cambria Math" panose="02040503050406030204" pitchFamily="18" charset="0"/>
                          <a:ea typeface="Times New Roman" panose="02020603050405020304" pitchFamily="18" charset="0"/>
                        </a:rPr>
                        <m:t>=0,081 (</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b="0" i="1">
                              <a:solidFill>
                                <a:srgbClr val="000000"/>
                              </a:solidFill>
                              <a:effectLst/>
                              <a:latin typeface="Cambria Math" panose="02040503050406030204" pitchFamily="18" charset="0"/>
                              <a:ea typeface="Times New Roman" panose="02020603050405020304" pitchFamily="18" charset="0"/>
                            </a:rPr>
                            <m:t>𝑚</m:t>
                          </m:r>
                        </m:num>
                        <m:den>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en-US" sz="2400" b="0" i="1">
                                  <a:solidFill>
                                    <a:srgbClr val="000000"/>
                                  </a:solidFill>
                                  <a:effectLst/>
                                  <a:latin typeface="Cambria Math" panose="02040503050406030204" pitchFamily="18" charset="0"/>
                                  <a:ea typeface="Times New Roman" panose="02020603050405020304" pitchFamily="18" charset="0"/>
                                </a:rPr>
                                <m:t>𝑠</m:t>
                              </m:r>
                            </m:e>
                            <m:sup>
                              <m:r>
                                <a:rPr lang="en-US" sz="2400" b="0" i="1">
                                  <a:solidFill>
                                    <a:srgbClr val="000000"/>
                                  </a:solidFill>
                                  <a:effectLst/>
                                  <a:latin typeface="Cambria Math" panose="02040503050406030204" pitchFamily="18" charset="0"/>
                                  <a:ea typeface="Times New Roman" panose="02020603050405020304" pitchFamily="18" charset="0"/>
                                </a:rPr>
                                <m:t>2</m:t>
                              </m:r>
                            </m:sup>
                          </m:sSup>
                        </m:den>
                      </m:f>
                      <m:r>
                        <a:rPr lang="en-US" sz="2400" b="0" i="1">
                          <a:solidFill>
                            <a:srgbClr val="000000"/>
                          </a:solidFill>
                          <a:effectLst/>
                          <a:latin typeface="Cambria Math" panose="02040503050406030204" pitchFamily="18" charset="0"/>
                          <a:ea typeface="Times New Roman" panose="02020603050405020304" pitchFamily="18" charset="0"/>
                        </a:rPr>
                        <m:t>)</m:t>
                      </m:r>
                    </m:oMath>
                  </m:oMathPara>
                </a14:m>
                <a:endParaRPr lang="en-US" sz="2400">
                  <a:effectLst/>
                  <a:ea typeface="Times New Roman" panose="02020603050405020304" pitchFamily="18" charset="0"/>
                </a:endParaRPr>
              </a:p>
            </p:txBody>
          </p:sp>
        </mc:Choice>
        <mc:Fallback xmlns="">
          <p:sp>
            <p:nvSpPr>
              <p:cNvPr id="9" name="TextBox 8" descr="137 zalo kim anh">
                <a:extLst>
                  <a:ext uri="{FF2B5EF4-FFF2-40B4-BE49-F238E27FC236}">
                    <a16:creationId xmlns:a16="http://schemas.microsoft.com/office/drawing/2014/main" id="{96F0618F-EE62-29DD-375D-DC56C5B80D6F}"/>
                  </a:ext>
                </a:extLst>
              </p:cNvPr>
              <p:cNvSpPr txBox="1">
                <a:spLocks noRot="1" noChangeAspect="1" noMove="1" noResize="1" noEditPoints="1" noAdjustHandles="1" noChangeArrowheads="1" noChangeShapeType="1" noTextEdit="1"/>
              </p:cNvSpPr>
              <p:nvPr/>
            </p:nvSpPr>
            <p:spPr>
              <a:xfrm>
                <a:off x="183913" y="1798906"/>
                <a:ext cx="5354782" cy="2117118"/>
              </a:xfrm>
              <a:prstGeom prst="rect">
                <a:avLst/>
              </a:prstGeom>
              <a:blipFill>
                <a:blip r:embed="rId5"/>
                <a:stretch>
                  <a:fillRect l="-1706" t="-1441"/>
                </a:stretch>
              </a:blipFill>
            </p:spPr>
            <p:txBody>
              <a:bodyPr/>
              <a:lstStyle/>
              <a:p>
                <a:r>
                  <a:rPr lang="vi-VN">
                    <a:noFill/>
                  </a:rPr>
                  <a:t> </a:t>
                </a:r>
              </a:p>
            </p:txBody>
          </p:sp>
        </mc:Fallback>
      </mc:AlternateContent>
      <p:sp>
        <p:nvSpPr>
          <p:cNvPr id="11" name="TextBox 10" descr="137 zalo kim anh">
            <a:extLst>
              <a:ext uri="{FF2B5EF4-FFF2-40B4-BE49-F238E27FC236}">
                <a16:creationId xmlns:a16="http://schemas.microsoft.com/office/drawing/2014/main" id="{AE5A9E65-3877-B763-C54E-636845ADA7D7}"/>
              </a:ext>
            </a:extLst>
          </p:cNvPr>
          <p:cNvSpPr txBox="1"/>
          <p:nvPr/>
        </p:nvSpPr>
        <p:spPr>
          <a:xfrm>
            <a:off x="6544746" y="3714213"/>
            <a:ext cx="960673" cy="490199"/>
          </a:xfrm>
          <a:prstGeom prst="rect">
            <a:avLst/>
          </a:prstGeom>
          <a:noFill/>
        </p:spPr>
        <p:txBody>
          <a:bodyPr wrap="square">
            <a:spAutoFit/>
          </a:bodyPr>
          <a:lstStyle/>
          <a:p>
            <a:pPr algn="ctr">
              <a:lnSpc>
                <a:spcPct val="115000"/>
              </a:lnSpc>
            </a:pPr>
            <a:r>
              <a:rPr lang="en-US" sz="2400" b="1">
                <a:effectLst/>
              </a:rPr>
              <a:t>0,285</a:t>
            </a:r>
            <a:endParaRPr lang="en-US" sz="2400" b="1">
              <a:effectLst/>
              <a:latin typeface="Times New Roman" panose="02020603050405020304" pitchFamily="18" charset="0"/>
              <a:ea typeface="Times New Roman" panose="02020603050405020304" pitchFamily="18" charset="0"/>
            </a:endParaRPr>
          </a:p>
        </p:txBody>
      </p:sp>
      <p:sp>
        <p:nvSpPr>
          <p:cNvPr id="12" name="TextBox 11" descr="137 zalo kim anh">
            <a:extLst>
              <a:ext uri="{FF2B5EF4-FFF2-40B4-BE49-F238E27FC236}">
                <a16:creationId xmlns:a16="http://schemas.microsoft.com/office/drawing/2014/main" id="{C5773922-2273-78CB-9E60-0EC521459143}"/>
              </a:ext>
            </a:extLst>
          </p:cNvPr>
          <p:cNvSpPr txBox="1"/>
          <p:nvPr/>
        </p:nvSpPr>
        <p:spPr>
          <a:xfrm>
            <a:off x="7631034" y="3714212"/>
            <a:ext cx="960673" cy="490199"/>
          </a:xfrm>
          <a:prstGeom prst="rect">
            <a:avLst/>
          </a:prstGeom>
          <a:noFill/>
        </p:spPr>
        <p:txBody>
          <a:bodyPr wrap="square">
            <a:spAutoFit/>
          </a:bodyPr>
          <a:lstStyle/>
          <a:p>
            <a:pPr algn="ctr">
              <a:lnSpc>
                <a:spcPct val="115000"/>
              </a:lnSpc>
            </a:pPr>
            <a:r>
              <a:rPr lang="en-US" sz="2400" b="1">
                <a:effectLst/>
              </a:rPr>
              <a:t>0,286</a:t>
            </a:r>
            <a:endParaRPr lang="en-US" sz="2400" b="1">
              <a:effectLst/>
              <a:latin typeface="Times New Roman" panose="02020603050405020304" pitchFamily="18" charset="0"/>
              <a:ea typeface="Times New Roman" panose="02020603050405020304" pitchFamily="18" charset="0"/>
            </a:endParaRPr>
          </a:p>
        </p:txBody>
      </p:sp>
      <p:sp>
        <p:nvSpPr>
          <p:cNvPr id="13" name="TextBox 12" descr="137 zalo kim anh">
            <a:extLst>
              <a:ext uri="{FF2B5EF4-FFF2-40B4-BE49-F238E27FC236}">
                <a16:creationId xmlns:a16="http://schemas.microsoft.com/office/drawing/2014/main" id="{05FFE10C-2A44-0704-7249-9C0381EDB6E1}"/>
              </a:ext>
            </a:extLst>
          </p:cNvPr>
          <p:cNvSpPr txBox="1"/>
          <p:nvPr/>
        </p:nvSpPr>
        <p:spPr>
          <a:xfrm>
            <a:off x="8804171" y="3714211"/>
            <a:ext cx="960673" cy="490199"/>
          </a:xfrm>
          <a:prstGeom prst="rect">
            <a:avLst/>
          </a:prstGeom>
          <a:noFill/>
        </p:spPr>
        <p:txBody>
          <a:bodyPr wrap="square">
            <a:spAutoFit/>
          </a:bodyPr>
          <a:lstStyle/>
          <a:p>
            <a:pPr algn="ctr">
              <a:lnSpc>
                <a:spcPct val="115000"/>
              </a:lnSpc>
            </a:pPr>
            <a:r>
              <a:rPr lang="en-US" sz="2400" b="1">
                <a:effectLst/>
              </a:rPr>
              <a:t>0,284</a:t>
            </a:r>
            <a:endParaRPr lang="en-US" sz="2400" b="1">
              <a:effectLst/>
              <a:latin typeface="Times New Roman" panose="02020603050405020304" pitchFamily="18" charset="0"/>
              <a:ea typeface="Times New Roman" panose="02020603050405020304" pitchFamily="18" charset="0"/>
            </a:endParaRPr>
          </a:p>
        </p:txBody>
      </p:sp>
      <p:sp>
        <p:nvSpPr>
          <p:cNvPr id="14" name="TextBox 13" descr="137 zalo kim anh">
            <a:extLst>
              <a:ext uri="{FF2B5EF4-FFF2-40B4-BE49-F238E27FC236}">
                <a16:creationId xmlns:a16="http://schemas.microsoft.com/office/drawing/2014/main" id="{C74C681B-56F1-03DE-372E-E3AAB488D828}"/>
              </a:ext>
            </a:extLst>
          </p:cNvPr>
          <p:cNvSpPr txBox="1"/>
          <p:nvPr/>
        </p:nvSpPr>
        <p:spPr>
          <a:xfrm>
            <a:off x="6543328" y="4204410"/>
            <a:ext cx="960673" cy="490199"/>
          </a:xfrm>
          <a:prstGeom prst="rect">
            <a:avLst/>
          </a:prstGeom>
          <a:noFill/>
        </p:spPr>
        <p:txBody>
          <a:bodyPr wrap="square">
            <a:spAutoFit/>
          </a:bodyPr>
          <a:lstStyle/>
          <a:p>
            <a:pPr algn="ctr">
              <a:lnSpc>
                <a:spcPct val="115000"/>
              </a:lnSpc>
            </a:pPr>
            <a:r>
              <a:rPr lang="en-US" sz="2400" b="1">
                <a:effectLst/>
              </a:rPr>
              <a:t>0,349</a:t>
            </a:r>
            <a:endParaRPr lang="en-US" sz="2400" b="1">
              <a:effectLst/>
              <a:latin typeface="Times New Roman" panose="02020603050405020304" pitchFamily="18" charset="0"/>
              <a:ea typeface="Times New Roman" panose="02020603050405020304" pitchFamily="18" charset="0"/>
            </a:endParaRPr>
          </a:p>
        </p:txBody>
      </p:sp>
      <p:sp>
        <p:nvSpPr>
          <p:cNvPr id="15" name="TextBox 14" descr="137 zalo kim anh">
            <a:extLst>
              <a:ext uri="{FF2B5EF4-FFF2-40B4-BE49-F238E27FC236}">
                <a16:creationId xmlns:a16="http://schemas.microsoft.com/office/drawing/2014/main" id="{7EF646E6-3FEE-9540-754E-B6CCC293A7B3}"/>
              </a:ext>
            </a:extLst>
          </p:cNvPr>
          <p:cNvSpPr txBox="1"/>
          <p:nvPr/>
        </p:nvSpPr>
        <p:spPr>
          <a:xfrm>
            <a:off x="7673040" y="4204410"/>
            <a:ext cx="960673" cy="490199"/>
          </a:xfrm>
          <a:prstGeom prst="rect">
            <a:avLst/>
          </a:prstGeom>
          <a:noFill/>
        </p:spPr>
        <p:txBody>
          <a:bodyPr wrap="square">
            <a:spAutoFit/>
          </a:bodyPr>
          <a:lstStyle/>
          <a:p>
            <a:pPr algn="ctr">
              <a:lnSpc>
                <a:spcPct val="115000"/>
              </a:lnSpc>
            </a:pPr>
            <a:r>
              <a:rPr lang="en-US" sz="2400" b="1">
                <a:effectLst/>
              </a:rPr>
              <a:t>0,351</a:t>
            </a:r>
            <a:endParaRPr lang="en-US" sz="2400" b="1">
              <a:effectLst/>
              <a:latin typeface="Times New Roman" panose="02020603050405020304" pitchFamily="18" charset="0"/>
              <a:ea typeface="Times New Roman" panose="02020603050405020304" pitchFamily="18" charset="0"/>
            </a:endParaRPr>
          </a:p>
        </p:txBody>
      </p:sp>
      <p:sp>
        <p:nvSpPr>
          <p:cNvPr id="16" name="TextBox 15" descr="137 zalo kim anh">
            <a:extLst>
              <a:ext uri="{FF2B5EF4-FFF2-40B4-BE49-F238E27FC236}">
                <a16:creationId xmlns:a16="http://schemas.microsoft.com/office/drawing/2014/main" id="{5DDAE27A-D807-06A7-4538-ED57296F3B29}"/>
              </a:ext>
            </a:extLst>
          </p:cNvPr>
          <p:cNvSpPr txBox="1"/>
          <p:nvPr/>
        </p:nvSpPr>
        <p:spPr>
          <a:xfrm>
            <a:off x="8823553" y="4204410"/>
            <a:ext cx="960673" cy="490199"/>
          </a:xfrm>
          <a:prstGeom prst="rect">
            <a:avLst/>
          </a:prstGeom>
          <a:noFill/>
        </p:spPr>
        <p:txBody>
          <a:bodyPr wrap="square">
            <a:spAutoFit/>
          </a:bodyPr>
          <a:lstStyle/>
          <a:p>
            <a:pPr algn="ctr">
              <a:lnSpc>
                <a:spcPct val="115000"/>
              </a:lnSpc>
            </a:pPr>
            <a:r>
              <a:rPr lang="en-US" sz="2400" b="1">
                <a:effectLst/>
              </a:rPr>
              <a:t>0,348</a:t>
            </a:r>
            <a:endParaRPr lang="en-US" sz="2400" b="1">
              <a:effectLst/>
              <a:latin typeface="Times New Roman" panose="02020603050405020304" pitchFamily="18" charset="0"/>
              <a:ea typeface="Times New Roman" panose="02020603050405020304" pitchFamily="18" charset="0"/>
            </a:endParaRPr>
          </a:p>
        </p:txBody>
      </p:sp>
      <p:sp>
        <p:nvSpPr>
          <p:cNvPr id="17" name="TextBox 16" descr="137 zalo kim anh">
            <a:extLst>
              <a:ext uri="{FF2B5EF4-FFF2-40B4-BE49-F238E27FC236}">
                <a16:creationId xmlns:a16="http://schemas.microsoft.com/office/drawing/2014/main" id="{31A7F026-FE1F-9327-770E-168A2F0890F9}"/>
              </a:ext>
            </a:extLst>
          </p:cNvPr>
          <p:cNvSpPr txBox="1"/>
          <p:nvPr/>
        </p:nvSpPr>
        <p:spPr>
          <a:xfrm>
            <a:off x="6543328" y="4778382"/>
            <a:ext cx="960673" cy="490199"/>
          </a:xfrm>
          <a:prstGeom prst="rect">
            <a:avLst/>
          </a:prstGeom>
          <a:noFill/>
        </p:spPr>
        <p:txBody>
          <a:bodyPr wrap="square">
            <a:spAutoFit/>
          </a:bodyPr>
          <a:lstStyle/>
          <a:p>
            <a:pPr algn="ctr">
              <a:lnSpc>
                <a:spcPct val="115000"/>
              </a:lnSpc>
            </a:pPr>
            <a:r>
              <a:rPr lang="en-US" sz="2400" b="1">
                <a:effectLst/>
              </a:rPr>
              <a:t>0,404</a:t>
            </a:r>
            <a:endParaRPr lang="en-US" sz="2400" b="1">
              <a:effectLst/>
              <a:latin typeface="Times New Roman" panose="02020603050405020304" pitchFamily="18" charset="0"/>
              <a:ea typeface="Times New Roman" panose="02020603050405020304" pitchFamily="18" charset="0"/>
            </a:endParaRPr>
          </a:p>
        </p:txBody>
      </p:sp>
      <p:sp>
        <p:nvSpPr>
          <p:cNvPr id="18" name="TextBox 17" descr="137 zalo kim anh">
            <a:extLst>
              <a:ext uri="{FF2B5EF4-FFF2-40B4-BE49-F238E27FC236}">
                <a16:creationId xmlns:a16="http://schemas.microsoft.com/office/drawing/2014/main" id="{4422E4D5-F439-0AE6-9DEB-D30FF7DCBE5A}"/>
              </a:ext>
            </a:extLst>
          </p:cNvPr>
          <p:cNvSpPr txBox="1"/>
          <p:nvPr/>
        </p:nvSpPr>
        <p:spPr>
          <a:xfrm>
            <a:off x="7690391" y="4751575"/>
            <a:ext cx="960673" cy="490199"/>
          </a:xfrm>
          <a:prstGeom prst="rect">
            <a:avLst/>
          </a:prstGeom>
          <a:noFill/>
        </p:spPr>
        <p:txBody>
          <a:bodyPr wrap="square">
            <a:spAutoFit/>
          </a:bodyPr>
          <a:lstStyle/>
          <a:p>
            <a:pPr algn="ctr">
              <a:lnSpc>
                <a:spcPct val="115000"/>
              </a:lnSpc>
            </a:pPr>
            <a:r>
              <a:rPr lang="en-US" sz="2400" b="1">
                <a:effectLst/>
              </a:rPr>
              <a:t>0,405</a:t>
            </a:r>
            <a:endParaRPr lang="en-US" sz="2400" b="1">
              <a:effectLst/>
              <a:latin typeface="Times New Roman" panose="02020603050405020304" pitchFamily="18" charset="0"/>
              <a:ea typeface="Times New Roman" panose="02020603050405020304" pitchFamily="18" charset="0"/>
            </a:endParaRPr>
          </a:p>
        </p:txBody>
      </p:sp>
      <p:sp>
        <p:nvSpPr>
          <p:cNvPr id="19" name="TextBox 18" descr="137 zalo kim anh">
            <a:extLst>
              <a:ext uri="{FF2B5EF4-FFF2-40B4-BE49-F238E27FC236}">
                <a16:creationId xmlns:a16="http://schemas.microsoft.com/office/drawing/2014/main" id="{5050C5C0-1FF3-0777-A6EE-471778B3C2C3}"/>
              </a:ext>
            </a:extLst>
          </p:cNvPr>
          <p:cNvSpPr txBox="1"/>
          <p:nvPr/>
        </p:nvSpPr>
        <p:spPr>
          <a:xfrm>
            <a:off x="8804171" y="4778382"/>
            <a:ext cx="960673" cy="490199"/>
          </a:xfrm>
          <a:prstGeom prst="rect">
            <a:avLst/>
          </a:prstGeom>
          <a:noFill/>
        </p:spPr>
        <p:txBody>
          <a:bodyPr wrap="square">
            <a:spAutoFit/>
          </a:bodyPr>
          <a:lstStyle/>
          <a:p>
            <a:pPr algn="ctr">
              <a:lnSpc>
                <a:spcPct val="115000"/>
              </a:lnSpc>
            </a:pPr>
            <a:r>
              <a:rPr lang="en-US" sz="2400" b="1">
                <a:effectLst/>
              </a:rPr>
              <a:t>0,403</a:t>
            </a:r>
            <a:endParaRPr lang="en-US" sz="24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665023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2" name="Picture 61" descr="137 zalo kim an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7629" y="943770"/>
            <a:ext cx="758581" cy="813974"/>
          </a:xfrm>
          <a:prstGeom prst="rect">
            <a:avLst/>
          </a:prstGeom>
        </p:spPr>
      </p:pic>
      <p:cxnSp>
        <p:nvCxnSpPr>
          <p:cNvPr id="106" name="Straight Connector 105" descr="137 zalo kim anh"/>
          <p:cNvCxnSpPr>
            <a:cxnSpLocks/>
          </p:cNvCxnSpPr>
          <p:nvPr/>
        </p:nvCxnSpPr>
        <p:spPr>
          <a:xfrm flipH="1">
            <a:off x="2473882" y="1371853"/>
            <a:ext cx="3436137"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descr="137 zalo kim anh"/>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2481" y="3489644"/>
            <a:ext cx="1316850" cy="1085182"/>
          </a:xfrm>
          <a:prstGeom prst="rect">
            <a:avLst/>
          </a:prstGeom>
        </p:spPr>
      </p:pic>
      <p:pic>
        <p:nvPicPr>
          <p:cNvPr id="4" name="clock-ticking-2" descr="137 zalo kim anh">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10182343" y="7205498"/>
            <a:ext cx="609600" cy="609600"/>
          </a:xfrm>
          <a:prstGeom prst="rect">
            <a:avLst/>
          </a:prstGeom>
        </p:spPr>
      </p:pic>
      <p:pic>
        <p:nvPicPr>
          <p:cNvPr id="5" name="magic" descr="137 zalo kim anh">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350841" y="4876548"/>
            <a:ext cx="609600" cy="609600"/>
          </a:xfrm>
          <a:prstGeom prst="rect">
            <a:avLst/>
          </a:prstGeom>
        </p:spPr>
      </p:pic>
      <p:cxnSp>
        <p:nvCxnSpPr>
          <p:cNvPr id="55" name="Straight Connector 54" descr="137 zalo kim anh">
            <a:extLst>
              <a:ext uri="{FF2B5EF4-FFF2-40B4-BE49-F238E27FC236}">
                <a16:creationId xmlns:a16="http://schemas.microsoft.com/office/drawing/2014/main" id="{BF8AF885-CD0B-49EA-BB27-54F87079845C}"/>
              </a:ext>
            </a:extLst>
          </p:cNvPr>
          <p:cNvCxnSpPr>
            <a:cxnSpLocks/>
          </p:cNvCxnSpPr>
          <p:nvPr/>
        </p:nvCxnSpPr>
        <p:spPr>
          <a:xfrm flipH="1">
            <a:off x="3723276" y="1407240"/>
            <a:ext cx="2195902"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descr="137 zalo kim anh">
            <a:extLst>
              <a:ext uri="{FF2B5EF4-FFF2-40B4-BE49-F238E27FC236}">
                <a16:creationId xmlns:a16="http://schemas.microsoft.com/office/drawing/2014/main" id="{09C96DFA-0498-415B-A64F-347931DAA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230422" y="5080000"/>
            <a:ext cx="985708" cy="812296"/>
          </a:xfrm>
          <a:prstGeom prst="rect">
            <a:avLst/>
          </a:prstGeom>
        </p:spPr>
      </p:pic>
      <p:sp>
        <p:nvSpPr>
          <p:cNvPr id="8" name="TextBox 7" descr="137 zalo kim anh">
            <a:hlinkClick r:id="rId10" action="ppaction://hlinksldjump"/>
            <a:extLst>
              <a:ext uri="{FF2B5EF4-FFF2-40B4-BE49-F238E27FC236}">
                <a16:creationId xmlns:a16="http://schemas.microsoft.com/office/drawing/2014/main" id="{6D2C7ADA-0FBF-400B-B751-9386D656BDA7}"/>
              </a:ext>
            </a:extLst>
          </p:cNvPr>
          <p:cNvSpPr txBox="1"/>
          <p:nvPr/>
        </p:nvSpPr>
        <p:spPr>
          <a:xfrm>
            <a:off x="1635852" y="2707091"/>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59" name="TextBox 58" descr="137 zalo kim anh">
            <a:extLst>
              <a:ext uri="{FF2B5EF4-FFF2-40B4-BE49-F238E27FC236}">
                <a16:creationId xmlns:a16="http://schemas.microsoft.com/office/drawing/2014/main" id="{F49C502E-9CFD-4EF0-8C48-CEE32019B1B1}"/>
              </a:ext>
            </a:extLst>
          </p:cNvPr>
          <p:cNvSpPr txBox="1"/>
          <p:nvPr/>
        </p:nvSpPr>
        <p:spPr>
          <a:xfrm>
            <a:off x="6642840" y="1101579"/>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60" name="TextBox 59" descr="137 zalo kim anh">
            <a:hlinkClick r:id="rId11" action="ppaction://hlinksldjump"/>
            <a:extLst>
              <a:ext uri="{FF2B5EF4-FFF2-40B4-BE49-F238E27FC236}">
                <a16:creationId xmlns:a16="http://schemas.microsoft.com/office/drawing/2014/main" id="{A8BB3BB3-2DE1-4E9A-BFBD-1C12AA1BCD6B}"/>
              </a:ext>
            </a:extLst>
          </p:cNvPr>
          <p:cNvSpPr txBox="1"/>
          <p:nvPr/>
        </p:nvSpPr>
        <p:spPr>
          <a:xfrm>
            <a:off x="2870559" y="4480262"/>
            <a:ext cx="112402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FFFF00"/>
                </a:solidFill>
                <a:latin typeface="Britannic Bold" panose="020B0903060703020204" pitchFamily="34" charset="0"/>
                <a:cs typeface="Champion Script" panose="020B0506030404030204" pitchFamily="34" charset="0"/>
              </a:rPr>
              <a:t>7</a:t>
            </a:r>
            <a:r>
              <a:rPr kumimoji="0" lang="en-US" sz="4000" b="1" i="0" u="none" strike="noStrike" kern="1200" cap="none" spc="0" normalizeH="0" baseline="0" noProof="0" dirty="0" smtClean="0">
                <a:ln>
                  <a:noFill/>
                </a:ln>
                <a:solidFill>
                  <a:srgbClr val="FFFF00"/>
                </a:solidFill>
                <a:effectLst/>
                <a:uLnTx/>
                <a:uFillTx/>
                <a:latin typeface="Britannic Bold" panose="020B0903060703020204" pitchFamily="34" charset="0"/>
                <a:ea typeface="+mn-ea"/>
                <a:cs typeface="Champion Script" panose="020B0506030404030204" pitchFamily="34" charset="0"/>
              </a:rPr>
              <a:t>0</a:t>
            </a:r>
            <a:r>
              <a:rPr kumimoji="0" lang="en-US" sz="4000" b="1" i="0" u="none" strike="noStrike" kern="1200" cap="none" spc="0" normalizeH="0" baseline="0" noProof="0" dirty="0">
                <a:ln>
                  <a:noFill/>
                </a:ln>
                <a:solidFill>
                  <a:srgbClr val="FFFF00"/>
                </a:solidFill>
                <a:effectLst/>
                <a:uLnTx/>
                <a:uFillTx/>
                <a:latin typeface="Britannic Bold" panose="020B0903060703020204" pitchFamily="34" charset="0"/>
                <a:ea typeface="+mn-ea"/>
                <a:cs typeface="Champion Script" panose="020B0506030404030204" pitchFamily="34" charset="0"/>
              </a:rPr>
              <a:t>$</a:t>
            </a:r>
          </a:p>
        </p:txBody>
      </p:sp>
      <p:sp>
        <p:nvSpPr>
          <p:cNvPr id="61" name="TextBox 60" descr="137 zalo kim anh">
            <a:extLst>
              <a:ext uri="{FF2B5EF4-FFF2-40B4-BE49-F238E27FC236}">
                <a16:creationId xmlns:a16="http://schemas.microsoft.com/office/drawing/2014/main" id="{AFC1BFDF-023F-4C88-99C9-93A692F1191B}"/>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cxnSp>
        <p:nvCxnSpPr>
          <p:cNvPr id="63" name="Straight Connector 62" descr="137 zalo kim anh">
            <a:extLst>
              <a:ext uri="{FF2B5EF4-FFF2-40B4-BE49-F238E27FC236}">
                <a16:creationId xmlns:a16="http://schemas.microsoft.com/office/drawing/2014/main" id="{733AD7B8-5803-4740-B2EF-DC27798766D1}"/>
              </a:ext>
            </a:extLst>
          </p:cNvPr>
          <p:cNvCxnSpPr>
            <a:cxnSpLocks/>
          </p:cNvCxnSpPr>
          <p:nvPr/>
        </p:nvCxnSpPr>
        <p:spPr>
          <a:xfrm>
            <a:off x="5910020" y="1407244"/>
            <a:ext cx="813277"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descr="137 zalo kim anh">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6420709" y="4913847"/>
            <a:ext cx="649214" cy="535000"/>
          </a:xfrm>
          <a:prstGeom prst="rect">
            <a:avLst/>
          </a:prstGeom>
        </p:spPr>
      </p:pic>
      <p:sp>
        <p:nvSpPr>
          <p:cNvPr id="65" name="TextBox 64" descr="137 zalo kim anh">
            <a:hlinkClick r:id="rId13" action="ppaction://hlinksldjump"/>
            <a:extLst>
              <a:ext uri="{FF2B5EF4-FFF2-40B4-BE49-F238E27FC236}">
                <a16:creationId xmlns:a16="http://schemas.microsoft.com/office/drawing/2014/main" id="{2FB7674C-F729-49C6-89B2-2C769B66B565}"/>
              </a:ext>
            </a:extLst>
          </p:cNvPr>
          <p:cNvSpPr txBox="1"/>
          <p:nvPr/>
        </p:nvSpPr>
        <p:spPr>
          <a:xfrm>
            <a:off x="5541248" y="4431721"/>
            <a:ext cx="112402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FFFF00"/>
                </a:solidFill>
                <a:latin typeface="Britannic Bold" panose="020B0903060703020204" pitchFamily="34" charset="0"/>
                <a:cs typeface="Champion Script" panose="020B0506030404030204" pitchFamily="34" charset="0"/>
              </a:rPr>
              <a:t>4</a:t>
            </a:r>
            <a:r>
              <a:rPr kumimoji="0" lang="en-US" sz="4000" b="1" i="0" u="none" strike="noStrike" kern="1200" cap="none" spc="0" normalizeH="0" baseline="0" noProof="0" dirty="0" smtClean="0">
                <a:ln>
                  <a:noFill/>
                </a:ln>
                <a:solidFill>
                  <a:srgbClr val="FFFF00"/>
                </a:solidFill>
                <a:effectLst/>
                <a:uLnTx/>
                <a:uFillTx/>
                <a:latin typeface="Britannic Bold" panose="020B0903060703020204" pitchFamily="34" charset="0"/>
                <a:ea typeface="+mn-ea"/>
                <a:cs typeface="Champion Script" panose="020B0506030404030204" pitchFamily="34" charset="0"/>
              </a:rPr>
              <a:t>0</a:t>
            </a:r>
            <a:r>
              <a:rPr kumimoji="0" lang="en-US" sz="4000" b="1" i="0" u="none" strike="noStrike" kern="1200" cap="none" spc="0" normalizeH="0" baseline="0" noProof="0" dirty="0">
                <a:ln>
                  <a:noFill/>
                </a:ln>
                <a:solidFill>
                  <a:srgbClr val="FFFF00"/>
                </a:solidFill>
                <a:effectLst/>
                <a:uLnTx/>
                <a:uFillTx/>
                <a:latin typeface="Britannic Bold" panose="020B0903060703020204" pitchFamily="34" charset="0"/>
                <a:ea typeface="+mn-ea"/>
                <a:cs typeface="Champion Script" panose="020B0506030404030204" pitchFamily="34" charset="0"/>
              </a:rPr>
              <a:t>$</a:t>
            </a:r>
          </a:p>
        </p:txBody>
      </p:sp>
      <p:sp>
        <p:nvSpPr>
          <p:cNvPr id="69" name="TextBox 68" descr="137 zalo kim anh">
            <a:extLst>
              <a:ext uri="{FF2B5EF4-FFF2-40B4-BE49-F238E27FC236}">
                <a16:creationId xmlns:a16="http://schemas.microsoft.com/office/drawing/2014/main" id="{1C63A7B9-6E42-4E40-998E-F0A37D212CB1}"/>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cxnSp>
        <p:nvCxnSpPr>
          <p:cNvPr id="70" name="Straight Connector 69" descr="137 zalo kim anh">
            <a:extLst>
              <a:ext uri="{FF2B5EF4-FFF2-40B4-BE49-F238E27FC236}">
                <a16:creationId xmlns:a16="http://schemas.microsoft.com/office/drawing/2014/main" id="{F869E0E7-AC35-4E44-A5EF-1B860F1BADF5}"/>
              </a:ext>
            </a:extLst>
          </p:cNvPr>
          <p:cNvCxnSpPr>
            <a:cxnSpLocks/>
          </p:cNvCxnSpPr>
          <p:nvPr/>
        </p:nvCxnSpPr>
        <p:spPr>
          <a:xfrm>
            <a:off x="5900193" y="1383724"/>
            <a:ext cx="3194902"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descr="137 zalo kim anh">
            <a:extLst>
              <a:ext uri="{FF2B5EF4-FFF2-40B4-BE49-F238E27FC236}">
                <a16:creationId xmlns:a16="http://schemas.microsoft.com/office/drawing/2014/main" id="{D131E8FE-18A5-4B93-9B33-699F50ED8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8381507" y="4898099"/>
            <a:ext cx="1427176" cy="1176098"/>
          </a:xfrm>
          <a:prstGeom prst="rect">
            <a:avLst/>
          </a:prstGeom>
        </p:spPr>
      </p:pic>
      <p:sp>
        <p:nvSpPr>
          <p:cNvPr id="81" name="TextBox 80" descr="137 zalo kim anh">
            <a:extLst>
              <a:ext uri="{FF2B5EF4-FFF2-40B4-BE49-F238E27FC236}">
                <a16:creationId xmlns:a16="http://schemas.microsoft.com/office/drawing/2014/main" id="{1E5637D5-CCDB-42FB-88A7-3493A2A609E9}"/>
              </a:ext>
            </a:extLst>
          </p:cNvPr>
          <p:cNvSpPr txBox="1"/>
          <p:nvPr/>
        </p:nvSpPr>
        <p:spPr>
          <a:xfrm>
            <a:off x="6663680" y="1101579"/>
            <a:ext cx="1124026"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rPr>
              <a:t>150</a:t>
            </a:r>
          </a:p>
        </p:txBody>
      </p:sp>
      <p:cxnSp>
        <p:nvCxnSpPr>
          <p:cNvPr id="96" name="Straight Connector 95" descr="137 zalo kim anh">
            <a:extLst>
              <a:ext uri="{FF2B5EF4-FFF2-40B4-BE49-F238E27FC236}">
                <a16:creationId xmlns:a16="http://schemas.microsoft.com/office/drawing/2014/main" id="{89088168-F37F-4414-83D7-25D344CB8832}"/>
              </a:ext>
            </a:extLst>
          </p:cNvPr>
          <p:cNvCxnSpPr>
            <a:cxnSpLocks/>
          </p:cNvCxnSpPr>
          <p:nvPr/>
        </p:nvCxnSpPr>
        <p:spPr>
          <a:xfrm>
            <a:off x="5976775" y="1383727"/>
            <a:ext cx="3763946" cy="22201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descr="137 zalo kim anh">
            <a:extLst>
              <a:ext uri="{FF2B5EF4-FFF2-40B4-BE49-F238E27FC236}">
                <a16:creationId xmlns:a16="http://schemas.microsoft.com/office/drawing/2014/main" id="{5F5E6354-74CB-4578-993C-8A3D8C180F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9429465" y="3401415"/>
            <a:ext cx="742218" cy="611642"/>
          </a:xfrm>
          <a:prstGeom prst="rect">
            <a:avLst/>
          </a:prstGeom>
        </p:spPr>
      </p:pic>
      <p:sp>
        <p:nvSpPr>
          <p:cNvPr id="100" name="TextBox 99" descr="137 zalo kim anh">
            <a:hlinkClick r:id="rId15" action="ppaction://hlinksldjump"/>
            <a:extLst>
              <a:ext uri="{FF2B5EF4-FFF2-40B4-BE49-F238E27FC236}">
                <a16:creationId xmlns:a16="http://schemas.microsoft.com/office/drawing/2014/main" id="{D1DF82DC-BEFB-41A7-AD35-7C5CE4B44277}"/>
              </a:ext>
            </a:extLst>
          </p:cNvPr>
          <p:cNvSpPr txBox="1"/>
          <p:nvPr/>
        </p:nvSpPr>
        <p:spPr>
          <a:xfrm>
            <a:off x="9263085" y="2665905"/>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FFFF00"/>
                </a:solidFill>
                <a:latin typeface="Britannic Bold" panose="020B0903060703020204" pitchFamily="34" charset="0"/>
                <a:cs typeface="Champion Script" panose="020B0506030404030204" pitchFamily="34" charset="0"/>
              </a:rPr>
              <a:t>6</a:t>
            </a:r>
            <a:r>
              <a:rPr kumimoji="0" lang="en-US" sz="4000" b="1" i="0" u="none" strike="noStrike" kern="1200" cap="none" spc="0" normalizeH="0" baseline="0" noProof="0" dirty="0" smtClean="0">
                <a:ln>
                  <a:noFill/>
                </a:ln>
                <a:solidFill>
                  <a:srgbClr val="FFFF00"/>
                </a:solidFill>
                <a:effectLst/>
                <a:uLnTx/>
                <a:uFillTx/>
                <a:latin typeface="Britannic Bold" panose="020B0903060703020204" pitchFamily="34" charset="0"/>
                <a:ea typeface="+mn-ea"/>
                <a:cs typeface="Champion Script" panose="020B0506030404030204" pitchFamily="34" charset="0"/>
              </a:rPr>
              <a:t>0</a:t>
            </a:r>
            <a:r>
              <a:rPr kumimoji="0" lang="en-US" sz="4000" b="1" i="0" u="none" strike="noStrike" kern="1200" cap="none" spc="0" normalizeH="0" baseline="0" noProof="0" dirty="0">
                <a:ln>
                  <a:noFill/>
                </a:ln>
                <a:solidFill>
                  <a:srgbClr val="FFFF00"/>
                </a:solidFill>
                <a:effectLst/>
                <a:uLnTx/>
                <a:uFillTx/>
                <a:latin typeface="Britannic Bold" panose="020B0903060703020204" pitchFamily="34" charset="0"/>
                <a:ea typeface="+mn-ea"/>
                <a:cs typeface="Champion Script" panose="020B0506030404030204" pitchFamily="34" charset="0"/>
              </a:rPr>
              <a:t>$</a:t>
            </a:r>
          </a:p>
        </p:txBody>
      </p:sp>
      <p:sp>
        <p:nvSpPr>
          <p:cNvPr id="101" name="TextBox 100" descr="137 zalo kim anh">
            <a:extLst>
              <a:ext uri="{FF2B5EF4-FFF2-40B4-BE49-F238E27FC236}">
                <a16:creationId xmlns:a16="http://schemas.microsoft.com/office/drawing/2014/main" id="{19A2C360-0D94-47A6-A585-AD31B05F0589}"/>
              </a:ext>
            </a:extLst>
          </p:cNvPr>
          <p:cNvSpPr txBox="1"/>
          <p:nvPr/>
        </p:nvSpPr>
        <p:spPr>
          <a:xfrm>
            <a:off x="6977868" y="1101579"/>
            <a:ext cx="184731"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endParaRPr>
          </a:p>
        </p:txBody>
      </p:sp>
      <p:pic>
        <p:nvPicPr>
          <p:cNvPr id="15" name="Picture 14" descr="137 zalo kim anh">
            <a:extLst>
              <a:ext uri="{FF2B5EF4-FFF2-40B4-BE49-F238E27FC236}">
                <a16:creationId xmlns:a16="http://schemas.microsoft.com/office/drawing/2014/main" id="{E70AFA97-EBB3-4086-9453-7DD425CC7E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3584668" y="406020"/>
            <a:ext cx="1173415" cy="1245524"/>
          </a:xfrm>
          <a:prstGeom prst="rect">
            <a:avLst/>
          </a:prstGeom>
        </p:spPr>
      </p:pic>
      <p:pic>
        <p:nvPicPr>
          <p:cNvPr id="17" name="Picture 16" descr="137 zalo kim anh">
            <a:hlinkClick r:id="rId17"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95640" y="1101583"/>
            <a:ext cx="808966" cy="656161"/>
          </a:xfrm>
          <a:prstGeom prst="rect">
            <a:avLst/>
          </a:prstGeom>
        </p:spPr>
      </p:pic>
      <p:sp>
        <p:nvSpPr>
          <p:cNvPr id="72" name="TextBox 71" descr="137 zalo kim anh">
            <a:hlinkClick r:id="rId19" action="ppaction://hlinksldjump"/>
            <a:extLst>
              <a:ext uri="{FF2B5EF4-FFF2-40B4-BE49-F238E27FC236}">
                <a16:creationId xmlns:a16="http://schemas.microsoft.com/office/drawing/2014/main" id="{9AEB9DB1-3DBE-4B42-B829-AE6DA8A6C03E}"/>
              </a:ext>
            </a:extLst>
          </p:cNvPr>
          <p:cNvSpPr txBox="1"/>
          <p:nvPr/>
        </p:nvSpPr>
        <p:spPr>
          <a:xfrm>
            <a:off x="8518906" y="4191646"/>
            <a:ext cx="143661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uLnTx/>
                <a:uFillTx/>
                <a:latin typeface="Britannic Bold" panose="020B0903060703020204" pitchFamily="34" charset="0"/>
                <a:ea typeface="+mn-ea"/>
                <a:cs typeface="Champion Script" panose="020B0506030404030204" pitchFamily="34" charset="0"/>
              </a:rPr>
              <a:t>120</a:t>
            </a:r>
            <a:r>
              <a:rPr kumimoji="0" lang="en-US" sz="4000" b="1" i="0" u="none" strike="noStrike" kern="1200" cap="none" spc="0" normalizeH="0" baseline="0" noProof="0" dirty="0">
                <a:ln>
                  <a:noFill/>
                </a:ln>
                <a:solidFill>
                  <a:srgbClr val="FFFF00"/>
                </a:solidFill>
                <a:effectLst/>
                <a:uLnTx/>
                <a:uFillTx/>
                <a:latin typeface="Britannic Bold" panose="020B0903060703020204" pitchFamily="34" charset="0"/>
                <a:ea typeface="+mn-ea"/>
                <a:cs typeface="Champion Script" panose="020B0506030404030204" pitchFamily="34" charset="0"/>
              </a:rPr>
              <a:t>$</a:t>
            </a:r>
          </a:p>
        </p:txBody>
      </p:sp>
      <p:pic>
        <p:nvPicPr>
          <p:cNvPr id="66" name="Picture 65" descr="137 zalo kim anh"/>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78385" y="294754"/>
            <a:ext cx="917067" cy="741656"/>
          </a:xfrm>
          <a:prstGeom prst="rect">
            <a:avLst/>
          </a:prstGeom>
        </p:spPr>
      </p:pic>
    </p:spTree>
    <p:extLst>
      <p:ext uri="{BB962C8B-B14F-4D97-AF65-F5344CB8AC3E}">
        <p14:creationId xmlns:p14="http://schemas.microsoft.com/office/powerpoint/2010/main" val="153968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2999" fill="hold"/>
                                        <p:tgtEl>
                                          <p:spTgt spid="5"/>
                                        </p:tgtEl>
                                      </p:cBhvr>
                                    </p:cmd>
                                  </p:childTnLst>
                                </p:cTn>
                              </p:par>
                              <p:par>
                                <p:cTn id="30" presetID="1" presetClass="mediacall" presetSubtype="0" fill="hold" nodeType="withEffect">
                                  <p:stCondLst>
                                    <p:cond delay="0"/>
                                  </p:stCondLst>
                                  <p:childTnLst>
                                    <p:cmd type="call" cmd="playFrom(0.0)">
                                      <p:cBhvr>
                                        <p:cTn id="31" dur="1"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2999"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8999"/>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2999"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2999"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2999"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2999"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2999"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2999"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2999"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2999" fill="hold"/>
                                        <p:tgtEl>
                                          <p:spTgt spid="5"/>
                                        </p:tgtEl>
                                      </p:cBhvr>
                                    </p:cmd>
                                  </p:childTnLst>
                                </p:cTn>
                              </p:par>
                              <p:par>
                                <p:cTn id="215" presetID="42" presetClass="entr" presetSubtype="0" fill="hold" grpId="0" nodeType="withEffect" nodePh="1">
                                  <p:stCondLst>
                                    <p:cond delay="0"/>
                                  </p:stCondLst>
                                  <p:endCondLst>
                                    <p:cond evt="begin" delay="0">
                                      <p:tn val="215"/>
                                    </p:cond>
                                  </p:end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nodePh="1">
                                  <p:stCondLst>
                                    <p:cond delay="0"/>
                                  </p:stCondLst>
                                  <p:endCondLst>
                                    <p:cond evt="begin" delay="0">
                                      <p:tn val="221"/>
                                    </p:cond>
                                  </p:end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115" descr="137 zalo kim anh">
            <a:extLst>
              <a:ext uri="{FF2B5EF4-FFF2-40B4-BE49-F238E27FC236}">
                <a16:creationId xmlns:a16="http://schemas.microsoft.com/office/drawing/2014/main" id="{4853F862-2598-47F9-F5A1-CA6DA03F5EFF}"/>
              </a:ext>
            </a:extLst>
          </p:cNvPr>
          <p:cNvSpPr/>
          <p:nvPr/>
        </p:nvSpPr>
        <p:spPr bwMode="auto">
          <a:xfrm>
            <a:off x="197016" y="173235"/>
            <a:ext cx="8812074" cy="615157"/>
          </a:xfrm>
          <a:prstGeom prst="homePlate">
            <a:avLst/>
          </a:prstGeom>
          <a:solidFill>
            <a:srgbClr val="FFCA08"/>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ĐO GIA TỐC RƠI TỰ DO</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ndParaRPr>
          </a:p>
        </p:txBody>
      </p:sp>
      <p:sp>
        <p:nvSpPr>
          <p:cNvPr id="2" name="TextBox 8" descr="137 zalo kim anh">
            <a:extLst>
              <a:ext uri="{FF2B5EF4-FFF2-40B4-BE49-F238E27FC236}">
                <a16:creationId xmlns:a16="http://schemas.microsoft.com/office/drawing/2014/main" id="{FB3B0C64-97F1-067A-B61E-3F083530AB44}"/>
              </a:ext>
            </a:extLst>
          </p:cNvPr>
          <p:cNvSpPr txBox="1"/>
          <p:nvPr/>
        </p:nvSpPr>
        <p:spPr>
          <a:xfrm>
            <a:off x="197016" y="875184"/>
            <a:ext cx="7838155" cy="430887"/>
          </a:xfrm>
          <a:prstGeom prst="rect">
            <a:avLst/>
          </a:prstGeom>
        </p:spPr>
        <p:txBody>
          <a:bodyPr wrap="square" lIns="0" tIns="0" rIns="0" bIns="0" rtlCol="0" anchor="t">
            <a:spAutoFit/>
          </a:bodyPr>
          <a:lstStyle/>
          <a:p>
            <a:pPr>
              <a:spcBef>
                <a:spcPct val="0"/>
              </a:spcBef>
            </a:pPr>
            <a:r>
              <a:rPr lang="en-US" sz="2800" b="1"/>
              <a:t>C. Tiến hành thí nghiệm</a:t>
            </a:r>
            <a:endParaRPr lang="en-US" sz="2800" b="1" dirty="0"/>
          </a:p>
        </p:txBody>
      </p:sp>
      <p:sp>
        <p:nvSpPr>
          <p:cNvPr id="5" name="TextBox 4" descr="137 zalo kim anh">
            <a:extLst>
              <a:ext uri="{FF2B5EF4-FFF2-40B4-BE49-F238E27FC236}">
                <a16:creationId xmlns:a16="http://schemas.microsoft.com/office/drawing/2014/main" id="{AFA0C0A3-2921-C8DF-3DCF-27032B716B57}"/>
              </a:ext>
            </a:extLst>
          </p:cNvPr>
          <p:cNvSpPr txBox="1"/>
          <p:nvPr/>
        </p:nvSpPr>
        <p:spPr>
          <a:xfrm>
            <a:off x="197016" y="1306784"/>
            <a:ext cx="5000657" cy="492122"/>
          </a:xfrm>
          <a:prstGeom prst="rect">
            <a:avLst/>
          </a:prstGeom>
          <a:solidFill>
            <a:schemeClr val="bg2">
              <a:lumMod val="75000"/>
            </a:schemeClr>
          </a:solidFill>
          <a:ln>
            <a:solidFill>
              <a:schemeClr val="bg2">
                <a:lumMod val="75000"/>
              </a:schemeClr>
            </a:solidFill>
          </a:ln>
        </p:spPr>
        <p:txBody>
          <a:bodyPr wrap="square">
            <a:spAutoFit/>
          </a:bodyPr>
          <a:lstStyle/>
          <a:p>
            <a:pPr algn="just">
              <a:lnSpc>
                <a:spcPct val="115000"/>
              </a:lnSpc>
              <a:tabLst>
                <a:tab pos="6515100" algn="l"/>
              </a:tabLst>
            </a:pPr>
            <a:r>
              <a:rPr lang="en-US" sz="2400" b="1">
                <a:solidFill>
                  <a:srgbClr val="000000"/>
                </a:solidFill>
                <a:effectLst/>
                <a:ea typeface="Times New Roman" panose="02020603050405020304" pitchFamily="18" charset="0"/>
              </a:rPr>
              <a:t>Nhận xét đánh giá kết quả thí nghiệm</a:t>
            </a:r>
            <a:endParaRPr lang="en-US" sz="2400">
              <a:solidFill>
                <a:srgbClr val="003300"/>
              </a:solidFill>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descr="137 zalo kim anh">
                <a:extLst>
                  <a:ext uri="{FF2B5EF4-FFF2-40B4-BE49-F238E27FC236}">
                    <a16:creationId xmlns:a16="http://schemas.microsoft.com/office/drawing/2014/main" id="{14FFB0AD-B044-B0FF-D906-F952B62CA98E}"/>
                  </a:ext>
                </a:extLst>
              </p:cNvPr>
              <p:cNvSpPr txBox="1"/>
              <p:nvPr/>
            </p:nvSpPr>
            <p:spPr>
              <a:xfrm>
                <a:off x="959949" y="1816379"/>
                <a:ext cx="3828916" cy="916918"/>
              </a:xfrm>
              <a:prstGeom prst="rect">
                <a:avLst/>
              </a:prstGeom>
              <a:noFill/>
            </p:spPr>
            <p:txBody>
              <a:bodyPr wrap="square">
                <a:spAutoFit/>
              </a:bodyPr>
              <a:lstStyle/>
              <a:p>
                <a:pPr algn="just">
                  <a:lnSpc>
                    <a:spcPct val="115000"/>
                  </a:lnSpc>
                </a:pPr>
                <a14:m>
                  <m:oMathPara xmlns:m="http://schemas.openxmlformats.org/officeDocument/2006/math">
                    <m:oMathParaPr>
                      <m:jc m:val="centerGroup"/>
                    </m:oMathParaPr>
                    <m:oMath xmlns:m="http://schemas.openxmlformats.org/officeDocument/2006/math">
                      <m:r>
                        <a:rPr lang="en-US" sz="2200" b="0" i="1" smtClean="0">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200" b="0" i="1">
                          <a:solidFill>
                            <a:srgbClr val="000000"/>
                          </a:solidFill>
                          <a:effectLst/>
                          <a:latin typeface="Cambria Math" panose="02040503050406030204" pitchFamily="18" charset="0"/>
                          <a:ea typeface="Times New Roman" panose="02020603050405020304" pitchFamily="18" charset="0"/>
                        </a:rPr>
                        <m:t> </m:t>
                      </m:r>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b="0" i="1">
                                  <a:solidFill>
                                    <a:srgbClr val="000000"/>
                                  </a:solidFill>
                                  <a:effectLst/>
                                  <a:latin typeface="Cambria Math" panose="02040503050406030204" pitchFamily="18" charset="0"/>
                                  <a:ea typeface="Times New Roman" panose="02020603050405020304" pitchFamily="18" charset="0"/>
                                </a:rPr>
                                <m:t>𝑔</m:t>
                              </m:r>
                            </m:e>
                          </m:acc>
                        </m:e>
                        <m:sub>
                          <m:r>
                            <a:rPr lang="en-US" sz="2200" b="0" i="1">
                              <a:solidFill>
                                <a:srgbClr val="000000"/>
                              </a:solidFill>
                              <a:effectLst/>
                              <a:latin typeface="Cambria Math" panose="02040503050406030204" pitchFamily="18" charset="0"/>
                              <a:ea typeface="Times New Roman" panose="02020603050405020304" pitchFamily="18" charset="0"/>
                            </a:rPr>
                            <m:t>1</m:t>
                          </m:r>
                        </m:sub>
                      </m:sSub>
                      <m:r>
                        <a:rPr lang="en-US" sz="2200" b="0" i="1">
                          <a:solidFill>
                            <a:srgbClr val="000000"/>
                          </a:solidFill>
                          <a:effectLst/>
                          <a:latin typeface="Cambria Math" panose="02040503050406030204" pitchFamily="18" charset="0"/>
                          <a:ea typeface="Times New Roman" panose="02020603050405020304" pitchFamily="18" charset="0"/>
                        </a:rPr>
                        <m:t>=</m:t>
                      </m:r>
                      <m:f>
                        <m:fPr>
                          <m:ctrlPr>
                            <a:rPr lang="en-US" sz="2200" i="1">
                              <a:solidFill>
                                <a:srgbClr val="000000"/>
                              </a:solidFill>
                              <a:effectLst/>
                              <a:latin typeface="Cambria Math" panose="02040503050406030204" pitchFamily="18" charset="0"/>
                              <a:ea typeface="Times New Roman" panose="02020603050405020304" pitchFamily="18" charset="0"/>
                            </a:rPr>
                          </m:ctrlPr>
                        </m:fPr>
                        <m:num>
                          <m:r>
                            <a:rPr lang="en-US" sz="2200" b="0" i="1">
                              <a:solidFill>
                                <a:srgbClr val="000000"/>
                              </a:solidFill>
                              <a:effectLst/>
                              <a:latin typeface="Cambria Math" panose="02040503050406030204" pitchFamily="18" charset="0"/>
                              <a:ea typeface="Times New Roman" panose="02020603050405020304" pitchFamily="18" charset="0"/>
                            </a:rPr>
                            <m:t>2</m:t>
                          </m:r>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b="0" i="1">
                                      <a:solidFill>
                                        <a:srgbClr val="000000"/>
                                      </a:solidFill>
                                      <a:effectLst/>
                                      <a:latin typeface="Cambria Math" panose="02040503050406030204" pitchFamily="18" charset="0"/>
                                      <a:ea typeface="Times New Roman" panose="02020603050405020304" pitchFamily="18" charset="0"/>
                                    </a:rPr>
                                    <m:t>𝑠</m:t>
                                  </m:r>
                                </m:e>
                              </m:acc>
                            </m:e>
                            <m:sub>
                              <m:r>
                                <a:rPr lang="en-US" sz="2200" b="0" i="1">
                                  <a:solidFill>
                                    <a:srgbClr val="000000"/>
                                  </a:solidFill>
                                  <a:effectLst/>
                                  <a:latin typeface="Cambria Math" panose="02040503050406030204" pitchFamily="18" charset="0"/>
                                  <a:ea typeface="Times New Roman" panose="02020603050405020304" pitchFamily="18" charset="0"/>
                                </a:rPr>
                                <m:t>1</m:t>
                              </m:r>
                            </m:sub>
                          </m:sSub>
                        </m:num>
                        <m:den>
                          <m:sSubSup>
                            <m:sSubSupPr>
                              <m:ctrlPr>
                                <a:rPr lang="en-US" sz="2200" i="1">
                                  <a:solidFill>
                                    <a:srgbClr val="000000"/>
                                  </a:solidFill>
                                  <a:effectLst/>
                                  <a:latin typeface="Cambria Math" panose="02040503050406030204" pitchFamily="18" charset="0"/>
                                  <a:ea typeface="Times New Roman" panose="02020603050405020304" pitchFamily="18" charset="0"/>
                                </a:rPr>
                              </m:ctrlPr>
                            </m:sSubSupPr>
                            <m:e>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b="0" i="1">
                                      <a:solidFill>
                                        <a:srgbClr val="000000"/>
                                      </a:solidFill>
                                      <a:effectLst/>
                                      <a:latin typeface="Cambria Math" panose="02040503050406030204" pitchFamily="18" charset="0"/>
                                      <a:ea typeface="Times New Roman" panose="02020603050405020304" pitchFamily="18" charset="0"/>
                                    </a:rPr>
                                    <m:t>𝑡</m:t>
                                  </m:r>
                                </m:e>
                              </m:acc>
                            </m:e>
                            <m:sub>
                              <m:r>
                                <a:rPr lang="en-US" sz="2200" b="0" i="1">
                                  <a:solidFill>
                                    <a:srgbClr val="000000"/>
                                  </a:solidFill>
                                  <a:effectLst/>
                                  <a:latin typeface="Cambria Math" panose="02040503050406030204" pitchFamily="18" charset="0"/>
                                  <a:ea typeface="Times New Roman" panose="02020603050405020304" pitchFamily="18" charset="0"/>
                                </a:rPr>
                                <m:t>1</m:t>
                              </m:r>
                            </m:sub>
                            <m:sup>
                              <m:r>
                                <a:rPr lang="en-US" sz="2200" b="0" i="1">
                                  <a:solidFill>
                                    <a:srgbClr val="000000"/>
                                  </a:solidFill>
                                  <a:effectLst/>
                                  <a:latin typeface="Cambria Math" panose="02040503050406030204" pitchFamily="18" charset="0"/>
                                  <a:ea typeface="Times New Roman" panose="02020603050405020304" pitchFamily="18" charset="0"/>
                                </a:rPr>
                                <m:t>2</m:t>
                              </m:r>
                            </m:sup>
                          </m:sSubSup>
                        </m:den>
                      </m:f>
                      <m:r>
                        <a:rPr lang="en-US" sz="2200" b="0" i="1">
                          <a:solidFill>
                            <a:srgbClr val="000000"/>
                          </a:solidFill>
                          <a:effectLst/>
                          <a:latin typeface="Cambria Math" panose="02040503050406030204" pitchFamily="18" charset="0"/>
                          <a:ea typeface="Times New Roman" panose="02020603050405020304" pitchFamily="18" charset="0"/>
                        </a:rPr>
                        <m:t>=9,8</m:t>
                      </m:r>
                      <m:r>
                        <a:rPr lang="en-US" sz="2200" b="0" i="1" smtClean="0">
                          <a:solidFill>
                            <a:srgbClr val="000000"/>
                          </a:solidFill>
                          <a:effectLst/>
                          <a:latin typeface="Cambria Math" panose="02040503050406030204" pitchFamily="18" charset="0"/>
                          <a:ea typeface="Times New Roman" panose="02020603050405020304" pitchFamily="18" charset="0"/>
                        </a:rPr>
                        <m:t>49</m:t>
                      </m:r>
                      <m:r>
                        <a:rPr lang="en-US" sz="2200" b="0" i="1">
                          <a:solidFill>
                            <a:srgbClr val="000000"/>
                          </a:solidFill>
                          <a:effectLst/>
                          <a:latin typeface="Cambria Math" panose="02040503050406030204" pitchFamily="18" charset="0"/>
                          <a:ea typeface="Times New Roman" panose="02020603050405020304" pitchFamily="18" charset="0"/>
                        </a:rPr>
                        <m:t> (</m:t>
                      </m:r>
                      <m:f>
                        <m:fPr>
                          <m:ctrlPr>
                            <a:rPr lang="en-US" sz="2200" i="1">
                              <a:solidFill>
                                <a:srgbClr val="000000"/>
                              </a:solidFill>
                              <a:effectLst/>
                              <a:latin typeface="Cambria Math" panose="02040503050406030204" pitchFamily="18" charset="0"/>
                              <a:ea typeface="Times New Roman" panose="02020603050405020304" pitchFamily="18" charset="0"/>
                            </a:rPr>
                          </m:ctrlPr>
                        </m:fPr>
                        <m:num>
                          <m:r>
                            <a:rPr lang="en-US" sz="2200" b="0" i="1">
                              <a:solidFill>
                                <a:srgbClr val="000000"/>
                              </a:solidFill>
                              <a:effectLst/>
                              <a:latin typeface="Cambria Math" panose="02040503050406030204" pitchFamily="18" charset="0"/>
                              <a:ea typeface="Times New Roman" panose="02020603050405020304" pitchFamily="18" charset="0"/>
                            </a:rPr>
                            <m:t>𝑚</m:t>
                          </m:r>
                        </m:num>
                        <m:den>
                          <m:sSup>
                            <m:sSupPr>
                              <m:ctrlPr>
                                <a:rPr lang="en-US" sz="2200" i="1">
                                  <a:solidFill>
                                    <a:srgbClr val="000000"/>
                                  </a:solidFill>
                                  <a:effectLst/>
                                  <a:latin typeface="Cambria Math" panose="02040503050406030204" pitchFamily="18" charset="0"/>
                                  <a:ea typeface="Times New Roman" panose="02020603050405020304" pitchFamily="18" charset="0"/>
                                </a:rPr>
                              </m:ctrlPr>
                            </m:sSupPr>
                            <m:e>
                              <m:r>
                                <a:rPr lang="en-US" sz="2200" b="0" i="1">
                                  <a:solidFill>
                                    <a:srgbClr val="000000"/>
                                  </a:solidFill>
                                  <a:effectLst/>
                                  <a:latin typeface="Cambria Math" panose="02040503050406030204" pitchFamily="18" charset="0"/>
                                  <a:ea typeface="Times New Roman" panose="02020603050405020304" pitchFamily="18" charset="0"/>
                                </a:rPr>
                                <m:t>𝑠</m:t>
                              </m:r>
                            </m:e>
                            <m:sup>
                              <m:r>
                                <a:rPr lang="en-US" sz="2200" b="0" i="1">
                                  <a:solidFill>
                                    <a:srgbClr val="000000"/>
                                  </a:solidFill>
                                  <a:effectLst/>
                                  <a:latin typeface="Cambria Math" panose="02040503050406030204" pitchFamily="18" charset="0"/>
                                  <a:ea typeface="Times New Roman" panose="02020603050405020304" pitchFamily="18" charset="0"/>
                                </a:rPr>
                                <m:t>𝑠</m:t>
                              </m:r>
                            </m:sup>
                          </m:sSup>
                        </m:den>
                      </m:f>
                      <m:r>
                        <a:rPr lang="en-US" sz="2200" b="0" i="1">
                          <a:solidFill>
                            <a:srgbClr val="000000"/>
                          </a:solidFill>
                          <a:effectLst/>
                          <a:latin typeface="Cambria Math" panose="02040503050406030204" pitchFamily="18" charset="0"/>
                          <a:ea typeface="Times New Roman" panose="02020603050405020304" pitchFamily="18" charset="0"/>
                        </a:rPr>
                        <m:t>)</m:t>
                      </m:r>
                    </m:oMath>
                  </m:oMathPara>
                </a14:m>
                <a:endParaRPr lang="en-US" sz="2200">
                  <a:effectLst/>
                  <a:ea typeface="Times New Roman" panose="02020603050405020304" pitchFamily="18" charset="0"/>
                </a:endParaRPr>
              </a:p>
            </p:txBody>
          </p:sp>
        </mc:Choice>
        <mc:Fallback xmlns="">
          <p:sp>
            <p:nvSpPr>
              <p:cNvPr id="8" name="TextBox 7" descr="137 zalo kim anh">
                <a:extLst>
                  <a:ext uri="{FF2B5EF4-FFF2-40B4-BE49-F238E27FC236}">
                    <a16:creationId xmlns:a16="http://schemas.microsoft.com/office/drawing/2014/main" id="{14FFB0AD-B044-B0FF-D906-F952B62CA98E}"/>
                  </a:ext>
                </a:extLst>
              </p:cNvPr>
              <p:cNvSpPr txBox="1">
                <a:spLocks noRot="1" noChangeAspect="1" noMove="1" noResize="1" noEditPoints="1" noAdjustHandles="1" noChangeArrowheads="1" noChangeShapeType="1" noTextEdit="1"/>
              </p:cNvSpPr>
              <p:nvPr/>
            </p:nvSpPr>
            <p:spPr>
              <a:xfrm>
                <a:off x="959949" y="1816379"/>
                <a:ext cx="3828916" cy="916918"/>
              </a:xfrm>
              <a:prstGeom prst="rect">
                <a:avLst/>
              </a:prstGeom>
              <a:blipFill>
                <a:blip r:embed="rId2"/>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TextBox 8" descr="137 zalo kim anh">
                <a:extLst>
                  <a:ext uri="{FF2B5EF4-FFF2-40B4-BE49-F238E27FC236}">
                    <a16:creationId xmlns:a16="http://schemas.microsoft.com/office/drawing/2014/main" id="{96F0618F-EE62-29DD-375D-DC56C5B80D6F}"/>
                  </a:ext>
                </a:extLst>
              </p:cNvPr>
              <p:cNvSpPr txBox="1"/>
              <p:nvPr/>
            </p:nvSpPr>
            <p:spPr>
              <a:xfrm>
                <a:off x="197016" y="2700222"/>
                <a:ext cx="5354782" cy="1706301"/>
              </a:xfrm>
              <a:prstGeom prst="rect">
                <a:avLst/>
              </a:prstGeom>
              <a:noFill/>
            </p:spPr>
            <p:txBody>
              <a:bodyPr wrap="square">
                <a:spAutoFit/>
              </a:bodyPr>
              <a:lstStyle/>
              <a:p>
                <a:pPr algn="just"/>
                <a:r>
                  <a:rPr lang="en-US" sz="2200" b="1">
                    <a:solidFill>
                      <a:srgbClr val="000000"/>
                    </a:solidFill>
                    <a:effectLst/>
                    <a:ea typeface="Times New Roman" panose="02020603050405020304" pitchFamily="18" charset="0"/>
                  </a:rPr>
                  <a:t>Sai số tỉ đối: </a:t>
                </a:r>
                <a:r>
                  <a:rPr lang="en-US" sz="2200" b="1">
                    <a:solidFill>
                      <a:srgbClr val="000000"/>
                    </a:solidFill>
                    <a:effectLst/>
                    <a:ea typeface="Times New Roman" panose="02020603050405020304" pitchFamily="18" charset="0"/>
                    <a:sym typeface="Symbol" panose="05050102010706020507" pitchFamily="18" charset="2"/>
                  </a:rPr>
                  <a:t></a:t>
                </a:r>
                <a:r>
                  <a:rPr lang="en-US" sz="2200" b="1">
                    <a:solidFill>
                      <a:srgbClr val="000000"/>
                    </a:solidFill>
                    <a:effectLst/>
                    <a:ea typeface="Times New Roman" panose="02020603050405020304" pitchFamily="18" charset="0"/>
                  </a:rPr>
                  <a:t>g = </a:t>
                </a:r>
                <a:r>
                  <a:rPr lang="en-US" sz="2200" b="1">
                    <a:solidFill>
                      <a:srgbClr val="000000"/>
                    </a:solidFill>
                    <a:effectLst/>
                    <a:ea typeface="Times New Roman" panose="02020603050405020304" pitchFamily="18" charset="0"/>
                    <a:sym typeface="Symbol" panose="05050102010706020507" pitchFamily="18" charset="2"/>
                  </a:rPr>
                  <a:t></a:t>
                </a:r>
                <a:r>
                  <a:rPr lang="en-US" sz="2200" b="1">
                    <a:solidFill>
                      <a:srgbClr val="000000"/>
                    </a:solidFill>
                    <a:effectLst/>
                    <a:ea typeface="Times New Roman" panose="02020603050405020304" pitchFamily="18" charset="0"/>
                  </a:rPr>
                  <a:t>s + 2.</a:t>
                </a:r>
                <a:r>
                  <a:rPr lang="en-US" sz="2200" b="1">
                    <a:solidFill>
                      <a:srgbClr val="000000"/>
                    </a:solidFill>
                    <a:effectLst/>
                    <a:ea typeface="Times New Roman" panose="02020603050405020304" pitchFamily="18" charset="0"/>
                    <a:sym typeface="Symbol" panose="05050102010706020507" pitchFamily="18" charset="2"/>
                  </a:rPr>
                  <a:t></a:t>
                </a:r>
                <a:r>
                  <a:rPr lang="en-US" sz="2200" b="1">
                    <a:solidFill>
                      <a:srgbClr val="000000"/>
                    </a:solidFill>
                    <a:effectLst/>
                    <a:ea typeface="Times New Roman" panose="02020603050405020304" pitchFamily="18" charset="0"/>
                  </a:rPr>
                  <a:t>t</a:t>
                </a:r>
                <a:endParaRPr lang="en-US" sz="2200">
                  <a:effectLst/>
                  <a:ea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US" sz="2200" b="0" i="1" smtClean="0">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200" b="0" i="1">
                          <a:solidFill>
                            <a:srgbClr val="000000"/>
                          </a:solidFill>
                          <a:effectLst/>
                          <a:latin typeface="Cambria Math" panose="02040503050406030204" pitchFamily="18" charset="0"/>
                          <a:ea typeface="Times New Roman" panose="02020603050405020304" pitchFamily="18" charset="0"/>
                        </a:rPr>
                        <m:t> </m:t>
                      </m:r>
                      <m:f>
                        <m:fPr>
                          <m:ctrlPr>
                            <a:rPr lang="en-US" sz="2200" i="1">
                              <a:solidFill>
                                <a:srgbClr val="000000"/>
                              </a:solidFill>
                              <a:effectLst/>
                              <a:latin typeface="Cambria Math" panose="02040503050406030204" pitchFamily="18" charset="0"/>
                              <a:ea typeface="Times New Roman" panose="02020603050405020304" pitchFamily="18" charset="0"/>
                            </a:rPr>
                          </m:ctrlPr>
                        </m:fPr>
                        <m:num>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r>
                                <m:rPr>
                                  <m:sty m:val="p"/>
                                </m:rPr>
                                <a:rPr lang="en-US" sz="2200" b="0">
                                  <a:solidFill>
                                    <a:srgbClr val="000000"/>
                                  </a:solidFill>
                                  <a:effectLst/>
                                  <a:latin typeface="Cambria Math" panose="02040503050406030204" pitchFamily="18" charset="0"/>
                                  <a:ea typeface="Times New Roman" panose="02020603050405020304" pitchFamily="18" charset="0"/>
                                </a:rPr>
                                <m:t>Δ</m:t>
                              </m:r>
                              <m:r>
                                <a:rPr lang="en-US" sz="2200" b="0" i="1">
                                  <a:solidFill>
                                    <a:srgbClr val="000000"/>
                                  </a:solidFill>
                                  <a:effectLst/>
                                  <a:latin typeface="Cambria Math" panose="02040503050406030204" pitchFamily="18" charset="0"/>
                                  <a:ea typeface="Times New Roman" panose="02020603050405020304" pitchFamily="18" charset="0"/>
                                </a:rPr>
                                <m:t>𝑔</m:t>
                              </m:r>
                            </m:e>
                            <m:sub>
                              <m:r>
                                <a:rPr lang="en-US" sz="2200" b="0" i="1">
                                  <a:solidFill>
                                    <a:srgbClr val="000000"/>
                                  </a:solidFill>
                                  <a:effectLst/>
                                  <a:latin typeface="Cambria Math" panose="02040503050406030204" pitchFamily="18" charset="0"/>
                                  <a:ea typeface="Times New Roman" panose="02020603050405020304" pitchFamily="18" charset="0"/>
                                </a:rPr>
                                <m:t>1</m:t>
                              </m:r>
                            </m:sub>
                          </m:sSub>
                        </m:num>
                        <m:den>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b="0" i="1">
                                      <a:solidFill>
                                        <a:srgbClr val="000000"/>
                                      </a:solidFill>
                                      <a:effectLst/>
                                      <a:latin typeface="Cambria Math" panose="02040503050406030204" pitchFamily="18" charset="0"/>
                                      <a:ea typeface="Times New Roman" panose="02020603050405020304" pitchFamily="18" charset="0"/>
                                    </a:rPr>
                                    <m:t>𝑔</m:t>
                                  </m:r>
                                </m:e>
                              </m:acc>
                            </m:e>
                            <m:sub>
                              <m:r>
                                <a:rPr lang="en-US" sz="2200" b="0" i="1">
                                  <a:solidFill>
                                    <a:srgbClr val="000000"/>
                                  </a:solidFill>
                                  <a:effectLst/>
                                  <a:latin typeface="Cambria Math" panose="02040503050406030204" pitchFamily="18" charset="0"/>
                                  <a:ea typeface="Times New Roman" panose="02020603050405020304" pitchFamily="18" charset="0"/>
                                </a:rPr>
                                <m:t>1</m:t>
                              </m:r>
                            </m:sub>
                          </m:sSub>
                        </m:den>
                      </m:f>
                      <m:r>
                        <a:rPr lang="en-US" sz="2200" b="0" i="1">
                          <a:solidFill>
                            <a:srgbClr val="000000"/>
                          </a:solidFill>
                          <a:effectLst/>
                          <a:latin typeface="Cambria Math" panose="02040503050406030204" pitchFamily="18" charset="0"/>
                          <a:ea typeface="Times New Roman" panose="02020603050405020304" pitchFamily="18" charset="0"/>
                        </a:rPr>
                        <m:t>=</m:t>
                      </m:r>
                      <m:f>
                        <m:fPr>
                          <m:ctrlPr>
                            <a:rPr lang="en-US" sz="2200" i="1">
                              <a:solidFill>
                                <a:srgbClr val="000000"/>
                              </a:solidFill>
                              <a:effectLst/>
                              <a:latin typeface="Cambria Math" panose="02040503050406030204" pitchFamily="18" charset="0"/>
                              <a:ea typeface="Times New Roman" panose="02020603050405020304" pitchFamily="18" charset="0"/>
                            </a:rPr>
                          </m:ctrlPr>
                        </m:fPr>
                        <m:num>
                          <m:r>
                            <m:rPr>
                              <m:sty m:val="p"/>
                            </m:rPr>
                            <a:rPr lang="en-US" sz="2200" b="0">
                              <a:solidFill>
                                <a:srgbClr val="000000"/>
                              </a:solidFill>
                              <a:effectLst/>
                              <a:latin typeface="Cambria Math" panose="02040503050406030204" pitchFamily="18" charset="0"/>
                              <a:ea typeface="Times New Roman" panose="02020603050405020304" pitchFamily="18" charset="0"/>
                            </a:rPr>
                            <m:t>Δ</m:t>
                          </m:r>
                          <m:r>
                            <a:rPr lang="en-US" sz="2200" b="0" i="1">
                              <a:solidFill>
                                <a:srgbClr val="000000"/>
                              </a:solidFill>
                              <a:effectLst/>
                              <a:latin typeface="Cambria Math" panose="02040503050406030204" pitchFamily="18" charset="0"/>
                              <a:ea typeface="Times New Roman" panose="02020603050405020304" pitchFamily="18" charset="0"/>
                            </a:rPr>
                            <m:t>𝑠</m:t>
                          </m:r>
                        </m:num>
                        <m:den>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b="0" i="1">
                                      <a:solidFill>
                                        <a:srgbClr val="000000"/>
                                      </a:solidFill>
                                      <a:effectLst/>
                                      <a:latin typeface="Cambria Math" panose="02040503050406030204" pitchFamily="18" charset="0"/>
                                      <a:ea typeface="Times New Roman" panose="02020603050405020304" pitchFamily="18" charset="0"/>
                                    </a:rPr>
                                    <m:t>𝑠</m:t>
                                  </m:r>
                                </m:e>
                              </m:acc>
                            </m:e>
                            <m:sub>
                              <m:r>
                                <a:rPr lang="en-US" sz="2200" b="0" i="1">
                                  <a:solidFill>
                                    <a:srgbClr val="000000"/>
                                  </a:solidFill>
                                  <a:effectLst/>
                                  <a:latin typeface="Cambria Math" panose="02040503050406030204" pitchFamily="18" charset="0"/>
                                  <a:ea typeface="Times New Roman" panose="02020603050405020304" pitchFamily="18" charset="0"/>
                                </a:rPr>
                                <m:t>1</m:t>
                              </m:r>
                            </m:sub>
                          </m:sSub>
                        </m:den>
                      </m:f>
                      <m:r>
                        <a:rPr lang="en-US" sz="2200" b="0" i="1">
                          <a:solidFill>
                            <a:srgbClr val="000000"/>
                          </a:solidFill>
                          <a:effectLst/>
                          <a:latin typeface="Cambria Math" panose="02040503050406030204" pitchFamily="18" charset="0"/>
                          <a:ea typeface="Times New Roman" panose="02020603050405020304" pitchFamily="18" charset="0"/>
                        </a:rPr>
                        <m:t>+2</m:t>
                      </m:r>
                      <m:f>
                        <m:fPr>
                          <m:ctrlPr>
                            <a:rPr lang="en-US" sz="2200" i="1">
                              <a:solidFill>
                                <a:srgbClr val="000000"/>
                              </a:solidFill>
                              <a:effectLst/>
                              <a:latin typeface="Cambria Math" panose="02040503050406030204" pitchFamily="18" charset="0"/>
                              <a:ea typeface="Times New Roman" panose="02020603050405020304" pitchFamily="18" charset="0"/>
                            </a:rPr>
                          </m:ctrlPr>
                        </m:fPr>
                        <m:num>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r>
                                <m:rPr>
                                  <m:sty m:val="p"/>
                                </m:rPr>
                                <a:rPr lang="en-US" sz="2200" b="0">
                                  <a:solidFill>
                                    <a:srgbClr val="000000"/>
                                  </a:solidFill>
                                  <a:effectLst/>
                                  <a:latin typeface="Cambria Math" panose="02040503050406030204" pitchFamily="18" charset="0"/>
                                  <a:ea typeface="Times New Roman" panose="02020603050405020304" pitchFamily="18" charset="0"/>
                                </a:rPr>
                                <m:t>Δ</m:t>
                              </m:r>
                              <m:r>
                                <a:rPr lang="en-US" sz="2200" b="0" i="1">
                                  <a:solidFill>
                                    <a:srgbClr val="000000"/>
                                  </a:solidFill>
                                  <a:effectLst/>
                                  <a:latin typeface="Cambria Math" panose="02040503050406030204" pitchFamily="18" charset="0"/>
                                  <a:ea typeface="Times New Roman" panose="02020603050405020304" pitchFamily="18" charset="0"/>
                                </a:rPr>
                                <m:t>𝑡</m:t>
                              </m:r>
                            </m:e>
                            <m:sub>
                              <m:r>
                                <a:rPr lang="en-US" sz="2200" b="0" i="1">
                                  <a:solidFill>
                                    <a:srgbClr val="000000"/>
                                  </a:solidFill>
                                  <a:effectLst/>
                                  <a:latin typeface="Cambria Math" panose="02040503050406030204" pitchFamily="18" charset="0"/>
                                  <a:ea typeface="Times New Roman" panose="02020603050405020304" pitchFamily="18" charset="0"/>
                                </a:rPr>
                                <m:t>1</m:t>
                              </m:r>
                            </m:sub>
                          </m:sSub>
                        </m:num>
                        <m:den>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b="0" i="1">
                                      <a:solidFill>
                                        <a:srgbClr val="000000"/>
                                      </a:solidFill>
                                      <a:effectLst/>
                                      <a:latin typeface="Cambria Math" panose="02040503050406030204" pitchFamily="18" charset="0"/>
                                      <a:ea typeface="Times New Roman" panose="02020603050405020304" pitchFamily="18" charset="0"/>
                                    </a:rPr>
                                    <m:t>𝑡</m:t>
                                  </m:r>
                                </m:e>
                              </m:acc>
                            </m:e>
                            <m:sub>
                              <m:r>
                                <a:rPr lang="en-US" sz="2200" b="0" i="1">
                                  <a:solidFill>
                                    <a:srgbClr val="000000"/>
                                  </a:solidFill>
                                  <a:effectLst/>
                                  <a:latin typeface="Cambria Math" panose="02040503050406030204" pitchFamily="18" charset="0"/>
                                  <a:ea typeface="Times New Roman" panose="02020603050405020304" pitchFamily="18" charset="0"/>
                                </a:rPr>
                                <m:t>1</m:t>
                              </m:r>
                            </m:sub>
                          </m:sSub>
                        </m:den>
                      </m:f>
                      <m:r>
                        <a:rPr lang="en-US" sz="2200" b="0" i="1">
                          <a:solidFill>
                            <a:srgbClr val="000000"/>
                          </a:solidFill>
                          <a:effectLst/>
                          <a:latin typeface="Cambria Math" panose="02040503050406030204" pitchFamily="18" charset="0"/>
                          <a:ea typeface="Times New Roman" panose="02020603050405020304" pitchFamily="18" charset="0"/>
                        </a:rPr>
                        <m:t>   </m:t>
                      </m:r>
                    </m:oMath>
                  </m:oMathPara>
                </a14:m>
                <a:endParaRPr lang="en-US" sz="2200" b="0" i="1">
                  <a:solidFill>
                    <a:srgbClr val="000000"/>
                  </a:solidFill>
                  <a:effectLst/>
                  <a:latin typeface="Cambria Math" panose="02040503050406030204" pitchFamily="18" charset="0"/>
                  <a:ea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US" sz="2200" b="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200" b="0" i="1">
                          <a:solidFill>
                            <a:srgbClr val="000000"/>
                          </a:solidFill>
                          <a:effectLst/>
                          <a:latin typeface="Cambria Math" panose="02040503050406030204" pitchFamily="18" charset="0"/>
                          <a:ea typeface="Times New Roman" panose="02020603050405020304" pitchFamily="18" charset="0"/>
                        </a:rPr>
                        <m:t> </m:t>
                      </m:r>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r>
                            <a:rPr lang="en-US" sz="2200" b="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200" b="0" i="1">
                              <a:solidFill>
                                <a:srgbClr val="000000"/>
                              </a:solidFill>
                              <a:effectLst/>
                              <a:latin typeface="Cambria Math" panose="02040503050406030204" pitchFamily="18" charset="0"/>
                              <a:ea typeface="Times New Roman" panose="02020603050405020304" pitchFamily="18" charset="0"/>
                            </a:rPr>
                            <m:t>𝑔</m:t>
                          </m:r>
                        </m:e>
                        <m:sub>
                          <m:r>
                            <a:rPr lang="en-US" sz="2200" b="0" i="1">
                              <a:solidFill>
                                <a:srgbClr val="000000"/>
                              </a:solidFill>
                              <a:effectLst/>
                              <a:latin typeface="Cambria Math" panose="02040503050406030204" pitchFamily="18" charset="0"/>
                              <a:ea typeface="Times New Roman" panose="02020603050405020304" pitchFamily="18" charset="0"/>
                            </a:rPr>
                            <m:t>1</m:t>
                          </m:r>
                        </m:sub>
                      </m:sSub>
                      <m:r>
                        <a:rPr lang="en-US" sz="2200" b="0" i="1">
                          <a:solidFill>
                            <a:srgbClr val="000000"/>
                          </a:solidFill>
                          <a:effectLst/>
                          <a:latin typeface="Cambria Math" panose="02040503050406030204" pitchFamily="18" charset="0"/>
                          <a:ea typeface="Times New Roman" panose="02020603050405020304" pitchFamily="18" charset="0"/>
                        </a:rPr>
                        <m:t>=0,081 (</m:t>
                      </m:r>
                      <m:f>
                        <m:fPr>
                          <m:ctrlPr>
                            <a:rPr lang="en-US" sz="2200" i="1">
                              <a:solidFill>
                                <a:srgbClr val="000000"/>
                              </a:solidFill>
                              <a:effectLst/>
                              <a:latin typeface="Cambria Math" panose="02040503050406030204" pitchFamily="18" charset="0"/>
                              <a:ea typeface="Times New Roman" panose="02020603050405020304" pitchFamily="18" charset="0"/>
                            </a:rPr>
                          </m:ctrlPr>
                        </m:fPr>
                        <m:num>
                          <m:r>
                            <a:rPr lang="en-US" sz="2200" b="0" i="1">
                              <a:solidFill>
                                <a:srgbClr val="000000"/>
                              </a:solidFill>
                              <a:effectLst/>
                              <a:latin typeface="Cambria Math" panose="02040503050406030204" pitchFamily="18" charset="0"/>
                              <a:ea typeface="Times New Roman" panose="02020603050405020304" pitchFamily="18" charset="0"/>
                            </a:rPr>
                            <m:t>𝑚</m:t>
                          </m:r>
                        </m:num>
                        <m:den>
                          <m:sSup>
                            <m:sSupPr>
                              <m:ctrlPr>
                                <a:rPr lang="en-US" sz="2200" i="1">
                                  <a:solidFill>
                                    <a:srgbClr val="000000"/>
                                  </a:solidFill>
                                  <a:effectLst/>
                                  <a:latin typeface="Cambria Math" panose="02040503050406030204" pitchFamily="18" charset="0"/>
                                  <a:ea typeface="Times New Roman" panose="02020603050405020304" pitchFamily="18" charset="0"/>
                                </a:rPr>
                              </m:ctrlPr>
                            </m:sSupPr>
                            <m:e>
                              <m:r>
                                <a:rPr lang="en-US" sz="2200" b="0" i="1">
                                  <a:solidFill>
                                    <a:srgbClr val="000000"/>
                                  </a:solidFill>
                                  <a:effectLst/>
                                  <a:latin typeface="Cambria Math" panose="02040503050406030204" pitchFamily="18" charset="0"/>
                                  <a:ea typeface="Times New Roman" panose="02020603050405020304" pitchFamily="18" charset="0"/>
                                </a:rPr>
                                <m:t>𝑠</m:t>
                              </m:r>
                            </m:e>
                            <m:sup>
                              <m:r>
                                <a:rPr lang="en-US" sz="2200" b="0" i="1">
                                  <a:solidFill>
                                    <a:srgbClr val="000000"/>
                                  </a:solidFill>
                                  <a:effectLst/>
                                  <a:latin typeface="Cambria Math" panose="02040503050406030204" pitchFamily="18" charset="0"/>
                                  <a:ea typeface="Times New Roman" panose="02020603050405020304" pitchFamily="18" charset="0"/>
                                </a:rPr>
                                <m:t>2</m:t>
                              </m:r>
                            </m:sup>
                          </m:sSup>
                        </m:den>
                      </m:f>
                      <m:r>
                        <a:rPr lang="en-US" sz="2200" b="0" i="1">
                          <a:solidFill>
                            <a:srgbClr val="000000"/>
                          </a:solidFill>
                          <a:effectLst/>
                          <a:latin typeface="Cambria Math" panose="02040503050406030204" pitchFamily="18" charset="0"/>
                          <a:ea typeface="Times New Roman" panose="02020603050405020304" pitchFamily="18" charset="0"/>
                        </a:rPr>
                        <m:t>)</m:t>
                      </m:r>
                    </m:oMath>
                  </m:oMathPara>
                </a14:m>
                <a:endParaRPr lang="en-US" sz="2200">
                  <a:effectLst/>
                  <a:ea typeface="Times New Roman" panose="02020603050405020304" pitchFamily="18" charset="0"/>
                </a:endParaRPr>
              </a:p>
            </p:txBody>
          </p:sp>
        </mc:Choice>
        <mc:Fallback xmlns="">
          <p:sp>
            <p:nvSpPr>
              <p:cNvPr id="9" name="TextBox 8" descr="137 zalo kim anh">
                <a:extLst>
                  <a:ext uri="{FF2B5EF4-FFF2-40B4-BE49-F238E27FC236}">
                    <a16:creationId xmlns:a16="http://schemas.microsoft.com/office/drawing/2014/main" id="{96F0618F-EE62-29DD-375D-DC56C5B80D6F}"/>
                  </a:ext>
                </a:extLst>
              </p:cNvPr>
              <p:cNvSpPr txBox="1">
                <a:spLocks noRot="1" noChangeAspect="1" noMove="1" noResize="1" noEditPoints="1" noAdjustHandles="1" noChangeArrowheads="1" noChangeShapeType="1" noTextEdit="1"/>
              </p:cNvSpPr>
              <p:nvPr/>
            </p:nvSpPr>
            <p:spPr>
              <a:xfrm>
                <a:off x="197016" y="2700222"/>
                <a:ext cx="5354782" cy="1706301"/>
              </a:xfrm>
              <a:prstGeom prst="rect">
                <a:avLst/>
              </a:prstGeom>
              <a:blipFill>
                <a:blip r:embed="rId3"/>
                <a:stretch>
                  <a:fillRect l="-1479" t="-321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TextBox 9" descr="137 zalo kim anh">
                <a:extLst>
                  <a:ext uri="{FF2B5EF4-FFF2-40B4-BE49-F238E27FC236}">
                    <a16:creationId xmlns:a16="http://schemas.microsoft.com/office/drawing/2014/main" id="{750A9C68-78B9-C661-A5AE-B38F4F78FE38}"/>
                  </a:ext>
                </a:extLst>
              </p:cNvPr>
              <p:cNvSpPr txBox="1"/>
              <p:nvPr/>
            </p:nvSpPr>
            <p:spPr>
              <a:xfrm>
                <a:off x="5801194" y="1816379"/>
                <a:ext cx="5694559" cy="2718949"/>
              </a:xfrm>
              <a:prstGeom prst="rect">
                <a:avLst/>
              </a:prstGeom>
              <a:noFill/>
            </p:spPr>
            <p:txBody>
              <a:bodyPr wrap="square">
                <a:spAutoFit/>
              </a:bodyPr>
              <a:lstStyle/>
              <a:p>
                <a:pPr algn="just"/>
                <a:r>
                  <a:rPr lang="en-US" sz="2200" b="1">
                    <a:solidFill>
                      <a:srgbClr val="000000"/>
                    </a:solidFill>
                    <a:effectLst/>
                    <a:ea typeface="Times New Roman" panose="02020603050405020304" pitchFamily="18" charset="0"/>
                    <a:sym typeface="Symbol" panose="05050102010706020507" pitchFamily="18" charset="2"/>
                  </a:rPr>
                  <a:t></a:t>
                </a:r>
                <a:r>
                  <a:rPr lang="en-US" sz="2200" b="1">
                    <a:solidFill>
                      <a:srgbClr val="000000"/>
                    </a:solidFill>
                    <a:effectLst/>
                    <a:ea typeface="Times New Roman" panose="02020603050405020304" pitchFamily="18" charset="0"/>
                  </a:rPr>
                  <a:t> Tương tự, v</a:t>
                </a:r>
                <a:r>
                  <a:rPr lang="en-US" sz="2200">
                    <a:solidFill>
                      <a:srgbClr val="000000"/>
                    </a:solidFill>
                    <a:effectLst/>
                    <a:ea typeface="Times New Roman" panose="02020603050405020304" pitchFamily="18" charset="0"/>
                  </a:rPr>
                  <a:t>ới quãng đường 0,600 m:</a:t>
                </a:r>
                <a:endParaRPr lang="en-US" sz="2200">
                  <a:effectLst/>
                  <a:ea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i="1">
                              <a:solidFill>
                                <a:srgbClr val="000000"/>
                              </a:solidFill>
                              <a:effectLst/>
                              <a:latin typeface="Cambria Math" panose="02040503050406030204" pitchFamily="18" charset="0"/>
                              <a:ea typeface="Times New Roman" panose="02020603050405020304" pitchFamily="18" charset="0"/>
                            </a:rPr>
                            <m:t>𝑡</m:t>
                          </m:r>
                        </m:e>
                      </m:acc>
                      <m:r>
                        <a:rPr lang="en-US" sz="2200" i="1">
                          <a:solidFill>
                            <a:srgbClr val="000000"/>
                          </a:solidFill>
                          <a:effectLst/>
                          <a:latin typeface="Cambria Math" panose="02040503050406030204" pitchFamily="18" charset="0"/>
                          <a:ea typeface="Times New Roman" panose="02020603050405020304" pitchFamily="18" charset="0"/>
                        </a:rPr>
                        <m:t>=0,349 </m:t>
                      </m:r>
                      <m:d>
                        <m:dPr>
                          <m:ctrlPr>
                            <a:rPr lang="en-US" sz="2200" i="1">
                              <a:solidFill>
                                <a:srgbClr val="000000"/>
                              </a:solidFill>
                              <a:effectLst/>
                              <a:latin typeface="Cambria Math" panose="02040503050406030204" pitchFamily="18" charset="0"/>
                              <a:ea typeface="Times New Roman" panose="02020603050405020304" pitchFamily="18" charset="0"/>
                            </a:rPr>
                          </m:ctrlPr>
                        </m:dPr>
                        <m:e>
                          <m:r>
                            <a:rPr lang="en-US" sz="2200" i="1">
                              <a:solidFill>
                                <a:srgbClr val="000000"/>
                              </a:solidFill>
                              <a:effectLst/>
                              <a:latin typeface="Cambria Math" panose="02040503050406030204" pitchFamily="18" charset="0"/>
                              <a:ea typeface="Times New Roman" panose="02020603050405020304" pitchFamily="18" charset="0"/>
                            </a:rPr>
                            <m:t>𝑠</m:t>
                          </m:r>
                        </m:e>
                      </m:d>
                      <m:r>
                        <a:rPr lang="en-US" sz="2200" i="1">
                          <a:solidFill>
                            <a:srgbClr val="000000"/>
                          </a:solidFill>
                          <a:effectLst/>
                          <a:latin typeface="Cambria Math" panose="02040503050406030204" pitchFamily="18" charset="0"/>
                          <a:ea typeface="Times New Roman" panose="02020603050405020304" pitchFamily="18" charset="0"/>
                        </a:rPr>
                        <m:t>; </m:t>
                      </m:r>
                      <m:r>
                        <a:rPr lang="en-US" sz="2200" b="0" i="1">
                          <a:solidFill>
                            <a:srgbClr val="000000"/>
                          </a:solidFill>
                          <a:effectLst/>
                          <a:latin typeface="Cambria Math" panose="02040503050406030204" pitchFamily="18" charset="0"/>
                          <a:ea typeface="Times New Roman" panose="02020603050405020304" pitchFamily="18" charset="0"/>
                        </a:rPr>
                        <m:t>∆</m:t>
                      </m:r>
                      <m:r>
                        <a:rPr lang="en-US" sz="2200" b="0" i="1">
                          <a:solidFill>
                            <a:srgbClr val="000000"/>
                          </a:solidFill>
                          <a:effectLst/>
                          <a:latin typeface="Cambria Math" panose="02040503050406030204" pitchFamily="18" charset="0"/>
                          <a:ea typeface="Times New Roman" panose="02020603050405020304" pitchFamily="18" charset="0"/>
                        </a:rPr>
                        <m:t>𝑡</m:t>
                      </m:r>
                      <m:r>
                        <a:rPr lang="en-US" sz="2200" i="1">
                          <a:solidFill>
                            <a:srgbClr val="000000"/>
                          </a:solidFill>
                          <a:effectLst/>
                          <a:latin typeface="Cambria Math" panose="02040503050406030204" pitchFamily="18" charset="0"/>
                          <a:ea typeface="Times New Roman" panose="02020603050405020304" pitchFamily="18" charset="0"/>
                        </a:rPr>
                        <m:t>=0,001 </m:t>
                      </m:r>
                      <m:d>
                        <m:dPr>
                          <m:ctrlPr>
                            <a:rPr lang="en-US" sz="2200" i="1">
                              <a:solidFill>
                                <a:srgbClr val="000000"/>
                              </a:solidFill>
                              <a:effectLst/>
                              <a:latin typeface="Cambria Math" panose="02040503050406030204" pitchFamily="18" charset="0"/>
                              <a:ea typeface="Times New Roman" panose="02020603050405020304" pitchFamily="18" charset="0"/>
                            </a:rPr>
                          </m:ctrlPr>
                        </m:dPr>
                        <m:e>
                          <m:r>
                            <a:rPr lang="en-US" sz="2200" i="1">
                              <a:solidFill>
                                <a:srgbClr val="000000"/>
                              </a:solidFill>
                              <a:effectLst/>
                              <a:latin typeface="Cambria Math" panose="02040503050406030204" pitchFamily="18" charset="0"/>
                              <a:ea typeface="Times New Roman" panose="02020603050405020304" pitchFamily="18" charset="0"/>
                            </a:rPr>
                            <m:t>𝑠</m:t>
                          </m:r>
                        </m:e>
                      </m:d>
                      <m:r>
                        <a:rPr lang="en-US" sz="2200" i="1">
                          <a:solidFill>
                            <a:srgbClr val="000000"/>
                          </a:solidFill>
                          <a:effectLst/>
                          <a:latin typeface="Cambria Math" panose="02040503050406030204" pitchFamily="18" charset="0"/>
                          <a:ea typeface="Times New Roman" panose="02020603050405020304" pitchFamily="18" charset="0"/>
                        </a:rPr>
                        <m:t>; </m:t>
                      </m:r>
                    </m:oMath>
                  </m:oMathPara>
                </a14:m>
                <a:endParaRPr lang="en-US" sz="2200" i="1">
                  <a:solidFill>
                    <a:srgbClr val="000000"/>
                  </a:solidFill>
                  <a:effectLst/>
                  <a:latin typeface="Cambria Math" panose="02040503050406030204" pitchFamily="18" charset="0"/>
                  <a:ea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b="0" i="1">
                                  <a:solidFill>
                                    <a:srgbClr val="000000"/>
                                  </a:solidFill>
                                  <a:effectLst/>
                                  <a:latin typeface="Cambria Math" panose="02040503050406030204" pitchFamily="18" charset="0"/>
                                  <a:ea typeface="Times New Roman" panose="02020603050405020304" pitchFamily="18" charset="0"/>
                                </a:rPr>
                                <m:t>𝑔</m:t>
                              </m:r>
                            </m:e>
                          </m:acc>
                        </m:e>
                        <m:sub>
                          <m:r>
                            <a:rPr lang="en-US" sz="2200" b="0" i="1">
                              <a:solidFill>
                                <a:srgbClr val="000000"/>
                              </a:solidFill>
                              <a:effectLst/>
                              <a:latin typeface="Cambria Math" panose="02040503050406030204" pitchFamily="18" charset="0"/>
                              <a:ea typeface="Times New Roman" panose="02020603050405020304" pitchFamily="18" charset="0"/>
                            </a:rPr>
                            <m:t>2</m:t>
                          </m:r>
                        </m:sub>
                      </m:sSub>
                      <m:r>
                        <a:rPr lang="en-US" sz="2200" b="0" i="1">
                          <a:solidFill>
                            <a:srgbClr val="000000"/>
                          </a:solidFill>
                          <a:effectLst/>
                          <a:latin typeface="Cambria Math" panose="02040503050406030204" pitchFamily="18" charset="0"/>
                          <a:ea typeface="Times New Roman" panose="02020603050405020304" pitchFamily="18" charset="0"/>
                        </a:rPr>
                        <m:t>=</m:t>
                      </m:r>
                      <m:f>
                        <m:fPr>
                          <m:ctrlPr>
                            <a:rPr lang="en-US" sz="2200" i="1">
                              <a:solidFill>
                                <a:srgbClr val="000000"/>
                              </a:solidFill>
                              <a:effectLst/>
                              <a:latin typeface="Cambria Math" panose="02040503050406030204" pitchFamily="18" charset="0"/>
                              <a:ea typeface="Times New Roman" panose="02020603050405020304" pitchFamily="18" charset="0"/>
                            </a:rPr>
                          </m:ctrlPr>
                        </m:fPr>
                        <m:num>
                          <m:r>
                            <a:rPr lang="en-US" sz="2200" b="0" i="1">
                              <a:solidFill>
                                <a:srgbClr val="000000"/>
                              </a:solidFill>
                              <a:effectLst/>
                              <a:latin typeface="Cambria Math" panose="02040503050406030204" pitchFamily="18" charset="0"/>
                              <a:ea typeface="Times New Roman" panose="02020603050405020304" pitchFamily="18" charset="0"/>
                            </a:rPr>
                            <m:t>2</m:t>
                          </m:r>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b="0" i="1">
                                  <a:solidFill>
                                    <a:srgbClr val="000000"/>
                                  </a:solidFill>
                                  <a:effectLst/>
                                  <a:latin typeface="Cambria Math" panose="02040503050406030204" pitchFamily="18" charset="0"/>
                                  <a:ea typeface="Times New Roman" panose="02020603050405020304" pitchFamily="18" charset="0"/>
                                </a:rPr>
                                <m:t>𝑠</m:t>
                              </m:r>
                            </m:e>
                          </m:acc>
                        </m:num>
                        <m:den>
                          <m:sSup>
                            <m:sSupPr>
                              <m:ctrlPr>
                                <a:rPr lang="en-US" sz="2200" i="1">
                                  <a:solidFill>
                                    <a:srgbClr val="000000"/>
                                  </a:solidFill>
                                  <a:effectLst/>
                                  <a:latin typeface="Cambria Math" panose="02040503050406030204" pitchFamily="18" charset="0"/>
                                  <a:ea typeface="Times New Roman" panose="02020603050405020304" pitchFamily="18" charset="0"/>
                                </a:rPr>
                              </m:ctrlPr>
                            </m:sSupPr>
                            <m:e>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b="0" i="1">
                                      <a:solidFill>
                                        <a:srgbClr val="000000"/>
                                      </a:solidFill>
                                      <a:effectLst/>
                                      <a:latin typeface="Cambria Math" panose="02040503050406030204" pitchFamily="18" charset="0"/>
                                      <a:ea typeface="Times New Roman" panose="02020603050405020304" pitchFamily="18" charset="0"/>
                                    </a:rPr>
                                    <m:t>𝑡</m:t>
                                  </m:r>
                                </m:e>
                              </m:acc>
                            </m:e>
                            <m:sup>
                              <m:r>
                                <a:rPr lang="en-US" sz="2200" b="0" i="1">
                                  <a:solidFill>
                                    <a:srgbClr val="000000"/>
                                  </a:solidFill>
                                  <a:effectLst/>
                                  <a:latin typeface="Cambria Math" panose="02040503050406030204" pitchFamily="18" charset="0"/>
                                  <a:ea typeface="Times New Roman" panose="02020603050405020304" pitchFamily="18" charset="0"/>
                                </a:rPr>
                                <m:t>2</m:t>
                              </m:r>
                            </m:sup>
                          </m:sSup>
                        </m:den>
                      </m:f>
                      <m:r>
                        <a:rPr lang="en-US" sz="2200" b="0" i="1">
                          <a:solidFill>
                            <a:srgbClr val="000000"/>
                          </a:solidFill>
                          <a:effectLst/>
                          <a:latin typeface="Cambria Math" panose="02040503050406030204" pitchFamily="18" charset="0"/>
                          <a:ea typeface="Times New Roman" panose="02020603050405020304" pitchFamily="18" charset="0"/>
                        </a:rPr>
                        <m:t>=9,8</m:t>
                      </m:r>
                      <m:r>
                        <a:rPr lang="en-US" sz="2200" b="0" i="1" smtClean="0">
                          <a:solidFill>
                            <a:srgbClr val="000000"/>
                          </a:solidFill>
                          <a:effectLst/>
                          <a:latin typeface="Cambria Math" panose="02040503050406030204" pitchFamily="18" charset="0"/>
                          <a:ea typeface="Times New Roman" panose="02020603050405020304" pitchFamily="18" charset="0"/>
                        </a:rPr>
                        <m:t>52</m:t>
                      </m:r>
                      <m:r>
                        <a:rPr lang="en-US" sz="2200" b="0" i="1">
                          <a:solidFill>
                            <a:srgbClr val="000000"/>
                          </a:solidFill>
                          <a:effectLst/>
                          <a:latin typeface="Cambria Math" panose="02040503050406030204" pitchFamily="18" charset="0"/>
                          <a:ea typeface="Times New Roman" panose="02020603050405020304" pitchFamily="18" charset="0"/>
                        </a:rPr>
                        <m:t> </m:t>
                      </m:r>
                      <m:d>
                        <m:dPr>
                          <m:ctrlPr>
                            <a:rPr lang="en-US" sz="2200" i="1">
                              <a:solidFill>
                                <a:srgbClr val="000000"/>
                              </a:solidFill>
                              <a:effectLst/>
                              <a:latin typeface="Cambria Math" panose="02040503050406030204" pitchFamily="18" charset="0"/>
                              <a:ea typeface="Times New Roman" panose="02020603050405020304" pitchFamily="18" charset="0"/>
                            </a:rPr>
                          </m:ctrlPr>
                        </m:dPr>
                        <m:e>
                          <m:f>
                            <m:fPr>
                              <m:ctrlPr>
                                <a:rPr lang="en-US" sz="2200" i="1">
                                  <a:solidFill>
                                    <a:srgbClr val="000000"/>
                                  </a:solidFill>
                                  <a:effectLst/>
                                  <a:latin typeface="Cambria Math" panose="02040503050406030204" pitchFamily="18" charset="0"/>
                                  <a:ea typeface="Times New Roman" panose="02020603050405020304" pitchFamily="18" charset="0"/>
                                </a:rPr>
                              </m:ctrlPr>
                            </m:fPr>
                            <m:num>
                              <m:r>
                                <a:rPr lang="en-US" sz="2200" b="0" i="1">
                                  <a:solidFill>
                                    <a:srgbClr val="000000"/>
                                  </a:solidFill>
                                  <a:effectLst/>
                                  <a:latin typeface="Cambria Math" panose="02040503050406030204" pitchFamily="18" charset="0"/>
                                  <a:ea typeface="Times New Roman" panose="02020603050405020304" pitchFamily="18" charset="0"/>
                                </a:rPr>
                                <m:t>𝑚</m:t>
                              </m:r>
                            </m:num>
                            <m:den>
                              <m:sSup>
                                <m:sSupPr>
                                  <m:ctrlPr>
                                    <a:rPr lang="en-US" sz="2200" i="1">
                                      <a:solidFill>
                                        <a:srgbClr val="000000"/>
                                      </a:solidFill>
                                      <a:effectLst/>
                                      <a:latin typeface="Cambria Math" panose="02040503050406030204" pitchFamily="18" charset="0"/>
                                      <a:ea typeface="Times New Roman" panose="02020603050405020304" pitchFamily="18" charset="0"/>
                                    </a:rPr>
                                  </m:ctrlPr>
                                </m:sSupPr>
                                <m:e>
                                  <m:r>
                                    <a:rPr lang="en-US" sz="2200" b="0" i="1">
                                      <a:solidFill>
                                        <a:srgbClr val="000000"/>
                                      </a:solidFill>
                                      <a:effectLst/>
                                      <a:latin typeface="Cambria Math" panose="02040503050406030204" pitchFamily="18" charset="0"/>
                                      <a:ea typeface="Times New Roman" panose="02020603050405020304" pitchFamily="18" charset="0"/>
                                    </a:rPr>
                                    <m:t>𝑠</m:t>
                                  </m:r>
                                </m:e>
                                <m:sup>
                                  <m:r>
                                    <a:rPr lang="en-US" sz="2200" b="0" i="1">
                                      <a:solidFill>
                                        <a:srgbClr val="000000"/>
                                      </a:solidFill>
                                      <a:effectLst/>
                                      <a:latin typeface="Cambria Math" panose="02040503050406030204" pitchFamily="18" charset="0"/>
                                      <a:ea typeface="Times New Roman" panose="02020603050405020304" pitchFamily="18" charset="0"/>
                                    </a:rPr>
                                    <m:t>𝑠</m:t>
                                  </m:r>
                                </m:sup>
                              </m:sSup>
                            </m:den>
                          </m:f>
                        </m:e>
                      </m:d>
                      <m:r>
                        <a:rPr lang="en-US" sz="2200" b="0" i="1">
                          <a:solidFill>
                            <a:srgbClr val="000000"/>
                          </a:solidFill>
                          <a:effectLst/>
                          <a:latin typeface="Cambria Math" panose="02040503050406030204" pitchFamily="18" charset="0"/>
                          <a:ea typeface="Times New Roman" panose="02020603050405020304" pitchFamily="18" charset="0"/>
                        </a:rPr>
                        <m:t>; </m:t>
                      </m:r>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r>
                            <a:rPr lang="en-US" sz="2200" b="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200" b="0" i="1">
                              <a:solidFill>
                                <a:srgbClr val="000000"/>
                              </a:solidFill>
                              <a:effectLst/>
                              <a:latin typeface="Cambria Math" panose="02040503050406030204" pitchFamily="18" charset="0"/>
                              <a:ea typeface="Times New Roman" panose="02020603050405020304" pitchFamily="18" charset="0"/>
                            </a:rPr>
                            <m:t>𝑔</m:t>
                          </m:r>
                        </m:e>
                        <m:sub>
                          <m:r>
                            <a:rPr lang="en-US" sz="2200" b="0" i="1">
                              <a:solidFill>
                                <a:srgbClr val="000000"/>
                              </a:solidFill>
                              <a:effectLst/>
                              <a:latin typeface="Cambria Math" panose="02040503050406030204" pitchFamily="18" charset="0"/>
                              <a:ea typeface="Times New Roman" panose="02020603050405020304" pitchFamily="18" charset="0"/>
                            </a:rPr>
                            <m:t>2</m:t>
                          </m:r>
                        </m:sub>
                      </m:sSub>
                      <m:r>
                        <a:rPr lang="en-US" sz="2200" b="0" i="1">
                          <a:solidFill>
                            <a:srgbClr val="000000"/>
                          </a:solidFill>
                          <a:effectLst/>
                          <a:latin typeface="Cambria Math" panose="02040503050406030204" pitchFamily="18" charset="0"/>
                          <a:ea typeface="Times New Roman" panose="02020603050405020304" pitchFamily="18" charset="0"/>
                        </a:rPr>
                        <m:t>=0,06</m:t>
                      </m:r>
                      <m:r>
                        <a:rPr lang="en-US" sz="2200" b="0" i="1" smtClean="0">
                          <a:solidFill>
                            <a:srgbClr val="000000"/>
                          </a:solidFill>
                          <a:effectLst/>
                          <a:latin typeface="Cambria Math" panose="02040503050406030204" pitchFamily="18" charset="0"/>
                          <a:ea typeface="Times New Roman" panose="02020603050405020304" pitchFamily="18" charset="0"/>
                        </a:rPr>
                        <m:t>5</m:t>
                      </m:r>
                      <m:r>
                        <a:rPr lang="en-US" sz="2200" b="0" i="1">
                          <a:solidFill>
                            <a:srgbClr val="000000"/>
                          </a:solidFill>
                          <a:effectLst/>
                          <a:latin typeface="Cambria Math" panose="02040503050406030204" pitchFamily="18" charset="0"/>
                          <a:ea typeface="Times New Roman" panose="02020603050405020304" pitchFamily="18" charset="0"/>
                        </a:rPr>
                        <m:t> (</m:t>
                      </m:r>
                      <m:f>
                        <m:fPr>
                          <m:ctrlPr>
                            <a:rPr lang="en-US" sz="2200" i="1">
                              <a:solidFill>
                                <a:srgbClr val="000000"/>
                              </a:solidFill>
                              <a:effectLst/>
                              <a:latin typeface="Cambria Math" panose="02040503050406030204" pitchFamily="18" charset="0"/>
                              <a:ea typeface="Times New Roman" panose="02020603050405020304" pitchFamily="18" charset="0"/>
                            </a:rPr>
                          </m:ctrlPr>
                        </m:fPr>
                        <m:num>
                          <m:r>
                            <a:rPr lang="en-US" sz="2200" b="0" i="1">
                              <a:solidFill>
                                <a:srgbClr val="000000"/>
                              </a:solidFill>
                              <a:effectLst/>
                              <a:latin typeface="Cambria Math" panose="02040503050406030204" pitchFamily="18" charset="0"/>
                              <a:ea typeface="Times New Roman" panose="02020603050405020304" pitchFamily="18" charset="0"/>
                            </a:rPr>
                            <m:t>𝑚</m:t>
                          </m:r>
                        </m:num>
                        <m:den>
                          <m:sSup>
                            <m:sSupPr>
                              <m:ctrlPr>
                                <a:rPr lang="en-US" sz="2200" i="1">
                                  <a:solidFill>
                                    <a:srgbClr val="000000"/>
                                  </a:solidFill>
                                  <a:effectLst/>
                                  <a:latin typeface="Cambria Math" panose="02040503050406030204" pitchFamily="18" charset="0"/>
                                  <a:ea typeface="Times New Roman" panose="02020603050405020304" pitchFamily="18" charset="0"/>
                                </a:rPr>
                              </m:ctrlPr>
                            </m:sSupPr>
                            <m:e>
                              <m:r>
                                <a:rPr lang="en-US" sz="2200" b="0" i="1">
                                  <a:solidFill>
                                    <a:srgbClr val="000000"/>
                                  </a:solidFill>
                                  <a:effectLst/>
                                  <a:latin typeface="Cambria Math" panose="02040503050406030204" pitchFamily="18" charset="0"/>
                                  <a:ea typeface="Times New Roman" panose="02020603050405020304" pitchFamily="18" charset="0"/>
                                </a:rPr>
                                <m:t>𝑠</m:t>
                              </m:r>
                            </m:e>
                            <m:sup>
                              <m:r>
                                <a:rPr lang="en-US" sz="2200" b="0" i="1">
                                  <a:solidFill>
                                    <a:srgbClr val="000000"/>
                                  </a:solidFill>
                                  <a:effectLst/>
                                  <a:latin typeface="Cambria Math" panose="02040503050406030204" pitchFamily="18" charset="0"/>
                                  <a:ea typeface="Times New Roman" panose="02020603050405020304" pitchFamily="18" charset="0"/>
                                </a:rPr>
                                <m:t>2</m:t>
                              </m:r>
                            </m:sup>
                          </m:sSup>
                        </m:den>
                      </m:f>
                      <m:r>
                        <a:rPr lang="en-US" sz="2200" b="0" i="1">
                          <a:solidFill>
                            <a:srgbClr val="000000"/>
                          </a:solidFill>
                          <a:effectLst/>
                          <a:latin typeface="Cambria Math" panose="02040503050406030204" pitchFamily="18" charset="0"/>
                          <a:ea typeface="Times New Roman" panose="02020603050405020304" pitchFamily="18" charset="0"/>
                        </a:rPr>
                        <m:t>)</m:t>
                      </m:r>
                    </m:oMath>
                  </m:oMathPara>
                </a14:m>
                <a:endParaRPr lang="en-US" sz="2200">
                  <a:effectLst/>
                  <a:ea typeface="Times New Roman" panose="02020603050405020304" pitchFamily="18" charset="0"/>
                </a:endParaRPr>
              </a:p>
              <a:p>
                <a:pPr algn="just"/>
                <a:r>
                  <a:rPr lang="en-US" sz="2200" b="1">
                    <a:solidFill>
                      <a:srgbClr val="000000"/>
                    </a:solidFill>
                    <a:effectLst/>
                    <a:ea typeface="Times New Roman" panose="02020603050405020304" pitchFamily="18" charset="0"/>
                    <a:sym typeface="Symbol" panose="05050102010706020507" pitchFamily="18" charset="2"/>
                  </a:rPr>
                  <a:t></a:t>
                </a:r>
                <a:r>
                  <a:rPr lang="en-US" sz="2200" b="1">
                    <a:solidFill>
                      <a:srgbClr val="000000"/>
                    </a:solidFill>
                    <a:effectLst/>
                    <a:ea typeface="Times New Roman" panose="02020603050405020304" pitchFamily="18" charset="0"/>
                  </a:rPr>
                  <a:t> Tương tự, v</a:t>
                </a:r>
                <a:r>
                  <a:rPr lang="en-US" sz="2200">
                    <a:solidFill>
                      <a:srgbClr val="000000"/>
                    </a:solidFill>
                    <a:effectLst/>
                    <a:ea typeface="Times New Roman" panose="02020603050405020304" pitchFamily="18" charset="0"/>
                  </a:rPr>
                  <a:t>ới quãng đường 0,800 m:</a:t>
                </a:r>
                <a:endParaRPr lang="en-US" sz="2200">
                  <a:effectLst/>
                  <a:ea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i="1">
                              <a:solidFill>
                                <a:srgbClr val="000000"/>
                              </a:solidFill>
                              <a:effectLst/>
                              <a:latin typeface="Cambria Math" panose="02040503050406030204" pitchFamily="18" charset="0"/>
                              <a:ea typeface="Times New Roman" panose="02020603050405020304" pitchFamily="18" charset="0"/>
                            </a:rPr>
                            <m:t>𝑡</m:t>
                          </m:r>
                        </m:e>
                      </m:acc>
                      <m:r>
                        <a:rPr lang="en-US" sz="2200" i="1">
                          <a:solidFill>
                            <a:srgbClr val="000000"/>
                          </a:solidFill>
                          <a:effectLst/>
                          <a:latin typeface="Cambria Math" panose="02040503050406030204" pitchFamily="18" charset="0"/>
                          <a:ea typeface="Times New Roman" panose="02020603050405020304" pitchFamily="18" charset="0"/>
                        </a:rPr>
                        <m:t>=0,40</m:t>
                      </m:r>
                      <m:r>
                        <a:rPr lang="en-US" sz="2200" b="0" i="1" smtClean="0">
                          <a:solidFill>
                            <a:srgbClr val="000000"/>
                          </a:solidFill>
                          <a:effectLst/>
                          <a:latin typeface="Cambria Math" panose="02040503050406030204" pitchFamily="18" charset="0"/>
                          <a:ea typeface="Times New Roman" panose="02020603050405020304" pitchFamily="18" charset="0"/>
                        </a:rPr>
                        <m:t>4</m:t>
                      </m:r>
                      <m:r>
                        <a:rPr lang="en-US" sz="2200" i="1">
                          <a:solidFill>
                            <a:srgbClr val="000000"/>
                          </a:solidFill>
                          <a:effectLst/>
                          <a:latin typeface="Cambria Math" panose="02040503050406030204" pitchFamily="18" charset="0"/>
                          <a:ea typeface="Times New Roman" panose="02020603050405020304" pitchFamily="18" charset="0"/>
                        </a:rPr>
                        <m:t> </m:t>
                      </m:r>
                      <m:d>
                        <m:dPr>
                          <m:ctrlPr>
                            <a:rPr lang="en-US" sz="2200" i="1">
                              <a:solidFill>
                                <a:srgbClr val="000000"/>
                              </a:solidFill>
                              <a:effectLst/>
                              <a:latin typeface="Cambria Math" panose="02040503050406030204" pitchFamily="18" charset="0"/>
                              <a:ea typeface="Times New Roman" panose="02020603050405020304" pitchFamily="18" charset="0"/>
                            </a:rPr>
                          </m:ctrlPr>
                        </m:dPr>
                        <m:e>
                          <m:r>
                            <a:rPr lang="en-US" sz="2200" i="1">
                              <a:solidFill>
                                <a:srgbClr val="000000"/>
                              </a:solidFill>
                              <a:effectLst/>
                              <a:latin typeface="Cambria Math" panose="02040503050406030204" pitchFamily="18" charset="0"/>
                              <a:ea typeface="Times New Roman" panose="02020603050405020304" pitchFamily="18" charset="0"/>
                            </a:rPr>
                            <m:t>𝑠</m:t>
                          </m:r>
                        </m:e>
                      </m:d>
                      <m:r>
                        <a:rPr lang="en-US" sz="2200" i="1">
                          <a:solidFill>
                            <a:srgbClr val="000000"/>
                          </a:solidFill>
                          <a:effectLst/>
                          <a:latin typeface="Cambria Math" panose="02040503050406030204" pitchFamily="18" charset="0"/>
                          <a:ea typeface="Times New Roman" panose="02020603050405020304" pitchFamily="18" charset="0"/>
                        </a:rPr>
                        <m:t>; </m:t>
                      </m:r>
                      <m:r>
                        <a:rPr lang="en-US" sz="2200" b="0" i="1">
                          <a:solidFill>
                            <a:srgbClr val="000000"/>
                          </a:solidFill>
                          <a:effectLst/>
                          <a:latin typeface="Cambria Math" panose="02040503050406030204" pitchFamily="18" charset="0"/>
                          <a:ea typeface="Times New Roman" panose="02020603050405020304" pitchFamily="18" charset="0"/>
                        </a:rPr>
                        <m:t>∆</m:t>
                      </m:r>
                      <m:r>
                        <a:rPr lang="en-US" sz="2200" b="0" i="1">
                          <a:solidFill>
                            <a:srgbClr val="000000"/>
                          </a:solidFill>
                          <a:effectLst/>
                          <a:latin typeface="Cambria Math" panose="02040503050406030204" pitchFamily="18" charset="0"/>
                          <a:ea typeface="Times New Roman" panose="02020603050405020304" pitchFamily="18" charset="0"/>
                        </a:rPr>
                        <m:t>𝑡</m:t>
                      </m:r>
                      <m:r>
                        <a:rPr lang="en-US" sz="2200" i="1">
                          <a:solidFill>
                            <a:srgbClr val="000000"/>
                          </a:solidFill>
                          <a:effectLst/>
                          <a:latin typeface="Cambria Math" panose="02040503050406030204" pitchFamily="18" charset="0"/>
                          <a:ea typeface="Times New Roman" panose="02020603050405020304" pitchFamily="18" charset="0"/>
                        </a:rPr>
                        <m:t>=0,001 </m:t>
                      </m:r>
                      <m:d>
                        <m:dPr>
                          <m:ctrlPr>
                            <a:rPr lang="en-US" sz="2200" i="1">
                              <a:solidFill>
                                <a:srgbClr val="000000"/>
                              </a:solidFill>
                              <a:effectLst/>
                              <a:latin typeface="Cambria Math" panose="02040503050406030204" pitchFamily="18" charset="0"/>
                              <a:ea typeface="Times New Roman" panose="02020603050405020304" pitchFamily="18" charset="0"/>
                            </a:rPr>
                          </m:ctrlPr>
                        </m:dPr>
                        <m:e>
                          <m:r>
                            <a:rPr lang="en-US" sz="2200" i="1">
                              <a:solidFill>
                                <a:srgbClr val="000000"/>
                              </a:solidFill>
                              <a:effectLst/>
                              <a:latin typeface="Cambria Math" panose="02040503050406030204" pitchFamily="18" charset="0"/>
                              <a:ea typeface="Times New Roman" panose="02020603050405020304" pitchFamily="18" charset="0"/>
                            </a:rPr>
                            <m:t>𝑠</m:t>
                          </m:r>
                        </m:e>
                      </m:d>
                      <m:r>
                        <a:rPr lang="en-US" sz="2200" i="1">
                          <a:solidFill>
                            <a:srgbClr val="000000"/>
                          </a:solidFill>
                          <a:effectLst/>
                          <a:latin typeface="Cambria Math" panose="02040503050406030204" pitchFamily="18" charset="0"/>
                          <a:ea typeface="Times New Roman" panose="02020603050405020304" pitchFamily="18" charset="0"/>
                        </a:rPr>
                        <m:t>; </m:t>
                      </m:r>
                    </m:oMath>
                  </m:oMathPara>
                </a14:m>
                <a:endParaRPr lang="en-US" sz="2200" i="1">
                  <a:solidFill>
                    <a:srgbClr val="000000"/>
                  </a:solidFill>
                  <a:effectLst/>
                  <a:latin typeface="Cambria Math" panose="02040503050406030204" pitchFamily="18" charset="0"/>
                  <a:ea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b="0" i="1">
                                  <a:solidFill>
                                    <a:srgbClr val="000000"/>
                                  </a:solidFill>
                                  <a:effectLst/>
                                  <a:latin typeface="Cambria Math" panose="02040503050406030204" pitchFamily="18" charset="0"/>
                                  <a:ea typeface="Times New Roman" panose="02020603050405020304" pitchFamily="18" charset="0"/>
                                </a:rPr>
                                <m:t>𝑔</m:t>
                              </m:r>
                            </m:e>
                          </m:acc>
                        </m:e>
                        <m:sub>
                          <m:r>
                            <a:rPr lang="en-US" sz="2200" b="0" i="1">
                              <a:solidFill>
                                <a:srgbClr val="000000"/>
                              </a:solidFill>
                              <a:effectLst/>
                              <a:latin typeface="Cambria Math" panose="02040503050406030204" pitchFamily="18" charset="0"/>
                              <a:ea typeface="Times New Roman" panose="02020603050405020304" pitchFamily="18" charset="0"/>
                            </a:rPr>
                            <m:t>3</m:t>
                          </m:r>
                        </m:sub>
                      </m:sSub>
                      <m:r>
                        <a:rPr lang="en-US" sz="2200" b="0" i="1">
                          <a:solidFill>
                            <a:srgbClr val="000000"/>
                          </a:solidFill>
                          <a:effectLst/>
                          <a:latin typeface="Cambria Math" panose="02040503050406030204" pitchFamily="18" charset="0"/>
                          <a:ea typeface="Times New Roman" panose="02020603050405020304" pitchFamily="18" charset="0"/>
                        </a:rPr>
                        <m:t>=</m:t>
                      </m:r>
                      <m:f>
                        <m:fPr>
                          <m:ctrlPr>
                            <a:rPr lang="en-US" sz="2200" i="1">
                              <a:solidFill>
                                <a:srgbClr val="000000"/>
                              </a:solidFill>
                              <a:effectLst/>
                              <a:latin typeface="Cambria Math" panose="02040503050406030204" pitchFamily="18" charset="0"/>
                              <a:ea typeface="Times New Roman" panose="02020603050405020304" pitchFamily="18" charset="0"/>
                            </a:rPr>
                          </m:ctrlPr>
                        </m:fPr>
                        <m:num>
                          <m:r>
                            <a:rPr lang="en-US" sz="2200" b="0" i="1">
                              <a:solidFill>
                                <a:srgbClr val="000000"/>
                              </a:solidFill>
                              <a:effectLst/>
                              <a:latin typeface="Cambria Math" panose="02040503050406030204" pitchFamily="18" charset="0"/>
                              <a:ea typeface="Times New Roman" panose="02020603050405020304" pitchFamily="18" charset="0"/>
                            </a:rPr>
                            <m:t>2</m:t>
                          </m:r>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b="0" i="1">
                                  <a:solidFill>
                                    <a:srgbClr val="000000"/>
                                  </a:solidFill>
                                  <a:effectLst/>
                                  <a:latin typeface="Cambria Math" panose="02040503050406030204" pitchFamily="18" charset="0"/>
                                  <a:ea typeface="Times New Roman" panose="02020603050405020304" pitchFamily="18" charset="0"/>
                                </a:rPr>
                                <m:t>𝑠</m:t>
                              </m:r>
                            </m:e>
                          </m:acc>
                        </m:num>
                        <m:den>
                          <m:sSup>
                            <m:sSupPr>
                              <m:ctrlPr>
                                <a:rPr lang="en-US" sz="2200" i="1">
                                  <a:solidFill>
                                    <a:srgbClr val="000000"/>
                                  </a:solidFill>
                                  <a:effectLst/>
                                  <a:latin typeface="Cambria Math" panose="02040503050406030204" pitchFamily="18" charset="0"/>
                                  <a:ea typeface="Times New Roman" panose="02020603050405020304" pitchFamily="18" charset="0"/>
                                </a:rPr>
                              </m:ctrlPr>
                            </m:sSupPr>
                            <m:e>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b="0" i="1">
                                      <a:solidFill>
                                        <a:srgbClr val="000000"/>
                                      </a:solidFill>
                                      <a:effectLst/>
                                      <a:latin typeface="Cambria Math" panose="02040503050406030204" pitchFamily="18" charset="0"/>
                                      <a:ea typeface="Times New Roman" panose="02020603050405020304" pitchFamily="18" charset="0"/>
                                    </a:rPr>
                                    <m:t>𝑡</m:t>
                                  </m:r>
                                </m:e>
                              </m:acc>
                            </m:e>
                            <m:sup>
                              <m:r>
                                <a:rPr lang="en-US" sz="2200" b="0" i="1">
                                  <a:solidFill>
                                    <a:srgbClr val="000000"/>
                                  </a:solidFill>
                                  <a:effectLst/>
                                  <a:latin typeface="Cambria Math" panose="02040503050406030204" pitchFamily="18" charset="0"/>
                                  <a:ea typeface="Times New Roman" panose="02020603050405020304" pitchFamily="18" charset="0"/>
                                </a:rPr>
                                <m:t>2</m:t>
                              </m:r>
                            </m:sup>
                          </m:sSup>
                        </m:den>
                      </m:f>
                      <m:r>
                        <a:rPr lang="en-US" sz="2200" b="0" i="1">
                          <a:solidFill>
                            <a:srgbClr val="000000"/>
                          </a:solidFill>
                          <a:effectLst/>
                          <a:latin typeface="Cambria Math" panose="02040503050406030204" pitchFamily="18" charset="0"/>
                          <a:ea typeface="Times New Roman" panose="02020603050405020304" pitchFamily="18" charset="0"/>
                        </a:rPr>
                        <m:t>=9,8</m:t>
                      </m:r>
                      <m:r>
                        <a:rPr lang="en-US" sz="2200" b="0" i="1" smtClean="0">
                          <a:solidFill>
                            <a:srgbClr val="000000"/>
                          </a:solidFill>
                          <a:effectLst/>
                          <a:latin typeface="Cambria Math" panose="02040503050406030204" pitchFamily="18" charset="0"/>
                          <a:ea typeface="Times New Roman" panose="02020603050405020304" pitchFamily="18" charset="0"/>
                        </a:rPr>
                        <m:t>0</m:t>
                      </m:r>
                      <m:r>
                        <a:rPr lang="en-US" sz="2200" b="0" i="1">
                          <a:solidFill>
                            <a:srgbClr val="000000"/>
                          </a:solidFill>
                          <a:effectLst/>
                          <a:latin typeface="Cambria Math" panose="02040503050406030204" pitchFamily="18" charset="0"/>
                          <a:ea typeface="Times New Roman" panose="02020603050405020304" pitchFamily="18" charset="0"/>
                        </a:rPr>
                        <m:t>3 </m:t>
                      </m:r>
                      <m:d>
                        <m:dPr>
                          <m:ctrlPr>
                            <a:rPr lang="en-US" sz="2200" i="1">
                              <a:solidFill>
                                <a:srgbClr val="000000"/>
                              </a:solidFill>
                              <a:effectLst/>
                              <a:latin typeface="Cambria Math" panose="02040503050406030204" pitchFamily="18" charset="0"/>
                              <a:ea typeface="Times New Roman" panose="02020603050405020304" pitchFamily="18" charset="0"/>
                            </a:rPr>
                          </m:ctrlPr>
                        </m:dPr>
                        <m:e>
                          <m:f>
                            <m:fPr>
                              <m:ctrlPr>
                                <a:rPr lang="en-US" sz="2200" i="1">
                                  <a:solidFill>
                                    <a:srgbClr val="000000"/>
                                  </a:solidFill>
                                  <a:effectLst/>
                                  <a:latin typeface="Cambria Math" panose="02040503050406030204" pitchFamily="18" charset="0"/>
                                  <a:ea typeface="Times New Roman" panose="02020603050405020304" pitchFamily="18" charset="0"/>
                                </a:rPr>
                              </m:ctrlPr>
                            </m:fPr>
                            <m:num>
                              <m:r>
                                <a:rPr lang="en-US" sz="2200" b="0" i="1">
                                  <a:solidFill>
                                    <a:srgbClr val="000000"/>
                                  </a:solidFill>
                                  <a:effectLst/>
                                  <a:latin typeface="Cambria Math" panose="02040503050406030204" pitchFamily="18" charset="0"/>
                                  <a:ea typeface="Times New Roman" panose="02020603050405020304" pitchFamily="18" charset="0"/>
                                </a:rPr>
                                <m:t>𝑚</m:t>
                              </m:r>
                            </m:num>
                            <m:den>
                              <m:sSup>
                                <m:sSupPr>
                                  <m:ctrlPr>
                                    <a:rPr lang="en-US" sz="2200" i="1">
                                      <a:solidFill>
                                        <a:srgbClr val="000000"/>
                                      </a:solidFill>
                                      <a:effectLst/>
                                      <a:latin typeface="Cambria Math" panose="02040503050406030204" pitchFamily="18" charset="0"/>
                                      <a:ea typeface="Times New Roman" panose="02020603050405020304" pitchFamily="18" charset="0"/>
                                    </a:rPr>
                                  </m:ctrlPr>
                                </m:sSupPr>
                                <m:e>
                                  <m:r>
                                    <a:rPr lang="en-US" sz="2200" b="0" i="1">
                                      <a:solidFill>
                                        <a:srgbClr val="000000"/>
                                      </a:solidFill>
                                      <a:effectLst/>
                                      <a:latin typeface="Cambria Math" panose="02040503050406030204" pitchFamily="18" charset="0"/>
                                      <a:ea typeface="Times New Roman" panose="02020603050405020304" pitchFamily="18" charset="0"/>
                                    </a:rPr>
                                    <m:t>𝑠</m:t>
                                  </m:r>
                                </m:e>
                                <m:sup>
                                  <m:r>
                                    <a:rPr lang="en-US" sz="2200" b="0" i="1">
                                      <a:solidFill>
                                        <a:srgbClr val="000000"/>
                                      </a:solidFill>
                                      <a:effectLst/>
                                      <a:latin typeface="Cambria Math" panose="02040503050406030204" pitchFamily="18" charset="0"/>
                                      <a:ea typeface="Times New Roman" panose="02020603050405020304" pitchFamily="18" charset="0"/>
                                    </a:rPr>
                                    <m:t>𝑠</m:t>
                                  </m:r>
                                </m:sup>
                              </m:sSup>
                            </m:den>
                          </m:f>
                        </m:e>
                      </m:d>
                      <m:r>
                        <a:rPr lang="en-US" sz="2200" b="0" i="1">
                          <a:solidFill>
                            <a:srgbClr val="000000"/>
                          </a:solidFill>
                          <a:effectLst/>
                          <a:latin typeface="Cambria Math" panose="02040503050406030204" pitchFamily="18" charset="0"/>
                          <a:ea typeface="Times New Roman" panose="02020603050405020304" pitchFamily="18" charset="0"/>
                        </a:rPr>
                        <m:t>; </m:t>
                      </m:r>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r>
                            <a:rPr lang="en-US" sz="2200" b="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200" b="0" i="1">
                              <a:solidFill>
                                <a:srgbClr val="000000"/>
                              </a:solidFill>
                              <a:effectLst/>
                              <a:latin typeface="Cambria Math" panose="02040503050406030204" pitchFamily="18" charset="0"/>
                              <a:ea typeface="Times New Roman" panose="02020603050405020304" pitchFamily="18" charset="0"/>
                            </a:rPr>
                            <m:t>𝑔</m:t>
                          </m:r>
                        </m:e>
                        <m:sub>
                          <m:r>
                            <a:rPr lang="en-US" sz="2200" b="0" i="1">
                              <a:solidFill>
                                <a:srgbClr val="000000"/>
                              </a:solidFill>
                              <a:effectLst/>
                              <a:latin typeface="Cambria Math" panose="02040503050406030204" pitchFamily="18" charset="0"/>
                              <a:ea typeface="Times New Roman" panose="02020603050405020304" pitchFamily="18" charset="0"/>
                            </a:rPr>
                            <m:t>3</m:t>
                          </m:r>
                        </m:sub>
                      </m:sSub>
                      <m:r>
                        <a:rPr lang="en-US" sz="2200" b="0" i="1">
                          <a:solidFill>
                            <a:srgbClr val="000000"/>
                          </a:solidFill>
                          <a:effectLst/>
                          <a:latin typeface="Cambria Math" panose="02040503050406030204" pitchFamily="18" charset="0"/>
                          <a:ea typeface="Times New Roman" panose="02020603050405020304" pitchFamily="18" charset="0"/>
                        </a:rPr>
                        <m:t>=0,05</m:t>
                      </m:r>
                      <m:r>
                        <a:rPr lang="en-US" sz="2200" b="0" i="1" smtClean="0">
                          <a:solidFill>
                            <a:srgbClr val="000000"/>
                          </a:solidFill>
                          <a:effectLst/>
                          <a:latin typeface="Cambria Math" panose="02040503050406030204" pitchFamily="18" charset="0"/>
                          <a:ea typeface="Times New Roman" panose="02020603050405020304" pitchFamily="18" charset="0"/>
                        </a:rPr>
                        <m:t>7</m:t>
                      </m:r>
                      <m:r>
                        <a:rPr lang="en-US" sz="2200" b="0" i="1">
                          <a:solidFill>
                            <a:srgbClr val="000000"/>
                          </a:solidFill>
                          <a:effectLst/>
                          <a:latin typeface="Cambria Math" panose="02040503050406030204" pitchFamily="18" charset="0"/>
                          <a:ea typeface="Times New Roman" panose="02020603050405020304" pitchFamily="18" charset="0"/>
                        </a:rPr>
                        <m:t> (</m:t>
                      </m:r>
                      <m:f>
                        <m:fPr>
                          <m:ctrlPr>
                            <a:rPr lang="en-US" sz="2200" i="1">
                              <a:solidFill>
                                <a:srgbClr val="000000"/>
                              </a:solidFill>
                              <a:effectLst/>
                              <a:latin typeface="Cambria Math" panose="02040503050406030204" pitchFamily="18" charset="0"/>
                              <a:ea typeface="Times New Roman" panose="02020603050405020304" pitchFamily="18" charset="0"/>
                            </a:rPr>
                          </m:ctrlPr>
                        </m:fPr>
                        <m:num>
                          <m:r>
                            <a:rPr lang="en-US" sz="2200" b="0" i="1">
                              <a:solidFill>
                                <a:srgbClr val="000000"/>
                              </a:solidFill>
                              <a:effectLst/>
                              <a:latin typeface="Cambria Math" panose="02040503050406030204" pitchFamily="18" charset="0"/>
                              <a:ea typeface="Times New Roman" panose="02020603050405020304" pitchFamily="18" charset="0"/>
                            </a:rPr>
                            <m:t>𝑚</m:t>
                          </m:r>
                        </m:num>
                        <m:den>
                          <m:sSup>
                            <m:sSupPr>
                              <m:ctrlPr>
                                <a:rPr lang="en-US" sz="2200" i="1">
                                  <a:solidFill>
                                    <a:srgbClr val="000000"/>
                                  </a:solidFill>
                                  <a:effectLst/>
                                  <a:latin typeface="Cambria Math" panose="02040503050406030204" pitchFamily="18" charset="0"/>
                                  <a:ea typeface="Times New Roman" panose="02020603050405020304" pitchFamily="18" charset="0"/>
                                </a:rPr>
                              </m:ctrlPr>
                            </m:sSupPr>
                            <m:e>
                              <m:r>
                                <a:rPr lang="en-US" sz="2200" b="0" i="1">
                                  <a:solidFill>
                                    <a:srgbClr val="000000"/>
                                  </a:solidFill>
                                  <a:effectLst/>
                                  <a:latin typeface="Cambria Math" panose="02040503050406030204" pitchFamily="18" charset="0"/>
                                  <a:ea typeface="Times New Roman" panose="02020603050405020304" pitchFamily="18" charset="0"/>
                                </a:rPr>
                                <m:t>𝑠</m:t>
                              </m:r>
                            </m:e>
                            <m:sup>
                              <m:r>
                                <a:rPr lang="en-US" sz="2200" b="0" i="1">
                                  <a:solidFill>
                                    <a:srgbClr val="000000"/>
                                  </a:solidFill>
                                  <a:effectLst/>
                                  <a:latin typeface="Cambria Math" panose="02040503050406030204" pitchFamily="18" charset="0"/>
                                  <a:ea typeface="Times New Roman" panose="02020603050405020304" pitchFamily="18" charset="0"/>
                                </a:rPr>
                                <m:t>2</m:t>
                              </m:r>
                            </m:sup>
                          </m:sSup>
                        </m:den>
                      </m:f>
                      <m:r>
                        <a:rPr lang="en-US" sz="2200" b="0" i="1">
                          <a:solidFill>
                            <a:srgbClr val="000000"/>
                          </a:solidFill>
                          <a:effectLst/>
                          <a:latin typeface="Cambria Math" panose="02040503050406030204" pitchFamily="18" charset="0"/>
                          <a:ea typeface="Times New Roman" panose="02020603050405020304" pitchFamily="18" charset="0"/>
                        </a:rPr>
                        <m:t>)</m:t>
                      </m:r>
                    </m:oMath>
                  </m:oMathPara>
                </a14:m>
                <a:endParaRPr lang="en-US" sz="2200">
                  <a:effectLst/>
                  <a:ea typeface="Times New Roman" panose="02020603050405020304" pitchFamily="18" charset="0"/>
                </a:endParaRPr>
              </a:p>
            </p:txBody>
          </p:sp>
        </mc:Choice>
        <mc:Fallback xmlns="">
          <p:sp>
            <p:nvSpPr>
              <p:cNvPr id="10" name="TextBox 9" descr="137 zalo kim anh">
                <a:extLst>
                  <a:ext uri="{FF2B5EF4-FFF2-40B4-BE49-F238E27FC236}">
                    <a16:creationId xmlns:a16="http://schemas.microsoft.com/office/drawing/2014/main" id="{750A9C68-78B9-C661-A5AE-B38F4F78FE38}"/>
                  </a:ext>
                </a:extLst>
              </p:cNvPr>
              <p:cNvSpPr txBox="1">
                <a:spLocks noRot="1" noChangeAspect="1" noMove="1" noResize="1" noEditPoints="1" noAdjustHandles="1" noChangeArrowheads="1" noChangeShapeType="1" noTextEdit="1"/>
              </p:cNvSpPr>
              <p:nvPr/>
            </p:nvSpPr>
            <p:spPr>
              <a:xfrm>
                <a:off x="5801194" y="1816379"/>
                <a:ext cx="5694559" cy="2718949"/>
              </a:xfrm>
              <a:prstGeom prst="rect">
                <a:avLst/>
              </a:prstGeom>
              <a:blipFill>
                <a:blip r:embed="rId4"/>
                <a:stretch>
                  <a:fillRect l="-1392" t="-201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 name="TextBox 3" descr="137 zalo kim anh">
                <a:extLst>
                  <a:ext uri="{FF2B5EF4-FFF2-40B4-BE49-F238E27FC236}">
                    <a16:creationId xmlns:a16="http://schemas.microsoft.com/office/drawing/2014/main" id="{1E20714E-6D39-27D7-FD10-D418527A3DF2}"/>
                  </a:ext>
                </a:extLst>
              </p:cNvPr>
              <p:cNvSpPr txBox="1"/>
              <p:nvPr/>
            </p:nvSpPr>
            <p:spPr>
              <a:xfrm>
                <a:off x="197016" y="4607480"/>
                <a:ext cx="11797968" cy="1967333"/>
              </a:xfrm>
              <a:prstGeom prst="rect">
                <a:avLst/>
              </a:prstGeom>
              <a:noFill/>
            </p:spPr>
            <p:txBody>
              <a:bodyPr wrap="square">
                <a:spAutoFit/>
              </a:bodyPr>
              <a:lstStyle/>
              <a:p>
                <a:pPr algn="just"/>
                <a:r>
                  <a:rPr lang="en-US" sz="2200" b="1">
                    <a:solidFill>
                      <a:srgbClr val="000000"/>
                    </a:solidFill>
                    <a:effectLst/>
                    <a:ea typeface="Times New Roman" panose="02020603050405020304" pitchFamily="18" charset="0"/>
                    <a:sym typeface="Wingdings" panose="05000000000000000000" pitchFamily="2" charset="2"/>
                  </a:rPr>
                  <a:t></a:t>
                </a:r>
                <a:r>
                  <a:rPr lang="en-US" sz="2200" b="1">
                    <a:solidFill>
                      <a:srgbClr val="000000"/>
                    </a:solidFill>
                    <a:effectLst/>
                    <a:ea typeface="Times New Roman" panose="02020603050405020304" pitchFamily="18" charset="0"/>
                  </a:rPr>
                  <a:t> Giá trị trung bình và sai số của phép đo gia tốc rơi tự do:</a:t>
                </a:r>
                <a:endParaRPr lang="en-US" sz="2200">
                  <a:effectLst/>
                  <a:ea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i="1">
                              <a:solidFill>
                                <a:srgbClr val="000000"/>
                              </a:solidFill>
                              <a:effectLst/>
                              <a:latin typeface="Cambria Math" panose="02040503050406030204" pitchFamily="18" charset="0"/>
                              <a:ea typeface="Times New Roman" panose="02020603050405020304" pitchFamily="18" charset="0"/>
                            </a:rPr>
                            <m:t>𝑔</m:t>
                          </m:r>
                        </m:e>
                      </m:acc>
                      <m:r>
                        <a:rPr lang="en-US" sz="2200" i="1">
                          <a:solidFill>
                            <a:srgbClr val="000000"/>
                          </a:solidFill>
                          <a:effectLst/>
                          <a:latin typeface="Cambria Math" panose="02040503050406030204" pitchFamily="18" charset="0"/>
                          <a:ea typeface="Times New Roman" panose="02020603050405020304" pitchFamily="18" charset="0"/>
                        </a:rPr>
                        <m:t>=</m:t>
                      </m:r>
                      <m:f>
                        <m:fPr>
                          <m:ctrlPr>
                            <a:rPr lang="en-US" sz="2200" i="1">
                              <a:solidFill>
                                <a:srgbClr val="000000"/>
                              </a:solidFill>
                              <a:effectLst/>
                              <a:latin typeface="Cambria Math" panose="02040503050406030204" pitchFamily="18" charset="0"/>
                              <a:ea typeface="Times New Roman" panose="02020603050405020304" pitchFamily="18" charset="0"/>
                            </a:rPr>
                          </m:ctrlPr>
                        </m:fPr>
                        <m:num>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i="1">
                                      <a:solidFill>
                                        <a:srgbClr val="000000"/>
                                      </a:solidFill>
                                      <a:effectLst/>
                                      <a:latin typeface="Cambria Math" panose="02040503050406030204" pitchFamily="18" charset="0"/>
                                      <a:ea typeface="Times New Roman" panose="02020603050405020304" pitchFamily="18" charset="0"/>
                                    </a:rPr>
                                    <m:t>𝑔</m:t>
                                  </m:r>
                                </m:e>
                              </m:acc>
                            </m:e>
                            <m:sub>
                              <m:r>
                                <a:rPr lang="en-US" sz="2200" i="1">
                                  <a:solidFill>
                                    <a:srgbClr val="000000"/>
                                  </a:solidFill>
                                  <a:effectLst/>
                                  <a:latin typeface="Cambria Math" panose="02040503050406030204" pitchFamily="18" charset="0"/>
                                  <a:ea typeface="Times New Roman" panose="02020603050405020304" pitchFamily="18" charset="0"/>
                                </a:rPr>
                                <m:t>1</m:t>
                              </m:r>
                            </m:sub>
                          </m:sSub>
                          <m:r>
                            <a:rPr lang="en-US" sz="2200" i="1">
                              <a:solidFill>
                                <a:srgbClr val="000000"/>
                              </a:solidFill>
                              <a:effectLst/>
                              <a:latin typeface="Cambria Math" panose="02040503050406030204" pitchFamily="18" charset="0"/>
                              <a:ea typeface="Times New Roman" panose="02020603050405020304" pitchFamily="18" charset="0"/>
                            </a:rPr>
                            <m:t>+</m:t>
                          </m:r>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i="1">
                                      <a:solidFill>
                                        <a:srgbClr val="000000"/>
                                      </a:solidFill>
                                      <a:effectLst/>
                                      <a:latin typeface="Cambria Math" panose="02040503050406030204" pitchFamily="18" charset="0"/>
                                      <a:ea typeface="Times New Roman" panose="02020603050405020304" pitchFamily="18" charset="0"/>
                                    </a:rPr>
                                    <m:t>𝑔</m:t>
                                  </m:r>
                                </m:e>
                              </m:acc>
                            </m:e>
                            <m:sub>
                              <m:r>
                                <a:rPr lang="en-US" sz="2200" i="1">
                                  <a:solidFill>
                                    <a:srgbClr val="000000"/>
                                  </a:solidFill>
                                  <a:effectLst/>
                                  <a:latin typeface="Cambria Math" panose="02040503050406030204" pitchFamily="18" charset="0"/>
                                  <a:ea typeface="Times New Roman" panose="02020603050405020304" pitchFamily="18" charset="0"/>
                                </a:rPr>
                                <m:t>2</m:t>
                              </m:r>
                            </m:sub>
                          </m:sSub>
                          <m:r>
                            <a:rPr lang="en-US" sz="2200" i="1">
                              <a:solidFill>
                                <a:srgbClr val="000000"/>
                              </a:solidFill>
                              <a:effectLst/>
                              <a:latin typeface="Cambria Math" panose="02040503050406030204" pitchFamily="18" charset="0"/>
                              <a:ea typeface="Times New Roman" panose="02020603050405020304" pitchFamily="18" charset="0"/>
                            </a:rPr>
                            <m:t>+</m:t>
                          </m:r>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i="1">
                                      <a:solidFill>
                                        <a:srgbClr val="000000"/>
                                      </a:solidFill>
                                      <a:effectLst/>
                                      <a:latin typeface="Cambria Math" panose="02040503050406030204" pitchFamily="18" charset="0"/>
                                      <a:ea typeface="Times New Roman" panose="02020603050405020304" pitchFamily="18" charset="0"/>
                                    </a:rPr>
                                    <m:t>𝑔</m:t>
                                  </m:r>
                                </m:e>
                              </m:acc>
                            </m:e>
                            <m:sub>
                              <m:r>
                                <a:rPr lang="en-US" sz="2200" i="1">
                                  <a:solidFill>
                                    <a:srgbClr val="000000"/>
                                  </a:solidFill>
                                  <a:effectLst/>
                                  <a:latin typeface="Cambria Math" panose="02040503050406030204" pitchFamily="18" charset="0"/>
                                  <a:ea typeface="Times New Roman" panose="02020603050405020304" pitchFamily="18" charset="0"/>
                                </a:rPr>
                                <m:t>3</m:t>
                              </m:r>
                            </m:sub>
                          </m:sSub>
                        </m:num>
                        <m:den>
                          <m:r>
                            <a:rPr lang="en-US" sz="2200" i="1">
                              <a:solidFill>
                                <a:srgbClr val="000000"/>
                              </a:solidFill>
                              <a:effectLst/>
                              <a:latin typeface="Cambria Math" panose="02040503050406030204" pitchFamily="18" charset="0"/>
                              <a:ea typeface="Times New Roman" panose="02020603050405020304" pitchFamily="18" charset="0"/>
                            </a:rPr>
                            <m:t>3</m:t>
                          </m:r>
                        </m:den>
                      </m:f>
                      <m:r>
                        <a:rPr lang="en-US" sz="2200" i="1">
                          <a:solidFill>
                            <a:srgbClr val="000000"/>
                          </a:solidFill>
                          <a:effectLst/>
                          <a:latin typeface="Cambria Math" panose="02040503050406030204" pitchFamily="18" charset="0"/>
                          <a:ea typeface="Times New Roman" panose="02020603050405020304" pitchFamily="18" charset="0"/>
                        </a:rPr>
                        <m:t>=9,8</m:t>
                      </m:r>
                      <m:r>
                        <a:rPr lang="en-US" sz="2200" b="0" i="1" smtClean="0">
                          <a:solidFill>
                            <a:srgbClr val="000000"/>
                          </a:solidFill>
                          <a:effectLst/>
                          <a:latin typeface="Cambria Math" panose="02040503050406030204" pitchFamily="18" charset="0"/>
                          <a:ea typeface="Times New Roman" panose="02020603050405020304" pitchFamily="18" charset="0"/>
                        </a:rPr>
                        <m:t>35</m:t>
                      </m:r>
                      <m:r>
                        <a:rPr lang="en-US" sz="2200" i="1">
                          <a:solidFill>
                            <a:srgbClr val="000000"/>
                          </a:solidFill>
                          <a:effectLst/>
                          <a:latin typeface="Cambria Math" panose="02040503050406030204" pitchFamily="18" charset="0"/>
                          <a:ea typeface="Times New Roman" panose="02020603050405020304" pitchFamily="18" charset="0"/>
                        </a:rPr>
                        <m:t> </m:t>
                      </m:r>
                      <m:d>
                        <m:dPr>
                          <m:ctrlPr>
                            <a:rPr lang="en-US" sz="2200" i="1">
                              <a:solidFill>
                                <a:srgbClr val="000000"/>
                              </a:solidFill>
                              <a:effectLst/>
                              <a:latin typeface="Cambria Math" panose="02040503050406030204" pitchFamily="18" charset="0"/>
                              <a:ea typeface="Times New Roman" panose="02020603050405020304" pitchFamily="18" charset="0"/>
                            </a:rPr>
                          </m:ctrlPr>
                        </m:dPr>
                        <m:e>
                          <m:f>
                            <m:fPr>
                              <m:ctrlPr>
                                <a:rPr lang="en-US" sz="2200" i="1">
                                  <a:solidFill>
                                    <a:srgbClr val="000000"/>
                                  </a:solidFill>
                                  <a:effectLst/>
                                  <a:latin typeface="Cambria Math" panose="02040503050406030204" pitchFamily="18" charset="0"/>
                                  <a:ea typeface="Times New Roman" panose="02020603050405020304" pitchFamily="18" charset="0"/>
                                </a:rPr>
                              </m:ctrlPr>
                            </m:fPr>
                            <m:num>
                              <m:r>
                                <a:rPr lang="en-US" sz="2200" b="0" i="1">
                                  <a:solidFill>
                                    <a:srgbClr val="000000"/>
                                  </a:solidFill>
                                  <a:effectLst/>
                                  <a:latin typeface="Cambria Math" panose="02040503050406030204" pitchFamily="18" charset="0"/>
                                  <a:ea typeface="Times New Roman" panose="02020603050405020304" pitchFamily="18" charset="0"/>
                                </a:rPr>
                                <m:t>𝑚</m:t>
                              </m:r>
                            </m:num>
                            <m:den>
                              <m:sSup>
                                <m:sSupPr>
                                  <m:ctrlPr>
                                    <a:rPr lang="en-US" sz="2200" i="1">
                                      <a:solidFill>
                                        <a:srgbClr val="000000"/>
                                      </a:solidFill>
                                      <a:effectLst/>
                                      <a:latin typeface="Cambria Math" panose="02040503050406030204" pitchFamily="18" charset="0"/>
                                      <a:ea typeface="Times New Roman" panose="02020603050405020304" pitchFamily="18" charset="0"/>
                                    </a:rPr>
                                  </m:ctrlPr>
                                </m:sSupPr>
                                <m:e>
                                  <m:r>
                                    <a:rPr lang="en-US" sz="2200" b="0" i="1">
                                      <a:solidFill>
                                        <a:srgbClr val="000000"/>
                                      </a:solidFill>
                                      <a:effectLst/>
                                      <a:latin typeface="Cambria Math" panose="02040503050406030204" pitchFamily="18" charset="0"/>
                                      <a:ea typeface="Times New Roman" panose="02020603050405020304" pitchFamily="18" charset="0"/>
                                    </a:rPr>
                                    <m:t>𝑠</m:t>
                                  </m:r>
                                </m:e>
                                <m:sup>
                                  <m:r>
                                    <a:rPr lang="en-US" sz="2200" b="0" i="1">
                                      <a:solidFill>
                                        <a:srgbClr val="000000"/>
                                      </a:solidFill>
                                      <a:effectLst/>
                                      <a:latin typeface="Cambria Math" panose="02040503050406030204" pitchFamily="18" charset="0"/>
                                      <a:ea typeface="Times New Roman" panose="02020603050405020304" pitchFamily="18" charset="0"/>
                                    </a:rPr>
                                    <m:t>2</m:t>
                                  </m:r>
                                </m:sup>
                              </m:sSup>
                            </m:den>
                          </m:f>
                        </m:e>
                      </m:d>
                      <m:r>
                        <a:rPr lang="en-US" sz="2200" b="0" i="1" smtClean="0">
                          <a:solidFill>
                            <a:srgbClr val="000000"/>
                          </a:solidFill>
                          <a:effectLst/>
                          <a:latin typeface="Cambria Math" panose="02040503050406030204" pitchFamily="18" charset="0"/>
                          <a:ea typeface="Times New Roman" panose="02020603050405020304" pitchFamily="18" charset="0"/>
                        </a:rPr>
                        <m:t>;   </m:t>
                      </m:r>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200" i="1">
                              <a:solidFill>
                                <a:srgbClr val="000000"/>
                              </a:solidFill>
                              <a:effectLst/>
                              <a:latin typeface="Cambria Math" panose="02040503050406030204" pitchFamily="18" charset="0"/>
                              <a:ea typeface="Times New Roman" panose="02020603050405020304" pitchFamily="18" charset="0"/>
                            </a:rPr>
                            <m:t>𝑔</m:t>
                          </m:r>
                        </m:e>
                      </m:acc>
                      <m:r>
                        <a:rPr lang="en-US" sz="2200" i="1">
                          <a:solidFill>
                            <a:srgbClr val="000000"/>
                          </a:solidFill>
                          <a:effectLst/>
                          <a:latin typeface="Cambria Math" panose="02040503050406030204" pitchFamily="18" charset="0"/>
                          <a:ea typeface="Times New Roman" panose="02020603050405020304" pitchFamily="18" charset="0"/>
                        </a:rPr>
                        <m:t>=</m:t>
                      </m:r>
                      <m:f>
                        <m:fPr>
                          <m:ctrlPr>
                            <a:rPr lang="en-US" sz="2200" i="1">
                              <a:solidFill>
                                <a:srgbClr val="000000"/>
                              </a:solidFill>
                              <a:effectLst/>
                              <a:latin typeface="Cambria Math" panose="02040503050406030204" pitchFamily="18" charset="0"/>
                              <a:ea typeface="Times New Roman" panose="02020603050405020304" pitchFamily="18" charset="0"/>
                            </a:rPr>
                          </m:ctrlPr>
                        </m:fPr>
                        <m:num>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r>
                                <a:rPr lang="en-US" sz="22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200" i="1">
                                  <a:solidFill>
                                    <a:srgbClr val="000000"/>
                                  </a:solidFill>
                                  <a:effectLst/>
                                  <a:latin typeface="Cambria Math" panose="02040503050406030204" pitchFamily="18" charset="0"/>
                                  <a:ea typeface="Times New Roman" panose="02020603050405020304" pitchFamily="18" charset="0"/>
                                </a:rPr>
                                <m:t>𝑔</m:t>
                              </m:r>
                            </m:e>
                            <m:sub>
                              <m:r>
                                <a:rPr lang="en-US" sz="2200" i="1">
                                  <a:solidFill>
                                    <a:srgbClr val="000000"/>
                                  </a:solidFill>
                                  <a:effectLst/>
                                  <a:latin typeface="Cambria Math" panose="02040503050406030204" pitchFamily="18" charset="0"/>
                                  <a:ea typeface="Times New Roman" panose="02020603050405020304" pitchFamily="18" charset="0"/>
                                </a:rPr>
                                <m:t>1</m:t>
                              </m:r>
                            </m:sub>
                          </m:sSub>
                          <m:r>
                            <a:rPr lang="en-US" sz="2200" i="1">
                              <a:solidFill>
                                <a:srgbClr val="000000"/>
                              </a:solidFill>
                              <a:effectLst/>
                              <a:latin typeface="Cambria Math" panose="02040503050406030204" pitchFamily="18" charset="0"/>
                              <a:ea typeface="Times New Roman" panose="02020603050405020304" pitchFamily="18" charset="0"/>
                            </a:rPr>
                            <m:t>+</m:t>
                          </m:r>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r>
                                <a:rPr lang="en-US" sz="22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200" i="1">
                                  <a:solidFill>
                                    <a:srgbClr val="000000"/>
                                  </a:solidFill>
                                  <a:effectLst/>
                                  <a:latin typeface="Cambria Math" panose="02040503050406030204" pitchFamily="18" charset="0"/>
                                  <a:ea typeface="Times New Roman" panose="02020603050405020304" pitchFamily="18" charset="0"/>
                                </a:rPr>
                                <m:t>𝑔</m:t>
                              </m:r>
                            </m:e>
                            <m:sub>
                              <m:r>
                                <a:rPr lang="en-US" sz="2200" i="1">
                                  <a:solidFill>
                                    <a:srgbClr val="000000"/>
                                  </a:solidFill>
                                  <a:effectLst/>
                                  <a:latin typeface="Cambria Math" panose="02040503050406030204" pitchFamily="18" charset="0"/>
                                  <a:ea typeface="Times New Roman" panose="02020603050405020304" pitchFamily="18" charset="0"/>
                                </a:rPr>
                                <m:t>2</m:t>
                              </m:r>
                            </m:sub>
                          </m:sSub>
                          <m:r>
                            <a:rPr lang="en-US" sz="2200" i="1">
                              <a:solidFill>
                                <a:srgbClr val="000000"/>
                              </a:solidFill>
                              <a:effectLst/>
                              <a:latin typeface="Cambria Math" panose="02040503050406030204" pitchFamily="18" charset="0"/>
                              <a:ea typeface="Times New Roman" panose="02020603050405020304" pitchFamily="18" charset="0"/>
                            </a:rPr>
                            <m:t>+</m:t>
                          </m:r>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r>
                                <a:rPr lang="en-US" sz="22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200" i="1">
                                  <a:solidFill>
                                    <a:srgbClr val="000000"/>
                                  </a:solidFill>
                                  <a:effectLst/>
                                  <a:latin typeface="Cambria Math" panose="02040503050406030204" pitchFamily="18" charset="0"/>
                                  <a:ea typeface="Times New Roman" panose="02020603050405020304" pitchFamily="18" charset="0"/>
                                </a:rPr>
                                <m:t>𝑔</m:t>
                              </m:r>
                            </m:e>
                            <m:sub>
                              <m:r>
                                <a:rPr lang="en-US" sz="2200" i="1">
                                  <a:solidFill>
                                    <a:srgbClr val="000000"/>
                                  </a:solidFill>
                                  <a:effectLst/>
                                  <a:latin typeface="Cambria Math" panose="02040503050406030204" pitchFamily="18" charset="0"/>
                                  <a:ea typeface="Times New Roman" panose="02020603050405020304" pitchFamily="18" charset="0"/>
                                </a:rPr>
                                <m:t>3</m:t>
                              </m:r>
                            </m:sub>
                          </m:sSub>
                        </m:num>
                        <m:den>
                          <m:r>
                            <a:rPr lang="en-US" sz="2200" i="1">
                              <a:solidFill>
                                <a:srgbClr val="000000"/>
                              </a:solidFill>
                              <a:effectLst/>
                              <a:latin typeface="Cambria Math" panose="02040503050406030204" pitchFamily="18" charset="0"/>
                              <a:ea typeface="Times New Roman" panose="02020603050405020304" pitchFamily="18" charset="0"/>
                            </a:rPr>
                            <m:t>5</m:t>
                          </m:r>
                        </m:den>
                      </m:f>
                      <m:r>
                        <a:rPr lang="en-US" sz="2200" i="1">
                          <a:solidFill>
                            <a:srgbClr val="000000"/>
                          </a:solidFill>
                          <a:effectLst/>
                          <a:latin typeface="Cambria Math" panose="02040503050406030204" pitchFamily="18" charset="0"/>
                          <a:ea typeface="Times New Roman" panose="02020603050405020304" pitchFamily="18" charset="0"/>
                        </a:rPr>
                        <m:t>=0,0</m:t>
                      </m:r>
                      <m:r>
                        <a:rPr lang="en-US" sz="2200" b="0" i="1" smtClean="0">
                          <a:solidFill>
                            <a:srgbClr val="000000"/>
                          </a:solidFill>
                          <a:effectLst/>
                          <a:latin typeface="Cambria Math" panose="02040503050406030204" pitchFamily="18" charset="0"/>
                          <a:ea typeface="Times New Roman" panose="02020603050405020304" pitchFamily="18" charset="0"/>
                        </a:rPr>
                        <m:t>6</m:t>
                      </m:r>
                      <m:r>
                        <a:rPr lang="en-US" sz="2200" i="1">
                          <a:solidFill>
                            <a:srgbClr val="000000"/>
                          </a:solidFill>
                          <a:effectLst/>
                          <a:latin typeface="Cambria Math" panose="02040503050406030204" pitchFamily="18" charset="0"/>
                          <a:ea typeface="Times New Roman" panose="02020603050405020304" pitchFamily="18" charset="0"/>
                        </a:rPr>
                        <m:t>8 (</m:t>
                      </m:r>
                      <m:f>
                        <m:fPr>
                          <m:ctrlPr>
                            <a:rPr lang="en-US" sz="2200" i="1">
                              <a:solidFill>
                                <a:srgbClr val="000000"/>
                              </a:solidFill>
                              <a:effectLst/>
                              <a:latin typeface="Cambria Math" panose="02040503050406030204" pitchFamily="18" charset="0"/>
                              <a:ea typeface="Times New Roman" panose="02020603050405020304" pitchFamily="18" charset="0"/>
                            </a:rPr>
                          </m:ctrlPr>
                        </m:fPr>
                        <m:num>
                          <m:r>
                            <a:rPr lang="en-US" sz="2200" b="0" i="1">
                              <a:solidFill>
                                <a:srgbClr val="000000"/>
                              </a:solidFill>
                              <a:effectLst/>
                              <a:latin typeface="Cambria Math" panose="02040503050406030204" pitchFamily="18" charset="0"/>
                              <a:ea typeface="Times New Roman" panose="02020603050405020304" pitchFamily="18" charset="0"/>
                            </a:rPr>
                            <m:t>𝑚</m:t>
                          </m:r>
                        </m:num>
                        <m:den>
                          <m:sSup>
                            <m:sSupPr>
                              <m:ctrlPr>
                                <a:rPr lang="en-US" sz="2200" i="1">
                                  <a:solidFill>
                                    <a:srgbClr val="000000"/>
                                  </a:solidFill>
                                  <a:effectLst/>
                                  <a:latin typeface="Cambria Math" panose="02040503050406030204" pitchFamily="18" charset="0"/>
                                  <a:ea typeface="Times New Roman" panose="02020603050405020304" pitchFamily="18" charset="0"/>
                                </a:rPr>
                              </m:ctrlPr>
                            </m:sSupPr>
                            <m:e>
                              <m:r>
                                <a:rPr lang="en-US" sz="2200" b="0" i="1">
                                  <a:solidFill>
                                    <a:srgbClr val="000000"/>
                                  </a:solidFill>
                                  <a:effectLst/>
                                  <a:latin typeface="Cambria Math" panose="02040503050406030204" pitchFamily="18" charset="0"/>
                                  <a:ea typeface="Times New Roman" panose="02020603050405020304" pitchFamily="18" charset="0"/>
                                </a:rPr>
                                <m:t>𝑠</m:t>
                              </m:r>
                            </m:e>
                            <m:sup>
                              <m:r>
                                <a:rPr lang="en-US" sz="2200" b="0" i="1">
                                  <a:solidFill>
                                    <a:srgbClr val="000000"/>
                                  </a:solidFill>
                                  <a:effectLst/>
                                  <a:latin typeface="Cambria Math" panose="02040503050406030204" pitchFamily="18" charset="0"/>
                                  <a:ea typeface="Times New Roman" panose="02020603050405020304" pitchFamily="18" charset="0"/>
                                </a:rPr>
                                <m:t>2</m:t>
                              </m:r>
                            </m:sup>
                          </m:sSup>
                        </m:den>
                      </m:f>
                      <m:r>
                        <a:rPr lang="en-US" sz="2200" i="1">
                          <a:solidFill>
                            <a:srgbClr val="000000"/>
                          </a:solidFill>
                          <a:effectLst/>
                          <a:latin typeface="Cambria Math" panose="02040503050406030204" pitchFamily="18" charset="0"/>
                          <a:ea typeface="Times New Roman" panose="02020603050405020304" pitchFamily="18" charset="0"/>
                        </a:rPr>
                        <m:t>)</m:t>
                      </m:r>
                    </m:oMath>
                  </m:oMathPara>
                </a14:m>
                <a:endParaRPr lang="en-US" sz="2200">
                  <a:effectLst/>
                  <a:ea typeface="Times New Roman" panose="02020603050405020304" pitchFamily="18" charset="0"/>
                </a:endParaRPr>
              </a:p>
              <a:p>
                <a:pPr indent="255905" algn="just"/>
                <a:r>
                  <a:rPr lang="en-US" sz="2200">
                    <a:solidFill>
                      <a:srgbClr val="000000"/>
                    </a:solidFill>
                    <a:effectLst/>
                    <a:ea typeface="Times New Roman" panose="02020603050405020304" pitchFamily="18" charset="0"/>
                    <a:sym typeface="Symbol" panose="05050102010706020507" pitchFamily="18" charset="2"/>
                  </a:rPr>
                  <a:t></a:t>
                </a:r>
                <a:r>
                  <a:rPr lang="en-US" sz="2200">
                    <a:solidFill>
                      <a:srgbClr val="000000"/>
                    </a:solidFill>
                    <a:effectLst/>
                    <a:ea typeface="Times New Roman" panose="02020603050405020304" pitchFamily="18" charset="0"/>
                  </a:rPr>
                  <a:t> Giá trị gia tốc rơi tự do: g = (9,835 </a:t>
                </a:r>
                <a:r>
                  <a:rPr lang="en-US" sz="2200">
                    <a:solidFill>
                      <a:srgbClr val="000000"/>
                    </a:solidFill>
                    <a:effectLst/>
                    <a:ea typeface="Times New Roman" panose="02020603050405020304" pitchFamily="18" charset="0"/>
                    <a:sym typeface="Symbol" panose="05050102010706020507" pitchFamily="18" charset="2"/>
                  </a:rPr>
                  <a:t></a:t>
                </a:r>
                <a:r>
                  <a:rPr lang="en-US" sz="2200">
                    <a:solidFill>
                      <a:srgbClr val="000000"/>
                    </a:solidFill>
                    <a:effectLst/>
                    <a:ea typeface="Times New Roman" panose="02020603050405020304" pitchFamily="18" charset="0"/>
                  </a:rPr>
                  <a:t> 0,068) (m/s</a:t>
                </a:r>
                <a:r>
                  <a:rPr lang="en-US" sz="2200" baseline="30000">
                    <a:solidFill>
                      <a:srgbClr val="000000"/>
                    </a:solidFill>
                    <a:effectLst/>
                    <a:ea typeface="Times New Roman" panose="02020603050405020304" pitchFamily="18" charset="0"/>
                  </a:rPr>
                  <a:t>2</a:t>
                </a:r>
                <a:r>
                  <a:rPr lang="en-US" sz="2200">
                    <a:solidFill>
                      <a:srgbClr val="000000"/>
                    </a:solidFill>
                    <a:effectLst/>
                    <a:ea typeface="Times New Roman" panose="02020603050405020304" pitchFamily="18" charset="0"/>
                  </a:rPr>
                  <a:t>)</a:t>
                </a:r>
                <a:endParaRPr lang="en-US" sz="2200">
                  <a:effectLst/>
                  <a:ea typeface="Times New Roman" panose="02020603050405020304" pitchFamily="18" charset="0"/>
                </a:endParaRPr>
              </a:p>
              <a:p>
                <a:pPr indent="255905" algn="just"/>
                <a:r>
                  <a:rPr lang="en-US" sz="2200">
                    <a:solidFill>
                      <a:srgbClr val="000000"/>
                    </a:solidFill>
                    <a:effectLst/>
                    <a:ea typeface="Times New Roman" panose="02020603050405020304" pitchFamily="18" charset="0"/>
                    <a:sym typeface="Symbol" panose="05050102010706020507" pitchFamily="18" charset="2"/>
                  </a:rPr>
                  <a:t></a:t>
                </a:r>
                <a:r>
                  <a:rPr lang="en-US" sz="2200">
                    <a:solidFill>
                      <a:srgbClr val="000000"/>
                    </a:solidFill>
                    <a:effectLst/>
                    <a:ea typeface="Times New Roman" panose="02020603050405020304" pitchFamily="18" charset="0"/>
                  </a:rPr>
                  <a:t> Sai số tỉ đối: </a:t>
                </a:r>
                <a14:m>
                  <m:oMath xmlns:m="http://schemas.openxmlformats.org/officeDocument/2006/math">
                    <m:r>
                      <a:rPr lang="en-US" sz="2200" i="1">
                        <a:solidFill>
                          <a:srgbClr val="000000"/>
                        </a:solidFill>
                        <a:effectLst/>
                        <a:latin typeface="Cambria Math" panose="02040503050406030204" pitchFamily="18" charset="0"/>
                        <a:ea typeface="Times New Roman" panose="02020603050405020304" pitchFamily="18" charset="0"/>
                      </a:rPr>
                      <m:t>𝛿</m:t>
                    </m:r>
                    <m:r>
                      <a:rPr lang="en-US" sz="2200" i="1">
                        <a:solidFill>
                          <a:srgbClr val="000000"/>
                        </a:solidFill>
                        <a:effectLst/>
                        <a:latin typeface="Cambria Math" panose="02040503050406030204" pitchFamily="18" charset="0"/>
                        <a:ea typeface="Times New Roman" panose="02020603050405020304" pitchFamily="18" charset="0"/>
                      </a:rPr>
                      <m:t>𝑔</m:t>
                    </m:r>
                    <m:r>
                      <a:rPr lang="en-US" sz="2200" i="1">
                        <a:solidFill>
                          <a:srgbClr val="000000"/>
                        </a:solidFill>
                        <a:effectLst/>
                        <a:latin typeface="Cambria Math" panose="02040503050406030204" pitchFamily="18" charset="0"/>
                        <a:ea typeface="Times New Roman" panose="02020603050405020304" pitchFamily="18" charset="0"/>
                      </a:rPr>
                      <m:t>=</m:t>
                    </m:r>
                    <m:f>
                      <m:fPr>
                        <m:ctrlPr>
                          <a:rPr lang="en-US" sz="2200" i="1">
                            <a:solidFill>
                              <a:srgbClr val="000000"/>
                            </a:solidFill>
                            <a:effectLst/>
                            <a:latin typeface="Cambria Math" panose="02040503050406030204" pitchFamily="18" charset="0"/>
                            <a:ea typeface="Times New Roman" panose="02020603050405020304" pitchFamily="18" charset="0"/>
                          </a:rPr>
                        </m:ctrlPr>
                      </m:fPr>
                      <m:num>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b="0">
                                <a:solidFill>
                                  <a:srgbClr val="000000"/>
                                </a:solidFill>
                                <a:effectLst/>
                                <a:latin typeface="Cambria Math" panose="02040503050406030204" pitchFamily="18" charset="0"/>
                                <a:ea typeface="Times New Roman" panose="02020603050405020304" pitchFamily="18" charset="0"/>
                              </a:rPr>
                              <m:t>∆</m:t>
                            </m:r>
                            <m:r>
                              <m:rPr>
                                <m:sty m:val="p"/>
                              </m:rPr>
                              <a:rPr lang="en-US" sz="2200" b="0">
                                <a:solidFill>
                                  <a:srgbClr val="000000"/>
                                </a:solidFill>
                                <a:effectLst/>
                                <a:latin typeface="Cambria Math" panose="02040503050406030204" pitchFamily="18" charset="0"/>
                                <a:ea typeface="Times New Roman" panose="02020603050405020304" pitchFamily="18" charset="0"/>
                              </a:rPr>
                              <m:t>g</m:t>
                            </m:r>
                          </m:e>
                        </m:acc>
                      </m:num>
                      <m:den>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b="0" i="1">
                                <a:solidFill>
                                  <a:srgbClr val="000000"/>
                                </a:solidFill>
                                <a:effectLst/>
                                <a:latin typeface="Cambria Math" panose="02040503050406030204" pitchFamily="18" charset="0"/>
                                <a:ea typeface="Times New Roman" panose="02020603050405020304" pitchFamily="18" charset="0"/>
                              </a:rPr>
                              <m:t>𝑔</m:t>
                            </m:r>
                          </m:e>
                        </m:acc>
                      </m:den>
                    </m:f>
                    <m:r>
                      <a:rPr lang="en-US" sz="2200" b="0" i="1">
                        <a:solidFill>
                          <a:srgbClr val="000000"/>
                        </a:solidFill>
                        <a:effectLst/>
                        <a:latin typeface="Cambria Math" panose="02040503050406030204" pitchFamily="18" charset="0"/>
                        <a:ea typeface="Times New Roman" panose="02020603050405020304" pitchFamily="18" charset="0"/>
                      </a:rPr>
                      <m:t>.100%=</m:t>
                    </m:r>
                  </m:oMath>
                </a14:m>
                <a:r>
                  <a:rPr lang="en-US" sz="2200" b="1">
                    <a:solidFill>
                      <a:srgbClr val="000000"/>
                    </a:solidFill>
                    <a:effectLst/>
                    <a:ea typeface="Times New Roman" panose="02020603050405020304" pitchFamily="18" charset="0"/>
                  </a:rPr>
                  <a:t> 0,7%</a:t>
                </a:r>
                <a:endParaRPr lang="en-US" sz="2200">
                  <a:effectLst/>
                  <a:ea typeface="Times New Roman" panose="02020603050405020304" pitchFamily="18" charset="0"/>
                </a:endParaRPr>
              </a:p>
            </p:txBody>
          </p:sp>
        </mc:Choice>
        <mc:Fallback xmlns="">
          <p:sp>
            <p:nvSpPr>
              <p:cNvPr id="4" name="TextBox 3" descr="137 zalo kim anh">
                <a:extLst>
                  <a:ext uri="{FF2B5EF4-FFF2-40B4-BE49-F238E27FC236}">
                    <a16:creationId xmlns:a16="http://schemas.microsoft.com/office/drawing/2014/main" id="{1E20714E-6D39-27D7-FD10-D418527A3DF2}"/>
                  </a:ext>
                </a:extLst>
              </p:cNvPr>
              <p:cNvSpPr txBox="1">
                <a:spLocks noRot="1" noChangeAspect="1" noMove="1" noResize="1" noEditPoints="1" noAdjustHandles="1" noChangeArrowheads="1" noChangeShapeType="1" noTextEdit="1"/>
              </p:cNvSpPr>
              <p:nvPr/>
            </p:nvSpPr>
            <p:spPr>
              <a:xfrm>
                <a:off x="197016" y="4607480"/>
                <a:ext cx="11797968" cy="1967333"/>
              </a:xfrm>
              <a:prstGeom prst="rect">
                <a:avLst/>
              </a:prstGeom>
              <a:blipFill>
                <a:blip r:embed="rId5"/>
                <a:stretch>
                  <a:fillRect l="-671" t="-2477"/>
                </a:stretch>
              </a:blipFill>
            </p:spPr>
            <p:txBody>
              <a:bodyPr/>
              <a:lstStyle/>
              <a:p>
                <a:r>
                  <a:rPr lang="vi-VN">
                    <a:noFill/>
                  </a:rPr>
                  <a:t> </a:t>
                </a:r>
              </a:p>
            </p:txBody>
          </p:sp>
        </mc:Fallback>
      </mc:AlternateContent>
    </p:spTree>
    <p:extLst>
      <p:ext uri="{BB962C8B-B14F-4D97-AF65-F5344CB8AC3E}">
        <p14:creationId xmlns:p14="http://schemas.microsoft.com/office/powerpoint/2010/main" val="38276473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fade">
                                      <p:cBhvr>
                                        <p:cTn id="18" dur="500"/>
                                        <p:tgtEl>
                                          <p:spTgt spid="10">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500"/>
                                        <p:tgtEl>
                                          <p:spTgt spid="10">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5" end="5"/>
                                            </p:txEl>
                                          </p:spTgt>
                                        </p:tgtEl>
                                        <p:attrNameLst>
                                          <p:attrName>style.visibility</p:attrName>
                                        </p:attrNameLst>
                                      </p:cBhvr>
                                      <p:to>
                                        <p:strVal val="visible"/>
                                      </p:to>
                                    </p:set>
                                    <p:animEffect transition="in" filter="fade">
                                      <p:cBhvr>
                                        <p:cTn id="24" dur="500"/>
                                        <p:tgtEl>
                                          <p:spTgt spid="10">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left)">
                                      <p:cBhvr>
                                        <p:cTn id="39" dur="5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wipe(left)">
                                      <p:cBhvr>
                                        <p:cTn id="4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115" descr="137 zalo kim anh">
            <a:extLst>
              <a:ext uri="{FF2B5EF4-FFF2-40B4-BE49-F238E27FC236}">
                <a16:creationId xmlns:a16="http://schemas.microsoft.com/office/drawing/2014/main" id="{4853F862-2598-47F9-F5A1-CA6DA03F5EFF}"/>
              </a:ext>
            </a:extLst>
          </p:cNvPr>
          <p:cNvSpPr/>
          <p:nvPr/>
        </p:nvSpPr>
        <p:spPr bwMode="auto">
          <a:xfrm>
            <a:off x="197016" y="173235"/>
            <a:ext cx="8812074" cy="615157"/>
          </a:xfrm>
          <a:prstGeom prst="homePlate">
            <a:avLst/>
          </a:prstGeom>
          <a:solidFill>
            <a:srgbClr val="FFCA08"/>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rPr>
              <a:t>ĐO GIA TỐC RƠI TỰ DO</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ndParaRPr>
          </a:p>
        </p:txBody>
      </p:sp>
      <p:sp>
        <p:nvSpPr>
          <p:cNvPr id="2" name="TextBox 8" descr="137 zalo kim anh">
            <a:extLst>
              <a:ext uri="{FF2B5EF4-FFF2-40B4-BE49-F238E27FC236}">
                <a16:creationId xmlns:a16="http://schemas.microsoft.com/office/drawing/2014/main" id="{FB3B0C64-97F1-067A-B61E-3F083530AB44}"/>
              </a:ext>
            </a:extLst>
          </p:cNvPr>
          <p:cNvSpPr txBox="1"/>
          <p:nvPr/>
        </p:nvSpPr>
        <p:spPr>
          <a:xfrm>
            <a:off x="197016" y="875184"/>
            <a:ext cx="7838155" cy="430887"/>
          </a:xfrm>
          <a:prstGeom prst="rect">
            <a:avLst/>
          </a:prstGeom>
        </p:spPr>
        <p:txBody>
          <a:bodyPr wrap="square" lIns="0" tIns="0" rIns="0" bIns="0" rtlCol="0" anchor="t">
            <a:spAutoFit/>
          </a:bodyPr>
          <a:lstStyle/>
          <a:p>
            <a:pPr>
              <a:spcBef>
                <a:spcPct val="0"/>
              </a:spcBef>
            </a:pPr>
            <a:r>
              <a:rPr lang="en-US" sz="2800" b="1">
                <a:solidFill>
                  <a:srgbClr val="E17C3E"/>
                </a:solidFill>
              </a:rPr>
              <a:t>C. Tiến hành thí nghiệm</a:t>
            </a:r>
            <a:endParaRPr lang="en-US" sz="2800" b="1" dirty="0">
              <a:solidFill>
                <a:srgbClr val="E17C3E"/>
              </a:solidFill>
            </a:endParaRPr>
          </a:p>
        </p:txBody>
      </p:sp>
      <p:sp>
        <p:nvSpPr>
          <p:cNvPr id="5" name="TextBox 4" descr="137 zalo kim anh">
            <a:extLst>
              <a:ext uri="{FF2B5EF4-FFF2-40B4-BE49-F238E27FC236}">
                <a16:creationId xmlns:a16="http://schemas.microsoft.com/office/drawing/2014/main" id="{AFA0C0A3-2921-C8DF-3DCF-27032B716B57}"/>
              </a:ext>
            </a:extLst>
          </p:cNvPr>
          <p:cNvSpPr txBox="1"/>
          <p:nvPr/>
        </p:nvSpPr>
        <p:spPr>
          <a:xfrm>
            <a:off x="197016" y="1306784"/>
            <a:ext cx="5000657" cy="492122"/>
          </a:xfrm>
          <a:prstGeom prst="rect">
            <a:avLst/>
          </a:prstGeom>
          <a:solidFill>
            <a:schemeClr val="bg2">
              <a:lumMod val="75000"/>
            </a:schemeClr>
          </a:solidFill>
          <a:ln>
            <a:solidFill>
              <a:schemeClr val="bg2">
                <a:lumMod val="75000"/>
              </a:schemeClr>
            </a:solidFill>
          </a:ln>
        </p:spPr>
        <p:txBody>
          <a:bodyPr wrap="square">
            <a:spAutoFit/>
          </a:bodyPr>
          <a:lstStyle/>
          <a:p>
            <a:pPr algn="just">
              <a:lnSpc>
                <a:spcPct val="115000"/>
              </a:lnSpc>
              <a:tabLst>
                <a:tab pos="6515100" algn="l"/>
              </a:tabLst>
            </a:pPr>
            <a:r>
              <a:rPr lang="en-US" sz="2400" b="1">
                <a:solidFill>
                  <a:srgbClr val="000000"/>
                </a:solidFill>
                <a:effectLst/>
                <a:ea typeface="Times New Roman" panose="02020603050405020304" pitchFamily="18" charset="0"/>
              </a:rPr>
              <a:t>Nhận xét đánh giá kết quả thí nghiệm</a:t>
            </a:r>
            <a:endParaRPr lang="en-US" sz="2400">
              <a:solidFill>
                <a:srgbClr val="003300"/>
              </a:solidFill>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descr="137 zalo kim anh">
                <a:extLst>
                  <a:ext uri="{FF2B5EF4-FFF2-40B4-BE49-F238E27FC236}">
                    <a16:creationId xmlns:a16="http://schemas.microsoft.com/office/drawing/2014/main" id="{1E20714E-6D39-27D7-FD10-D418527A3DF2}"/>
                  </a:ext>
                </a:extLst>
              </p:cNvPr>
              <p:cNvSpPr txBox="1"/>
              <p:nvPr/>
            </p:nvSpPr>
            <p:spPr>
              <a:xfrm>
                <a:off x="197016" y="4607480"/>
                <a:ext cx="11797968" cy="1967333"/>
              </a:xfrm>
              <a:prstGeom prst="rect">
                <a:avLst/>
              </a:prstGeom>
              <a:noFill/>
            </p:spPr>
            <p:txBody>
              <a:bodyPr wrap="square">
                <a:spAutoFit/>
              </a:bodyPr>
              <a:lstStyle/>
              <a:p>
                <a:pPr algn="just"/>
                <a:r>
                  <a:rPr lang="en-US" sz="2200" b="1">
                    <a:solidFill>
                      <a:srgbClr val="000000"/>
                    </a:solidFill>
                    <a:effectLst/>
                    <a:ea typeface="Times New Roman" panose="02020603050405020304" pitchFamily="18" charset="0"/>
                    <a:sym typeface="Wingdings" panose="05000000000000000000" pitchFamily="2" charset="2"/>
                  </a:rPr>
                  <a:t></a:t>
                </a:r>
                <a:r>
                  <a:rPr lang="en-US" sz="2200" b="1">
                    <a:solidFill>
                      <a:srgbClr val="000000"/>
                    </a:solidFill>
                    <a:effectLst/>
                    <a:ea typeface="Times New Roman" panose="02020603050405020304" pitchFamily="18" charset="0"/>
                  </a:rPr>
                  <a:t> Giá trị trung bình và sai số của phép đo gia tốc rơi tự do:</a:t>
                </a:r>
                <a:endParaRPr lang="en-US" sz="2200">
                  <a:effectLst/>
                  <a:ea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i="1">
                              <a:solidFill>
                                <a:srgbClr val="000000"/>
                              </a:solidFill>
                              <a:effectLst/>
                              <a:latin typeface="Cambria Math" panose="02040503050406030204" pitchFamily="18" charset="0"/>
                              <a:ea typeface="Times New Roman" panose="02020603050405020304" pitchFamily="18" charset="0"/>
                            </a:rPr>
                            <m:t>𝑔</m:t>
                          </m:r>
                        </m:e>
                      </m:acc>
                      <m:r>
                        <a:rPr lang="en-US" sz="2200" i="1">
                          <a:solidFill>
                            <a:srgbClr val="000000"/>
                          </a:solidFill>
                          <a:effectLst/>
                          <a:latin typeface="Cambria Math" panose="02040503050406030204" pitchFamily="18" charset="0"/>
                          <a:ea typeface="Times New Roman" panose="02020603050405020304" pitchFamily="18" charset="0"/>
                        </a:rPr>
                        <m:t>=</m:t>
                      </m:r>
                      <m:f>
                        <m:fPr>
                          <m:ctrlPr>
                            <a:rPr lang="en-US" sz="2200" i="1">
                              <a:solidFill>
                                <a:srgbClr val="000000"/>
                              </a:solidFill>
                              <a:effectLst/>
                              <a:latin typeface="Cambria Math" panose="02040503050406030204" pitchFamily="18" charset="0"/>
                              <a:ea typeface="Times New Roman" panose="02020603050405020304" pitchFamily="18" charset="0"/>
                            </a:rPr>
                          </m:ctrlPr>
                        </m:fPr>
                        <m:num>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i="1">
                                      <a:solidFill>
                                        <a:srgbClr val="000000"/>
                                      </a:solidFill>
                                      <a:effectLst/>
                                      <a:latin typeface="Cambria Math" panose="02040503050406030204" pitchFamily="18" charset="0"/>
                                      <a:ea typeface="Times New Roman" panose="02020603050405020304" pitchFamily="18" charset="0"/>
                                    </a:rPr>
                                    <m:t>𝑔</m:t>
                                  </m:r>
                                </m:e>
                              </m:acc>
                            </m:e>
                            <m:sub>
                              <m:r>
                                <a:rPr lang="en-US" sz="2200" i="1">
                                  <a:solidFill>
                                    <a:srgbClr val="000000"/>
                                  </a:solidFill>
                                  <a:effectLst/>
                                  <a:latin typeface="Cambria Math" panose="02040503050406030204" pitchFamily="18" charset="0"/>
                                  <a:ea typeface="Times New Roman" panose="02020603050405020304" pitchFamily="18" charset="0"/>
                                </a:rPr>
                                <m:t>1</m:t>
                              </m:r>
                            </m:sub>
                          </m:sSub>
                          <m:r>
                            <a:rPr lang="en-US" sz="2200" i="1">
                              <a:solidFill>
                                <a:srgbClr val="000000"/>
                              </a:solidFill>
                              <a:effectLst/>
                              <a:latin typeface="Cambria Math" panose="02040503050406030204" pitchFamily="18" charset="0"/>
                              <a:ea typeface="Times New Roman" panose="02020603050405020304" pitchFamily="18" charset="0"/>
                            </a:rPr>
                            <m:t>+</m:t>
                          </m:r>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i="1">
                                      <a:solidFill>
                                        <a:srgbClr val="000000"/>
                                      </a:solidFill>
                                      <a:effectLst/>
                                      <a:latin typeface="Cambria Math" panose="02040503050406030204" pitchFamily="18" charset="0"/>
                                      <a:ea typeface="Times New Roman" panose="02020603050405020304" pitchFamily="18" charset="0"/>
                                    </a:rPr>
                                    <m:t>𝑔</m:t>
                                  </m:r>
                                </m:e>
                              </m:acc>
                            </m:e>
                            <m:sub>
                              <m:r>
                                <a:rPr lang="en-US" sz="2200" i="1">
                                  <a:solidFill>
                                    <a:srgbClr val="000000"/>
                                  </a:solidFill>
                                  <a:effectLst/>
                                  <a:latin typeface="Cambria Math" panose="02040503050406030204" pitchFamily="18" charset="0"/>
                                  <a:ea typeface="Times New Roman" panose="02020603050405020304" pitchFamily="18" charset="0"/>
                                </a:rPr>
                                <m:t>2</m:t>
                              </m:r>
                            </m:sub>
                          </m:sSub>
                          <m:r>
                            <a:rPr lang="en-US" sz="2200" i="1">
                              <a:solidFill>
                                <a:srgbClr val="000000"/>
                              </a:solidFill>
                              <a:effectLst/>
                              <a:latin typeface="Cambria Math" panose="02040503050406030204" pitchFamily="18" charset="0"/>
                              <a:ea typeface="Times New Roman" panose="02020603050405020304" pitchFamily="18" charset="0"/>
                            </a:rPr>
                            <m:t>+</m:t>
                          </m:r>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i="1">
                                      <a:solidFill>
                                        <a:srgbClr val="000000"/>
                                      </a:solidFill>
                                      <a:effectLst/>
                                      <a:latin typeface="Cambria Math" panose="02040503050406030204" pitchFamily="18" charset="0"/>
                                      <a:ea typeface="Times New Roman" panose="02020603050405020304" pitchFamily="18" charset="0"/>
                                    </a:rPr>
                                    <m:t>𝑔</m:t>
                                  </m:r>
                                </m:e>
                              </m:acc>
                            </m:e>
                            <m:sub>
                              <m:r>
                                <a:rPr lang="en-US" sz="2200" i="1">
                                  <a:solidFill>
                                    <a:srgbClr val="000000"/>
                                  </a:solidFill>
                                  <a:effectLst/>
                                  <a:latin typeface="Cambria Math" panose="02040503050406030204" pitchFamily="18" charset="0"/>
                                  <a:ea typeface="Times New Roman" panose="02020603050405020304" pitchFamily="18" charset="0"/>
                                </a:rPr>
                                <m:t>3</m:t>
                              </m:r>
                            </m:sub>
                          </m:sSub>
                        </m:num>
                        <m:den>
                          <m:r>
                            <a:rPr lang="en-US" sz="2200" i="1">
                              <a:solidFill>
                                <a:srgbClr val="000000"/>
                              </a:solidFill>
                              <a:effectLst/>
                              <a:latin typeface="Cambria Math" panose="02040503050406030204" pitchFamily="18" charset="0"/>
                              <a:ea typeface="Times New Roman" panose="02020603050405020304" pitchFamily="18" charset="0"/>
                            </a:rPr>
                            <m:t>3</m:t>
                          </m:r>
                        </m:den>
                      </m:f>
                      <m:r>
                        <a:rPr lang="en-US" sz="2200" i="1">
                          <a:solidFill>
                            <a:srgbClr val="000000"/>
                          </a:solidFill>
                          <a:effectLst/>
                          <a:latin typeface="Cambria Math" panose="02040503050406030204" pitchFamily="18" charset="0"/>
                          <a:ea typeface="Times New Roman" panose="02020603050405020304" pitchFamily="18" charset="0"/>
                        </a:rPr>
                        <m:t>=9,835 </m:t>
                      </m:r>
                      <m:d>
                        <m:dPr>
                          <m:ctrlPr>
                            <a:rPr lang="en-US" sz="2200" i="1">
                              <a:solidFill>
                                <a:srgbClr val="000000"/>
                              </a:solidFill>
                              <a:effectLst/>
                              <a:latin typeface="Cambria Math" panose="02040503050406030204" pitchFamily="18" charset="0"/>
                              <a:ea typeface="Times New Roman" panose="02020603050405020304" pitchFamily="18" charset="0"/>
                            </a:rPr>
                          </m:ctrlPr>
                        </m:dPr>
                        <m:e>
                          <m:f>
                            <m:fPr>
                              <m:ctrlPr>
                                <a:rPr lang="en-US" sz="2200" i="1">
                                  <a:solidFill>
                                    <a:srgbClr val="000000"/>
                                  </a:solidFill>
                                  <a:effectLst/>
                                  <a:latin typeface="Cambria Math" panose="02040503050406030204" pitchFamily="18" charset="0"/>
                                  <a:ea typeface="Times New Roman" panose="02020603050405020304" pitchFamily="18" charset="0"/>
                                </a:rPr>
                              </m:ctrlPr>
                            </m:fPr>
                            <m:num>
                              <m:r>
                                <a:rPr lang="en-US" sz="2200" b="0" i="1">
                                  <a:solidFill>
                                    <a:srgbClr val="000000"/>
                                  </a:solidFill>
                                  <a:effectLst/>
                                  <a:latin typeface="Cambria Math" panose="02040503050406030204" pitchFamily="18" charset="0"/>
                                  <a:ea typeface="Times New Roman" panose="02020603050405020304" pitchFamily="18" charset="0"/>
                                </a:rPr>
                                <m:t>𝑚</m:t>
                              </m:r>
                            </m:num>
                            <m:den>
                              <m:sSup>
                                <m:sSupPr>
                                  <m:ctrlPr>
                                    <a:rPr lang="en-US" sz="2200" i="1">
                                      <a:solidFill>
                                        <a:srgbClr val="000000"/>
                                      </a:solidFill>
                                      <a:effectLst/>
                                      <a:latin typeface="Cambria Math" panose="02040503050406030204" pitchFamily="18" charset="0"/>
                                      <a:ea typeface="Times New Roman" panose="02020603050405020304" pitchFamily="18" charset="0"/>
                                    </a:rPr>
                                  </m:ctrlPr>
                                </m:sSupPr>
                                <m:e>
                                  <m:r>
                                    <a:rPr lang="en-US" sz="2200" b="0" i="1">
                                      <a:solidFill>
                                        <a:srgbClr val="000000"/>
                                      </a:solidFill>
                                      <a:effectLst/>
                                      <a:latin typeface="Cambria Math" panose="02040503050406030204" pitchFamily="18" charset="0"/>
                                      <a:ea typeface="Times New Roman" panose="02020603050405020304" pitchFamily="18" charset="0"/>
                                    </a:rPr>
                                    <m:t>𝑠</m:t>
                                  </m:r>
                                </m:e>
                                <m:sup>
                                  <m:r>
                                    <a:rPr lang="en-US" sz="2200" b="0" i="1">
                                      <a:solidFill>
                                        <a:srgbClr val="000000"/>
                                      </a:solidFill>
                                      <a:effectLst/>
                                      <a:latin typeface="Cambria Math" panose="02040503050406030204" pitchFamily="18" charset="0"/>
                                      <a:ea typeface="Times New Roman" panose="02020603050405020304" pitchFamily="18" charset="0"/>
                                    </a:rPr>
                                    <m:t>2</m:t>
                                  </m:r>
                                </m:sup>
                              </m:sSup>
                            </m:den>
                          </m:f>
                        </m:e>
                      </m:d>
                      <m:r>
                        <a:rPr lang="en-US" sz="2200" b="0" i="1" smtClean="0">
                          <a:solidFill>
                            <a:srgbClr val="000000"/>
                          </a:solidFill>
                          <a:effectLst/>
                          <a:latin typeface="Cambria Math" panose="02040503050406030204" pitchFamily="18" charset="0"/>
                          <a:ea typeface="Times New Roman" panose="02020603050405020304" pitchFamily="18" charset="0"/>
                        </a:rPr>
                        <m:t>;   </m:t>
                      </m:r>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200" i="1">
                              <a:solidFill>
                                <a:srgbClr val="000000"/>
                              </a:solidFill>
                              <a:effectLst/>
                              <a:latin typeface="Cambria Math" panose="02040503050406030204" pitchFamily="18" charset="0"/>
                              <a:ea typeface="Times New Roman" panose="02020603050405020304" pitchFamily="18" charset="0"/>
                            </a:rPr>
                            <m:t>𝑔</m:t>
                          </m:r>
                        </m:e>
                      </m:acc>
                      <m:r>
                        <a:rPr lang="en-US" sz="2200" i="1">
                          <a:solidFill>
                            <a:srgbClr val="000000"/>
                          </a:solidFill>
                          <a:effectLst/>
                          <a:latin typeface="Cambria Math" panose="02040503050406030204" pitchFamily="18" charset="0"/>
                          <a:ea typeface="Times New Roman" panose="02020603050405020304" pitchFamily="18" charset="0"/>
                        </a:rPr>
                        <m:t>=</m:t>
                      </m:r>
                      <m:f>
                        <m:fPr>
                          <m:ctrlPr>
                            <a:rPr lang="en-US" sz="2200" i="1">
                              <a:solidFill>
                                <a:srgbClr val="000000"/>
                              </a:solidFill>
                              <a:effectLst/>
                              <a:latin typeface="Cambria Math" panose="02040503050406030204" pitchFamily="18" charset="0"/>
                              <a:ea typeface="Times New Roman" panose="02020603050405020304" pitchFamily="18" charset="0"/>
                            </a:rPr>
                          </m:ctrlPr>
                        </m:fPr>
                        <m:num>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r>
                                <a:rPr lang="en-US" sz="22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200" i="1">
                                  <a:solidFill>
                                    <a:srgbClr val="000000"/>
                                  </a:solidFill>
                                  <a:effectLst/>
                                  <a:latin typeface="Cambria Math" panose="02040503050406030204" pitchFamily="18" charset="0"/>
                                  <a:ea typeface="Times New Roman" panose="02020603050405020304" pitchFamily="18" charset="0"/>
                                </a:rPr>
                                <m:t>𝑔</m:t>
                              </m:r>
                            </m:e>
                            <m:sub>
                              <m:r>
                                <a:rPr lang="en-US" sz="2200" i="1">
                                  <a:solidFill>
                                    <a:srgbClr val="000000"/>
                                  </a:solidFill>
                                  <a:effectLst/>
                                  <a:latin typeface="Cambria Math" panose="02040503050406030204" pitchFamily="18" charset="0"/>
                                  <a:ea typeface="Times New Roman" panose="02020603050405020304" pitchFamily="18" charset="0"/>
                                </a:rPr>
                                <m:t>1</m:t>
                              </m:r>
                            </m:sub>
                          </m:sSub>
                          <m:r>
                            <a:rPr lang="en-US" sz="2200" i="1">
                              <a:solidFill>
                                <a:srgbClr val="000000"/>
                              </a:solidFill>
                              <a:effectLst/>
                              <a:latin typeface="Cambria Math" panose="02040503050406030204" pitchFamily="18" charset="0"/>
                              <a:ea typeface="Times New Roman" panose="02020603050405020304" pitchFamily="18" charset="0"/>
                            </a:rPr>
                            <m:t>+</m:t>
                          </m:r>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r>
                                <a:rPr lang="en-US" sz="22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200" i="1">
                                  <a:solidFill>
                                    <a:srgbClr val="000000"/>
                                  </a:solidFill>
                                  <a:effectLst/>
                                  <a:latin typeface="Cambria Math" panose="02040503050406030204" pitchFamily="18" charset="0"/>
                                  <a:ea typeface="Times New Roman" panose="02020603050405020304" pitchFamily="18" charset="0"/>
                                </a:rPr>
                                <m:t>𝑔</m:t>
                              </m:r>
                            </m:e>
                            <m:sub>
                              <m:r>
                                <a:rPr lang="en-US" sz="2200" i="1">
                                  <a:solidFill>
                                    <a:srgbClr val="000000"/>
                                  </a:solidFill>
                                  <a:effectLst/>
                                  <a:latin typeface="Cambria Math" panose="02040503050406030204" pitchFamily="18" charset="0"/>
                                  <a:ea typeface="Times New Roman" panose="02020603050405020304" pitchFamily="18" charset="0"/>
                                </a:rPr>
                                <m:t>2</m:t>
                              </m:r>
                            </m:sub>
                          </m:sSub>
                          <m:r>
                            <a:rPr lang="en-US" sz="2200" i="1">
                              <a:solidFill>
                                <a:srgbClr val="000000"/>
                              </a:solidFill>
                              <a:effectLst/>
                              <a:latin typeface="Cambria Math" panose="02040503050406030204" pitchFamily="18" charset="0"/>
                              <a:ea typeface="Times New Roman" panose="02020603050405020304" pitchFamily="18" charset="0"/>
                            </a:rPr>
                            <m:t>+</m:t>
                          </m:r>
                          <m:sSub>
                            <m:sSubPr>
                              <m:ctrlPr>
                                <a:rPr lang="en-US" sz="2200" i="1">
                                  <a:solidFill>
                                    <a:srgbClr val="000000"/>
                                  </a:solidFill>
                                  <a:effectLst/>
                                  <a:latin typeface="Cambria Math" panose="02040503050406030204" pitchFamily="18" charset="0"/>
                                  <a:ea typeface="Times New Roman" panose="02020603050405020304" pitchFamily="18" charset="0"/>
                                </a:rPr>
                              </m:ctrlPr>
                            </m:sSubPr>
                            <m:e>
                              <m:r>
                                <a:rPr lang="en-US" sz="22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200" i="1">
                                  <a:solidFill>
                                    <a:srgbClr val="000000"/>
                                  </a:solidFill>
                                  <a:effectLst/>
                                  <a:latin typeface="Cambria Math" panose="02040503050406030204" pitchFamily="18" charset="0"/>
                                  <a:ea typeface="Times New Roman" panose="02020603050405020304" pitchFamily="18" charset="0"/>
                                </a:rPr>
                                <m:t>𝑔</m:t>
                              </m:r>
                            </m:e>
                            <m:sub>
                              <m:r>
                                <a:rPr lang="en-US" sz="2200" i="1">
                                  <a:solidFill>
                                    <a:srgbClr val="000000"/>
                                  </a:solidFill>
                                  <a:effectLst/>
                                  <a:latin typeface="Cambria Math" panose="02040503050406030204" pitchFamily="18" charset="0"/>
                                  <a:ea typeface="Times New Roman" panose="02020603050405020304" pitchFamily="18" charset="0"/>
                                </a:rPr>
                                <m:t>3</m:t>
                              </m:r>
                            </m:sub>
                          </m:sSub>
                        </m:num>
                        <m:den>
                          <m:r>
                            <a:rPr lang="en-US" sz="2200" i="1">
                              <a:solidFill>
                                <a:srgbClr val="000000"/>
                              </a:solidFill>
                              <a:effectLst/>
                              <a:latin typeface="Cambria Math" panose="02040503050406030204" pitchFamily="18" charset="0"/>
                              <a:ea typeface="Times New Roman" panose="02020603050405020304" pitchFamily="18" charset="0"/>
                            </a:rPr>
                            <m:t>5</m:t>
                          </m:r>
                        </m:den>
                      </m:f>
                      <m:r>
                        <a:rPr lang="en-US" sz="2200" i="1">
                          <a:solidFill>
                            <a:srgbClr val="000000"/>
                          </a:solidFill>
                          <a:effectLst/>
                          <a:latin typeface="Cambria Math" panose="02040503050406030204" pitchFamily="18" charset="0"/>
                          <a:ea typeface="Times New Roman" panose="02020603050405020304" pitchFamily="18" charset="0"/>
                        </a:rPr>
                        <m:t>=0,068 (</m:t>
                      </m:r>
                      <m:f>
                        <m:fPr>
                          <m:ctrlPr>
                            <a:rPr lang="en-US" sz="2200" i="1">
                              <a:solidFill>
                                <a:srgbClr val="000000"/>
                              </a:solidFill>
                              <a:effectLst/>
                              <a:latin typeface="Cambria Math" panose="02040503050406030204" pitchFamily="18" charset="0"/>
                              <a:ea typeface="Times New Roman" panose="02020603050405020304" pitchFamily="18" charset="0"/>
                            </a:rPr>
                          </m:ctrlPr>
                        </m:fPr>
                        <m:num>
                          <m:r>
                            <a:rPr lang="en-US" sz="2200" b="0" i="1">
                              <a:solidFill>
                                <a:srgbClr val="000000"/>
                              </a:solidFill>
                              <a:effectLst/>
                              <a:latin typeface="Cambria Math" panose="02040503050406030204" pitchFamily="18" charset="0"/>
                              <a:ea typeface="Times New Roman" panose="02020603050405020304" pitchFamily="18" charset="0"/>
                            </a:rPr>
                            <m:t>𝑚</m:t>
                          </m:r>
                        </m:num>
                        <m:den>
                          <m:sSup>
                            <m:sSupPr>
                              <m:ctrlPr>
                                <a:rPr lang="en-US" sz="2200" i="1">
                                  <a:solidFill>
                                    <a:srgbClr val="000000"/>
                                  </a:solidFill>
                                  <a:effectLst/>
                                  <a:latin typeface="Cambria Math" panose="02040503050406030204" pitchFamily="18" charset="0"/>
                                  <a:ea typeface="Times New Roman" panose="02020603050405020304" pitchFamily="18" charset="0"/>
                                </a:rPr>
                              </m:ctrlPr>
                            </m:sSupPr>
                            <m:e>
                              <m:r>
                                <a:rPr lang="en-US" sz="2200" b="0" i="1">
                                  <a:solidFill>
                                    <a:srgbClr val="000000"/>
                                  </a:solidFill>
                                  <a:effectLst/>
                                  <a:latin typeface="Cambria Math" panose="02040503050406030204" pitchFamily="18" charset="0"/>
                                  <a:ea typeface="Times New Roman" panose="02020603050405020304" pitchFamily="18" charset="0"/>
                                </a:rPr>
                                <m:t>𝑠</m:t>
                              </m:r>
                            </m:e>
                            <m:sup>
                              <m:r>
                                <a:rPr lang="en-US" sz="2200" b="0" i="1">
                                  <a:solidFill>
                                    <a:srgbClr val="000000"/>
                                  </a:solidFill>
                                  <a:effectLst/>
                                  <a:latin typeface="Cambria Math" panose="02040503050406030204" pitchFamily="18" charset="0"/>
                                  <a:ea typeface="Times New Roman" panose="02020603050405020304" pitchFamily="18" charset="0"/>
                                </a:rPr>
                                <m:t>2</m:t>
                              </m:r>
                            </m:sup>
                          </m:sSup>
                        </m:den>
                      </m:f>
                      <m:r>
                        <a:rPr lang="en-US" sz="2200" i="1">
                          <a:solidFill>
                            <a:srgbClr val="000000"/>
                          </a:solidFill>
                          <a:effectLst/>
                          <a:latin typeface="Cambria Math" panose="02040503050406030204" pitchFamily="18" charset="0"/>
                          <a:ea typeface="Times New Roman" panose="02020603050405020304" pitchFamily="18" charset="0"/>
                        </a:rPr>
                        <m:t>)</m:t>
                      </m:r>
                    </m:oMath>
                  </m:oMathPara>
                </a14:m>
                <a:endParaRPr lang="en-US" sz="2200">
                  <a:effectLst/>
                  <a:ea typeface="Times New Roman" panose="02020603050405020304" pitchFamily="18" charset="0"/>
                </a:endParaRPr>
              </a:p>
              <a:p>
                <a:pPr indent="255905" algn="just"/>
                <a:r>
                  <a:rPr lang="en-US" sz="2200">
                    <a:solidFill>
                      <a:srgbClr val="000000"/>
                    </a:solidFill>
                    <a:effectLst/>
                    <a:ea typeface="Times New Roman" panose="02020603050405020304" pitchFamily="18" charset="0"/>
                    <a:sym typeface="Symbol" panose="05050102010706020507" pitchFamily="18" charset="2"/>
                  </a:rPr>
                  <a:t></a:t>
                </a:r>
                <a:r>
                  <a:rPr lang="en-US" sz="2200">
                    <a:solidFill>
                      <a:srgbClr val="000000"/>
                    </a:solidFill>
                    <a:effectLst/>
                    <a:ea typeface="Times New Roman" panose="02020603050405020304" pitchFamily="18" charset="0"/>
                  </a:rPr>
                  <a:t> Giá trị gia tốc rơi tự do: g = (9,835 </a:t>
                </a:r>
                <a:r>
                  <a:rPr lang="en-US" sz="2200">
                    <a:solidFill>
                      <a:srgbClr val="000000"/>
                    </a:solidFill>
                    <a:effectLst/>
                    <a:ea typeface="Times New Roman" panose="02020603050405020304" pitchFamily="18" charset="0"/>
                    <a:sym typeface="Symbol" panose="05050102010706020507" pitchFamily="18" charset="2"/>
                  </a:rPr>
                  <a:t></a:t>
                </a:r>
                <a:r>
                  <a:rPr lang="en-US" sz="2200">
                    <a:solidFill>
                      <a:srgbClr val="000000"/>
                    </a:solidFill>
                    <a:effectLst/>
                    <a:ea typeface="Times New Roman" panose="02020603050405020304" pitchFamily="18" charset="0"/>
                  </a:rPr>
                  <a:t> 0,068) (m/s</a:t>
                </a:r>
                <a:r>
                  <a:rPr lang="en-US" sz="2200" baseline="30000">
                    <a:solidFill>
                      <a:srgbClr val="000000"/>
                    </a:solidFill>
                    <a:effectLst/>
                    <a:ea typeface="Times New Roman" panose="02020603050405020304" pitchFamily="18" charset="0"/>
                  </a:rPr>
                  <a:t>2</a:t>
                </a:r>
                <a:r>
                  <a:rPr lang="en-US" sz="2200">
                    <a:solidFill>
                      <a:srgbClr val="000000"/>
                    </a:solidFill>
                    <a:effectLst/>
                    <a:ea typeface="Times New Roman" panose="02020603050405020304" pitchFamily="18" charset="0"/>
                  </a:rPr>
                  <a:t>)</a:t>
                </a:r>
                <a:endParaRPr lang="en-US" sz="2200">
                  <a:effectLst/>
                  <a:ea typeface="Times New Roman" panose="02020603050405020304" pitchFamily="18" charset="0"/>
                </a:endParaRPr>
              </a:p>
              <a:p>
                <a:pPr indent="255905" algn="just"/>
                <a:r>
                  <a:rPr lang="en-US" sz="2200">
                    <a:solidFill>
                      <a:srgbClr val="000000"/>
                    </a:solidFill>
                    <a:effectLst/>
                    <a:ea typeface="Times New Roman" panose="02020603050405020304" pitchFamily="18" charset="0"/>
                    <a:sym typeface="Symbol" panose="05050102010706020507" pitchFamily="18" charset="2"/>
                  </a:rPr>
                  <a:t></a:t>
                </a:r>
                <a:r>
                  <a:rPr lang="en-US" sz="2200">
                    <a:solidFill>
                      <a:srgbClr val="000000"/>
                    </a:solidFill>
                    <a:effectLst/>
                    <a:ea typeface="Times New Roman" panose="02020603050405020304" pitchFamily="18" charset="0"/>
                  </a:rPr>
                  <a:t> Sai số tỉ đối: </a:t>
                </a:r>
                <a14:m>
                  <m:oMath xmlns:m="http://schemas.openxmlformats.org/officeDocument/2006/math">
                    <m:r>
                      <a:rPr lang="en-US" sz="2200" i="1">
                        <a:solidFill>
                          <a:srgbClr val="000000"/>
                        </a:solidFill>
                        <a:effectLst/>
                        <a:latin typeface="Cambria Math" panose="02040503050406030204" pitchFamily="18" charset="0"/>
                        <a:ea typeface="Times New Roman" panose="02020603050405020304" pitchFamily="18" charset="0"/>
                      </a:rPr>
                      <m:t>𝛿</m:t>
                    </m:r>
                    <m:r>
                      <a:rPr lang="en-US" sz="2200" i="1">
                        <a:solidFill>
                          <a:srgbClr val="000000"/>
                        </a:solidFill>
                        <a:effectLst/>
                        <a:latin typeface="Cambria Math" panose="02040503050406030204" pitchFamily="18" charset="0"/>
                        <a:ea typeface="Times New Roman" panose="02020603050405020304" pitchFamily="18" charset="0"/>
                      </a:rPr>
                      <m:t>𝑔</m:t>
                    </m:r>
                    <m:r>
                      <a:rPr lang="en-US" sz="2200" i="1">
                        <a:solidFill>
                          <a:srgbClr val="000000"/>
                        </a:solidFill>
                        <a:effectLst/>
                        <a:latin typeface="Cambria Math" panose="02040503050406030204" pitchFamily="18" charset="0"/>
                        <a:ea typeface="Times New Roman" panose="02020603050405020304" pitchFamily="18" charset="0"/>
                      </a:rPr>
                      <m:t>=</m:t>
                    </m:r>
                    <m:f>
                      <m:fPr>
                        <m:ctrlPr>
                          <a:rPr lang="en-US" sz="2200" i="1">
                            <a:solidFill>
                              <a:srgbClr val="000000"/>
                            </a:solidFill>
                            <a:effectLst/>
                            <a:latin typeface="Cambria Math" panose="02040503050406030204" pitchFamily="18" charset="0"/>
                            <a:ea typeface="Times New Roman" panose="02020603050405020304" pitchFamily="18" charset="0"/>
                          </a:rPr>
                        </m:ctrlPr>
                      </m:fPr>
                      <m:num>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b="0">
                                <a:solidFill>
                                  <a:srgbClr val="000000"/>
                                </a:solidFill>
                                <a:effectLst/>
                                <a:latin typeface="Cambria Math" panose="02040503050406030204" pitchFamily="18" charset="0"/>
                                <a:ea typeface="Times New Roman" panose="02020603050405020304" pitchFamily="18" charset="0"/>
                              </a:rPr>
                              <m:t>∆</m:t>
                            </m:r>
                            <m:r>
                              <m:rPr>
                                <m:sty m:val="p"/>
                              </m:rPr>
                              <a:rPr lang="en-US" sz="2200" b="0">
                                <a:solidFill>
                                  <a:srgbClr val="000000"/>
                                </a:solidFill>
                                <a:effectLst/>
                                <a:latin typeface="Cambria Math" panose="02040503050406030204" pitchFamily="18" charset="0"/>
                                <a:ea typeface="Times New Roman" panose="02020603050405020304" pitchFamily="18" charset="0"/>
                              </a:rPr>
                              <m:t>g</m:t>
                            </m:r>
                          </m:e>
                        </m:acc>
                      </m:num>
                      <m:den>
                        <m:acc>
                          <m:accPr>
                            <m:chr m:val="̅"/>
                            <m:ctrlPr>
                              <a:rPr lang="en-US" sz="2200" i="1">
                                <a:solidFill>
                                  <a:srgbClr val="000000"/>
                                </a:solidFill>
                                <a:effectLst/>
                                <a:latin typeface="Cambria Math" panose="02040503050406030204" pitchFamily="18" charset="0"/>
                                <a:ea typeface="Times New Roman" panose="02020603050405020304" pitchFamily="18" charset="0"/>
                              </a:rPr>
                            </m:ctrlPr>
                          </m:accPr>
                          <m:e>
                            <m:r>
                              <a:rPr lang="en-US" sz="2200" b="0" i="1">
                                <a:solidFill>
                                  <a:srgbClr val="000000"/>
                                </a:solidFill>
                                <a:effectLst/>
                                <a:latin typeface="Cambria Math" panose="02040503050406030204" pitchFamily="18" charset="0"/>
                                <a:ea typeface="Times New Roman" panose="02020603050405020304" pitchFamily="18" charset="0"/>
                              </a:rPr>
                              <m:t>𝑔</m:t>
                            </m:r>
                          </m:e>
                        </m:acc>
                      </m:den>
                    </m:f>
                    <m:r>
                      <a:rPr lang="en-US" sz="2200" b="0" i="1">
                        <a:solidFill>
                          <a:srgbClr val="000000"/>
                        </a:solidFill>
                        <a:effectLst/>
                        <a:latin typeface="Cambria Math" panose="02040503050406030204" pitchFamily="18" charset="0"/>
                        <a:ea typeface="Times New Roman" panose="02020603050405020304" pitchFamily="18" charset="0"/>
                      </a:rPr>
                      <m:t>.100%=</m:t>
                    </m:r>
                  </m:oMath>
                </a14:m>
                <a:r>
                  <a:rPr lang="en-US" sz="2200" b="1">
                    <a:solidFill>
                      <a:srgbClr val="000000"/>
                    </a:solidFill>
                    <a:effectLst/>
                    <a:ea typeface="Times New Roman" panose="02020603050405020304" pitchFamily="18" charset="0"/>
                  </a:rPr>
                  <a:t> 0,7%</a:t>
                </a:r>
                <a:endParaRPr lang="en-US" sz="2200">
                  <a:effectLst/>
                  <a:ea typeface="Times New Roman" panose="02020603050405020304" pitchFamily="18" charset="0"/>
                </a:endParaRPr>
              </a:p>
            </p:txBody>
          </p:sp>
        </mc:Choice>
        <mc:Fallback xmlns="">
          <p:sp>
            <p:nvSpPr>
              <p:cNvPr id="4" name="TextBox 3" descr="137 zalo kim anh">
                <a:extLst>
                  <a:ext uri="{FF2B5EF4-FFF2-40B4-BE49-F238E27FC236}">
                    <a16:creationId xmlns:a16="http://schemas.microsoft.com/office/drawing/2014/main" id="{1E20714E-6D39-27D7-FD10-D418527A3DF2}"/>
                  </a:ext>
                </a:extLst>
              </p:cNvPr>
              <p:cNvSpPr txBox="1">
                <a:spLocks noRot="1" noChangeAspect="1" noMove="1" noResize="1" noEditPoints="1" noAdjustHandles="1" noChangeArrowheads="1" noChangeShapeType="1" noTextEdit="1"/>
              </p:cNvSpPr>
              <p:nvPr/>
            </p:nvSpPr>
            <p:spPr>
              <a:xfrm>
                <a:off x="197016" y="4607480"/>
                <a:ext cx="11797968" cy="1967333"/>
              </a:xfrm>
              <a:prstGeom prst="rect">
                <a:avLst/>
              </a:prstGeom>
              <a:blipFill>
                <a:blip r:embed="rId2"/>
                <a:stretch>
                  <a:fillRect l="-671" t="-2477"/>
                </a:stretch>
              </a:blipFill>
            </p:spPr>
            <p:txBody>
              <a:bodyPr/>
              <a:lstStyle/>
              <a:p>
                <a:r>
                  <a:rPr lang="vi-VN">
                    <a:noFill/>
                  </a:rPr>
                  <a:t> </a:t>
                </a:r>
              </a:p>
            </p:txBody>
          </p:sp>
        </mc:Fallback>
      </mc:AlternateContent>
      <p:cxnSp>
        <p:nvCxnSpPr>
          <p:cNvPr id="12" name="Straight Connector 11" descr="137 zalo kim anh">
            <a:extLst>
              <a:ext uri="{FF2B5EF4-FFF2-40B4-BE49-F238E27FC236}">
                <a16:creationId xmlns:a16="http://schemas.microsoft.com/office/drawing/2014/main" id="{4F51062B-89F8-7581-C60D-2F1034873D5F}"/>
              </a:ext>
            </a:extLst>
          </p:cNvPr>
          <p:cNvCxnSpPr/>
          <p:nvPr/>
        </p:nvCxnSpPr>
        <p:spPr>
          <a:xfrm>
            <a:off x="794479" y="2833141"/>
            <a:ext cx="10672996"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descr="137 zalo kim anh">
            <a:extLst>
              <a:ext uri="{FF2B5EF4-FFF2-40B4-BE49-F238E27FC236}">
                <a16:creationId xmlns:a16="http://schemas.microsoft.com/office/drawing/2014/main" id="{D5049BA7-A9CB-29B5-8CFF-CA0C549249B8}"/>
              </a:ext>
            </a:extLst>
          </p:cNvPr>
          <p:cNvCxnSpPr/>
          <p:nvPr/>
        </p:nvCxnSpPr>
        <p:spPr>
          <a:xfrm>
            <a:off x="759502" y="3270354"/>
            <a:ext cx="10672996"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descr="137 zalo kim anh">
            <a:extLst>
              <a:ext uri="{FF2B5EF4-FFF2-40B4-BE49-F238E27FC236}">
                <a16:creationId xmlns:a16="http://schemas.microsoft.com/office/drawing/2014/main" id="{F7F1EF39-EE35-4F09-1329-90289E13D644}"/>
              </a:ext>
            </a:extLst>
          </p:cNvPr>
          <p:cNvCxnSpPr/>
          <p:nvPr/>
        </p:nvCxnSpPr>
        <p:spPr>
          <a:xfrm>
            <a:off x="764499" y="3660098"/>
            <a:ext cx="10672996"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7" name="TextBox 6" descr="137 zalo kim anh">
            <a:extLst>
              <a:ext uri="{FF2B5EF4-FFF2-40B4-BE49-F238E27FC236}">
                <a16:creationId xmlns:a16="http://schemas.microsoft.com/office/drawing/2014/main" id="{7DD6A09A-559E-2A67-5D7D-FCA9467F5DEE}"/>
              </a:ext>
            </a:extLst>
          </p:cNvPr>
          <p:cNvSpPr txBox="1"/>
          <p:nvPr/>
        </p:nvSpPr>
        <p:spPr>
          <a:xfrm>
            <a:off x="629587" y="2047869"/>
            <a:ext cx="10987790" cy="1735860"/>
          </a:xfrm>
          <a:prstGeom prst="rect">
            <a:avLst/>
          </a:prstGeom>
          <a:noFill/>
          <a:ln w="28575">
            <a:solidFill>
              <a:srgbClr val="FFC000"/>
            </a:solidFill>
            <a:prstDash val="sysDash"/>
          </a:ln>
        </p:spPr>
        <p:txBody>
          <a:bodyPr wrap="square">
            <a:spAutoFit/>
          </a:bodyPr>
          <a:lstStyle/>
          <a:p>
            <a:pPr algn="just">
              <a:lnSpc>
                <a:spcPct val="115000"/>
              </a:lnSpc>
            </a:pPr>
            <a:r>
              <a:rPr lang="en-US" sz="2400" b="1">
                <a:solidFill>
                  <a:schemeClr val="accent1"/>
                </a:solidFill>
                <a:effectLst/>
                <a:ea typeface="Times New Roman" panose="02020603050405020304" pitchFamily="18" charset="0"/>
              </a:rPr>
              <a:t>Nhận xét kết quả:</a:t>
            </a:r>
          </a:p>
          <a:p>
            <a:pPr>
              <a:lnSpc>
                <a:spcPct val="115000"/>
              </a:lnSpc>
            </a:pPr>
            <a:r>
              <a:rPr lang="en-US" sz="2400">
                <a:solidFill>
                  <a:srgbClr val="000000"/>
                </a:solidFill>
                <a:effectLst/>
                <a:ea typeface="Times New Roman" panose="02020603050405020304" pitchFamily="18" charset="0"/>
              </a:rPr>
              <a:t>Gia tốc trọng trường tính được ở phần thí nghiệm gần đúng với giá trị đã cho ở phần lý thuyết.</a:t>
            </a:r>
            <a:endParaRPr lang="en-US" sz="2400">
              <a:effectLst/>
              <a:ea typeface="Times New Roman" panose="02020603050405020304" pitchFamily="18" charset="0"/>
            </a:endParaRPr>
          </a:p>
          <a:p>
            <a:r>
              <a:rPr lang="en-US" sz="2400">
                <a:solidFill>
                  <a:srgbClr val="000000"/>
                </a:solidFill>
                <a:effectLst/>
                <a:ea typeface="Times New Roman" panose="02020603050405020304" pitchFamily="18" charset="0"/>
                <a:cs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 Kết quả thí nghiệm tương đối chính xác.</a:t>
            </a:r>
            <a:endParaRPr lang="en-US" sz="2400"/>
          </a:p>
        </p:txBody>
      </p:sp>
    </p:spTree>
    <p:extLst>
      <p:ext uri="{BB962C8B-B14F-4D97-AF65-F5344CB8AC3E}">
        <p14:creationId xmlns:p14="http://schemas.microsoft.com/office/powerpoint/2010/main" val="306836410"/>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137 zalo kim an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841"/>
            <a:ext cx="6096000" cy="34299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137 zalo kim anh">
            <a:extLst>
              <a:ext uri="{FF2B5EF4-FFF2-40B4-BE49-F238E27FC236}">
                <a16:creationId xmlns:a16="http://schemas.microsoft.com/office/drawing/2014/main" id="{F525157C-BBB9-95B1-F48D-E61C98E6481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6096000" cy="34339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37 zalo kim anh">
            <a:extLst>
              <a:ext uri="{FF2B5EF4-FFF2-40B4-BE49-F238E27FC236}">
                <a16:creationId xmlns:a16="http://schemas.microsoft.com/office/drawing/2014/main" id="{4B2CCF70-2316-830F-36A4-E9E43DE00D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196" y="3604818"/>
            <a:ext cx="4869608" cy="2796779"/>
          </a:xfrm>
          <a:prstGeom prst="roundRect">
            <a:avLst>
              <a:gd name="adj" fmla="val 8594"/>
            </a:avLst>
          </a:prstGeom>
          <a:solidFill>
            <a:srgbClr val="FFFFFF">
              <a:shade val="85000"/>
            </a:srgbClr>
          </a:solidFill>
          <a:ln>
            <a:noFill/>
          </a:ln>
          <a:effectLst/>
        </p:spPr>
      </p:pic>
      <p:sp>
        <p:nvSpPr>
          <p:cNvPr id="4" name="TextBox 3" descr="137 zalo kim anh">
            <a:extLst>
              <a:ext uri="{FF2B5EF4-FFF2-40B4-BE49-F238E27FC236}">
                <a16:creationId xmlns:a16="http://schemas.microsoft.com/office/drawing/2014/main" id="{07E87DC0-4910-B4DB-37EF-3E62A249F7D1}"/>
              </a:ext>
            </a:extLst>
          </p:cNvPr>
          <p:cNvSpPr txBox="1"/>
          <p:nvPr/>
        </p:nvSpPr>
        <p:spPr>
          <a:xfrm>
            <a:off x="1772816" y="6401597"/>
            <a:ext cx="2550367" cy="523220"/>
          </a:xfrm>
          <a:prstGeom prst="rect">
            <a:avLst/>
          </a:prstGeom>
          <a:noFill/>
        </p:spPr>
        <p:txBody>
          <a:bodyPr wrap="square" rtlCol="0">
            <a:spAutoFit/>
          </a:bodyPr>
          <a:lstStyle/>
          <a:p>
            <a:pPr algn="ctr"/>
            <a:r>
              <a:rPr lang="en-US" sz="2800" b="1">
                <a:solidFill>
                  <a:srgbClr val="0000FF"/>
                </a:solidFill>
              </a:rPr>
              <a:t>Đẩy tạ</a:t>
            </a:r>
          </a:p>
        </p:txBody>
      </p:sp>
      <p:pic>
        <p:nvPicPr>
          <p:cNvPr id="6" name="Picture 4" descr="137 zalo kim anh">
            <a:extLst>
              <a:ext uri="{FF2B5EF4-FFF2-40B4-BE49-F238E27FC236}">
                <a16:creationId xmlns:a16="http://schemas.microsoft.com/office/drawing/2014/main" id="{91221971-B90A-608F-1A8C-E0FD25B2CDC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513536"/>
            <a:ext cx="6096000" cy="33444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descr="137 zalo kim anh">
            <a:extLst>
              <a:ext uri="{FF2B5EF4-FFF2-40B4-BE49-F238E27FC236}">
                <a16:creationId xmlns:a16="http://schemas.microsoft.com/office/drawing/2014/main" id="{98D1FED5-0D4E-06DB-AB0D-EEC38B8ED24D}"/>
              </a:ext>
            </a:extLst>
          </p:cNvPr>
          <p:cNvSpPr txBox="1">
            <a:spLocks noChangeArrowheads="1"/>
          </p:cNvSpPr>
          <p:nvPr/>
        </p:nvSpPr>
        <p:spPr bwMode="auto">
          <a:xfrm>
            <a:off x="8321508" y="6349527"/>
            <a:ext cx="16449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a:solidFill>
                  <a:srgbClr val="0000FF"/>
                </a:solidFill>
              </a:rPr>
              <a:t>Ném lao</a:t>
            </a:r>
          </a:p>
        </p:txBody>
      </p:sp>
    </p:spTree>
    <p:extLst>
      <p:ext uri="{BB962C8B-B14F-4D97-AF65-F5344CB8AC3E}">
        <p14:creationId xmlns:p14="http://schemas.microsoft.com/office/powerpoint/2010/main" val="1611378166"/>
      </p:ext>
    </p:extLst>
  </p:cSld>
  <p:clrMapOvr>
    <a:masterClrMapping/>
  </p:clrMapOvr>
  <p:transition spd="slow">
    <p:pull dir="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5DDDA">
            <a:alpha val="71900"/>
          </a:srgbClr>
        </a:solidFill>
        <a:effectLst/>
      </p:bgPr>
    </p:bg>
    <p:spTree>
      <p:nvGrpSpPr>
        <p:cNvPr id="1" name="Shape 1776"/>
        <p:cNvGrpSpPr/>
        <p:nvPr/>
      </p:nvGrpSpPr>
      <p:grpSpPr>
        <a:xfrm>
          <a:off x="0" y="0"/>
          <a:ext cx="0" cy="0"/>
          <a:chOff x="0" y="0"/>
          <a:chExt cx="0" cy="0"/>
        </a:xfrm>
      </p:grpSpPr>
      <p:sp>
        <p:nvSpPr>
          <p:cNvPr id="1779" name="Google Shape;1779;p39" descr="137 zalo kim anh"/>
          <p:cNvSpPr txBox="1">
            <a:spLocks noGrp="1"/>
          </p:cNvSpPr>
          <p:nvPr>
            <p:ph type="ctrTitle"/>
          </p:nvPr>
        </p:nvSpPr>
        <p:spPr>
          <a:xfrm>
            <a:off x="527382" y="530200"/>
            <a:ext cx="11137237" cy="788000"/>
          </a:xfrm>
          <a:prstGeom prst="rect">
            <a:avLst/>
          </a:prstGeom>
        </p:spPr>
        <p:txBody>
          <a:bodyPr spcFirstLastPara="1" wrap="square" lIns="121900" tIns="121900" rIns="121900" bIns="121900" anchor="ctr" anchorCtr="0">
            <a:noAutofit/>
          </a:bodyPr>
          <a:lstStyle/>
          <a:p>
            <a:pPr algn="ctr"/>
            <a:r>
              <a:rPr lang="es" sz="3467" b="1">
                <a:latin typeface="Calibri" panose="020F0502020204030204" pitchFamily="34" charset="0"/>
                <a:cs typeface="Calibri" panose="020F0502020204030204" pitchFamily="34" charset="0"/>
              </a:rPr>
              <a:t>TRẢ LỜI CÂU HỎI</a:t>
            </a:r>
            <a:endParaRPr sz="3467" b="1">
              <a:latin typeface="Calibri" panose="020F0502020204030204" pitchFamily="34" charset="0"/>
              <a:cs typeface="Calibri" panose="020F0502020204030204" pitchFamily="34" charset="0"/>
            </a:endParaRPr>
          </a:p>
        </p:txBody>
      </p:sp>
      <p:grpSp>
        <p:nvGrpSpPr>
          <p:cNvPr id="1919" name="Google Shape;1919;p39" descr="137 zalo kim anh"/>
          <p:cNvGrpSpPr/>
          <p:nvPr/>
        </p:nvGrpSpPr>
        <p:grpSpPr>
          <a:xfrm>
            <a:off x="9278654" y="2187048"/>
            <a:ext cx="2248221" cy="4159513"/>
            <a:chOff x="6958990" y="1640285"/>
            <a:chExt cx="1686166" cy="3119635"/>
          </a:xfrm>
        </p:grpSpPr>
        <p:sp>
          <p:nvSpPr>
            <p:cNvPr id="1920" name="Google Shape;1920;p39"/>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1" name="Google Shape;1921;p39"/>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2" name="Google Shape;1922;p39"/>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3" name="Google Shape;1923;p39"/>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4" name="Google Shape;1924;p39"/>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5" name="Google Shape;1925;p39"/>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6" name="Google Shape;1926;p39"/>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7" name="Google Shape;1927;p39"/>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8" name="Google Shape;1928;p39"/>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9" name="Google Shape;1929;p39"/>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0" name="Google Shape;1930;p39"/>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1" name="Google Shape;1931;p39"/>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2" name="Google Shape;1932;p39"/>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3" name="Google Shape;1933;p39"/>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4" name="Google Shape;1934;p39"/>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5" name="Google Shape;1935;p39"/>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6" name="Google Shape;1936;p39"/>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7" name="Google Shape;1937;p39"/>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8" name="Google Shape;1938;p39"/>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39" name="Google Shape;1939;p39"/>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0" name="Google Shape;1940;p39"/>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41" name="Google Shape;1941;p39"/>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42" name="Google Shape;1942;p39"/>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3" name="Google Shape;1943;p39"/>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4" name="Google Shape;1944;p39"/>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5" name="Google Shape;1945;p39"/>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6" name="Google Shape;1946;p39"/>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7" name="Google Shape;1947;p39"/>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8" name="Google Shape;1948;p39"/>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9" name="Google Shape;1949;p39"/>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0" name="Google Shape;1950;p39"/>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1" name="Google Shape;1951;p39"/>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2" name="Google Shape;1952;p39"/>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3" name="Google Shape;1953;p39"/>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4" name="Google Shape;1954;p39"/>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5" name="Google Shape;1955;p39"/>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56" name="Google Shape;1956;p39"/>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7" name="Google Shape;1957;p39"/>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58" name="Google Shape;1958;p39"/>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59" name="Google Shape;1959;p39"/>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0" name="Google Shape;1960;p39"/>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1" name="Google Shape;1961;p39"/>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2" name="Google Shape;1962;p39"/>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3" name="Google Shape;1963;p39"/>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4" name="Google Shape;1964;p39"/>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5" name="Google Shape;1965;p39"/>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6" name="Google Shape;1966;p39"/>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7" name="Google Shape;1967;p39"/>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8" name="Google Shape;1968;p39"/>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9" name="Google Shape;1969;p39"/>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0" name="Google Shape;1970;p39"/>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1" name="Google Shape;1971;p39"/>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2" name="Google Shape;1972;p39"/>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3" name="Google Shape;1973;p39"/>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4" name="Google Shape;1974;p39"/>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5" name="Google Shape;1975;p39"/>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6" name="Google Shape;1976;p39"/>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7" name="Google Shape;1977;p39"/>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8" name="Google Shape;1978;p39"/>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9" name="Google Shape;1979;p39"/>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0" name="Google Shape;1980;p39"/>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1" name="Google Shape;1981;p39"/>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2" name="Google Shape;1982;p39"/>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3" name="Google Shape;1983;p39"/>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4" name="Google Shape;1984;p39"/>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5" name="Google Shape;1985;p39"/>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1986" name="Google Shape;1986;p39"/>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1987" name="Google Shape;1987;p39"/>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8" name="Google Shape;1988;p39"/>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9" name="Google Shape;1989;p39"/>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0" name="Google Shape;1990;p39"/>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1" name="Google Shape;1991;p39"/>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2" name="Google Shape;1992;p39"/>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3" name="Google Shape;1993;p39"/>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1994" name="Google Shape;1994;p39"/>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sp>
        <p:nvSpPr>
          <p:cNvPr id="221" name="Rectangle 9" descr="137 zalo kim anh">
            <a:extLst>
              <a:ext uri="{FF2B5EF4-FFF2-40B4-BE49-F238E27FC236}">
                <a16:creationId xmlns:a16="http://schemas.microsoft.com/office/drawing/2014/main" id="{5E3F8209-D186-9AB9-231A-18209DFF212F}"/>
              </a:ext>
            </a:extLst>
          </p:cNvPr>
          <p:cNvSpPr>
            <a:spLocks noChangeArrowheads="1"/>
          </p:cNvSpPr>
          <p:nvPr/>
        </p:nvSpPr>
        <p:spPr bwMode="auto">
          <a:xfrm>
            <a:off x="634006" y="1986925"/>
            <a:ext cx="1615383" cy="4196662"/>
          </a:xfrm>
          <a:prstGeom prst="rect">
            <a:avLst/>
          </a:prstGeom>
          <a:noFill/>
          <a:ln w="19050">
            <a:solidFill>
              <a:srgbClr val="78E1E4"/>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defTabSz="1219170">
              <a:buClr>
                <a:srgbClr val="000000"/>
              </a:buClr>
              <a:defRPr/>
            </a:pPr>
            <a:r>
              <a:rPr lang="en-US" sz="2667" kern="0">
                <a:solidFill>
                  <a:srgbClr val="000000"/>
                </a:solidFill>
                <a:latin typeface="Arial"/>
                <a:cs typeface="Arial"/>
                <a:sym typeface="Wingdings" panose="05000000000000000000" pitchFamily="2" charset="2"/>
              </a:rPr>
              <a:t></a:t>
            </a:r>
            <a:endParaRPr lang="en-US" sz="2667" kern="0">
              <a:solidFill>
                <a:srgbClr val="000000"/>
              </a:solidFill>
              <a:latin typeface="Arial"/>
              <a:cs typeface="Arial"/>
              <a:sym typeface="Arial"/>
            </a:endParaRPr>
          </a:p>
          <a:p>
            <a:pPr algn="ctr" defTabSz="1219170">
              <a:buClr>
                <a:srgbClr val="000000"/>
              </a:buClr>
              <a:defRPr/>
            </a:pPr>
            <a:r>
              <a:rPr lang="en-US" sz="2667" kern="0">
                <a:solidFill>
                  <a:srgbClr val="000000"/>
                </a:solidFill>
                <a:latin typeface="Arial"/>
                <a:cs typeface="Arial"/>
                <a:sym typeface="Arial"/>
              </a:rPr>
              <a:t>Lấy đà trước khi ném để tạo vận tốc đầu, giúp tạ hoặc lao bay xa hơn.</a:t>
            </a:r>
          </a:p>
        </p:txBody>
      </p:sp>
      <p:sp>
        <p:nvSpPr>
          <p:cNvPr id="222" name="Rectangle 9" descr="137 zalo kim anh">
            <a:extLst>
              <a:ext uri="{FF2B5EF4-FFF2-40B4-BE49-F238E27FC236}">
                <a16:creationId xmlns:a16="http://schemas.microsoft.com/office/drawing/2014/main" id="{88BD4A71-6234-F257-1748-9D956A680573}"/>
              </a:ext>
            </a:extLst>
          </p:cNvPr>
          <p:cNvSpPr>
            <a:spLocks noChangeArrowheads="1"/>
          </p:cNvSpPr>
          <p:nvPr/>
        </p:nvSpPr>
        <p:spPr bwMode="auto">
          <a:xfrm>
            <a:off x="2423704" y="1986924"/>
            <a:ext cx="1950720" cy="4184928"/>
          </a:xfrm>
          <a:prstGeom prst="rect">
            <a:avLst/>
          </a:prstGeom>
          <a:noFill/>
          <a:ln w="19050">
            <a:solidFill>
              <a:srgbClr val="78E1E4"/>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defTabSz="1219170">
              <a:buClr>
                <a:srgbClr val="000000"/>
              </a:buClr>
            </a:pPr>
            <a:r>
              <a:rPr lang="en-US" sz="2667" b="1" kern="0">
                <a:solidFill>
                  <a:srgbClr val="000000"/>
                </a:solidFill>
                <a:latin typeface="Arial"/>
                <a:cs typeface="Arial"/>
                <a:sym typeface="Wingdings" panose="05000000000000000000" pitchFamily="2" charset="2"/>
              </a:rPr>
              <a:t></a:t>
            </a:r>
            <a:r>
              <a:rPr lang="en-US" sz="2667" kern="0">
                <a:solidFill>
                  <a:srgbClr val="000000"/>
                </a:solidFill>
                <a:latin typeface="Arial"/>
                <a:cs typeface="Arial"/>
                <a:sym typeface="Arial"/>
              </a:rPr>
              <a:t> </a:t>
            </a:r>
          </a:p>
          <a:p>
            <a:pPr algn="ctr" defTabSz="1219170">
              <a:lnSpc>
                <a:spcPct val="150000"/>
              </a:lnSpc>
              <a:spcBef>
                <a:spcPts val="533"/>
              </a:spcBef>
              <a:buClr>
                <a:srgbClr val="000000"/>
              </a:buClr>
            </a:pPr>
            <a:r>
              <a:rPr lang="en-US" sz="2667" kern="0">
                <a:solidFill>
                  <a:srgbClr val="000000"/>
                </a:solidFill>
                <a:latin typeface="Arial"/>
                <a:cs typeface="Arial"/>
                <a:sym typeface="Arial"/>
              </a:rPr>
              <a:t>Vận tốc ban đầu càng lớn, vật được ném đi càng xa.</a:t>
            </a:r>
          </a:p>
        </p:txBody>
      </p:sp>
      <p:sp>
        <p:nvSpPr>
          <p:cNvPr id="223" name="Rectangle 9" descr="137 zalo kim anh">
            <a:extLst>
              <a:ext uri="{FF2B5EF4-FFF2-40B4-BE49-F238E27FC236}">
                <a16:creationId xmlns:a16="http://schemas.microsoft.com/office/drawing/2014/main" id="{6F86FED1-93D1-FDD7-182D-833232E5FAEE}"/>
              </a:ext>
            </a:extLst>
          </p:cNvPr>
          <p:cNvSpPr>
            <a:spLocks noChangeArrowheads="1"/>
          </p:cNvSpPr>
          <p:nvPr/>
        </p:nvSpPr>
        <p:spPr bwMode="auto">
          <a:xfrm>
            <a:off x="4473449" y="1982459"/>
            <a:ext cx="1394364" cy="3730637"/>
          </a:xfrm>
          <a:prstGeom prst="rect">
            <a:avLst/>
          </a:prstGeom>
          <a:noFill/>
          <a:ln w="19050">
            <a:solidFill>
              <a:srgbClr val="78E1E4"/>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defTabSz="1219170">
              <a:buClr>
                <a:srgbClr val="000000"/>
              </a:buClr>
              <a:defRPr/>
            </a:pPr>
            <a:r>
              <a:rPr lang="en-US" sz="2667" b="1" kern="0">
                <a:solidFill>
                  <a:srgbClr val="000000"/>
                </a:solidFill>
                <a:latin typeface="Arial"/>
                <a:cs typeface="Arial"/>
                <a:sym typeface="Wingdings" panose="05000000000000000000" pitchFamily="2" charset="2"/>
              </a:rPr>
              <a:t></a:t>
            </a:r>
            <a:endParaRPr lang="en-US" sz="2667" b="1" kern="0">
              <a:solidFill>
                <a:srgbClr val="000000"/>
              </a:solidFill>
              <a:latin typeface="Arial"/>
              <a:cs typeface="Arial"/>
              <a:sym typeface="Arial"/>
            </a:endParaRPr>
          </a:p>
          <a:p>
            <a:pPr algn="ctr" defTabSz="1219170">
              <a:lnSpc>
                <a:spcPct val="110000"/>
              </a:lnSpc>
              <a:spcBef>
                <a:spcPts val="800"/>
              </a:spcBef>
              <a:buClr>
                <a:srgbClr val="000000"/>
              </a:buClr>
            </a:pPr>
            <a:r>
              <a:rPr lang="en-US" sz="2667" kern="0">
                <a:solidFill>
                  <a:srgbClr val="000000"/>
                </a:solidFill>
                <a:latin typeface="Arial"/>
                <a:cs typeface="Arial"/>
                <a:sym typeface="Arial"/>
              </a:rPr>
              <a:t> Quỹ đạo của các vật ném có dạng là đường cong</a:t>
            </a:r>
          </a:p>
        </p:txBody>
      </p:sp>
      <p:sp>
        <p:nvSpPr>
          <p:cNvPr id="224" name="Rectangle 9" descr="137 zalo kim anh">
            <a:extLst>
              <a:ext uri="{FF2B5EF4-FFF2-40B4-BE49-F238E27FC236}">
                <a16:creationId xmlns:a16="http://schemas.microsoft.com/office/drawing/2014/main" id="{5533EDB1-FFA3-97E6-BCC4-CF6683560B06}"/>
              </a:ext>
            </a:extLst>
          </p:cNvPr>
          <p:cNvSpPr>
            <a:spLocks noChangeArrowheads="1"/>
          </p:cNvSpPr>
          <p:nvPr/>
        </p:nvSpPr>
        <p:spPr bwMode="auto">
          <a:xfrm>
            <a:off x="5982276" y="1985359"/>
            <a:ext cx="2837393" cy="4182042"/>
          </a:xfrm>
          <a:prstGeom prst="rect">
            <a:avLst/>
          </a:prstGeom>
          <a:noFill/>
          <a:ln w="19050">
            <a:solidFill>
              <a:srgbClr val="78E1E4"/>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defTabSz="1219170">
              <a:spcBef>
                <a:spcPts val="800"/>
              </a:spcBef>
              <a:buClr>
                <a:srgbClr val="000000"/>
              </a:buClr>
              <a:defRPr/>
            </a:pPr>
            <a:r>
              <a:rPr lang="en-US" sz="2667" b="1" kern="0">
                <a:solidFill>
                  <a:srgbClr val="000000"/>
                </a:solidFill>
                <a:latin typeface="Arial"/>
                <a:cs typeface="Arial"/>
                <a:sym typeface="Wingdings" panose="05000000000000000000" pitchFamily="2" charset="2"/>
              </a:rPr>
              <a:t></a:t>
            </a:r>
            <a:endParaRPr lang="en-US" sz="2667" kern="0">
              <a:solidFill>
                <a:srgbClr val="000000"/>
              </a:solidFill>
              <a:latin typeface="Arial"/>
              <a:cs typeface="Arial"/>
              <a:sym typeface="Arial"/>
            </a:endParaRPr>
          </a:p>
          <a:p>
            <a:pPr algn="ctr" defTabSz="1219170">
              <a:lnSpc>
                <a:spcPct val="130000"/>
              </a:lnSpc>
              <a:buClr>
                <a:srgbClr val="000000"/>
              </a:buClr>
            </a:pPr>
            <a:r>
              <a:rPr lang="en-US" sz="2667" kern="0">
                <a:solidFill>
                  <a:srgbClr val="000000"/>
                </a:solidFill>
                <a:latin typeface="Arial"/>
                <a:cs typeface="Arial"/>
                <a:sym typeface="Arial"/>
              </a:rPr>
              <a:t>Góc ném có làm ảnh hưởng đến thành tích bộ môn đẩy tạ, ném lao và đến việc bắn trúng mục tiêu.</a:t>
            </a:r>
          </a:p>
        </p:txBody>
      </p:sp>
      <p:sp>
        <p:nvSpPr>
          <p:cNvPr id="83" name="Rectangle 9" descr="137 zalo kim anh">
            <a:extLst>
              <a:ext uri="{FF2B5EF4-FFF2-40B4-BE49-F238E27FC236}">
                <a16:creationId xmlns:a16="http://schemas.microsoft.com/office/drawing/2014/main" id="{328FC6DC-6D4C-977B-AD9A-EBD165D19021}"/>
              </a:ext>
            </a:extLst>
          </p:cNvPr>
          <p:cNvSpPr>
            <a:spLocks noChangeArrowheads="1"/>
          </p:cNvSpPr>
          <p:nvPr/>
        </p:nvSpPr>
        <p:spPr bwMode="auto">
          <a:xfrm>
            <a:off x="634006" y="1986925"/>
            <a:ext cx="1615383" cy="3416320"/>
          </a:xfrm>
          <a:prstGeom prst="rect">
            <a:avLst/>
          </a:prstGeom>
          <a:solidFill>
            <a:schemeClr val="bg1"/>
          </a:solidFill>
          <a:ln w="19050">
            <a:solidFill>
              <a:srgbClr val="78E1E4"/>
            </a:solidFill>
            <a:prstDash val="sysDash"/>
            <a:miter lim="800000"/>
            <a:headEnd/>
            <a:tailEnd/>
          </a:ln>
        </p:spPr>
        <p:txBody>
          <a:bodyPr wrap="square">
            <a:spAutoFit/>
          </a:bodyPr>
          <a:lstStyle/>
          <a:p>
            <a:pPr algn="ctr" defTabSz="1219170">
              <a:buClr>
                <a:srgbClr val="000000"/>
              </a:buClr>
            </a:pPr>
            <a:r>
              <a:rPr lang="en-US" sz="2700" b="1" kern="0">
                <a:solidFill>
                  <a:srgbClr val="000000"/>
                </a:solidFill>
                <a:latin typeface="Arial"/>
                <a:cs typeface="Arial"/>
                <a:sym typeface="Arial"/>
              </a:rPr>
              <a:t>Câu 1:</a:t>
            </a:r>
            <a:endParaRPr lang="en-US" sz="2700" kern="0">
              <a:solidFill>
                <a:srgbClr val="000000"/>
              </a:solidFill>
              <a:latin typeface="Arial"/>
              <a:cs typeface="Arial"/>
              <a:sym typeface="Arial"/>
            </a:endParaRPr>
          </a:p>
          <a:p>
            <a:pPr algn="ctr" defTabSz="1219170">
              <a:buClr>
                <a:srgbClr val="000000"/>
              </a:buClr>
            </a:pPr>
            <a:r>
              <a:rPr lang="en-US" sz="2700" kern="0">
                <a:solidFill>
                  <a:srgbClr val="000000"/>
                </a:solidFill>
                <a:latin typeface="Arial"/>
                <a:cs typeface="Arial"/>
                <a:sym typeface="Arial"/>
              </a:rPr>
              <a:t>Tại sao vận động viên phải lấy đà trước khi ném tạ, ném lao?</a:t>
            </a:r>
            <a:endParaRPr lang="vi-VN" sz="2700" b="1" kern="0" dirty="0">
              <a:solidFill>
                <a:srgbClr val="0097A7">
                  <a:lumMod val="75000"/>
                </a:srgbClr>
              </a:solidFill>
              <a:latin typeface="Barlow Semi Condensed Light" charset="-93"/>
              <a:cs typeface="Arial"/>
              <a:sym typeface="Arial"/>
            </a:endParaRPr>
          </a:p>
        </p:txBody>
      </p:sp>
      <p:sp>
        <p:nvSpPr>
          <p:cNvPr id="84" name="Rectangle 9" descr="137 zalo kim anh">
            <a:extLst>
              <a:ext uri="{FF2B5EF4-FFF2-40B4-BE49-F238E27FC236}">
                <a16:creationId xmlns:a16="http://schemas.microsoft.com/office/drawing/2014/main" id="{6F22C270-7A55-0165-7425-F360CFF7CE05}"/>
              </a:ext>
            </a:extLst>
          </p:cNvPr>
          <p:cNvSpPr>
            <a:spLocks noChangeArrowheads="1"/>
          </p:cNvSpPr>
          <p:nvPr/>
        </p:nvSpPr>
        <p:spPr bwMode="auto">
          <a:xfrm>
            <a:off x="2423704" y="1986923"/>
            <a:ext cx="1950720" cy="3786229"/>
          </a:xfrm>
          <a:prstGeom prst="rect">
            <a:avLst/>
          </a:prstGeom>
          <a:solidFill>
            <a:schemeClr val="bg1"/>
          </a:solidFill>
          <a:ln w="19050">
            <a:solidFill>
              <a:srgbClr val="78E1E4"/>
            </a:solidFill>
            <a:prstDash val="sysDash"/>
            <a:miter lim="800000"/>
            <a:headEnd/>
            <a:tailEnd/>
          </a:ln>
        </p:spPr>
        <p:txBody>
          <a:bodyPr wrap="square">
            <a:spAutoFit/>
          </a:bodyPr>
          <a:lstStyle/>
          <a:p>
            <a:pPr algn="ctr" defTabSz="1219170">
              <a:buClr>
                <a:srgbClr val="000000"/>
              </a:buClr>
            </a:pPr>
            <a:r>
              <a:rPr lang="en-US" sz="2667" b="1" kern="0">
                <a:solidFill>
                  <a:srgbClr val="000000"/>
                </a:solidFill>
                <a:latin typeface="Arial"/>
                <a:cs typeface="Arial"/>
                <a:sym typeface="Arial"/>
              </a:rPr>
              <a:t>Câu 2:</a:t>
            </a:r>
            <a:r>
              <a:rPr lang="en-US" sz="2667" kern="0">
                <a:solidFill>
                  <a:srgbClr val="000000"/>
                </a:solidFill>
                <a:latin typeface="Arial"/>
                <a:cs typeface="Arial"/>
                <a:sym typeface="Arial"/>
              </a:rPr>
              <a:t> Vận tốc ban đầu có ảnh hưởng như thế nào đến chuyển động của các vật ném?</a:t>
            </a:r>
          </a:p>
        </p:txBody>
      </p:sp>
      <p:sp>
        <p:nvSpPr>
          <p:cNvPr id="85" name="Rectangle 9" descr="137 zalo kim anh">
            <a:extLst>
              <a:ext uri="{FF2B5EF4-FFF2-40B4-BE49-F238E27FC236}">
                <a16:creationId xmlns:a16="http://schemas.microsoft.com/office/drawing/2014/main" id="{5CB9016C-1C8F-7018-22EF-711CAA97AB50}"/>
              </a:ext>
            </a:extLst>
          </p:cNvPr>
          <p:cNvSpPr>
            <a:spLocks noChangeArrowheads="1"/>
          </p:cNvSpPr>
          <p:nvPr/>
        </p:nvSpPr>
        <p:spPr bwMode="auto">
          <a:xfrm>
            <a:off x="4473449" y="1982460"/>
            <a:ext cx="1394364" cy="3375796"/>
          </a:xfrm>
          <a:prstGeom prst="rect">
            <a:avLst/>
          </a:prstGeom>
          <a:solidFill>
            <a:schemeClr val="bg1"/>
          </a:solidFill>
          <a:ln w="19050">
            <a:solidFill>
              <a:srgbClr val="78E1E4"/>
            </a:solidFill>
            <a:prstDash val="sysDash"/>
            <a:miter lim="800000"/>
            <a:headEnd/>
            <a:tailEnd/>
          </a:ln>
        </p:spPr>
        <p:txBody>
          <a:bodyPr wrap="square">
            <a:spAutoFit/>
          </a:bodyPr>
          <a:lstStyle/>
          <a:p>
            <a:pPr algn="ctr" defTabSz="1219170">
              <a:buClr>
                <a:srgbClr val="000000"/>
              </a:buClr>
            </a:pPr>
            <a:r>
              <a:rPr lang="en-US" sz="2667" b="1" kern="0">
                <a:solidFill>
                  <a:srgbClr val="000000"/>
                </a:solidFill>
                <a:latin typeface="Arial"/>
                <a:cs typeface="Arial"/>
                <a:sym typeface="Arial"/>
              </a:rPr>
              <a:t>Câu 3:</a:t>
            </a:r>
          </a:p>
          <a:p>
            <a:pPr algn="ctr" defTabSz="1219170">
              <a:buClr>
                <a:srgbClr val="000000"/>
              </a:buClr>
            </a:pPr>
            <a:r>
              <a:rPr lang="en-US" sz="2667" kern="0">
                <a:solidFill>
                  <a:srgbClr val="000000"/>
                </a:solidFill>
                <a:latin typeface="Arial"/>
                <a:cs typeface="Arial"/>
                <a:sym typeface="Arial"/>
              </a:rPr>
              <a:t> Quỹ đạo của các vật ném có dạng như thế nào?</a:t>
            </a:r>
          </a:p>
        </p:txBody>
      </p:sp>
      <p:sp>
        <p:nvSpPr>
          <p:cNvPr id="86" name="Rectangle 9" descr="137 zalo kim anh">
            <a:extLst>
              <a:ext uri="{FF2B5EF4-FFF2-40B4-BE49-F238E27FC236}">
                <a16:creationId xmlns:a16="http://schemas.microsoft.com/office/drawing/2014/main" id="{301514F1-6AB2-EAC2-6E8B-BCA1414D507C}"/>
              </a:ext>
            </a:extLst>
          </p:cNvPr>
          <p:cNvSpPr>
            <a:spLocks noChangeArrowheads="1"/>
          </p:cNvSpPr>
          <p:nvPr/>
        </p:nvSpPr>
        <p:spPr bwMode="auto">
          <a:xfrm>
            <a:off x="5982276" y="1985359"/>
            <a:ext cx="2837393" cy="4196662"/>
          </a:xfrm>
          <a:prstGeom prst="rect">
            <a:avLst/>
          </a:prstGeom>
          <a:solidFill>
            <a:schemeClr val="bg1"/>
          </a:solidFill>
          <a:ln w="19050">
            <a:solidFill>
              <a:srgbClr val="78E1E4"/>
            </a:solidFill>
            <a:prstDash val="sysDash"/>
            <a:miter lim="800000"/>
            <a:headEnd/>
            <a:tailEnd/>
          </a:ln>
        </p:spPr>
        <p:txBody>
          <a:bodyPr wrap="square">
            <a:spAutoFit/>
          </a:bodyPr>
          <a:lstStyle/>
          <a:p>
            <a:pPr algn="ctr" defTabSz="1219170">
              <a:buClr>
                <a:srgbClr val="000000"/>
              </a:buClr>
            </a:pPr>
            <a:r>
              <a:rPr lang="en-US" sz="2667" b="1" kern="0">
                <a:solidFill>
                  <a:srgbClr val="000000"/>
                </a:solidFill>
                <a:latin typeface="Arial"/>
                <a:cs typeface="Arial"/>
                <a:sym typeface="Arial"/>
              </a:rPr>
              <a:t>Câu 4:</a:t>
            </a:r>
            <a:endParaRPr lang="en-US" sz="2667" kern="0">
              <a:solidFill>
                <a:srgbClr val="000000"/>
              </a:solidFill>
              <a:latin typeface="Arial"/>
              <a:cs typeface="Arial"/>
              <a:sym typeface="Arial"/>
            </a:endParaRPr>
          </a:p>
          <a:p>
            <a:pPr algn="ctr" defTabSz="1219170">
              <a:buClr>
                <a:srgbClr val="000000"/>
              </a:buClr>
            </a:pPr>
            <a:r>
              <a:rPr lang="en-US" sz="2667" kern="0">
                <a:solidFill>
                  <a:srgbClr val="000000"/>
                </a:solidFill>
                <a:latin typeface="Arial"/>
                <a:cs typeface="Arial"/>
                <a:sym typeface="Arial"/>
              </a:rPr>
              <a:t>Góc ném có làm ảnh hưởng đến thành tích bộ môn đẩy tạ, ném lao không? Có ảnh hưởng đến việc đại bát bắn trúng mục tiêu hay không?</a:t>
            </a:r>
          </a:p>
        </p:txBody>
      </p:sp>
    </p:spTree>
    <p:extLst>
      <p:ext uri="{BB962C8B-B14F-4D97-AF65-F5344CB8AC3E}">
        <p14:creationId xmlns:p14="http://schemas.microsoft.com/office/powerpoint/2010/main" val="136783821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83"/>
                                        </p:tgtEl>
                                        <p:attrNameLst>
                                          <p:attrName>ppt_w</p:attrName>
                                        </p:attrNameLst>
                                      </p:cBhvr>
                                      <p:tavLst>
                                        <p:tav tm="0">
                                          <p:val>
                                            <p:strVal val="ppt_w"/>
                                          </p:val>
                                        </p:tav>
                                        <p:tav tm="100000">
                                          <p:val>
                                            <p:fltVal val="0"/>
                                          </p:val>
                                        </p:tav>
                                      </p:tavLst>
                                    </p:anim>
                                    <p:anim calcmode="lin" valueType="num">
                                      <p:cBhvr>
                                        <p:cTn id="7" dur="500"/>
                                        <p:tgtEl>
                                          <p:spTgt spid="83"/>
                                        </p:tgtEl>
                                        <p:attrNameLst>
                                          <p:attrName>ppt_h</p:attrName>
                                        </p:attrNameLst>
                                      </p:cBhvr>
                                      <p:tavLst>
                                        <p:tav tm="0">
                                          <p:val>
                                            <p:strVal val="ppt_h"/>
                                          </p:val>
                                        </p:tav>
                                        <p:tav tm="100000">
                                          <p:val>
                                            <p:strVal val="ppt_h"/>
                                          </p:val>
                                        </p:tav>
                                      </p:tavLst>
                                    </p:anim>
                                    <p:set>
                                      <p:cBhvr>
                                        <p:cTn id="8" dur="1" fill="hold">
                                          <p:stCondLst>
                                            <p:cond delay="499"/>
                                          </p:stCondLst>
                                        </p:cTn>
                                        <p:tgtEl>
                                          <p:spTgt spid="83"/>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221"/>
                                        </p:tgtEl>
                                        <p:attrNameLst>
                                          <p:attrName>style.visibility</p:attrName>
                                        </p:attrNameLst>
                                      </p:cBhvr>
                                      <p:to>
                                        <p:strVal val="visible"/>
                                      </p:to>
                                    </p:set>
                                    <p:animEffect transition="in" filter="fade">
                                      <p:cBhvr>
                                        <p:cTn id="11" dur="500"/>
                                        <p:tgtEl>
                                          <p:spTgt spid="221"/>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xit" presetSubtype="10" fill="hold" grpId="0" nodeType="clickEffect">
                                  <p:stCondLst>
                                    <p:cond delay="0"/>
                                  </p:stCondLst>
                                  <p:childTnLst>
                                    <p:anim calcmode="lin" valueType="num">
                                      <p:cBhvr>
                                        <p:cTn id="15" dur="500"/>
                                        <p:tgtEl>
                                          <p:spTgt spid="84"/>
                                        </p:tgtEl>
                                        <p:attrNameLst>
                                          <p:attrName>ppt_w</p:attrName>
                                        </p:attrNameLst>
                                      </p:cBhvr>
                                      <p:tavLst>
                                        <p:tav tm="0">
                                          <p:val>
                                            <p:strVal val="ppt_w"/>
                                          </p:val>
                                        </p:tav>
                                        <p:tav tm="100000">
                                          <p:val>
                                            <p:fltVal val="0"/>
                                          </p:val>
                                        </p:tav>
                                      </p:tavLst>
                                    </p:anim>
                                    <p:anim calcmode="lin" valueType="num">
                                      <p:cBhvr>
                                        <p:cTn id="16" dur="500"/>
                                        <p:tgtEl>
                                          <p:spTgt spid="84"/>
                                        </p:tgtEl>
                                        <p:attrNameLst>
                                          <p:attrName>ppt_h</p:attrName>
                                        </p:attrNameLst>
                                      </p:cBhvr>
                                      <p:tavLst>
                                        <p:tav tm="0">
                                          <p:val>
                                            <p:strVal val="ppt_h"/>
                                          </p:val>
                                        </p:tav>
                                        <p:tav tm="100000">
                                          <p:val>
                                            <p:strVal val="ppt_h"/>
                                          </p:val>
                                        </p:tav>
                                      </p:tavLst>
                                    </p:anim>
                                    <p:set>
                                      <p:cBhvr>
                                        <p:cTn id="17" dur="1" fill="hold">
                                          <p:stCondLst>
                                            <p:cond delay="499"/>
                                          </p:stCondLst>
                                        </p:cTn>
                                        <p:tgtEl>
                                          <p:spTgt spid="8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222"/>
                                        </p:tgtEl>
                                        <p:attrNameLst>
                                          <p:attrName>style.visibility</p:attrName>
                                        </p:attrNameLst>
                                      </p:cBhvr>
                                      <p:to>
                                        <p:strVal val="visible"/>
                                      </p:to>
                                    </p:set>
                                    <p:animEffect transition="in" filter="fade">
                                      <p:cBhvr>
                                        <p:cTn id="20" dur="500"/>
                                        <p:tgtEl>
                                          <p:spTgt spid="222"/>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xit" presetSubtype="10" fill="hold" grpId="0" nodeType="clickEffect">
                                  <p:stCondLst>
                                    <p:cond delay="0"/>
                                  </p:stCondLst>
                                  <p:childTnLst>
                                    <p:anim calcmode="lin" valueType="num">
                                      <p:cBhvr>
                                        <p:cTn id="24" dur="500"/>
                                        <p:tgtEl>
                                          <p:spTgt spid="85"/>
                                        </p:tgtEl>
                                        <p:attrNameLst>
                                          <p:attrName>ppt_w</p:attrName>
                                        </p:attrNameLst>
                                      </p:cBhvr>
                                      <p:tavLst>
                                        <p:tav tm="0">
                                          <p:val>
                                            <p:strVal val="ppt_w"/>
                                          </p:val>
                                        </p:tav>
                                        <p:tav tm="100000">
                                          <p:val>
                                            <p:fltVal val="0"/>
                                          </p:val>
                                        </p:tav>
                                      </p:tavLst>
                                    </p:anim>
                                    <p:anim calcmode="lin" valueType="num">
                                      <p:cBhvr>
                                        <p:cTn id="25" dur="500"/>
                                        <p:tgtEl>
                                          <p:spTgt spid="85"/>
                                        </p:tgtEl>
                                        <p:attrNameLst>
                                          <p:attrName>ppt_h</p:attrName>
                                        </p:attrNameLst>
                                      </p:cBhvr>
                                      <p:tavLst>
                                        <p:tav tm="0">
                                          <p:val>
                                            <p:strVal val="ppt_h"/>
                                          </p:val>
                                        </p:tav>
                                        <p:tav tm="100000">
                                          <p:val>
                                            <p:strVal val="ppt_h"/>
                                          </p:val>
                                        </p:tav>
                                      </p:tavLst>
                                    </p:anim>
                                    <p:set>
                                      <p:cBhvr>
                                        <p:cTn id="26" dur="1" fill="hold">
                                          <p:stCondLst>
                                            <p:cond delay="499"/>
                                          </p:stCondLst>
                                        </p:cTn>
                                        <p:tgtEl>
                                          <p:spTgt spid="85"/>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23"/>
                                        </p:tgtEl>
                                        <p:attrNameLst>
                                          <p:attrName>style.visibility</p:attrName>
                                        </p:attrNameLst>
                                      </p:cBhvr>
                                      <p:to>
                                        <p:strVal val="visible"/>
                                      </p:to>
                                    </p:set>
                                    <p:animEffect transition="in" filter="fade">
                                      <p:cBhvr>
                                        <p:cTn id="29" dur="500"/>
                                        <p:tgtEl>
                                          <p:spTgt spid="223"/>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xit" presetSubtype="10" fill="hold" grpId="0" nodeType="clickEffect">
                                  <p:stCondLst>
                                    <p:cond delay="0"/>
                                  </p:stCondLst>
                                  <p:childTnLst>
                                    <p:anim calcmode="lin" valueType="num">
                                      <p:cBhvr>
                                        <p:cTn id="33" dur="500"/>
                                        <p:tgtEl>
                                          <p:spTgt spid="86"/>
                                        </p:tgtEl>
                                        <p:attrNameLst>
                                          <p:attrName>ppt_w</p:attrName>
                                        </p:attrNameLst>
                                      </p:cBhvr>
                                      <p:tavLst>
                                        <p:tav tm="0">
                                          <p:val>
                                            <p:strVal val="ppt_w"/>
                                          </p:val>
                                        </p:tav>
                                        <p:tav tm="100000">
                                          <p:val>
                                            <p:fltVal val="0"/>
                                          </p:val>
                                        </p:tav>
                                      </p:tavLst>
                                    </p:anim>
                                    <p:anim calcmode="lin" valueType="num">
                                      <p:cBhvr>
                                        <p:cTn id="34" dur="500"/>
                                        <p:tgtEl>
                                          <p:spTgt spid="86"/>
                                        </p:tgtEl>
                                        <p:attrNameLst>
                                          <p:attrName>ppt_h</p:attrName>
                                        </p:attrNameLst>
                                      </p:cBhvr>
                                      <p:tavLst>
                                        <p:tav tm="0">
                                          <p:val>
                                            <p:strVal val="ppt_h"/>
                                          </p:val>
                                        </p:tav>
                                        <p:tav tm="100000">
                                          <p:val>
                                            <p:strVal val="ppt_h"/>
                                          </p:val>
                                        </p:tav>
                                      </p:tavLst>
                                    </p:anim>
                                    <p:set>
                                      <p:cBhvr>
                                        <p:cTn id="35" dur="1" fill="hold">
                                          <p:stCondLst>
                                            <p:cond delay="499"/>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animBg="1"/>
      <p:bldP spid="222" grpId="0" animBg="1"/>
      <p:bldP spid="223" grpId="0" animBg="1"/>
      <p:bldP spid="83" grpId="0" animBg="1"/>
      <p:bldP spid="84" grpId="0" animBg="1"/>
      <p:bldP spid="85" grpId="0" animBg="1"/>
      <p:bldP spid="8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19" descr="137 zalo kim anh">
            <a:extLst>
              <a:ext uri="{FF2B5EF4-FFF2-40B4-BE49-F238E27FC236}">
                <a16:creationId xmlns:a16="http://schemas.microsoft.com/office/drawing/2014/main" id="{70FDCE71-3E94-6276-774D-AF3EE63538AE}"/>
              </a:ext>
            </a:extLst>
          </p:cNvPr>
          <p:cNvSpPr/>
          <p:nvPr/>
        </p:nvSpPr>
        <p:spPr bwMode="auto">
          <a:xfrm>
            <a:off x="197017" y="154503"/>
            <a:ext cx="8812073" cy="615157"/>
          </a:xfrm>
          <a:prstGeom prst="homePlate">
            <a:avLst/>
          </a:prstGeom>
          <a:solidFill>
            <a:srgbClr val="EC7016"/>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III.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CHUYỂN ĐỘNG CỦA VẬT BỊ NÉM</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endParaRPr>
          </a:p>
        </p:txBody>
      </p:sp>
      <p:sp>
        <p:nvSpPr>
          <p:cNvPr id="3" name="Google Shape;883;p31" descr="137 zalo kim anh">
            <a:extLst>
              <a:ext uri="{FF2B5EF4-FFF2-40B4-BE49-F238E27FC236}">
                <a16:creationId xmlns:a16="http://schemas.microsoft.com/office/drawing/2014/main" id="{BD1E6CC1-3985-06AC-2910-C7A529F3A99C}"/>
              </a:ext>
            </a:extLst>
          </p:cNvPr>
          <p:cNvSpPr txBox="1">
            <a:spLocks/>
          </p:cNvSpPr>
          <p:nvPr/>
        </p:nvSpPr>
        <p:spPr>
          <a:xfrm>
            <a:off x="197017" y="954941"/>
            <a:ext cx="8504531" cy="615157"/>
          </a:xfrm>
          <a:prstGeom prst="rect">
            <a:avLst/>
          </a:prstGeom>
          <a:solidFill>
            <a:schemeClr val="bg2">
              <a:lumMod val="75000"/>
            </a:schemeClr>
          </a:solidFill>
          <a:ln>
            <a:solidFill>
              <a:schemeClr val="bg2">
                <a:lumMod val="75000"/>
              </a:schemeClr>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FF7C3E"/>
              </a:buClr>
              <a:buSzPts val="2400"/>
              <a:buFont typeface="Denk One"/>
              <a:buNone/>
              <a:defRPr sz="3200" b="0" i="0" u="none" strike="noStrike" cap="none">
                <a:solidFill>
                  <a:srgbClr val="FF7C3E"/>
                </a:solidFill>
                <a:latin typeface="Denk One"/>
                <a:ea typeface="Denk One"/>
                <a:cs typeface="Denk One"/>
                <a:sym typeface="Denk One"/>
              </a:defRPr>
            </a:lvl1pPr>
            <a:lvl2pPr marR="0" lvl="1"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2pPr>
            <a:lvl3pPr marR="0" lvl="2"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3pPr>
            <a:lvl4pPr marR="0" lvl="3"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4pPr>
            <a:lvl5pPr marR="0" lvl="4"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5pPr>
            <a:lvl6pPr marR="0" lvl="5"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6pPr>
            <a:lvl7pPr marR="0" lvl="6"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7pPr>
            <a:lvl8pPr marR="0" lvl="7"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8pPr>
            <a:lvl9pPr marR="0" lvl="8"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9pPr>
          </a:lstStyle>
          <a:p>
            <a:pPr marL="0" marR="0" lvl="0" indent="0" algn="just" defTabSz="914400" rtl="0" eaLnBrk="1" fontAlgn="auto" latinLnBrk="0" hangingPunct="1">
              <a:lnSpc>
                <a:spcPct val="100000"/>
              </a:lnSpc>
              <a:spcBef>
                <a:spcPts val="0"/>
              </a:spcBef>
              <a:spcAft>
                <a:spcPts val="0"/>
              </a:spcAft>
              <a:buClr>
                <a:srgbClr val="FF7C3E"/>
              </a:buClr>
              <a:buSzPts val="2400"/>
              <a:buFont typeface="Denk One"/>
              <a:buNone/>
              <a:tabLst/>
              <a:defRPr/>
            </a:pPr>
            <a:r>
              <a:rPr kumimoji="0" lang="en-US" sz="2800" b="1" i="0" u="none" strike="noStrike" kern="0" cap="none" spc="0" normalizeH="0" baseline="0" noProof="0">
                <a:ln>
                  <a:noFill/>
                </a:ln>
                <a:solidFill>
                  <a:schemeClr val="tx1"/>
                </a:solidFill>
                <a:effectLst/>
                <a:uLnTx/>
                <a:uFillTx/>
                <a:latin typeface="+mn-lt"/>
                <a:ea typeface="Verdana" panose="020B0604030504040204" pitchFamily="34" charset="0"/>
                <a:sym typeface="Denk One"/>
              </a:rPr>
              <a:t>1. Vận tốc ban đầu theo phương ngang</a:t>
            </a:r>
          </a:p>
        </p:txBody>
      </p:sp>
      <p:pic>
        <p:nvPicPr>
          <p:cNvPr id="4" name="Picture 4" descr="137 zalo kim anh">
            <a:extLst>
              <a:ext uri="{FF2B5EF4-FFF2-40B4-BE49-F238E27FC236}">
                <a16:creationId xmlns:a16="http://schemas.microsoft.com/office/drawing/2014/main" id="{408EB2C5-1A69-C727-195E-9B215222119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70321" y="2034014"/>
            <a:ext cx="5157192" cy="451104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descr="137 zalo kim anh">
            <a:extLst>
              <a:ext uri="{FF2B5EF4-FFF2-40B4-BE49-F238E27FC236}">
                <a16:creationId xmlns:a16="http://schemas.microsoft.com/office/drawing/2014/main" id="{331AAEF9-07EB-BC55-47D4-65FA55C62B6E}"/>
              </a:ext>
            </a:extLst>
          </p:cNvPr>
          <p:cNvGrpSpPr/>
          <p:nvPr/>
        </p:nvGrpSpPr>
        <p:grpSpPr>
          <a:xfrm>
            <a:off x="544316" y="2238518"/>
            <a:ext cx="5262033" cy="3568191"/>
            <a:chOff x="0" y="-72023"/>
            <a:chExt cx="3946525" cy="2676709"/>
          </a:xfrm>
        </p:grpSpPr>
        <p:pic>
          <p:nvPicPr>
            <p:cNvPr id="6" name="Picture 5" descr="Graphical user interface, application&#10;&#10;Description automatically generated">
              <a:extLst>
                <a:ext uri="{FF2B5EF4-FFF2-40B4-BE49-F238E27FC236}">
                  <a16:creationId xmlns:a16="http://schemas.microsoft.com/office/drawing/2014/main" id="{297B2DC6-329E-8C57-FA81-67C27B37D28E}"/>
                </a:ext>
              </a:extLst>
            </p:cNvPr>
            <p:cNvPicPr>
              <a:picLocks noChangeAspect="1"/>
            </p:cNvPicPr>
            <p:nvPr/>
          </p:nvPicPr>
          <p:blipFill rotWithShape="1">
            <a:blip r:embed="rId3">
              <a:extLst>
                <a:ext uri="{28A0092B-C50C-407E-A947-70E740481C1C}">
                  <a14:useLocalDpi xmlns:a14="http://schemas.microsoft.com/office/drawing/2010/main" val="0"/>
                </a:ext>
              </a:extLst>
            </a:blip>
            <a:srcRect l="21796" t="23008" r="43049" b="38726"/>
            <a:stretch/>
          </p:blipFill>
          <p:spPr bwMode="auto">
            <a:xfrm>
              <a:off x="0" y="189781"/>
              <a:ext cx="3946525" cy="2414905"/>
            </a:xfrm>
            <a:prstGeom prst="rect">
              <a:avLst/>
            </a:prstGeom>
            <a:ln>
              <a:noFill/>
            </a:ln>
            <a:extLst>
              <a:ext uri="{53640926-AAD7-44D8-BBD7-CCE9431645EC}">
                <a14:shadowObscured xmlns:a14="http://schemas.microsoft.com/office/drawing/2010/main"/>
              </a:ext>
            </a:extLst>
          </p:spPr>
        </p:pic>
        <p:sp>
          <p:nvSpPr>
            <p:cNvPr id="7" name="Text Box 8">
              <a:extLst>
                <a:ext uri="{FF2B5EF4-FFF2-40B4-BE49-F238E27FC236}">
                  <a16:creationId xmlns:a16="http://schemas.microsoft.com/office/drawing/2014/main" id="{D180A820-0D6D-5BD8-7950-4DD4F6567996}"/>
                </a:ext>
              </a:extLst>
            </p:cNvPr>
            <p:cNvSpPr txBox="1"/>
            <p:nvPr/>
          </p:nvSpPr>
          <p:spPr>
            <a:xfrm>
              <a:off x="1164567" y="-72023"/>
              <a:ext cx="370840" cy="335915"/>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defTabSz="1219170">
                <a:buClr>
                  <a:srgbClr val="000000"/>
                </a:buClr>
              </a:pPr>
              <a:r>
                <a:rPr lang="en-US" sz="2133" b="1" kern="0">
                  <a:solidFill>
                    <a:srgbClr val="003300"/>
                  </a:solidFill>
                  <a:latin typeface="Times New Roman" panose="02020603050405020304" pitchFamily="18" charset="0"/>
                  <a:ea typeface="Times New Roman" panose="02020603050405020304" pitchFamily="18" charset="0"/>
                  <a:cs typeface="Arial"/>
                  <a:sym typeface="Arial"/>
                </a:rPr>
                <a:t>A</a:t>
              </a:r>
              <a:endParaRPr lang="en-US" sz="2133" kern="0">
                <a:solidFill>
                  <a:srgbClr val="003300"/>
                </a:solidFill>
                <a:latin typeface="Times New Roman" panose="02020603050405020304" pitchFamily="18" charset="0"/>
                <a:ea typeface="Times New Roman" panose="02020603050405020304" pitchFamily="18" charset="0"/>
                <a:cs typeface="Arial"/>
                <a:sym typeface="Arial"/>
              </a:endParaRPr>
            </a:p>
          </p:txBody>
        </p:sp>
        <p:sp>
          <p:nvSpPr>
            <p:cNvPr id="8" name="Text Box 9">
              <a:extLst>
                <a:ext uri="{FF2B5EF4-FFF2-40B4-BE49-F238E27FC236}">
                  <a16:creationId xmlns:a16="http://schemas.microsoft.com/office/drawing/2014/main" id="{E973D525-185B-D05A-85F7-73AB4390322F}"/>
                </a:ext>
              </a:extLst>
            </p:cNvPr>
            <p:cNvSpPr txBox="1"/>
            <p:nvPr/>
          </p:nvSpPr>
          <p:spPr>
            <a:xfrm>
              <a:off x="828136" y="-63397"/>
              <a:ext cx="370840" cy="335915"/>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defTabSz="1219170">
                <a:buClr>
                  <a:srgbClr val="000000"/>
                </a:buClr>
              </a:pPr>
              <a:r>
                <a:rPr lang="en-US" sz="2133" b="1" kern="0">
                  <a:solidFill>
                    <a:srgbClr val="003300"/>
                  </a:solidFill>
                  <a:latin typeface="Times New Roman" panose="02020603050405020304" pitchFamily="18" charset="0"/>
                  <a:ea typeface="Times New Roman" panose="02020603050405020304" pitchFamily="18" charset="0"/>
                  <a:cs typeface="Arial"/>
                  <a:sym typeface="Arial"/>
                </a:rPr>
                <a:t>B</a:t>
              </a:r>
              <a:endParaRPr lang="en-US" sz="2133" kern="0">
                <a:solidFill>
                  <a:srgbClr val="003300"/>
                </a:solidFill>
                <a:latin typeface="Times New Roman" panose="02020603050405020304" pitchFamily="18" charset="0"/>
                <a:ea typeface="Times New Roman" panose="02020603050405020304" pitchFamily="18" charset="0"/>
                <a:cs typeface="Arial"/>
                <a:sym typeface="Arial"/>
              </a:endParaRPr>
            </a:p>
          </p:txBody>
        </p:sp>
      </p:grpSp>
      <p:pic>
        <p:nvPicPr>
          <p:cNvPr id="9" name="Picture 8" descr="137 zalo kim anh">
            <a:extLst>
              <a:ext uri="{FF2B5EF4-FFF2-40B4-BE49-F238E27FC236}">
                <a16:creationId xmlns:a16="http://schemas.microsoft.com/office/drawing/2014/main" id="{54407C43-1F57-8986-527F-8A1857F5F723}"/>
              </a:ext>
            </a:extLst>
          </p:cNvPr>
          <p:cNvPicPr>
            <a:picLocks noChangeAspect="1"/>
          </p:cNvPicPr>
          <p:nvPr/>
        </p:nvPicPr>
        <p:blipFill rotWithShape="1">
          <a:blip r:embed="rId4"/>
          <a:srcRect l="60324" t="19257" r="23501" b="43722"/>
          <a:stretch/>
        </p:blipFill>
        <p:spPr bwMode="auto">
          <a:xfrm>
            <a:off x="564487" y="2015700"/>
            <a:ext cx="5241861" cy="45192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6300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19" descr="137 zalo kim anh">
            <a:extLst>
              <a:ext uri="{FF2B5EF4-FFF2-40B4-BE49-F238E27FC236}">
                <a16:creationId xmlns:a16="http://schemas.microsoft.com/office/drawing/2014/main" id="{70FDCE71-3E94-6276-774D-AF3EE63538AE}"/>
              </a:ext>
            </a:extLst>
          </p:cNvPr>
          <p:cNvSpPr/>
          <p:nvPr/>
        </p:nvSpPr>
        <p:spPr bwMode="auto">
          <a:xfrm>
            <a:off x="197017" y="154503"/>
            <a:ext cx="8812073" cy="615157"/>
          </a:xfrm>
          <a:prstGeom prst="homePlate">
            <a:avLst/>
          </a:prstGeom>
          <a:solidFill>
            <a:srgbClr val="EC7016"/>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III.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CHUYỂN ĐỘNG CỦA VẬT BỊ NÉM</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endParaRPr>
          </a:p>
        </p:txBody>
      </p:sp>
      <p:grpSp>
        <p:nvGrpSpPr>
          <p:cNvPr id="5" name="Group 4" descr="137 zalo kim anh">
            <a:extLst>
              <a:ext uri="{FF2B5EF4-FFF2-40B4-BE49-F238E27FC236}">
                <a16:creationId xmlns:a16="http://schemas.microsoft.com/office/drawing/2014/main" id="{21412CE0-9263-B9CF-DCFC-9DA800A64557}"/>
              </a:ext>
            </a:extLst>
          </p:cNvPr>
          <p:cNvGrpSpPr>
            <a:grpSpLocks/>
          </p:cNvGrpSpPr>
          <p:nvPr/>
        </p:nvGrpSpPr>
        <p:grpSpPr bwMode="auto">
          <a:xfrm>
            <a:off x="8439151" y="807760"/>
            <a:ext cx="3448096" cy="3095719"/>
            <a:chOff x="5747" y="-282"/>
            <a:chExt cx="27813" cy="22856"/>
          </a:xfrm>
        </p:grpSpPr>
        <p:pic>
          <p:nvPicPr>
            <p:cNvPr id="6" name="Picture 5" descr="Graphical user interface, application&#10;&#10;Description automatically generated">
              <a:extLst>
                <a:ext uri="{FF2B5EF4-FFF2-40B4-BE49-F238E27FC236}">
                  <a16:creationId xmlns:a16="http://schemas.microsoft.com/office/drawing/2014/main" id="{C232B7B0-B7E4-5ACF-25C1-CACC79B175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915" t="23009" r="48310" b="44228"/>
            <a:stretch/>
          </p:blipFill>
          <p:spPr bwMode="auto">
            <a:xfrm>
              <a:off x="5747" y="1897"/>
              <a:ext cx="27813" cy="2067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8">
              <a:extLst>
                <a:ext uri="{FF2B5EF4-FFF2-40B4-BE49-F238E27FC236}">
                  <a16:creationId xmlns:a16="http://schemas.microsoft.com/office/drawing/2014/main" id="{654DE936-FE6B-3AB1-EC18-A1756BC47A2F}"/>
                </a:ext>
              </a:extLst>
            </p:cNvPr>
            <p:cNvSpPr txBox="1">
              <a:spLocks noChangeArrowheads="1"/>
            </p:cNvSpPr>
            <p:nvPr/>
          </p:nvSpPr>
          <p:spPr bwMode="auto">
            <a:xfrm>
              <a:off x="11645" y="-282"/>
              <a:ext cx="3709" cy="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r>
                <a:rPr lang="en-US" sz="2400" b="1">
                  <a:effectLst/>
                  <a:ea typeface="Times New Roman" panose="02020603050405020304" pitchFamily="18" charset="0"/>
                </a:rPr>
                <a:t>A</a:t>
              </a:r>
              <a:endParaRPr lang="en-US" sz="2400">
                <a:effectLst/>
                <a:ea typeface="Times New Roman" panose="02020603050405020304" pitchFamily="18" charset="0"/>
              </a:endParaRPr>
            </a:p>
          </p:txBody>
        </p:sp>
        <p:sp>
          <p:nvSpPr>
            <p:cNvPr id="8" name="Text Box 49">
              <a:extLst>
                <a:ext uri="{FF2B5EF4-FFF2-40B4-BE49-F238E27FC236}">
                  <a16:creationId xmlns:a16="http://schemas.microsoft.com/office/drawing/2014/main" id="{22AD7BB2-5FDA-BD7A-E236-FF93E8FE0DB3}"/>
                </a:ext>
              </a:extLst>
            </p:cNvPr>
            <p:cNvSpPr txBox="1">
              <a:spLocks noChangeArrowheads="1"/>
            </p:cNvSpPr>
            <p:nvPr/>
          </p:nvSpPr>
          <p:spPr bwMode="auto">
            <a:xfrm>
              <a:off x="8281" y="-196"/>
              <a:ext cx="3708" cy="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r>
                <a:rPr lang="en-US" sz="2400" b="1">
                  <a:effectLst/>
                  <a:ea typeface="Times New Roman" panose="02020603050405020304" pitchFamily="18" charset="0"/>
                </a:rPr>
                <a:t>B</a:t>
              </a:r>
              <a:endParaRPr lang="en-US" sz="2400">
                <a:effectLst/>
                <a:ea typeface="Times New Roman" panose="02020603050405020304" pitchFamily="18" charset="0"/>
              </a:endParaRPr>
            </a:p>
          </p:txBody>
        </p:sp>
      </p:grpSp>
      <p:sp>
        <p:nvSpPr>
          <p:cNvPr id="3" name="Rectangle: Rounded Corners 2" descr="137 zalo kim anh">
            <a:extLst>
              <a:ext uri="{FF2B5EF4-FFF2-40B4-BE49-F238E27FC236}">
                <a16:creationId xmlns:a16="http://schemas.microsoft.com/office/drawing/2014/main" id="{B8F8D81B-4812-7D58-339C-50C0AA5FB926}"/>
              </a:ext>
            </a:extLst>
          </p:cNvPr>
          <p:cNvSpPr/>
          <p:nvPr/>
        </p:nvSpPr>
        <p:spPr>
          <a:xfrm>
            <a:off x="197015" y="973786"/>
            <a:ext cx="8024813" cy="3045764"/>
          </a:xfrm>
          <a:prstGeom prst="roundRect">
            <a:avLst/>
          </a:prstGeom>
          <a:solidFill>
            <a:srgbClr val="E5DEDB"/>
          </a:solidFill>
          <a:ln w="12700" cap="flat" cmpd="sng" algn="ctr">
            <a:solidFill>
              <a:srgbClr val="E5DEDB"/>
            </a:solidFill>
            <a:prstDash val="solid"/>
            <a:miter lim="800000"/>
          </a:ln>
          <a:effectLst>
            <a:outerShdw blurRad="50800" dist="38100" dir="2700000" algn="tl" rotWithShape="0">
              <a:prstClr val="black">
                <a:alpha val="40000"/>
              </a:prstClr>
            </a:outerShdw>
          </a:effectLst>
        </p:spPr>
        <p:txBody>
          <a:bodyPr rtlCol="0" anchor="ctr"/>
          <a:lstStyle/>
          <a:p>
            <a:pPr algn="ctr"/>
            <a:r>
              <a:rPr lang="en-US" sz="2400" b="1">
                <a:solidFill>
                  <a:srgbClr val="000000"/>
                </a:solidFill>
                <a:effectLst/>
                <a:latin typeface="+mj-lt"/>
                <a:ea typeface="Times New Roman" panose="02020603050405020304" pitchFamily="18" charset="0"/>
              </a:rPr>
              <a:t>PHIẾU HỌC TẬP SỐ 4</a:t>
            </a:r>
            <a:endParaRPr lang="en-US" sz="2400">
              <a:solidFill>
                <a:srgbClr val="003300"/>
              </a:solidFill>
              <a:effectLst/>
              <a:latin typeface="+mj-lt"/>
              <a:ea typeface="Times New Roman" panose="02020603050405020304" pitchFamily="18" charset="0"/>
            </a:endParaRPr>
          </a:p>
          <a:p>
            <a:pPr algn="just"/>
            <a:r>
              <a:rPr lang="en-US" sz="2400" b="1">
                <a:solidFill>
                  <a:srgbClr val="000000"/>
                </a:solidFill>
                <a:effectLst/>
                <a:latin typeface="+mj-lt"/>
                <a:ea typeface="Times New Roman" panose="02020603050405020304" pitchFamily="18" charset="0"/>
              </a:rPr>
              <a:t>Câu 1:</a:t>
            </a:r>
            <a:r>
              <a:rPr lang="en-US" sz="2400">
                <a:solidFill>
                  <a:srgbClr val="000000"/>
                </a:solidFill>
                <a:effectLst/>
                <a:latin typeface="+mj-lt"/>
                <a:ea typeface="Times New Roman" panose="02020603050405020304" pitchFamily="18" charset="0"/>
              </a:rPr>
              <a:t> Quan sát thí nghiệm:</a:t>
            </a:r>
            <a:endParaRPr lang="pt-BR" sz="2400">
              <a:solidFill>
                <a:srgbClr val="000000"/>
              </a:solidFill>
              <a:effectLst/>
              <a:latin typeface="+mj-lt"/>
              <a:ea typeface="Times New Roman" panose="02020603050405020304" pitchFamily="18" charset="0"/>
            </a:endParaRPr>
          </a:p>
          <a:p>
            <a:pPr algn="just">
              <a:tabLst>
                <a:tab pos="114300" algn="l"/>
              </a:tabLst>
            </a:pPr>
            <a:r>
              <a:rPr lang="en-US" sz="2400" b="1">
                <a:solidFill>
                  <a:srgbClr val="000000"/>
                </a:solidFill>
                <a:effectLst/>
                <a:latin typeface="+mj-lt"/>
                <a:ea typeface="Times New Roman" panose="02020603050405020304" pitchFamily="18" charset="0"/>
              </a:rPr>
              <a:t>a.</a:t>
            </a:r>
            <a:r>
              <a:rPr lang="en-US" sz="2400">
                <a:solidFill>
                  <a:srgbClr val="000000"/>
                </a:solidFill>
                <a:effectLst/>
                <a:latin typeface="+mj-lt"/>
                <a:ea typeface="Times New Roman" panose="02020603050405020304" pitchFamily="18" charset="0"/>
              </a:rPr>
              <a:t> Cách chụp hoạt nghiệm cho ta biết điều gì? Thời gian chuyển động của hai vật như thê nào?</a:t>
            </a:r>
            <a:endParaRPr lang="en-US" sz="2400">
              <a:solidFill>
                <a:srgbClr val="003300"/>
              </a:solidFill>
              <a:effectLst/>
              <a:latin typeface="+mj-lt"/>
              <a:ea typeface="Times New Roman" panose="02020603050405020304" pitchFamily="18" charset="0"/>
            </a:endParaRPr>
          </a:p>
          <a:p>
            <a:pPr algn="just">
              <a:tabLst>
                <a:tab pos="114300" algn="l"/>
              </a:tabLst>
            </a:pPr>
            <a:r>
              <a:rPr lang="en-US" sz="2400">
                <a:solidFill>
                  <a:srgbClr val="000000"/>
                </a:solidFill>
                <a:effectLst/>
                <a:latin typeface="+mj-lt"/>
                <a:ea typeface="Times New Roman" panose="02020603050405020304" pitchFamily="18" charset="0"/>
              </a:rPr>
              <a:t>	</a:t>
            </a:r>
            <a:r>
              <a:rPr lang="en-US" sz="2400" b="1">
                <a:solidFill>
                  <a:srgbClr val="000000"/>
                </a:solidFill>
                <a:effectLst/>
                <a:latin typeface="+mj-lt"/>
                <a:ea typeface="Times New Roman" panose="02020603050405020304" pitchFamily="18" charset="0"/>
              </a:rPr>
              <a:t>b.</a:t>
            </a:r>
            <a:r>
              <a:rPr lang="en-US" sz="2400">
                <a:solidFill>
                  <a:srgbClr val="000000"/>
                </a:solidFill>
                <a:effectLst/>
                <a:latin typeface="+mj-lt"/>
                <a:ea typeface="Times New Roman" panose="02020603050405020304" pitchFamily="18" charset="0"/>
              </a:rPr>
              <a:t> Vận tốc theo phương ngang của quả bóng A có ảnh hưởng gì đến chuyển động theo phương thẳng đứng không?</a:t>
            </a:r>
            <a:endParaRPr lang="en-US" sz="2400">
              <a:solidFill>
                <a:srgbClr val="003300"/>
              </a:solidFill>
              <a:effectLst/>
              <a:latin typeface="+mj-lt"/>
              <a:ea typeface="Times New Roman" panose="02020603050405020304" pitchFamily="18" charset="0"/>
            </a:endParaRPr>
          </a:p>
          <a:p>
            <a:pPr algn="just">
              <a:tabLst>
                <a:tab pos="114300" algn="l"/>
              </a:tabLst>
            </a:pPr>
            <a:r>
              <a:rPr lang="en-US" sz="2400" b="1">
                <a:solidFill>
                  <a:srgbClr val="000000"/>
                </a:solidFill>
                <a:effectLst/>
                <a:latin typeface="+mj-lt"/>
                <a:ea typeface="Times New Roman" panose="02020603050405020304" pitchFamily="18" charset="0"/>
              </a:rPr>
              <a:t>	c.</a:t>
            </a:r>
            <a:r>
              <a:rPr lang="en-US" sz="2400">
                <a:solidFill>
                  <a:srgbClr val="000000"/>
                </a:solidFill>
                <a:effectLst/>
                <a:latin typeface="+mj-lt"/>
                <a:ea typeface="Times New Roman" panose="02020603050405020304" pitchFamily="18" charset="0"/>
              </a:rPr>
              <a:t> Xác định dạng chuyển động của vật A theo phương ngang và phương thẳng đứng?</a:t>
            </a:r>
            <a:endParaRPr lang="en-US" sz="2400">
              <a:solidFill>
                <a:srgbClr val="003300"/>
              </a:solidFill>
              <a:effectLst/>
              <a:latin typeface="+mj-lt"/>
              <a:ea typeface="Times New Roman" panose="02020603050405020304" pitchFamily="18" charset="0"/>
            </a:endParaRPr>
          </a:p>
        </p:txBody>
      </p:sp>
      <p:sp>
        <p:nvSpPr>
          <p:cNvPr id="10" name="TextBox 9" descr="137 zalo kim anh">
            <a:extLst>
              <a:ext uri="{FF2B5EF4-FFF2-40B4-BE49-F238E27FC236}">
                <a16:creationId xmlns:a16="http://schemas.microsoft.com/office/drawing/2014/main" id="{E8143B29-BB75-4CF0-4EA5-648FB897B5ED}"/>
              </a:ext>
            </a:extLst>
          </p:cNvPr>
          <p:cNvSpPr txBox="1"/>
          <p:nvPr/>
        </p:nvSpPr>
        <p:spPr>
          <a:xfrm>
            <a:off x="197015" y="4095750"/>
            <a:ext cx="5593471" cy="2677656"/>
          </a:xfrm>
          <a:prstGeom prst="rect">
            <a:avLst/>
          </a:prstGeom>
          <a:noFill/>
        </p:spPr>
        <p:txBody>
          <a:bodyPr wrap="square">
            <a:spAutoFit/>
          </a:bodyPr>
          <a:lstStyle/>
          <a:p>
            <a:pPr algn="just"/>
            <a:r>
              <a:rPr lang="en-US" sz="2400" b="1">
                <a:solidFill>
                  <a:srgbClr val="000000"/>
                </a:solidFill>
                <a:effectLst/>
                <a:ea typeface="Times New Roman" panose="02020603050405020304" pitchFamily="18" charset="0"/>
              </a:rPr>
              <a:t>a.</a:t>
            </a:r>
            <a:r>
              <a:rPr lang="en-US" sz="2400">
                <a:solidFill>
                  <a:srgbClr val="000000"/>
                </a:solidFill>
                <a:effectLst/>
                <a:ea typeface="Times New Roman" panose="02020603050405020304" pitchFamily="18" charset="0"/>
              </a:rPr>
              <a:t> + Chuyển động của viên bi vàng là chuyển động cong, chuyển động của viên bị đỏ là chuyển động thẳng rơi tự do</a:t>
            </a:r>
            <a:endParaRPr lang="en-US" sz="2400">
              <a:solidFill>
                <a:srgbClr val="003300"/>
              </a:solidFill>
              <a:effectLst/>
              <a:ea typeface="Times New Roman" panose="02020603050405020304" pitchFamily="18" charset="0"/>
            </a:endParaRPr>
          </a:p>
          <a:p>
            <a:pPr algn="just"/>
            <a:r>
              <a:rPr lang="en-US" sz="2400">
                <a:solidFill>
                  <a:srgbClr val="000000"/>
                </a:solidFill>
                <a:effectLst/>
                <a:ea typeface="Times New Roman" panose="02020603050405020304" pitchFamily="18" charset="0"/>
              </a:rPr>
              <a:t>+ Cả hai viên bi đều chạm đất cùng một lúc.</a:t>
            </a:r>
            <a:endParaRPr lang="en-US" sz="2400">
              <a:solidFill>
                <a:srgbClr val="003300"/>
              </a:solidFill>
              <a:effectLst/>
              <a:ea typeface="Times New Roman" panose="02020603050405020304" pitchFamily="18" charset="0"/>
            </a:endParaRPr>
          </a:p>
          <a:p>
            <a:pPr algn="just">
              <a:tabLst>
                <a:tab pos="114300" algn="l"/>
              </a:tabLst>
            </a:pPr>
            <a:r>
              <a:rPr lang="en-US" sz="2400" b="1">
                <a:solidFill>
                  <a:srgbClr val="000000"/>
                </a:solidFill>
                <a:effectLst/>
                <a:ea typeface="Times New Roman" panose="02020603050405020304" pitchFamily="18" charset="0"/>
              </a:rPr>
              <a:t>b.</a:t>
            </a:r>
            <a:r>
              <a:rPr lang="en-US" sz="2400">
                <a:solidFill>
                  <a:srgbClr val="000000"/>
                </a:solidFill>
                <a:effectLst/>
                <a:ea typeface="Times New Roman" panose="02020603050405020304" pitchFamily="18" charset="0"/>
              </a:rPr>
              <a:t> Vận tốc theo phương ngang của quả bóng A không ảnh hưởng gì đến chuyển động theo phương thẳng đứng.</a:t>
            </a:r>
            <a:endParaRPr lang="en-US" sz="2400">
              <a:solidFill>
                <a:srgbClr val="003300"/>
              </a:solidFill>
              <a:effectLst/>
              <a:ea typeface="Times New Roman" panose="02020603050405020304" pitchFamily="18" charset="0"/>
            </a:endParaRPr>
          </a:p>
        </p:txBody>
      </p:sp>
      <p:sp>
        <p:nvSpPr>
          <p:cNvPr id="12" name="TextBox 11" descr="137 zalo kim anh">
            <a:extLst>
              <a:ext uri="{FF2B5EF4-FFF2-40B4-BE49-F238E27FC236}">
                <a16:creationId xmlns:a16="http://schemas.microsoft.com/office/drawing/2014/main" id="{E538F1BE-402D-3775-5272-25083A664ADA}"/>
              </a:ext>
            </a:extLst>
          </p:cNvPr>
          <p:cNvSpPr txBox="1"/>
          <p:nvPr/>
        </p:nvSpPr>
        <p:spPr>
          <a:xfrm>
            <a:off x="6401515" y="4076700"/>
            <a:ext cx="5593470" cy="2677656"/>
          </a:xfrm>
          <a:prstGeom prst="rect">
            <a:avLst/>
          </a:prstGeom>
          <a:noFill/>
        </p:spPr>
        <p:txBody>
          <a:bodyPr wrap="square">
            <a:spAutoFit/>
          </a:bodyPr>
          <a:lstStyle/>
          <a:p>
            <a:pPr algn="just">
              <a:tabLst>
                <a:tab pos="114300" algn="l"/>
              </a:tabLst>
            </a:pPr>
            <a:r>
              <a:rPr lang="en-US" sz="2400" b="1">
                <a:solidFill>
                  <a:srgbClr val="000000"/>
                </a:solidFill>
                <a:effectLst/>
                <a:ea typeface="Times New Roman" panose="02020603050405020304" pitchFamily="18" charset="0"/>
              </a:rPr>
              <a:t>c.</a:t>
            </a:r>
            <a:r>
              <a:rPr lang="en-US" sz="2400">
                <a:solidFill>
                  <a:srgbClr val="000000"/>
                </a:solidFill>
                <a:effectLst/>
                <a:ea typeface="Times New Roman" panose="02020603050405020304" pitchFamily="18" charset="0"/>
              </a:rPr>
              <a:t> </a:t>
            </a:r>
            <a:r>
              <a:rPr lang="en-US" sz="2400" b="1" i="1">
                <a:solidFill>
                  <a:srgbClr val="000000"/>
                </a:solidFill>
                <a:effectLst/>
                <a:ea typeface="Times New Roman" panose="02020603050405020304" pitchFamily="18" charset="0"/>
              </a:rPr>
              <a:t>* Theo phương ngang: </a:t>
            </a:r>
            <a:r>
              <a:rPr lang="en-US" sz="2400">
                <a:solidFill>
                  <a:srgbClr val="000000"/>
                </a:solidFill>
                <a:effectLst/>
                <a:ea typeface="Times New Roman" panose="02020603050405020304" pitchFamily="18" charset="0"/>
              </a:rPr>
              <a:t>Nếu bỏ qua lực cản của không khí thì không có lực nào tác dụng lên quả bóng. Vì thế, vận tốc theo phương này sẽ giữ nguyên giá trị ban đầu của nó.</a:t>
            </a:r>
            <a:endParaRPr lang="en-US" sz="2400">
              <a:solidFill>
                <a:srgbClr val="003300"/>
              </a:solidFill>
              <a:effectLst/>
              <a:ea typeface="Times New Roman" panose="02020603050405020304" pitchFamily="18" charset="0"/>
            </a:endParaRPr>
          </a:p>
          <a:p>
            <a:pPr algn="just">
              <a:tabLst>
                <a:tab pos="114300" algn="l"/>
              </a:tabLst>
            </a:pPr>
            <a:r>
              <a:rPr lang="en-US" sz="2400" b="1" i="1">
                <a:solidFill>
                  <a:srgbClr val="000000"/>
                </a:solidFill>
                <a:effectLst/>
                <a:ea typeface="Times New Roman" panose="02020603050405020304" pitchFamily="18" charset="0"/>
              </a:rPr>
              <a:t>	* Theo phương thẳng đứng:</a:t>
            </a:r>
            <a:r>
              <a:rPr lang="en-US" sz="2400" b="1">
                <a:solidFill>
                  <a:srgbClr val="000000"/>
                </a:solidFill>
                <a:effectLst/>
                <a:ea typeface="Times New Roman" panose="02020603050405020304" pitchFamily="18" charset="0"/>
              </a:rPr>
              <a:t> </a:t>
            </a:r>
            <a:r>
              <a:rPr lang="en-US" sz="2400">
                <a:solidFill>
                  <a:srgbClr val="000000"/>
                </a:solidFill>
                <a:effectLst/>
                <a:ea typeface="Times New Roman" panose="02020603050405020304" pitchFamily="18" charset="0"/>
              </a:rPr>
              <a:t>Vật sẽ rơi với gia tốc g.</a:t>
            </a:r>
            <a:endParaRPr lang="en-US" sz="2400">
              <a:solidFill>
                <a:srgbClr val="003300"/>
              </a:solidFill>
              <a:effectLst/>
              <a:ea typeface="Times New Roman" panose="02020603050405020304" pitchFamily="18" charset="0"/>
            </a:endParaRPr>
          </a:p>
        </p:txBody>
      </p:sp>
    </p:spTree>
    <p:extLst>
      <p:ext uri="{BB962C8B-B14F-4D97-AF65-F5344CB8AC3E}">
        <p14:creationId xmlns:p14="http://schemas.microsoft.com/office/powerpoint/2010/main" val="165556068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left)">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wipe(left)">
                                      <p:cBhvr>
                                        <p:cTn id="2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19" descr="137 zalo kim anh">
            <a:extLst>
              <a:ext uri="{FF2B5EF4-FFF2-40B4-BE49-F238E27FC236}">
                <a16:creationId xmlns:a16="http://schemas.microsoft.com/office/drawing/2014/main" id="{70FDCE71-3E94-6276-774D-AF3EE63538AE}"/>
              </a:ext>
            </a:extLst>
          </p:cNvPr>
          <p:cNvSpPr/>
          <p:nvPr/>
        </p:nvSpPr>
        <p:spPr bwMode="auto">
          <a:xfrm>
            <a:off x="197017" y="154503"/>
            <a:ext cx="8812073" cy="615157"/>
          </a:xfrm>
          <a:prstGeom prst="homePlate">
            <a:avLst/>
          </a:prstGeom>
          <a:solidFill>
            <a:srgbClr val="EC7016"/>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III.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CHUYỂN ĐỘNG CỦA VẬT BỊ NÉM</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endParaRPr>
          </a:p>
        </p:txBody>
      </p:sp>
      <p:grpSp>
        <p:nvGrpSpPr>
          <p:cNvPr id="5" name="Group 4" descr="137 zalo kim anh">
            <a:extLst>
              <a:ext uri="{FF2B5EF4-FFF2-40B4-BE49-F238E27FC236}">
                <a16:creationId xmlns:a16="http://schemas.microsoft.com/office/drawing/2014/main" id="{21412CE0-9263-B9CF-DCFC-9DA800A64557}"/>
              </a:ext>
            </a:extLst>
          </p:cNvPr>
          <p:cNvGrpSpPr>
            <a:grpSpLocks/>
          </p:cNvGrpSpPr>
          <p:nvPr/>
        </p:nvGrpSpPr>
        <p:grpSpPr bwMode="auto">
          <a:xfrm>
            <a:off x="8546887" y="653533"/>
            <a:ext cx="3448096" cy="3095719"/>
            <a:chOff x="5747" y="-282"/>
            <a:chExt cx="27813" cy="22856"/>
          </a:xfrm>
        </p:grpSpPr>
        <p:pic>
          <p:nvPicPr>
            <p:cNvPr id="6" name="Picture 5" descr="Graphical user interface, application&#10;&#10;Description automatically generated">
              <a:extLst>
                <a:ext uri="{FF2B5EF4-FFF2-40B4-BE49-F238E27FC236}">
                  <a16:creationId xmlns:a16="http://schemas.microsoft.com/office/drawing/2014/main" id="{C232B7B0-B7E4-5ACF-25C1-CACC79B175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915" t="23009" r="48310" b="44228"/>
            <a:stretch/>
          </p:blipFill>
          <p:spPr bwMode="auto">
            <a:xfrm>
              <a:off x="5747" y="1897"/>
              <a:ext cx="27813" cy="2067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8">
              <a:extLst>
                <a:ext uri="{FF2B5EF4-FFF2-40B4-BE49-F238E27FC236}">
                  <a16:creationId xmlns:a16="http://schemas.microsoft.com/office/drawing/2014/main" id="{654DE936-FE6B-3AB1-EC18-A1756BC47A2F}"/>
                </a:ext>
              </a:extLst>
            </p:cNvPr>
            <p:cNvSpPr txBox="1">
              <a:spLocks noChangeArrowheads="1"/>
            </p:cNvSpPr>
            <p:nvPr/>
          </p:nvSpPr>
          <p:spPr bwMode="auto">
            <a:xfrm>
              <a:off x="11645" y="-282"/>
              <a:ext cx="3709" cy="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r>
                <a:rPr lang="en-US" sz="2400" b="1">
                  <a:effectLst/>
                  <a:ea typeface="Times New Roman" panose="02020603050405020304" pitchFamily="18" charset="0"/>
                </a:rPr>
                <a:t>A</a:t>
              </a:r>
              <a:endParaRPr lang="en-US" sz="2400">
                <a:effectLst/>
                <a:ea typeface="Times New Roman" panose="02020603050405020304" pitchFamily="18" charset="0"/>
              </a:endParaRPr>
            </a:p>
          </p:txBody>
        </p:sp>
        <p:sp>
          <p:nvSpPr>
            <p:cNvPr id="8" name="Text Box 49">
              <a:extLst>
                <a:ext uri="{FF2B5EF4-FFF2-40B4-BE49-F238E27FC236}">
                  <a16:creationId xmlns:a16="http://schemas.microsoft.com/office/drawing/2014/main" id="{22AD7BB2-5FDA-BD7A-E236-FF93E8FE0DB3}"/>
                </a:ext>
              </a:extLst>
            </p:cNvPr>
            <p:cNvSpPr txBox="1">
              <a:spLocks noChangeArrowheads="1"/>
            </p:cNvSpPr>
            <p:nvPr/>
          </p:nvSpPr>
          <p:spPr bwMode="auto">
            <a:xfrm>
              <a:off x="8281" y="-196"/>
              <a:ext cx="3708" cy="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r>
                <a:rPr lang="en-US" sz="2400" b="1">
                  <a:effectLst/>
                  <a:ea typeface="Times New Roman" panose="02020603050405020304" pitchFamily="18" charset="0"/>
                </a:rPr>
                <a:t>B</a:t>
              </a:r>
              <a:endParaRPr lang="en-US" sz="2400">
                <a:effectLst/>
                <a:ea typeface="Times New Roman" panose="02020603050405020304" pitchFamily="18" charset="0"/>
              </a:endParaRPr>
            </a:p>
          </p:txBody>
        </p:sp>
      </p:grpSp>
      <p:sp>
        <p:nvSpPr>
          <p:cNvPr id="3" name="Rectangle: Rounded Corners 2" descr="137 zalo kim anh">
            <a:extLst>
              <a:ext uri="{FF2B5EF4-FFF2-40B4-BE49-F238E27FC236}">
                <a16:creationId xmlns:a16="http://schemas.microsoft.com/office/drawing/2014/main" id="{B8F8D81B-4812-7D58-339C-50C0AA5FB926}"/>
              </a:ext>
            </a:extLst>
          </p:cNvPr>
          <p:cNvSpPr/>
          <p:nvPr/>
        </p:nvSpPr>
        <p:spPr>
          <a:xfrm>
            <a:off x="197015" y="973786"/>
            <a:ext cx="8024813" cy="2291659"/>
          </a:xfrm>
          <a:prstGeom prst="roundRect">
            <a:avLst/>
          </a:prstGeom>
          <a:solidFill>
            <a:srgbClr val="E5DEDB"/>
          </a:solidFill>
          <a:ln w="12700" cap="flat" cmpd="sng" algn="ctr">
            <a:solidFill>
              <a:srgbClr val="E5DEDB"/>
            </a:solidFill>
            <a:prstDash val="solid"/>
            <a:miter lim="800000"/>
          </a:ln>
          <a:effectLst>
            <a:outerShdw blurRad="50800" dist="38100" dir="2700000" algn="tl" rotWithShape="0">
              <a:prstClr val="black">
                <a:alpha val="40000"/>
              </a:prstClr>
            </a:outerShdw>
          </a:effectLst>
        </p:spPr>
        <p:txBody>
          <a:bodyPr rtlCol="0" anchor="ctr"/>
          <a:lstStyle/>
          <a:p>
            <a:pPr algn="ctr"/>
            <a:r>
              <a:rPr lang="en-US" sz="2400" b="1">
                <a:solidFill>
                  <a:srgbClr val="000000"/>
                </a:solidFill>
                <a:effectLst/>
                <a:latin typeface="+mj-lt"/>
                <a:ea typeface="Times New Roman" panose="02020603050405020304" pitchFamily="18" charset="0"/>
              </a:rPr>
              <a:t>PHIẾU HỌC TẬP SỐ 4</a:t>
            </a:r>
            <a:endParaRPr lang="en-US" sz="2400">
              <a:solidFill>
                <a:srgbClr val="003300"/>
              </a:solidFill>
              <a:effectLst/>
              <a:latin typeface="+mj-lt"/>
              <a:ea typeface="Times New Roman" panose="02020603050405020304" pitchFamily="18" charset="0"/>
            </a:endParaRPr>
          </a:p>
          <a:p>
            <a:pPr algn="just">
              <a:tabLst>
                <a:tab pos="114300" algn="l"/>
              </a:tabLst>
            </a:pPr>
            <a:r>
              <a:rPr lang="en-US" sz="2400" b="1">
                <a:solidFill>
                  <a:srgbClr val="000000"/>
                </a:solidFill>
                <a:effectLst/>
                <a:latin typeface="+mj-lt"/>
                <a:ea typeface="Times New Roman" panose="02020603050405020304" pitchFamily="18" charset="0"/>
              </a:rPr>
              <a:t>Câu 2.</a:t>
            </a:r>
            <a:r>
              <a:rPr lang="en-US" sz="2400">
                <a:solidFill>
                  <a:srgbClr val="000000"/>
                </a:solidFill>
                <a:effectLst/>
                <a:latin typeface="+mj-lt"/>
                <a:ea typeface="Times New Roman" panose="02020603050405020304" pitchFamily="18" charset="0"/>
              </a:rPr>
              <a:t> Giả sử quả bóng A trong ảnh chụp ở hình 2.8 được đẩy với vận tốc 10m/s, ở độ cao là 4 m.</a:t>
            </a:r>
            <a:endParaRPr lang="en-US" sz="2400">
              <a:solidFill>
                <a:srgbClr val="003300"/>
              </a:solidFill>
              <a:effectLst/>
              <a:latin typeface="+mj-lt"/>
              <a:ea typeface="Times New Roman" panose="02020603050405020304" pitchFamily="18" charset="0"/>
            </a:endParaRPr>
          </a:p>
          <a:p>
            <a:pPr algn="just"/>
            <a:r>
              <a:rPr lang="en-US" sz="2400" b="1">
                <a:solidFill>
                  <a:srgbClr val="000000"/>
                </a:solidFill>
                <a:effectLst/>
                <a:latin typeface="+mj-lt"/>
                <a:ea typeface="Times New Roman" panose="02020603050405020304" pitchFamily="18" charset="0"/>
              </a:rPr>
              <a:t>a.</a:t>
            </a:r>
            <a:r>
              <a:rPr lang="en-US" sz="2400">
                <a:solidFill>
                  <a:srgbClr val="000000"/>
                </a:solidFill>
                <a:effectLst/>
                <a:latin typeface="+mj-lt"/>
                <a:ea typeface="Times New Roman" panose="02020603050405020304" pitchFamily="18" charset="0"/>
              </a:rPr>
              <a:t> Sau bao lâu quả bóng rơi chạm đất?</a:t>
            </a:r>
            <a:endParaRPr lang="en-US" sz="2400">
              <a:solidFill>
                <a:srgbClr val="003300"/>
              </a:solidFill>
              <a:effectLst/>
              <a:latin typeface="+mj-lt"/>
              <a:ea typeface="Times New Roman" panose="02020603050405020304" pitchFamily="18" charset="0"/>
            </a:endParaRPr>
          </a:p>
          <a:p>
            <a:pPr algn="just"/>
            <a:r>
              <a:rPr lang="en-US" sz="2400" b="1">
                <a:solidFill>
                  <a:srgbClr val="000000"/>
                </a:solidFill>
                <a:effectLst/>
                <a:latin typeface="+mj-lt"/>
                <a:ea typeface="Times New Roman" panose="02020603050405020304" pitchFamily="18" charset="0"/>
              </a:rPr>
              <a:t>b.</a:t>
            </a:r>
            <a:r>
              <a:rPr lang="en-US" sz="2400">
                <a:solidFill>
                  <a:srgbClr val="000000"/>
                </a:solidFill>
                <a:effectLst/>
                <a:latin typeface="+mj-lt"/>
                <a:ea typeface="Times New Roman" panose="02020603050405020304" pitchFamily="18" charset="0"/>
              </a:rPr>
              <a:t> Quả bóng đi được khoảng cách bao xa theo phương nằm ngang?</a:t>
            </a:r>
            <a:endParaRPr lang="en-US" sz="2400">
              <a:solidFill>
                <a:srgbClr val="003300"/>
              </a:solidFill>
              <a:effectLst/>
              <a:latin typeface="+mj-l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descr="137 zalo kim anh">
                <a:extLst>
                  <a:ext uri="{FF2B5EF4-FFF2-40B4-BE49-F238E27FC236}">
                    <a16:creationId xmlns:a16="http://schemas.microsoft.com/office/drawing/2014/main" id="{168657C6-86A3-9B27-958B-F3E5F19E404B}"/>
                  </a:ext>
                </a:extLst>
              </p:cNvPr>
              <p:cNvSpPr txBox="1"/>
              <p:nvPr/>
            </p:nvSpPr>
            <p:spPr>
              <a:xfrm>
                <a:off x="197016" y="3406352"/>
                <a:ext cx="11797968" cy="3399520"/>
              </a:xfrm>
              <a:prstGeom prst="rect">
                <a:avLst/>
              </a:prstGeom>
              <a:noFill/>
            </p:spPr>
            <p:txBody>
              <a:bodyPr wrap="square">
                <a:spAutoFit/>
              </a:bodyPr>
              <a:lstStyle/>
              <a:p>
                <a:pPr algn="just">
                  <a:tabLst>
                    <a:tab pos="114300" algn="l"/>
                  </a:tabLst>
                </a:pPr>
                <a:r>
                  <a:rPr lang="en-US" sz="2400" b="1" i="1">
                    <a:solidFill>
                      <a:srgbClr val="000000"/>
                    </a:solidFill>
                    <a:effectLst/>
                    <a:ea typeface="Times New Roman" panose="02020603050405020304" pitchFamily="18" charset="0"/>
                  </a:rPr>
                  <a:t>Tóm tắt:</a:t>
                </a:r>
                <a:r>
                  <a:rPr lang="en-US" sz="2400" i="1">
                    <a:solidFill>
                      <a:srgbClr val="000000"/>
                    </a:solidFill>
                    <a:effectLst/>
                    <a:ea typeface="Times New Roman" panose="02020603050405020304" pitchFamily="18" charset="0"/>
                  </a:rPr>
                  <a:t> </a:t>
                </a:r>
                <a:r>
                  <a:rPr lang="en-US" sz="2400">
                    <a:solidFill>
                      <a:srgbClr val="000000"/>
                    </a:solidFill>
                    <a:effectLst/>
                    <a:ea typeface="Times New Roman" panose="02020603050405020304" pitchFamily="18" charset="0"/>
                  </a:rPr>
                  <a:t>v</a:t>
                </a:r>
                <a:r>
                  <a:rPr lang="en-US" sz="2400" baseline="-25000">
                    <a:solidFill>
                      <a:srgbClr val="000000"/>
                    </a:solidFill>
                    <a:effectLst/>
                    <a:ea typeface="Times New Roman" panose="02020603050405020304" pitchFamily="18" charset="0"/>
                  </a:rPr>
                  <a:t>0</a:t>
                </a:r>
                <a:r>
                  <a:rPr lang="en-US" sz="2400">
                    <a:solidFill>
                      <a:srgbClr val="000000"/>
                    </a:solidFill>
                    <a:effectLst/>
                    <a:ea typeface="Times New Roman" panose="02020603050405020304" pitchFamily="18" charset="0"/>
                  </a:rPr>
                  <a:t> = 10m/s, h = 4 m.</a:t>
                </a:r>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a.</a:t>
                </a:r>
                <a:r>
                  <a:rPr lang="en-US" sz="2400">
                    <a:solidFill>
                      <a:srgbClr val="000000"/>
                    </a:solidFill>
                    <a:effectLst/>
                    <a:ea typeface="Times New Roman" panose="02020603050405020304" pitchFamily="18" charset="0"/>
                  </a:rPr>
                  <a:t> Quả bóng rơi chạm đất: t = ?</a:t>
                </a:r>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b.</a:t>
                </a:r>
                <a:r>
                  <a:rPr lang="en-US" sz="2400">
                    <a:solidFill>
                      <a:srgbClr val="000000"/>
                    </a:solidFill>
                    <a:effectLst/>
                    <a:ea typeface="Times New Roman" panose="02020603050405020304" pitchFamily="18" charset="0"/>
                  </a:rPr>
                  <a:t> Tầm xa L = ?</a:t>
                </a:r>
                <a:endParaRPr lang="en-US" sz="2400">
                  <a:solidFill>
                    <a:srgbClr val="003300"/>
                  </a:solidFill>
                  <a:effectLst/>
                  <a:ea typeface="Times New Roman" panose="02020603050405020304" pitchFamily="18" charset="0"/>
                </a:endParaRPr>
              </a:p>
              <a:p>
                <a:pPr algn="just"/>
                <a:r>
                  <a:rPr lang="en-US" sz="2400" b="1" i="1">
                    <a:solidFill>
                      <a:srgbClr val="000000"/>
                    </a:solidFill>
                    <a:effectLst/>
                    <a:ea typeface="Times New Roman" panose="02020603050405020304" pitchFamily="18" charset="0"/>
                  </a:rPr>
                  <a:t>Giải:</a:t>
                </a:r>
                <a:r>
                  <a:rPr lang="en-US" sz="2400">
                    <a:solidFill>
                      <a:srgbClr val="000000"/>
                    </a:solidFill>
                    <a:effectLst/>
                    <a:ea typeface="Times New Roman" panose="02020603050405020304" pitchFamily="18" charset="0"/>
                  </a:rPr>
                  <a:t> </a:t>
                </a:r>
                <a:r>
                  <a:rPr lang="en-US" sz="2400" b="1">
                    <a:solidFill>
                      <a:srgbClr val="000000"/>
                    </a:solidFill>
                    <a:effectLst/>
                    <a:ea typeface="Times New Roman" panose="02020603050405020304" pitchFamily="18" charset="0"/>
                  </a:rPr>
                  <a:t>a.</a:t>
                </a:r>
                <a:r>
                  <a:rPr lang="en-US" sz="2400">
                    <a:solidFill>
                      <a:srgbClr val="000000"/>
                    </a:solidFill>
                    <a:effectLst/>
                    <a:ea typeface="Times New Roman" panose="02020603050405020304" pitchFamily="18" charset="0"/>
                  </a:rPr>
                  <a:t> Theo phương thẳng đứng: v</a:t>
                </a:r>
                <a:r>
                  <a:rPr lang="en-US" sz="2400" baseline="-25000">
                    <a:solidFill>
                      <a:srgbClr val="000000"/>
                    </a:solidFill>
                    <a:effectLst/>
                    <a:ea typeface="Times New Roman" panose="02020603050405020304" pitchFamily="18" charset="0"/>
                  </a:rPr>
                  <a:t>0</a:t>
                </a:r>
                <a:r>
                  <a:rPr lang="en-US" sz="2400">
                    <a:solidFill>
                      <a:srgbClr val="000000"/>
                    </a:solidFill>
                    <a:effectLst/>
                    <a:ea typeface="Times New Roman" panose="02020603050405020304" pitchFamily="18" charset="0"/>
                  </a:rPr>
                  <a:t> = 0 nên </a:t>
                </a:r>
                <a:endParaRPr lang="en-US" sz="2400">
                  <a:solidFill>
                    <a:srgbClr val="003300"/>
                  </a:solidFill>
                  <a:effectLst/>
                  <a:ea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𝑠</m:t>
                      </m:r>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1</m:t>
                          </m:r>
                        </m:num>
                        <m:den>
                          <m:r>
                            <a:rPr lang="en-US" sz="2400" i="1">
                              <a:solidFill>
                                <a:srgbClr val="000000"/>
                              </a:solidFill>
                              <a:effectLst/>
                              <a:latin typeface="Cambria Math" panose="02040503050406030204" pitchFamily="18" charset="0"/>
                              <a:ea typeface="Times New Roman" panose="02020603050405020304" pitchFamily="18" charset="0"/>
                            </a:rPr>
                            <m:t>2</m:t>
                          </m:r>
                        </m:den>
                      </m:f>
                      <m:r>
                        <a:rPr lang="en-US" sz="2400" i="1">
                          <a:solidFill>
                            <a:srgbClr val="000000"/>
                          </a:solidFill>
                          <a:effectLst/>
                          <a:latin typeface="Cambria Math" panose="02040503050406030204" pitchFamily="18" charset="0"/>
                          <a:ea typeface="Times New Roman" panose="02020603050405020304" pitchFamily="18" charset="0"/>
                        </a:rPr>
                        <m:t>𝑔</m:t>
                      </m:r>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en-US" sz="2400" i="1">
                              <a:solidFill>
                                <a:srgbClr val="000000"/>
                              </a:solidFill>
                              <a:effectLst/>
                              <a:latin typeface="Cambria Math" panose="02040503050406030204" pitchFamily="18" charset="0"/>
                              <a:ea typeface="Times New Roman" panose="02020603050405020304" pitchFamily="18" charset="0"/>
                            </a:rPr>
                            <m:t>𝑡</m:t>
                          </m:r>
                        </m:e>
                        <m:sup>
                          <m:r>
                            <a:rPr lang="en-US" sz="2400" i="1">
                              <a:solidFill>
                                <a:srgbClr val="000000"/>
                              </a:solidFill>
                              <a:effectLst/>
                              <a:latin typeface="Cambria Math" panose="02040503050406030204" pitchFamily="18" charset="0"/>
                              <a:ea typeface="Times New Roman" panose="02020603050405020304" pitchFamily="18" charset="0"/>
                            </a:rPr>
                            <m:t>2</m:t>
                          </m:r>
                        </m:sup>
                      </m:sSup>
                      <m:r>
                        <a:rPr lang="en-US" sz="2400" i="1">
                          <a:solidFill>
                            <a:srgbClr val="000000"/>
                          </a:solidFill>
                          <a:effectLst/>
                          <a:latin typeface="Cambria Math" panose="02040503050406030204" pitchFamily="18" charset="0"/>
                          <a:ea typeface="Times New Roman" panose="02020603050405020304" pitchFamily="18" charset="0"/>
                        </a:rPr>
                        <m:t> </m:t>
                      </m:r>
                      <m:r>
                        <a:rPr lang="en-US" sz="24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i="1">
                          <a:solidFill>
                            <a:srgbClr val="000000"/>
                          </a:solidFill>
                          <a:effectLst/>
                          <a:latin typeface="Cambria Math" panose="02040503050406030204" pitchFamily="18" charset="0"/>
                          <a:ea typeface="Times New Roman" panose="02020603050405020304" pitchFamily="18" charset="0"/>
                        </a:rPr>
                        <m:t> </m:t>
                      </m:r>
                      <m:r>
                        <a:rPr lang="en-US" sz="2400" i="1">
                          <a:solidFill>
                            <a:srgbClr val="000000"/>
                          </a:solidFill>
                          <a:effectLst/>
                          <a:latin typeface="Cambria Math" panose="02040503050406030204" pitchFamily="18" charset="0"/>
                          <a:ea typeface="Times New Roman" panose="02020603050405020304" pitchFamily="18" charset="0"/>
                        </a:rPr>
                        <m:t>𝑡</m:t>
                      </m:r>
                      <m:r>
                        <a:rPr lang="en-US" sz="2400" i="1">
                          <a:solidFill>
                            <a:srgbClr val="000000"/>
                          </a:solidFill>
                          <a:effectLst/>
                          <a:latin typeface="Cambria Math" panose="02040503050406030204" pitchFamily="18" charset="0"/>
                          <a:ea typeface="Times New Roman" panose="02020603050405020304" pitchFamily="18" charset="0"/>
                        </a:rPr>
                        <m:t>= </m:t>
                      </m:r>
                      <m:rad>
                        <m:radPr>
                          <m:degHide m:val="on"/>
                          <m:ctrlPr>
                            <a:rPr lang="en-US" sz="2400" i="1">
                              <a:solidFill>
                                <a:srgbClr val="000000"/>
                              </a:solidFill>
                              <a:effectLst/>
                              <a:latin typeface="Cambria Math" panose="02040503050406030204" pitchFamily="18" charset="0"/>
                              <a:ea typeface="Times New Roman" panose="02020603050405020304" pitchFamily="18" charset="0"/>
                            </a:rPr>
                          </m:ctrlPr>
                        </m:radPr>
                        <m:deg/>
                        <m:e>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2</m:t>
                              </m:r>
                              <m:r>
                                <a:rPr lang="en-US" sz="2400" i="1">
                                  <a:solidFill>
                                    <a:srgbClr val="000000"/>
                                  </a:solidFill>
                                  <a:effectLst/>
                                  <a:latin typeface="Cambria Math" panose="02040503050406030204" pitchFamily="18" charset="0"/>
                                  <a:ea typeface="Times New Roman" panose="02020603050405020304" pitchFamily="18" charset="0"/>
                                </a:rPr>
                                <m:t>𝑠</m:t>
                              </m:r>
                            </m:num>
                            <m:den>
                              <m:r>
                                <a:rPr lang="en-US" sz="2400" i="1">
                                  <a:solidFill>
                                    <a:srgbClr val="000000"/>
                                  </a:solidFill>
                                  <a:effectLst/>
                                  <a:latin typeface="Cambria Math" panose="02040503050406030204" pitchFamily="18" charset="0"/>
                                  <a:ea typeface="Times New Roman" panose="02020603050405020304" pitchFamily="18" charset="0"/>
                                </a:rPr>
                                <m:t>𝑔</m:t>
                              </m:r>
                            </m:den>
                          </m:f>
                        </m:e>
                      </m:rad>
                      <m:r>
                        <a:rPr lang="en-US" sz="2400" i="1">
                          <a:solidFill>
                            <a:srgbClr val="000000"/>
                          </a:solidFill>
                          <a:effectLst/>
                          <a:latin typeface="Cambria Math" panose="02040503050406030204" pitchFamily="18" charset="0"/>
                          <a:ea typeface="Times New Roman" panose="02020603050405020304" pitchFamily="18" charset="0"/>
                        </a:rPr>
                        <m:t>=0,9 </m:t>
                      </m:r>
                      <m:r>
                        <a:rPr lang="en-US" sz="2400" i="1">
                          <a:solidFill>
                            <a:srgbClr val="000000"/>
                          </a:solidFill>
                          <a:effectLst/>
                          <a:latin typeface="Cambria Math" panose="02040503050406030204" pitchFamily="18" charset="0"/>
                          <a:ea typeface="Times New Roman" panose="02020603050405020304" pitchFamily="18" charset="0"/>
                        </a:rPr>
                        <m:t>𝑠</m:t>
                      </m:r>
                    </m:oMath>
                  </m:oMathPara>
                </a14:m>
                <a:endParaRPr lang="en-US" sz="2400">
                  <a:solidFill>
                    <a:srgbClr val="003300"/>
                  </a:solidFill>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b.</a:t>
                </a:r>
                <a:r>
                  <a:rPr lang="en-US" sz="2400">
                    <a:solidFill>
                      <a:srgbClr val="000000"/>
                    </a:solidFill>
                    <a:effectLst/>
                    <a:ea typeface="Times New Roman" panose="02020603050405020304" pitchFamily="18" charset="0"/>
                  </a:rPr>
                  <a:t> Thời gian vật chuyển động theo phương ngang cũng chính là thời gian vật rơi. Vậy khoảng cách theo phương nằm ngang là: L = v</a:t>
                </a:r>
                <a:r>
                  <a:rPr lang="en-US" sz="2400" baseline="-25000">
                    <a:solidFill>
                      <a:srgbClr val="000000"/>
                    </a:solidFill>
                    <a:effectLst/>
                    <a:ea typeface="Times New Roman" panose="02020603050405020304" pitchFamily="18" charset="0"/>
                  </a:rPr>
                  <a:t>0</a:t>
                </a:r>
                <a:r>
                  <a:rPr lang="en-US" sz="2400">
                    <a:solidFill>
                      <a:srgbClr val="000000"/>
                    </a:solidFill>
                    <a:effectLst/>
                    <a:ea typeface="Times New Roman" panose="02020603050405020304" pitchFamily="18" charset="0"/>
                  </a:rPr>
                  <a:t>.t = 9 m</a:t>
                </a:r>
                <a:endParaRPr lang="en-US" sz="2400">
                  <a:solidFill>
                    <a:srgbClr val="003300"/>
                  </a:solidFill>
                  <a:effectLst/>
                  <a:ea typeface="Times New Roman" panose="02020603050405020304" pitchFamily="18" charset="0"/>
                </a:endParaRPr>
              </a:p>
            </p:txBody>
          </p:sp>
        </mc:Choice>
        <mc:Fallback xmlns="">
          <p:sp>
            <p:nvSpPr>
              <p:cNvPr id="9" name="TextBox 8" descr="137 zalo kim anh">
                <a:extLst>
                  <a:ext uri="{FF2B5EF4-FFF2-40B4-BE49-F238E27FC236}">
                    <a16:creationId xmlns:a16="http://schemas.microsoft.com/office/drawing/2014/main" id="{168657C6-86A3-9B27-958B-F3E5F19E404B}"/>
                  </a:ext>
                </a:extLst>
              </p:cNvPr>
              <p:cNvSpPr txBox="1">
                <a:spLocks noRot="1" noChangeAspect="1" noMove="1" noResize="1" noEditPoints="1" noAdjustHandles="1" noChangeArrowheads="1" noChangeShapeType="1" noTextEdit="1"/>
              </p:cNvSpPr>
              <p:nvPr/>
            </p:nvSpPr>
            <p:spPr>
              <a:xfrm>
                <a:off x="197016" y="3406352"/>
                <a:ext cx="11797968" cy="3399520"/>
              </a:xfrm>
              <a:prstGeom prst="rect">
                <a:avLst/>
              </a:prstGeom>
              <a:blipFill>
                <a:blip r:embed="rId3"/>
                <a:stretch>
                  <a:fillRect l="-775" t="-1436" r="-775" b="-3232"/>
                </a:stretch>
              </a:blipFill>
            </p:spPr>
            <p:txBody>
              <a:bodyPr/>
              <a:lstStyle/>
              <a:p>
                <a:r>
                  <a:rPr lang="vi-VN">
                    <a:noFill/>
                  </a:rPr>
                  <a:t> </a:t>
                </a:r>
              </a:p>
            </p:txBody>
          </p:sp>
        </mc:Fallback>
      </mc:AlternateContent>
    </p:spTree>
    <p:extLst>
      <p:ext uri="{BB962C8B-B14F-4D97-AF65-F5344CB8AC3E}">
        <p14:creationId xmlns:p14="http://schemas.microsoft.com/office/powerpoint/2010/main" val="25052487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left)">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wipe(left)">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19" descr="137 zalo kim anh">
            <a:extLst>
              <a:ext uri="{FF2B5EF4-FFF2-40B4-BE49-F238E27FC236}">
                <a16:creationId xmlns:a16="http://schemas.microsoft.com/office/drawing/2014/main" id="{70FDCE71-3E94-6276-774D-AF3EE63538AE}"/>
              </a:ext>
            </a:extLst>
          </p:cNvPr>
          <p:cNvSpPr/>
          <p:nvPr/>
        </p:nvSpPr>
        <p:spPr bwMode="auto">
          <a:xfrm>
            <a:off x="197017" y="154503"/>
            <a:ext cx="8812073" cy="615157"/>
          </a:xfrm>
          <a:prstGeom prst="homePlate">
            <a:avLst/>
          </a:prstGeom>
          <a:solidFill>
            <a:srgbClr val="EC7016"/>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III.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CHUYỂN ĐỘNG CỦA VẬT BỊ NÉM</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endParaRPr>
          </a:p>
        </p:txBody>
      </p:sp>
      <p:sp>
        <p:nvSpPr>
          <p:cNvPr id="3" name="Rectangle: Rounded Corners 2" descr="137 zalo kim anh">
            <a:extLst>
              <a:ext uri="{FF2B5EF4-FFF2-40B4-BE49-F238E27FC236}">
                <a16:creationId xmlns:a16="http://schemas.microsoft.com/office/drawing/2014/main" id="{B8F8D81B-4812-7D58-339C-50C0AA5FB926}"/>
              </a:ext>
            </a:extLst>
          </p:cNvPr>
          <p:cNvSpPr/>
          <p:nvPr/>
        </p:nvSpPr>
        <p:spPr>
          <a:xfrm>
            <a:off x="197015" y="973787"/>
            <a:ext cx="8024813" cy="2058670"/>
          </a:xfrm>
          <a:prstGeom prst="roundRect">
            <a:avLst/>
          </a:prstGeom>
          <a:solidFill>
            <a:srgbClr val="E5DEDB"/>
          </a:solidFill>
          <a:ln w="12700" cap="flat" cmpd="sng" algn="ctr">
            <a:solidFill>
              <a:srgbClr val="E5DEDB"/>
            </a:solidFill>
            <a:prstDash val="solid"/>
            <a:miter lim="800000"/>
          </a:ln>
          <a:effectLst>
            <a:outerShdw blurRad="50800" dist="38100" dir="2700000" algn="tl" rotWithShape="0">
              <a:prstClr val="black">
                <a:alpha val="40000"/>
              </a:prstClr>
            </a:outerShdw>
          </a:effectLst>
        </p:spPr>
        <p:txBody>
          <a:bodyPr rtlCol="0" anchor="ctr"/>
          <a:lstStyle/>
          <a:p>
            <a:pPr algn="ctr"/>
            <a:r>
              <a:rPr lang="en-US" sz="2400" b="1">
                <a:solidFill>
                  <a:srgbClr val="000000"/>
                </a:solidFill>
                <a:effectLst/>
                <a:latin typeface="+mj-lt"/>
                <a:ea typeface="Times New Roman" panose="02020603050405020304" pitchFamily="18" charset="0"/>
              </a:rPr>
              <a:t>PHIẾU HỌC TẬP SỐ 4</a:t>
            </a:r>
            <a:endParaRPr lang="en-US" sz="2400">
              <a:solidFill>
                <a:srgbClr val="003300"/>
              </a:solidFill>
              <a:effectLst/>
              <a:latin typeface="+mj-lt"/>
              <a:ea typeface="Times New Roman" panose="02020603050405020304" pitchFamily="18" charset="0"/>
            </a:endParaRPr>
          </a:p>
          <a:p>
            <a:pPr algn="just">
              <a:lnSpc>
                <a:spcPct val="115000"/>
              </a:lnSpc>
            </a:pPr>
            <a:r>
              <a:rPr lang="en-US" sz="2400" b="1">
                <a:solidFill>
                  <a:srgbClr val="000000"/>
                </a:solidFill>
                <a:effectLst/>
                <a:latin typeface="+mj-lt"/>
                <a:ea typeface="Times New Roman" panose="02020603050405020304" pitchFamily="18" charset="0"/>
              </a:rPr>
              <a:t>Câu 3.</a:t>
            </a:r>
            <a:r>
              <a:rPr lang="en-US" sz="2400">
                <a:solidFill>
                  <a:srgbClr val="000000"/>
                </a:solidFill>
                <a:effectLst/>
                <a:latin typeface="+mj-lt"/>
                <a:ea typeface="Times New Roman" panose="02020603050405020304" pitchFamily="18" charset="0"/>
              </a:rPr>
              <a:t> Quáng đường rơi theo phương thẳng đứng và chuyển động theo phương nằm ngang của quả bóng thứ A trên hình 2.8 được ghi ở bảng 2.3. Vẽ đồ thị tương ứng hai trục. Hình dạng đồ thị này giống hình dạng đồ thị nào đã học?</a:t>
            </a:r>
            <a:endParaRPr lang="en-US" sz="2400">
              <a:latin typeface="+mj-lt"/>
            </a:endParaRPr>
          </a:p>
        </p:txBody>
      </p:sp>
      <p:graphicFrame>
        <p:nvGraphicFramePr>
          <p:cNvPr id="4" name="Table 3" descr="137 zalo kim anh">
            <a:extLst>
              <a:ext uri="{FF2B5EF4-FFF2-40B4-BE49-F238E27FC236}">
                <a16:creationId xmlns:a16="http://schemas.microsoft.com/office/drawing/2014/main" id="{781530B4-94A5-4038-7FD2-D32FA39A7B8B}"/>
              </a:ext>
            </a:extLst>
          </p:cNvPr>
          <p:cNvGraphicFramePr>
            <a:graphicFrameLocks noGrp="1"/>
          </p:cNvGraphicFramePr>
          <p:nvPr>
            <p:extLst>
              <p:ext uri="{D42A27DB-BD31-4B8C-83A1-F6EECF244321}">
                <p14:modId xmlns:p14="http://schemas.microsoft.com/office/powerpoint/2010/main" val="2525933231"/>
              </p:ext>
            </p:extLst>
          </p:nvPr>
        </p:nvGraphicFramePr>
        <p:xfrm>
          <a:off x="197015" y="3236584"/>
          <a:ext cx="8100386" cy="2058670"/>
        </p:xfrm>
        <a:graphic>
          <a:graphicData uri="http://schemas.openxmlformats.org/drawingml/2006/table">
            <a:tbl>
              <a:tblPr firstRow="1" firstCol="1" bandRow="1">
                <a:tableStyleId>{21E4AEA4-8DFA-4A89-87EB-49C32662AFE0}</a:tableStyleId>
              </a:tblPr>
              <a:tblGrid>
                <a:gridCol w="1848562">
                  <a:extLst>
                    <a:ext uri="{9D8B030D-6E8A-4147-A177-3AD203B41FA5}">
                      <a16:colId xmlns:a16="http://schemas.microsoft.com/office/drawing/2014/main" val="2387419236"/>
                    </a:ext>
                  </a:extLst>
                </a:gridCol>
                <a:gridCol w="715010">
                  <a:extLst>
                    <a:ext uri="{9D8B030D-6E8A-4147-A177-3AD203B41FA5}">
                      <a16:colId xmlns:a16="http://schemas.microsoft.com/office/drawing/2014/main" val="2181836146"/>
                    </a:ext>
                  </a:extLst>
                </a:gridCol>
                <a:gridCol w="780098">
                  <a:extLst>
                    <a:ext uri="{9D8B030D-6E8A-4147-A177-3AD203B41FA5}">
                      <a16:colId xmlns:a16="http://schemas.microsoft.com/office/drawing/2014/main" val="4066531845"/>
                    </a:ext>
                  </a:extLst>
                </a:gridCol>
                <a:gridCol w="780098">
                  <a:extLst>
                    <a:ext uri="{9D8B030D-6E8A-4147-A177-3AD203B41FA5}">
                      <a16:colId xmlns:a16="http://schemas.microsoft.com/office/drawing/2014/main" val="1802664787"/>
                    </a:ext>
                  </a:extLst>
                </a:gridCol>
                <a:gridCol w="780098">
                  <a:extLst>
                    <a:ext uri="{9D8B030D-6E8A-4147-A177-3AD203B41FA5}">
                      <a16:colId xmlns:a16="http://schemas.microsoft.com/office/drawing/2014/main" val="2569463992"/>
                    </a:ext>
                  </a:extLst>
                </a:gridCol>
                <a:gridCol w="780098">
                  <a:extLst>
                    <a:ext uri="{9D8B030D-6E8A-4147-A177-3AD203B41FA5}">
                      <a16:colId xmlns:a16="http://schemas.microsoft.com/office/drawing/2014/main" val="2091714870"/>
                    </a:ext>
                  </a:extLst>
                </a:gridCol>
                <a:gridCol w="780098">
                  <a:extLst>
                    <a:ext uri="{9D8B030D-6E8A-4147-A177-3AD203B41FA5}">
                      <a16:colId xmlns:a16="http://schemas.microsoft.com/office/drawing/2014/main" val="932065686"/>
                    </a:ext>
                  </a:extLst>
                </a:gridCol>
                <a:gridCol w="780098">
                  <a:extLst>
                    <a:ext uri="{9D8B030D-6E8A-4147-A177-3AD203B41FA5}">
                      <a16:colId xmlns:a16="http://schemas.microsoft.com/office/drawing/2014/main" val="2298717800"/>
                    </a:ext>
                  </a:extLst>
                </a:gridCol>
                <a:gridCol w="856226">
                  <a:extLst>
                    <a:ext uri="{9D8B030D-6E8A-4147-A177-3AD203B41FA5}">
                      <a16:colId xmlns:a16="http://schemas.microsoft.com/office/drawing/2014/main" val="2908640422"/>
                    </a:ext>
                  </a:extLst>
                </a:gridCol>
              </a:tblGrid>
              <a:tr h="0">
                <a:tc>
                  <a:txBody>
                    <a:bodyPr/>
                    <a:lstStyle/>
                    <a:p>
                      <a:pPr algn="ctr">
                        <a:lnSpc>
                          <a:spcPct val="115000"/>
                        </a:lnSpc>
                      </a:pPr>
                      <a:r>
                        <a:rPr lang="en-US" sz="2000">
                          <a:effectLst/>
                        </a:rPr>
                        <a:t>Khoảng cách theo phương thẳng đứng (m)</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0,008</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0,031</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0,071</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0,126</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0,196</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0,283</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0,383</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78932907"/>
                  </a:ext>
                </a:extLst>
              </a:tr>
              <a:tr h="0">
                <a:tc>
                  <a:txBody>
                    <a:bodyPr/>
                    <a:lstStyle/>
                    <a:p>
                      <a:pPr algn="ctr">
                        <a:lnSpc>
                          <a:spcPct val="115000"/>
                        </a:lnSpc>
                      </a:pPr>
                      <a:r>
                        <a:rPr lang="en-US" sz="2000">
                          <a:effectLst/>
                        </a:rPr>
                        <a:t>Khoảng cách theo phương ngang (m)</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0,1</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0,2</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0,3</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0,4</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0,5</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0,6</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0,7</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09373776"/>
                  </a:ext>
                </a:extLst>
              </a:tr>
            </a:tbl>
          </a:graphicData>
        </a:graphic>
      </p:graphicFrame>
      <p:pic>
        <p:nvPicPr>
          <p:cNvPr id="13" name="Picture 12" descr="137 zalo kim anh">
            <a:extLst>
              <a:ext uri="{FF2B5EF4-FFF2-40B4-BE49-F238E27FC236}">
                <a16:creationId xmlns:a16="http://schemas.microsoft.com/office/drawing/2014/main" id="{322C3B36-33C3-600B-82E6-C08C75580E2A}"/>
              </a:ext>
            </a:extLst>
          </p:cNvPr>
          <p:cNvPicPr>
            <a:picLocks noChangeAspect="1"/>
          </p:cNvPicPr>
          <p:nvPr/>
        </p:nvPicPr>
        <p:blipFill rotWithShape="1">
          <a:blip r:embed="rId2"/>
          <a:srcRect r="442"/>
          <a:stretch/>
        </p:blipFill>
        <p:spPr>
          <a:xfrm>
            <a:off x="8297401" y="1514408"/>
            <a:ext cx="3894599" cy="3829184"/>
          </a:xfrm>
          <a:prstGeom prst="rect">
            <a:avLst/>
          </a:prstGeom>
        </p:spPr>
      </p:pic>
      <p:sp>
        <p:nvSpPr>
          <p:cNvPr id="14" name="TextBox 13" descr="137 zalo kim anh">
            <a:extLst>
              <a:ext uri="{FF2B5EF4-FFF2-40B4-BE49-F238E27FC236}">
                <a16:creationId xmlns:a16="http://schemas.microsoft.com/office/drawing/2014/main" id="{ECBED8FF-E48B-BA18-5D95-EE65E214EA4C}"/>
              </a:ext>
            </a:extLst>
          </p:cNvPr>
          <p:cNvSpPr txBox="1"/>
          <p:nvPr/>
        </p:nvSpPr>
        <p:spPr>
          <a:xfrm>
            <a:off x="8259301" y="5112759"/>
            <a:ext cx="907884" cy="461665"/>
          </a:xfrm>
          <a:prstGeom prst="rect">
            <a:avLst/>
          </a:prstGeom>
          <a:noFill/>
        </p:spPr>
        <p:txBody>
          <a:bodyPr wrap="square">
            <a:spAutoFit/>
          </a:bodyPr>
          <a:lstStyle/>
          <a:p>
            <a:pPr algn="just">
              <a:tabLst>
                <a:tab pos="114300" algn="l"/>
              </a:tabLst>
            </a:pPr>
            <a:r>
              <a:rPr lang="en-US" sz="2400" b="1" i="1">
                <a:solidFill>
                  <a:srgbClr val="000000"/>
                </a:solidFill>
                <a:ea typeface="Times New Roman" panose="02020603050405020304" pitchFamily="18" charset="0"/>
              </a:rPr>
              <a:t>y (m)</a:t>
            </a:r>
            <a:endParaRPr lang="en-US" sz="2400">
              <a:solidFill>
                <a:srgbClr val="003300"/>
              </a:solidFill>
              <a:effectLst/>
              <a:ea typeface="Times New Roman" panose="02020603050405020304" pitchFamily="18" charset="0"/>
            </a:endParaRPr>
          </a:p>
        </p:txBody>
      </p:sp>
      <p:sp>
        <p:nvSpPr>
          <p:cNvPr id="15" name="TextBox 14" descr="137 zalo kim anh">
            <a:extLst>
              <a:ext uri="{FF2B5EF4-FFF2-40B4-BE49-F238E27FC236}">
                <a16:creationId xmlns:a16="http://schemas.microsoft.com/office/drawing/2014/main" id="{2AF4430C-6577-1BE3-6635-FCE3C3666328}"/>
              </a:ext>
            </a:extLst>
          </p:cNvPr>
          <p:cNvSpPr txBox="1"/>
          <p:nvPr/>
        </p:nvSpPr>
        <p:spPr>
          <a:xfrm>
            <a:off x="11359689" y="1283575"/>
            <a:ext cx="907884" cy="461665"/>
          </a:xfrm>
          <a:prstGeom prst="rect">
            <a:avLst/>
          </a:prstGeom>
          <a:noFill/>
        </p:spPr>
        <p:txBody>
          <a:bodyPr wrap="square">
            <a:spAutoFit/>
          </a:bodyPr>
          <a:lstStyle/>
          <a:p>
            <a:pPr algn="just">
              <a:tabLst>
                <a:tab pos="114300" algn="l"/>
              </a:tabLst>
            </a:pPr>
            <a:r>
              <a:rPr lang="en-US" sz="2400" b="1" i="1">
                <a:solidFill>
                  <a:srgbClr val="000000"/>
                </a:solidFill>
                <a:ea typeface="Times New Roman" panose="02020603050405020304" pitchFamily="18" charset="0"/>
              </a:rPr>
              <a:t>x (m)</a:t>
            </a:r>
            <a:endParaRPr lang="en-US" sz="2400">
              <a:solidFill>
                <a:srgbClr val="003300"/>
              </a:solidFill>
              <a:effectLst/>
              <a:ea typeface="Times New Roman" panose="02020603050405020304" pitchFamily="18" charset="0"/>
            </a:endParaRPr>
          </a:p>
        </p:txBody>
      </p:sp>
    </p:spTree>
    <p:extLst>
      <p:ext uri="{BB962C8B-B14F-4D97-AF65-F5344CB8AC3E}">
        <p14:creationId xmlns:p14="http://schemas.microsoft.com/office/powerpoint/2010/main" val="187403754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19" descr="137 zalo kim anh">
            <a:extLst>
              <a:ext uri="{FF2B5EF4-FFF2-40B4-BE49-F238E27FC236}">
                <a16:creationId xmlns:a16="http://schemas.microsoft.com/office/drawing/2014/main" id="{70FDCE71-3E94-6276-774D-AF3EE63538AE}"/>
              </a:ext>
            </a:extLst>
          </p:cNvPr>
          <p:cNvSpPr/>
          <p:nvPr/>
        </p:nvSpPr>
        <p:spPr bwMode="auto">
          <a:xfrm>
            <a:off x="197017" y="154503"/>
            <a:ext cx="8812073" cy="615157"/>
          </a:xfrm>
          <a:prstGeom prst="homePlate">
            <a:avLst/>
          </a:prstGeom>
          <a:solidFill>
            <a:srgbClr val="EC7016"/>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III.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CHUYỂN ĐỘNG CỦA VẬT BỊ NÉM</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endParaRPr>
          </a:p>
        </p:txBody>
      </p:sp>
      <p:graphicFrame>
        <p:nvGraphicFramePr>
          <p:cNvPr id="4" name="Table 3" descr="137 zalo kim anh">
            <a:extLst>
              <a:ext uri="{FF2B5EF4-FFF2-40B4-BE49-F238E27FC236}">
                <a16:creationId xmlns:a16="http://schemas.microsoft.com/office/drawing/2014/main" id="{781530B4-94A5-4038-7FD2-D32FA39A7B8B}"/>
              </a:ext>
            </a:extLst>
          </p:cNvPr>
          <p:cNvGraphicFramePr>
            <a:graphicFrameLocks noGrp="1"/>
          </p:cNvGraphicFramePr>
          <p:nvPr>
            <p:extLst>
              <p:ext uri="{D42A27DB-BD31-4B8C-83A1-F6EECF244321}">
                <p14:modId xmlns:p14="http://schemas.microsoft.com/office/powerpoint/2010/main" val="3502008115"/>
              </p:ext>
            </p:extLst>
          </p:nvPr>
        </p:nvGraphicFramePr>
        <p:xfrm>
          <a:off x="1251032" y="836345"/>
          <a:ext cx="9689935" cy="1357630"/>
        </p:xfrm>
        <a:graphic>
          <a:graphicData uri="http://schemas.openxmlformats.org/drawingml/2006/table">
            <a:tbl>
              <a:tblPr firstRow="1" firstCol="1" bandRow="1">
                <a:tableStyleId>{21E4AEA4-8DFA-4A89-87EB-49C32662AFE0}</a:tableStyleId>
              </a:tblPr>
              <a:tblGrid>
                <a:gridCol w="2798935">
                  <a:extLst>
                    <a:ext uri="{9D8B030D-6E8A-4147-A177-3AD203B41FA5}">
                      <a16:colId xmlns:a16="http://schemas.microsoft.com/office/drawing/2014/main" val="2387419236"/>
                    </a:ext>
                  </a:extLst>
                </a:gridCol>
                <a:gridCol w="680443">
                  <a:extLst>
                    <a:ext uri="{9D8B030D-6E8A-4147-A177-3AD203B41FA5}">
                      <a16:colId xmlns:a16="http://schemas.microsoft.com/office/drawing/2014/main" val="2181836146"/>
                    </a:ext>
                  </a:extLst>
                </a:gridCol>
                <a:gridCol w="841409">
                  <a:extLst>
                    <a:ext uri="{9D8B030D-6E8A-4147-A177-3AD203B41FA5}">
                      <a16:colId xmlns:a16="http://schemas.microsoft.com/office/drawing/2014/main" val="4066531845"/>
                    </a:ext>
                  </a:extLst>
                </a:gridCol>
                <a:gridCol w="841409">
                  <a:extLst>
                    <a:ext uri="{9D8B030D-6E8A-4147-A177-3AD203B41FA5}">
                      <a16:colId xmlns:a16="http://schemas.microsoft.com/office/drawing/2014/main" val="1802664787"/>
                    </a:ext>
                  </a:extLst>
                </a:gridCol>
                <a:gridCol w="841409">
                  <a:extLst>
                    <a:ext uri="{9D8B030D-6E8A-4147-A177-3AD203B41FA5}">
                      <a16:colId xmlns:a16="http://schemas.microsoft.com/office/drawing/2014/main" val="2569463992"/>
                    </a:ext>
                  </a:extLst>
                </a:gridCol>
                <a:gridCol w="841409">
                  <a:extLst>
                    <a:ext uri="{9D8B030D-6E8A-4147-A177-3AD203B41FA5}">
                      <a16:colId xmlns:a16="http://schemas.microsoft.com/office/drawing/2014/main" val="2091714870"/>
                    </a:ext>
                  </a:extLst>
                </a:gridCol>
                <a:gridCol w="841409">
                  <a:extLst>
                    <a:ext uri="{9D8B030D-6E8A-4147-A177-3AD203B41FA5}">
                      <a16:colId xmlns:a16="http://schemas.microsoft.com/office/drawing/2014/main" val="932065686"/>
                    </a:ext>
                  </a:extLst>
                </a:gridCol>
                <a:gridCol w="841409">
                  <a:extLst>
                    <a:ext uri="{9D8B030D-6E8A-4147-A177-3AD203B41FA5}">
                      <a16:colId xmlns:a16="http://schemas.microsoft.com/office/drawing/2014/main" val="2298717800"/>
                    </a:ext>
                  </a:extLst>
                </a:gridCol>
                <a:gridCol w="1162103">
                  <a:extLst>
                    <a:ext uri="{9D8B030D-6E8A-4147-A177-3AD203B41FA5}">
                      <a16:colId xmlns:a16="http://schemas.microsoft.com/office/drawing/2014/main" val="2908640422"/>
                    </a:ext>
                  </a:extLst>
                </a:gridCol>
              </a:tblGrid>
              <a:tr h="0">
                <a:tc>
                  <a:txBody>
                    <a:bodyPr/>
                    <a:lstStyle/>
                    <a:p>
                      <a:pPr algn="ctr">
                        <a:lnSpc>
                          <a:spcPct val="115000"/>
                        </a:lnSpc>
                      </a:pPr>
                      <a:r>
                        <a:rPr lang="en-US" sz="2000">
                          <a:effectLst/>
                        </a:rPr>
                        <a:t>Khoảng cách theo phương thẳng đứng (m)</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0,008</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0,031</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0,071</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0,126</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0,196</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0,283</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0,383</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78932907"/>
                  </a:ext>
                </a:extLst>
              </a:tr>
              <a:tr h="0">
                <a:tc>
                  <a:txBody>
                    <a:bodyPr/>
                    <a:lstStyle/>
                    <a:p>
                      <a:pPr algn="ctr">
                        <a:lnSpc>
                          <a:spcPct val="115000"/>
                        </a:lnSpc>
                      </a:pPr>
                      <a:r>
                        <a:rPr lang="en-US" sz="2000">
                          <a:effectLst/>
                        </a:rPr>
                        <a:t>Khoảng cách theo phương ngang (m)</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0,1</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0,2</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0,3</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0,4</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0,5</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0,6</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US" sz="2000">
                          <a:effectLst/>
                        </a:rPr>
                        <a:t>0,7</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09373776"/>
                  </a:ext>
                </a:extLst>
              </a:tr>
            </a:tbl>
          </a:graphicData>
        </a:graphic>
      </p:graphicFrame>
      <p:pic>
        <p:nvPicPr>
          <p:cNvPr id="13" name="Picture 12" descr="137 zalo kim anh">
            <a:extLst>
              <a:ext uri="{FF2B5EF4-FFF2-40B4-BE49-F238E27FC236}">
                <a16:creationId xmlns:a16="http://schemas.microsoft.com/office/drawing/2014/main" id="{322C3B36-33C3-600B-82E6-C08C75580E2A}"/>
              </a:ext>
            </a:extLst>
          </p:cNvPr>
          <p:cNvPicPr>
            <a:picLocks noChangeAspect="1"/>
          </p:cNvPicPr>
          <p:nvPr/>
        </p:nvPicPr>
        <p:blipFill rotWithShape="1">
          <a:blip r:embed="rId2"/>
          <a:srcRect r="442"/>
          <a:stretch/>
        </p:blipFill>
        <p:spPr>
          <a:xfrm>
            <a:off x="7570869" y="2186356"/>
            <a:ext cx="4424114" cy="4349805"/>
          </a:xfrm>
          <a:prstGeom prst="rect">
            <a:avLst/>
          </a:prstGeom>
        </p:spPr>
      </p:pic>
      <p:sp>
        <p:nvSpPr>
          <p:cNvPr id="14" name="TextBox 13" descr="137 zalo kim anh">
            <a:extLst>
              <a:ext uri="{FF2B5EF4-FFF2-40B4-BE49-F238E27FC236}">
                <a16:creationId xmlns:a16="http://schemas.microsoft.com/office/drawing/2014/main" id="{ECBED8FF-E48B-BA18-5D95-EE65E214EA4C}"/>
              </a:ext>
            </a:extLst>
          </p:cNvPr>
          <p:cNvSpPr txBox="1"/>
          <p:nvPr/>
        </p:nvSpPr>
        <p:spPr>
          <a:xfrm>
            <a:off x="7570869" y="6333913"/>
            <a:ext cx="907884" cy="461665"/>
          </a:xfrm>
          <a:prstGeom prst="rect">
            <a:avLst/>
          </a:prstGeom>
          <a:noFill/>
        </p:spPr>
        <p:txBody>
          <a:bodyPr wrap="square">
            <a:spAutoFit/>
          </a:bodyPr>
          <a:lstStyle/>
          <a:p>
            <a:pPr algn="just">
              <a:tabLst>
                <a:tab pos="114300" algn="l"/>
              </a:tabLst>
            </a:pPr>
            <a:r>
              <a:rPr lang="en-US" sz="2400" b="1" i="1">
                <a:solidFill>
                  <a:srgbClr val="000000"/>
                </a:solidFill>
                <a:ea typeface="Times New Roman" panose="02020603050405020304" pitchFamily="18" charset="0"/>
              </a:rPr>
              <a:t>y (m)</a:t>
            </a:r>
            <a:endParaRPr lang="en-US" sz="2400">
              <a:solidFill>
                <a:srgbClr val="003300"/>
              </a:solidFill>
              <a:effectLst/>
              <a:ea typeface="Times New Roman" panose="02020603050405020304" pitchFamily="18" charset="0"/>
            </a:endParaRPr>
          </a:p>
        </p:txBody>
      </p:sp>
      <p:sp>
        <p:nvSpPr>
          <p:cNvPr id="15" name="TextBox 14" descr="137 zalo kim anh">
            <a:extLst>
              <a:ext uri="{FF2B5EF4-FFF2-40B4-BE49-F238E27FC236}">
                <a16:creationId xmlns:a16="http://schemas.microsoft.com/office/drawing/2014/main" id="{2AF4430C-6577-1BE3-6635-FCE3C3666328}"/>
              </a:ext>
            </a:extLst>
          </p:cNvPr>
          <p:cNvSpPr txBox="1"/>
          <p:nvPr/>
        </p:nvSpPr>
        <p:spPr>
          <a:xfrm>
            <a:off x="11284116" y="2074945"/>
            <a:ext cx="907884" cy="461665"/>
          </a:xfrm>
          <a:prstGeom prst="rect">
            <a:avLst/>
          </a:prstGeom>
          <a:noFill/>
        </p:spPr>
        <p:txBody>
          <a:bodyPr wrap="square">
            <a:spAutoFit/>
          </a:bodyPr>
          <a:lstStyle/>
          <a:p>
            <a:pPr algn="just">
              <a:tabLst>
                <a:tab pos="114300" algn="l"/>
              </a:tabLst>
            </a:pPr>
            <a:r>
              <a:rPr lang="en-US" sz="2400" b="1" i="1">
                <a:solidFill>
                  <a:srgbClr val="000000"/>
                </a:solidFill>
                <a:ea typeface="Times New Roman" panose="02020603050405020304" pitchFamily="18" charset="0"/>
              </a:rPr>
              <a:t>x (m)</a:t>
            </a:r>
            <a:endParaRPr lang="en-US" sz="2400">
              <a:solidFill>
                <a:srgbClr val="003300"/>
              </a:solidFill>
              <a:effectLst/>
              <a:ea typeface="Times New Roman" panose="02020603050405020304" pitchFamily="18" charset="0"/>
            </a:endParaRPr>
          </a:p>
        </p:txBody>
      </p:sp>
      <p:grpSp>
        <p:nvGrpSpPr>
          <p:cNvPr id="52" name="Group 51" descr="137 zalo kim anh">
            <a:extLst>
              <a:ext uri="{FF2B5EF4-FFF2-40B4-BE49-F238E27FC236}">
                <a16:creationId xmlns:a16="http://schemas.microsoft.com/office/drawing/2014/main" id="{CAB9737F-3E3E-FF37-73FA-C5D28F27EA08}"/>
              </a:ext>
            </a:extLst>
          </p:cNvPr>
          <p:cNvGrpSpPr/>
          <p:nvPr/>
        </p:nvGrpSpPr>
        <p:grpSpPr>
          <a:xfrm>
            <a:off x="6898808" y="2113797"/>
            <a:ext cx="4211228" cy="3438572"/>
            <a:chOff x="6898808" y="2113797"/>
            <a:chExt cx="4211228" cy="3438572"/>
          </a:xfrm>
        </p:grpSpPr>
        <p:sp>
          <p:nvSpPr>
            <p:cNvPr id="31" name="TextBox 30">
              <a:extLst>
                <a:ext uri="{FF2B5EF4-FFF2-40B4-BE49-F238E27FC236}">
                  <a16:creationId xmlns:a16="http://schemas.microsoft.com/office/drawing/2014/main" id="{C0B503AE-A841-70E5-099D-E06F63D568E8}"/>
                </a:ext>
              </a:extLst>
            </p:cNvPr>
            <p:cNvSpPr txBox="1"/>
            <p:nvPr/>
          </p:nvSpPr>
          <p:spPr>
            <a:xfrm>
              <a:off x="8516854" y="2113797"/>
              <a:ext cx="615115"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0,2</a:t>
              </a:r>
              <a:endParaRPr lang="en-US" sz="2400">
                <a:solidFill>
                  <a:srgbClr val="003300"/>
                </a:solidFill>
                <a:effectLst/>
                <a:ea typeface="Times New Roman" panose="02020603050405020304" pitchFamily="18" charset="0"/>
              </a:endParaRPr>
            </a:p>
          </p:txBody>
        </p:sp>
        <p:sp>
          <p:nvSpPr>
            <p:cNvPr id="33" name="TextBox 32">
              <a:extLst>
                <a:ext uri="{FF2B5EF4-FFF2-40B4-BE49-F238E27FC236}">
                  <a16:creationId xmlns:a16="http://schemas.microsoft.com/office/drawing/2014/main" id="{F66E8333-C6C3-3F73-37FF-661B0BFAE8F8}"/>
                </a:ext>
              </a:extLst>
            </p:cNvPr>
            <p:cNvSpPr txBox="1"/>
            <p:nvPr/>
          </p:nvSpPr>
          <p:spPr>
            <a:xfrm>
              <a:off x="6898808" y="3279028"/>
              <a:ext cx="907884"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0,10</a:t>
              </a:r>
              <a:endParaRPr lang="en-US" sz="2400">
                <a:solidFill>
                  <a:srgbClr val="003300"/>
                </a:solidFill>
                <a:effectLst/>
                <a:ea typeface="Times New Roman" panose="02020603050405020304" pitchFamily="18" charset="0"/>
              </a:endParaRPr>
            </a:p>
          </p:txBody>
        </p:sp>
        <p:sp>
          <p:nvSpPr>
            <p:cNvPr id="35" name="TextBox 34">
              <a:extLst>
                <a:ext uri="{FF2B5EF4-FFF2-40B4-BE49-F238E27FC236}">
                  <a16:creationId xmlns:a16="http://schemas.microsoft.com/office/drawing/2014/main" id="{CCE8238A-DC26-32C9-696B-B74FAD17BA5F}"/>
                </a:ext>
              </a:extLst>
            </p:cNvPr>
            <p:cNvSpPr txBox="1"/>
            <p:nvPr/>
          </p:nvSpPr>
          <p:spPr>
            <a:xfrm>
              <a:off x="9484518" y="2113797"/>
              <a:ext cx="615115"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0,4</a:t>
              </a:r>
              <a:endParaRPr lang="en-US" sz="2400">
                <a:solidFill>
                  <a:srgbClr val="003300"/>
                </a:solidFill>
                <a:effectLst/>
                <a:ea typeface="Times New Roman" panose="02020603050405020304" pitchFamily="18" charset="0"/>
              </a:endParaRPr>
            </a:p>
          </p:txBody>
        </p:sp>
        <p:sp>
          <p:nvSpPr>
            <p:cNvPr id="36" name="TextBox 35">
              <a:extLst>
                <a:ext uri="{FF2B5EF4-FFF2-40B4-BE49-F238E27FC236}">
                  <a16:creationId xmlns:a16="http://schemas.microsoft.com/office/drawing/2014/main" id="{C69795CC-0C81-99B6-421A-4B97ADBAD74D}"/>
                </a:ext>
              </a:extLst>
            </p:cNvPr>
            <p:cNvSpPr txBox="1"/>
            <p:nvPr/>
          </p:nvSpPr>
          <p:spPr>
            <a:xfrm>
              <a:off x="10494921" y="2150341"/>
              <a:ext cx="615115"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0,6</a:t>
              </a:r>
              <a:endParaRPr lang="en-US" sz="2400">
                <a:solidFill>
                  <a:srgbClr val="003300"/>
                </a:solidFill>
                <a:effectLst/>
                <a:ea typeface="Times New Roman" panose="02020603050405020304" pitchFamily="18" charset="0"/>
              </a:endParaRPr>
            </a:p>
          </p:txBody>
        </p:sp>
        <p:sp>
          <p:nvSpPr>
            <p:cNvPr id="38" name="TextBox 37">
              <a:extLst>
                <a:ext uri="{FF2B5EF4-FFF2-40B4-BE49-F238E27FC236}">
                  <a16:creationId xmlns:a16="http://schemas.microsoft.com/office/drawing/2014/main" id="{D0554049-AA81-21A7-FA4B-7C317BC63F2E}"/>
                </a:ext>
              </a:extLst>
            </p:cNvPr>
            <p:cNvSpPr txBox="1"/>
            <p:nvPr/>
          </p:nvSpPr>
          <p:spPr>
            <a:xfrm>
              <a:off x="6898808" y="4237306"/>
              <a:ext cx="907884"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0,20</a:t>
              </a:r>
              <a:endParaRPr lang="en-US" sz="2400">
                <a:solidFill>
                  <a:srgbClr val="003300"/>
                </a:solidFill>
                <a:effectLst/>
                <a:ea typeface="Times New Roman" panose="02020603050405020304" pitchFamily="18" charset="0"/>
              </a:endParaRPr>
            </a:p>
          </p:txBody>
        </p:sp>
        <p:sp>
          <p:nvSpPr>
            <p:cNvPr id="39" name="TextBox 38">
              <a:extLst>
                <a:ext uri="{FF2B5EF4-FFF2-40B4-BE49-F238E27FC236}">
                  <a16:creationId xmlns:a16="http://schemas.microsoft.com/office/drawing/2014/main" id="{9EDD9B74-1298-5EA4-34E3-2912DFC9B7B0}"/>
                </a:ext>
              </a:extLst>
            </p:cNvPr>
            <p:cNvSpPr txBox="1"/>
            <p:nvPr/>
          </p:nvSpPr>
          <p:spPr>
            <a:xfrm>
              <a:off x="6898808" y="5090704"/>
              <a:ext cx="907884"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0,30</a:t>
              </a:r>
              <a:endParaRPr lang="en-US" sz="2400">
                <a:solidFill>
                  <a:srgbClr val="003300"/>
                </a:solidFill>
                <a:effectLst/>
                <a:ea typeface="Times New Roman" panose="02020603050405020304" pitchFamily="18" charset="0"/>
              </a:endParaRPr>
            </a:p>
          </p:txBody>
        </p:sp>
      </p:grpSp>
      <p:sp>
        <p:nvSpPr>
          <p:cNvPr id="51" name="TextBox 50" descr="137 zalo kim anh">
            <a:extLst>
              <a:ext uri="{FF2B5EF4-FFF2-40B4-BE49-F238E27FC236}">
                <a16:creationId xmlns:a16="http://schemas.microsoft.com/office/drawing/2014/main" id="{BFE9F988-6AAC-90BB-60D1-B1296E5BD571}"/>
              </a:ext>
            </a:extLst>
          </p:cNvPr>
          <p:cNvSpPr txBox="1"/>
          <p:nvPr/>
        </p:nvSpPr>
        <p:spPr>
          <a:xfrm>
            <a:off x="980174" y="3467351"/>
            <a:ext cx="5404285" cy="954107"/>
          </a:xfrm>
          <a:prstGeom prst="rect">
            <a:avLst/>
          </a:prstGeom>
          <a:noFill/>
          <a:ln w="38100">
            <a:solidFill>
              <a:srgbClr val="FFC000"/>
            </a:solidFill>
            <a:prstDash val="sysDash"/>
          </a:ln>
        </p:spPr>
        <p:txBody>
          <a:bodyPr wrap="square">
            <a:spAutoFit/>
          </a:bodyPr>
          <a:lstStyle/>
          <a:p>
            <a:pPr algn="just"/>
            <a:r>
              <a:rPr lang="en-US" sz="2800">
                <a:solidFill>
                  <a:srgbClr val="000000"/>
                </a:solidFill>
                <a:effectLst/>
                <a:ea typeface="Times New Roman" panose="02020603050405020304" pitchFamily="18" charset="0"/>
              </a:rPr>
              <a:t>Hình dạng đồ thị giống hình dạng đồ thị Parabol đã học bên toán học</a:t>
            </a:r>
            <a:endParaRPr lang="en-US" sz="2800"/>
          </a:p>
        </p:txBody>
      </p:sp>
      <p:cxnSp>
        <p:nvCxnSpPr>
          <p:cNvPr id="22" name="Straight Connector 21" descr="137 zalo kim anh">
            <a:extLst>
              <a:ext uri="{FF2B5EF4-FFF2-40B4-BE49-F238E27FC236}">
                <a16:creationId xmlns:a16="http://schemas.microsoft.com/office/drawing/2014/main" id="{7487E602-D550-A9F5-11A6-DDD96417CCBA}"/>
              </a:ext>
            </a:extLst>
          </p:cNvPr>
          <p:cNvCxnSpPr/>
          <p:nvPr/>
        </p:nvCxnSpPr>
        <p:spPr>
          <a:xfrm>
            <a:off x="8820150" y="2555660"/>
            <a:ext cx="0" cy="36576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descr="137 zalo kim anh">
            <a:extLst>
              <a:ext uri="{FF2B5EF4-FFF2-40B4-BE49-F238E27FC236}">
                <a16:creationId xmlns:a16="http://schemas.microsoft.com/office/drawing/2014/main" id="{005A8A5B-0524-D201-80B3-E2440F8F6C95}"/>
              </a:ext>
            </a:extLst>
          </p:cNvPr>
          <p:cNvCxnSpPr/>
          <p:nvPr/>
        </p:nvCxnSpPr>
        <p:spPr>
          <a:xfrm>
            <a:off x="9315450" y="2574710"/>
            <a:ext cx="0" cy="64008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descr="137 zalo kim anh">
            <a:extLst>
              <a:ext uri="{FF2B5EF4-FFF2-40B4-BE49-F238E27FC236}">
                <a16:creationId xmlns:a16="http://schemas.microsoft.com/office/drawing/2014/main" id="{6D3D4288-3346-438C-05DA-ACFDD1C99AF8}"/>
              </a:ext>
            </a:extLst>
          </p:cNvPr>
          <p:cNvCxnSpPr/>
          <p:nvPr/>
        </p:nvCxnSpPr>
        <p:spPr>
          <a:xfrm>
            <a:off x="9810750" y="2555660"/>
            <a:ext cx="0" cy="118872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descr="137 zalo kim anh">
            <a:extLst>
              <a:ext uri="{FF2B5EF4-FFF2-40B4-BE49-F238E27FC236}">
                <a16:creationId xmlns:a16="http://schemas.microsoft.com/office/drawing/2014/main" id="{326D5C58-BA51-D7E0-0432-24EE76B789F9}"/>
              </a:ext>
            </a:extLst>
          </p:cNvPr>
          <p:cNvCxnSpPr/>
          <p:nvPr/>
        </p:nvCxnSpPr>
        <p:spPr>
          <a:xfrm>
            <a:off x="10325100" y="2574710"/>
            <a:ext cx="0" cy="182880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descr="137 zalo kim anh">
            <a:extLst>
              <a:ext uri="{FF2B5EF4-FFF2-40B4-BE49-F238E27FC236}">
                <a16:creationId xmlns:a16="http://schemas.microsoft.com/office/drawing/2014/main" id="{C9134A3B-E4E7-7E8A-FDAF-965EBB874D98}"/>
              </a:ext>
            </a:extLst>
          </p:cNvPr>
          <p:cNvCxnSpPr/>
          <p:nvPr/>
        </p:nvCxnSpPr>
        <p:spPr>
          <a:xfrm>
            <a:off x="10820400" y="2555660"/>
            <a:ext cx="0" cy="274320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descr="137 zalo kim anh">
            <a:extLst>
              <a:ext uri="{FF2B5EF4-FFF2-40B4-BE49-F238E27FC236}">
                <a16:creationId xmlns:a16="http://schemas.microsoft.com/office/drawing/2014/main" id="{E886508F-78A9-A9D9-5E3E-A386211D1639}"/>
              </a:ext>
            </a:extLst>
          </p:cNvPr>
          <p:cNvCxnSpPr/>
          <p:nvPr/>
        </p:nvCxnSpPr>
        <p:spPr>
          <a:xfrm>
            <a:off x="11315700" y="2593760"/>
            <a:ext cx="0" cy="365760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nvGrpSpPr>
          <p:cNvPr id="32" name="Group 31" descr="137 zalo kim anh">
            <a:extLst>
              <a:ext uri="{FF2B5EF4-FFF2-40B4-BE49-F238E27FC236}">
                <a16:creationId xmlns:a16="http://schemas.microsoft.com/office/drawing/2014/main" id="{FD894F9A-B0C8-5C12-DBE3-A894E1BB2968}"/>
              </a:ext>
            </a:extLst>
          </p:cNvPr>
          <p:cNvGrpSpPr/>
          <p:nvPr/>
        </p:nvGrpSpPr>
        <p:grpSpPr>
          <a:xfrm>
            <a:off x="7810500" y="2555660"/>
            <a:ext cx="533400" cy="182880"/>
            <a:chOff x="7810500" y="2555660"/>
            <a:chExt cx="533400" cy="182880"/>
          </a:xfrm>
        </p:grpSpPr>
        <p:cxnSp>
          <p:nvCxnSpPr>
            <p:cNvPr id="18" name="Straight Connector 17">
              <a:extLst>
                <a:ext uri="{FF2B5EF4-FFF2-40B4-BE49-F238E27FC236}">
                  <a16:creationId xmlns:a16="http://schemas.microsoft.com/office/drawing/2014/main" id="{562BA932-EAB6-8CEA-B44E-992A0ECB636A}"/>
                </a:ext>
              </a:extLst>
            </p:cNvPr>
            <p:cNvCxnSpPr/>
            <p:nvPr/>
          </p:nvCxnSpPr>
          <p:spPr>
            <a:xfrm>
              <a:off x="8343900" y="2555660"/>
              <a:ext cx="0" cy="18288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1795ED3-4D73-142B-F4C1-C64FDAB340DC}"/>
                </a:ext>
              </a:extLst>
            </p:cNvPr>
            <p:cNvCxnSpPr>
              <a:cxnSpLocks/>
            </p:cNvCxnSpPr>
            <p:nvPr/>
          </p:nvCxnSpPr>
          <p:spPr>
            <a:xfrm flipH="1">
              <a:off x="7810500" y="2689010"/>
              <a:ext cx="53340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sp>
        <p:nvSpPr>
          <p:cNvPr id="19" name="Oval 18" descr="137 zalo kim anh">
            <a:extLst>
              <a:ext uri="{FF2B5EF4-FFF2-40B4-BE49-F238E27FC236}">
                <a16:creationId xmlns:a16="http://schemas.microsoft.com/office/drawing/2014/main" id="{3E03DC70-5955-DDC6-4D4C-7C87231D8A37}"/>
              </a:ext>
            </a:extLst>
          </p:cNvPr>
          <p:cNvSpPr/>
          <p:nvPr/>
        </p:nvSpPr>
        <p:spPr>
          <a:xfrm>
            <a:off x="8279131" y="263037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descr="137 zalo kim anh">
            <a:extLst>
              <a:ext uri="{FF2B5EF4-FFF2-40B4-BE49-F238E27FC236}">
                <a16:creationId xmlns:a16="http://schemas.microsoft.com/office/drawing/2014/main" id="{FC8377F8-E7DC-F533-28D5-44CE2A360F46}"/>
              </a:ext>
            </a:extLst>
          </p:cNvPr>
          <p:cNvCxnSpPr>
            <a:cxnSpLocks/>
          </p:cNvCxnSpPr>
          <p:nvPr/>
        </p:nvCxnSpPr>
        <p:spPr>
          <a:xfrm flipH="1">
            <a:off x="7837171" y="2889435"/>
            <a:ext cx="100584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20" name="Oval 19" descr="137 zalo kim anh">
            <a:extLst>
              <a:ext uri="{FF2B5EF4-FFF2-40B4-BE49-F238E27FC236}">
                <a16:creationId xmlns:a16="http://schemas.microsoft.com/office/drawing/2014/main" id="{65698FA2-F36F-D26F-E295-E212118F73B1}"/>
              </a:ext>
            </a:extLst>
          </p:cNvPr>
          <p:cNvSpPr/>
          <p:nvPr/>
        </p:nvSpPr>
        <p:spPr>
          <a:xfrm>
            <a:off x="8755381" y="282998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descr="137 zalo kim anh">
            <a:extLst>
              <a:ext uri="{FF2B5EF4-FFF2-40B4-BE49-F238E27FC236}">
                <a16:creationId xmlns:a16="http://schemas.microsoft.com/office/drawing/2014/main" id="{1C394A04-94F8-4CFB-B826-2B2E7DA3DC7E}"/>
              </a:ext>
            </a:extLst>
          </p:cNvPr>
          <p:cNvCxnSpPr>
            <a:cxnSpLocks/>
          </p:cNvCxnSpPr>
          <p:nvPr/>
        </p:nvCxnSpPr>
        <p:spPr>
          <a:xfrm flipH="1">
            <a:off x="7806692" y="3215640"/>
            <a:ext cx="146304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21" name="Oval 20" descr="137 zalo kim anh">
            <a:extLst>
              <a:ext uri="{FF2B5EF4-FFF2-40B4-BE49-F238E27FC236}">
                <a16:creationId xmlns:a16="http://schemas.microsoft.com/office/drawing/2014/main" id="{5F2535B5-65FB-5090-4042-8E50499E298C}"/>
              </a:ext>
            </a:extLst>
          </p:cNvPr>
          <p:cNvSpPr/>
          <p:nvPr/>
        </p:nvSpPr>
        <p:spPr>
          <a:xfrm>
            <a:off x="9235190" y="316907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descr="137 zalo kim anh">
            <a:extLst>
              <a:ext uri="{FF2B5EF4-FFF2-40B4-BE49-F238E27FC236}">
                <a16:creationId xmlns:a16="http://schemas.microsoft.com/office/drawing/2014/main" id="{E836650C-4EA2-1EC7-0B74-D5539A0FAECB}"/>
              </a:ext>
            </a:extLst>
          </p:cNvPr>
          <p:cNvCxnSpPr>
            <a:cxnSpLocks/>
          </p:cNvCxnSpPr>
          <p:nvPr/>
        </p:nvCxnSpPr>
        <p:spPr>
          <a:xfrm flipH="1">
            <a:off x="7863590" y="3774983"/>
            <a:ext cx="192024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41" name="Oval 40" descr="137 zalo kim anh">
            <a:extLst>
              <a:ext uri="{FF2B5EF4-FFF2-40B4-BE49-F238E27FC236}">
                <a16:creationId xmlns:a16="http://schemas.microsoft.com/office/drawing/2014/main" id="{8337BC3F-4354-8315-1265-EDE36ED81663}"/>
              </a:ext>
            </a:extLst>
          </p:cNvPr>
          <p:cNvSpPr/>
          <p:nvPr/>
        </p:nvSpPr>
        <p:spPr>
          <a:xfrm>
            <a:off x="9748489" y="3723374"/>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descr="137 zalo kim anh">
            <a:extLst>
              <a:ext uri="{FF2B5EF4-FFF2-40B4-BE49-F238E27FC236}">
                <a16:creationId xmlns:a16="http://schemas.microsoft.com/office/drawing/2014/main" id="{EE2B7F7B-3FE4-CFCF-A529-8EC18BD4A456}"/>
              </a:ext>
            </a:extLst>
          </p:cNvPr>
          <p:cNvCxnSpPr>
            <a:cxnSpLocks/>
          </p:cNvCxnSpPr>
          <p:nvPr/>
        </p:nvCxnSpPr>
        <p:spPr>
          <a:xfrm flipH="1">
            <a:off x="7840981" y="4399358"/>
            <a:ext cx="246888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43" name="Oval 42" descr="137 zalo kim anh">
            <a:extLst>
              <a:ext uri="{FF2B5EF4-FFF2-40B4-BE49-F238E27FC236}">
                <a16:creationId xmlns:a16="http://schemas.microsoft.com/office/drawing/2014/main" id="{3E6DE9B9-15FC-D05F-B22E-4511FE4F3DC8}"/>
              </a:ext>
            </a:extLst>
          </p:cNvPr>
          <p:cNvSpPr/>
          <p:nvPr/>
        </p:nvSpPr>
        <p:spPr>
          <a:xfrm>
            <a:off x="10260330" y="4347463"/>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descr="137 zalo kim anh">
            <a:extLst>
              <a:ext uri="{FF2B5EF4-FFF2-40B4-BE49-F238E27FC236}">
                <a16:creationId xmlns:a16="http://schemas.microsoft.com/office/drawing/2014/main" id="{A52AB3A2-AC64-7A65-02DF-2FAE70295DAE}"/>
              </a:ext>
            </a:extLst>
          </p:cNvPr>
          <p:cNvCxnSpPr>
            <a:cxnSpLocks/>
          </p:cNvCxnSpPr>
          <p:nvPr/>
        </p:nvCxnSpPr>
        <p:spPr>
          <a:xfrm flipH="1">
            <a:off x="7825740" y="5264386"/>
            <a:ext cx="301752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45" name="Oval 44" descr="137 zalo kim anh">
            <a:extLst>
              <a:ext uri="{FF2B5EF4-FFF2-40B4-BE49-F238E27FC236}">
                <a16:creationId xmlns:a16="http://schemas.microsoft.com/office/drawing/2014/main" id="{2EEB2B8E-648D-9948-F84C-84F0C210DEB0}"/>
              </a:ext>
            </a:extLst>
          </p:cNvPr>
          <p:cNvSpPr/>
          <p:nvPr/>
        </p:nvSpPr>
        <p:spPr>
          <a:xfrm>
            <a:off x="10756758" y="520742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descr="137 zalo kim anh">
            <a:extLst>
              <a:ext uri="{FF2B5EF4-FFF2-40B4-BE49-F238E27FC236}">
                <a16:creationId xmlns:a16="http://schemas.microsoft.com/office/drawing/2014/main" id="{055B3168-9EED-1149-3E07-73A2B45ABE20}"/>
              </a:ext>
            </a:extLst>
          </p:cNvPr>
          <p:cNvCxnSpPr>
            <a:cxnSpLocks/>
          </p:cNvCxnSpPr>
          <p:nvPr/>
        </p:nvCxnSpPr>
        <p:spPr>
          <a:xfrm flipH="1">
            <a:off x="7825740" y="6257713"/>
            <a:ext cx="347472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47" name="Oval 46" descr="137 zalo kim anh">
            <a:extLst>
              <a:ext uri="{FF2B5EF4-FFF2-40B4-BE49-F238E27FC236}">
                <a16:creationId xmlns:a16="http://schemas.microsoft.com/office/drawing/2014/main" id="{C4482711-B330-F91A-849D-F8412CC13F7F}"/>
              </a:ext>
            </a:extLst>
          </p:cNvPr>
          <p:cNvSpPr/>
          <p:nvPr/>
        </p:nvSpPr>
        <p:spPr>
          <a:xfrm>
            <a:off x="11269980" y="6179398"/>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descr="137 zalo kim anh">
            <a:extLst>
              <a:ext uri="{FF2B5EF4-FFF2-40B4-BE49-F238E27FC236}">
                <a16:creationId xmlns:a16="http://schemas.microsoft.com/office/drawing/2014/main" id="{1656C4DF-E1EA-99E0-EE7E-73004C36A17C}"/>
              </a:ext>
            </a:extLst>
          </p:cNvPr>
          <p:cNvSpPr/>
          <p:nvPr/>
        </p:nvSpPr>
        <p:spPr>
          <a:xfrm>
            <a:off x="7810500" y="2590800"/>
            <a:ext cx="3524250" cy="3695700"/>
          </a:xfrm>
          <a:custGeom>
            <a:avLst/>
            <a:gdLst>
              <a:gd name="connsiteX0" fmla="*/ 0 w 3524250"/>
              <a:gd name="connsiteY0" fmla="*/ 0 h 3695700"/>
              <a:gd name="connsiteX1" fmla="*/ 552450 w 3524250"/>
              <a:gd name="connsiteY1" fmla="*/ 76200 h 3695700"/>
              <a:gd name="connsiteX2" fmla="*/ 1028700 w 3524250"/>
              <a:gd name="connsiteY2" fmla="*/ 266700 h 3695700"/>
              <a:gd name="connsiteX3" fmla="*/ 1524000 w 3524250"/>
              <a:gd name="connsiteY3" fmla="*/ 609600 h 3695700"/>
              <a:gd name="connsiteX4" fmla="*/ 2019300 w 3524250"/>
              <a:gd name="connsiteY4" fmla="*/ 1200150 h 3695700"/>
              <a:gd name="connsiteX5" fmla="*/ 2514600 w 3524250"/>
              <a:gd name="connsiteY5" fmla="*/ 1790700 h 3695700"/>
              <a:gd name="connsiteX6" fmla="*/ 3028950 w 3524250"/>
              <a:gd name="connsiteY6" fmla="*/ 2686050 h 3695700"/>
              <a:gd name="connsiteX7" fmla="*/ 3524250 w 3524250"/>
              <a:gd name="connsiteY7" fmla="*/ 369570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4250" h="3695700">
                <a:moveTo>
                  <a:pt x="0" y="0"/>
                </a:moveTo>
                <a:cubicBezTo>
                  <a:pt x="190500" y="15875"/>
                  <a:pt x="381000" y="31750"/>
                  <a:pt x="552450" y="76200"/>
                </a:cubicBezTo>
                <a:cubicBezTo>
                  <a:pt x="723900" y="120650"/>
                  <a:pt x="866775" y="177800"/>
                  <a:pt x="1028700" y="266700"/>
                </a:cubicBezTo>
                <a:cubicBezTo>
                  <a:pt x="1190625" y="355600"/>
                  <a:pt x="1358900" y="454025"/>
                  <a:pt x="1524000" y="609600"/>
                </a:cubicBezTo>
                <a:cubicBezTo>
                  <a:pt x="1689100" y="765175"/>
                  <a:pt x="1854200" y="1003300"/>
                  <a:pt x="2019300" y="1200150"/>
                </a:cubicBezTo>
                <a:cubicBezTo>
                  <a:pt x="2184400" y="1397000"/>
                  <a:pt x="2346325" y="1543050"/>
                  <a:pt x="2514600" y="1790700"/>
                </a:cubicBezTo>
                <a:cubicBezTo>
                  <a:pt x="2682875" y="2038350"/>
                  <a:pt x="2860675" y="2368550"/>
                  <a:pt x="3028950" y="2686050"/>
                </a:cubicBezTo>
                <a:cubicBezTo>
                  <a:pt x="3197225" y="3003550"/>
                  <a:pt x="3360737" y="3349625"/>
                  <a:pt x="3524250" y="36957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1764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repeatCount="300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par>
                                <p:cTn id="17" presetID="22" presetClass="entr" presetSubtype="8"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par>
                          <p:cTn id="20" fill="hold">
                            <p:stCondLst>
                              <p:cond delay="500"/>
                            </p:stCondLst>
                            <p:childTnLst>
                              <p:par>
                                <p:cTn id="21" presetID="10" presetClass="entr" presetSubtype="0" repeatCount="300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par>
                                <p:cTn id="29" presetID="22" presetClass="entr" presetSubtype="8"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500"/>
                                        <p:tgtEl>
                                          <p:spTgt spid="37"/>
                                        </p:tgtEl>
                                      </p:cBhvr>
                                    </p:animEffect>
                                  </p:childTnLst>
                                </p:cTn>
                              </p:par>
                            </p:childTnLst>
                          </p:cTn>
                        </p:par>
                        <p:par>
                          <p:cTn id="32" fill="hold">
                            <p:stCondLst>
                              <p:cond delay="500"/>
                            </p:stCondLst>
                            <p:childTnLst>
                              <p:par>
                                <p:cTn id="33" presetID="10" presetClass="entr" presetSubtype="0" repeatCount="300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par>
                                <p:cTn id="41" presetID="22" presetClass="entr" presetSubtype="8"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500"/>
                                        <p:tgtEl>
                                          <p:spTgt spid="40"/>
                                        </p:tgtEl>
                                      </p:cBhvr>
                                    </p:animEffect>
                                  </p:childTnLst>
                                </p:cTn>
                              </p:par>
                            </p:childTnLst>
                          </p:cTn>
                        </p:par>
                        <p:par>
                          <p:cTn id="44" fill="hold">
                            <p:stCondLst>
                              <p:cond delay="500"/>
                            </p:stCondLst>
                            <p:childTnLst>
                              <p:par>
                                <p:cTn id="45" presetID="10" presetClass="entr" presetSubtype="0" repeatCount="3000"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500"/>
                                        <p:tgtEl>
                                          <p:spTgt spid="25"/>
                                        </p:tgtEl>
                                      </p:cBhvr>
                                    </p:animEffect>
                                  </p:childTnLst>
                                </p:cTn>
                              </p:par>
                              <p:par>
                                <p:cTn id="53" presetID="22" presetClass="entr" presetSubtype="8"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ipe(left)">
                                      <p:cBhvr>
                                        <p:cTn id="55" dur="500"/>
                                        <p:tgtEl>
                                          <p:spTgt spid="42"/>
                                        </p:tgtEl>
                                      </p:cBhvr>
                                    </p:animEffect>
                                  </p:childTnLst>
                                </p:cTn>
                              </p:par>
                            </p:childTnLst>
                          </p:cTn>
                        </p:par>
                        <p:par>
                          <p:cTn id="56" fill="hold">
                            <p:stCondLst>
                              <p:cond delay="500"/>
                            </p:stCondLst>
                            <p:childTnLst>
                              <p:par>
                                <p:cTn id="57" presetID="10" presetClass="entr" presetSubtype="0" repeatCount="300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up)">
                                      <p:cBhvr>
                                        <p:cTn id="64" dur="500"/>
                                        <p:tgtEl>
                                          <p:spTgt spid="26"/>
                                        </p:tgtEl>
                                      </p:cBhvr>
                                    </p:animEffect>
                                  </p:childTnLst>
                                </p:cTn>
                              </p:par>
                              <p:par>
                                <p:cTn id="65" presetID="22" presetClass="entr" presetSubtype="8"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left)">
                                      <p:cBhvr>
                                        <p:cTn id="67" dur="500"/>
                                        <p:tgtEl>
                                          <p:spTgt spid="44"/>
                                        </p:tgtEl>
                                      </p:cBhvr>
                                    </p:animEffect>
                                  </p:childTnLst>
                                </p:cTn>
                              </p:par>
                            </p:childTnLst>
                          </p:cTn>
                        </p:par>
                        <p:par>
                          <p:cTn id="68" fill="hold">
                            <p:stCondLst>
                              <p:cond delay="500"/>
                            </p:stCondLst>
                            <p:childTnLst>
                              <p:par>
                                <p:cTn id="69" presetID="10" presetClass="entr" presetSubtype="0" repeatCount="3000" fill="hold" grpId="0" nodeType="after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up)">
                                      <p:cBhvr>
                                        <p:cTn id="76" dur="500"/>
                                        <p:tgtEl>
                                          <p:spTgt spid="27"/>
                                        </p:tgtEl>
                                      </p:cBhvr>
                                    </p:animEffect>
                                  </p:childTnLst>
                                </p:cTn>
                              </p:par>
                              <p:par>
                                <p:cTn id="77" presetID="22" presetClass="entr" presetSubtype="8"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left)">
                                      <p:cBhvr>
                                        <p:cTn id="79" dur="500"/>
                                        <p:tgtEl>
                                          <p:spTgt spid="46"/>
                                        </p:tgtEl>
                                      </p:cBhvr>
                                    </p:animEffect>
                                  </p:childTnLst>
                                </p:cTn>
                              </p:par>
                            </p:childTnLst>
                          </p:cTn>
                        </p:par>
                        <p:par>
                          <p:cTn id="80" fill="hold">
                            <p:stCondLst>
                              <p:cond delay="500"/>
                            </p:stCondLst>
                            <p:childTnLst>
                              <p:par>
                                <p:cTn id="81" presetID="10" presetClass="entr" presetSubtype="0" repeatCount="3000" fill="hold" grpId="0" nodeType="after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fade">
                                      <p:cBhvr>
                                        <p:cTn id="83" dur="500"/>
                                        <p:tgtEl>
                                          <p:spTgt spid="4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wipe(up)">
                                      <p:cBhvr>
                                        <p:cTn id="88" dur="2000"/>
                                        <p:tgtEl>
                                          <p:spTgt spid="49"/>
                                        </p:tgtEl>
                                      </p:cBhvr>
                                    </p:animEffect>
                                  </p:childTnLst>
                                </p:cTn>
                              </p:par>
                            </p:childTnLst>
                          </p:cTn>
                        </p:par>
                      </p:childTnLst>
                    </p:cTn>
                  </p:par>
                  <p:par>
                    <p:cTn id="89" fill="hold">
                      <p:stCondLst>
                        <p:cond delay="indefinite"/>
                      </p:stCondLst>
                      <p:childTnLst>
                        <p:par>
                          <p:cTn id="90" fill="hold">
                            <p:stCondLst>
                              <p:cond delay="0"/>
                            </p:stCondLst>
                            <p:childTnLst>
                              <p:par>
                                <p:cTn id="91" presetID="23" presetClass="entr" presetSubtype="32" fill="hold" grpId="0" nodeType="clickEffect">
                                  <p:stCondLst>
                                    <p:cond delay="0"/>
                                  </p:stCondLst>
                                  <p:childTnLst>
                                    <p:set>
                                      <p:cBhvr>
                                        <p:cTn id="92" dur="1" fill="hold">
                                          <p:stCondLst>
                                            <p:cond delay="0"/>
                                          </p:stCondLst>
                                        </p:cTn>
                                        <p:tgtEl>
                                          <p:spTgt spid="51"/>
                                        </p:tgtEl>
                                        <p:attrNameLst>
                                          <p:attrName>style.visibility</p:attrName>
                                        </p:attrNameLst>
                                      </p:cBhvr>
                                      <p:to>
                                        <p:strVal val="visible"/>
                                      </p:to>
                                    </p:set>
                                    <p:anim calcmode="lin" valueType="num">
                                      <p:cBhvr>
                                        <p:cTn id="93" dur="500" fill="hold"/>
                                        <p:tgtEl>
                                          <p:spTgt spid="51"/>
                                        </p:tgtEl>
                                        <p:attrNameLst>
                                          <p:attrName>ppt_w</p:attrName>
                                        </p:attrNameLst>
                                      </p:cBhvr>
                                      <p:tavLst>
                                        <p:tav tm="0">
                                          <p:val>
                                            <p:strVal val="4*#ppt_w"/>
                                          </p:val>
                                        </p:tav>
                                        <p:tav tm="100000">
                                          <p:val>
                                            <p:strVal val="#ppt_w"/>
                                          </p:val>
                                        </p:tav>
                                      </p:tavLst>
                                    </p:anim>
                                    <p:anim calcmode="lin" valueType="num">
                                      <p:cBhvr>
                                        <p:cTn id="94" dur="500" fill="hold"/>
                                        <p:tgtEl>
                                          <p:spTgt spid="5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9" grpId="0" animBg="1"/>
      <p:bldP spid="20" grpId="0" animBg="1"/>
      <p:bldP spid="21" grpId="0" animBg="1"/>
      <p:bldP spid="41" grpId="0" animBg="1"/>
      <p:bldP spid="43" grpId="0" animBg="1"/>
      <p:bldP spid="45" grpId="0" animBg="1"/>
      <p:bldP spid="47" grpId="0" animBg="1"/>
      <p:bldP spid="4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19" descr="137 zalo kim anh">
            <a:extLst>
              <a:ext uri="{FF2B5EF4-FFF2-40B4-BE49-F238E27FC236}">
                <a16:creationId xmlns:a16="http://schemas.microsoft.com/office/drawing/2014/main" id="{70FDCE71-3E94-6276-774D-AF3EE63538AE}"/>
              </a:ext>
            </a:extLst>
          </p:cNvPr>
          <p:cNvSpPr/>
          <p:nvPr/>
        </p:nvSpPr>
        <p:spPr bwMode="auto">
          <a:xfrm>
            <a:off x="197017" y="154503"/>
            <a:ext cx="8812073" cy="615157"/>
          </a:xfrm>
          <a:prstGeom prst="homePlate">
            <a:avLst/>
          </a:prstGeom>
          <a:solidFill>
            <a:srgbClr val="EC7016"/>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rPr>
              <a:t>III.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rPr>
              <a:t>CHUYỂN ĐỘNG CỦA VẬT BỊ NÉM</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endParaRPr>
          </a:p>
        </p:txBody>
      </p:sp>
      <p:sp>
        <p:nvSpPr>
          <p:cNvPr id="4" name="TextBox 3" descr="137 zalo kim anh">
            <a:extLst>
              <a:ext uri="{FF2B5EF4-FFF2-40B4-BE49-F238E27FC236}">
                <a16:creationId xmlns:a16="http://schemas.microsoft.com/office/drawing/2014/main" id="{FFD923D3-3079-4288-2F7D-14307DA03CE8}"/>
              </a:ext>
            </a:extLst>
          </p:cNvPr>
          <p:cNvSpPr txBox="1"/>
          <p:nvPr/>
        </p:nvSpPr>
        <p:spPr>
          <a:xfrm>
            <a:off x="197017" y="1864691"/>
            <a:ext cx="6859503" cy="4739439"/>
          </a:xfrm>
          <a:prstGeom prst="rect">
            <a:avLst/>
          </a:prstGeom>
          <a:noFill/>
        </p:spPr>
        <p:txBody>
          <a:bodyPr wrap="square">
            <a:spAutoFit/>
          </a:bodyPr>
          <a:lstStyle/>
          <a:p>
            <a:pPr algn="just">
              <a:lnSpc>
                <a:spcPct val="115000"/>
              </a:lnSpc>
              <a:tabLst>
                <a:tab pos="114300" algn="l"/>
              </a:tabLst>
            </a:pPr>
            <a:r>
              <a:rPr lang="en-US" sz="2400" b="1">
                <a:solidFill>
                  <a:srgbClr val="E17C3E"/>
                </a:solidFill>
                <a:effectLst/>
                <a:ea typeface="Times New Roman" panose="02020603050405020304" pitchFamily="18" charset="0"/>
              </a:rPr>
              <a:t>a. Mô tả chuyển động:</a:t>
            </a:r>
            <a:endParaRPr lang="en-US" sz="2400" b="1">
              <a:solidFill>
                <a:srgbClr val="E17C3E"/>
              </a:solidFill>
              <a:ea typeface="Times New Roman" panose="02020603050405020304" pitchFamily="18" charset="0"/>
            </a:endParaRPr>
          </a:p>
          <a:p>
            <a:pPr marL="114300" algn="just">
              <a:lnSpc>
                <a:spcPct val="115000"/>
              </a:lnSpc>
              <a:tabLst>
                <a:tab pos="114300" algn="l"/>
              </a:tabLst>
            </a:pPr>
            <a:r>
              <a:rPr lang="en-US" sz="2400">
                <a:solidFill>
                  <a:srgbClr val="000000"/>
                </a:solidFill>
                <a:effectLst/>
                <a:ea typeface="Times New Roman" panose="02020603050405020304" pitchFamily="18" charset="0"/>
              </a:rPr>
              <a:t>Sau khi búa đập vào thanh thép, bi A chuyển động ném ngang còn bi B rơi tự do.</a:t>
            </a:r>
          </a:p>
          <a:p>
            <a:pPr marL="114300" algn="ctr">
              <a:lnSpc>
                <a:spcPct val="115000"/>
              </a:lnSpc>
              <a:tabLst>
                <a:tab pos="114300" algn="l"/>
              </a:tabLst>
            </a:pPr>
            <a:r>
              <a:rPr lang="en-US" sz="2400">
                <a:solidFill>
                  <a:srgbClr val="000000"/>
                </a:solidFill>
                <a:effectLst/>
                <a:ea typeface="Times New Roman" panose="02020603050405020304" pitchFamily="18" charset="0"/>
              </a:rPr>
              <a:t>Cả hai đều chạm đất cùng một lúc. </a:t>
            </a:r>
            <a:endParaRPr lang="en-US" sz="2400">
              <a:solidFill>
                <a:srgbClr val="003300"/>
              </a:solidFill>
              <a:effectLst/>
              <a:ea typeface="Times New Roman" panose="02020603050405020304" pitchFamily="18" charset="0"/>
            </a:endParaRPr>
          </a:p>
          <a:p>
            <a:pPr algn="just">
              <a:lnSpc>
                <a:spcPct val="115000"/>
              </a:lnSpc>
              <a:tabLst>
                <a:tab pos="114300" algn="l"/>
              </a:tabLst>
            </a:pPr>
            <a:r>
              <a:rPr lang="en-US" sz="2400" b="1">
                <a:solidFill>
                  <a:srgbClr val="E17C3E"/>
                </a:solidFill>
                <a:effectLst/>
                <a:ea typeface="Times New Roman" panose="02020603050405020304" pitchFamily="18" charset="0"/>
              </a:rPr>
              <a:t>b. Giải thích chuyển động ném ngang:</a:t>
            </a:r>
            <a:endParaRPr lang="en-US" sz="2400">
              <a:solidFill>
                <a:srgbClr val="E17C3E"/>
              </a:solidFill>
              <a:effectLst/>
              <a:ea typeface="Times New Roman" panose="02020603050405020304" pitchFamily="18" charset="0"/>
            </a:endParaRPr>
          </a:p>
          <a:p>
            <a:pPr marL="114300" algn="just">
              <a:lnSpc>
                <a:spcPct val="115000"/>
              </a:lnSpc>
              <a:tabLst>
                <a:tab pos="114300" algn="l"/>
              </a:tabLst>
            </a:pPr>
            <a:r>
              <a:rPr lang="en-US" sz="2400" b="1" i="1">
                <a:solidFill>
                  <a:srgbClr val="000000"/>
                </a:solidFill>
                <a:effectLst/>
                <a:ea typeface="Times New Roman" panose="02020603050405020304" pitchFamily="18" charset="0"/>
              </a:rPr>
              <a:t>* Theo phương ngang:</a:t>
            </a:r>
          </a:p>
          <a:p>
            <a:pPr marL="114300" algn="just">
              <a:lnSpc>
                <a:spcPct val="115000"/>
              </a:lnSpc>
              <a:tabLst>
                <a:tab pos="114300" algn="l"/>
              </a:tabLst>
            </a:pPr>
            <a:r>
              <a:rPr lang="en-US" sz="2400">
                <a:solidFill>
                  <a:srgbClr val="000000"/>
                </a:solidFill>
                <a:effectLst/>
                <a:ea typeface="Times New Roman" panose="02020603050405020304" pitchFamily="18" charset="0"/>
              </a:rPr>
              <a:t>Nếu bỏ qua lực cản của không khí thì không có lực nào tác dụng lên quả bóng.</a:t>
            </a:r>
          </a:p>
          <a:p>
            <a:pPr marL="114300" algn="just">
              <a:lnSpc>
                <a:spcPct val="115000"/>
              </a:lnSpc>
              <a:tabLst>
                <a:tab pos="114300" algn="l"/>
              </a:tabLst>
            </a:pPr>
            <a:r>
              <a:rPr lang="en-US" sz="2400">
                <a:solidFill>
                  <a:srgbClr val="000000"/>
                </a:solidFill>
                <a:ea typeface="Times New Roman" panose="02020603050405020304" pitchFamily="18" charset="0"/>
                <a:sym typeface="Wingdings" panose="05000000000000000000" pitchFamily="2" charset="2"/>
              </a:rPr>
              <a:t> </a:t>
            </a:r>
            <a:r>
              <a:rPr lang="en-US" sz="2400">
                <a:solidFill>
                  <a:srgbClr val="000000"/>
                </a:solidFill>
                <a:effectLst/>
                <a:ea typeface="Times New Roman" panose="02020603050405020304" pitchFamily="18" charset="0"/>
              </a:rPr>
              <a:t>Vì thế, vận tốc theo phương này sẽ giữ nguyên giá trị ban đầu của nó.</a:t>
            </a:r>
            <a:endParaRPr lang="en-US" sz="2400">
              <a:solidFill>
                <a:srgbClr val="003300"/>
              </a:solidFill>
              <a:effectLst/>
              <a:ea typeface="Times New Roman" panose="02020603050405020304" pitchFamily="18" charset="0"/>
            </a:endParaRPr>
          </a:p>
          <a:p>
            <a:pPr algn="just">
              <a:lnSpc>
                <a:spcPct val="115000"/>
              </a:lnSpc>
              <a:tabLst>
                <a:tab pos="114300" algn="l"/>
              </a:tabLst>
            </a:pPr>
            <a:r>
              <a:rPr lang="en-US" sz="2400" b="1" i="1">
                <a:solidFill>
                  <a:srgbClr val="000000"/>
                </a:solidFill>
                <a:effectLst/>
                <a:ea typeface="Times New Roman" panose="02020603050405020304" pitchFamily="18" charset="0"/>
              </a:rPr>
              <a:t>	* Theo phương thẳng đứng:</a:t>
            </a:r>
            <a:r>
              <a:rPr lang="en-US" sz="2400" b="1">
                <a:solidFill>
                  <a:srgbClr val="000000"/>
                </a:solidFill>
                <a:effectLst/>
                <a:ea typeface="Times New Roman" panose="02020603050405020304" pitchFamily="18" charset="0"/>
              </a:rPr>
              <a:t> </a:t>
            </a:r>
            <a:r>
              <a:rPr lang="en-US" sz="2400">
                <a:solidFill>
                  <a:srgbClr val="000000"/>
                </a:solidFill>
                <a:effectLst/>
                <a:ea typeface="Times New Roman" panose="02020603050405020304" pitchFamily="18" charset="0"/>
              </a:rPr>
              <a:t>Vật sẽ rơi với gia tốc g.</a:t>
            </a:r>
            <a:endParaRPr lang="en-US" sz="2400">
              <a:solidFill>
                <a:srgbClr val="003300"/>
              </a:solidFill>
              <a:effectLst/>
              <a:ea typeface="Times New Roman" panose="02020603050405020304" pitchFamily="18" charset="0"/>
            </a:endParaRPr>
          </a:p>
        </p:txBody>
      </p:sp>
      <p:pic>
        <p:nvPicPr>
          <p:cNvPr id="3" name="Picture 2" descr="137 zalo kim anh">
            <a:extLst>
              <a:ext uri="{FF2B5EF4-FFF2-40B4-BE49-F238E27FC236}">
                <a16:creationId xmlns:a16="http://schemas.microsoft.com/office/drawing/2014/main" id="{39691110-D964-6BE3-1BEB-EE23E9B73942}"/>
              </a:ext>
            </a:extLst>
          </p:cNvPr>
          <p:cNvPicPr>
            <a:picLocks noChangeAspect="1"/>
          </p:cNvPicPr>
          <p:nvPr/>
        </p:nvPicPr>
        <p:blipFill rotWithShape="1">
          <a:blip r:embed="rId2"/>
          <a:srcRect r="442"/>
          <a:stretch/>
        </p:blipFill>
        <p:spPr>
          <a:xfrm>
            <a:off x="7570869" y="2186356"/>
            <a:ext cx="4424114" cy="4349805"/>
          </a:xfrm>
          <a:prstGeom prst="rect">
            <a:avLst/>
          </a:prstGeom>
        </p:spPr>
      </p:pic>
      <p:sp>
        <p:nvSpPr>
          <p:cNvPr id="5" name="TextBox 4" descr="137 zalo kim anh">
            <a:extLst>
              <a:ext uri="{FF2B5EF4-FFF2-40B4-BE49-F238E27FC236}">
                <a16:creationId xmlns:a16="http://schemas.microsoft.com/office/drawing/2014/main" id="{F0DD7254-0EA3-FB53-CF6D-49CD49BF272A}"/>
              </a:ext>
            </a:extLst>
          </p:cNvPr>
          <p:cNvSpPr txBox="1"/>
          <p:nvPr/>
        </p:nvSpPr>
        <p:spPr>
          <a:xfrm>
            <a:off x="7570869" y="6333913"/>
            <a:ext cx="907884" cy="461665"/>
          </a:xfrm>
          <a:prstGeom prst="rect">
            <a:avLst/>
          </a:prstGeom>
          <a:noFill/>
        </p:spPr>
        <p:txBody>
          <a:bodyPr wrap="square">
            <a:spAutoFit/>
          </a:bodyPr>
          <a:lstStyle/>
          <a:p>
            <a:pPr algn="just">
              <a:tabLst>
                <a:tab pos="114300" algn="l"/>
              </a:tabLst>
            </a:pPr>
            <a:r>
              <a:rPr lang="en-US" sz="2400" b="1" i="1">
                <a:solidFill>
                  <a:srgbClr val="000000"/>
                </a:solidFill>
                <a:ea typeface="Times New Roman" panose="02020603050405020304" pitchFamily="18" charset="0"/>
              </a:rPr>
              <a:t>y (m)</a:t>
            </a:r>
            <a:endParaRPr lang="en-US" sz="2400">
              <a:solidFill>
                <a:srgbClr val="003300"/>
              </a:solidFill>
              <a:effectLst/>
              <a:ea typeface="Times New Roman" panose="02020603050405020304" pitchFamily="18" charset="0"/>
            </a:endParaRPr>
          </a:p>
        </p:txBody>
      </p:sp>
      <p:sp>
        <p:nvSpPr>
          <p:cNvPr id="6" name="TextBox 5" descr="137 zalo kim anh">
            <a:extLst>
              <a:ext uri="{FF2B5EF4-FFF2-40B4-BE49-F238E27FC236}">
                <a16:creationId xmlns:a16="http://schemas.microsoft.com/office/drawing/2014/main" id="{D1999079-5313-4BA4-DC94-8DC1EF0D2FE1}"/>
              </a:ext>
            </a:extLst>
          </p:cNvPr>
          <p:cNvSpPr txBox="1"/>
          <p:nvPr/>
        </p:nvSpPr>
        <p:spPr>
          <a:xfrm>
            <a:off x="11284116" y="2074945"/>
            <a:ext cx="907884" cy="461665"/>
          </a:xfrm>
          <a:prstGeom prst="rect">
            <a:avLst/>
          </a:prstGeom>
          <a:noFill/>
        </p:spPr>
        <p:txBody>
          <a:bodyPr wrap="square">
            <a:spAutoFit/>
          </a:bodyPr>
          <a:lstStyle/>
          <a:p>
            <a:pPr algn="just">
              <a:tabLst>
                <a:tab pos="114300" algn="l"/>
              </a:tabLst>
            </a:pPr>
            <a:r>
              <a:rPr lang="en-US" sz="2400" b="1" i="1">
                <a:solidFill>
                  <a:srgbClr val="000000"/>
                </a:solidFill>
                <a:ea typeface="Times New Roman" panose="02020603050405020304" pitchFamily="18" charset="0"/>
              </a:rPr>
              <a:t>x (m)</a:t>
            </a:r>
            <a:endParaRPr lang="en-US" sz="2400">
              <a:solidFill>
                <a:srgbClr val="003300"/>
              </a:solidFill>
              <a:effectLst/>
              <a:ea typeface="Times New Roman" panose="02020603050405020304" pitchFamily="18" charset="0"/>
            </a:endParaRPr>
          </a:p>
        </p:txBody>
      </p:sp>
      <p:cxnSp>
        <p:nvCxnSpPr>
          <p:cNvPr id="7" name="Straight Connector 6" descr="137 zalo kim anh">
            <a:extLst>
              <a:ext uri="{FF2B5EF4-FFF2-40B4-BE49-F238E27FC236}">
                <a16:creationId xmlns:a16="http://schemas.microsoft.com/office/drawing/2014/main" id="{51FB8E76-2E53-48FC-3B59-A5D5CA15AF74}"/>
              </a:ext>
            </a:extLst>
          </p:cNvPr>
          <p:cNvCxnSpPr/>
          <p:nvPr/>
        </p:nvCxnSpPr>
        <p:spPr>
          <a:xfrm>
            <a:off x="8820150" y="2555660"/>
            <a:ext cx="0" cy="36576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descr="137 zalo kim anh">
            <a:extLst>
              <a:ext uri="{FF2B5EF4-FFF2-40B4-BE49-F238E27FC236}">
                <a16:creationId xmlns:a16="http://schemas.microsoft.com/office/drawing/2014/main" id="{3B393789-9DA1-DCB1-0407-1B252C04BA44}"/>
              </a:ext>
            </a:extLst>
          </p:cNvPr>
          <p:cNvCxnSpPr/>
          <p:nvPr/>
        </p:nvCxnSpPr>
        <p:spPr>
          <a:xfrm>
            <a:off x="9315450" y="2574710"/>
            <a:ext cx="0" cy="64008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descr="137 zalo kim anh">
            <a:extLst>
              <a:ext uri="{FF2B5EF4-FFF2-40B4-BE49-F238E27FC236}">
                <a16:creationId xmlns:a16="http://schemas.microsoft.com/office/drawing/2014/main" id="{BCE4C776-AA8E-78D5-E3F9-F4BCD9CDBBA6}"/>
              </a:ext>
            </a:extLst>
          </p:cNvPr>
          <p:cNvCxnSpPr/>
          <p:nvPr/>
        </p:nvCxnSpPr>
        <p:spPr>
          <a:xfrm>
            <a:off x="9810750" y="2555660"/>
            <a:ext cx="0" cy="118872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descr="137 zalo kim anh">
            <a:extLst>
              <a:ext uri="{FF2B5EF4-FFF2-40B4-BE49-F238E27FC236}">
                <a16:creationId xmlns:a16="http://schemas.microsoft.com/office/drawing/2014/main" id="{3062CE5B-F8F7-E086-E433-C5D9CDAEE765}"/>
              </a:ext>
            </a:extLst>
          </p:cNvPr>
          <p:cNvCxnSpPr/>
          <p:nvPr/>
        </p:nvCxnSpPr>
        <p:spPr>
          <a:xfrm>
            <a:off x="10325100" y="2574710"/>
            <a:ext cx="0" cy="182880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descr="137 zalo kim anh">
            <a:extLst>
              <a:ext uri="{FF2B5EF4-FFF2-40B4-BE49-F238E27FC236}">
                <a16:creationId xmlns:a16="http://schemas.microsoft.com/office/drawing/2014/main" id="{AA221BDA-CC71-7CBA-DC48-E39AC55BBBEF}"/>
              </a:ext>
            </a:extLst>
          </p:cNvPr>
          <p:cNvCxnSpPr/>
          <p:nvPr/>
        </p:nvCxnSpPr>
        <p:spPr>
          <a:xfrm>
            <a:off x="10820400" y="2555660"/>
            <a:ext cx="0" cy="274320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descr="137 zalo kim anh">
            <a:extLst>
              <a:ext uri="{FF2B5EF4-FFF2-40B4-BE49-F238E27FC236}">
                <a16:creationId xmlns:a16="http://schemas.microsoft.com/office/drawing/2014/main" id="{334578D7-DF6E-8E71-9FA5-798CA13D487D}"/>
              </a:ext>
            </a:extLst>
          </p:cNvPr>
          <p:cNvCxnSpPr/>
          <p:nvPr/>
        </p:nvCxnSpPr>
        <p:spPr>
          <a:xfrm>
            <a:off x="11315700" y="2593760"/>
            <a:ext cx="0" cy="365760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nvGrpSpPr>
          <p:cNvPr id="13" name="Group 12" descr="137 zalo kim anh">
            <a:extLst>
              <a:ext uri="{FF2B5EF4-FFF2-40B4-BE49-F238E27FC236}">
                <a16:creationId xmlns:a16="http://schemas.microsoft.com/office/drawing/2014/main" id="{BD31F71B-360E-3B20-F9E1-02860808C728}"/>
              </a:ext>
            </a:extLst>
          </p:cNvPr>
          <p:cNvGrpSpPr/>
          <p:nvPr/>
        </p:nvGrpSpPr>
        <p:grpSpPr>
          <a:xfrm>
            <a:off x="7810500" y="2555660"/>
            <a:ext cx="533400" cy="182880"/>
            <a:chOff x="7810500" y="2555660"/>
            <a:chExt cx="533400" cy="182880"/>
          </a:xfrm>
        </p:grpSpPr>
        <p:cxnSp>
          <p:nvCxnSpPr>
            <p:cNvPr id="14" name="Straight Connector 13">
              <a:extLst>
                <a:ext uri="{FF2B5EF4-FFF2-40B4-BE49-F238E27FC236}">
                  <a16:creationId xmlns:a16="http://schemas.microsoft.com/office/drawing/2014/main" id="{19317CC0-EF11-8B81-641F-084D53B84561}"/>
                </a:ext>
              </a:extLst>
            </p:cNvPr>
            <p:cNvCxnSpPr/>
            <p:nvPr/>
          </p:nvCxnSpPr>
          <p:spPr>
            <a:xfrm>
              <a:off x="8343900" y="2555660"/>
              <a:ext cx="0" cy="18288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87D43BD-69DA-C998-61E9-B02B8A0A9288}"/>
                </a:ext>
              </a:extLst>
            </p:cNvPr>
            <p:cNvCxnSpPr>
              <a:cxnSpLocks/>
            </p:cNvCxnSpPr>
            <p:nvPr/>
          </p:nvCxnSpPr>
          <p:spPr>
            <a:xfrm flipH="1">
              <a:off x="7810500" y="2689010"/>
              <a:ext cx="53340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sp>
        <p:nvSpPr>
          <p:cNvPr id="16" name="TextBox 15" descr="137 zalo kim anh">
            <a:extLst>
              <a:ext uri="{FF2B5EF4-FFF2-40B4-BE49-F238E27FC236}">
                <a16:creationId xmlns:a16="http://schemas.microsoft.com/office/drawing/2014/main" id="{8B632D87-8583-B92E-96C9-7981672C3F8C}"/>
              </a:ext>
            </a:extLst>
          </p:cNvPr>
          <p:cNvSpPr txBox="1"/>
          <p:nvPr/>
        </p:nvSpPr>
        <p:spPr>
          <a:xfrm>
            <a:off x="8516854" y="2113797"/>
            <a:ext cx="615115"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0,2</a:t>
            </a:r>
            <a:endParaRPr lang="en-US" sz="2400">
              <a:solidFill>
                <a:srgbClr val="003300"/>
              </a:solidFill>
              <a:effectLst/>
              <a:ea typeface="Times New Roman" panose="02020603050405020304" pitchFamily="18" charset="0"/>
            </a:endParaRPr>
          </a:p>
        </p:txBody>
      </p:sp>
      <p:sp>
        <p:nvSpPr>
          <p:cNvPr id="17" name="Oval 16" descr="137 zalo kim anh">
            <a:extLst>
              <a:ext uri="{FF2B5EF4-FFF2-40B4-BE49-F238E27FC236}">
                <a16:creationId xmlns:a16="http://schemas.microsoft.com/office/drawing/2014/main" id="{CE001F14-EB6E-2869-C59F-F797D1441EB2}"/>
              </a:ext>
            </a:extLst>
          </p:cNvPr>
          <p:cNvSpPr/>
          <p:nvPr/>
        </p:nvSpPr>
        <p:spPr>
          <a:xfrm>
            <a:off x="8279131" y="263037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descr="137 zalo kim anh">
            <a:extLst>
              <a:ext uri="{FF2B5EF4-FFF2-40B4-BE49-F238E27FC236}">
                <a16:creationId xmlns:a16="http://schemas.microsoft.com/office/drawing/2014/main" id="{F05D5209-523C-9307-B59C-076DA60A9F0E}"/>
              </a:ext>
            </a:extLst>
          </p:cNvPr>
          <p:cNvSpPr txBox="1"/>
          <p:nvPr/>
        </p:nvSpPr>
        <p:spPr>
          <a:xfrm>
            <a:off x="6898808" y="3279028"/>
            <a:ext cx="907884"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0,10</a:t>
            </a:r>
            <a:endParaRPr lang="en-US" sz="2400">
              <a:solidFill>
                <a:srgbClr val="003300"/>
              </a:solidFill>
              <a:effectLst/>
              <a:ea typeface="Times New Roman" panose="02020603050405020304" pitchFamily="18" charset="0"/>
            </a:endParaRPr>
          </a:p>
        </p:txBody>
      </p:sp>
      <p:cxnSp>
        <p:nvCxnSpPr>
          <p:cNvPr id="19" name="Straight Connector 18" descr="137 zalo kim anh">
            <a:extLst>
              <a:ext uri="{FF2B5EF4-FFF2-40B4-BE49-F238E27FC236}">
                <a16:creationId xmlns:a16="http://schemas.microsoft.com/office/drawing/2014/main" id="{1ECFE302-F296-3DCC-AA7E-EF8B48F8BC8B}"/>
              </a:ext>
            </a:extLst>
          </p:cNvPr>
          <p:cNvCxnSpPr>
            <a:cxnSpLocks/>
          </p:cNvCxnSpPr>
          <p:nvPr/>
        </p:nvCxnSpPr>
        <p:spPr>
          <a:xfrm flipH="1">
            <a:off x="7837171" y="2889435"/>
            <a:ext cx="100584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20" name="Oval 19" descr="137 zalo kim anh">
            <a:extLst>
              <a:ext uri="{FF2B5EF4-FFF2-40B4-BE49-F238E27FC236}">
                <a16:creationId xmlns:a16="http://schemas.microsoft.com/office/drawing/2014/main" id="{3A2F2940-1002-BE5C-CAE3-2D700A6E464D}"/>
              </a:ext>
            </a:extLst>
          </p:cNvPr>
          <p:cNvSpPr/>
          <p:nvPr/>
        </p:nvSpPr>
        <p:spPr>
          <a:xfrm>
            <a:off x="8755381" y="282998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descr="137 zalo kim anh">
            <a:extLst>
              <a:ext uri="{FF2B5EF4-FFF2-40B4-BE49-F238E27FC236}">
                <a16:creationId xmlns:a16="http://schemas.microsoft.com/office/drawing/2014/main" id="{9EB6E960-7D54-355E-86C5-A32EB7029FCB}"/>
              </a:ext>
            </a:extLst>
          </p:cNvPr>
          <p:cNvSpPr txBox="1"/>
          <p:nvPr/>
        </p:nvSpPr>
        <p:spPr>
          <a:xfrm>
            <a:off x="9484518" y="2113797"/>
            <a:ext cx="615115"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0,4</a:t>
            </a:r>
            <a:endParaRPr lang="en-US" sz="2400">
              <a:solidFill>
                <a:srgbClr val="003300"/>
              </a:solidFill>
              <a:effectLst/>
              <a:ea typeface="Times New Roman" panose="02020603050405020304" pitchFamily="18" charset="0"/>
            </a:endParaRPr>
          </a:p>
        </p:txBody>
      </p:sp>
      <p:sp>
        <p:nvSpPr>
          <p:cNvPr id="22" name="TextBox 21" descr="137 zalo kim anh">
            <a:extLst>
              <a:ext uri="{FF2B5EF4-FFF2-40B4-BE49-F238E27FC236}">
                <a16:creationId xmlns:a16="http://schemas.microsoft.com/office/drawing/2014/main" id="{BBF8A179-D38A-78EA-E239-D0E29453AB05}"/>
              </a:ext>
            </a:extLst>
          </p:cNvPr>
          <p:cNvSpPr txBox="1"/>
          <p:nvPr/>
        </p:nvSpPr>
        <p:spPr>
          <a:xfrm>
            <a:off x="10494921" y="2150341"/>
            <a:ext cx="615115"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0,6</a:t>
            </a:r>
            <a:endParaRPr lang="en-US" sz="2400">
              <a:solidFill>
                <a:srgbClr val="003300"/>
              </a:solidFill>
              <a:effectLst/>
              <a:ea typeface="Times New Roman" panose="02020603050405020304" pitchFamily="18" charset="0"/>
            </a:endParaRPr>
          </a:p>
        </p:txBody>
      </p:sp>
      <p:cxnSp>
        <p:nvCxnSpPr>
          <p:cNvPr id="23" name="Straight Connector 22" descr="137 zalo kim anh">
            <a:extLst>
              <a:ext uri="{FF2B5EF4-FFF2-40B4-BE49-F238E27FC236}">
                <a16:creationId xmlns:a16="http://schemas.microsoft.com/office/drawing/2014/main" id="{1E702ED5-40B8-2BAB-B56B-A6D5374FA8DB}"/>
              </a:ext>
            </a:extLst>
          </p:cNvPr>
          <p:cNvCxnSpPr>
            <a:cxnSpLocks/>
          </p:cNvCxnSpPr>
          <p:nvPr/>
        </p:nvCxnSpPr>
        <p:spPr>
          <a:xfrm flipH="1">
            <a:off x="7806692" y="3215640"/>
            <a:ext cx="146304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24" name="Oval 23" descr="137 zalo kim anh">
            <a:extLst>
              <a:ext uri="{FF2B5EF4-FFF2-40B4-BE49-F238E27FC236}">
                <a16:creationId xmlns:a16="http://schemas.microsoft.com/office/drawing/2014/main" id="{5CF185C2-1301-F530-50D8-C9A98CBC2420}"/>
              </a:ext>
            </a:extLst>
          </p:cNvPr>
          <p:cNvSpPr/>
          <p:nvPr/>
        </p:nvSpPr>
        <p:spPr>
          <a:xfrm>
            <a:off x="9235190" y="316907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descr="137 zalo kim anh">
            <a:extLst>
              <a:ext uri="{FF2B5EF4-FFF2-40B4-BE49-F238E27FC236}">
                <a16:creationId xmlns:a16="http://schemas.microsoft.com/office/drawing/2014/main" id="{7F004998-7E0E-727E-2F9B-B09D09BA4451}"/>
              </a:ext>
            </a:extLst>
          </p:cNvPr>
          <p:cNvSpPr txBox="1"/>
          <p:nvPr/>
        </p:nvSpPr>
        <p:spPr>
          <a:xfrm>
            <a:off x="6898808" y="4237306"/>
            <a:ext cx="907884"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0,20</a:t>
            </a:r>
            <a:endParaRPr lang="en-US" sz="2400">
              <a:solidFill>
                <a:srgbClr val="003300"/>
              </a:solidFill>
              <a:effectLst/>
              <a:ea typeface="Times New Roman" panose="02020603050405020304" pitchFamily="18" charset="0"/>
            </a:endParaRPr>
          </a:p>
        </p:txBody>
      </p:sp>
      <p:sp>
        <p:nvSpPr>
          <p:cNvPr id="26" name="TextBox 25" descr="137 zalo kim anh">
            <a:extLst>
              <a:ext uri="{FF2B5EF4-FFF2-40B4-BE49-F238E27FC236}">
                <a16:creationId xmlns:a16="http://schemas.microsoft.com/office/drawing/2014/main" id="{1522D58C-68E0-39CD-E17C-A68771ADBE33}"/>
              </a:ext>
            </a:extLst>
          </p:cNvPr>
          <p:cNvSpPr txBox="1"/>
          <p:nvPr/>
        </p:nvSpPr>
        <p:spPr>
          <a:xfrm>
            <a:off x="6898808" y="5090704"/>
            <a:ext cx="907884"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0,30</a:t>
            </a:r>
            <a:endParaRPr lang="en-US" sz="2400">
              <a:solidFill>
                <a:srgbClr val="003300"/>
              </a:solidFill>
              <a:effectLst/>
              <a:ea typeface="Times New Roman" panose="02020603050405020304" pitchFamily="18" charset="0"/>
            </a:endParaRPr>
          </a:p>
        </p:txBody>
      </p:sp>
      <p:cxnSp>
        <p:nvCxnSpPr>
          <p:cNvPr id="27" name="Straight Connector 26" descr="137 zalo kim anh">
            <a:extLst>
              <a:ext uri="{FF2B5EF4-FFF2-40B4-BE49-F238E27FC236}">
                <a16:creationId xmlns:a16="http://schemas.microsoft.com/office/drawing/2014/main" id="{81AD5078-838E-7789-AC7E-F2CA42DCCFAF}"/>
              </a:ext>
            </a:extLst>
          </p:cNvPr>
          <p:cNvCxnSpPr>
            <a:cxnSpLocks/>
          </p:cNvCxnSpPr>
          <p:nvPr/>
        </p:nvCxnSpPr>
        <p:spPr>
          <a:xfrm flipH="1">
            <a:off x="7863590" y="3774983"/>
            <a:ext cx="192024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28" name="Oval 27" descr="137 zalo kim anh">
            <a:extLst>
              <a:ext uri="{FF2B5EF4-FFF2-40B4-BE49-F238E27FC236}">
                <a16:creationId xmlns:a16="http://schemas.microsoft.com/office/drawing/2014/main" id="{42262FC7-2F8A-C73E-C3CD-79C1D8E56105}"/>
              </a:ext>
            </a:extLst>
          </p:cNvPr>
          <p:cNvSpPr/>
          <p:nvPr/>
        </p:nvSpPr>
        <p:spPr>
          <a:xfrm>
            <a:off x="9748489" y="3723374"/>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descr="137 zalo kim anh">
            <a:extLst>
              <a:ext uri="{FF2B5EF4-FFF2-40B4-BE49-F238E27FC236}">
                <a16:creationId xmlns:a16="http://schemas.microsoft.com/office/drawing/2014/main" id="{09A6ACF4-9985-7F25-4CE6-D9947F953ED4}"/>
              </a:ext>
            </a:extLst>
          </p:cNvPr>
          <p:cNvCxnSpPr>
            <a:cxnSpLocks/>
          </p:cNvCxnSpPr>
          <p:nvPr/>
        </p:nvCxnSpPr>
        <p:spPr>
          <a:xfrm flipH="1">
            <a:off x="7840981" y="4399358"/>
            <a:ext cx="246888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30" name="Oval 29" descr="137 zalo kim anh">
            <a:extLst>
              <a:ext uri="{FF2B5EF4-FFF2-40B4-BE49-F238E27FC236}">
                <a16:creationId xmlns:a16="http://schemas.microsoft.com/office/drawing/2014/main" id="{2265FD61-8D72-275F-18CF-7CF2F0D9294C}"/>
              </a:ext>
            </a:extLst>
          </p:cNvPr>
          <p:cNvSpPr/>
          <p:nvPr/>
        </p:nvSpPr>
        <p:spPr>
          <a:xfrm>
            <a:off x="10260330" y="4347463"/>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descr="137 zalo kim anh">
            <a:extLst>
              <a:ext uri="{FF2B5EF4-FFF2-40B4-BE49-F238E27FC236}">
                <a16:creationId xmlns:a16="http://schemas.microsoft.com/office/drawing/2014/main" id="{2842EEAD-D05E-B21E-3BA2-B21A6DC26A92}"/>
              </a:ext>
            </a:extLst>
          </p:cNvPr>
          <p:cNvCxnSpPr>
            <a:cxnSpLocks/>
          </p:cNvCxnSpPr>
          <p:nvPr/>
        </p:nvCxnSpPr>
        <p:spPr>
          <a:xfrm flipH="1">
            <a:off x="7825740" y="5264386"/>
            <a:ext cx="301752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32" name="Oval 31" descr="137 zalo kim anh">
            <a:extLst>
              <a:ext uri="{FF2B5EF4-FFF2-40B4-BE49-F238E27FC236}">
                <a16:creationId xmlns:a16="http://schemas.microsoft.com/office/drawing/2014/main" id="{B5485997-29E5-C665-D4FE-F002A2074734}"/>
              </a:ext>
            </a:extLst>
          </p:cNvPr>
          <p:cNvSpPr/>
          <p:nvPr/>
        </p:nvSpPr>
        <p:spPr>
          <a:xfrm>
            <a:off x="10756758" y="520742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descr="137 zalo kim anh">
            <a:extLst>
              <a:ext uri="{FF2B5EF4-FFF2-40B4-BE49-F238E27FC236}">
                <a16:creationId xmlns:a16="http://schemas.microsoft.com/office/drawing/2014/main" id="{59FD94FC-3042-E669-368E-4D7C014B140D}"/>
              </a:ext>
            </a:extLst>
          </p:cNvPr>
          <p:cNvCxnSpPr>
            <a:cxnSpLocks/>
          </p:cNvCxnSpPr>
          <p:nvPr/>
        </p:nvCxnSpPr>
        <p:spPr>
          <a:xfrm flipH="1">
            <a:off x="7825740" y="6257713"/>
            <a:ext cx="347472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34" name="Oval 33" descr="137 zalo kim anh">
            <a:extLst>
              <a:ext uri="{FF2B5EF4-FFF2-40B4-BE49-F238E27FC236}">
                <a16:creationId xmlns:a16="http://schemas.microsoft.com/office/drawing/2014/main" id="{33121E32-6066-A9FE-8DA7-03C669BDFC72}"/>
              </a:ext>
            </a:extLst>
          </p:cNvPr>
          <p:cNvSpPr/>
          <p:nvPr/>
        </p:nvSpPr>
        <p:spPr>
          <a:xfrm>
            <a:off x="11269980" y="6179398"/>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descr="137 zalo kim anh">
            <a:extLst>
              <a:ext uri="{FF2B5EF4-FFF2-40B4-BE49-F238E27FC236}">
                <a16:creationId xmlns:a16="http://schemas.microsoft.com/office/drawing/2014/main" id="{BA689562-D2DF-0D69-2279-A045704BDE68}"/>
              </a:ext>
            </a:extLst>
          </p:cNvPr>
          <p:cNvSpPr/>
          <p:nvPr/>
        </p:nvSpPr>
        <p:spPr>
          <a:xfrm>
            <a:off x="7810500" y="2590800"/>
            <a:ext cx="3524250" cy="3695700"/>
          </a:xfrm>
          <a:custGeom>
            <a:avLst/>
            <a:gdLst>
              <a:gd name="connsiteX0" fmla="*/ 0 w 3524250"/>
              <a:gd name="connsiteY0" fmla="*/ 0 h 3695700"/>
              <a:gd name="connsiteX1" fmla="*/ 552450 w 3524250"/>
              <a:gd name="connsiteY1" fmla="*/ 76200 h 3695700"/>
              <a:gd name="connsiteX2" fmla="*/ 1028700 w 3524250"/>
              <a:gd name="connsiteY2" fmla="*/ 266700 h 3695700"/>
              <a:gd name="connsiteX3" fmla="*/ 1524000 w 3524250"/>
              <a:gd name="connsiteY3" fmla="*/ 609600 h 3695700"/>
              <a:gd name="connsiteX4" fmla="*/ 2019300 w 3524250"/>
              <a:gd name="connsiteY4" fmla="*/ 1200150 h 3695700"/>
              <a:gd name="connsiteX5" fmla="*/ 2514600 w 3524250"/>
              <a:gd name="connsiteY5" fmla="*/ 1790700 h 3695700"/>
              <a:gd name="connsiteX6" fmla="*/ 3028950 w 3524250"/>
              <a:gd name="connsiteY6" fmla="*/ 2686050 h 3695700"/>
              <a:gd name="connsiteX7" fmla="*/ 3524250 w 3524250"/>
              <a:gd name="connsiteY7" fmla="*/ 369570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4250" h="3695700">
                <a:moveTo>
                  <a:pt x="0" y="0"/>
                </a:moveTo>
                <a:cubicBezTo>
                  <a:pt x="190500" y="15875"/>
                  <a:pt x="381000" y="31750"/>
                  <a:pt x="552450" y="76200"/>
                </a:cubicBezTo>
                <a:cubicBezTo>
                  <a:pt x="723900" y="120650"/>
                  <a:pt x="866775" y="177800"/>
                  <a:pt x="1028700" y="266700"/>
                </a:cubicBezTo>
                <a:cubicBezTo>
                  <a:pt x="1190625" y="355600"/>
                  <a:pt x="1358900" y="454025"/>
                  <a:pt x="1524000" y="609600"/>
                </a:cubicBezTo>
                <a:cubicBezTo>
                  <a:pt x="1689100" y="765175"/>
                  <a:pt x="1854200" y="1003300"/>
                  <a:pt x="2019300" y="1200150"/>
                </a:cubicBezTo>
                <a:cubicBezTo>
                  <a:pt x="2184400" y="1397000"/>
                  <a:pt x="2346325" y="1543050"/>
                  <a:pt x="2514600" y="1790700"/>
                </a:cubicBezTo>
                <a:cubicBezTo>
                  <a:pt x="2682875" y="2038350"/>
                  <a:pt x="2860675" y="2368550"/>
                  <a:pt x="3028950" y="2686050"/>
                </a:cubicBezTo>
                <a:cubicBezTo>
                  <a:pt x="3197225" y="3003550"/>
                  <a:pt x="3360737" y="3349625"/>
                  <a:pt x="3524250" y="36957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Google Shape;883;p31" descr="137 zalo kim anh">
            <a:extLst>
              <a:ext uri="{FF2B5EF4-FFF2-40B4-BE49-F238E27FC236}">
                <a16:creationId xmlns:a16="http://schemas.microsoft.com/office/drawing/2014/main" id="{7E7CF026-95C5-5AED-3B0D-61F6A946B937}"/>
              </a:ext>
            </a:extLst>
          </p:cNvPr>
          <p:cNvSpPr txBox="1">
            <a:spLocks/>
          </p:cNvSpPr>
          <p:nvPr/>
        </p:nvSpPr>
        <p:spPr>
          <a:xfrm>
            <a:off x="197017" y="954941"/>
            <a:ext cx="8504531" cy="615157"/>
          </a:xfrm>
          <a:prstGeom prst="rect">
            <a:avLst/>
          </a:prstGeom>
          <a:solidFill>
            <a:schemeClr val="bg2">
              <a:lumMod val="75000"/>
            </a:schemeClr>
          </a:solidFill>
          <a:ln>
            <a:solidFill>
              <a:schemeClr val="bg2">
                <a:lumMod val="75000"/>
              </a:schemeClr>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FF7C3E"/>
              </a:buClr>
              <a:buSzPts val="2400"/>
              <a:buFont typeface="Denk One"/>
              <a:buNone/>
              <a:defRPr sz="3200" b="0" i="0" u="none" strike="noStrike" cap="none">
                <a:solidFill>
                  <a:srgbClr val="FF7C3E"/>
                </a:solidFill>
                <a:latin typeface="Denk One"/>
                <a:ea typeface="Denk One"/>
                <a:cs typeface="Denk One"/>
                <a:sym typeface="Denk One"/>
              </a:defRPr>
            </a:lvl1pPr>
            <a:lvl2pPr marR="0" lvl="1"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2pPr>
            <a:lvl3pPr marR="0" lvl="2"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3pPr>
            <a:lvl4pPr marR="0" lvl="3"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4pPr>
            <a:lvl5pPr marR="0" lvl="4"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5pPr>
            <a:lvl6pPr marR="0" lvl="5"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6pPr>
            <a:lvl7pPr marR="0" lvl="6"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7pPr>
            <a:lvl8pPr marR="0" lvl="7"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8pPr>
            <a:lvl9pPr marR="0" lvl="8"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9pPr>
          </a:lstStyle>
          <a:p>
            <a:pPr marL="0" marR="0" lvl="0" indent="0" algn="just" defTabSz="914400" rtl="0" eaLnBrk="1" fontAlgn="auto" latinLnBrk="0" hangingPunct="1">
              <a:lnSpc>
                <a:spcPct val="100000"/>
              </a:lnSpc>
              <a:spcBef>
                <a:spcPts val="0"/>
              </a:spcBef>
              <a:spcAft>
                <a:spcPts val="0"/>
              </a:spcAft>
              <a:buClr>
                <a:srgbClr val="FF7C3E"/>
              </a:buClr>
              <a:buSzPts val="2400"/>
              <a:buFont typeface="Denk One"/>
              <a:buNone/>
              <a:tabLst/>
              <a:defRPr/>
            </a:pPr>
            <a:r>
              <a:rPr kumimoji="0" lang="en-US" sz="2800" b="1" i="0" u="none" strike="noStrike" kern="0" cap="none" spc="0" normalizeH="0" baseline="0" noProof="0">
                <a:ln>
                  <a:noFill/>
                </a:ln>
                <a:solidFill>
                  <a:schemeClr val="tx1"/>
                </a:solidFill>
                <a:effectLst/>
                <a:uLnTx/>
                <a:uFillTx/>
                <a:latin typeface="+mn-lt"/>
                <a:ea typeface="Verdana" panose="020B0604030504040204" pitchFamily="34" charset="0"/>
                <a:sym typeface="Denk One"/>
              </a:rPr>
              <a:t>1. Vận tốc ban đầu theo phương ngang</a:t>
            </a:r>
          </a:p>
        </p:txBody>
      </p:sp>
      <p:sp>
        <p:nvSpPr>
          <p:cNvPr id="37" name="Rectangle: Rounded Corners 36" descr="137 zalo kim anh">
            <a:extLst>
              <a:ext uri="{FF2B5EF4-FFF2-40B4-BE49-F238E27FC236}">
                <a16:creationId xmlns:a16="http://schemas.microsoft.com/office/drawing/2014/main" id="{21A64C17-A75F-0B80-0606-E469F8E89553}"/>
              </a:ext>
            </a:extLst>
          </p:cNvPr>
          <p:cNvSpPr/>
          <p:nvPr/>
        </p:nvSpPr>
        <p:spPr>
          <a:xfrm>
            <a:off x="1447799" y="3169070"/>
            <a:ext cx="4424114" cy="46166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442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wipe(left)">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wipe(left)">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wipe(left)">
                                      <p:cBhvr>
                                        <p:cTn id="41" dur="500"/>
                                        <p:tgtEl>
                                          <p:spTgt spid="4">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wipe(left)">
                                      <p:cBhvr>
                                        <p:cTn id="46"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descr="137 zalo kim anh">
            <a:extLst>
              <a:ext uri="{FF2B5EF4-FFF2-40B4-BE49-F238E27FC236}">
                <a16:creationId xmlns:a16="http://schemas.microsoft.com/office/drawing/2014/main" id="{5AD3804F-6503-83D5-CA29-162016501373}"/>
              </a:ext>
            </a:extLst>
          </p:cNvPr>
          <p:cNvSpPr/>
          <p:nvPr/>
        </p:nvSpPr>
        <p:spPr>
          <a:xfrm>
            <a:off x="1049311" y="424765"/>
            <a:ext cx="10103371" cy="1014291"/>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ctr" eaLnBrk="0" fontAlgn="base" hangingPunct="0">
              <a:spcBef>
                <a:spcPct val="0"/>
              </a:spcBef>
              <a:spcAft>
                <a:spcPct val="0"/>
              </a:spcAft>
            </a:pPr>
            <a:r>
              <a:rPr lang="fr-FR" sz="4000"/>
              <a:t>Định nghĩa gia tốc và nêu đơn vị của gia tốc?</a:t>
            </a:r>
            <a:endPar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Times New Roman" pitchFamily="18" charset="0"/>
              <a:cs typeface="Arial" pitchFamily="34" charset="0"/>
            </a:endParaRPr>
          </a:p>
        </p:txBody>
      </p:sp>
      <p:sp>
        <p:nvSpPr>
          <p:cNvPr id="3" name="Rectangle 2" descr="137 zalo kim anh">
            <a:extLst>
              <a:ext uri="{FF2B5EF4-FFF2-40B4-BE49-F238E27FC236}">
                <a16:creationId xmlns:a16="http://schemas.microsoft.com/office/drawing/2014/main" id="{41472C6A-3FB0-55A7-CFE1-9E176435B157}"/>
              </a:ext>
            </a:extLst>
          </p:cNvPr>
          <p:cNvSpPr/>
          <p:nvPr/>
        </p:nvSpPr>
        <p:spPr>
          <a:xfrm>
            <a:off x="1044314" y="1649655"/>
            <a:ext cx="10103371" cy="1903014"/>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just" eaLnBrk="0" fontAlgn="base" hangingPunct="0">
              <a:spcBef>
                <a:spcPct val="0"/>
              </a:spcBef>
              <a:spcAft>
                <a:spcPct val="0"/>
              </a:spcAft>
            </a:pPr>
            <a:r>
              <a:rPr kumimoji="0" lang="fr-FR" sz="4000" b="1" i="1" u="none" strike="noStrike" kern="1200" cap="none" spc="0" normalizeH="0" baseline="0" noProof="0">
                <a:ln>
                  <a:noFill/>
                </a:ln>
                <a:solidFill>
                  <a:prstClr val="black"/>
                </a:solidFill>
                <a:effectLst/>
                <a:uLnTx/>
                <a:uFillTx/>
                <a:latin typeface="Arial" pitchFamily="34" charset="0"/>
                <a:ea typeface="Times New Roman" pitchFamily="18" charset="0"/>
                <a:cs typeface="Arial" pitchFamily="34" charset="0"/>
              </a:rPr>
              <a:t>Trả lời:</a:t>
            </a:r>
            <a:r>
              <a:rPr kumimoji="0" lang="fr-FR" sz="4000" b="0" i="0" u="none" strike="noStrike" kern="1200" cap="none" spc="0" normalizeH="0" baseline="0" noProof="0">
                <a:ln>
                  <a:noFill/>
                </a:ln>
                <a:solidFill>
                  <a:prstClr val="black"/>
                </a:solidFill>
                <a:effectLst/>
                <a:uLnTx/>
                <a:uFillTx/>
                <a:latin typeface="Arial" pitchFamily="34" charset="0"/>
                <a:ea typeface="Times New Roman" pitchFamily="18" charset="0"/>
                <a:cs typeface="Arial" pitchFamily="34" charset="0"/>
              </a:rPr>
              <a:t> </a:t>
            </a:r>
            <a:r>
              <a:rPr lang="fr-FR" sz="4000"/>
              <a:t>Đại lượng đặc trưng cho sự biến thiên nhanh chậm của vận tốc là gia tốc. Kí hiệu: a. Đơn vị: m/s</a:t>
            </a:r>
            <a:r>
              <a:rPr lang="fr-FR" sz="4000" baseline="30000"/>
              <a:t>2</a:t>
            </a:r>
            <a:endParaRPr lang="en-US" sz="4000"/>
          </a:p>
        </p:txBody>
      </p:sp>
      <p:pic>
        <p:nvPicPr>
          <p:cNvPr id="9" name="Picture 8" descr="137 zalo kim anh">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Tree>
    <p:extLst>
      <p:ext uri="{BB962C8B-B14F-4D97-AF65-F5344CB8AC3E}">
        <p14:creationId xmlns:p14="http://schemas.microsoft.com/office/powerpoint/2010/main" val="238431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19" descr="137 zalo kim anh">
            <a:extLst>
              <a:ext uri="{FF2B5EF4-FFF2-40B4-BE49-F238E27FC236}">
                <a16:creationId xmlns:a16="http://schemas.microsoft.com/office/drawing/2014/main" id="{70FDCE71-3E94-6276-774D-AF3EE63538AE}"/>
              </a:ext>
            </a:extLst>
          </p:cNvPr>
          <p:cNvSpPr/>
          <p:nvPr/>
        </p:nvSpPr>
        <p:spPr bwMode="auto">
          <a:xfrm>
            <a:off x="197017" y="154503"/>
            <a:ext cx="8812073" cy="615157"/>
          </a:xfrm>
          <a:prstGeom prst="homePlate">
            <a:avLst/>
          </a:prstGeom>
          <a:solidFill>
            <a:srgbClr val="EC7016"/>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rPr>
              <a:t>III.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rPr>
              <a:t>CHUYỂN ĐỘNG CỦA VẬT BỊ NÉM</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endParaRPr>
          </a:p>
        </p:txBody>
      </p:sp>
      <p:pic>
        <p:nvPicPr>
          <p:cNvPr id="3" name="Picture 2" descr="137 zalo kim anh">
            <a:extLst>
              <a:ext uri="{FF2B5EF4-FFF2-40B4-BE49-F238E27FC236}">
                <a16:creationId xmlns:a16="http://schemas.microsoft.com/office/drawing/2014/main" id="{39691110-D964-6BE3-1BEB-EE23E9B73942}"/>
              </a:ext>
            </a:extLst>
          </p:cNvPr>
          <p:cNvPicPr>
            <a:picLocks noChangeAspect="1"/>
          </p:cNvPicPr>
          <p:nvPr/>
        </p:nvPicPr>
        <p:blipFill rotWithShape="1">
          <a:blip r:embed="rId2"/>
          <a:srcRect r="442"/>
          <a:stretch/>
        </p:blipFill>
        <p:spPr>
          <a:xfrm>
            <a:off x="7570869" y="2186356"/>
            <a:ext cx="4424114" cy="4349805"/>
          </a:xfrm>
          <a:prstGeom prst="rect">
            <a:avLst/>
          </a:prstGeom>
        </p:spPr>
      </p:pic>
      <p:sp>
        <p:nvSpPr>
          <p:cNvPr id="5" name="TextBox 4" descr="137 zalo kim anh">
            <a:extLst>
              <a:ext uri="{FF2B5EF4-FFF2-40B4-BE49-F238E27FC236}">
                <a16:creationId xmlns:a16="http://schemas.microsoft.com/office/drawing/2014/main" id="{F0DD7254-0EA3-FB53-CF6D-49CD49BF272A}"/>
              </a:ext>
            </a:extLst>
          </p:cNvPr>
          <p:cNvSpPr txBox="1"/>
          <p:nvPr/>
        </p:nvSpPr>
        <p:spPr>
          <a:xfrm>
            <a:off x="7570869" y="6333913"/>
            <a:ext cx="907884" cy="461665"/>
          </a:xfrm>
          <a:prstGeom prst="rect">
            <a:avLst/>
          </a:prstGeom>
          <a:noFill/>
        </p:spPr>
        <p:txBody>
          <a:bodyPr wrap="square">
            <a:spAutoFit/>
          </a:bodyPr>
          <a:lstStyle/>
          <a:p>
            <a:pPr algn="just">
              <a:tabLst>
                <a:tab pos="114300" algn="l"/>
              </a:tabLst>
            </a:pPr>
            <a:r>
              <a:rPr lang="en-US" sz="2400" b="1" i="1">
                <a:solidFill>
                  <a:srgbClr val="000000"/>
                </a:solidFill>
                <a:ea typeface="Times New Roman" panose="02020603050405020304" pitchFamily="18" charset="0"/>
              </a:rPr>
              <a:t>y (m)</a:t>
            </a:r>
            <a:endParaRPr lang="en-US" sz="2400">
              <a:solidFill>
                <a:srgbClr val="003300"/>
              </a:solidFill>
              <a:effectLst/>
              <a:ea typeface="Times New Roman" panose="02020603050405020304" pitchFamily="18" charset="0"/>
            </a:endParaRPr>
          </a:p>
        </p:txBody>
      </p:sp>
      <p:sp>
        <p:nvSpPr>
          <p:cNvPr id="6" name="TextBox 5" descr="137 zalo kim anh">
            <a:extLst>
              <a:ext uri="{FF2B5EF4-FFF2-40B4-BE49-F238E27FC236}">
                <a16:creationId xmlns:a16="http://schemas.microsoft.com/office/drawing/2014/main" id="{D1999079-5313-4BA4-DC94-8DC1EF0D2FE1}"/>
              </a:ext>
            </a:extLst>
          </p:cNvPr>
          <p:cNvSpPr txBox="1"/>
          <p:nvPr/>
        </p:nvSpPr>
        <p:spPr>
          <a:xfrm>
            <a:off x="11284116" y="2074945"/>
            <a:ext cx="907884" cy="461665"/>
          </a:xfrm>
          <a:prstGeom prst="rect">
            <a:avLst/>
          </a:prstGeom>
          <a:noFill/>
        </p:spPr>
        <p:txBody>
          <a:bodyPr wrap="square">
            <a:spAutoFit/>
          </a:bodyPr>
          <a:lstStyle/>
          <a:p>
            <a:pPr algn="just">
              <a:tabLst>
                <a:tab pos="114300" algn="l"/>
              </a:tabLst>
            </a:pPr>
            <a:r>
              <a:rPr lang="en-US" sz="2400" b="1" i="1">
                <a:solidFill>
                  <a:srgbClr val="000000"/>
                </a:solidFill>
                <a:ea typeface="Times New Roman" panose="02020603050405020304" pitchFamily="18" charset="0"/>
              </a:rPr>
              <a:t>x (m)</a:t>
            </a:r>
            <a:endParaRPr lang="en-US" sz="2400">
              <a:solidFill>
                <a:srgbClr val="003300"/>
              </a:solidFill>
              <a:effectLst/>
              <a:ea typeface="Times New Roman" panose="02020603050405020304" pitchFamily="18" charset="0"/>
            </a:endParaRPr>
          </a:p>
        </p:txBody>
      </p:sp>
      <p:cxnSp>
        <p:nvCxnSpPr>
          <p:cNvPr id="7" name="Straight Connector 6" descr="137 zalo kim anh">
            <a:extLst>
              <a:ext uri="{FF2B5EF4-FFF2-40B4-BE49-F238E27FC236}">
                <a16:creationId xmlns:a16="http://schemas.microsoft.com/office/drawing/2014/main" id="{51FB8E76-2E53-48FC-3B59-A5D5CA15AF74}"/>
              </a:ext>
            </a:extLst>
          </p:cNvPr>
          <p:cNvCxnSpPr/>
          <p:nvPr/>
        </p:nvCxnSpPr>
        <p:spPr>
          <a:xfrm>
            <a:off x="8820150" y="2555660"/>
            <a:ext cx="0" cy="36576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descr="137 zalo kim anh">
            <a:extLst>
              <a:ext uri="{FF2B5EF4-FFF2-40B4-BE49-F238E27FC236}">
                <a16:creationId xmlns:a16="http://schemas.microsoft.com/office/drawing/2014/main" id="{3B393789-9DA1-DCB1-0407-1B252C04BA44}"/>
              </a:ext>
            </a:extLst>
          </p:cNvPr>
          <p:cNvCxnSpPr/>
          <p:nvPr/>
        </p:nvCxnSpPr>
        <p:spPr>
          <a:xfrm>
            <a:off x="9315450" y="2574710"/>
            <a:ext cx="0" cy="64008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descr="137 zalo kim anh">
            <a:extLst>
              <a:ext uri="{FF2B5EF4-FFF2-40B4-BE49-F238E27FC236}">
                <a16:creationId xmlns:a16="http://schemas.microsoft.com/office/drawing/2014/main" id="{BCE4C776-AA8E-78D5-E3F9-F4BCD9CDBBA6}"/>
              </a:ext>
            </a:extLst>
          </p:cNvPr>
          <p:cNvCxnSpPr/>
          <p:nvPr/>
        </p:nvCxnSpPr>
        <p:spPr>
          <a:xfrm>
            <a:off x="9810750" y="2555660"/>
            <a:ext cx="0" cy="118872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descr="137 zalo kim anh">
            <a:extLst>
              <a:ext uri="{FF2B5EF4-FFF2-40B4-BE49-F238E27FC236}">
                <a16:creationId xmlns:a16="http://schemas.microsoft.com/office/drawing/2014/main" id="{3062CE5B-F8F7-E086-E433-C5D9CDAEE765}"/>
              </a:ext>
            </a:extLst>
          </p:cNvPr>
          <p:cNvCxnSpPr/>
          <p:nvPr/>
        </p:nvCxnSpPr>
        <p:spPr>
          <a:xfrm>
            <a:off x="10325100" y="2574710"/>
            <a:ext cx="0" cy="182880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descr="137 zalo kim anh">
            <a:extLst>
              <a:ext uri="{FF2B5EF4-FFF2-40B4-BE49-F238E27FC236}">
                <a16:creationId xmlns:a16="http://schemas.microsoft.com/office/drawing/2014/main" id="{AA221BDA-CC71-7CBA-DC48-E39AC55BBBEF}"/>
              </a:ext>
            </a:extLst>
          </p:cNvPr>
          <p:cNvCxnSpPr/>
          <p:nvPr/>
        </p:nvCxnSpPr>
        <p:spPr>
          <a:xfrm>
            <a:off x="10820400" y="2555660"/>
            <a:ext cx="0" cy="274320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descr="137 zalo kim anh">
            <a:extLst>
              <a:ext uri="{FF2B5EF4-FFF2-40B4-BE49-F238E27FC236}">
                <a16:creationId xmlns:a16="http://schemas.microsoft.com/office/drawing/2014/main" id="{334578D7-DF6E-8E71-9FA5-798CA13D487D}"/>
              </a:ext>
            </a:extLst>
          </p:cNvPr>
          <p:cNvCxnSpPr/>
          <p:nvPr/>
        </p:nvCxnSpPr>
        <p:spPr>
          <a:xfrm>
            <a:off x="11315700" y="2593760"/>
            <a:ext cx="0" cy="365760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nvGrpSpPr>
          <p:cNvPr id="13" name="Group 12" descr="137 zalo kim anh">
            <a:extLst>
              <a:ext uri="{FF2B5EF4-FFF2-40B4-BE49-F238E27FC236}">
                <a16:creationId xmlns:a16="http://schemas.microsoft.com/office/drawing/2014/main" id="{BD31F71B-360E-3B20-F9E1-02860808C728}"/>
              </a:ext>
            </a:extLst>
          </p:cNvPr>
          <p:cNvGrpSpPr/>
          <p:nvPr/>
        </p:nvGrpSpPr>
        <p:grpSpPr>
          <a:xfrm>
            <a:off x="7810500" y="2555660"/>
            <a:ext cx="533400" cy="182880"/>
            <a:chOff x="7810500" y="2555660"/>
            <a:chExt cx="533400" cy="182880"/>
          </a:xfrm>
        </p:grpSpPr>
        <p:cxnSp>
          <p:nvCxnSpPr>
            <p:cNvPr id="14" name="Straight Connector 13">
              <a:extLst>
                <a:ext uri="{FF2B5EF4-FFF2-40B4-BE49-F238E27FC236}">
                  <a16:creationId xmlns:a16="http://schemas.microsoft.com/office/drawing/2014/main" id="{19317CC0-EF11-8B81-641F-084D53B84561}"/>
                </a:ext>
              </a:extLst>
            </p:cNvPr>
            <p:cNvCxnSpPr/>
            <p:nvPr/>
          </p:nvCxnSpPr>
          <p:spPr>
            <a:xfrm>
              <a:off x="8343900" y="2555660"/>
              <a:ext cx="0" cy="18288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87D43BD-69DA-C998-61E9-B02B8A0A9288}"/>
                </a:ext>
              </a:extLst>
            </p:cNvPr>
            <p:cNvCxnSpPr>
              <a:cxnSpLocks/>
            </p:cNvCxnSpPr>
            <p:nvPr/>
          </p:nvCxnSpPr>
          <p:spPr>
            <a:xfrm flipH="1">
              <a:off x="7810500" y="2689010"/>
              <a:ext cx="53340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sp>
        <p:nvSpPr>
          <p:cNvPr id="16" name="TextBox 15" descr="137 zalo kim anh">
            <a:extLst>
              <a:ext uri="{FF2B5EF4-FFF2-40B4-BE49-F238E27FC236}">
                <a16:creationId xmlns:a16="http://schemas.microsoft.com/office/drawing/2014/main" id="{8B632D87-8583-B92E-96C9-7981672C3F8C}"/>
              </a:ext>
            </a:extLst>
          </p:cNvPr>
          <p:cNvSpPr txBox="1"/>
          <p:nvPr/>
        </p:nvSpPr>
        <p:spPr>
          <a:xfrm>
            <a:off x="8516854" y="2113797"/>
            <a:ext cx="615115"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0,2</a:t>
            </a:r>
            <a:endParaRPr lang="en-US" sz="2400">
              <a:solidFill>
                <a:srgbClr val="003300"/>
              </a:solidFill>
              <a:effectLst/>
              <a:ea typeface="Times New Roman" panose="02020603050405020304" pitchFamily="18" charset="0"/>
            </a:endParaRPr>
          </a:p>
        </p:txBody>
      </p:sp>
      <p:sp>
        <p:nvSpPr>
          <p:cNvPr id="17" name="Oval 16" descr="137 zalo kim anh">
            <a:extLst>
              <a:ext uri="{FF2B5EF4-FFF2-40B4-BE49-F238E27FC236}">
                <a16:creationId xmlns:a16="http://schemas.microsoft.com/office/drawing/2014/main" id="{CE001F14-EB6E-2869-C59F-F797D1441EB2}"/>
              </a:ext>
            </a:extLst>
          </p:cNvPr>
          <p:cNvSpPr/>
          <p:nvPr/>
        </p:nvSpPr>
        <p:spPr>
          <a:xfrm>
            <a:off x="8279131" y="263037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descr="137 zalo kim anh">
            <a:extLst>
              <a:ext uri="{FF2B5EF4-FFF2-40B4-BE49-F238E27FC236}">
                <a16:creationId xmlns:a16="http://schemas.microsoft.com/office/drawing/2014/main" id="{F05D5209-523C-9307-B59C-076DA60A9F0E}"/>
              </a:ext>
            </a:extLst>
          </p:cNvPr>
          <p:cNvSpPr txBox="1"/>
          <p:nvPr/>
        </p:nvSpPr>
        <p:spPr>
          <a:xfrm>
            <a:off x="6898808" y="3279028"/>
            <a:ext cx="907884"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0,10</a:t>
            </a:r>
            <a:endParaRPr lang="en-US" sz="2400">
              <a:solidFill>
                <a:srgbClr val="003300"/>
              </a:solidFill>
              <a:effectLst/>
              <a:ea typeface="Times New Roman" panose="02020603050405020304" pitchFamily="18" charset="0"/>
            </a:endParaRPr>
          </a:p>
        </p:txBody>
      </p:sp>
      <p:cxnSp>
        <p:nvCxnSpPr>
          <p:cNvPr id="19" name="Straight Connector 18" descr="137 zalo kim anh">
            <a:extLst>
              <a:ext uri="{FF2B5EF4-FFF2-40B4-BE49-F238E27FC236}">
                <a16:creationId xmlns:a16="http://schemas.microsoft.com/office/drawing/2014/main" id="{1ECFE302-F296-3DCC-AA7E-EF8B48F8BC8B}"/>
              </a:ext>
            </a:extLst>
          </p:cNvPr>
          <p:cNvCxnSpPr>
            <a:cxnSpLocks/>
          </p:cNvCxnSpPr>
          <p:nvPr/>
        </p:nvCxnSpPr>
        <p:spPr>
          <a:xfrm flipH="1">
            <a:off x="7837171" y="2889435"/>
            <a:ext cx="100584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20" name="Oval 19" descr="137 zalo kim anh">
            <a:extLst>
              <a:ext uri="{FF2B5EF4-FFF2-40B4-BE49-F238E27FC236}">
                <a16:creationId xmlns:a16="http://schemas.microsoft.com/office/drawing/2014/main" id="{3A2F2940-1002-BE5C-CAE3-2D700A6E464D}"/>
              </a:ext>
            </a:extLst>
          </p:cNvPr>
          <p:cNvSpPr/>
          <p:nvPr/>
        </p:nvSpPr>
        <p:spPr>
          <a:xfrm>
            <a:off x="8755381" y="282998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descr="137 zalo kim anh">
            <a:extLst>
              <a:ext uri="{FF2B5EF4-FFF2-40B4-BE49-F238E27FC236}">
                <a16:creationId xmlns:a16="http://schemas.microsoft.com/office/drawing/2014/main" id="{9EB6E960-7D54-355E-86C5-A32EB7029FCB}"/>
              </a:ext>
            </a:extLst>
          </p:cNvPr>
          <p:cNvSpPr txBox="1"/>
          <p:nvPr/>
        </p:nvSpPr>
        <p:spPr>
          <a:xfrm>
            <a:off x="9484518" y="2113797"/>
            <a:ext cx="615115"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0,4</a:t>
            </a:r>
            <a:endParaRPr lang="en-US" sz="2400">
              <a:solidFill>
                <a:srgbClr val="003300"/>
              </a:solidFill>
              <a:effectLst/>
              <a:ea typeface="Times New Roman" panose="02020603050405020304" pitchFamily="18" charset="0"/>
            </a:endParaRPr>
          </a:p>
        </p:txBody>
      </p:sp>
      <p:sp>
        <p:nvSpPr>
          <p:cNvPr id="22" name="TextBox 21" descr="137 zalo kim anh">
            <a:extLst>
              <a:ext uri="{FF2B5EF4-FFF2-40B4-BE49-F238E27FC236}">
                <a16:creationId xmlns:a16="http://schemas.microsoft.com/office/drawing/2014/main" id="{BBF8A179-D38A-78EA-E239-D0E29453AB05}"/>
              </a:ext>
            </a:extLst>
          </p:cNvPr>
          <p:cNvSpPr txBox="1"/>
          <p:nvPr/>
        </p:nvSpPr>
        <p:spPr>
          <a:xfrm>
            <a:off x="10494921" y="2150341"/>
            <a:ext cx="615115"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0,6</a:t>
            </a:r>
            <a:endParaRPr lang="en-US" sz="2400">
              <a:solidFill>
                <a:srgbClr val="003300"/>
              </a:solidFill>
              <a:effectLst/>
              <a:ea typeface="Times New Roman" panose="02020603050405020304" pitchFamily="18" charset="0"/>
            </a:endParaRPr>
          </a:p>
        </p:txBody>
      </p:sp>
      <p:cxnSp>
        <p:nvCxnSpPr>
          <p:cNvPr id="23" name="Straight Connector 22" descr="137 zalo kim anh">
            <a:extLst>
              <a:ext uri="{FF2B5EF4-FFF2-40B4-BE49-F238E27FC236}">
                <a16:creationId xmlns:a16="http://schemas.microsoft.com/office/drawing/2014/main" id="{1E702ED5-40B8-2BAB-B56B-A6D5374FA8DB}"/>
              </a:ext>
            </a:extLst>
          </p:cNvPr>
          <p:cNvCxnSpPr>
            <a:cxnSpLocks/>
          </p:cNvCxnSpPr>
          <p:nvPr/>
        </p:nvCxnSpPr>
        <p:spPr>
          <a:xfrm flipH="1">
            <a:off x="7806692" y="3215640"/>
            <a:ext cx="146304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24" name="Oval 23" descr="137 zalo kim anh">
            <a:extLst>
              <a:ext uri="{FF2B5EF4-FFF2-40B4-BE49-F238E27FC236}">
                <a16:creationId xmlns:a16="http://schemas.microsoft.com/office/drawing/2014/main" id="{5CF185C2-1301-F530-50D8-C9A98CBC2420}"/>
              </a:ext>
            </a:extLst>
          </p:cNvPr>
          <p:cNvSpPr/>
          <p:nvPr/>
        </p:nvSpPr>
        <p:spPr>
          <a:xfrm>
            <a:off x="9235190" y="316907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descr="137 zalo kim anh">
            <a:extLst>
              <a:ext uri="{FF2B5EF4-FFF2-40B4-BE49-F238E27FC236}">
                <a16:creationId xmlns:a16="http://schemas.microsoft.com/office/drawing/2014/main" id="{7F004998-7E0E-727E-2F9B-B09D09BA4451}"/>
              </a:ext>
            </a:extLst>
          </p:cNvPr>
          <p:cNvSpPr txBox="1"/>
          <p:nvPr/>
        </p:nvSpPr>
        <p:spPr>
          <a:xfrm>
            <a:off x="6898808" y="4237306"/>
            <a:ext cx="907884"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0,20</a:t>
            </a:r>
            <a:endParaRPr lang="en-US" sz="2400">
              <a:solidFill>
                <a:srgbClr val="003300"/>
              </a:solidFill>
              <a:effectLst/>
              <a:ea typeface="Times New Roman" panose="02020603050405020304" pitchFamily="18" charset="0"/>
            </a:endParaRPr>
          </a:p>
        </p:txBody>
      </p:sp>
      <p:sp>
        <p:nvSpPr>
          <p:cNvPr id="26" name="TextBox 25" descr="137 zalo kim anh">
            <a:extLst>
              <a:ext uri="{FF2B5EF4-FFF2-40B4-BE49-F238E27FC236}">
                <a16:creationId xmlns:a16="http://schemas.microsoft.com/office/drawing/2014/main" id="{1522D58C-68E0-39CD-E17C-A68771ADBE33}"/>
              </a:ext>
            </a:extLst>
          </p:cNvPr>
          <p:cNvSpPr txBox="1"/>
          <p:nvPr/>
        </p:nvSpPr>
        <p:spPr>
          <a:xfrm>
            <a:off x="6898808" y="5090704"/>
            <a:ext cx="907884" cy="461665"/>
          </a:xfrm>
          <a:prstGeom prst="rect">
            <a:avLst/>
          </a:prstGeom>
          <a:noFill/>
        </p:spPr>
        <p:txBody>
          <a:bodyPr wrap="square">
            <a:spAutoFit/>
          </a:bodyPr>
          <a:lstStyle/>
          <a:p>
            <a:pPr algn="ctr">
              <a:tabLst>
                <a:tab pos="114300" algn="l"/>
              </a:tabLst>
            </a:pPr>
            <a:r>
              <a:rPr lang="en-US" sz="2400" b="1" i="1">
                <a:solidFill>
                  <a:srgbClr val="000000"/>
                </a:solidFill>
                <a:ea typeface="Times New Roman" panose="02020603050405020304" pitchFamily="18" charset="0"/>
              </a:rPr>
              <a:t>0,30</a:t>
            </a:r>
            <a:endParaRPr lang="en-US" sz="2400">
              <a:solidFill>
                <a:srgbClr val="003300"/>
              </a:solidFill>
              <a:effectLst/>
              <a:ea typeface="Times New Roman" panose="02020603050405020304" pitchFamily="18" charset="0"/>
            </a:endParaRPr>
          </a:p>
        </p:txBody>
      </p:sp>
      <p:cxnSp>
        <p:nvCxnSpPr>
          <p:cNvPr id="27" name="Straight Connector 26" descr="137 zalo kim anh">
            <a:extLst>
              <a:ext uri="{FF2B5EF4-FFF2-40B4-BE49-F238E27FC236}">
                <a16:creationId xmlns:a16="http://schemas.microsoft.com/office/drawing/2014/main" id="{81AD5078-838E-7789-AC7E-F2CA42DCCFAF}"/>
              </a:ext>
            </a:extLst>
          </p:cNvPr>
          <p:cNvCxnSpPr>
            <a:cxnSpLocks/>
          </p:cNvCxnSpPr>
          <p:nvPr/>
        </p:nvCxnSpPr>
        <p:spPr>
          <a:xfrm flipH="1">
            <a:off x="7863590" y="3774983"/>
            <a:ext cx="192024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28" name="Oval 27" descr="137 zalo kim anh">
            <a:extLst>
              <a:ext uri="{FF2B5EF4-FFF2-40B4-BE49-F238E27FC236}">
                <a16:creationId xmlns:a16="http://schemas.microsoft.com/office/drawing/2014/main" id="{42262FC7-2F8A-C73E-C3CD-79C1D8E56105}"/>
              </a:ext>
            </a:extLst>
          </p:cNvPr>
          <p:cNvSpPr/>
          <p:nvPr/>
        </p:nvSpPr>
        <p:spPr>
          <a:xfrm>
            <a:off x="9748489" y="3723374"/>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descr="137 zalo kim anh">
            <a:extLst>
              <a:ext uri="{FF2B5EF4-FFF2-40B4-BE49-F238E27FC236}">
                <a16:creationId xmlns:a16="http://schemas.microsoft.com/office/drawing/2014/main" id="{09A6ACF4-9985-7F25-4CE6-D9947F953ED4}"/>
              </a:ext>
            </a:extLst>
          </p:cNvPr>
          <p:cNvCxnSpPr>
            <a:cxnSpLocks/>
          </p:cNvCxnSpPr>
          <p:nvPr/>
        </p:nvCxnSpPr>
        <p:spPr>
          <a:xfrm flipH="1">
            <a:off x="7840981" y="4399358"/>
            <a:ext cx="246888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30" name="Oval 29" descr="137 zalo kim anh">
            <a:extLst>
              <a:ext uri="{FF2B5EF4-FFF2-40B4-BE49-F238E27FC236}">
                <a16:creationId xmlns:a16="http://schemas.microsoft.com/office/drawing/2014/main" id="{2265FD61-8D72-275F-18CF-7CF2F0D9294C}"/>
              </a:ext>
            </a:extLst>
          </p:cNvPr>
          <p:cNvSpPr/>
          <p:nvPr/>
        </p:nvSpPr>
        <p:spPr>
          <a:xfrm>
            <a:off x="10260330" y="4347463"/>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descr="137 zalo kim anh">
            <a:extLst>
              <a:ext uri="{FF2B5EF4-FFF2-40B4-BE49-F238E27FC236}">
                <a16:creationId xmlns:a16="http://schemas.microsoft.com/office/drawing/2014/main" id="{2842EEAD-D05E-B21E-3BA2-B21A6DC26A92}"/>
              </a:ext>
            </a:extLst>
          </p:cNvPr>
          <p:cNvCxnSpPr>
            <a:cxnSpLocks/>
          </p:cNvCxnSpPr>
          <p:nvPr/>
        </p:nvCxnSpPr>
        <p:spPr>
          <a:xfrm flipH="1">
            <a:off x="7825740" y="5264386"/>
            <a:ext cx="301752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32" name="Oval 31" descr="137 zalo kim anh">
            <a:extLst>
              <a:ext uri="{FF2B5EF4-FFF2-40B4-BE49-F238E27FC236}">
                <a16:creationId xmlns:a16="http://schemas.microsoft.com/office/drawing/2014/main" id="{B5485997-29E5-C665-D4FE-F002A2074734}"/>
              </a:ext>
            </a:extLst>
          </p:cNvPr>
          <p:cNvSpPr/>
          <p:nvPr/>
        </p:nvSpPr>
        <p:spPr>
          <a:xfrm>
            <a:off x="10756758" y="520742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descr="137 zalo kim anh">
            <a:extLst>
              <a:ext uri="{FF2B5EF4-FFF2-40B4-BE49-F238E27FC236}">
                <a16:creationId xmlns:a16="http://schemas.microsoft.com/office/drawing/2014/main" id="{59FD94FC-3042-E669-368E-4D7C014B140D}"/>
              </a:ext>
            </a:extLst>
          </p:cNvPr>
          <p:cNvCxnSpPr>
            <a:cxnSpLocks/>
          </p:cNvCxnSpPr>
          <p:nvPr/>
        </p:nvCxnSpPr>
        <p:spPr>
          <a:xfrm flipH="1">
            <a:off x="7825740" y="6257713"/>
            <a:ext cx="3474720" cy="0"/>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34" name="Oval 33" descr="137 zalo kim anh">
            <a:extLst>
              <a:ext uri="{FF2B5EF4-FFF2-40B4-BE49-F238E27FC236}">
                <a16:creationId xmlns:a16="http://schemas.microsoft.com/office/drawing/2014/main" id="{33121E32-6066-A9FE-8DA7-03C669BDFC72}"/>
              </a:ext>
            </a:extLst>
          </p:cNvPr>
          <p:cNvSpPr/>
          <p:nvPr/>
        </p:nvSpPr>
        <p:spPr>
          <a:xfrm>
            <a:off x="11269980" y="6179398"/>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descr="137 zalo kim anh">
            <a:extLst>
              <a:ext uri="{FF2B5EF4-FFF2-40B4-BE49-F238E27FC236}">
                <a16:creationId xmlns:a16="http://schemas.microsoft.com/office/drawing/2014/main" id="{BA689562-D2DF-0D69-2279-A045704BDE68}"/>
              </a:ext>
            </a:extLst>
          </p:cNvPr>
          <p:cNvSpPr/>
          <p:nvPr/>
        </p:nvSpPr>
        <p:spPr>
          <a:xfrm>
            <a:off x="7810500" y="2590800"/>
            <a:ext cx="3524250" cy="3695700"/>
          </a:xfrm>
          <a:custGeom>
            <a:avLst/>
            <a:gdLst>
              <a:gd name="connsiteX0" fmla="*/ 0 w 3524250"/>
              <a:gd name="connsiteY0" fmla="*/ 0 h 3695700"/>
              <a:gd name="connsiteX1" fmla="*/ 552450 w 3524250"/>
              <a:gd name="connsiteY1" fmla="*/ 76200 h 3695700"/>
              <a:gd name="connsiteX2" fmla="*/ 1028700 w 3524250"/>
              <a:gd name="connsiteY2" fmla="*/ 266700 h 3695700"/>
              <a:gd name="connsiteX3" fmla="*/ 1524000 w 3524250"/>
              <a:gd name="connsiteY3" fmla="*/ 609600 h 3695700"/>
              <a:gd name="connsiteX4" fmla="*/ 2019300 w 3524250"/>
              <a:gd name="connsiteY4" fmla="*/ 1200150 h 3695700"/>
              <a:gd name="connsiteX5" fmla="*/ 2514600 w 3524250"/>
              <a:gd name="connsiteY5" fmla="*/ 1790700 h 3695700"/>
              <a:gd name="connsiteX6" fmla="*/ 3028950 w 3524250"/>
              <a:gd name="connsiteY6" fmla="*/ 2686050 h 3695700"/>
              <a:gd name="connsiteX7" fmla="*/ 3524250 w 3524250"/>
              <a:gd name="connsiteY7" fmla="*/ 369570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4250" h="3695700">
                <a:moveTo>
                  <a:pt x="0" y="0"/>
                </a:moveTo>
                <a:cubicBezTo>
                  <a:pt x="190500" y="15875"/>
                  <a:pt x="381000" y="31750"/>
                  <a:pt x="552450" y="76200"/>
                </a:cubicBezTo>
                <a:cubicBezTo>
                  <a:pt x="723900" y="120650"/>
                  <a:pt x="866775" y="177800"/>
                  <a:pt x="1028700" y="266700"/>
                </a:cubicBezTo>
                <a:cubicBezTo>
                  <a:pt x="1190625" y="355600"/>
                  <a:pt x="1358900" y="454025"/>
                  <a:pt x="1524000" y="609600"/>
                </a:cubicBezTo>
                <a:cubicBezTo>
                  <a:pt x="1689100" y="765175"/>
                  <a:pt x="1854200" y="1003300"/>
                  <a:pt x="2019300" y="1200150"/>
                </a:cubicBezTo>
                <a:cubicBezTo>
                  <a:pt x="2184400" y="1397000"/>
                  <a:pt x="2346325" y="1543050"/>
                  <a:pt x="2514600" y="1790700"/>
                </a:cubicBezTo>
                <a:cubicBezTo>
                  <a:pt x="2682875" y="2038350"/>
                  <a:pt x="2860675" y="2368550"/>
                  <a:pt x="3028950" y="2686050"/>
                </a:cubicBezTo>
                <a:cubicBezTo>
                  <a:pt x="3197225" y="3003550"/>
                  <a:pt x="3360737" y="3349625"/>
                  <a:pt x="3524250" y="36957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Google Shape;883;p31" descr="137 zalo kim anh">
            <a:extLst>
              <a:ext uri="{FF2B5EF4-FFF2-40B4-BE49-F238E27FC236}">
                <a16:creationId xmlns:a16="http://schemas.microsoft.com/office/drawing/2014/main" id="{7E7CF026-95C5-5AED-3B0D-61F6A946B937}"/>
              </a:ext>
            </a:extLst>
          </p:cNvPr>
          <p:cNvSpPr txBox="1">
            <a:spLocks/>
          </p:cNvSpPr>
          <p:nvPr/>
        </p:nvSpPr>
        <p:spPr>
          <a:xfrm>
            <a:off x="197017" y="954941"/>
            <a:ext cx="8504531" cy="615157"/>
          </a:xfrm>
          <a:prstGeom prst="rect">
            <a:avLst/>
          </a:prstGeom>
          <a:solidFill>
            <a:schemeClr val="bg2">
              <a:lumMod val="75000"/>
            </a:schemeClr>
          </a:solidFill>
          <a:ln>
            <a:solidFill>
              <a:schemeClr val="bg2">
                <a:lumMod val="75000"/>
              </a:schemeClr>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FF7C3E"/>
              </a:buClr>
              <a:buSzPts val="2400"/>
              <a:buFont typeface="Denk One"/>
              <a:buNone/>
              <a:defRPr sz="3200" b="0" i="0" u="none" strike="noStrike" cap="none">
                <a:solidFill>
                  <a:srgbClr val="FF7C3E"/>
                </a:solidFill>
                <a:latin typeface="Denk One"/>
                <a:ea typeface="Denk One"/>
                <a:cs typeface="Denk One"/>
                <a:sym typeface="Denk One"/>
              </a:defRPr>
            </a:lvl1pPr>
            <a:lvl2pPr marR="0" lvl="1"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2pPr>
            <a:lvl3pPr marR="0" lvl="2"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3pPr>
            <a:lvl4pPr marR="0" lvl="3"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4pPr>
            <a:lvl5pPr marR="0" lvl="4"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5pPr>
            <a:lvl6pPr marR="0" lvl="5"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6pPr>
            <a:lvl7pPr marR="0" lvl="6"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7pPr>
            <a:lvl8pPr marR="0" lvl="7"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8pPr>
            <a:lvl9pPr marR="0" lvl="8"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9pPr>
          </a:lstStyle>
          <a:p>
            <a:pPr marL="0" marR="0" lvl="0" indent="0" algn="just" defTabSz="914400" rtl="0" eaLnBrk="1" fontAlgn="auto" latinLnBrk="0" hangingPunct="1">
              <a:lnSpc>
                <a:spcPct val="100000"/>
              </a:lnSpc>
              <a:spcBef>
                <a:spcPts val="0"/>
              </a:spcBef>
              <a:spcAft>
                <a:spcPts val="0"/>
              </a:spcAft>
              <a:buClr>
                <a:srgbClr val="FF7C3E"/>
              </a:buClr>
              <a:buSzPts val="2400"/>
              <a:buFont typeface="Denk One"/>
              <a:buNone/>
              <a:tabLst/>
              <a:defRPr/>
            </a:pPr>
            <a:r>
              <a:rPr kumimoji="0" lang="en-US" sz="2800" b="1" i="0" u="none" strike="noStrike" kern="0" cap="none" spc="0" normalizeH="0" baseline="0" noProof="0">
                <a:ln>
                  <a:noFill/>
                </a:ln>
                <a:solidFill>
                  <a:schemeClr val="tx1"/>
                </a:solidFill>
                <a:effectLst/>
                <a:uLnTx/>
                <a:uFillTx/>
                <a:latin typeface="+mn-lt"/>
                <a:ea typeface="Verdana" panose="020B0604030504040204" pitchFamily="34" charset="0"/>
                <a:sym typeface="Denk One"/>
              </a:rPr>
              <a:t>1. Vận tốc ban đầu theo phương ngang</a:t>
            </a:r>
          </a:p>
        </p:txBody>
      </p:sp>
      <p:sp>
        <p:nvSpPr>
          <p:cNvPr id="38" name="TextBox 37" descr="137 zalo kim anh">
            <a:extLst>
              <a:ext uri="{FF2B5EF4-FFF2-40B4-BE49-F238E27FC236}">
                <a16:creationId xmlns:a16="http://schemas.microsoft.com/office/drawing/2014/main" id="{45690A33-E3FE-1778-0F2F-1AFDC56BCD59}"/>
              </a:ext>
            </a:extLst>
          </p:cNvPr>
          <p:cNvSpPr txBox="1"/>
          <p:nvPr/>
        </p:nvSpPr>
        <p:spPr>
          <a:xfrm>
            <a:off x="297196" y="6011652"/>
            <a:ext cx="6853071" cy="492122"/>
          </a:xfrm>
          <a:prstGeom prst="rect">
            <a:avLst/>
          </a:prstGeom>
          <a:noFill/>
          <a:ln w="38100">
            <a:solidFill>
              <a:srgbClr val="FFC000"/>
            </a:solidFill>
            <a:prstDash val="sysDash"/>
          </a:ln>
        </p:spPr>
        <p:txBody>
          <a:bodyPr wrap="square">
            <a:spAutoFit/>
          </a:bodyPr>
          <a:lstStyle/>
          <a:p>
            <a:pPr algn="ctr">
              <a:lnSpc>
                <a:spcPct val="115000"/>
              </a:lnSpc>
              <a:tabLst>
                <a:tab pos="114300" algn="l"/>
              </a:tabLst>
            </a:pPr>
            <a:r>
              <a:rPr lang="en-US" sz="2400">
                <a:solidFill>
                  <a:srgbClr val="000000"/>
                </a:solidFill>
                <a:effectLst/>
                <a:ea typeface="Times New Roman" panose="02020603050405020304" pitchFamily="18" charset="0"/>
              </a:rPr>
              <a:t>Chuyển động theo hai phương này độc lập với nhau.</a:t>
            </a:r>
            <a:endParaRPr lang="en-US" sz="2400">
              <a:solidFill>
                <a:srgbClr val="003300"/>
              </a:solidFill>
              <a:effectLst/>
              <a:ea typeface="Times New Roman" panose="02020603050405020304" pitchFamily="18" charset="0"/>
            </a:endParaRPr>
          </a:p>
        </p:txBody>
      </p:sp>
      <p:sp>
        <p:nvSpPr>
          <p:cNvPr id="42" name="Freeform: Shape 41" descr="137 zalo kim anh">
            <a:extLst>
              <a:ext uri="{FF2B5EF4-FFF2-40B4-BE49-F238E27FC236}">
                <a16:creationId xmlns:a16="http://schemas.microsoft.com/office/drawing/2014/main" id="{46BFC529-A8F9-EC5A-9838-DF579F0BD9BD}"/>
              </a:ext>
            </a:extLst>
          </p:cNvPr>
          <p:cNvSpPr/>
          <p:nvPr/>
        </p:nvSpPr>
        <p:spPr>
          <a:xfrm>
            <a:off x="811546" y="3565222"/>
            <a:ext cx="2286000" cy="2286000"/>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16122" tIns="316122" rIns="316122" bIns="316122" numCol="1" spcCol="1270" anchor="ctr" anchorCtr="0">
            <a:noAutofit/>
          </a:bodyPr>
          <a:lstStyle/>
          <a:p>
            <a:pPr marL="0" lvl="0" indent="0" algn="ctr" defTabSz="1778000">
              <a:lnSpc>
                <a:spcPct val="90000"/>
              </a:lnSpc>
              <a:spcBef>
                <a:spcPct val="0"/>
              </a:spcBef>
              <a:spcAft>
                <a:spcPct val="35000"/>
              </a:spcAft>
              <a:buNone/>
            </a:pPr>
            <a:r>
              <a:rPr lang="en-US" sz="2400">
                <a:solidFill>
                  <a:srgbClr val="000000"/>
                </a:solidFill>
                <a:effectLst/>
                <a:ea typeface="Times New Roman" panose="02020603050405020304" pitchFamily="18" charset="0"/>
              </a:rPr>
              <a:t>chuyển động rơi với gia tốc g theo phương thẳng đứng</a:t>
            </a:r>
            <a:endParaRPr lang="en-US" sz="2400" kern="1200"/>
          </a:p>
        </p:txBody>
      </p:sp>
      <p:sp>
        <p:nvSpPr>
          <p:cNvPr id="43" name="Freeform: Shape 42" descr="137 zalo kim anh">
            <a:extLst>
              <a:ext uri="{FF2B5EF4-FFF2-40B4-BE49-F238E27FC236}">
                <a16:creationId xmlns:a16="http://schemas.microsoft.com/office/drawing/2014/main" id="{B9FF745B-0111-4A8A-BF89-FC33F8E9EA3B}"/>
              </a:ext>
            </a:extLst>
          </p:cNvPr>
          <p:cNvSpPr/>
          <p:nvPr/>
        </p:nvSpPr>
        <p:spPr>
          <a:xfrm>
            <a:off x="3210279" y="4168090"/>
            <a:ext cx="1050805" cy="1050805"/>
          </a:xfrm>
          <a:custGeom>
            <a:avLst/>
            <a:gdLst>
              <a:gd name="connsiteX0" fmla="*/ 139284 w 1050805"/>
              <a:gd name="connsiteY0" fmla="*/ 401828 h 1050805"/>
              <a:gd name="connsiteX1" fmla="*/ 401828 w 1050805"/>
              <a:gd name="connsiteY1" fmla="*/ 401828 h 1050805"/>
              <a:gd name="connsiteX2" fmla="*/ 401828 w 1050805"/>
              <a:gd name="connsiteY2" fmla="*/ 139284 h 1050805"/>
              <a:gd name="connsiteX3" fmla="*/ 648977 w 1050805"/>
              <a:gd name="connsiteY3" fmla="*/ 139284 h 1050805"/>
              <a:gd name="connsiteX4" fmla="*/ 648977 w 1050805"/>
              <a:gd name="connsiteY4" fmla="*/ 401828 h 1050805"/>
              <a:gd name="connsiteX5" fmla="*/ 911521 w 1050805"/>
              <a:gd name="connsiteY5" fmla="*/ 401828 h 1050805"/>
              <a:gd name="connsiteX6" fmla="*/ 911521 w 1050805"/>
              <a:gd name="connsiteY6" fmla="*/ 648977 h 1050805"/>
              <a:gd name="connsiteX7" fmla="*/ 648977 w 1050805"/>
              <a:gd name="connsiteY7" fmla="*/ 648977 h 1050805"/>
              <a:gd name="connsiteX8" fmla="*/ 648977 w 1050805"/>
              <a:gd name="connsiteY8" fmla="*/ 911521 h 1050805"/>
              <a:gd name="connsiteX9" fmla="*/ 401828 w 1050805"/>
              <a:gd name="connsiteY9" fmla="*/ 911521 h 1050805"/>
              <a:gd name="connsiteX10" fmla="*/ 401828 w 1050805"/>
              <a:gd name="connsiteY10" fmla="*/ 648977 h 1050805"/>
              <a:gd name="connsiteX11" fmla="*/ 139284 w 1050805"/>
              <a:gd name="connsiteY11" fmla="*/ 648977 h 1050805"/>
              <a:gd name="connsiteX12" fmla="*/ 139284 w 1050805"/>
              <a:gd name="connsiteY12" fmla="*/ 401828 h 105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0805" h="1050805">
                <a:moveTo>
                  <a:pt x="139284" y="401828"/>
                </a:moveTo>
                <a:lnTo>
                  <a:pt x="401828" y="401828"/>
                </a:lnTo>
                <a:lnTo>
                  <a:pt x="401828" y="139284"/>
                </a:lnTo>
                <a:lnTo>
                  <a:pt x="648977" y="139284"/>
                </a:lnTo>
                <a:lnTo>
                  <a:pt x="648977" y="401828"/>
                </a:lnTo>
                <a:lnTo>
                  <a:pt x="911521" y="401828"/>
                </a:lnTo>
                <a:lnTo>
                  <a:pt x="911521" y="648977"/>
                </a:lnTo>
                <a:lnTo>
                  <a:pt x="648977" y="648977"/>
                </a:lnTo>
                <a:lnTo>
                  <a:pt x="648977" y="911521"/>
                </a:lnTo>
                <a:lnTo>
                  <a:pt x="401828" y="911521"/>
                </a:lnTo>
                <a:lnTo>
                  <a:pt x="401828" y="648977"/>
                </a:lnTo>
                <a:lnTo>
                  <a:pt x="139284" y="648977"/>
                </a:lnTo>
                <a:lnTo>
                  <a:pt x="139284" y="401828"/>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9284" tIns="401828" rIns="139284" bIns="401828" numCol="1" spcCol="1270" anchor="ctr" anchorCtr="0">
            <a:noAutofit/>
          </a:bodyPr>
          <a:lstStyle/>
          <a:p>
            <a:pPr marL="0" lvl="0" indent="0" algn="ctr" defTabSz="755650">
              <a:lnSpc>
                <a:spcPct val="90000"/>
              </a:lnSpc>
              <a:spcBef>
                <a:spcPct val="0"/>
              </a:spcBef>
              <a:spcAft>
                <a:spcPct val="35000"/>
              </a:spcAft>
              <a:buNone/>
            </a:pPr>
            <a:endParaRPr lang="en-US" sz="1700" kern="1200"/>
          </a:p>
        </p:txBody>
      </p:sp>
      <p:sp>
        <p:nvSpPr>
          <p:cNvPr id="44" name="Freeform: Shape 43" descr="137 zalo kim anh">
            <a:extLst>
              <a:ext uri="{FF2B5EF4-FFF2-40B4-BE49-F238E27FC236}">
                <a16:creationId xmlns:a16="http://schemas.microsoft.com/office/drawing/2014/main" id="{D3EA7FDD-F725-4122-A8F1-B4B43C85D96B}"/>
              </a:ext>
            </a:extLst>
          </p:cNvPr>
          <p:cNvSpPr/>
          <p:nvPr/>
        </p:nvSpPr>
        <p:spPr>
          <a:xfrm>
            <a:off x="4352523" y="3565222"/>
            <a:ext cx="2286000" cy="2286000"/>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16122" tIns="316122" rIns="316122" bIns="316122" numCol="1" spcCol="1270" anchor="ctr" anchorCtr="0">
            <a:noAutofit/>
          </a:bodyPr>
          <a:lstStyle/>
          <a:p>
            <a:pPr marL="0" lvl="0" indent="0" algn="ctr" defTabSz="1778000">
              <a:lnSpc>
                <a:spcPct val="90000"/>
              </a:lnSpc>
              <a:spcBef>
                <a:spcPct val="0"/>
              </a:spcBef>
              <a:spcAft>
                <a:spcPct val="35000"/>
              </a:spcAft>
              <a:buNone/>
            </a:pPr>
            <a:r>
              <a:rPr lang="en-US" sz="2400">
                <a:solidFill>
                  <a:srgbClr val="000000"/>
                </a:solidFill>
                <a:effectLst/>
                <a:ea typeface="Times New Roman" panose="02020603050405020304" pitchFamily="18" charset="0"/>
              </a:rPr>
              <a:t>chuyển động theo phương ngang với vận tốc không đổi</a:t>
            </a:r>
            <a:endParaRPr lang="en-US" sz="2400" kern="1200"/>
          </a:p>
        </p:txBody>
      </p:sp>
      <p:sp>
        <p:nvSpPr>
          <p:cNvPr id="46" name="Freeform: Shape 45" descr="137 zalo kim anh">
            <a:extLst>
              <a:ext uri="{FF2B5EF4-FFF2-40B4-BE49-F238E27FC236}">
                <a16:creationId xmlns:a16="http://schemas.microsoft.com/office/drawing/2014/main" id="{BA03AE05-816B-0E2A-A189-90316EDADA53}"/>
              </a:ext>
            </a:extLst>
          </p:cNvPr>
          <p:cNvSpPr/>
          <p:nvPr/>
        </p:nvSpPr>
        <p:spPr>
          <a:xfrm>
            <a:off x="2829279" y="1632648"/>
            <a:ext cx="1828800" cy="1828800"/>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16122" tIns="316122" rIns="316122" bIns="316122" numCol="1" spcCol="1270" anchor="ctr" anchorCtr="0">
            <a:noAutofit/>
          </a:bodyPr>
          <a:lstStyle/>
          <a:p>
            <a:pPr marL="0" lvl="0" indent="0" algn="ctr" defTabSz="1778000">
              <a:lnSpc>
                <a:spcPct val="90000"/>
              </a:lnSpc>
              <a:spcBef>
                <a:spcPct val="0"/>
              </a:spcBef>
              <a:spcAft>
                <a:spcPct val="35000"/>
              </a:spcAft>
              <a:buNone/>
            </a:pPr>
            <a:r>
              <a:rPr lang="en-US" sz="2800">
                <a:solidFill>
                  <a:srgbClr val="000000"/>
                </a:solidFill>
                <a:effectLst/>
                <a:ea typeface="Times New Roman" panose="02020603050405020304" pitchFamily="18" charset="0"/>
              </a:rPr>
              <a:t>Chuyển động ném ngang</a:t>
            </a:r>
            <a:endParaRPr lang="en-US" sz="2800" kern="1200"/>
          </a:p>
        </p:txBody>
      </p:sp>
      <p:sp>
        <p:nvSpPr>
          <p:cNvPr id="47" name="Arrow: Down 46" descr="137 zalo kim anh">
            <a:extLst>
              <a:ext uri="{FF2B5EF4-FFF2-40B4-BE49-F238E27FC236}">
                <a16:creationId xmlns:a16="http://schemas.microsoft.com/office/drawing/2014/main" id="{9B22E412-D993-9FBF-DE71-1CD07B9F3211}"/>
              </a:ext>
            </a:extLst>
          </p:cNvPr>
          <p:cNvSpPr/>
          <p:nvPr/>
        </p:nvSpPr>
        <p:spPr>
          <a:xfrm>
            <a:off x="3378397" y="3583803"/>
            <a:ext cx="70485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470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300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P spid="43" grpId="0" animBg="1"/>
      <p:bldP spid="44" grpId="0" animBg="1"/>
      <p:bldP spid="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descr="137 zalo kim anh">
            <a:extLst>
              <a:ext uri="{FF2B5EF4-FFF2-40B4-BE49-F238E27FC236}">
                <a16:creationId xmlns:a16="http://schemas.microsoft.com/office/drawing/2014/main" id="{30A46A79-292C-80F1-15A1-4466F842CEE6}"/>
              </a:ext>
            </a:extLst>
          </p:cNvPr>
          <p:cNvCxnSpPr/>
          <p:nvPr/>
        </p:nvCxnSpPr>
        <p:spPr>
          <a:xfrm>
            <a:off x="254166" y="5734050"/>
            <a:ext cx="658368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descr="137 zalo kim anh">
            <a:extLst>
              <a:ext uri="{FF2B5EF4-FFF2-40B4-BE49-F238E27FC236}">
                <a16:creationId xmlns:a16="http://schemas.microsoft.com/office/drawing/2014/main" id="{71F27D82-D7F8-1E34-39EE-08BB1FD59BFC}"/>
              </a:ext>
            </a:extLst>
          </p:cNvPr>
          <p:cNvCxnSpPr/>
          <p:nvPr/>
        </p:nvCxnSpPr>
        <p:spPr>
          <a:xfrm>
            <a:off x="226662" y="6096000"/>
            <a:ext cx="658368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descr="137 zalo kim anh">
            <a:extLst>
              <a:ext uri="{FF2B5EF4-FFF2-40B4-BE49-F238E27FC236}">
                <a16:creationId xmlns:a16="http://schemas.microsoft.com/office/drawing/2014/main" id="{088A8B58-03B3-0807-7F53-95963C1EE6ED}"/>
              </a:ext>
            </a:extLst>
          </p:cNvPr>
          <p:cNvCxnSpPr/>
          <p:nvPr/>
        </p:nvCxnSpPr>
        <p:spPr>
          <a:xfrm>
            <a:off x="235116" y="6477000"/>
            <a:ext cx="658368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descr="137 zalo kim anh">
            <a:extLst>
              <a:ext uri="{FF2B5EF4-FFF2-40B4-BE49-F238E27FC236}">
                <a16:creationId xmlns:a16="http://schemas.microsoft.com/office/drawing/2014/main" id="{A30D3822-C40C-06BA-92AB-EE132BA858D2}"/>
              </a:ext>
            </a:extLst>
          </p:cNvPr>
          <p:cNvCxnSpPr/>
          <p:nvPr/>
        </p:nvCxnSpPr>
        <p:spPr>
          <a:xfrm>
            <a:off x="292266" y="4191000"/>
            <a:ext cx="658368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descr="137 zalo kim anh">
            <a:extLst>
              <a:ext uri="{FF2B5EF4-FFF2-40B4-BE49-F238E27FC236}">
                <a16:creationId xmlns:a16="http://schemas.microsoft.com/office/drawing/2014/main" id="{0FD53487-2B40-08C7-B3C4-E9B8B2D02893}"/>
              </a:ext>
            </a:extLst>
          </p:cNvPr>
          <p:cNvCxnSpPr/>
          <p:nvPr/>
        </p:nvCxnSpPr>
        <p:spPr>
          <a:xfrm>
            <a:off x="264762" y="4552950"/>
            <a:ext cx="658368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descr="137 zalo kim anh">
            <a:extLst>
              <a:ext uri="{FF2B5EF4-FFF2-40B4-BE49-F238E27FC236}">
                <a16:creationId xmlns:a16="http://schemas.microsoft.com/office/drawing/2014/main" id="{F7C82555-96B3-949D-3BA7-8470E8AD19E5}"/>
              </a:ext>
            </a:extLst>
          </p:cNvPr>
          <p:cNvCxnSpPr/>
          <p:nvPr/>
        </p:nvCxnSpPr>
        <p:spPr>
          <a:xfrm>
            <a:off x="273216" y="4933950"/>
            <a:ext cx="658368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descr="137 zalo kim anh">
            <a:extLst>
              <a:ext uri="{FF2B5EF4-FFF2-40B4-BE49-F238E27FC236}">
                <a16:creationId xmlns:a16="http://schemas.microsoft.com/office/drawing/2014/main" id="{B4B4C4C2-E205-FED9-91B8-EF9644D65B63}"/>
              </a:ext>
            </a:extLst>
          </p:cNvPr>
          <p:cNvCxnSpPr/>
          <p:nvPr/>
        </p:nvCxnSpPr>
        <p:spPr>
          <a:xfrm>
            <a:off x="264762" y="2381250"/>
            <a:ext cx="658368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descr="137 zalo kim anh">
            <a:extLst>
              <a:ext uri="{FF2B5EF4-FFF2-40B4-BE49-F238E27FC236}">
                <a16:creationId xmlns:a16="http://schemas.microsoft.com/office/drawing/2014/main" id="{2E4A152D-0BC0-8F7F-06C8-646A303219F9}"/>
              </a:ext>
            </a:extLst>
          </p:cNvPr>
          <p:cNvCxnSpPr/>
          <p:nvPr/>
        </p:nvCxnSpPr>
        <p:spPr>
          <a:xfrm>
            <a:off x="273216" y="2724150"/>
            <a:ext cx="658368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descr="137 zalo kim anh">
            <a:extLst>
              <a:ext uri="{FF2B5EF4-FFF2-40B4-BE49-F238E27FC236}">
                <a16:creationId xmlns:a16="http://schemas.microsoft.com/office/drawing/2014/main" id="{7A3D6762-D464-6836-41DA-5ACE7A8471B7}"/>
              </a:ext>
            </a:extLst>
          </p:cNvPr>
          <p:cNvCxnSpPr/>
          <p:nvPr/>
        </p:nvCxnSpPr>
        <p:spPr>
          <a:xfrm>
            <a:off x="292266" y="3105150"/>
            <a:ext cx="658368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2" name="五边形 119" descr="137 zalo kim anh">
            <a:extLst>
              <a:ext uri="{FF2B5EF4-FFF2-40B4-BE49-F238E27FC236}">
                <a16:creationId xmlns:a16="http://schemas.microsoft.com/office/drawing/2014/main" id="{70FDCE71-3E94-6276-774D-AF3EE63538AE}"/>
              </a:ext>
            </a:extLst>
          </p:cNvPr>
          <p:cNvSpPr/>
          <p:nvPr/>
        </p:nvSpPr>
        <p:spPr bwMode="auto">
          <a:xfrm>
            <a:off x="197017" y="154503"/>
            <a:ext cx="8812073" cy="615157"/>
          </a:xfrm>
          <a:prstGeom prst="homePlate">
            <a:avLst/>
          </a:prstGeom>
          <a:solidFill>
            <a:srgbClr val="EC7016"/>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rPr>
              <a:t>III.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rPr>
              <a:t>CHUYỂN ĐỘNG CỦA VẬT BỊ NÉM</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endParaRPr>
          </a:p>
        </p:txBody>
      </p:sp>
      <p:sp>
        <p:nvSpPr>
          <p:cNvPr id="4" name="TextBox 3" descr="137 zalo kim anh">
            <a:extLst>
              <a:ext uri="{FF2B5EF4-FFF2-40B4-BE49-F238E27FC236}">
                <a16:creationId xmlns:a16="http://schemas.microsoft.com/office/drawing/2014/main" id="{FFD923D3-3079-4288-2F7D-14307DA03CE8}"/>
              </a:ext>
            </a:extLst>
          </p:cNvPr>
          <p:cNvSpPr txBox="1"/>
          <p:nvPr/>
        </p:nvSpPr>
        <p:spPr>
          <a:xfrm>
            <a:off x="197019" y="1666025"/>
            <a:ext cx="6546682" cy="3416320"/>
          </a:xfrm>
          <a:prstGeom prst="rect">
            <a:avLst/>
          </a:prstGeom>
          <a:noFill/>
        </p:spPr>
        <p:txBody>
          <a:bodyPr wrap="square">
            <a:spAutoFit/>
          </a:bodyPr>
          <a:lstStyle/>
          <a:p>
            <a:pPr algn="just">
              <a:tabLst>
                <a:tab pos="114300" algn="l"/>
              </a:tabLst>
            </a:pPr>
            <a:r>
              <a:rPr lang="en-US" sz="2400" b="1">
                <a:solidFill>
                  <a:schemeClr val="accent1"/>
                </a:solidFill>
                <a:effectLst/>
                <a:ea typeface="Times New Roman" panose="02020603050405020304" pitchFamily="18" charset="0"/>
              </a:rPr>
              <a:t>a. Mô tả chuyển động:</a:t>
            </a:r>
            <a:endParaRPr lang="en-US" sz="2400">
              <a:solidFill>
                <a:schemeClr val="accent1"/>
              </a:solidFill>
              <a:effectLst/>
              <a:ea typeface="Times New Roman" panose="02020603050405020304" pitchFamily="18" charset="0"/>
            </a:endParaRPr>
          </a:p>
          <a:p>
            <a:pPr marL="114300" algn="just">
              <a:tabLst>
                <a:tab pos="114300" algn="l"/>
              </a:tabLst>
            </a:pPr>
            <a:r>
              <a:rPr lang="en-US" sz="2400">
                <a:solidFill>
                  <a:srgbClr val="000000"/>
                </a:solidFill>
                <a:effectLst/>
                <a:ea typeface="Times New Roman" panose="02020603050405020304" pitchFamily="18" charset="0"/>
              </a:rPr>
              <a:t>Quả bóng giảm tốc độ khi đi lên và tăng tốc khi đi xuống. Đồng thời với quá trình đi lên và rơi xuống nó chuyển động đều sang phải.</a:t>
            </a:r>
            <a:endParaRPr lang="en-US" sz="2400">
              <a:solidFill>
                <a:srgbClr val="003300"/>
              </a:solidFill>
              <a:effectLst/>
              <a:ea typeface="Times New Roman" panose="02020603050405020304" pitchFamily="18" charset="0"/>
            </a:endParaRPr>
          </a:p>
          <a:p>
            <a:pPr algn="just">
              <a:tabLst>
                <a:tab pos="114300" algn="l"/>
              </a:tabLst>
            </a:pPr>
            <a:r>
              <a:rPr lang="en-US" sz="2400" b="1">
                <a:solidFill>
                  <a:schemeClr val="accent1"/>
                </a:solidFill>
                <a:effectLst/>
                <a:ea typeface="Times New Roman" panose="02020603050405020304" pitchFamily="18" charset="0"/>
              </a:rPr>
              <a:t>b. Giải thích chuyển động ném ngang:</a:t>
            </a:r>
            <a:endParaRPr lang="en-US" sz="2400">
              <a:solidFill>
                <a:schemeClr val="accent1"/>
              </a:solidFill>
              <a:effectLst/>
              <a:ea typeface="Times New Roman" panose="02020603050405020304" pitchFamily="18" charset="0"/>
            </a:endParaRPr>
          </a:p>
          <a:p>
            <a:pPr marL="114300" algn="just">
              <a:tabLst>
                <a:tab pos="114300" algn="l"/>
              </a:tabLst>
            </a:pPr>
            <a:r>
              <a:rPr lang="en-US" sz="2400" b="1" i="1">
                <a:solidFill>
                  <a:srgbClr val="E17C3E"/>
                </a:solidFill>
                <a:effectLst/>
                <a:ea typeface="Times New Roman" panose="02020603050405020304" pitchFamily="18" charset="0"/>
              </a:rPr>
              <a:t>* Theo phương ngang:</a:t>
            </a:r>
          </a:p>
          <a:p>
            <a:pPr marL="114300" algn="just">
              <a:tabLst>
                <a:tab pos="114300" algn="l"/>
              </a:tabLst>
            </a:pPr>
            <a:r>
              <a:rPr lang="en-US" sz="2400">
                <a:solidFill>
                  <a:srgbClr val="000000"/>
                </a:solidFill>
                <a:effectLst/>
                <a:ea typeface="Times New Roman" panose="02020603050405020304" pitchFamily="18" charset="0"/>
              </a:rPr>
              <a:t>Nếu bỏ qua lực cản của không khí thì không có lực nào tác dụng lên quả bóng. Vì thế, vận tốc theo phương này sẽ giữ nguyên giá trị ban đầu của nó.</a:t>
            </a:r>
            <a:endParaRPr lang="en-US" sz="2400">
              <a:solidFill>
                <a:srgbClr val="003300"/>
              </a:solidFill>
              <a:effectLst/>
              <a:ea typeface="Times New Roman" panose="02020603050405020304" pitchFamily="18" charset="0"/>
            </a:endParaRPr>
          </a:p>
        </p:txBody>
      </p:sp>
      <p:pic>
        <p:nvPicPr>
          <p:cNvPr id="5" name="Picture 4" descr="137 zalo kim anh">
            <a:extLst>
              <a:ext uri="{FF2B5EF4-FFF2-40B4-BE49-F238E27FC236}">
                <a16:creationId xmlns:a16="http://schemas.microsoft.com/office/drawing/2014/main" id="{76218983-302C-3B13-A1B0-D90FC2EEEA76}"/>
              </a:ext>
            </a:extLst>
          </p:cNvPr>
          <p:cNvPicPr>
            <a:picLocks noChangeAspect="1"/>
          </p:cNvPicPr>
          <p:nvPr/>
        </p:nvPicPr>
        <p:blipFill>
          <a:blip r:embed="rId2"/>
          <a:stretch>
            <a:fillRect/>
          </a:stretch>
        </p:blipFill>
        <p:spPr>
          <a:xfrm>
            <a:off x="7162800" y="1663247"/>
            <a:ext cx="4800600" cy="2944433"/>
          </a:xfrm>
          <a:prstGeom prst="rect">
            <a:avLst/>
          </a:prstGeom>
        </p:spPr>
      </p:pic>
      <p:sp>
        <p:nvSpPr>
          <p:cNvPr id="3" name="Google Shape;883;p31" descr="137 zalo kim anh">
            <a:extLst>
              <a:ext uri="{FF2B5EF4-FFF2-40B4-BE49-F238E27FC236}">
                <a16:creationId xmlns:a16="http://schemas.microsoft.com/office/drawing/2014/main" id="{28E092A3-486D-A62D-A285-6BABFE4459CA}"/>
              </a:ext>
            </a:extLst>
          </p:cNvPr>
          <p:cNvSpPr txBox="1">
            <a:spLocks/>
          </p:cNvSpPr>
          <p:nvPr/>
        </p:nvSpPr>
        <p:spPr>
          <a:xfrm>
            <a:off x="197017" y="954941"/>
            <a:ext cx="8504531" cy="615157"/>
          </a:xfrm>
          <a:prstGeom prst="rect">
            <a:avLst/>
          </a:prstGeom>
          <a:solidFill>
            <a:schemeClr val="bg2">
              <a:lumMod val="75000"/>
            </a:schemeClr>
          </a:solidFill>
          <a:ln>
            <a:solidFill>
              <a:schemeClr val="bg2">
                <a:lumMod val="75000"/>
              </a:schemeClr>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FF7C3E"/>
              </a:buClr>
              <a:buSzPts val="2400"/>
              <a:buFont typeface="Denk One"/>
              <a:buNone/>
              <a:defRPr sz="3200" b="0" i="0" u="none" strike="noStrike" cap="none">
                <a:solidFill>
                  <a:srgbClr val="FF7C3E"/>
                </a:solidFill>
                <a:latin typeface="Denk One"/>
                <a:ea typeface="Denk One"/>
                <a:cs typeface="Denk One"/>
                <a:sym typeface="Denk One"/>
              </a:defRPr>
            </a:lvl1pPr>
            <a:lvl2pPr marR="0" lvl="1"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2pPr>
            <a:lvl3pPr marR="0" lvl="2"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3pPr>
            <a:lvl4pPr marR="0" lvl="3"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4pPr>
            <a:lvl5pPr marR="0" lvl="4"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5pPr>
            <a:lvl6pPr marR="0" lvl="5"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6pPr>
            <a:lvl7pPr marR="0" lvl="6"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7pPr>
            <a:lvl8pPr marR="0" lvl="7"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8pPr>
            <a:lvl9pPr marR="0" lvl="8" algn="l" rtl="0">
              <a:lnSpc>
                <a:spcPct val="100000"/>
              </a:lnSpc>
              <a:spcBef>
                <a:spcPts val="0"/>
              </a:spcBef>
              <a:spcAft>
                <a:spcPts val="0"/>
              </a:spcAft>
              <a:buClr>
                <a:srgbClr val="FF7C3E"/>
              </a:buClr>
              <a:buSzPts val="4800"/>
              <a:buFont typeface="Denk One"/>
              <a:buNone/>
              <a:defRPr sz="6400" b="1" i="0" u="none" strike="noStrike" cap="none">
                <a:solidFill>
                  <a:srgbClr val="FF7C3E"/>
                </a:solidFill>
                <a:latin typeface="Denk One"/>
                <a:ea typeface="Denk One"/>
                <a:cs typeface="Denk One"/>
                <a:sym typeface="Denk One"/>
              </a:defRPr>
            </a:lvl9pPr>
          </a:lstStyle>
          <a:p>
            <a:pPr marL="0" marR="0" lvl="0" indent="0" algn="just" defTabSz="914400" rtl="0" eaLnBrk="1" fontAlgn="auto" latinLnBrk="0" hangingPunct="1">
              <a:lnSpc>
                <a:spcPct val="100000"/>
              </a:lnSpc>
              <a:spcBef>
                <a:spcPts val="0"/>
              </a:spcBef>
              <a:spcAft>
                <a:spcPts val="0"/>
              </a:spcAft>
              <a:buClr>
                <a:srgbClr val="FF7C3E"/>
              </a:buClr>
              <a:buSzPts val="2400"/>
              <a:buFont typeface="Denk One"/>
              <a:buNone/>
              <a:tabLst/>
              <a:defRPr/>
            </a:pPr>
            <a:r>
              <a:rPr kumimoji="0" lang="en-US" sz="2800" b="1" i="0" u="none" strike="noStrike" kern="0" cap="none" spc="0" normalizeH="0" baseline="0" noProof="0">
                <a:ln>
                  <a:noFill/>
                </a:ln>
                <a:solidFill>
                  <a:schemeClr val="tx1"/>
                </a:solidFill>
                <a:effectLst/>
                <a:uLnTx/>
                <a:uFillTx/>
                <a:latin typeface="+mn-lt"/>
                <a:ea typeface="Verdana" panose="020B0604030504040204" pitchFamily="34" charset="0"/>
                <a:sym typeface="Denk One"/>
              </a:rPr>
              <a:t>2. Vận tốc ban đầu tạo góc xác định với phương ngang</a:t>
            </a:r>
          </a:p>
        </p:txBody>
      </p:sp>
      <p:sp>
        <p:nvSpPr>
          <p:cNvPr id="6" name="TextBox 5" descr="137 zalo kim anh">
            <a:extLst>
              <a:ext uri="{FF2B5EF4-FFF2-40B4-BE49-F238E27FC236}">
                <a16:creationId xmlns:a16="http://schemas.microsoft.com/office/drawing/2014/main" id="{6FAB1CE3-0BD9-5473-B1DC-5D659D1DFFE9}"/>
              </a:ext>
            </a:extLst>
          </p:cNvPr>
          <p:cNvSpPr txBox="1"/>
          <p:nvPr/>
        </p:nvSpPr>
        <p:spPr>
          <a:xfrm>
            <a:off x="7035965" y="4668266"/>
            <a:ext cx="4965536" cy="2086725"/>
          </a:xfrm>
          <a:prstGeom prst="rect">
            <a:avLst/>
          </a:prstGeom>
          <a:noFill/>
          <a:ln w="38100">
            <a:solidFill>
              <a:schemeClr val="bg2">
                <a:lumMod val="75000"/>
              </a:schemeClr>
            </a:solidFill>
            <a:prstDash val="sysDash"/>
          </a:ln>
        </p:spPr>
        <p:txBody>
          <a:bodyPr wrap="square">
            <a:spAutoFit/>
          </a:bodyPr>
          <a:lstStyle/>
          <a:p>
            <a:pPr algn="just">
              <a:lnSpc>
                <a:spcPct val="90000"/>
              </a:lnSpc>
              <a:tabLst>
                <a:tab pos="114300" algn="l"/>
              </a:tabLst>
            </a:pPr>
            <a:r>
              <a:rPr lang="en-US" sz="2400">
                <a:solidFill>
                  <a:srgbClr val="000000"/>
                </a:solidFill>
                <a:effectLst/>
                <a:ea typeface="Times New Roman" panose="02020603050405020304" pitchFamily="18" charset="0"/>
              </a:rPr>
              <a:t>Chuyển động ném là sự kết hợp đồng thời chuyển động theo phương thẳng đứng với gia tốc g và chuyển động theo phương ngang với vận tốc không đổi. Chuyển động theo hai phương này độc lập với nhau.</a:t>
            </a:r>
            <a:endParaRPr lang="en-US" sz="2400">
              <a:solidFill>
                <a:srgbClr val="003300"/>
              </a:solidFill>
              <a:effectLst/>
              <a:ea typeface="Times New Roman" panose="02020603050405020304" pitchFamily="18" charset="0"/>
            </a:endParaRPr>
          </a:p>
        </p:txBody>
      </p:sp>
      <p:sp>
        <p:nvSpPr>
          <p:cNvPr id="15" name="TextBox 14" descr="137 zalo kim anh">
            <a:extLst>
              <a:ext uri="{FF2B5EF4-FFF2-40B4-BE49-F238E27FC236}">
                <a16:creationId xmlns:a16="http://schemas.microsoft.com/office/drawing/2014/main" id="{0569431F-C167-E42B-D822-409DFEFDF6E9}"/>
              </a:ext>
            </a:extLst>
          </p:cNvPr>
          <p:cNvSpPr txBox="1"/>
          <p:nvPr/>
        </p:nvSpPr>
        <p:spPr>
          <a:xfrm>
            <a:off x="197018" y="5046362"/>
            <a:ext cx="6546682" cy="1569660"/>
          </a:xfrm>
          <a:prstGeom prst="rect">
            <a:avLst/>
          </a:prstGeom>
          <a:noFill/>
        </p:spPr>
        <p:txBody>
          <a:bodyPr wrap="square">
            <a:spAutoFit/>
          </a:bodyPr>
          <a:lstStyle/>
          <a:p>
            <a:pPr algn="just">
              <a:tabLst>
                <a:tab pos="114300" algn="l"/>
              </a:tabLst>
            </a:pPr>
            <a:r>
              <a:rPr lang="en-US" sz="2400" b="1" i="1">
                <a:solidFill>
                  <a:srgbClr val="000000"/>
                </a:solidFill>
                <a:effectLst/>
                <a:ea typeface="Times New Roman" panose="02020603050405020304" pitchFamily="18" charset="0"/>
              </a:rPr>
              <a:t>	</a:t>
            </a:r>
            <a:r>
              <a:rPr lang="en-US" sz="2400" b="1" i="1">
                <a:solidFill>
                  <a:srgbClr val="E17C3E"/>
                </a:solidFill>
                <a:effectLst/>
                <a:ea typeface="Times New Roman" panose="02020603050405020304" pitchFamily="18" charset="0"/>
              </a:rPr>
              <a:t>* Theo phương thẳng đứng:</a:t>
            </a:r>
            <a:r>
              <a:rPr lang="en-US" sz="2400" b="1">
                <a:solidFill>
                  <a:srgbClr val="E17C3E"/>
                </a:solidFill>
                <a:effectLst/>
                <a:ea typeface="Times New Roman" panose="02020603050405020304" pitchFamily="18" charset="0"/>
              </a:rPr>
              <a:t> </a:t>
            </a:r>
          </a:p>
          <a:p>
            <a:pPr algn="just">
              <a:tabLst>
                <a:tab pos="114300" algn="l"/>
              </a:tabLst>
            </a:pPr>
            <a:r>
              <a:rPr lang="en-US" sz="2400">
                <a:solidFill>
                  <a:srgbClr val="000000"/>
                </a:solidFill>
                <a:effectLst/>
                <a:ea typeface="Times New Roman" panose="02020603050405020304" pitchFamily="18" charset="0"/>
              </a:rPr>
              <a:t>Quả bóng chịu tác dụng của trọng lực tác dụng lên nó hướng thẳng đứng xuống dưới. Vì vậy, quả bóng đi lên chậm dần, đi xuống nhanh dần.</a:t>
            </a:r>
            <a:endParaRPr lang="en-US" sz="2400">
              <a:solidFill>
                <a:srgbClr val="003300"/>
              </a:solidFill>
              <a:effectLst/>
              <a:ea typeface="Times New Roman" panose="02020603050405020304" pitchFamily="18" charset="0"/>
            </a:endParaRPr>
          </a:p>
        </p:txBody>
      </p:sp>
    </p:spTree>
    <p:extLst>
      <p:ext uri="{BB962C8B-B14F-4D97-AF65-F5344CB8AC3E}">
        <p14:creationId xmlns:p14="http://schemas.microsoft.com/office/powerpoint/2010/main" val="2330314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up)">
                                      <p:cBhvr>
                                        <p:cTn id="7" dur="1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wipe(up)">
                                      <p:cBhvr>
                                        <p:cTn id="12" dur="10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up)">
                                      <p:cBhvr>
                                        <p:cTn id="17" dur="10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19" descr="137 zalo kim anh">
            <a:extLst>
              <a:ext uri="{FF2B5EF4-FFF2-40B4-BE49-F238E27FC236}">
                <a16:creationId xmlns:a16="http://schemas.microsoft.com/office/drawing/2014/main" id="{70FDCE71-3E94-6276-774D-AF3EE63538AE}"/>
              </a:ext>
            </a:extLst>
          </p:cNvPr>
          <p:cNvSpPr/>
          <p:nvPr/>
        </p:nvSpPr>
        <p:spPr bwMode="auto">
          <a:xfrm>
            <a:off x="197017" y="154503"/>
            <a:ext cx="8812073" cy="615157"/>
          </a:xfrm>
          <a:prstGeom prst="homePlate">
            <a:avLst/>
          </a:prstGeom>
          <a:solidFill>
            <a:srgbClr val="EC7016"/>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rPr>
              <a:t>III.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rPr>
              <a:t>CHUYỂN ĐỘNG CỦA VẬT BỊ NÉM</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endParaRPr>
          </a:p>
        </p:txBody>
      </p:sp>
      <p:sp>
        <p:nvSpPr>
          <p:cNvPr id="10" name="TextBox 9" descr="137 zalo kim anh">
            <a:extLst>
              <a:ext uri="{FF2B5EF4-FFF2-40B4-BE49-F238E27FC236}">
                <a16:creationId xmlns:a16="http://schemas.microsoft.com/office/drawing/2014/main" id="{60350C54-A090-07D4-71F3-2465A31012CF}"/>
              </a:ext>
            </a:extLst>
          </p:cNvPr>
          <p:cNvSpPr txBox="1"/>
          <p:nvPr/>
        </p:nvSpPr>
        <p:spPr>
          <a:xfrm>
            <a:off x="708108" y="4192196"/>
            <a:ext cx="6245142" cy="2538067"/>
          </a:xfrm>
          <a:prstGeom prst="rect">
            <a:avLst/>
          </a:prstGeom>
          <a:noFill/>
        </p:spPr>
        <p:txBody>
          <a:bodyPr wrap="square">
            <a:spAutoFit/>
          </a:bodyPr>
          <a:lstStyle/>
          <a:p>
            <a:pPr>
              <a:lnSpc>
                <a:spcPct val="115000"/>
              </a:lnSpc>
            </a:pPr>
            <a:r>
              <a:rPr lang="en-US" sz="2800">
                <a:solidFill>
                  <a:srgbClr val="000000"/>
                </a:solidFill>
                <a:effectLst/>
                <a:ea typeface="Times New Roman" panose="02020603050405020304" pitchFamily="18" charset="0"/>
              </a:rPr>
              <a:t>Yếu tố ảnh hưởng đến tầm xa của quả tạ:</a:t>
            </a:r>
            <a:endParaRPr lang="en-US" sz="2800">
              <a:effectLst/>
              <a:ea typeface="Times New Roman" panose="02020603050405020304" pitchFamily="18" charset="0"/>
            </a:endParaRPr>
          </a:p>
          <a:p>
            <a:pPr indent="199390">
              <a:lnSpc>
                <a:spcPct val="115000"/>
              </a:lnSpc>
            </a:pPr>
            <a:r>
              <a:rPr lang="en-US" sz="2800">
                <a:solidFill>
                  <a:srgbClr val="000000"/>
                </a:solidFill>
                <a:effectLst/>
                <a:ea typeface="Times New Roman" panose="02020603050405020304" pitchFamily="18" charset="0"/>
                <a:sym typeface="Wingdings" panose="05000000000000000000" pitchFamily="2" charset="2"/>
              </a:rPr>
              <a:t></a:t>
            </a:r>
            <a:r>
              <a:rPr lang="en-US" sz="2800">
                <a:solidFill>
                  <a:srgbClr val="000000"/>
                </a:solidFill>
                <a:effectLst/>
                <a:ea typeface="Times New Roman" panose="02020603050405020304" pitchFamily="18" charset="0"/>
              </a:rPr>
              <a:t> Góc ném</a:t>
            </a:r>
            <a:endParaRPr lang="en-US" sz="2800">
              <a:effectLst/>
              <a:ea typeface="Times New Roman" panose="02020603050405020304" pitchFamily="18" charset="0"/>
            </a:endParaRPr>
          </a:p>
          <a:p>
            <a:pPr indent="199390">
              <a:lnSpc>
                <a:spcPct val="115000"/>
              </a:lnSpc>
            </a:pPr>
            <a:r>
              <a:rPr lang="en-US" sz="2800">
                <a:solidFill>
                  <a:srgbClr val="000000"/>
                </a:solidFill>
                <a:effectLst/>
                <a:ea typeface="Times New Roman" panose="02020603050405020304" pitchFamily="18" charset="0"/>
                <a:sym typeface="Wingdings" panose="05000000000000000000" pitchFamily="2" charset="2"/>
              </a:rPr>
              <a:t></a:t>
            </a:r>
            <a:r>
              <a:rPr lang="en-US" sz="2800">
                <a:solidFill>
                  <a:srgbClr val="000000"/>
                </a:solidFill>
                <a:effectLst/>
                <a:ea typeface="Times New Roman" panose="02020603050405020304" pitchFamily="18" charset="0"/>
              </a:rPr>
              <a:t> Vận tốc ném ban đầu</a:t>
            </a:r>
            <a:endParaRPr lang="en-US" sz="2800">
              <a:effectLst/>
              <a:ea typeface="Times New Roman" panose="02020603050405020304" pitchFamily="18" charset="0"/>
            </a:endParaRPr>
          </a:p>
          <a:p>
            <a:pPr indent="199390">
              <a:lnSpc>
                <a:spcPct val="115000"/>
              </a:lnSpc>
            </a:pPr>
            <a:r>
              <a:rPr lang="en-US" sz="2800">
                <a:solidFill>
                  <a:srgbClr val="000000"/>
                </a:solidFill>
                <a:effectLst/>
                <a:ea typeface="Times New Roman" panose="02020603050405020304" pitchFamily="18" charset="0"/>
                <a:sym typeface="Wingdings" panose="05000000000000000000" pitchFamily="2" charset="2"/>
              </a:rPr>
              <a:t></a:t>
            </a:r>
            <a:r>
              <a:rPr lang="en-US" sz="2800">
                <a:solidFill>
                  <a:srgbClr val="000000"/>
                </a:solidFill>
                <a:effectLst/>
                <a:ea typeface="Times New Roman" panose="02020603050405020304" pitchFamily="18" charset="0"/>
              </a:rPr>
              <a:t> Độ cao ném</a:t>
            </a:r>
            <a:endParaRPr lang="en-US" sz="2800">
              <a:effectLst/>
              <a:ea typeface="Times New Roman" panose="02020603050405020304" pitchFamily="18" charset="0"/>
            </a:endParaRPr>
          </a:p>
          <a:p>
            <a:pPr indent="199390">
              <a:lnSpc>
                <a:spcPct val="115000"/>
              </a:lnSpc>
            </a:pPr>
            <a:r>
              <a:rPr lang="en-US" sz="2800">
                <a:solidFill>
                  <a:srgbClr val="000000"/>
                </a:solidFill>
                <a:effectLst/>
                <a:ea typeface="Times New Roman" panose="02020603050405020304" pitchFamily="18" charset="0"/>
                <a:sym typeface="Wingdings" panose="05000000000000000000" pitchFamily="2" charset="2"/>
              </a:rPr>
              <a:t></a:t>
            </a:r>
            <a:r>
              <a:rPr lang="en-US" sz="2800">
                <a:solidFill>
                  <a:srgbClr val="000000"/>
                </a:solidFill>
                <a:effectLst/>
                <a:ea typeface="Times New Roman" panose="02020603050405020304" pitchFamily="18" charset="0"/>
              </a:rPr>
              <a:t> Lực cản của không khí</a:t>
            </a:r>
            <a:endParaRPr lang="en-US" sz="2800">
              <a:effectLst/>
              <a:ea typeface="Times New Roman" panose="02020603050405020304" pitchFamily="18" charset="0"/>
            </a:endParaRPr>
          </a:p>
        </p:txBody>
      </p:sp>
      <p:pic>
        <p:nvPicPr>
          <p:cNvPr id="3" name="Picture 4" descr="137 zalo kim anh">
            <a:extLst>
              <a:ext uri="{FF2B5EF4-FFF2-40B4-BE49-F238E27FC236}">
                <a16:creationId xmlns:a16="http://schemas.microsoft.com/office/drawing/2014/main" id="{61233CC2-4A7A-05B9-A7DC-B4B0B6586C5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53250" y="925454"/>
            <a:ext cx="5181600" cy="28427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137 zalo kim anh">
            <a:extLst>
              <a:ext uri="{FF2B5EF4-FFF2-40B4-BE49-F238E27FC236}">
                <a16:creationId xmlns:a16="http://schemas.microsoft.com/office/drawing/2014/main" id="{3F55D9AC-20C0-6B2A-2FBC-A69AA0EB80F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3887203"/>
            <a:ext cx="5181600" cy="284279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descr="137 zalo kim anh">
                <a:extLst>
                  <a:ext uri="{FF2B5EF4-FFF2-40B4-BE49-F238E27FC236}">
                    <a16:creationId xmlns:a16="http://schemas.microsoft.com/office/drawing/2014/main" id="{832DA068-2071-5EBA-F097-DE553C9CC958}"/>
                  </a:ext>
                </a:extLst>
              </p:cNvPr>
              <p:cNvSpPr txBox="1"/>
              <p:nvPr/>
            </p:nvSpPr>
            <p:spPr>
              <a:xfrm>
                <a:off x="452562" y="1076439"/>
                <a:ext cx="5898982" cy="2540824"/>
              </a:xfrm>
              <a:prstGeom prst="rect">
                <a:avLst/>
              </a:prstGeom>
              <a:solidFill>
                <a:schemeClr val="bg2">
                  <a:lumMod val="75000"/>
                </a:schemeClr>
              </a:solidFill>
              <a:ln>
                <a:solidFill>
                  <a:schemeClr val="bg2">
                    <a:lumMod val="75000"/>
                  </a:schemeClr>
                </a:solidFill>
              </a:ln>
            </p:spPr>
            <p:txBody>
              <a:bodyPr wrap="square">
                <a:spAutoFit/>
              </a:bodyPr>
              <a:lstStyle/>
              <a:p>
                <a:pPr algn="just">
                  <a:lnSpc>
                    <a:spcPct val="115000"/>
                  </a:lnSpc>
                </a:pPr>
                <a:r>
                  <a:rPr lang="en-US" sz="2800">
                    <a:solidFill>
                      <a:srgbClr val="000000"/>
                    </a:solidFill>
                    <a:effectLst/>
                    <a:ea typeface="Times New Roman" panose="02020603050405020304" pitchFamily="18" charset="0"/>
                  </a:rPr>
                  <a:t>Khi quả tạ được ném từ độ cao h hoặc pháo bắn ra sao cho vận tốc ban đầu </a:t>
                </a:r>
                <a14:m>
                  <m:oMath xmlns:m="http://schemas.openxmlformats.org/officeDocument/2006/math">
                    <m:sSub>
                      <m:sSubPr>
                        <m:ctrlPr>
                          <a:rPr lang="en-US" sz="2800" i="1">
                            <a:solidFill>
                              <a:srgbClr val="000000"/>
                            </a:solidFill>
                            <a:effectLst/>
                            <a:latin typeface="Cambria Math" panose="02040503050406030204" pitchFamily="18" charset="0"/>
                            <a:ea typeface="Times New Roman" panose="02020603050405020304" pitchFamily="18" charset="0"/>
                          </a:rPr>
                        </m:ctrlPr>
                      </m:sSubPr>
                      <m:e>
                        <m:acc>
                          <m:accPr>
                            <m:chr m:val="⃗"/>
                            <m:ctrlPr>
                              <a:rPr lang="en-US" sz="2800" i="1">
                                <a:solidFill>
                                  <a:srgbClr val="000000"/>
                                </a:solidFill>
                                <a:effectLst/>
                                <a:latin typeface="Cambria Math" panose="02040503050406030204" pitchFamily="18" charset="0"/>
                                <a:ea typeface="Times New Roman" panose="02020603050405020304" pitchFamily="18" charset="0"/>
                              </a:rPr>
                            </m:ctrlPr>
                          </m:accPr>
                          <m:e>
                            <m:r>
                              <a:rPr lang="en-US" sz="2800" i="1">
                                <a:solidFill>
                                  <a:srgbClr val="000000"/>
                                </a:solidFill>
                                <a:effectLst/>
                                <a:latin typeface="Cambria Math" panose="02040503050406030204" pitchFamily="18" charset="0"/>
                                <a:ea typeface="Times New Roman" panose="02020603050405020304" pitchFamily="18" charset="0"/>
                              </a:rPr>
                              <m:t>𝑣</m:t>
                            </m:r>
                          </m:e>
                        </m:acc>
                      </m:e>
                      <m:sub>
                        <m:r>
                          <a:rPr lang="en-US" sz="2800" i="1">
                            <a:solidFill>
                              <a:srgbClr val="000000"/>
                            </a:solidFill>
                            <a:effectLst/>
                            <a:latin typeface="Cambria Math" panose="02040503050406030204" pitchFamily="18" charset="0"/>
                            <a:ea typeface="Times New Roman" panose="02020603050405020304" pitchFamily="18" charset="0"/>
                          </a:rPr>
                          <m:t>0</m:t>
                        </m:r>
                      </m:sub>
                    </m:sSub>
                  </m:oMath>
                </a14:m>
                <a:r>
                  <a:rPr lang="en-US" sz="2800">
                    <a:solidFill>
                      <a:srgbClr val="000000"/>
                    </a:solidFill>
                    <a:effectLst/>
                    <a:ea typeface="Times New Roman" panose="02020603050405020304" pitchFamily="18" charset="0"/>
                  </a:rPr>
                  <a:t> hợp với phương ngang một góc α, hãy dự đoán các yếu tố ảnh hưởng đến tầm xa của quả tạ?</a:t>
                </a:r>
                <a:endParaRPr lang="en-US" sz="2800">
                  <a:effectLst/>
                  <a:ea typeface="Times New Roman" panose="02020603050405020304" pitchFamily="18" charset="0"/>
                </a:endParaRPr>
              </a:p>
            </p:txBody>
          </p:sp>
        </mc:Choice>
        <mc:Fallback xmlns="">
          <p:sp>
            <p:nvSpPr>
              <p:cNvPr id="5" name="TextBox 4" descr="137 zalo kim anh">
                <a:extLst>
                  <a:ext uri="{FF2B5EF4-FFF2-40B4-BE49-F238E27FC236}">
                    <a16:creationId xmlns:a16="http://schemas.microsoft.com/office/drawing/2014/main" id="{832DA068-2071-5EBA-F097-DE553C9CC958}"/>
                  </a:ext>
                </a:extLst>
              </p:cNvPr>
              <p:cNvSpPr txBox="1">
                <a:spLocks noRot="1" noChangeAspect="1" noMove="1" noResize="1" noEditPoints="1" noAdjustHandles="1" noChangeArrowheads="1" noChangeShapeType="1" noTextEdit="1"/>
              </p:cNvSpPr>
              <p:nvPr/>
            </p:nvSpPr>
            <p:spPr>
              <a:xfrm>
                <a:off x="452562" y="1076439"/>
                <a:ext cx="5898982" cy="2540824"/>
              </a:xfrm>
              <a:prstGeom prst="rect">
                <a:avLst/>
              </a:prstGeom>
              <a:blipFill>
                <a:blip r:embed="rId4"/>
                <a:stretch>
                  <a:fillRect l="-1959" t="-957" r="-2062" b="-5742"/>
                </a:stretch>
              </a:blipFill>
              <a:ln>
                <a:solidFill>
                  <a:schemeClr val="bg2">
                    <a:lumMod val="75000"/>
                  </a:schemeClr>
                </a:solidFill>
              </a:ln>
            </p:spPr>
            <p:txBody>
              <a:bodyPr/>
              <a:lstStyle/>
              <a:p>
                <a:r>
                  <a:rPr lang="vi-VN">
                    <a:noFill/>
                  </a:rPr>
                  <a:t> </a:t>
                </a:r>
              </a:p>
            </p:txBody>
          </p:sp>
        </mc:Fallback>
      </mc:AlternateContent>
    </p:spTree>
    <p:extLst>
      <p:ext uri="{BB962C8B-B14F-4D97-AF65-F5344CB8AC3E}">
        <p14:creationId xmlns:p14="http://schemas.microsoft.com/office/powerpoint/2010/main" val="37956543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left)">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2" descr="137 zalo kim anh">
            <a:extLst>
              <a:ext uri="{FF2B5EF4-FFF2-40B4-BE49-F238E27FC236}">
                <a16:creationId xmlns:a16="http://schemas.microsoft.com/office/drawing/2014/main" id="{552D34B8-8847-9D03-1786-CA8DD604C7B6}"/>
              </a:ext>
            </a:extLst>
          </p:cNvPr>
          <p:cNvSpPr txBox="1">
            <a:spLocks/>
          </p:cNvSpPr>
          <p:nvPr/>
        </p:nvSpPr>
        <p:spPr>
          <a:xfrm flipH="1">
            <a:off x="4447719" y="4148080"/>
            <a:ext cx="3253935" cy="126532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1pPr>
            <a:lvl2pPr marL="914400" marR="0" lvl="1"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2pPr>
            <a:lvl3pPr marL="1371600" marR="0" lvl="2"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3pPr>
            <a:lvl4pPr marL="1828800" marR="0" lvl="3"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4pPr>
            <a:lvl5pPr marL="2286000" marR="0" lvl="4"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5pPr>
            <a:lvl6pPr marL="2743200" marR="0" lvl="5"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6pPr>
            <a:lvl7pPr marL="3200400" marR="0" lvl="6"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7pPr>
            <a:lvl8pPr marL="3657600" marR="0" lvl="7"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8pPr>
            <a:lvl9pPr marL="4114800" marR="0" lvl="8"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9pPr>
          </a:lstStyle>
          <a:p>
            <a:pPr marL="609585" indent="-406390" defTabSz="1219170"/>
            <a:r>
              <a:rPr lang="en-US" sz="2400" kern="0">
                <a:latin typeface="Calibri" panose="020F0502020204030204" pitchFamily="34" charset="0"/>
                <a:cs typeface="Calibri" panose="020F0502020204030204" pitchFamily="34" charset="0"/>
              </a:rPr>
              <a:t>…………………………………</a:t>
            </a:r>
          </a:p>
          <a:p>
            <a:pPr marL="609585" indent="-406390" defTabSz="1219170"/>
            <a:r>
              <a:rPr lang="en-US" sz="2400" kern="0">
                <a:latin typeface="Calibri" panose="020F0502020204030204" pitchFamily="34" charset="0"/>
                <a:cs typeface="Calibri" panose="020F0502020204030204" pitchFamily="34" charset="0"/>
              </a:rPr>
              <a:t>…………………………………</a:t>
            </a:r>
          </a:p>
          <a:p>
            <a:pPr marL="609585" indent="-406390" defTabSz="1219170"/>
            <a:r>
              <a:rPr lang="en-US" sz="2400" kern="0">
                <a:latin typeface="Calibri" panose="020F0502020204030204" pitchFamily="34" charset="0"/>
                <a:cs typeface="Calibri" panose="020F0502020204030204" pitchFamily="34" charset="0"/>
              </a:rPr>
              <a:t>…………………………………</a:t>
            </a:r>
          </a:p>
          <a:p>
            <a:pPr marL="609585" indent="-406390" defTabSz="1219170"/>
            <a:r>
              <a:rPr lang="en-US" sz="2400" kern="0">
                <a:latin typeface="Calibri" panose="020F0502020204030204" pitchFamily="34" charset="0"/>
                <a:cs typeface="Calibri" panose="020F0502020204030204" pitchFamily="34" charset="0"/>
              </a:rPr>
              <a:t>…………………………………</a:t>
            </a:r>
          </a:p>
          <a:p>
            <a:pPr marL="609585" indent="-406390" defTabSz="1219170"/>
            <a:r>
              <a:rPr lang="en-US" sz="2400" kern="0">
                <a:latin typeface="Calibri" panose="020F0502020204030204" pitchFamily="34" charset="0"/>
                <a:cs typeface="Calibri" panose="020F0502020204030204" pitchFamily="34" charset="0"/>
              </a:rPr>
              <a:t>…………………………………</a:t>
            </a:r>
          </a:p>
        </p:txBody>
      </p:sp>
      <p:sp>
        <p:nvSpPr>
          <p:cNvPr id="2" name="Title 1" descr="137 zalo kim anh">
            <a:extLst>
              <a:ext uri="{FF2B5EF4-FFF2-40B4-BE49-F238E27FC236}">
                <a16:creationId xmlns:a16="http://schemas.microsoft.com/office/drawing/2014/main" id="{4111403C-3CBC-323A-0760-66C980DF3EB0}"/>
              </a:ext>
            </a:extLst>
          </p:cNvPr>
          <p:cNvSpPr>
            <a:spLocks noGrp="1"/>
          </p:cNvSpPr>
          <p:nvPr>
            <p:ph type="ctrTitle"/>
          </p:nvPr>
        </p:nvSpPr>
        <p:spPr>
          <a:xfrm>
            <a:off x="431371" y="530200"/>
            <a:ext cx="11329259" cy="788000"/>
          </a:xfrm>
        </p:spPr>
        <p:txBody>
          <a:bodyPr/>
          <a:lstStyle/>
          <a:p>
            <a:pPr algn="ctr"/>
            <a:r>
              <a:rPr lang="en-US" sz="2400" b="1">
                <a:latin typeface="Verdana" panose="020B0604030504040204" pitchFamily="34" charset="0"/>
                <a:ea typeface="Verdana" panose="020B0604030504040204" pitchFamily="34" charset="0"/>
              </a:rPr>
              <a:t>DỰ ÁN: </a:t>
            </a:r>
            <a:r>
              <a:rPr lang="en-US" sz="2400" b="1">
                <a:effectLst/>
                <a:latin typeface="Verdana" panose="020B0604030504040204" pitchFamily="34" charset="0"/>
                <a:ea typeface="Verdana" panose="020B0604030504040204" pitchFamily="34" charset="0"/>
              </a:rPr>
              <a:t>ĐIỀU KIỆN NÉM VẬT TRONG KHÔNG KHÍ ĐỂ ĐẠT ĐỘ CAO HOẶC TẦM XA LỚN NHẤT</a:t>
            </a:r>
            <a:endParaRPr lang="en-US">
              <a:latin typeface="Verdana" panose="020B0604030504040204" pitchFamily="34" charset="0"/>
              <a:ea typeface="Verdana" panose="020B0604030504040204" pitchFamily="34" charset="0"/>
            </a:endParaRPr>
          </a:p>
        </p:txBody>
      </p:sp>
      <p:sp>
        <p:nvSpPr>
          <p:cNvPr id="3" name="Subtitle 2" descr="137 zalo kim anh">
            <a:extLst>
              <a:ext uri="{FF2B5EF4-FFF2-40B4-BE49-F238E27FC236}">
                <a16:creationId xmlns:a16="http://schemas.microsoft.com/office/drawing/2014/main" id="{983E5D60-6068-E268-3620-DA094B167991}"/>
              </a:ext>
            </a:extLst>
          </p:cNvPr>
          <p:cNvSpPr>
            <a:spLocks noGrp="1"/>
          </p:cNvSpPr>
          <p:nvPr>
            <p:ph type="subTitle" idx="1"/>
          </p:nvPr>
        </p:nvSpPr>
        <p:spPr>
          <a:xfrm flipH="1">
            <a:off x="568565" y="2155092"/>
            <a:ext cx="3253935" cy="1658048"/>
          </a:xfrm>
        </p:spPr>
        <p:txBody>
          <a:bodyPr/>
          <a:lstStyle/>
          <a:p>
            <a:r>
              <a:rPr lang="en-US" sz="2400">
                <a:latin typeface="Calibri" panose="020F0502020204030204" pitchFamily="34" charset="0"/>
                <a:cs typeface="Calibri" panose="020F0502020204030204" pitchFamily="34" charset="0"/>
              </a:rPr>
              <a:t>………………………………….</a:t>
            </a:r>
          </a:p>
          <a:p>
            <a:r>
              <a:rPr lang="en-US" sz="2400">
                <a:latin typeface="Calibri" panose="020F0502020204030204" pitchFamily="34" charset="0"/>
                <a:cs typeface="Calibri" panose="020F0502020204030204" pitchFamily="34" charset="0"/>
              </a:rPr>
              <a:t>………………………………….</a:t>
            </a:r>
          </a:p>
          <a:p>
            <a:r>
              <a:rPr lang="en-US" sz="2400">
                <a:latin typeface="Calibri" panose="020F0502020204030204" pitchFamily="34" charset="0"/>
                <a:cs typeface="Calibri" panose="020F0502020204030204" pitchFamily="34" charset="0"/>
              </a:rPr>
              <a:t>………………………………….</a:t>
            </a:r>
          </a:p>
          <a:p>
            <a:r>
              <a:rPr lang="en-US" sz="2400">
                <a:latin typeface="Calibri" panose="020F0502020204030204" pitchFamily="34" charset="0"/>
                <a:cs typeface="Calibri" panose="020F0502020204030204" pitchFamily="34" charset="0"/>
              </a:rPr>
              <a:t>………………………………….</a:t>
            </a:r>
          </a:p>
          <a:p>
            <a:endParaRPr lang="en-US" sz="2400">
              <a:latin typeface="Calibri" panose="020F0502020204030204" pitchFamily="34" charset="0"/>
              <a:cs typeface="Calibri" panose="020F0502020204030204" pitchFamily="34" charset="0"/>
            </a:endParaRPr>
          </a:p>
        </p:txBody>
      </p:sp>
      <p:sp>
        <p:nvSpPr>
          <p:cNvPr id="4" name="Subtitle 3" descr="137 zalo kim anh">
            <a:extLst>
              <a:ext uri="{FF2B5EF4-FFF2-40B4-BE49-F238E27FC236}">
                <a16:creationId xmlns:a16="http://schemas.microsoft.com/office/drawing/2014/main" id="{CBF1CFF6-1FDA-5578-14B7-6CC82266724D}"/>
              </a:ext>
            </a:extLst>
          </p:cNvPr>
          <p:cNvSpPr>
            <a:spLocks noGrp="1"/>
          </p:cNvSpPr>
          <p:nvPr>
            <p:ph type="subTitle" idx="2"/>
          </p:nvPr>
        </p:nvSpPr>
        <p:spPr>
          <a:xfrm flipH="1">
            <a:off x="568567" y="1765875"/>
            <a:ext cx="3254000" cy="510997"/>
          </a:xfrm>
        </p:spPr>
        <p:txBody>
          <a:bodyPr/>
          <a:lstStyle/>
          <a:p>
            <a:pPr indent="-609585" algn="just"/>
            <a:r>
              <a:rPr lang="en-US" sz="2400" b="1">
                <a:latin typeface="Calibri" panose="020F0502020204030204" pitchFamily="34" charset="0"/>
                <a:ea typeface="Verdana" panose="020B0604030504040204" pitchFamily="34" charset="0"/>
                <a:cs typeface="Calibri" panose="020F0502020204030204" pitchFamily="34" charset="0"/>
              </a:rPr>
              <a:t>I. Mục đích của dự án:</a:t>
            </a:r>
            <a:endParaRPr lang="en-US">
              <a:latin typeface="Calibri" panose="020F0502020204030204" pitchFamily="34" charset="0"/>
              <a:ea typeface="Verdana" panose="020B0604030504040204" pitchFamily="34" charset="0"/>
              <a:cs typeface="Calibri" panose="020F0502020204030204" pitchFamily="34" charset="0"/>
            </a:endParaRPr>
          </a:p>
        </p:txBody>
      </p:sp>
      <p:sp>
        <p:nvSpPr>
          <p:cNvPr id="6" name="Subtitle 5" descr="137 zalo kim anh">
            <a:extLst>
              <a:ext uri="{FF2B5EF4-FFF2-40B4-BE49-F238E27FC236}">
                <a16:creationId xmlns:a16="http://schemas.microsoft.com/office/drawing/2014/main" id="{208469E2-B468-C4F8-6566-6721586B169C}"/>
              </a:ext>
            </a:extLst>
          </p:cNvPr>
          <p:cNvSpPr>
            <a:spLocks noGrp="1"/>
          </p:cNvSpPr>
          <p:nvPr>
            <p:ph type="subTitle" idx="4"/>
          </p:nvPr>
        </p:nvSpPr>
        <p:spPr>
          <a:xfrm flipH="1">
            <a:off x="4367808" y="1812449"/>
            <a:ext cx="3413760" cy="763200"/>
          </a:xfrm>
        </p:spPr>
        <p:txBody>
          <a:bodyPr/>
          <a:lstStyle/>
          <a:p>
            <a:pPr marL="313259" indent="-313259" algn="just"/>
            <a:r>
              <a:rPr lang="en-US" sz="2400" b="1">
                <a:latin typeface="Calibri" panose="020F0502020204030204" pitchFamily="34" charset="0"/>
                <a:ea typeface="Times New Roman" panose="02020603050405020304" pitchFamily="18" charset="0"/>
                <a:cs typeface="Calibri" panose="020F0502020204030204" pitchFamily="34" charset="0"/>
              </a:rPr>
              <a:t>III. Kế hoạch thực hiện dự án:</a:t>
            </a:r>
            <a:endParaRPr lang="en-US" sz="2400">
              <a:latin typeface="Calibri" panose="020F0502020204030204" pitchFamily="34" charset="0"/>
              <a:cs typeface="Calibri" panose="020F0502020204030204" pitchFamily="34" charset="0"/>
            </a:endParaRPr>
          </a:p>
        </p:txBody>
      </p:sp>
      <p:sp>
        <p:nvSpPr>
          <p:cNvPr id="10" name="TextBox 9" descr="137 zalo kim anh">
            <a:extLst>
              <a:ext uri="{FF2B5EF4-FFF2-40B4-BE49-F238E27FC236}">
                <a16:creationId xmlns:a16="http://schemas.microsoft.com/office/drawing/2014/main" id="{6440CBE2-7D01-06E7-E4E0-0BE58C410A05}"/>
              </a:ext>
            </a:extLst>
          </p:cNvPr>
          <p:cNvSpPr txBox="1"/>
          <p:nvPr/>
        </p:nvSpPr>
        <p:spPr>
          <a:xfrm>
            <a:off x="568838" y="2174216"/>
            <a:ext cx="3253663" cy="1569660"/>
          </a:xfrm>
          <a:prstGeom prst="rect">
            <a:avLst/>
          </a:prstGeom>
          <a:noFill/>
        </p:spPr>
        <p:txBody>
          <a:bodyPr wrap="square">
            <a:spAutoFit/>
          </a:bodyPr>
          <a:lstStyle/>
          <a:p>
            <a:pPr algn="just" defTabSz="1219170">
              <a:buClr>
                <a:srgbClr val="000000"/>
              </a:buClr>
            </a:pPr>
            <a:r>
              <a:rPr lang="en-US" sz="2400" b="1" kern="0">
                <a:solidFill>
                  <a:schemeClr val="accent5"/>
                </a:solidFill>
                <a:latin typeface="Calibri" panose="020F0502020204030204" pitchFamily="34" charset="0"/>
                <a:ea typeface="Times New Roman" panose="02020603050405020304" pitchFamily="18" charset="0"/>
                <a:cs typeface="Calibri" panose="020F0502020204030204" pitchFamily="34" charset="0"/>
                <a:sym typeface="Arial"/>
              </a:rPr>
              <a:t>Tìm điều kiện về ném vật trong không khí để đạt độ cao hoặc tầm xa lớn nhất</a:t>
            </a:r>
            <a:endParaRPr lang="en-US" sz="2400" b="1" kern="0">
              <a:solidFill>
                <a:schemeClr val="accent5"/>
              </a:solidFill>
              <a:latin typeface="Calibri" panose="020F0502020204030204" pitchFamily="34" charset="0"/>
              <a:cs typeface="Calibri" panose="020F0502020204030204" pitchFamily="34" charset="0"/>
              <a:sym typeface="Arial"/>
            </a:endParaRPr>
          </a:p>
        </p:txBody>
      </p:sp>
      <p:sp>
        <p:nvSpPr>
          <p:cNvPr id="13" name="Subtitle 2" descr="137 zalo kim anh">
            <a:extLst>
              <a:ext uri="{FF2B5EF4-FFF2-40B4-BE49-F238E27FC236}">
                <a16:creationId xmlns:a16="http://schemas.microsoft.com/office/drawing/2014/main" id="{4E28B6B0-AE1E-D32D-7989-655CEE405AE5}"/>
              </a:ext>
            </a:extLst>
          </p:cNvPr>
          <p:cNvSpPr txBox="1">
            <a:spLocks/>
          </p:cNvSpPr>
          <p:nvPr/>
        </p:nvSpPr>
        <p:spPr>
          <a:xfrm flipH="1">
            <a:off x="568566" y="4515524"/>
            <a:ext cx="3253935" cy="196977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1pPr>
            <a:lvl2pPr marL="914400" marR="0" lvl="1"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2pPr>
            <a:lvl3pPr marL="1371600" marR="0" lvl="2"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3pPr>
            <a:lvl4pPr marL="1828800" marR="0" lvl="3"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4pPr>
            <a:lvl5pPr marL="2286000" marR="0" lvl="4"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5pPr>
            <a:lvl6pPr marL="2743200" marR="0" lvl="5"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6pPr>
            <a:lvl7pPr marL="3200400" marR="0" lvl="6"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7pPr>
            <a:lvl8pPr marL="3657600" marR="0" lvl="7"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8pPr>
            <a:lvl9pPr marL="4114800" marR="0" lvl="8"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9pPr>
          </a:lstStyle>
          <a:p>
            <a:pPr marL="609585" indent="-406390" defTabSz="1219170"/>
            <a:r>
              <a:rPr lang="en-US" sz="2400" kern="0">
                <a:latin typeface="Calibri" panose="020F0502020204030204" pitchFamily="34" charset="0"/>
                <a:cs typeface="Calibri" panose="020F0502020204030204" pitchFamily="34" charset="0"/>
              </a:rPr>
              <a:t>…………………………………</a:t>
            </a:r>
          </a:p>
          <a:p>
            <a:pPr marL="609585" indent="-406390" defTabSz="1219170"/>
            <a:r>
              <a:rPr lang="en-US" sz="2400" kern="0">
                <a:latin typeface="Calibri" panose="020F0502020204030204" pitchFamily="34" charset="0"/>
                <a:cs typeface="Calibri" panose="020F0502020204030204" pitchFamily="34" charset="0"/>
              </a:rPr>
              <a:t>…………………………………</a:t>
            </a:r>
          </a:p>
          <a:p>
            <a:pPr marL="609585" indent="-406390" defTabSz="1219170"/>
            <a:r>
              <a:rPr lang="en-US" sz="2400" kern="0">
                <a:latin typeface="Calibri" panose="020F0502020204030204" pitchFamily="34" charset="0"/>
                <a:cs typeface="Calibri" panose="020F0502020204030204" pitchFamily="34" charset="0"/>
              </a:rPr>
              <a:t>…………………………………</a:t>
            </a:r>
          </a:p>
          <a:p>
            <a:pPr marL="609585" indent="-406390" defTabSz="1219170"/>
            <a:r>
              <a:rPr lang="en-US" sz="2400" kern="0">
                <a:latin typeface="Calibri" panose="020F0502020204030204" pitchFamily="34" charset="0"/>
                <a:cs typeface="Calibri" panose="020F0502020204030204" pitchFamily="34" charset="0"/>
              </a:rPr>
              <a:t>…………………………………</a:t>
            </a:r>
          </a:p>
          <a:p>
            <a:pPr marL="609585" indent="-406390" defTabSz="1219170"/>
            <a:endParaRPr lang="en-US" sz="2400" kern="0">
              <a:latin typeface="Calibri" panose="020F0502020204030204" pitchFamily="34" charset="0"/>
              <a:cs typeface="Calibri" panose="020F0502020204030204" pitchFamily="34" charset="0"/>
            </a:endParaRPr>
          </a:p>
          <a:p>
            <a:pPr marL="609585" indent="-406390" defTabSz="1219170"/>
            <a:endParaRPr lang="en-US" sz="2400" kern="0">
              <a:latin typeface="Calibri" panose="020F0502020204030204" pitchFamily="34" charset="0"/>
              <a:cs typeface="Calibri" panose="020F0502020204030204" pitchFamily="34" charset="0"/>
            </a:endParaRPr>
          </a:p>
        </p:txBody>
      </p:sp>
      <p:sp>
        <p:nvSpPr>
          <p:cNvPr id="14" name="Subtitle 3" descr="137 zalo kim anh">
            <a:extLst>
              <a:ext uri="{FF2B5EF4-FFF2-40B4-BE49-F238E27FC236}">
                <a16:creationId xmlns:a16="http://schemas.microsoft.com/office/drawing/2014/main" id="{428A6CFE-D49F-F85D-EA4A-C522EF1DCC35}"/>
              </a:ext>
            </a:extLst>
          </p:cNvPr>
          <p:cNvSpPr txBox="1">
            <a:spLocks/>
          </p:cNvSpPr>
          <p:nvPr/>
        </p:nvSpPr>
        <p:spPr>
          <a:xfrm flipH="1">
            <a:off x="568565" y="3755881"/>
            <a:ext cx="3253663" cy="94182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1pPr>
            <a:lvl2pPr marL="914400" marR="0" lvl="1"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2pPr>
            <a:lvl3pPr marL="1371600" marR="0" lvl="2"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3pPr>
            <a:lvl4pPr marL="1828800" marR="0" lvl="3"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4pPr>
            <a:lvl5pPr marL="2286000" marR="0" lvl="4"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5pPr>
            <a:lvl6pPr marL="2743200" marR="0" lvl="5"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6pPr>
            <a:lvl7pPr marL="3200400" marR="0" lvl="6"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7pPr>
            <a:lvl8pPr marL="3657600" marR="0" lvl="7"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8pPr>
            <a:lvl9pPr marL="4114800" marR="0" lvl="8"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9pPr>
          </a:lstStyle>
          <a:p>
            <a:pPr marL="313259" indent="-313259" algn="just" defTabSz="1219170"/>
            <a:r>
              <a:rPr lang="en-US" sz="2400" b="1" kern="0">
                <a:latin typeface="Calibri" panose="020F0502020204030204" pitchFamily="34" charset="0"/>
                <a:ea typeface="Verdana" panose="020B0604030504040204" pitchFamily="34" charset="0"/>
                <a:cs typeface="Calibri" panose="020F0502020204030204" pitchFamily="34" charset="0"/>
              </a:rPr>
              <a:t>II. </a:t>
            </a:r>
            <a:r>
              <a:rPr lang="en-US" sz="2400" b="1" kern="0">
                <a:latin typeface="Calibri" panose="020F0502020204030204" pitchFamily="34" charset="0"/>
                <a:ea typeface="Times New Roman" panose="02020603050405020304" pitchFamily="18" charset="0"/>
                <a:cs typeface="Calibri" panose="020F0502020204030204" pitchFamily="34" charset="0"/>
              </a:rPr>
              <a:t>Vấn đề thực tiễn đặt ra</a:t>
            </a:r>
            <a:r>
              <a:rPr lang="en-US" sz="2400" b="1" kern="0">
                <a:latin typeface="Calibri" panose="020F0502020204030204" pitchFamily="34" charset="0"/>
                <a:ea typeface="Verdana" panose="020B0604030504040204" pitchFamily="34" charset="0"/>
                <a:cs typeface="Calibri" panose="020F0502020204030204" pitchFamily="34" charset="0"/>
              </a:rPr>
              <a:t>:</a:t>
            </a:r>
            <a:endParaRPr lang="en-US" sz="2400" kern="0">
              <a:latin typeface="Calibri" panose="020F0502020204030204" pitchFamily="34" charset="0"/>
              <a:ea typeface="Verdana" panose="020B0604030504040204" pitchFamily="34" charset="0"/>
              <a:cs typeface="Calibri" panose="020F0502020204030204" pitchFamily="34" charset="0"/>
            </a:endParaRPr>
          </a:p>
        </p:txBody>
      </p:sp>
      <p:sp>
        <p:nvSpPr>
          <p:cNvPr id="15" name="TextBox 14" descr="137 zalo kim anh">
            <a:extLst>
              <a:ext uri="{FF2B5EF4-FFF2-40B4-BE49-F238E27FC236}">
                <a16:creationId xmlns:a16="http://schemas.microsoft.com/office/drawing/2014/main" id="{29D46085-3378-5C22-EBB3-43DA94CCA1C3}"/>
              </a:ext>
            </a:extLst>
          </p:cNvPr>
          <p:cNvSpPr txBox="1"/>
          <p:nvPr/>
        </p:nvSpPr>
        <p:spPr>
          <a:xfrm>
            <a:off x="568294" y="4562261"/>
            <a:ext cx="3253663" cy="1569660"/>
          </a:xfrm>
          <a:prstGeom prst="rect">
            <a:avLst/>
          </a:prstGeom>
          <a:noFill/>
        </p:spPr>
        <p:txBody>
          <a:bodyPr wrap="square">
            <a:spAutoFit/>
          </a:bodyPr>
          <a:lstStyle/>
          <a:p>
            <a:pPr algn="just" defTabSz="1219170">
              <a:buClr>
                <a:srgbClr val="000000"/>
              </a:buClr>
            </a:pPr>
            <a:r>
              <a:rPr lang="en-US" sz="2400" b="1" kern="0">
                <a:solidFill>
                  <a:schemeClr val="accent5"/>
                </a:solidFill>
                <a:latin typeface="Calibri" panose="020F0502020204030204" pitchFamily="34" charset="0"/>
                <a:ea typeface="Times New Roman" panose="02020603050405020304" pitchFamily="18" charset="0"/>
                <a:cs typeface="Calibri" panose="020F0502020204030204" pitchFamily="34" charset="0"/>
                <a:sym typeface="Arial"/>
              </a:rPr>
              <a:t>Làm thế nào để </a:t>
            </a:r>
            <a:r>
              <a:rPr lang="en-US" sz="2400" b="1">
                <a:solidFill>
                  <a:schemeClr val="accent5"/>
                </a:solidFill>
                <a:latin typeface="Calibri" panose="020F0502020204030204" pitchFamily="34" charset="0"/>
                <a:ea typeface="Times New Roman" panose="02020603050405020304" pitchFamily="18" charset="0"/>
                <a:cs typeface="Calibri" panose="020F0502020204030204" pitchFamily="34" charset="0"/>
              </a:rPr>
              <a:t>ném vật trong không khí để đạt độ cao hoặc tầm xa lớn nhất?</a:t>
            </a:r>
            <a:endParaRPr lang="en-US" sz="2400" b="1" kern="0">
              <a:solidFill>
                <a:schemeClr val="accent5"/>
              </a:solidFill>
              <a:latin typeface="Calibri" panose="020F0502020204030204" pitchFamily="34" charset="0"/>
              <a:cs typeface="Calibri" panose="020F0502020204030204" pitchFamily="34" charset="0"/>
              <a:sym typeface="Arial"/>
            </a:endParaRPr>
          </a:p>
        </p:txBody>
      </p:sp>
      <p:sp>
        <p:nvSpPr>
          <p:cNvPr id="29" name="Subtitle 7" descr="137 zalo kim anh">
            <a:extLst>
              <a:ext uri="{FF2B5EF4-FFF2-40B4-BE49-F238E27FC236}">
                <a16:creationId xmlns:a16="http://schemas.microsoft.com/office/drawing/2014/main" id="{751359DE-8979-B4A9-FBAC-35A2B803A1D1}"/>
              </a:ext>
            </a:extLst>
          </p:cNvPr>
          <p:cNvSpPr txBox="1">
            <a:spLocks/>
          </p:cNvSpPr>
          <p:nvPr/>
        </p:nvSpPr>
        <p:spPr>
          <a:xfrm flipH="1">
            <a:off x="8362855" y="1719481"/>
            <a:ext cx="3246907" cy="196977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1pPr>
            <a:lvl2pPr marL="914400" marR="0" lvl="1"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2pPr>
            <a:lvl3pPr marL="1371600" marR="0" lvl="2"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3pPr>
            <a:lvl4pPr marL="1828800" marR="0" lvl="3"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4pPr>
            <a:lvl5pPr marL="2286000" marR="0" lvl="4"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5pPr>
            <a:lvl6pPr marL="2743200" marR="0" lvl="5"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6pPr>
            <a:lvl7pPr marL="3200400" marR="0" lvl="6"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7pPr>
            <a:lvl8pPr marL="3657600" marR="0" lvl="7"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8pPr>
            <a:lvl9pPr marL="4114800" marR="0" lvl="8" indent="-304800" algn="ctr" rtl="0">
              <a:lnSpc>
                <a:spcPct val="100000"/>
              </a:lnSpc>
              <a:spcBef>
                <a:spcPts val="0"/>
              </a:spcBef>
              <a:spcAft>
                <a:spcPts val="0"/>
              </a:spcAft>
              <a:buClr>
                <a:srgbClr val="FF7C3E"/>
              </a:buClr>
              <a:buSzPts val="1400"/>
              <a:buFont typeface="Denk One"/>
              <a:buNone/>
              <a:defRPr sz="1400" b="0" i="0" u="none" strike="noStrike" cap="none">
                <a:solidFill>
                  <a:srgbClr val="FF7C3E"/>
                </a:solidFill>
                <a:latin typeface="Denk One"/>
                <a:ea typeface="Denk One"/>
                <a:cs typeface="Denk One"/>
                <a:sym typeface="Denk One"/>
              </a:defRPr>
            </a:lvl9pPr>
          </a:lstStyle>
          <a:p>
            <a:pPr marL="313259" indent="-313259" algn="just" defTabSz="1219170"/>
            <a:r>
              <a:rPr lang="en-US" sz="2400" b="1" kern="0">
                <a:latin typeface="Calibri" panose="020F0502020204030204" pitchFamily="34" charset="0"/>
                <a:ea typeface="Times New Roman" panose="02020603050405020304" pitchFamily="18" charset="0"/>
                <a:cs typeface="Calibri" panose="020F0502020204030204" pitchFamily="34" charset="0"/>
              </a:rPr>
              <a:t>IV. Tiến hành thí nghiệm (Về nhà)</a:t>
            </a:r>
          </a:p>
          <a:p>
            <a:pPr marL="313259" indent="-313259" algn="just" defTabSz="1219170"/>
            <a:r>
              <a:rPr lang="en-US" sz="2400" b="1" kern="0">
                <a:latin typeface="Calibri" panose="020F0502020204030204" pitchFamily="34" charset="0"/>
                <a:ea typeface="Times New Roman" panose="02020603050405020304" pitchFamily="18" charset="0"/>
                <a:cs typeface="Calibri" panose="020F0502020204030204" pitchFamily="34" charset="0"/>
              </a:rPr>
              <a:t>VI. Lưu ý</a:t>
            </a:r>
          </a:p>
          <a:p>
            <a:pPr marL="313259" indent="-313259" algn="just" defTabSz="1219170"/>
            <a:r>
              <a:rPr lang="en-US" sz="2400" b="1" kern="0">
                <a:latin typeface="Calibri" panose="020F0502020204030204" pitchFamily="34" charset="0"/>
                <a:ea typeface="Times New Roman" panose="02020603050405020304" pitchFamily="18" charset="0"/>
                <a:cs typeface="Calibri" panose="020F0502020204030204" pitchFamily="34" charset="0"/>
              </a:rPr>
              <a:t>VII. Báo cáo kết quả và công bố sản phẩm</a:t>
            </a:r>
            <a:endParaRPr lang="en-US" sz="2400" kern="0">
              <a:latin typeface="Calibri" panose="020F0502020204030204" pitchFamily="34" charset="0"/>
              <a:ea typeface="Times New Roman" panose="02020603050405020304" pitchFamily="18" charset="0"/>
              <a:cs typeface="Calibri" panose="020F0502020204030204" pitchFamily="34" charset="0"/>
            </a:endParaRPr>
          </a:p>
        </p:txBody>
      </p:sp>
      <p:sp>
        <p:nvSpPr>
          <p:cNvPr id="17" name="TextBox 16" descr="137 zalo kim anh">
            <a:extLst>
              <a:ext uri="{FF2B5EF4-FFF2-40B4-BE49-F238E27FC236}">
                <a16:creationId xmlns:a16="http://schemas.microsoft.com/office/drawing/2014/main" id="{85C8C1F6-1D07-6DF0-845E-F04A93FEDD74}"/>
              </a:ext>
            </a:extLst>
          </p:cNvPr>
          <p:cNvSpPr txBox="1"/>
          <p:nvPr/>
        </p:nvSpPr>
        <p:spPr>
          <a:xfrm>
            <a:off x="4447719" y="2354601"/>
            <a:ext cx="3253663" cy="830997"/>
          </a:xfrm>
          <a:prstGeom prst="rect">
            <a:avLst/>
          </a:prstGeom>
          <a:noFill/>
        </p:spPr>
        <p:txBody>
          <a:bodyPr wrap="square">
            <a:spAutoFit/>
          </a:bodyPr>
          <a:lstStyle/>
          <a:p>
            <a:pPr marL="171450" indent="-171450" algn="just">
              <a:tabLst>
                <a:tab pos="5955030" algn="l"/>
              </a:tabLst>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Đơn vị kiến thức liên quan:</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Subtitle 2" descr="137 zalo kim anh">
            <a:extLst>
              <a:ext uri="{FF2B5EF4-FFF2-40B4-BE49-F238E27FC236}">
                <a16:creationId xmlns:a16="http://schemas.microsoft.com/office/drawing/2014/main" id="{EB00C382-4B39-6ACC-ABD4-333AF4FA2A68}"/>
              </a:ext>
            </a:extLst>
          </p:cNvPr>
          <p:cNvSpPr txBox="1">
            <a:spLocks/>
          </p:cNvSpPr>
          <p:nvPr/>
        </p:nvSpPr>
        <p:spPr>
          <a:xfrm flipH="1">
            <a:off x="4462783" y="2662010"/>
            <a:ext cx="3253935" cy="126532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1pPr>
            <a:lvl2pPr marL="914400" marR="0" lvl="1"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2pPr>
            <a:lvl3pPr marL="1371600" marR="0" lvl="2"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3pPr>
            <a:lvl4pPr marL="1828800" marR="0" lvl="3"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4pPr>
            <a:lvl5pPr marL="2286000" marR="0" lvl="4"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5pPr>
            <a:lvl6pPr marL="2743200" marR="0" lvl="5"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6pPr>
            <a:lvl7pPr marL="3200400" marR="0" lvl="6"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7pPr>
            <a:lvl8pPr marL="3657600" marR="0" lvl="7"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8pPr>
            <a:lvl9pPr marL="4114800" marR="0" lvl="8" indent="-304800" algn="ctr" rtl="0">
              <a:lnSpc>
                <a:spcPct val="100000"/>
              </a:lnSpc>
              <a:spcBef>
                <a:spcPts val="0"/>
              </a:spcBef>
              <a:spcAft>
                <a:spcPts val="0"/>
              </a:spcAft>
              <a:buClr>
                <a:srgbClr val="434343"/>
              </a:buClr>
              <a:buSzPts val="1200"/>
              <a:buFont typeface="Barlow Semi Condensed Light"/>
              <a:buNone/>
              <a:defRPr sz="1200" b="0" i="0" u="none" strike="noStrike" cap="none">
                <a:solidFill>
                  <a:srgbClr val="434343"/>
                </a:solidFill>
                <a:latin typeface="Barlow Semi Condensed Light"/>
                <a:ea typeface="Barlow Semi Condensed Light"/>
                <a:cs typeface="Barlow Semi Condensed Light"/>
                <a:sym typeface="Barlow Semi Condensed Light"/>
              </a:defRPr>
            </a:lvl9pPr>
          </a:lstStyle>
          <a:p>
            <a:pPr marL="171450" indent="-171450" defTabSz="1219170"/>
            <a:r>
              <a:rPr lang="en-US" sz="2400" kern="0">
                <a:latin typeface="Calibri" panose="020F0502020204030204" pitchFamily="34" charset="0"/>
                <a:cs typeface="Calibri" panose="020F0502020204030204" pitchFamily="34" charset="0"/>
              </a:rPr>
              <a:t>…………………………………</a:t>
            </a:r>
          </a:p>
          <a:p>
            <a:pPr marL="0" indent="0" defTabSz="1219170"/>
            <a:r>
              <a:rPr lang="en-US" sz="2400" kern="0">
                <a:latin typeface="Calibri" panose="020F0502020204030204" pitchFamily="34" charset="0"/>
                <a:cs typeface="Calibri" panose="020F0502020204030204" pitchFamily="34" charset="0"/>
              </a:rPr>
              <a:t>…………………………………</a:t>
            </a:r>
          </a:p>
          <a:p>
            <a:pPr marL="0" indent="0" defTabSz="1219170"/>
            <a:r>
              <a:rPr lang="en-US" sz="2400" kern="0">
                <a:latin typeface="Calibri" panose="020F0502020204030204" pitchFamily="34" charset="0"/>
                <a:cs typeface="Calibri" panose="020F0502020204030204" pitchFamily="34" charset="0"/>
              </a:rPr>
              <a:t>…………………………………</a:t>
            </a:r>
          </a:p>
        </p:txBody>
      </p:sp>
      <p:sp>
        <p:nvSpPr>
          <p:cNvPr id="19" name="TextBox 18" descr="137 zalo kim anh">
            <a:extLst>
              <a:ext uri="{FF2B5EF4-FFF2-40B4-BE49-F238E27FC236}">
                <a16:creationId xmlns:a16="http://schemas.microsoft.com/office/drawing/2014/main" id="{9936CEF8-47F9-299D-7583-F1A566EAD213}"/>
              </a:ext>
            </a:extLst>
          </p:cNvPr>
          <p:cNvSpPr txBox="1"/>
          <p:nvPr/>
        </p:nvSpPr>
        <p:spPr>
          <a:xfrm>
            <a:off x="4529277" y="3069829"/>
            <a:ext cx="3172105" cy="830997"/>
          </a:xfrm>
          <a:prstGeom prst="rect">
            <a:avLst/>
          </a:prstGeom>
          <a:noFill/>
        </p:spPr>
        <p:txBody>
          <a:bodyPr wrap="square">
            <a:spAutoFit/>
          </a:bodyPr>
          <a:lstStyle/>
          <a:p>
            <a:pPr algn="just">
              <a:tabLst>
                <a:tab pos="5955030" algn="l"/>
              </a:tabLst>
            </a:pPr>
            <a:r>
              <a:rPr lang="en-US" sz="2400" b="1">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Tầm bay xa trong chuyển động ném xiên</a:t>
            </a:r>
          </a:p>
        </p:txBody>
      </p:sp>
      <p:sp>
        <p:nvSpPr>
          <p:cNvPr id="21" name="TextBox 20" descr="137 zalo kim anh">
            <a:extLst>
              <a:ext uri="{FF2B5EF4-FFF2-40B4-BE49-F238E27FC236}">
                <a16:creationId xmlns:a16="http://schemas.microsoft.com/office/drawing/2014/main" id="{CEA9CD5A-3552-B5B6-F6A6-8CCA27E932EB}"/>
              </a:ext>
            </a:extLst>
          </p:cNvPr>
          <p:cNvSpPr txBox="1"/>
          <p:nvPr/>
        </p:nvSpPr>
        <p:spPr>
          <a:xfrm>
            <a:off x="4723775" y="4195952"/>
            <a:ext cx="2640494" cy="1938992"/>
          </a:xfrm>
          <a:prstGeom prst="rect">
            <a:avLst/>
          </a:prstGeom>
          <a:noFill/>
        </p:spPr>
        <p:txBody>
          <a:bodyPr wrap="square">
            <a:spAutoFit/>
          </a:bodyPr>
          <a:lstStyle/>
          <a:p>
            <a:pPr indent="90170" algn="just"/>
            <a:r>
              <a:rPr lang="en-US" sz="2400" b="1">
                <a:solidFill>
                  <a:schemeClr val="accent5"/>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2400" b="1">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 Vòi phun nước</a:t>
            </a:r>
            <a:r>
              <a:rPr lang="en-GB" sz="2400" b="1">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b="1">
              <a:solidFill>
                <a:schemeClr val="accent5"/>
              </a:solidFill>
              <a:effectLst/>
              <a:latin typeface="Calibri" panose="020F0502020204030204" pitchFamily="34" charset="0"/>
              <a:ea typeface="Times New Roman" panose="02020603050405020304" pitchFamily="18" charset="0"/>
              <a:cs typeface="Calibri" panose="020F0502020204030204" pitchFamily="34" charset="0"/>
            </a:endParaRPr>
          </a:p>
          <a:p>
            <a:pPr indent="90170" algn="just"/>
            <a:r>
              <a:rPr lang="en-US" sz="2400" b="1">
                <a:solidFill>
                  <a:schemeClr val="accent5"/>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2400" b="1">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 Thước đo độ</a:t>
            </a:r>
          </a:p>
          <a:p>
            <a:pPr indent="90170" algn="just"/>
            <a:r>
              <a:rPr lang="en-US" sz="2400" b="1">
                <a:solidFill>
                  <a:schemeClr val="accent5"/>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US" sz="2400" b="1">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 Dây dọi</a:t>
            </a:r>
          </a:p>
          <a:p>
            <a:pPr indent="90170" algn="just"/>
            <a:r>
              <a:rPr lang="en-US" sz="2400" b="1">
                <a:solidFill>
                  <a:schemeClr val="accent5"/>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en-GB" sz="2400" b="1">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 Chốt cố định thước và dây dọi.</a:t>
            </a:r>
            <a:endParaRPr lang="en-US" sz="2400" b="1">
              <a:solidFill>
                <a:schemeClr val="accent5"/>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6" name="TextBox 25" descr="137 zalo kim anh">
            <a:extLst>
              <a:ext uri="{FF2B5EF4-FFF2-40B4-BE49-F238E27FC236}">
                <a16:creationId xmlns:a16="http://schemas.microsoft.com/office/drawing/2014/main" id="{B01F0942-CD67-C4B8-62D2-72EDB6F1CB71}"/>
              </a:ext>
            </a:extLst>
          </p:cNvPr>
          <p:cNvSpPr txBox="1"/>
          <p:nvPr/>
        </p:nvSpPr>
        <p:spPr>
          <a:xfrm>
            <a:off x="4447175" y="3827474"/>
            <a:ext cx="3269271" cy="461665"/>
          </a:xfrm>
          <a:prstGeom prst="rect">
            <a:avLst/>
          </a:prstGeom>
          <a:noFill/>
        </p:spPr>
        <p:txBody>
          <a:bodyPr wrap="square">
            <a:spAutoFit/>
          </a:bodyPr>
          <a:lstStyle/>
          <a:p>
            <a:pPr algn="just"/>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Thiết kế một dụng cụ:</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1098374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fade">
                                      <p:cBhvr>
                                        <p:cTn id="28" dur="1000"/>
                                        <p:tgtEl>
                                          <p:spTgt spid="21">
                                            <p:txEl>
                                              <p:pRg st="0" end="0"/>
                                            </p:txEl>
                                          </p:spTgt>
                                        </p:tgtEl>
                                      </p:cBhvr>
                                    </p:animEffect>
                                    <p:anim calcmode="lin" valueType="num">
                                      <p:cBhvr>
                                        <p:cTn id="29"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1">
                                            <p:txEl>
                                              <p:pRg st="1" end="1"/>
                                            </p:txEl>
                                          </p:spTgt>
                                        </p:tgtEl>
                                        <p:attrNameLst>
                                          <p:attrName>style.visibility</p:attrName>
                                        </p:attrNameLst>
                                      </p:cBhvr>
                                      <p:to>
                                        <p:strVal val="visible"/>
                                      </p:to>
                                    </p:set>
                                    <p:animEffect transition="in" filter="fade">
                                      <p:cBhvr>
                                        <p:cTn id="35" dur="1000"/>
                                        <p:tgtEl>
                                          <p:spTgt spid="21">
                                            <p:txEl>
                                              <p:pRg st="1" end="1"/>
                                            </p:txEl>
                                          </p:spTgt>
                                        </p:tgtEl>
                                      </p:cBhvr>
                                    </p:animEffect>
                                    <p:anim calcmode="lin" valueType="num">
                                      <p:cBhvr>
                                        <p:cTn id="36"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1">
                                            <p:txEl>
                                              <p:pRg st="2" end="2"/>
                                            </p:txEl>
                                          </p:spTgt>
                                        </p:tgtEl>
                                        <p:attrNameLst>
                                          <p:attrName>style.visibility</p:attrName>
                                        </p:attrNameLst>
                                      </p:cBhvr>
                                      <p:to>
                                        <p:strVal val="visible"/>
                                      </p:to>
                                    </p:set>
                                    <p:animEffect transition="in" filter="fade">
                                      <p:cBhvr>
                                        <p:cTn id="42" dur="1000"/>
                                        <p:tgtEl>
                                          <p:spTgt spid="21">
                                            <p:txEl>
                                              <p:pRg st="2" end="2"/>
                                            </p:txEl>
                                          </p:spTgt>
                                        </p:tgtEl>
                                      </p:cBhvr>
                                    </p:animEffect>
                                    <p:anim calcmode="lin" valueType="num">
                                      <p:cBhvr>
                                        <p:cTn id="43"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21">
                                            <p:txEl>
                                              <p:pRg st="3" end="3"/>
                                            </p:txEl>
                                          </p:spTgt>
                                        </p:tgtEl>
                                        <p:attrNameLst>
                                          <p:attrName>style.visibility</p:attrName>
                                        </p:attrNameLst>
                                      </p:cBhvr>
                                      <p:to>
                                        <p:strVal val="visible"/>
                                      </p:to>
                                    </p:set>
                                    <p:animEffect transition="in" filter="fade">
                                      <p:cBhvr>
                                        <p:cTn id="49" dur="1000"/>
                                        <p:tgtEl>
                                          <p:spTgt spid="21">
                                            <p:txEl>
                                              <p:pRg st="3" end="3"/>
                                            </p:txEl>
                                          </p:spTgt>
                                        </p:tgtEl>
                                      </p:cBhvr>
                                    </p:animEffect>
                                    <p:anim calcmode="lin" valueType="num">
                                      <p:cBhvr>
                                        <p:cTn id="50"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137 zalo kim anh">
            <a:extLst>
              <a:ext uri="{FF2B5EF4-FFF2-40B4-BE49-F238E27FC236}">
                <a16:creationId xmlns:a16="http://schemas.microsoft.com/office/drawing/2014/main" id="{4111403C-3CBC-323A-0760-66C980DF3EB0}"/>
              </a:ext>
            </a:extLst>
          </p:cNvPr>
          <p:cNvSpPr>
            <a:spLocks noGrp="1"/>
          </p:cNvSpPr>
          <p:nvPr>
            <p:ph type="ctrTitle"/>
          </p:nvPr>
        </p:nvSpPr>
        <p:spPr>
          <a:xfrm>
            <a:off x="431371" y="530200"/>
            <a:ext cx="11329259" cy="788000"/>
          </a:xfrm>
        </p:spPr>
        <p:txBody>
          <a:bodyPr/>
          <a:lstStyle/>
          <a:p>
            <a:pPr algn="ctr"/>
            <a:r>
              <a:rPr lang="en-US" sz="2400" b="1">
                <a:latin typeface="Verdana" panose="020B0604030504040204" pitchFamily="34" charset="0"/>
                <a:ea typeface="Verdana" panose="020B0604030504040204" pitchFamily="34" charset="0"/>
              </a:rPr>
              <a:t>DỰ ÁN: </a:t>
            </a:r>
            <a:r>
              <a:rPr lang="en-US" sz="2400" b="1">
                <a:effectLst/>
                <a:latin typeface="Verdana" panose="020B0604030504040204" pitchFamily="34" charset="0"/>
                <a:ea typeface="Verdana" panose="020B0604030504040204" pitchFamily="34" charset="0"/>
              </a:rPr>
              <a:t>ĐIỀU KIỆN NÉM VẬT TRONG KHÔNG KHÍ ĐỂ ĐẠT ĐỘ CAO HOẶC TẦM XA LỚN NHẤT</a:t>
            </a:r>
            <a:endParaRPr lang="en-US">
              <a:latin typeface="Verdana" panose="020B0604030504040204" pitchFamily="34" charset="0"/>
              <a:ea typeface="Verdana" panose="020B0604030504040204" pitchFamily="34" charset="0"/>
            </a:endParaRPr>
          </a:p>
        </p:txBody>
      </p:sp>
      <p:pic>
        <p:nvPicPr>
          <p:cNvPr id="16" name="Picture 15" descr="137 zalo kim anh">
            <a:extLst>
              <a:ext uri="{FF2B5EF4-FFF2-40B4-BE49-F238E27FC236}">
                <a16:creationId xmlns:a16="http://schemas.microsoft.com/office/drawing/2014/main" id="{DE428F3D-B44E-9EF0-1F65-19EBCA4051F2}"/>
              </a:ext>
            </a:extLst>
          </p:cNvPr>
          <p:cNvPicPr>
            <a:picLocks noChangeAspect="1"/>
          </p:cNvPicPr>
          <p:nvPr/>
        </p:nvPicPr>
        <p:blipFill>
          <a:blip r:embed="rId2"/>
          <a:stretch>
            <a:fillRect/>
          </a:stretch>
        </p:blipFill>
        <p:spPr>
          <a:xfrm>
            <a:off x="431370" y="1710813"/>
            <a:ext cx="11329259" cy="4787763"/>
          </a:xfrm>
          <a:prstGeom prst="rect">
            <a:avLst/>
          </a:prstGeom>
        </p:spPr>
      </p:pic>
    </p:spTree>
    <p:extLst>
      <p:ext uri="{BB962C8B-B14F-4D97-AF65-F5344CB8AC3E}">
        <p14:creationId xmlns:p14="http://schemas.microsoft.com/office/powerpoint/2010/main" val="1471253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137 zalo kim anh">
            <a:extLst>
              <a:ext uri="{FF2B5EF4-FFF2-40B4-BE49-F238E27FC236}">
                <a16:creationId xmlns:a16="http://schemas.microsoft.com/office/drawing/2014/main" id="{4111403C-3CBC-323A-0760-66C980DF3EB0}"/>
              </a:ext>
            </a:extLst>
          </p:cNvPr>
          <p:cNvSpPr>
            <a:spLocks noGrp="1"/>
          </p:cNvSpPr>
          <p:nvPr>
            <p:ph type="ctrTitle"/>
          </p:nvPr>
        </p:nvSpPr>
        <p:spPr>
          <a:xfrm>
            <a:off x="431371" y="530200"/>
            <a:ext cx="11329259" cy="788000"/>
          </a:xfrm>
        </p:spPr>
        <p:txBody>
          <a:bodyPr/>
          <a:lstStyle/>
          <a:p>
            <a:pPr algn="ctr"/>
            <a:r>
              <a:rPr lang="en-US" sz="2400" b="1">
                <a:latin typeface="Verdana" panose="020B0604030504040204" pitchFamily="34" charset="0"/>
                <a:ea typeface="Verdana" panose="020B0604030504040204" pitchFamily="34" charset="0"/>
              </a:rPr>
              <a:t>DỰ ÁN: </a:t>
            </a:r>
            <a:r>
              <a:rPr lang="en-US" sz="2400" b="1">
                <a:effectLst/>
                <a:latin typeface="Verdana" panose="020B0604030504040204" pitchFamily="34" charset="0"/>
                <a:ea typeface="Verdana" panose="020B0604030504040204" pitchFamily="34" charset="0"/>
              </a:rPr>
              <a:t>ĐIỀU KIỆN NÉM VẬT TRONG KHÔNG KHÍ ĐỂ ĐẠT ĐỘ CAO HOẶC TẦM XA LỚN NHẤT</a:t>
            </a:r>
            <a:endParaRPr lang="en-US">
              <a:latin typeface="Verdana" panose="020B0604030504040204" pitchFamily="34" charset="0"/>
              <a:ea typeface="Verdana" panose="020B0604030504040204" pitchFamily="34" charset="0"/>
            </a:endParaRPr>
          </a:p>
        </p:txBody>
      </p:sp>
      <p:pic>
        <p:nvPicPr>
          <p:cNvPr id="3" name="Picture 2" descr="137 zalo kim anh">
            <a:extLst>
              <a:ext uri="{FF2B5EF4-FFF2-40B4-BE49-F238E27FC236}">
                <a16:creationId xmlns:a16="http://schemas.microsoft.com/office/drawing/2014/main" id="{D0C84ECC-20FE-2073-CE13-0FE3B3DDD4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54" r="1913" b="2540"/>
          <a:stretch/>
        </p:blipFill>
        <p:spPr bwMode="auto">
          <a:xfrm>
            <a:off x="431371" y="1514255"/>
            <a:ext cx="11329259" cy="51225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13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19" descr="137 zalo kim anh">
            <a:extLst>
              <a:ext uri="{FF2B5EF4-FFF2-40B4-BE49-F238E27FC236}">
                <a16:creationId xmlns:a16="http://schemas.microsoft.com/office/drawing/2014/main" id="{70FDCE71-3E94-6276-774D-AF3EE63538AE}"/>
              </a:ext>
            </a:extLst>
          </p:cNvPr>
          <p:cNvSpPr/>
          <p:nvPr/>
        </p:nvSpPr>
        <p:spPr bwMode="auto">
          <a:xfrm>
            <a:off x="197017" y="154503"/>
            <a:ext cx="8812073" cy="615157"/>
          </a:xfrm>
          <a:prstGeom prst="homePlate">
            <a:avLst/>
          </a:prstGeom>
          <a:solidFill>
            <a:srgbClr val="EC7016"/>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just" defTabSz="1213529"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rPr>
              <a:t>Tiến hành thí nghiệm</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endParaRPr>
          </a:p>
        </p:txBody>
      </p:sp>
      <p:graphicFrame>
        <p:nvGraphicFramePr>
          <p:cNvPr id="3" name="Table 2" descr="137 zalo kim anh">
            <a:extLst>
              <a:ext uri="{FF2B5EF4-FFF2-40B4-BE49-F238E27FC236}">
                <a16:creationId xmlns:a16="http://schemas.microsoft.com/office/drawing/2014/main" id="{387BBB4B-C512-1CEB-9595-EC6B6C6FE37A}"/>
              </a:ext>
            </a:extLst>
          </p:cNvPr>
          <p:cNvGraphicFramePr>
            <a:graphicFrameLocks noGrp="1"/>
          </p:cNvGraphicFramePr>
          <p:nvPr>
            <p:extLst>
              <p:ext uri="{D42A27DB-BD31-4B8C-83A1-F6EECF244321}">
                <p14:modId xmlns:p14="http://schemas.microsoft.com/office/powerpoint/2010/main" val="608914045"/>
              </p:ext>
            </p:extLst>
          </p:nvPr>
        </p:nvGraphicFramePr>
        <p:xfrm>
          <a:off x="2405302" y="2246946"/>
          <a:ext cx="7787149" cy="2364108"/>
        </p:xfrm>
        <a:graphic>
          <a:graphicData uri="http://schemas.openxmlformats.org/drawingml/2006/table">
            <a:tbl>
              <a:tblPr firstRow="1" firstCol="1" bandRow="1">
                <a:tableStyleId>{21E4AEA4-8DFA-4A89-87EB-49C32662AFE0}</a:tableStyleId>
              </a:tblPr>
              <a:tblGrid>
                <a:gridCol w="2510890">
                  <a:extLst>
                    <a:ext uri="{9D8B030D-6E8A-4147-A177-3AD203B41FA5}">
                      <a16:colId xmlns:a16="http://schemas.microsoft.com/office/drawing/2014/main" val="2181610153"/>
                    </a:ext>
                  </a:extLst>
                </a:gridCol>
                <a:gridCol w="2619953">
                  <a:extLst>
                    <a:ext uri="{9D8B030D-6E8A-4147-A177-3AD203B41FA5}">
                      <a16:colId xmlns:a16="http://schemas.microsoft.com/office/drawing/2014/main" val="3090907532"/>
                    </a:ext>
                  </a:extLst>
                </a:gridCol>
                <a:gridCol w="2656306">
                  <a:extLst>
                    <a:ext uri="{9D8B030D-6E8A-4147-A177-3AD203B41FA5}">
                      <a16:colId xmlns:a16="http://schemas.microsoft.com/office/drawing/2014/main" val="2328418393"/>
                    </a:ext>
                  </a:extLst>
                </a:gridCol>
              </a:tblGrid>
              <a:tr h="327013">
                <a:tc>
                  <a:txBody>
                    <a:bodyPr/>
                    <a:lstStyle/>
                    <a:p>
                      <a:pPr algn="ctr">
                        <a:lnSpc>
                          <a:spcPct val="115000"/>
                        </a:lnSpc>
                      </a:pPr>
                      <a:r>
                        <a:rPr lang="en-US" sz="2400">
                          <a:effectLst/>
                        </a:rPr>
                        <a:t>Số lần thay đổi n</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Góc ném </a:t>
                      </a:r>
                      <a:r>
                        <a:rPr lang="en-US" sz="2400">
                          <a:effectLst/>
                          <a:sym typeface="Symbol" panose="05050102010706020507" pitchFamily="18" charset="2"/>
                        </a:rPr>
                        <a:t></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en-US" sz="2400">
                          <a:effectLst/>
                        </a:rPr>
                        <a:t>Tầm xa L</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95377910"/>
                  </a:ext>
                </a:extLst>
              </a:tr>
              <a:tr h="327013">
                <a:tc>
                  <a:txBody>
                    <a:bodyPr/>
                    <a:lstStyle/>
                    <a:p>
                      <a:pPr algn="just">
                        <a:lnSpc>
                          <a:spcPct val="115000"/>
                        </a:lnSpc>
                      </a:pPr>
                      <a:r>
                        <a:rPr lang="en-US"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88645126"/>
                  </a:ext>
                </a:extLst>
              </a:tr>
              <a:tr h="327013">
                <a:tc>
                  <a:txBody>
                    <a:bodyPr/>
                    <a:lstStyle/>
                    <a:p>
                      <a:pPr algn="just">
                        <a:lnSpc>
                          <a:spcPct val="115000"/>
                        </a:lnSpc>
                      </a:pPr>
                      <a:r>
                        <a:rPr lang="en-US"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56268728"/>
                  </a:ext>
                </a:extLst>
              </a:tr>
              <a:tr h="327013">
                <a:tc>
                  <a:txBody>
                    <a:bodyPr/>
                    <a:lstStyle/>
                    <a:p>
                      <a:pPr algn="just">
                        <a:lnSpc>
                          <a:spcPct val="115000"/>
                        </a:lnSpc>
                      </a:pPr>
                      <a:r>
                        <a:rPr lang="en-US"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8793778"/>
                  </a:ext>
                </a:extLst>
              </a:tr>
              <a:tr h="327013">
                <a:tc>
                  <a:txBody>
                    <a:bodyPr/>
                    <a:lstStyle/>
                    <a:p>
                      <a:pPr algn="just">
                        <a:lnSpc>
                          <a:spcPct val="115000"/>
                        </a:lnSpc>
                      </a:pPr>
                      <a:r>
                        <a:rPr lang="en-US"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52831342"/>
                  </a:ext>
                </a:extLst>
              </a:tr>
              <a:tr h="327013">
                <a:tc>
                  <a:txBody>
                    <a:bodyPr/>
                    <a:lstStyle/>
                    <a:p>
                      <a:pPr algn="just">
                        <a:lnSpc>
                          <a:spcPct val="115000"/>
                        </a:lnSpc>
                      </a:pPr>
                      <a:r>
                        <a:rPr lang="en-US"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en-US"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02528349"/>
                  </a:ext>
                </a:extLst>
              </a:tr>
            </a:tbl>
          </a:graphicData>
        </a:graphic>
      </p:graphicFrame>
      <p:sp>
        <p:nvSpPr>
          <p:cNvPr id="5" name="TextBox 4" descr="137 zalo kim anh">
            <a:extLst>
              <a:ext uri="{FF2B5EF4-FFF2-40B4-BE49-F238E27FC236}">
                <a16:creationId xmlns:a16="http://schemas.microsoft.com/office/drawing/2014/main" id="{3B743E02-0905-591D-B34C-CCD8933FA492}"/>
              </a:ext>
            </a:extLst>
          </p:cNvPr>
          <p:cNvSpPr txBox="1"/>
          <p:nvPr/>
        </p:nvSpPr>
        <p:spPr>
          <a:xfrm>
            <a:off x="197017" y="4611054"/>
            <a:ext cx="11690182" cy="1994392"/>
          </a:xfrm>
          <a:prstGeom prst="rect">
            <a:avLst/>
          </a:prstGeom>
          <a:noFill/>
        </p:spPr>
        <p:txBody>
          <a:bodyPr wrap="square">
            <a:spAutoFit/>
          </a:bodyPr>
          <a:lstStyle/>
          <a:p>
            <a:pPr algn="just">
              <a:lnSpc>
                <a:spcPct val="115000"/>
              </a:lnSpc>
            </a:pPr>
            <a:r>
              <a:rPr lang="en-US" sz="2400">
                <a:solidFill>
                  <a:srgbClr val="000000"/>
                </a:solidFill>
                <a:effectLst/>
                <a:ea typeface="Times New Roman" panose="02020603050405020304" pitchFamily="18" charset="0"/>
              </a:rPr>
              <a:t>+ Đo tầm xa và đưa ra kết luận về điều kiện ném để vật có tầm xa đạt cực đại:</a:t>
            </a:r>
            <a:endParaRPr lang="en-US" sz="2400">
              <a:solidFill>
                <a:srgbClr val="003300"/>
              </a:solidFill>
              <a:effectLst/>
              <a:ea typeface="Times New Roman" panose="02020603050405020304" pitchFamily="18" charset="0"/>
            </a:endParaRPr>
          </a:p>
          <a:p>
            <a:endParaRPr lang="en-US" sz="2400" b="1">
              <a:solidFill>
                <a:srgbClr val="000000"/>
              </a:solidFill>
              <a:effectLst/>
              <a:ea typeface="Times New Roman" panose="02020603050405020304" pitchFamily="18" charset="0"/>
            </a:endParaRPr>
          </a:p>
          <a:p>
            <a:endParaRPr lang="en-US" sz="2400" b="1">
              <a:solidFill>
                <a:srgbClr val="000000"/>
              </a:solidFill>
              <a:ea typeface="Times New Roman" panose="02020603050405020304" pitchFamily="18" charset="0"/>
            </a:endParaRPr>
          </a:p>
          <a:p>
            <a:endParaRPr lang="en-US" sz="2400" b="1">
              <a:solidFill>
                <a:srgbClr val="000000"/>
              </a:solidFill>
              <a:effectLst/>
              <a:ea typeface="Times New Roman" panose="02020603050405020304" pitchFamily="18" charset="0"/>
            </a:endParaRPr>
          </a:p>
          <a:p>
            <a:r>
              <a:rPr lang="en-US" sz="2400" b="1">
                <a:solidFill>
                  <a:srgbClr val="000000"/>
                </a:solidFill>
                <a:effectLst/>
                <a:ea typeface="Times New Roman" panose="02020603050405020304" pitchFamily="18" charset="0"/>
              </a:rPr>
              <a:t>V. Báo cáo kết quả và công bố sản phẩm:</a:t>
            </a:r>
            <a:r>
              <a:rPr lang="en-US" sz="2400">
                <a:solidFill>
                  <a:srgbClr val="000000"/>
                </a:solidFill>
                <a:effectLst/>
                <a:ea typeface="Times New Roman" panose="02020603050405020304" pitchFamily="18" charset="0"/>
              </a:rPr>
              <a:t> (vào tiết sau)</a:t>
            </a:r>
            <a:endParaRPr lang="en-US" sz="2400"/>
          </a:p>
        </p:txBody>
      </p:sp>
      <p:sp>
        <p:nvSpPr>
          <p:cNvPr id="6" name="TextBox 5" descr="137 zalo kim anh">
            <a:extLst>
              <a:ext uri="{FF2B5EF4-FFF2-40B4-BE49-F238E27FC236}">
                <a16:creationId xmlns:a16="http://schemas.microsoft.com/office/drawing/2014/main" id="{29AAF159-FBAC-1E35-F7A8-5F7DA5924157}"/>
              </a:ext>
            </a:extLst>
          </p:cNvPr>
          <p:cNvSpPr txBox="1"/>
          <p:nvPr/>
        </p:nvSpPr>
        <p:spPr>
          <a:xfrm>
            <a:off x="197017" y="959233"/>
            <a:ext cx="11690183" cy="1200329"/>
          </a:xfrm>
          <a:prstGeom prst="rect">
            <a:avLst/>
          </a:prstGeom>
          <a:noFill/>
        </p:spPr>
        <p:txBody>
          <a:bodyPr wrap="square">
            <a:spAutoFit/>
          </a:bodyPr>
          <a:lstStyle/>
          <a:p>
            <a:pPr algn="just"/>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 hiện ở nhà) Sau khi chế tạo được dụng cụ, ta sẽ sử dụng dụng cụ đã thiết kế để tiến hành thí nghiệm khảo sát:</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Ném vật khi thay đổi góc ném.</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cxnSp>
        <p:nvCxnSpPr>
          <p:cNvPr id="7" name="Straight Connector 6" descr="137 zalo kim anh">
            <a:extLst>
              <a:ext uri="{FF2B5EF4-FFF2-40B4-BE49-F238E27FC236}">
                <a16:creationId xmlns:a16="http://schemas.microsoft.com/office/drawing/2014/main" id="{1AA6B763-07D7-9053-33E7-03E322E57435}"/>
              </a:ext>
            </a:extLst>
          </p:cNvPr>
          <p:cNvCxnSpPr/>
          <p:nvPr/>
        </p:nvCxnSpPr>
        <p:spPr>
          <a:xfrm>
            <a:off x="501816" y="5238750"/>
            <a:ext cx="1133856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descr="137 zalo kim anh">
            <a:extLst>
              <a:ext uri="{FF2B5EF4-FFF2-40B4-BE49-F238E27FC236}">
                <a16:creationId xmlns:a16="http://schemas.microsoft.com/office/drawing/2014/main" id="{8BB10EDF-B8F0-FE96-CA94-8C2AA7D66C6B}"/>
              </a:ext>
            </a:extLst>
          </p:cNvPr>
          <p:cNvCxnSpPr/>
          <p:nvPr/>
        </p:nvCxnSpPr>
        <p:spPr>
          <a:xfrm>
            <a:off x="474312" y="5600700"/>
            <a:ext cx="1133856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descr="137 zalo kim anh">
            <a:extLst>
              <a:ext uri="{FF2B5EF4-FFF2-40B4-BE49-F238E27FC236}">
                <a16:creationId xmlns:a16="http://schemas.microsoft.com/office/drawing/2014/main" id="{F609C679-09FA-C013-D18A-BD7355AED508}"/>
              </a:ext>
            </a:extLst>
          </p:cNvPr>
          <p:cNvCxnSpPr/>
          <p:nvPr/>
        </p:nvCxnSpPr>
        <p:spPr>
          <a:xfrm>
            <a:off x="482766" y="5981700"/>
            <a:ext cx="11338560" cy="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429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137 zalo kim anh">
            <a:extLst>
              <a:ext uri="{FF2B5EF4-FFF2-40B4-BE49-F238E27FC236}">
                <a16:creationId xmlns:a16="http://schemas.microsoft.com/office/drawing/2014/main" id="{DC391370-D292-42F6-BDBF-85D6B84D7FC5}"/>
              </a:ext>
            </a:extLst>
          </p:cNvPr>
          <p:cNvSpPr txBox="1"/>
          <p:nvPr/>
        </p:nvSpPr>
        <p:spPr>
          <a:xfrm>
            <a:off x="1327748" y="18937"/>
            <a:ext cx="2020825" cy="761271"/>
          </a:xfrm>
          <a:prstGeom prst="rect">
            <a:avLst/>
          </a:prstGeom>
        </p:spPr>
        <p:txBody>
          <a:bodyPr vert="horz" lIns="91440" tIns="45720" rIns="91440" bIns="45720" rtlCol="0" anchor="ctr">
            <a:normAutofit fontScale="85000" lnSpcReduction="20000"/>
          </a:bodyPr>
          <a:lstStyle/>
          <a:p>
            <a:pPr marL="0" marR="0" lvl="0" indent="0" fontAlgn="auto">
              <a:lnSpc>
                <a:spcPct val="90000"/>
              </a:lnSpc>
              <a:spcBef>
                <a:spcPct val="0"/>
              </a:spcBef>
              <a:spcAft>
                <a:spcPts val="600"/>
              </a:spcAft>
              <a:buClrTx/>
              <a:buSzTx/>
              <a:tabLst/>
              <a:defRPr/>
            </a:pPr>
            <a:r>
              <a:rPr kumimoji="0" lang="en-US" sz="3600" b="0" i="0" u="none" strike="noStrike" kern="1200" cap="none" spc="0" normalizeH="0" baseline="0" noProof="0">
                <a:ln w="0"/>
                <a:solidFill>
                  <a:schemeClr val="tx1"/>
                </a:solidFill>
                <a:effectLst>
                  <a:outerShdw blurRad="38100" dist="19050" dir="2700000" algn="tl" rotWithShape="0">
                    <a:prstClr val="black">
                      <a:alpha val="40000"/>
                    </a:prstClr>
                  </a:outerShdw>
                </a:effectLst>
                <a:uLnTx/>
                <a:uFillTx/>
                <a:latin typeface="UVN Phuong Tay" panose="04040805070802020D02" pitchFamily="82" charset="0"/>
                <a:ea typeface="+mj-ea"/>
                <a:cs typeface="+mj-cs"/>
              </a:rPr>
              <a:t>KẾT LUẬN</a:t>
            </a:r>
          </a:p>
        </p:txBody>
      </p:sp>
      <p:pic>
        <p:nvPicPr>
          <p:cNvPr id="1026" name="Picture 2" descr="137 zalo kim anh">
            <a:extLst>
              <a:ext uri="{FF2B5EF4-FFF2-40B4-BE49-F238E27FC236}">
                <a16:creationId xmlns:a16="http://schemas.microsoft.com/office/drawing/2014/main" id="{D4E52DC0-167C-46DD-B203-ADEDFDEB9C5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6425" y="22699"/>
            <a:ext cx="10668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五边形 111" descr="137 zalo kim anh">
            <a:extLst>
              <a:ext uri="{FF2B5EF4-FFF2-40B4-BE49-F238E27FC236}">
                <a16:creationId xmlns:a16="http://schemas.microsoft.com/office/drawing/2014/main" id="{3E736F7C-08BC-E683-AFDF-501048BD186A}"/>
              </a:ext>
            </a:extLst>
          </p:cNvPr>
          <p:cNvSpPr/>
          <p:nvPr/>
        </p:nvSpPr>
        <p:spPr bwMode="auto">
          <a:xfrm>
            <a:off x="1327748" y="792737"/>
            <a:ext cx="8412480" cy="548640"/>
          </a:xfrm>
          <a:prstGeom prst="homePlate">
            <a:avLst/>
          </a:prstGeom>
          <a:solidFill>
            <a:srgbClr val="E5DEDB"/>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ctr" defTabSz="1213529"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I. CÔNG THỨC CỦA CHUYỂN ĐỘNG THẲNG BIẾN ĐỔI ĐỀU</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endParaRPr>
          </a:p>
        </p:txBody>
      </p:sp>
      <p:sp>
        <p:nvSpPr>
          <p:cNvPr id="3" name="五边形 115" descr="137 zalo kim anh">
            <a:extLst>
              <a:ext uri="{FF2B5EF4-FFF2-40B4-BE49-F238E27FC236}">
                <a16:creationId xmlns:a16="http://schemas.microsoft.com/office/drawing/2014/main" id="{5C47CAD3-7065-70EF-A788-0FBB7FE07428}"/>
              </a:ext>
            </a:extLst>
          </p:cNvPr>
          <p:cNvSpPr/>
          <p:nvPr/>
        </p:nvSpPr>
        <p:spPr bwMode="auto">
          <a:xfrm>
            <a:off x="1327748" y="2331015"/>
            <a:ext cx="8412480" cy="548640"/>
          </a:xfrm>
          <a:prstGeom prst="homePlate">
            <a:avLst/>
          </a:prstGeom>
          <a:solidFill>
            <a:srgbClr val="FFCA08"/>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ctr" defTabSz="1213529"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等线" panose="02010600030101010101" pitchFamily="2" charset="-122"/>
                <a:cs typeface="+mn-cs"/>
              </a:rPr>
              <a:t>ĐO GIA TỐC RƠI TỰ DO</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mn-ea"/>
              <a:cs typeface="+mn-cs"/>
            </a:endParaRPr>
          </a:p>
        </p:txBody>
      </p:sp>
      <p:sp>
        <p:nvSpPr>
          <p:cNvPr id="4" name="五边形 119" descr="137 zalo kim anh">
            <a:extLst>
              <a:ext uri="{FF2B5EF4-FFF2-40B4-BE49-F238E27FC236}">
                <a16:creationId xmlns:a16="http://schemas.microsoft.com/office/drawing/2014/main" id="{C45F757F-D405-1836-ED20-A9D88901D183}"/>
              </a:ext>
            </a:extLst>
          </p:cNvPr>
          <p:cNvSpPr/>
          <p:nvPr/>
        </p:nvSpPr>
        <p:spPr bwMode="auto">
          <a:xfrm>
            <a:off x="1327748" y="5018604"/>
            <a:ext cx="8412480" cy="548640"/>
          </a:xfrm>
          <a:prstGeom prst="homePlate">
            <a:avLst/>
          </a:prstGeom>
          <a:solidFill>
            <a:srgbClr val="EC7016"/>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ctr" defTabSz="1213529"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III.</a:t>
            </a:r>
            <a:r>
              <a:rPr kumimoji="0" lang="zh-CN" alt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 </a:t>
            </a:r>
            <a:r>
              <a:rPr kumimoji="0" lang="en-US" altLang="zh-CN"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rPr>
              <a:t>CHUYỂN ĐỘNG CỦA VẬT BỊ NÉM</a:t>
            </a:r>
            <a:endParaRPr kumimoji="0" lang="en-US" sz="2800" b="1" i="0" u="none" strike="noStrike" kern="0" cap="none" spc="0" normalizeH="0" baseline="0" noProof="0">
              <a:ln>
                <a:noFill/>
              </a:ln>
              <a:solidFill>
                <a:prstClr val="black"/>
              </a:solidFill>
              <a:effectLst/>
              <a:uLnTx/>
              <a:uFillTx/>
              <a:latin typeface="UVN Phuong Tay" panose="04040805070802020D02" pitchFamily="82" charset="0"/>
              <a:ea typeface="微软雅黑" pitchFamily="34" charset="-122"/>
              <a:cs typeface="+mn-cs"/>
            </a:endParaRPr>
          </a:p>
        </p:txBody>
      </p:sp>
      <mc:AlternateContent xmlns:mc="http://schemas.openxmlformats.org/markup-compatibility/2006" xmlns:a14="http://schemas.microsoft.com/office/drawing/2010/main">
        <mc:Choice Requires="a14">
          <p:sp>
            <p:nvSpPr>
              <p:cNvPr id="5" name="TextBox 4" descr="137 zalo kim anh">
                <a:extLst>
                  <a:ext uri="{FF2B5EF4-FFF2-40B4-BE49-F238E27FC236}">
                    <a16:creationId xmlns:a16="http://schemas.microsoft.com/office/drawing/2014/main" id="{98A54D66-9CF4-357D-6D80-75274883DF86}"/>
                  </a:ext>
                </a:extLst>
              </p:cNvPr>
              <p:cNvSpPr txBox="1"/>
              <p:nvPr/>
            </p:nvSpPr>
            <p:spPr>
              <a:xfrm>
                <a:off x="1327748" y="1453717"/>
                <a:ext cx="9816502" cy="783804"/>
              </a:xfrm>
              <a:prstGeom prst="rect">
                <a:avLst/>
              </a:prstGeom>
              <a:noFill/>
              <a:ln w="28575">
                <a:solidFill>
                  <a:schemeClr val="bg2">
                    <a:lumMod val="90000"/>
                  </a:schemeClr>
                </a:solidFill>
                <a:prstDash val="sysDash"/>
              </a:ln>
            </p:spPr>
            <p:txBody>
              <a:bodyPr wrap="square">
                <a:spAutoFit/>
              </a:bodyPr>
              <a:lstStyle/>
              <a:p>
                <a:pPr algn="just"/>
                <a14:m>
                  <m:oMathPara xmlns:m="http://schemas.openxmlformats.org/officeDocument/2006/math">
                    <m:oMathParaPr>
                      <m:jc m:val="centerGroup"/>
                    </m:oMathParaPr>
                    <m:oMath xmlns:m="http://schemas.openxmlformats.org/officeDocument/2006/math">
                      <m:r>
                        <a:rPr lang="en-US" sz="2400" b="1" i="1" smtClean="0">
                          <a:solidFill>
                            <a:srgbClr val="000000"/>
                          </a:solidFill>
                          <a:effectLst/>
                          <a:latin typeface="Cambria Math" panose="02040503050406030204" pitchFamily="18" charset="0"/>
                          <a:ea typeface="Times New Roman" panose="02020603050405020304" pitchFamily="18" charset="0"/>
                        </a:rPr>
                        <m:t>𝒗</m:t>
                      </m:r>
                      <m:r>
                        <a:rPr lang="en-US" sz="2400" b="1" i="1" smtClean="0">
                          <a:solidFill>
                            <a:srgbClr val="000000"/>
                          </a:solidFill>
                          <a:effectLst/>
                          <a:latin typeface="Cambria Math" panose="02040503050406030204" pitchFamily="18" charset="0"/>
                          <a:ea typeface="Times New Roman" panose="02020603050405020304" pitchFamily="18" charset="0"/>
                        </a:rPr>
                        <m:t>=</m:t>
                      </m:r>
                      <m:sSub>
                        <m:sSubPr>
                          <m:ctrlPr>
                            <a:rPr lang="en-US" sz="2400" b="1" i="1">
                              <a:solidFill>
                                <a:srgbClr val="000000"/>
                              </a:solidFill>
                              <a:effectLst/>
                              <a:latin typeface="Cambria Math" panose="02040503050406030204" pitchFamily="18" charset="0"/>
                              <a:ea typeface="Times New Roman" panose="02020603050405020304" pitchFamily="18" charset="0"/>
                            </a:rPr>
                          </m:ctrlPr>
                        </m:sSubPr>
                        <m:e>
                          <m:r>
                            <a:rPr lang="en-US" sz="2400" b="1" i="1">
                              <a:solidFill>
                                <a:srgbClr val="000000"/>
                              </a:solidFill>
                              <a:effectLst/>
                              <a:latin typeface="Cambria Math" panose="02040503050406030204" pitchFamily="18" charset="0"/>
                              <a:ea typeface="Times New Roman" panose="02020603050405020304" pitchFamily="18" charset="0"/>
                            </a:rPr>
                            <m:t>𝒗</m:t>
                          </m:r>
                        </m:e>
                        <m:sub>
                          <m:r>
                            <a:rPr lang="en-US" sz="2400" b="1" i="1">
                              <a:solidFill>
                                <a:srgbClr val="000000"/>
                              </a:solidFill>
                              <a:effectLst/>
                              <a:latin typeface="Cambria Math" panose="02040503050406030204" pitchFamily="18" charset="0"/>
                              <a:ea typeface="Times New Roman" panose="02020603050405020304" pitchFamily="18" charset="0"/>
                            </a:rPr>
                            <m:t>𝟎</m:t>
                          </m:r>
                        </m:sub>
                      </m:sSub>
                      <m:r>
                        <a:rPr lang="en-US" sz="2400" b="1" i="1">
                          <a:solidFill>
                            <a:srgbClr val="000000"/>
                          </a:solidFill>
                          <a:effectLst/>
                          <a:latin typeface="Cambria Math" panose="02040503050406030204" pitchFamily="18" charset="0"/>
                          <a:ea typeface="Times New Roman" panose="02020603050405020304" pitchFamily="18" charset="0"/>
                        </a:rPr>
                        <m:t>+</m:t>
                      </m:r>
                      <m:r>
                        <a:rPr lang="en-US" sz="2400" b="1" i="1">
                          <a:solidFill>
                            <a:srgbClr val="000000"/>
                          </a:solidFill>
                          <a:effectLst/>
                          <a:latin typeface="Cambria Math" panose="02040503050406030204" pitchFamily="18" charset="0"/>
                          <a:ea typeface="Times New Roman" panose="02020603050405020304" pitchFamily="18" charset="0"/>
                        </a:rPr>
                        <m:t>𝒂𝒕</m:t>
                      </m:r>
                      <m:r>
                        <a:rPr lang="en-US" sz="2400" b="1" i="1" smtClean="0">
                          <a:solidFill>
                            <a:srgbClr val="000000"/>
                          </a:solidFill>
                          <a:effectLst/>
                          <a:latin typeface="Cambria Math" panose="02040503050406030204" pitchFamily="18" charset="0"/>
                          <a:ea typeface="Times New Roman" panose="02020603050405020304" pitchFamily="18" charset="0"/>
                        </a:rPr>
                        <m:t>;  </m:t>
                      </m:r>
                      <m:r>
                        <a:rPr lang="en-US" sz="2400" b="1" i="1">
                          <a:solidFill>
                            <a:srgbClr val="000000"/>
                          </a:solidFill>
                          <a:effectLst/>
                          <a:latin typeface="Cambria Math" panose="02040503050406030204" pitchFamily="18" charset="0"/>
                          <a:ea typeface="Times New Roman" panose="02020603050405020304" pitchFamily="18" charset="0"/>
                        </a:rPr>
                        <m:t>𝒅</m:t>
                      </m:r>
                      <m:r>
                        <a:rPr lang="en-US" sz="2400" b="1">
                          <a:solidFill>
                            <a:srgbClr val="000000"/>
                          </a:solidFill>
                          <a:effectLst/>
                          <a:latin typeface="Cambria Math" panose="02040503050406030204" pitchFamily="18" charset="0"/>
                          <a:ea typeface="Times New Roman" panose="02020603050405020304" pitchFamily="18" charset="0"/>
                        </a:rPr>
                        <m:t>=</m:t>
                      </m:r>
                      <m:f>
                        <m:fPr>
                          <m:ctrlPr>
                            <a:rPr lang="en-US" sz="2400" b="1" i="1">
                              <a:solidFill>
                                <a:srgbClr val="000000"/>
                              </a:solidFill>
                              <a:effectLst/>
                              <a:latin typeface="Cambria Math" panose="02040503050406030204" pitchFamily="18" charset="0"/>
                              <a:ea typeface="Times New Roman" panose="02020603050405020304" pitchFamily="18" charset="0"/>
                            </a:rPr>
                          </m:ctrlPr>
                        </m:fPr>
                        <m:num>
                          <m:sSub>
                            <m:sSubPr>
                              <m:ctrlPr>
                                <a:rPr lang="en-US" sz="2400" b="1" i="1">
                                  <a:solidFill>
                                    <a:srgbClr val="000000"/>
                                  </a:solidFill>
                                  <a:effectLst/>
                                  <a:latin typeface="Cambria Math" panose="02040503050406030204" pitchFamily="18" charset="0"/>
                                  <a:ea typeface="Times New Roman" panose="02020603050405020304" pitchFamily="18" charset="0"/>
                                </a:rPr>
                              </m:ctrlPr>
                            </m:sSubPr>
                            <m:e>
                              <m:r>
                                <a:rPr lang="en-US" sz="2400" b="1" i="1">
                                  <a:solidFill>
                                    <a:srgbClr val="000000"/>
                                  </a:solidFill>
                                  <a:effectLst/>
                                  <a:latin typeface="Cambria Math" panose="02040503050406030204" pitchFamily="18" charset="0"/>
                                  <a:ea typeface="Times New Roman" panose="02020603050405020304" pitchFamily="18" charset="0"/>
                                </a:rPr>
                                <m:t>𝒗</m:t>
                              </m:r>
                            </m:e>
                            <m:sub>
                              <m:r>
                                <a:rPr lang="en-US" sz="2400" b="1" i="1">
                                  <a:solidFill>
                                    <a:srgbClr val="000000"/>
                                  </a:solidFill>
                                  <a:effectLst/>
                                  <a:latin typeface="Cambria Math" panose="02040503050406030204" pitchFamily="18" charset="0"/>
                                  <a:ea typeface="Times New Roman" panose="02020603050405020304" pitchFamily="18" charset="0"/>
                                </a:rPr>
                                <m:t>𝟎</m:t>
                              </m:r>
                            </m:sub>
                          </m:sSub>
                          <m:r>
                            <a:rPr lang="en-US" sz="2400" b="1">
                              <a:solidFill>
                                <a:srgbClr val="000000"/>
                              </a:solidFill>
                              <a:effectLst/>
                              <a:latin typeface="Cambria Math" panose="02040503050406030204" pitchFamily="18" charset="0"/>
                              <a:ea typeface="Times New Roman" panose="02020603050405020304" pitchFamily="18" charset="0"/>
                            </a:rPr>
                            <m:t>+</m:t>
                          </m:r>
                          <m:r>
                            <a:rPr lang="en-US" sz="2400" b="1" i="1">
                              <a:solidFill>
                                <a:srgbClr val="000000"/>
                              </a:solidFill>
                              <a:effectLst/>
                              <a:latin typeface="Cambria Math" panose="02040503050406030204" pitchFamily="18" charset="0"/>
                              <a:ea typeface="Times New Roman" panose="02020603050405020304" pitchFamily="18" charset="0"/>
                            </a:rPr>
                            <m:t>𝒗</m:t>
                          </m:r>
                        </m:num>
                        <m:den>
                          <m:r>
                            <a:rPr lang="en-US" sz="2400" b="1" i="1">
                              <a:solidFill>
                                <a:srgbClr val="000000"/>
                              </a:solidFill>
                              <a:effectLst/>
                              <a:latin typeface="Cambria Math" panose="02040503050406030204" pitchFamily="18" charset="0"/>
                              <a:ea typeface="Times New Roman" panose="02020603050405020304" pitchFamily="18" charset="0"/>
                            </a:rPr>
                            <m:t>𝟐</m:t>
                          </m:r>
                        </m:den>
                      </m:f>
                      <m:r>
                        <a:rPr lang="en-US" sz="2400" b="1">
                          <a:solidFill>
                            <a:srgbClr val="000000"/>
                          </a:solidFill>
                          <a:effectLst/>
                          <a:latin typeface="Cambria Math" panose="02040503050406030204" pitchFamily="18" charset="0"/>
                          <a:ea typeface="Times New Roman" panose="02020603050405020304" pitchFamily="18" charset="0"/>
                        </a:rPr>
                        <m:t>.</m:t>
                      </m:r>
                      <m:r>
                        <a:rPr lang="en-US" sz="2400" b="1" i="1">
                          <a:solidFill>
                            <a:srgbClr val="000000"/>
                          </a:solidFill>
                          <a:effectLst/>
                          <a:latin typeface="Cambria Math" panose="02040503050406030204" pitchFamily="18" charset="0"/>
                          <a:ea typeface="Times New Roman" panose="02020603050405020304" pitchFamily="18" charset="0"/>
                        </a:rPr>
                        <m:t>𝒕</m:t>
                      </m:r>
                      <m:r>
                        <a:rPr lang="en-US" sz="2400" b="1" i="1" smtClean="0">
                          <a:solidFill>
                            <a:srgbClr val="000000"/>
                          </a:solidFill>
                          <a:effectLst/>
                          <a:latin typeface="Cambria Math" panose="02040503050406030204" pitchFamily="18" charset="0"/>
                          <a:ea typeface="Times New Roman" panose="02020603050405020304" pitchFamily="18" charset="0"/>
                        </a:rPr>
                        <m:t>; </m:t>
                      </m:r>
                      <m:r>
                        <a:rPr lang="en-US" sz="2400" b="1" i="1">
                          <a:solidFill>
                            <a:srgbClr val="000000"/>
                          </a:solidFill>
                          <a:effectLst/>
                          <a:latin typeface="Cambria Math" panose="02040503050406030204" pitchFamily="18" charset="0"/>
                          <a:ea typeface="Times New Roman" panose="02020603050405020304" pitchFamily="18" charset="0"/>
                        </a:rPr>
                        <m:t>𝒔</m:t>
                      </m:r>
                      <m:r>
                        <a:rPr lang="en-US" sz="2400" b="1">
                          <a:solidFill>
                            <a:srgbClr val="000000"/>
                          </a:solidFill>
                          <a:effectLst/>
                          <a:latin typeface="Cambria Math" panose="02040503050406030204" pitchFamily="18" charset="0"/>
                          <a:ea typeface="Times New Roman" panose="02020603050405020304" pitchFamily="18" charset="0"/>
                        </a:rPr>
                        <m:t>=</m:t>
                      </m:r>
                      <m:d>
                        <m:dPr>
                          <m:begChr m:val="|"/>
                          <m:endChr m:val="|"/>
                          <m:ctrlPr>
                            <a:rPr lang="en-US" sz="2400" b="1" i="1">
                              <a:solidFill>
                                <a:srgbClr val="000000"/>
                              </a:solidFill>
                              <a:effectLst/>
                              <a:latin typeface="Cambria Math" panose="02040503050406030204" pitchFamily="18" charset="0"/>
                              <a:ea typeface="Times New Roman" panose="02020603050405020304" pitchFamily="18" charset="0"/>
                            </a:rPr>
                          </m:ctrlPr>
                        </m:dPr>
                        <m:e>
                          <m:r>
                            <a:rPr lang="en-US" sz="2400" b="1" i="1">
                              <a:solidFill>
                                <a:srgbClr val="000000"/>
                              </a:solidFill>
                              <a:effectLst/>
                              <a:latin typeface="Cambria Math" panose="02040503050406030204" pitchFamily="18" charset="0"/>
                              <a:ea typeface="Times New Roman" panose="02020603050405020304" pitchFamily="18" charset="0"/>
                            </a:rPr>
                            <m:t>𝒅</m:t>
                          </m:r>
                        </m:e>
                      </m:d>
                      <m:r>
                        <a:rPr lang="en-US" sz="2400" b="1">
                          <a:solidFill>
                            <a:srgbClr val="000000"/>
                          </a:solidFill>
                          <a:effectLst/>
                          <a:latin typeface="Cambria Math" panose="02040503050406030204" pitchFamily="18" charset="0"/>
                          <a:ea typeface="Times New Roman" panose="02020603050405020304" pitchFamily="18" charset="0"/>
                        </a:rPr>
                        <m:t>=</m:t>
                      </m:r>
                      <m:sSub>
                        <m:sSubPr>
                          <m:ctrlPr>
                            <a:rPr lang="en-US" sz="2400" b="1" i="1">
                              <a:solidFill>
                                <a:srgbClr val="000000"/>
                              </a:solidFill>
                              <a:effectLst/>
                              <a:latin typeface="Cambria Math" panose="02040503050406030204" pitchFamily="18" charset="0"/>
                              <a:ea typeface="Times New Roman" panose="02020603050405020304" pitchFamily="18" charset="0"/>
                            </a:rPr>
                          </m:ctrlPr>
                        </m:sSubPr>
                        <m:e>
                          <m:r>
                            <a:rPr lang="en-US" sz="2400" b="1" i="1">
                              <a:solidFill>
                                <a:srgbClr val="000000"/>
                              </a:solidFill>
                              <a:effectLst/>
                              <a:latin typeface="Cambria Math" panose="02040503050406030204" pitchFamily="18" charset="0"/>
                              <a:ea typeface="Times New Roman" panose="02020603050405020304" pitchFamily="18" charset="0"/>
                            </a:rPr>
                            <m:t>𝒗</m:t>
                          </m:r>
                        </m:e>
                        <m:sub>
                          <m:r>
                            <a:rPr lang="en-US" sz="2400" b="1" i="1">
                              <a:solidFill>
                                <a:srgbClr val="000000"/>
                              </a:solidFill>
                              <a:effectLst/>
                              <a:latin typeface="Cambria Math" panose="02040503050406030204" pitchFamily="18" charset="0"/>
                              <a:ea typeface="Times New Roman" panose="02020603050405020304" pitchFamily="18" charset="0"/>
                            </a:rPr>
                            <m:t>𝟎</m:t>
                          </m:r>
                        </m:sub>
                      </m:sSub>
                      <m:r>
                        <a:rPr lang="en-US" sz="2400" b="1" i="1">
                          <a:solidFill>
                            <a:srgbClr val="000000"/>
                          </a:solidFill>
                          <a:effectLst/>
                          <a:latin typeface="Cambria Math" panose="02040503050406030204" pitchFamily="18" charset="0"/>
                          <a:ea typeface="Times New Roman" panose="02020603050405020304" pitchFamily="18" charset="0"/>
                        </a:rPr>
                        <m:t>𝒕</m:t>
                      </m:r>
                      <m:r>
                        <a:rPr lang="en-US" sz="2400" b="1">
                          <a:solidFill>
                            <a:srgbClr val="000000"/>
                          </a:solidFill>
                          <a:effectLst/>
                          <a:latin typeface="Cambria Math" panose="02040503050406030204" pitchFamily="18" charset="0"/>
                          <a:ea typeface="Times New Roman" panose="02020603050405020304" pitchFamily="18" charset="0"/>
                        </a:rPr>
                        <m:t>+</m:t>
                      </m:r>
                      <m:f>
                        <m:fPr>
                          <m:ctrlPr>
                            <a:rPr lang="en-US" sz="2400" b="1" i="1">
                              <a:solidFill>
                                <a:srgbClr val="000000"/>
                              </a:solidFill>
                              <a:effectLst/>
                              <a:latin typeface="Cambria Math" panose="02040503050406030204" pitchFamily="18" charset="0"/>
                              <a:ea typeface="Times New Roman" panose="02020603050405020304" pitchFamily="18" charset="0"/>
                            </a:rPr>
                          </m:ctrlPr>
                        </m:fPr>
                        <m:num>
                          <m:r>
                            <a:rPr lang="en-US" sz="2400" b="1" i="1">
                              <a:solidFill>
                                <a:srgbClr val="000000"/>
                              </a:solidFill>
                              <a:effectLst/>
                              <a:latin typeface="Cambria Math" panose="02040503050406030204" pitchFamily="18" charset="0"/>
                              <a:ea typeface="Times New Roman" panose="02020603050405020304" pitchFamily="18" charset="0"/>
                            </a:rPr>
                            <m:t>𝟏</m:t>
                          </m:r>
                        </m:num>
                        <m:den>
                          <m:r>
                            <a:rPr lang="en-US" sz="2400" b="1" i="1">
                              <a:solidFill>
                                <a:srgbClr val="000000"/>
                              </a:solidFill>
                              <a:effectLst/>
                              <a:latin typeface="Cambria Math" panose="02040503050406030204" pitchFamily="18" charset="0"/>
                              <a:ea typeface="Times New Roman" panose="02020603050405020304" pitchFamily="18" charset="0"/>
                            </a:rPr>
                            <m:t>𝟐</m:t>
                          </m:r>
                        </m:den>
                      </m:f>
                      <m:r>
                        <a:rPr lang="en-US" sz="2400" b="1" i="1">
                          <a:solidFill>
                            <a:srgbClr val="000000"/>
                          </a:solidFill>
                          <a:effectLst/>
                          <a:latin typeface="Cambria Math" panose="02040503050406030204" pitchFamily="18" charset="0"/>
                          <a:ea typeface="Times New Roman" panose="02020603050405020304" pitchFamily="18" charset="0"/>
                        </a:rPr>
                        <m:t>𝒂</m:t>
                      </m:r>
                      <m:sSup>
                        <m:sSupPr>
                          <m:ctrlPr>
                            <a:rPr lang="en-US" sz="2400" b="1" i="1">
                              <a:solidFill>
                                <a:srgbClr val="000000"/>
                              </a:solidFill>
                              <a:effectLst/>
                              <a:latin typeface="Cambria Math" panose="02040503050406030204" pitchFamily="18" charset="0"/>
                              <a:ea typeface="Times New Roman" panose="02020603050405020304" pitchFamily="18" charset="0"/>
                            </a:rPr>
                          </m:ctrlPr>
                        </m:sSupPr>
                        <m:e>
                          <m:r>
                            <a:rPr lang="en-US" sz="2400" b="1" i="1">
                              <a:solidFill>
                                <a:srgbClr val="000000"/>
                              </a:solidFill>
                              <a:effectLst/>
                              <a:latin typeface="Cambria Math" panose="02040503050406030204" pitchFamily="18" charset="0"/>
                              <a:ea typeface="Times New Roman" panose="02020603050405020304" pitchFamily="18" charset="0"/>
                            </a:rPr>
                            <m:t>𝒕</m:t>
                          </m:r>
                        </m:e>
                        <m:sup>
                          <m:r>
                            <a:rPr lang="en-US" sz="2400" b="1" i="1">
                              <a:solidFill>
                                <a:srgbClr val="000000"/>
                              </a:solidFill>
                              <a:effectLst/>
                              <a:latin typeface="Cambria Math" panose="02040503050406030204" pitchFamily="18" charset="0"/>
                              <a:ea typeface="Times New Roman" panose="02020603050405020304" pitchFamily="18" charset="0"/>
                            </a:rPr>
                            <m:t>𝟐</m:t>
                          </m:r>
                        </m:sup>
                      </m:sSup>
                      <m:r>
                        <a:rPr lang="en-US" sz="2400" b="1" i="0" smtClean="0">
                          <a:solidFill>
                            <a:srgbClr val="000000"/>
                          </a:solidFill>
                          <a:effectLst/>
                          <a:latin typeface="Cambria Math" panose="02040503050406030204" pitchFamily="18" charset="0"/>
                          <a:ea typeface="Times New Roman" panose="02020603050405020304" pitchFamily="18" charset="0"/>
                        </a:rPr>
                        <m:t>; </m:t>
                      </m:r>
                      <m:r>
                        <a:rPr lang="en-US" sz="2400" b="1" i="1" smtClean="0">
                          <a:solidFill>
                            <a:srgbClr val="000000"/>
                          </a:solidFill>
                          <a:effectLst/>
                          <a:latin typeface="Cambria Math" panose="02040503050406030204" pitchFamily="18" charset="0"/>
                          <a:ea typeface="Times New Roman" panose="02020603050405020304" pitchFamily="18" charset="0"/>
                        </a:rPr>
                        <m:t>𝒗</m:t>
                      </m:r>
                      <m:r>
                        <a:rPr lang="en-US" sz="2400" b="1" i="1" baseline="30000">
                          <a:solidFill>
                            <a:srgbClr val="000000"/>
                          </a:solidFill>
                          <a:effectLst/>
                          <a:latin typeface="Cambria Math" panose="02040503050406030204" pitchFamily="18" charset="0"/>
                          <a:ea typeface="Times New Roman" panose="02020603050405020304" pitchFamily="18" charset="0"/>
                        </a:rPr>
                        <m:t>𝟐</m:t>
                      </m:r>
                      <m:r>
                        <a:rPr lang="en-US" sz="2400" b="1" i="1">
                          <a:solidFill>
                            <a:srgbClr val="000000"/>
                          </a:solidFill>
                          <a:effectLst/>
                          <a:latin typeface="Cambria Math" panose="02040503050406030204" pitchFamily="18" charset="0"/>
                          <a:ea typeface="Times New Roman" panose="02020603050405020304" pitchFamily="18" charset="0"/>
                        </a:rPr>
                        <m:t> − </m:t>
                      </m:r>
                      <m:r>
                        <a:rPr lang="en-US" sz="2400" b="1" i="1">
                          <a:solidFill>
                            <a:srgbClr val="000000"/>
                          </a:solidFill>
                          <a:effectLst/>
                          <a:latin typeface="Cambria Math" panose="02040503050406030204" pitchFamily="18" charset="0"/>
                          <a:ea typeface="Times New Roman" panose="02020603050405020304" pitchFamily="18" charset="0"/>
                        </a:rPr>
                        <m:t>𝒗</m:t>
                      </m:r>
                      <m:r>
                        <a:rPr lang="en-US" sz="2400" b="1" i="1" baseline="30000">
                          <a:solidFill>
                            <a:srgbClr val="000000"/>
                          </a:solidFill>
                          <a:effectLst/>
                          <a:latin typeface="Cambria Math" panose="02040503050406030204" pitchFamily="18" charset="0"/>
                          <a:ea typeface="Times New Roman" panose="02020603050405020304" pitchFamily="18" charset="0"/>
                        </a:rPr>
                        <m:t>𝟐</m:t>
                      </m:r>
                      <m:r>
                        <a:rPr lang="en-US" sz="2400" b="1" i="1" baseline="-25000">
                          <a:solidFill>
                            <a:srgbClr val="000000"/>
                          </a:solidFill>
                          <a:effectLst/>
                          <a:latin typeface="Cambria Math" panose="02040503050406030204" pitchFamily="18" charset="0"/>
                          <a:ea typeface="Times New Roman" panose="02020603050405020304" pitchFamily="18" charset="0"/>
                        </a:rPr>
                        <m:t>𝟎</m:t>
                      </m:r>
                      <m:r>
                        <a:rPr lang="en-US" sz="2400" b="1" i="1">
                          <a:solidFill>
                            <a:srgbClr val="000000"/>
                          </a:solidFill>
                          <a:effectLst/>
                          <a:latin typeface="Cambria Math" panose="02040503050406030204" pitchFamily="18" charset="0"/>
                          <a:ea typeface="Times New Roman" panose="02020603050405020304" pitchFamily="18" charset="0"/>
                        </a:rPr>
                        <m:t> = </m:t>
                      </m:r>
                      <m:r>
                        <a:rPr lang="en-US" sz="2400" b="1" i="1">
                          <a:solidFill>
                            <a:srgbClr val="000000"/>
                          </a:solidFill>
                          <a:effectLst/>
                          <a:latin typeface="Cambria Math" panose="02040503050406030204" pitchFamily="18" charset="0"/>
                          <a:ea typeface="Times New Roman" panose="02020603050405020304" pitchFamily="18" charset="0"/>
                        </a:rPr>
                        <m:t>𝟐</m:t>
                      </m:r>
                      <m:r>
                        <a:rPr lang="en-US" sz="2400" b="1" i="1">
                          <a:solidFill>
                            <a:srgbClr val="000000"/>
                          </a:solidFill>
                          <a:effectLst/>
                          <a:latin typeface="Cambria Math" panose="02040503050406030204" pitchFamily="18" charset="0"/>
                          <a:ea typeface="Times New Roman" panose="02020603050405020304" pitchFamily="18" charset="0"/>
                        </a:rPr>
                        <m:t>𝒂</m:t>
                      </m:r>
                      <m:r>
                        <a:rPr lang="en-US" sz="2400" b="1" i="1">
                          <a:solidFill>
                            <a:srgbClr val="000000"/>
                          </a:solidFill>
                          <a:effectLst/>
                          <a:latin typeface="Cambria Math" panose="02040503050406030204" pitchFamily="18" charset="0"/>
                          <a:ea typeface="Times New Roman" panose="02020603050405020304" pitchFamily="18" charset="0"/>
                        </a:rPr>
                        <m:t>.</m:t>
                      </m:r>
                      <m:r>
                        <a:rPr lang="en-US" sz="2400" b="1" i="1">
                          <a:solidFill>
                            <a:srgbClr val="000000"/>
                          </a:solidFill>
                          <a:effectLst/>
                          <a:latin typeface="Cambria Math" panose="02040503050406030204" pitchFamily="18" charset="0"/>
                          <a:ea typeface="Times New Roman" panose="02020603050405020304" pitchFamily="18" charset="0"/>
                        </a:rPr>
                        <m:t>𝒔</m:t>
                      </m:r>
                    </m:oMath>
                  </m:oMathPara>
                </a14:m>
                <a:endParaRPr lang="en-US" sz="2400" b="1">
                  <a:solidFill>
                    <a:srgbClr val="003300"/>
                  </a:solidFill>
                  <a:effectLst/>
                  <a:ea typeface="Times New Roman" panose="02020603050405020304" pitchFamily="18" charset="0"/>
                </a:endParaRPr>
              </a:p>
            </p:txBody>
          </p:sp>
        </mc:Choice>
        <mc:Fallback xmlns="">
          <p:sp>
            <p:nvSpPr>
              <p:cNvPr id="5" name="TextBox 4" descr="137 zalo kim anh">
                <a:extLst>
                  <a:ext uri="{FF2B5EF4-FFF2-40B4-BE49-F238E27FC236}">
                    <a16:creationId xmlns:a16="http://schemas.microsoft.com/office/drawing/2014/main" id="{98A54D66-9CF4-357D-6D80-75274883DF86}"/>
                  </a:ext>
                </a:extLst>
              </p:cNvPr>
              <p:cNvSpPr txBox="1">
                <a:spLocks noRot="1" noChangeAspect="1" noMove="1" noResize="1" noEditPoints="1" noAdjustHandles="1" noChangeArrowheads="1" noChangeShapeType="1" noTextEdit="1"/>
              </p:cNvSpPr>
              <p:nvPr/>
            </p:nvSpPr>
            <p:spPr>
              <a:xfrm>
                <a:off x="1327748" y="1453717"/>
                <a:ext cx="9816502" cy="783804"/>
              </a:xfrm>
              <a:prstGeom prst="rect">
                <a:avLst/>
              </a:prstGeom>
              <a:blipFill>
                <a:blip r:embed="rId3"/>
                <a:stretch>
                  <a:fillRect/>
                </a:stretch>
              </a:blipFill>
              <a:ln w="28575">
                <a:solidFill>
                  <a:schemeClr val="bg2">
                    <a:lumMod val="90000"/>
                  </a:schemeClr>
                </a:solidFill>
                <a:prstDash val="sysDash"/>
              </a:ln>
            </p:spPr>
            <p:txBody>
              <a:bodyPr/>
              <a:lstStyle/>
              <a:p>
                <a:r>
                  <a:rPr lang="vi-VN">
                    <a:noFill/>
                  </a:rPr>
                  <a:t> </a:t>
                </a:r>
              </a:p>
            </p:txBody>
          </p:sp>
        </mc:Fallback>
      </mc:AlternateContent>
      <p:sp>
        <p:nvSpPr>
          <p:cNvPr id="6" name="TextBox 5" descr="137 zalo kim anh">
            <a:extLst>
              <a:ext uri="{FF2B5EF4-FFF2-40B4-BE49-F238E27FC236}">
                <a16:creationId xmlns:a16="http://schemas.microsoft.com/office/drawing/2014/main" id="{34C0851B-9752-954E-9346-AD072D6EC36A}"/>
              </a:ext>
            </a:extLst>
          </p:cNvPr>
          <p:cNvSpPr txBox="1"/>
          <p:nvPr/>
        </p:nvSpPr>
        <p:spPr>
          <a:xfrm>
            <a:off x="1327748" y="2997884"/>
            <a:ext cx="9816502" cy="492122"/>
          </a:xfrm>
          <a:prstGeom prst="rect">
            <a:avLst/>
          </a:prstGeom>
          <a:noFill/>
          <a:ln w="28575">
            <a:solidFill>
              <a:srgbClr val="FFCA08"/>
            </a:solidFill>
            <a:prstDash val="sysDash"/>
          </a:ln>
        </p:spPr>
        <p:txBody>
          <a:bodyPr wrap="square">
            <a:spAutoFit/>
          </a:bodyPr>
          <a:lstStyle/>
          <a:p>
            <a:pPr algn="just">
              <a:lnSpc>
                <a:spcPct val="115000"/>
              </a:lnSpc>
            </a:pPr>
            <a:r>
              <a:rPr lang="en-US" sz="2400">
                <a:solidFill>
                  <a:srgbClr val="000000"/>
                </a:solidFill>
                <a:effectLst/>
                <a:ea typeface="Times New Roman" panose="02020603050405020304" pitchFamily="18" charset="0"/>
              </a:rPr>
              <a:t>Sự rơi của các vật khi </a:t>
            </a:r>
            <a:r>
              <a:rPr lang="en-US" sz="2400" b="1">
                <a:solidFill>
                  <a:srgbClr val="000000"/>
                </a:solidFill>
                <a:effectLst/>
                <a:ea typeface="Times New Roman" panose="02020603050405020304" pitchFamily="18" charset="0"/>
              </a:rPr>
              <a:t>chỉ chịu tác dụng của trọng lực </a:t>
            </a:r>
            <a:r>
              <a:rPr lang="en-US" sz="2400">
                <a:solidFill>
                  <a:srgbClr val="000000"/>
                </a:solidFill>
                <a:effectLst/>
                <a:ea typeface="Times New Roman" panose="02020603050405020304" pitchFamily="18" charset="0"/>
              </a:rPr>
              <a:t>được gọi là sự rơi tự do</a:t>
            </a:r>
            <a:endParaRPr lang="en-US" sz="2400">
              <a:solidFill>
                <a:srgbClr val="003300"/>
              </a:solidFill>
              <a:effectLst/>
              <a:ea typeface="Times New Roman" panose="02020603050405020304" pitchFamily="18" charset="0"/>
            </a:endParaRPr>
          </a:p>
        </p:txBody>
      </p:sp>
      <p:sp>
        <p:nvSpPr>
          <p:cNvPr id="8" name="TextBox 7" descr="137 zalo kim anh">
            <a:extLst>
              <a:ext uri="{FF2B5EF4-FFF2-40B4-BE49-F238E27FC236}">
                <a16:creationId xmlns:a16="http://schemas.microsoft.com/office/drawing/2014/main" id="{1051EEBA-DB04-9656-2B76-467D594EACFE}"/>
              </a:ext>
            </a:extLst>
          </p:cNvPr>
          <p:cNvSpPr txBox="1"/>
          <p:nvPr/>
        </p:nvSpPr>
        <p:spPr>
          <a:xfrm>
            <a:off x="1327748" y="3573987"/>
            <a:ext cx="9816502" cy="1341586"/>
          </a:xfrm>
          <a:prstGeom prst="rect">
            <a:avLst/>
          </a:prstGeom>
          <a:noFill/>
          <a:ln w="28575">
            <a:solidFill>
              <a:schemeClr val="bg2">
                <a:lumMod val="75000"/>
              </a:schemeClr>
            </a:solidFill>
            <a:prstDash val="sysDash"/>
          </a:ln>
        </p:spPr>
        <p:txBody>
          <a:bodyPr wrap="square">
            <a:spAutoFit/>
          </a:bodyPr>
          <a:lstStyle/>
          <a:p>
            <a:pPr algn="just">
              <a:lnSpc>
                <a:spcPct val="115000"/>
              </a:lnSpc>
              <a:tabLst>
                <a:tab pos="6515100" algn="l"/>
              </a:tabLst>
            </a:pPr>
            <a:r>
              <a:rPr lang="en-US" sz="2400">
                <a:solidFill>
                  <a:srgbClr val="000000"/>
                </a:solidFill>
                <a:effectLst/>
                <a:ea typeface="Times New Roman" panose="02020603050405020304" pitchFamily="18" charset="0"/>
              </a:rPr>
              <a:t>Gia tốc của một vật rơi trên bề mặt Trái Đất có giá trị tùy thuộc vào vị trí mà vật rơi. Gia tốc này gọi là gia tốc rơi tự do, kí hiệu: g.</a:t>
            </a:r>
            <a:endParaRPr lang="en-US" sz="2400">
              <a:solidFill>
                <a:srgbClr val="003300"/>
              </a:solidFill>
              <a:effectLst/>
              <a:ea typeface="Times New Roman" panose="02020603050405020304" pitchFamily="18" charset="0"/>
            </a:endParaRPr>
          </a:p>
          <a:p>
            <a:pPr algn="ctr">
              <a:lnSpc>
                <a:spcPct val="115000"/>
              </a:lnSpc>
              <a:tabLst>
                <a:tab pos="180340" algn="l"/>
                <a:tab pos="6515100" algn="l"/>
              </a:tabLst>
            </a:pPr>
            <a:r>
              <a:rPr lang="en-US" sz="2400">
                <a:solidFill>
                  <a:srgbClr val="000000"/>
                </a:solidFill>
                <a:effectLst/>
                <a:ea typeface="Times New Roman" panose="02020603050405020304" pitchFamily="18" charset="0"/>
              </a:rPr>
              <a:t>	g thường lấy 9,81 m/s</a:t>
            </a:r>
            <a:r>
              <a:rPr lang="en-US" sz="2400" baseline="30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có chiều hướng thẳng đứng xuống dưới.</a:t>
            </a:r>
          </a:p>
        </p:txBody>
      </p:sp>
      <p:sp>
        <p:nvSpPr>
          <p:cNvPr id="9" name="TextBox 8" descr="137 zalo kim anh">
            <a:extLst>
              <a:ext uri="{FF2B5EF4-FFF2-40B4-BE49-F238E27FC236}">
                <a16:creationId xmlns:a16="http://schemas.microsoft.com/office/drawing/2014/main" id="{779A07D3-0D43-17C3-5C1B-A042992F5C65}"/>
              </a:ext>
            </a:extLst>
          </p:cNvPr>
          <p:cNvSpPr txBox="1"/>
          <p:nvPr/>
        </p:nvSpPr>
        <p:spPr>
          <a:xfrm>
            <a:off x="1327749" y="5670275"/>
            <a:ext cx="9816502" cy="1089529"/>
          </a:xfrm>
          <a:prstGeom prst="rect">
            <a:avLst/>
          </a:prstGeom>
          <a:noFill/>
          <a:ln w="38100">
            <a:solidFill>
              <a:schemeClr val="bg2">
                <a:lumMod val="90000"/>
              </a:schemeClr>
            </a:solidFill>
            <a:prstDash val="sysDash"/>
          </a:ln>
        </p:spPr>
        <p:txBody>
          <a:bodyPr wrap="square">
            <a:spAutoFit/>
          </a:bodyPr>
          <a:lstStyle/>
          <a:p>
            <a:pPr algn="just">
              <a:lnSpc>
                <a:spcPct val="90000"/>
              </a:lnSpc>
              <a:tabLst>
                <a:tab pos="114300" algn="l"/>
              </a:tabLst>
            </a:pPr>
            <a:r>
              <a:rPr lang="en-US" sz="2400">
                <a:solidFill>
                  <a:srgbClr val="000000"/>
                </a:solidFill>
                <a:effectLst/>
                <a:ea typeface="Times New Roman" panose="02020603050405020304" pitchFamily="18" charset="0"/>
              </a:rPr>
              <a:t>Là sự kết hợp đồng thời chuyển động theo phương thẳng đứng với gia tốc g và chuyển động theo phương ngang với vận tốc không đổi. Chuyển động theo hai phương này độc lập với nhau.</a:t>
            </a:r>
            <a:endParaRPr lang="en-US" sz="2400">
              <a:solidFill>
                <a:srgbClr val="003300"/>
              </a:solidFill>
              <a:effectLst/>
              <a:ea typeface="Times New Roman" panose="02020603050405020304" pitchFamily="18" charset="0"/>
            </a:endParaRPr>
          </a:p>
        </p:txBody>
      </p:sp>
      <p:sp>
        <p:nvSpPr>
          <p:cNvPr id="33" name="Oval 32" descr="137 zalo kim anh">
            <a:extLst>
              <a:ext uri="{FF2B5EF4-FFF2-40B4-BE49-F238E27FC236}">
                <a16:creationId xmlns:a16="http://schemas.microsoft.com/office/drawing/2014/main" id="{5D427E46-C52F-C9D0-CE58-66B3C8652F24}"/>
              </a:ext>
            </a:extLst>
          </p:cNvPr>
          <p:cNvSpPr/>
          <p:nvPr/>
        </p:nvSpPr>
        <p:spPr>
          <a:xfrm>
            <a:off x="-584648" y="4345544"/>
            <a:ext cx="2020824" cy="2020826"/>
          </a:xfrm>
          <a:prstGeom prst="ellipse">
            <a:avLst/>
          </a:prstGeom>
          <a:solidFill>
            <a:srgbClr val="FFE9A3"/>
          </a:solidFill>
          <a:ln w="127000">
            <a:solidFill>
              <a:srgbClr val="FFD4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137 zalo kim anh">
            <a:extLst>
              <a:ext uri="{FF2B5EF4-FFF2-40B4-BE49-F238E27FC236}">
                <a16:creationId xmlns:a16="http://schemas.microsoft.com/office/drawing/2014/main" id="{014F446F-3481-46B3-A41F-7761CACD713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tretch>
            <a:fillRect/>
          </a:stretch>
        </p:blipFill>
        <p:spPr bwMode="auto">
          <a:xfrm flipH="1">
            <a:off x="261292" y="4740080"/>
            <a:ext cx="1072208" cy="958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294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137 zalo kim anh">
            <a:extLst>
              <a:ext uri="{FF2B5EF4-FFF2-40B4-BE49-F238E27FC236}">
                <a16:creationId xmlns:a16="http://schemas.microsoft.com/office/drawing/2014/main" id="{A4E39B29-DB40-4064-BB82-1D4573693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1219199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137 zalo kim anh">
            <a:extLst>
              <a:ext uri="{FF2B5EF4-FFF2-40B4-BE49-F238E27FC236}">
                <a16:creationId xmlns:a16="http://schemas.microsoft.com/office/drawing/2014/main" id="{B158F699-9A9D-4058-8B63-02D680DFD549}"/>
              </a:ext>
            </a:extLst>
          </p:cNvPr>
          <p:cNvSpPr txBox="1"/>
          <p:nvPr/>
        </p:nvSpPr>
        <p:spPr>
          <a:xfrm>
            <a:off x="-1" y="0"/>
            <a:ext cx="12192002" cy="1174168"/>
          </a:xfrm>
          <a:prstGeom prst="rect">
            <a:avLst/>
          </a:prstGeom>
          <a:solidFill>
            <a:srgbClr val="FFFF00"/>
          </a:solidFill>
        </p:spPr>
        <p:txBody>
          <a:bodyPr wrap="square">
            <a:spAutoFit/>
          </a:bodyPr>
          <a:lstStyle/>
          <a:p>
            <a:pPr algn="ctr">
              <a:lnSpc>
                <a:spcPct val="115000"/>
              </a:lnSpc>
            </a:pPr>
            <a:r>
              <a:rPr lang="en-US" sz="660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Luyện tập</a:t>
            </a:r>
            <a:endParaRPr lang="en-US" sz="72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sp>
        <p:nvSpPr>
          <p:cNvPr id="5" name="Rectangle 4" descr="137 zalo kim anh">
            <a:extLst>
              <a:ext uri="{FF2B5EF4-FFF2-40B4-BE49-F238E27FC236}">
                <a16:creationId xmlns:a16="http://schemas.microsoft.com/office/drawing/2014/main" id="{3B35AAB4-6A7E-5420-8045-F0244BEF6A45}"/>
              </a:ext>
            </a:extLst>
          </p:cNvPr>
          <p:cNvSpPr>
            <a:spLocks/>
          </p:cNvSpPr>
          <p:nvPr/>
        </p:nvSpPr>
        <p:spPr>
          <a:xfrm>
            <a:off x="156319" y="4911294"/>
            <a:ext cx="1753692" cy="1752877"/>
          </a:xfrm>
          <a:prstGeom prst="rect">
            <a:avLst/>
          </a:prstGeom>
          <a:solidFill>
            <a:srgbClr val="FFC000">
              <a:alpha val="70000"/>
            </a:srgbClr>
          </a:solidFill>
        </p:spPr>
        <p:txBody>
          <a:bodyPr wrap="square" lIns="91440" tIns="45720" rIns="91440" bIns="45720" anchor="ctr">
            <a:noAutofit/>
          </a:bodyPr>
          <a:lstStyle/>
          <a:p>
            <a:pPr algn="ctr"/>
            <a:r>
              <a:rPr lang="en-US" sz="5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Nhiệm</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r>
              <a:rPr lang="en-US" sz="5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vụ</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p>
        </p:txBody>
      </p:sp>
      <p:sp>
        <p:nvSpPr>
          <p:cNvPr id="6" name="TextBox 5" descr="137 zalo kim anh">
            <a:extLst>
              <a:ext uri="{FF2B5EF4-FFF2-40B4-BE49-F238E27FC236}">
                <a16:creationId xmlns:a16="http://schemas.microsoft.com/office/drawing/2014/main" id="{BF85551A-9F00-8338-D57A-E9706717D9A7}"/>
              </a:ext>
            </a:extLst>
          </p:cNvPr>
          <p:cNvSpPr txBox="1"/>
          <p:nvPr/>
        </p:nvSpPr>
        <p:spPr>
          <a:xfrm>
            <a:off x="2132924" y="4911294"/>
            <a:ext cx="9884905" cy="1752876"/>
          </a:xfrm>
          <a:prstGeom prst="rect">
            <a:avLst/>
          </a:prstGeom>
          <a:solidFill>
            <a:srgbClr val="FFD44B">
              <a:alpha val="70000"/>
            </a:srgbClr>
          </a:solidFill>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r>
              <a:rPr lang="en-US" sz="3200" b="1" dirty="0" err="1">
                <a:effectLst/>
                <a:ea typeface="Times New Roman" panose="02020603050405020304" pitchFamily="18" charset="0"/>
                <a:cs typeface="Times New Roman" panose="02020603050405020304" pitchFamily="18" charset="0"/>
              </a:rPr>
              <a:t>Vận</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dụng</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kiến</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thức</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đã</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học</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hoàn</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thành</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các</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bài</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tập</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sau</a:t>
            </a:r>
            <a:endParaRPr lang="en-US" sz="3200" b="1" dirty="0">
              <a:cs typeface="Times New Roman" panose="02020603050405020304" pitchFamily="18" charset="0"/>
            </a:endParaRPr>
          </a:p>
        </p:txBody>
      </p:sp>
    </p:spTree>
    <p:extLst>
      <p:ext uri="{BB962C8B-B14F-4D97-AF65-F5344CB8AC3E}">
        <p14:creationId xmlns:p14="http://schemas.microsoft.com/office/powerpoint/2010/main" val="392181133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3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30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30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3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30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30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137 zalo kim anh">
            <a:extLst>
              <a:ext uri="{FF2B5EF4-FFF2-40B4-BE49-F238E27FC236}">
                <a16:creationId xmlns:a16="http://schemas.microsoft.com/office/drawing/2014/main" id="{92286141-78E6-42B0-A12A-0A086BE2D0B4}"/>
              </a:ext>
            </a:extLst>
          </p:cNvPr>
          <p:cNvSpPr/>
          <p:nvPr/>
        </p:nvSpPr>
        <p:spPr>
          <a:xfrm>
            <a:off x="0" y="4701"/>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1:</a:t>
            </a:r>
          </a:p>
        </p:txBody>
      </p:sp>
      <mc:AlternateContent xmlns:mc="http://schemas.openxmlformats.org/markup-compatibility/2006" xmlns:a14="http://schemas.microsoft.com/office/drawing/2010/main">
        <mc:Choice Requires="a14">
          <p:sp>
            <p:nvSpPr>
              <p:cNvPr id="8" name="TextBox 7" descr="137 zalo kim anh">
                <a:extLst>
                  <a:ext uri="{FF2B5EF4-FFF2-40B4-BE49-F238E27FC236}">
                    <a16:creationId xmlns:a16="http://schemas.microsoft.com/office/drawing/2014/main" id="{E7A8A5ED-021F-6277-3A60-6D651F6C827B}"/>
                  </a:ext>
                </a:extLst>
              </p:cNvPr>
              <p:cNvSpPr txBox="1"/>
              <p:nvPr/>
            </p:nvSpPr>
            <p:spPr>
              <a:xfrm>
                <a:off x="323851" y="4239861"/>
                <a:ext cx="4419599" cy="2361929"/>
              </a:xfrm>
              <a:prstGeom prst="rect">
                <a:avLst/>
              </a:prstGeom>
              <a:noFill/>
            </p:spPr>
            <p:txBody>
              <a:bodyPr wrap="square">
                <a:spAutoFit/>
              </a:bodyPr>
              <a:lstStyle/>
              <a:p>
                <a:pPr algn="just"/>
                <a:r>
                  <a:rPr lang="en-US" sz="2400" b="1">
                    <a:solidFill>
                      <a:srgbClr val="000000"/>
                    </a:solidFill>
                    <a:effectLst/>
                    <a:ea typeface="Times New Roman" panose="02020603050405020304" pitchFamily="18" charset="0"/>
                  </a:rPr>
                  <a:t>a. </a:t>
                </a:r>
                <a:r>
                  <a:rPr lang="en-US" sz="2400">
                    <a:solidFill>
                      <a:srgbClr val="000000"/>
                    </a:solidFill>
                    <a:effectLst/>
                    <a:ea typeface="Times New Roman" panose="02020603050405020304" pitchFamily="18" charset="0"/>
                  </a:rPr>
                  <a:t>Gia tốc của vận động viên trong đoạn đường sau khi qua vạch đích là:</a:t>
                </a:r>
                <a:endParaRPr lang="en-US" sz="2400">
                  <a:effectLst/>
                  <a:ea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US" sz="2400" i="1" smtClean="0">
                          <a:solidFill>
                            <a:srgbClr val="000000"/>
                          </a:solidFill>
                          <a:effectLst/>
                          <a:latin typeface="Cambria Math" panose="02040503050406030204" pitchFamily="18" charset="0"/>
                          <a:ea typeface="Times New Roman" panose="02020603050405020304" pitchFamily="18" charset="0"/>
                        </a:rPr>
                        <m:t>𝑣</m:t>
                      </m:r>
                      <m:r>
                        <a:rPr lang="en-US" sz="2400" i="1" baseline="30000">
                          <a:solidFill>
                            <a:srgbClr val="000000"/>
                          </a:solidFill>
                          <a:effectLst/>
                          <a:latin typeface="Cambria Math" panose="02040503050406030204" pitchFamily="18" charset="0"/>
                          <a:ea typeface="Times New Roman" panose="02020603050405020304" pitchFamily="18" charset="0"/>
                        </a:rPr>
                        <m:t>2</m:t>
                      </m:r>
                      <m:r>
                        <a:rPr lang="en-US" sz="2400" i="1">
                          <a:solidFill>
                            <a:srgbClr val="000000"/>
                          </a:solidFill>
                          <a:effectLst/>
                          <a:latin typeface="Cambria Math" panose="02040503050406030204" pitchFamily="18" charset="0"/>
                          <a:ea typeface="Times New Roman" panose="02020603050405020304" pitchFamily="18" charset="0"/>
                        </a:rPr>
                        <m:t> − </m:t>
                      </m:r>
                      <m:r>
                        <a:rPr lang="en-US" sz="2400" i="1">
                          <a:solidFill>
                            <a:srgbClr val="000000"/>
                          </a:solidFill>
                          <a:effectLst/>
                          <a:latin typeface="Cambria Math" panose="02040503050406030204" pitchFamily="18" charset="0"/>
                          <a:ea typeface="Times New Roman" panose="02020603050405020304" pitchFamily="18" charset="0"/>
                        </a:rPr>
                        <m:t>𝑣</m:t>
                      </m:r>
                      <m:r>
                        <a:rPr lang="en-US" sz="2400" i="1" baseline="30000">
                          <a:solidFill>
                            <a:srgbClr val="000000"/>
                          </a:solidFill>
                          <a:effectLst/>
                          <a:latin typeface="Cambria Math" panose="02040503050406030204" pitchFamily="18" charset="0"/>
                          <a:ea typeface="Times New Roman" panose="02020603050405020304" pitchFamily="18" charset="0"/>
                        </a:rPr>
                        <m:t>2</m:t>
                      </m:r>
                      <m:r>
                        <a:rPr lang="en-US" sz="2400" i="1" baseline="-25000">
                          <a:solidFill>
                            <a:srgbClr val="000000"/>
                          </a:solidFill>
                          <a:effectLst/>
                          <a:latin typeface="Cambria Math" panose="02040503050406030204" pitchFamily="18" charset="0"/>
                          <a:ea typeface="Times New Roman" panose="02020603050405020304" pitchFamily="18" charset="0"/>
                        </a:rPr>
                        <m:t>0</m:t>
                      </m:r>
                      <m:r>
                        <a:rPr lang="en-US" sz="2400" i="1">
                          <a:solidFill>
                            <a:srgbClr val="000000"/>
                          </a:solidFill>
                          <a:effectLst/>
                          <a:latin typeface="Cambria Math" panose="02040503050406030204" pitchFamily="18" charset="0"/>
                          <a:ea typeface="Times New Roman" panose="02020603050405020304" pitchFamily="18" charset="0"/>
                        </a:rPr>
                        <m:t> = 2</m:t>
                      </m:r>
                      <m:r>
                        <a:rPr lang="en-US" sz="2400" i="1">
                          <a:solidFill>
                            <a:srgbClr val="000000"/>
                          </a:solidFill>
                          <a:effectLst/>
                          <a:latin typeface="Cambria Math" panose="02040503050406030204" pitchFamily="18" charset="0"/>
                          <a:ea typeface="Times New Roman" panose="02020603050405020304" pitchFamily="18" charset="0"/>
                        </a:rPr>
                        <m:t>𝑎</m:t>
                      </m:r>
                      <m:r>
                        <a:rPr lang="en-US" sz="2400" i="1">
                          <a:solidFill>
                            <a:srgbClr val="000000"/>
                          </a:solidFill>
                          <a:effectLst/>
                          <a:latin typeface="Cambria Math" panose="02040503050406030204" pitchFamily="18" charset="0"/>
                          <a:ea typeface="Times New Roman" panose="02020603050405020304" pitchFamily="18" charset="0"/>
                        </a:rPr>
                        <m:t>.</m:t>
                      </m:r>
                      <m:r>
                        <a:rPr lang="en-US" sz="2400" b="0" i="1" smtClean="0">
                          <a:solidFill>
                            <a:srgbClr val="000000"/>
                          </a:solidFill>
                          <a:effectLst/>
                          <a:latin typeface="Cambria Math" panose="02040503050406030204" pitchFamily="18" charset="0"/>
                          <a:ea typeface="Times New Roman" panose="02020603050405020304" pitchFamily="18" charset="0"/>
                        </a:rPr>
                        <m:t>𝑠</m:t>
                      </m:r>
                      <m:r>
                        <a:rPr lang="en-US" sz="2400" i="1">
                          <a:solidFill>
                            <a:srgbClr val="000000"/>
                          </a:solidFill>
                          <a:effectLst/>
                          <a:latin typeface="Cambria Math" panose="02040503050406030204" pitchFamily="18" charset="0"/>
                          <a:ea typeface="Times New Roman" panose="02020603050405020304" pitchFamily="18" charset="0"/>
                        </a:rPr>
                        <m:t> </m:t>
                      </m:r>
                    </m:oMath>
                  </m:oMathPara>
                </a14:m>
                <a:endParaRPr lang="en-US" sz="2400" i="1">
                  <a:solidFill>
                    <a:srgbClr val="000000"/>
                  </a:solidFill>
                  <a:effectLst/>
                  <a:latin typeface="Cambria Math" panose="02040503050406030204" pitchFamily="18" charset="0"/>
                  <a:ea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 </m:t>
                      </m:r>
                      <m:r>
                        <a:rPr lang="en-US" sz="24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i="1">
                          <a:solidFill>
                            <a:srgbClr val="000000"/>
                          </a:solidFill>
                          <a:effectLst/>
                          <a:latin typeface="Cambria Math" panose="02040503050406030204" pitchFamily="18" charset="0"/>
                          <a:ea typeface="Times New Roman" panose="02020603050405020304" pitchFamily="18" charset="0"/>
                        </a:rPr>
                        <m:t> </m:t>
                      </m:r>
                      <m:r>
                        <a:rPr lang="en-US" sz="24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4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a:solidFill>
                                <a:srgbClr val="000000"/>
                              </a:solidFill>
                              <a:effectLst/>
                              <a:latin typeface="Cambria Math" panose="02040503050406030204" pitchFamily="18" charset="0"/>
                            </a:rPr>
                          </m:ctrlPr>
                        </m:fPr>
                        <m:num>
                          <m:sSubSup>
                            <m:sSubSupPr>
                              <m:ctrlPr>
                                <a:rPr lang="en-US" sz="2400" i="1">
                                  <a:solidFill>
                                    <a:srgbClr val="000000"/>
                                  </a:solidFill>
                                  <a:effectLst/>
                                  <a:latin typeface="Cambria Math" panose="02040503050406030204" pitchFamily="18" charset="0"/>
                                </a:rPr>
                              </m:ctrlPr>
                            </m:sSubSupPr>
                            <m:e>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up>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bSup>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en-US" sz="2400" i="1">
                                  <a:solidFill>
                                    <a:srgbClr val="000000"/>
                                  </a:solidFill>
                                  <a:effectLst/>
                                  <a:latin typeface="Cambria Math" panose="02040503050406030204" pitchFamily="18" charset="0"/>
                                </a:rPr>
                              </m:ctrlPr>
                            </m:sSubSupPr>
                            <m:e>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up>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bSup>
                        </m:num>
                        <m:den>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m:t>
                          </m:r>
                        </m:den>
                      </m:f>
                      <m: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=−2,5 </m:t>
                      </m:r>
                      <m:r>
                        <a:rPr lang="en-US" sz="2400" i="1" smtClean="0">
                          <a:solidFill>
                            <a:srgbClr val="000000"/>
                          </a:solidFill>
                          <a:effectLst/>
                          <a:latin typeface="Cambria Math" panose="02040503050406030204" pitchFamily="18" charset="0"/>
                          <a:ea typeface="Times New Roman" panose="02020603050405020304" pitchFamily="18" charset="0"/>
                        </a:rPr>
                        <m:t>(</m:t>
                      </m:r>
                      <m:r>
                        <a:rPr lang="en-US" sz="2400" i="1" smtClean="0">
                          <a:solidFill>
                            <a:srgbClr val="000000"/>
                          </a:solidFill>
                          <a:effectLst/>
                          <a:latin typeface="Cambria Math" panose="02040503050406030204" pitchFamily="18" charset="0"/>
                          <a:ea typeface="Times New Roman" panose="02020603050405020304" pitchFamily="18" charset="0"/>
                        </a:rPr>
                        <m:t>𝑚</m:t>
                      </m:r>
                      <m:r>
                        <a:rPr lang="en-US" sz="2400" i="1" smtClean="0">
                          <a:solidFill>
                            <a:srgbClr val="000000"/>
                          </a:solidFill>
                          <a:effectLst/>
                          <a:latin typeface="Cambria Math" panose="02040503050406030204" pitchFamily="18" charset="0"/>
                          <a:ea typeface="Times New Roman" panose="02020603050405020304" pitchFamily="18" charset="0"/>
                        </a:rPr>
                        <m:t>/</m:t>
                      </m:r>
                      <m:r>
                        <a:rPr lang="en-US" sz="2400" i="1" smtClean="0">
                          <a:solidFill>
                            <a:srgbClr val="000000"/>
                          </a:solidFill>
                          <a:effectLst/>
                          <a:latin typeface="Cambria Math" panose="02040503050406030204" pitchFamily="18" charset="0"/>
                          <a:ea typeface="Times New Roman" panose="02020603050405020304" pitchFamily="18" charset="0"/>
                        </a:rPr>
                        <m:t>𝑠</m:t>
                      </m:r>
                      <m:r>
                        <a:rPr lang="en-US" sz="2400" i="1" baseline="30000">
                          <a:solidFill>
                            <a:srgbClr val="000000"/>
                          </a:solidFill>
                          <a:effectLst/>
                          <a:latin typeface="Cambria Math" panose="02040503050406030204" pitchFamily="18" charset="0"/>
                          <a:ea typeface="Times New Roman" panose="02020603050405020304" pitchFamily="18" charset="0"/>
                        </a:rPr>
                        <m:t>2</m:t>
                      </m:r>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a:solidFill>
                    <a:srgbClr val="000000"/>
                  </a:solidFill>
                  <a:effectLst/>
                  <a:ea typeface="Times New Roman" panose="02020603050405020304" pitchFamily="18" charset="0"/>
                </a:endParaRPr>
              </a:p>
            </p:txBody>
          </p:sp>
        </mc:Choice>
        <mc:Fallback xmlns="">
          <p:sp>
            <p:nvSpPr>
              <p:cNvPr id="8" name="TextBox 7" descr="137 zalo kim anh">
                <a:extLst>
                  <a:ext uri="{FF2B5EF4-FFF2-40B4-BE49-F238E27FC236}">
                    <a16:creationId xmlns:a16="http://schemas.microsoft.com/office/drawing/2014/main" id="{E7A8A5ED-021F-6277-3A60-6D651F6C827B}"/>
                  </a:ext>
                </a:extLst>
              </p:cNvPr>
              <p:cNvSpPr txBox="1">
                <a:spLocks noRot="1" noChangeAspect="1" noMove="1" noResize="1" noEditPoints="1" noAdjustHandles="1" noChangeArrowheads="1" noChangeShapeType="1" noTextEdit="1"/>
              </p:cNvSpPr>
              <p:nvPr/>
            </p:nvSpPr>
            <p:spPr>
              <a:xfrm>
                <a:off x="323851" y="4239861"/>
                <a:ext cx="4419599" cy="2361929"/>
              </a:xfrm>
              <a:prstGeom prst="rect">
                <a:avLst/>
              </a:prstGeom>
              <a:blipFill>
                <a:blip r:embed="rId2"/>
                <a:stretch>
                  <a:fillRect l="-2069" t="-2067" r="-2207"/>
                </a:stretch>
              </a:blipFill>
            </p:spPr>
            <p:txBody>
              <a:bodyPr/>
              <a:lstStyle/>
              <a:p>
                <a:r>
                  <a:rPr lang="vi-VN">
                    <a:noFill/>
                  </a:rPr>
                  <a:t> </a:t>
                </a:r>
              </a:p>
            </p:txBody>
          </p:sp>
        </mc:Fallback>
      </mc:AlternateContent>
      <p:sp>
        <p:nvSpPr>
          <p:cNvPr id="2" name="Rectangle: Rounded Corners 1" descr="137 zalo kim anh">
            <a:extLst>
              <a:ext uri="{FF2B5EF4-FFF2-40B4-BE49-F238E27FC236}">
                <a16:creationId xmlns:a16="http://schemas.microsoft.com/office/drawing/2014/main" id="{6CEE0EEE-FAC0-A9FD-0A78-6F084AA4D6E6}"/>
              </a:ext>
            </a:extLst>
          </p:cNvPr>
          <p:cNvSpPr/>
          <p:nvPr/>
        </p:nvSpPr>
        <p:spPr>
          <a:xfrm>
            <a:off x="118631" y="1275046"/>
            <a:ext cx="8930117" cy="2926080"/>
          </a:xfrm>
          <a:prstGeom prst="roundRect">
            <a:avLst/>
          </a:prstGeom>
          <a:solidFill>
            <a:schemeClr val="bg2"/>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ea typeface="Times New Roman" panose="02020603050405020304" pitchFamily="18" charset="0"/>
              </a:rPr>
              <a:t>Phiếu học tập số 5</a:t>
            </a:r>
            <a:endParaRPr lang="en-US" sz="2400">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Câu 1.</a:t>
            </a:r>
            <a:r>
              <a:rPr lang="en-US" sz="2400">
                <a:solidFill>
                  <a:srgbClr val="000000"/>
                </a:solidFill>
                <a:effectLst/>
                <a:ea typeface="Times New Roman" panose="02020603050405020304" pitchFamily="18" charset="0"/>
              </a:rPr>
              <a:t> Một vận động viên đua xe đạp đường dài vượt qua vạch đích với tốc độ 10m/s. Sau đó vận động viên này đi chậm dần đều thêm 20m mới dừng lại. Coi chuyển động của vận động viên là thẳng</a:t>
            </a:r>
            <a:endParaRPr lang="en-US" sz="2400">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a.</a:t>
            </a:r>
            <a:r>
              <a:rPr lang="en-US" sz="2400">
                <a:solidFill>
                  <a:srgbClr val="000000"/>
                </a:solidFill>
                <a:effectLst/>
                <a:ea typeface="Times New Roman" panose="02020603050405020304" pitchFamily="18" charset="0"/>
              </a:rPr>
              <a:t> Tính gia tốc của vận động viên trong đoạn đường sau khi qua vạch đích.</a:t>
            </a:r>
            <a:endParaRPr lang="en-US" sz="2400">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b.</a:t>
            </a:r>
            <a:r>
              <a:rPr lang="en-US" sz="2400">
                <a:solidFill>
                  <a:srgbClr val="000000"/>
                </a:solidFill>
                <a:effectLst/>
                <a:ea typeface="Times New Roman" panose="02020603050405020304" pitchFamily="18" charset="0"/>
              </a:rPr>
              <a:t> Tính thời gian vận động viên đó cần để dừng lại kể từ khi cán đích</a:t>
            </a:r>
            <a:endParaRPr lang="en-US" sz="2400">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c.</a:t>
            </a:r>
            <a:r>
              <a:rPr lang="en-US" sz="2400">
                <a:solidFill>
                  <a:srgbClr val="000000"/>
                </a:solidFill>
                <a:effectLst/>
                <a:ea typeface="Times New Roman" panose="02020603050405020304" pitchFamily="18" charset="0"/>
              </a:rPr>
              <a:t> Tính vận tốc trung bình của người đó trên quãng đường dừng xe.</a:t>
            </a:r>
            <a:endParaRPr lang="en-US" sz="2400">
              <a:effectLst/>
              <a:ea typeface="Times New Roman" panose="02020603050405020304" pitchFamily="18" charset="0"/>
            </a:endParaRPr>
          </a:p>
        </p:txBody>
      </p:sp>
      <p:pic>
        <p:nvPicPr>
          <p:cNvPr id="11" name="Picture 10" descr="137 zalo kim anh">
            <a:extLst>
              <a:ext uri="{FF2B5EF4-FFF2-40B4-BE49-F238E27FC236}">
                <a16:creationId xmlns:a16="http://schemas.microsoft.com/office/drawing/2014/main" id="{2FB42E5F-745D-CCDE-B342-EA8879F383C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1153" y="1576036"/>
            <a:ext cx="2872216" cy="2324100"/>
          </a:xfrm>
          <a:prstGeom prst="roundRect">
            <a:avLst>
              <a:gd name="adj" fmla="val 8594"/>
            </a:avLst>
          </a:prstGeom>
          <a:solidFill>
            <a:srgbClr val="FFFFFF">
              <a:shade val="85000"/>
            </a:srgbClr>
          </a:solidFill>
          <a:ln>
            <a:noFill/>
          </a:ln>
          <a:effectLst/>
        </p:spPr>
      </p:pic>
      <mc:AlternateContent xmlns:mc="http://schemas.openxmlformats.org/markup-compatibility/2006" xmlns:a14="http://schemas.microsoft.com/office/drawing/2010/main">
        <mc:Choice Requires="a14">
          <p:sp>
            <p:nvSpPr>
              <p:cNvPr id="4" name="TextBox 3" descr="137 zalo kim anh">
                <a:extLst>
                  <a:ext uri="{FF2B5EF4-FFF2-40B4-BE49-F238E27FC236}">
                    <a16:creationId xmlns:a16="http://schemas.microsoft.com/office/drawing/2014/main" id="{63AD856D-84FC-616A-099E-E56E58B886A7}"/>
                  </a:ext>
                </a:extLst>
              </p:cNvPr>
              <p:cNvSpPr txBox="1"/>
              <p:nvPr/>
            </p:nvSpPr>
            <p:spPr>
              <a:xfrm>
                <a:off x="4953000" y="4239861"/>
                <a:ext cx="3352798" cy="2588081"/>
              </a:xfrm>
              <a:prstGeom prst="rect">
                <a:avLst/>
              </a:prstGeom>
              <a:noFill/>
            </p:spPr>
            <p:txBody>
              <a:bodyPr wrap="square">
                <a:spAutoFit/>
              </a:bodyPr>
              <a:lstStyle/>
              <a:p>
                <a:pPr algn="just"/>
                <a:r>
                  <a:rPr lang="en-US" sz="2400" b="1">
                    <a:solidFill>
                      <a:srgbClr val="000000"/>
                    </a:solidFill>
                    <a:effectLst/>
                    <a:ea typeface="Times New Roman" panose="02020603050405020304" pitchFamily="18" charset="0"/>
                  </a:rPr>
                  <a:t>b. </a:t>
                </a:r>
                <a:r>
                  <a:rPr lang="en-US" sz="2400">
                    <a:solidFill>
                      <a:srgbClr val="000000"/>
                    </a:solidFill>
                    <a:effectLst/>
                    <a:ea typeface="Times New Roman" panose="02020603050405020304" pitchFamily="18" charset="0"/>
                  </a:rPr>
                  <a:t>Thời gian vận động viên đó cần để dừng lại kể từ khi cán đích là:</a:t>
                </a:r>
                <a:endParaRPr lang="en-US" sz="2400">
                  <a:effectLst/>
                  <a:ea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US" sz="2400" i="1" smtClean="0">
                          <a:solidFill>
                            <a:srgbClr val="000000"/>
                          </a:solidFill>
                          <a:effectLst/>
                          <a:latin typeface="Cambria Math" panose="02040503050406030204" pitchFamily="18" charset="0"/>
                          <a:ea typeface="Times New Roman" panose="02020603050405020304" pitchFamily="18" charset="0"/>
                        </a:rPr>
                        <m:t>𝑎</m:t>
                      </m:r>
                      <m:r>
                        <a:rPr lang="en-US" sz="2400" i="1" smtClean="0">
                          <a:solidFill>
                            <a:srgbClr val="000000"/>
                          </a:solidFill>
                          <a:effectLst/>
                          <a:latin typeface="Cambria Math" panose="02040503050406030204" pitchFamily="18" charset="0"/>
                          <a:ea typeface="Times New Roman" panose="02020603050405020304" pitchFamily="18" charset="0"/>
                        </a:rPr>
                        <m:t> = </m:t>
                      </m:r>
                      <m:f>
                        <m:fPr>
                          <m:ctrlPr>
                            <a:rPr lang="en-US" sz="2400" i="1" smtClean="0">
                              <a:solidFill>
                                <a:srgbClr val="000000"/>
                              </a:solidFill>
                              <a:effectLst/>
                              <a:latin typeface="Cambria Math" panose="02040503050406030204" pitchFamily="18" charset="0"/>
                            </a:rPr>
                          </m:ctrlPr>
                        </m:fPr>
                        <m:num>
                          <m:r>
                            <m:rPr>
                              <m:sty m:val="p"/>
                            </m:rPr>
                            <a:rPr lang="en-US" sz="2400">
                              <a:solidFill>
                                <a:srgbClr val="000000"/>
                              </a:solidFill>
                              <a:latin typeface="Cambria Math" panose="02040503050406030204" pitchFamily="18" charset="0"/>
                              <a:ea typeface="Times New Roman" panose="02020603050405020304" pitchFamily="18" charset="0"/>
                            </a:rPr>
                            <m:t>Δ</m:t>
                          </m:r>
                          <m:r>
                            <a:rPr lang="en-US" sz="2400" i="1">
                              <a:solidFill>
                                <a:srgbClr val="000000"/>
                              </a:solidFill>
                              <a:latin typeface="Cambria Math" panose="02040503050406030204" pitchFamily="18" charset="0"/>
                              <a:ea typeface="Times New Roman" panose="02020603050405020304" pitchFamily="18" charset="0"/>
                            </a:rPr>
                            <m:t>𝑣</m:t>
                          </m:r>
                        </m:num>
                        <m:den>
                          <m:r>
                            <m:rPr>
                              <m:sty m:val="p"/>
                            </m:rPr>
                            <a:rPr lang="en-US" sz="2400">
                              <a:solidFill>
                                <a:srgbClr val="000000"/>
                              </a:solidFill>
                              <a:latin typeface="Cambria Math" panose="02040503050406030204" pitchFamily="18" charset="0"/>
                              <a:ea typeface="Times New Roman" panose="02020603050405020304" pitchFamily="18" charset="0"/>
                            </a:rPr>
                            <m:t>Δ</m:t>
                          </m:r>
                          <m:r>
                            <a:rPr lang="en-US" sz="2400" i="1">
                              <a:solidFill>
                                <a:srgbClr val="000000"/>
                              </a:solidFill>
                              <a:latin typeface="Cambria Math" panose="02040503050406030204" pitchFamily="18" charset="0"/>
                              <a:ea typeface="Times New Roman" panose="02020603050405020304" pitchFamily="18" charset="0"/>
                            </a:rPr>
                            <m:t>𝑡</m:t>
                          </m:r>
                        </m:den>
                      </m:f>
                      <m:r>
                        <a:rPr lang="en-US" sz="2400" b="0" i="1" smtClean="0">
                          <a:solidFill>
                            <a:srgbClr val="000000"/>
                          </a:solidFill>
                          <a:effectLst/>
                          <a:latin typeface="Cambria Math" panose="02040503050406030204" pitchFamily="18" charset="0"/>
                        </a:rPr>
                        <m:t> </m:t>
                      </m:r>
                    </m:oMath>
                  </m:oMathPara>
                </a14:m>
                <a:endParaRPr lang="en-US" sz="2400" b="0" i="1">
                  <a:solidFill>
                    <a:srgbClr val="000000"/>
                  </a:solidFill>
                  <a:effectLst/>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2400" i="0">
                          <a:solidFill>
                            <a:srgbClr val="000000"/>
                          </a:solidFill>
                          <a:effectLst/>
                          <a:latin typeface="Cambria Math" panose="02040503050406030204" pitchFamily="18" charset="0"/>
                          <a:ea typeface="Times New Roman" panose="02020603050405020304" pitchFamily="18" charset="0"/>
                        </a:rPr>
                        <m:t>Δ</m:t>
                      </m:r>
                      <m:r>
                        <a:rPr lang="en-US" sz="2400" i="1">
                          <a:solidFill>
                            <a:srgbClr val="000000"/>
                          </a:solidFill>
                          <a:effectLst/>
                          <a:latin typeface="Cambria Math" panose="02040503050406030204" pitchFamily="18" charset="0"/>
                          <a:ea typeface="Times New Roman" panose="02020603050405020304" pitchFamily="18" charset="0"/>
                        </a:rPr>
                        <m:t>𝑡</m:t>
                      </m:r>
                      <m:r>
                        <a:rPr lang="en-US" sz="2400" i="1">
                          <a:solidFill>
                            <a:srgbClr val="000000"/>
                          </a:solidFill>
                          <a:effectLst/>
                          <a:latin typeface="Cambria Math" panose="02040503050406030204" pitchFamily="18" charset="0"/>
                          <a:ea typeface="Times New Roman" panose="02020603050405020304" pitchFamily="18" charset="0"/>
                        </a:rPr>
                        <m:t> =</m:t>
                      </m:r>
                      <m:f>
                        <m:fPr>
                          <m:ctrlPr>
                            <a:rPr lang="en-US" sz="2400" i="1">
                              <a:solidFill>
                                <a:srgbClr val="000000"/>
                              </a:solidFill>
                              <a:latin typeface="Cambria Math" panose="02040503050406030204" pitchFamily="18" charset="0"/>
                            </a:rPr>
                          </m:ctrlPr>
                        </m:fPr>
                        <m:num>
                          <m:r>
                            <m:rPr>
                              <m:sty m:val="p"/>
                            </m:rPr>
                            <a:rPr lang="en-US" sz="2400">
                              <a:solidFill>
                                <a:srgbClr val="000000"/>
                              </a:solidFill>
                              <a:latin typeface="Cambria Math" panose="02040503050406030204" pitchFamily="18" charset="0"/>
                              <a:ea typeface="Times New Roman" panose="02020603050405020304" pitchFamily="18" charset="0"/>
                            </a:rPr>
                            <m:t>Δ</m:t>
                          </m:r>
                          <m:r>
                            <a:rPr lang="en-US" sz="2400" i="1">
                              <a:solidFill>
                                <a:srgbClr val="000000"/>
                              </a:solidFill>
                              <a:latin typeface="Cambria Math" panose="02040503050406030204" pitchFamily="18" charset="0"/>
                              <a:ea typeface="Times New Roman" panose="02020603050405020304" pitchFamily="18" charset="0"/>
                            </a:rPr>
                            <m:t>𝑣</m:t>
                          </m:r>
                        </m:num>
                        <m:den>
                          <m:r>
                            <m:rPr>
                              <m:sty m:val="p"/>
                            </m:rPr>
                            <a:rPr lang="en-US" sz="2400" b="0" i="0" smtClean="0">
                              <a:solidFill>
                                <a:srgbClr val="000000"/>
                              </a:solidFill>
                              <a:latin typeface="Cambria Math" panose="02040503050406030204" pitchFamily="18" charset="0"/>
                              <a:ea typeface="Times New Roman" panose="02020603050405020304" pitchFamily="18" charset="0"/>
                            </a:rPr>
                            <m:t>a</m:t>
                          </m:r>
                        </m:den>
                      </m:f>
                      <m:r>
                        <a:rPr lang="en-US" sz="2400" i="1">
                          <a:solidFill>
                            <a:srgbClr val="000000"/>
                          </a:solidFill>
                          <a:effectLst/>
                          <a:latin typeface="Cambria Math" panose="02040503050406030204" pitchFamily="18" charset="0"/>
                          <a:ea typeface="Times New Roman" panose="02020603050405020304" pitchFamily="18" charset="0"/>
                        </a:rPr>
                        <m:t> = 4 (</m:t>
                      </m:r>
                      <m:r>
                        <a:rPr lang="en-US" sz="2400" i="1">
                          <a:solidFill>
                            <a:srgbClr val="000000"/>
                          </a:solidFill>
                          <a:effectLst/>
                          <a:latin typeface="Cambria Math" panose="02040503050406030204" pitchFamily="18" charset="0"/>
                          <a:ea typeface="Times New Roman" panose="02020603050405020304" pitchFamily="18" charset="0"/>
                        </a:rPr>
                        <m:t>𝑠</m:t>
                      </m:r>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a:effectLst/>
                  <a:ea typeface="Times New Roman" panose="02020603050405020304" pitchFamily="18" charset="0"/>
                </a:endParaRPr>
              </a:p>
            </p:txBody>
          </p:sp>
        </mc:Choice>
        <mc:Fallback xmlns="">
          <p:sp>
            <p:nvSpPr>
              <p:cNvPr id="4" name="TextBox 3" descr="137 zalo kim anh">
                <a:extLst>
                  <a:ext uri="{FF2B5EF4-FFF2-40B4-BE49-F238E27FC236}">
                    <a16:creationId xmlns:a16="http://schemas.microsoft.com/office/drawing/2014/main" id="{63AD856D-84FC-616A-099E-E56E58B886A7}"/>
                  </a:ext>
                </a:extLst>
              </p:cNvPr>
              <p:cNvSpPr txBox="1">
                <a:spLocks noRot="1" noChangeAspect="1" noMove="1" noResize="1" noEditPoints="1" noAdjustHandles="1" noChangeArrowheads="1" noChangeShapeType="1" noTextEdit="1"/>
              </p:cNvSpPr>
              <p:nvPr/>
            </p:nvSpPr>
            <p:spPr>
              <a:xfrm>
                <a:off x="4953000" y="4239861"/>
                <a:ext cx="3352798" cy="2588081"/>
              </a:xfrm>
              <a:prstGeom prst="rect">
                <a:avLst/>
              </a:prstGeom>
              <a:blipFill>
                <a:blip r:embed="rId4"/>
                <a:stretch>
                  <a:fillRect l="-2914" t="-1887" r="-291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5" name="TextBox 4" descr="137 zalo kim anh">
                <a:extLst>
                  <a:ext uri="{FF2B5EF4-FFF2-40B4-BE49-F238E27FC236}">
                    <a16:creationId xmlns:a16="http://schemas.microsoft.com/office/drawing/2014/main" id="{E8C83469-233E-057B-C6FB-4EA27A000BE2}"/>
                  </a:ext>
                </a:extLst>
              </p:cNvPr>
              <p:cNvSpPr txBox="1"/>
              <p:nvPr/>
            </p:nvSpPr>
            <p:spPr>
              <a:xfrm>
                <a:off x="8515348" y="4239861"/>
                <a:ext cx="3352798" cy="1901546"/>
              </a:xfrm>
              <a:prstGeom prst="rect">
                <a:avLst/>
              </a:prstGeom>
              <a:noFill/>
            </p:spPr>
            <p:txBody>
              <a:bodyPr wrap="square">
                <a:spAutoFit/>
              </a:bodyPr>
              <a:lstStyle/>
              <a:p>
                <a:pPr algn="just"/>
                <a:r>
                  <a:rPr lang="en-US" sz="2400" b="1">
                    <a:solidFill>
                      <a:srgbClr val="000000"/>
                    </a:solidFill>
                    <a:effectLst/>
                    <a:ea typeface="Times New Roman" panose="02020603050405020304" pitchFamily="18" charset="0"/>
                  </a:rPr>
                  <a:t>c. </a:t>
                </a:r>
                <a:r>
                  <a:rPr lang="en-US" sz="2400">
                    <a:solidFill>
                      <a:srgbClr val="000000"/>
                    </a:solidFill>
                    <a:effectLst/>
                    <a:ea typeface="Times New Roman" panose="02020603050405020304" pitchFamily="18" charset="0"/>
                  </a:rPr>
                  <a:t>Vận tốc trung bình của người đó trên quãng đường dừng xe là: </a:t>
                </a:r>
              </a:p>
              <a:p>
                <a:pPr algn="ctr"/>
                <a14:m>
                  <m:oMathPara xmlns:m="http://schemas.openxmlformats.org/officeDocument/2006/math">
                    <m:oMathParaPr>
                      <m:jc m:val="centerGroup"/>
                    </m:oMathParaPr>
                    <m:oMath xmlns:m="http://schemas.openxmlformats.org/officeDocument/2006/math">
                      <m:r>
                        <a:rPr lang="en-US" sz="2400" i="1" smtClean="0">
                          <a:solidFill>
                            <a:srgbClr val="000000"/>
                          </a:solidFill>
                          <a:effectLst/>
                          <a:latin typeface="Cambria Math" panose="02040503050406030204" pitchFamily="18" charset="0"/>
                          <a:ea typeface="Times New Roman" panose="02020603050405020304" pitchFamily="18" charset="0"/>
                        </a:rPr>
                        <m:t>𝑣</m:t>
                      </m:r>
                      <m:r>
                        <a:rPr lang="en-US" sz="2400" i="1" smtClean="0">
                          <a:solidFill>
                            <a:srgbClr val="000000"/>
                          </a:solidFill>
                          <a:effectLst/>
                          <a:latin typeface="Cambria Math" panose="02040503050406030204" pitchFamily="18" charset="0"/>
                          <a:ea typeface="Times New Roman" panose="02020603050405020304" pitchFamily="18" charset="0"/>
                        </a:rPr>
                        <m:t> = </m:t>
                      </m:r>
                      <m:f>
                        <m:fPr>
                          <m:ctrlPr>
                            <a:rPr lang="en-US" sz="2400" i="1" smtClean="0">
                              <a:solidFill>
                                <a:srgbClr val="000000"/>
                              </a:solidFill>
                              <a:effectLst/>
                              <a:latin typeface="Cambria Math" panose="02040503050406030204" pitchFamily="18" charset="0"/>
                            </a:rPr>
                          </m:ctrlPr>
                        </m:fPr>
                        <m:num>
                          <m:r>
                            <a:rPr lang="en-US" sz="2400" b="0" i="1" smtClean="0">
                              <a:solidFill>
                                <a:srgbClr val="000000"/>
                              </a:solidFill>
                              <a:effectLst/>
                              <a:latin typeface="Cambria Math" panose="02040503050406030204" pitchFamily="18" charset="0"/>
                            </a:rPr>
                            <m:t>𝑑</m:t>
                          </m:r>
                        </m:num>
                        <m:den>
                          <m:r>
                            <a:rPr lang="en-US" sz="2400" b="0" i="1" smtClean="0">
                              <a:solidFill>
                                <a:srgbClr val="000000"/>
                              </a:solidFill>
                              <a:effectLst/>
                              <a:latin typeface="Cambria Math" panose="02040503050406030204" pitchFamily="18" charset="0"/>
                            </a:rPr>
                            <m:t>𝑡</m:t>
                          </m:r>
                        </m:den>
                      </m:f>
                      <m:r>
                        <a:rPr lang="en-US" sz="2400" i="1">
                          <a:solidFill>
                            <a:srgbClr val="000000"/>
                          </a:solidFill>
                          <a:effectLst/>
                          <a:latin typeface="Cambria Math" panose="02040503050406030204" pitchFamily="18" charset="0"/>
                          <a:ea typeface="Times New Roman" panose="02020603050405020304" pitchFamily="18" charset="0"/>
                        </a:rPr>
                        <m:t> = 5(</m:t>
                      </m:r>
                      <m:r>
                        <a:rPr lang="en-US" sz="2400" i="1">
                          <a:solidFill>
                            <a:srgbClr val="000000"/>
                          </a:solidFill>
                          <a:effectLst/>
                          <a:latin typeface="Cambria Math" panose="02040503050406030204" pitchFamily="18" charset="0"/>
                          <a:ea typeface="Times New Roman" panose="02020603050405020304" pitchFamily="18" charset="0"/>
                        </a:rPr>
                        <m:t>𝑚</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𝑠</m:t>
                      </m:r>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a:effectLst/>
                  <a:ea typeface="Times New Roman" panose="02020603050405020304" pitchFamily="18" charset="0"/>
                </a:endParaRPr>
              </a:p>
            </p:txBody>
          </p:sp>
        </mc:Choice>
        <mc:Fallback xmlns="">
          <p:sp>
            <p:nvSpPr>
              <p:cNvPr id="5" name="TextBox 4" descr="137 zalo kim anh">
                <a:extLst>
                  <a:ext uri="{FF2B5EF4-FFF2-40B4-BE49-F238E27FC236}">
                    <a16:creationId xmlns:a16="http://schemas.microsoft.com/office/drawing/2014/main" id="{E8C83469-233E-057B-C6FB-4EA27A000BE2}"/>
                  </a:ext>
                </a:extLst>
              </p:cNvPr>
              <p:cNvSpPr txBox="1">
                <a:spLocks noRot="1" noChangeAspect="1" noMove="1" noResize="1" noEditPoints="1" noAdjustHandles="1" noChangeArrowheads="1" noChangeShapeType="1" noTextEdit="1"/>
              </p:cNvSpPr>
              <p:nvPr/>
            </p:nvSpPr>
            <p:spPr>
              <a:xfrm>
                <a:off x="8515348" y="4239861"/>
                <a:ext cx="3352798" cy="1901546"/>
              </a:xfrm>
              <a:prstGeom prst="rect">
                <a:avLst/>
              </a:prstGeom>
              <a:blipFill>
                <a:blip r:embed="rId5"/>
                <a:stretch>
                  <a:fillRect l="-2909" t="-2572" r="-2727"/>
                </a:stretch>
              </a:blipFill>
            </p:spPr>
            <p:txBody>
              <a:bodyPr/>
              <a:lstStyle/>
              <a:p>
                <a:r>
                  <a:rPr lang="vi-VN">
                    <a:noFill/>
                  </a:rPr>
                  <a:t> </a:t>
                </a:r>
              </a:p>
            </p:txBody>
          </p:sp>
        </mc:Fallback>
      </mc:AlternateContent>
      <p:cxnSp>
        <p:nvCxnSpPr>
          <p:cNvPr id="6" name="Straight Connector 5" descr="137 zalo kim anh">
            <a:extLst>
              <a:ext uri="{FF2B5EF4-FFF2-40B4-BE49-F238E27FC236}">
                <a16:creationId xmlns:a16="http://schemas.microsoft.com/office/drawing/2014/main" id="{2E73D467-24F5-35F4-2E1E-F6747D20B6E2}"/>
              </a:ext>
            </a:extLst>
          </p:cNvPr>
          <p:cNvCxnSpPr>
            <a:cxnSpLocks/>
          </p:cNvCxnSpPr>
          <p:nvPr/>
        </p:nvCxnSpPr>
        <p:spPr>
          <a:xfrm>
            <a:off x="4838700" y="4438650"/>
            <a:ext cx="0" cy="2125040"/>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descr="137 zalo kim anh">
            <a:extLst>
              <a:ext uri="{FF2B5EF4-FFF2-40B4-BE49-F238E27FC236}">
                <a16:creationId xmlns:a16="http://schemas.microsoft.com/office/drawing/2014/main" id="{A7548E94-33D0-62C3-1A65-033C225AA309}"/>
              </a:ext>
            </a:extLst>
          </p:cNvPr>
          <p:cNvCxnSpPr>
            <a:cxnSpLocks/>
          </p:cNvCxnSpPr>
          <p:nvPr/>
        </p:nvCxnSpPr>
        <p:spPr>
          <a:xfrm>
            <a:off x="8401048" y="4419600"/>
            <a:ext cx="0" cy="2125040"/>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300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left)">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wipe(left)">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wipe(up)">
                                      <p:cBhvr>
                                        <p:cTn id="47" dur="500"/>
                                        <p:tgtEl>
                                          <p:spTgt spid="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
                                            <p:txEl>
                                              <p:pRg st="1" end="1"/>
                                            </p:txEl>
                                          </p:spTgt>
                                        </p:tgtEl>
                                        <p:attrNameLst>
                                          <p:attrName>style.visibility</p:attrName>
                                        </p:attrNameLst>
                                      </p:cBhvr>
                                      <p:to>
                                        <p:strVal val="visible"/>
                                      </p:to>
                                    </p:set>
                                    <p:animEffect transition="in" filter="wipe(up)">
                                      <p:cBhvr>
                                        <p:cTn id="5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137 zalo kim anh">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2" name="Rectangle 1" descr="137 zalo kim anh">
            <a:extLst>
              <a:ext uri="{FF2B5EF4-FFF2-40B4-BE49-F238E27FC236}">
                <a16:creationId xmlns:a16="http://schemas.microsoft.com/office/drawing/2014/main" id="{E2C4FCBE-DE84-F745-70DE-FEC20494924F}"/>
              </a:ext>
            </a:extLst>
          </p:cNvPr>
          <p:cNvSpPr/>
          <p:nvPr/>
        </p:nvSpPr>
        <p:spPr>
          <a:xfrm>
            <a:off x="1079292" y="109971"/>
            <a:ext cx="10043410"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fontAlgn="base">
              <a:spcBef>
                <a:spcPct val="0"/>
              </a:spcBef>
              <a:spcAft>
                <a:spcPct val="0"/>
              </a:spcAft>
            </a:pPr>
            <a:r>
              <a:rPr lang="fr-FR" sz="4000"/>
              <a:t>Nêu mối liên hệ giữa độ dốc của đồ thị vận tốc – thời gian và gia tốc?</a:t>
            </a:r>
            <a:endParaRPr kumimoji="0" lang="en-US" sz="40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3" name="Rectangle 2" descr="137 zalo kim anh">
            <a:extLst>
              <a:ext uri="{FF2B5EF4-FFF2-40B4-BE49-F238E27FC236}">
                <a16:creationId xmlns:a16="http://schemas.microsoft.com/office/drawing/2014/main" id="{33D4903F-7C44-FFB7-EB4B-15B9B6A9CC97}"/>
              </a:ext>
            </a:extLst>
          </p:cNvPr>
          <p:cNvSpPr/>
          <p:nvPr/>
        </p:nvSpPr>
        <p:spPr>
          <a:xfrm>
            <a:off x="2893102" y="2638134"/>
            <a:ext cx="9114019"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just"/>
            <a:r>
              <a:rPr kumimoji="0" lang="fr-FR" sz="3600" b="1" i="1" u="none" strike="noStrike" kern="1200" cap="none" spc="0" normalizeH="0" baseline="0" noProof="0">
                <a:ln>
                  <a:noFill/>
                </a:ln>
                <a:solidFill>
                  <a:prstClr val="black"/>
                </a:solidFill>
                <a:effectLst/>
                <a:uLnTx/>
                <a:uFillTx/>
                <a:latin typeface="Arial" pitchFamily="34" charset="0"/>
                <a:ea typeface="Times New Roman" pitchFamily="18" charset="0"/>
                <a:cs typeface="Arial" pitchFamily="34" charset="0"/>
              </a:rPr>
              <a:t>Trả lời: </a:t>
            </a:r>
            <a:r>
              <a:rPr lang="fr-FR" sz="3600"/>
              <a:t>Độ dốc của đồ thị vận tốc – thời gian co giá trị bằng gia tốc của chuyển động.</a:t>
            </a:r>
            <a:endParaRPr lang="en-US" sz="3600"/>
          </a:p>
          <a:p>
            <a:pPr algn="just"/>
            <a:r>
              <a:rPr lang="fr-FR" sz="3600"/>
              <a:t>             Độ dốc càng lớn </a:t>
            </a:r>
            <a:r>
              <a:rPr lang="fr-FR" sz="3600">
                <a:sym typeface="Symbol" panose="05050102010706020507" pitchFamily="18" charset="2"/>
              </a:rPr>
              <a:t></a:t>
            </a:r>
            <a:r>
              <a:rPr lang="fr-FR" sz="3600"/>
              <a:t> Gia tốc càng lớn</a:t>
            </a:r>
            <a:endParaRPr lang="en-US" sz="3600"/>
          </a:p>
        </p:txBody>
      </p:sp>
    </p:spTree>
    <p:extLst>
      <p:ext uri="{BB962C8B-B14F-4D97-AF65-F5344CB8AC3E}">
        <p14:creationId xmlns:p14="http://schemas.microsoft.com/office/powerpoint/2010/main" val="336437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137 zalo kim anh">
            <a:extLst>
              <a:ext uri="{FF2B5EF4-FFF2-40B4-BE49-F238E27FC236}">
                <a16:creationId xmlns:a16="http://schemas.microsoft.com/office/drawing/2014/main" id="{92286141-78E6-42B0-A12A-0A086BE2D0B4}"/>
              </a:ext>
            </a:extLst>
          </p:cNvPr>
          <p:cNvSpPr/>
          <p:nvPr/>
        </p:nvSpPr>
        <p:spPr>
          <a:xfrm>
            <a:off x="0" y="4701"/>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a:t>
            </a:r>
            <a:r>
              <a:rPr lang="en-US" sz="5400" b="1" spc="5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TẬP 2:</a:t>
            </a:r>
            <a:endPar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endParaRPr>
          </a:p>
        </p:txBody>
      </p:sp>
      <p:sp>
        <p:nvSpPr>
          <p:cNvPr id="2" name="Rectangle: Rounded Corners 1" descr="137 zalo kim anh">
            <a:extLst>
              <a:ext uri="{FF2B5EF4-FFF2-40B4-BE49-F238E27FC236}">
                <a16:creationId xmlns:a16="http://schemas.microsoft.com/office/drawing/2014/main" id="{6CEE0EEE-FAC0-A9FD-0A78-6F084AA4D6E6}"/>
              </a:ext>
            </a:extLst>
          </p:cNvPr>
          <p:cNvSpPr/>
          <p:nvPr/>
        </p:nvSpPr>
        <p:spPr>
          <a:xfrm>
            <a:off x="118632" y="1275046"/>
            <a:ext cx="7939518" cy="2926080"/>
          </a:xfrm>
          <a:prstGeom prst="roundRect">
            <a:avLst/>
          </a:prstGeom>
          <a:solidFill>
            <a:schemeClr val="bg2"/>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ea typeface="Times New Roman" panose="02020603050405020304" pitchFamily="18" charset="0"/>
              </a:rPr>
              <a:t>Phiếu học tập số 5</a:t>
            </a:r>
            <a:endParaRPr lang="en-US" sz="2400">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Câu 2.</a:t>
            </a:r>
            <a:r>
              <a:rPr lang="en-US" sz="2400">
                <a:solidFill>
                  <a:srgbClr val="000000"/>
                </a:solidFill>
                <a:effectLst/>
                <a:ea typeface="Times New Roman" panose="02020603050405020304" pitchFamily="18" charset="0"/>
              </a:rPr>
              <a:t> </a:t>
            </a:r>
            <a:r>
              <a:rPr lang="en-US" sz="2400" b="1">
                <a:solidFill>
                  <a:srgbClr val="000000"/>
                </a:solidFill>
                <a:effectLst/>
                <a:ea typeface="Times New Roman" panose="02020603050405020304" pitchFamily="18" charset="0"/>
              </a:rPr>
              <a:t> </a:t>
            </a:r>
            <a:r>
              <a:rPr lang="en-US" sz="2400">
                <a:solidFill>
                  <a:srgbClr val="000000"/>
                </a:solidFill>
                <a:effectLst/>
                <a:ea typeface="Times New Roman" panose="02020603050405020304" pitchFamily="18" charset="0"/>
              </a:rPr>
              <a:t>Từ một vách đá cao 10 m so với mặt nước biển, một bạn ném ngang một hòn đá nhỏ với tốc độ 5 m/s. Bỏ qua lực cản của không khí và lấy g = 9,81 m/s</a:t>
            </a:r>
            <a:r>
              <a:rPr lang="en-US" sz="2400" baseline="30000">
                <a:solidFill>
                  <a:srgbClr val="000000"/>
                </a:solidFill>
                <a:effectLst/>
                <a:ea typeface="Times New Roman" panose="02020603050405020304" pitchFamily="18" charset="0"/>
              </a:rPr>
              <a:t>2 </a:t>
            </a:r>
            <a:r>
              <a:rPr lang="en-US" sz="2400">
                <a:solidFill>
                  <a:srgbClr val="000000"/>
                </a:solidFill>
                <a:effectLst/>
                <a:ea typeface="Times New Roman" panose="02020603050405020304" pitchFamily="18" charset="0"/>
              </a:rPr>
              <a:t>.</a:t>
            </a:r>
            <a:endParaRPr lang="en-US" sz="2400">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a.</a:t>
            </a:r>
            <a:r>
              <a:rPr lang="en-US" sz="2400">
                <a:solidFill>
                  <a:srgbClr val="000000"/>
                </a:solidFill>
                <a:effectLst/>
                <a:ea typeface="Times New Roman" panose="02020603050405020304" pitchFamily="18" charset="0"/>
              </a:rPr>
              <a:t> Tính thời gian rơi và tầm bay xa của hòn đá.</a:t>
            </a:r>
            <a:endParaRPr lang="en-US" sz="2400">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b.</a:t>
            </a:r>
            <a:r>
              <a:rPr lang="en-US" sz="2400">
                <a:solidFill>
                  <a:srgbClr val="000000"/>
                </a:solidFill>
                <a:effectLst/>
                <a:ea typeface="Times New Roman" panose="02020603050405020304" pitchFamily="18" charset="0"/>
              </a:rPr>
              <a:t> Xác định tọa độ của hòn đá sau 1 giây.</a:t>
            </a:r>
            <a:endParaRPr lang="en-US" sz="2400">
              <a:effectLst/>
              <a:ea typeface="Times New Roman" panose="02020603050405020304" pitchFamily="18" charset="0"/>
            </a:endParaRPr>
          </a:p>
          <a:p>
            <a:pPr algn="just"/>
            <a:r>
              <a:rPr lang="en-US" sz="2400" b="1">
                <a:solidFill>
                  <a:srgbClr val="000000"/>
                </a:solidFill>
                <a:effectLst/>
                <a:ea typeface="Times New Roman" panose="02020603050405020304" pitchFamily="18" charset="0"/>
              </a:rPr>
              <a:t>c.</a:t>
            </a:r>
            <a:r>
              <a:rPr lang="en-US" sz="2400">
                <a:solidFill>
                  <a:srgbClr val="000000"/>
                </a:solidFill>
                <a:effectLst/>
                <a:ea typeface="Times New Roman" panose="02020603050405020304" pitchFamily="18" charset="0"/>
              </a:rPr>
              <a:t> Xác định vị trí và tốc độ của hòn đá ngay trước khi hòn đá chạm mặt nước biển.</a:t>
            </a:r>
            <a:endParaRPr lang="en-US" sz="2400"/>
          </a:p>
        </p:txBody>
      </p:sp>
      <p:pic>
        <p:nvPicPr>
          <p:cNvPr id="7" name="Picture 6" descr="137 zalo kim anh">
            <a:extLst>
              <a:ext uri="{FF2B5EF4-FFF2-40B4-BE49-F238E27FC236}">
                <a16:creationId xmlns:a16="http://schemas.microsoft.com/office/drawing/2014/main" id="{954A3CB5-F0FC-E0B4-3642-96760941C3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48129" y="1537936"/>
            <a:ext cx="3825240" cy="2400300"/>
          </a:xfrm>
          <a:prstGeom prst="rect">
            <a:avLst/>
          </a:prstGeom>
          <a:noFill/>
          <a:ln>
            <a:noFill/>
          </a:ln>
        </p:spPr>
      </p:pic>
      <p:sp>
        <p:nvSpPr>
          <p:cNvPr id="9" name="TextBox 8" descr="137 zalo kim anh">
            <a:extLst>
              <a:ext uri="{FF2B5EF4-FFF2-40B4-BE49-F238E27FC236}">
                <a16:creationId xmlns:a16="http://schemas.microsoft.com/office/drawing/2014/main" id="{89146800-13DB-5808-2717-C4D2CB0C512E}"/>
              </a:ext>
            </a:extLst>
          </p:cNvPr>
          <p:cNvSpPr txBox="1"/>
          <p:nvPr/>
        </p:nvSpPr>
        <p:spPr>
          <a:xfrm>
            <a:off x="609599" y="4429726"/>
            <a:ext cx="10972801" cy="2191049"/>
          </a:xfrm>
          <a:prstGeom prst="rect">
            <a:avLst/>
          </a:prstGeom>
          <a:noFill/>
          <a:ln w="28575">
            <a:solidFill>
              <a:srgbClr val="FFC000"/>
            </a:solidFill>
            <a:prstDash val="sysDash"/>
          </a:ln>
        </p:spPr>
        <p:txBody>
          <a:bodyPr wrap="square">
            <a:spAutoFit/>
          </a:bodyPr>
          <a:lstStyle/>
          <a:p>
            <a:pPr algn="just">
              <a:lnSpc>
                <a:spcPct val="115000"/>
              </a:lnSpc>
              <a:tabLst>
                <a:tab pos="114300" algn="l"/>
              </a:tabLst>
            </a:pPr>
            <a:r>
              <a:rPr lang="en-US" sz="2400" b="1" i="1">
                <a:solidFill>
                  <a:srgbClr val="000000"/>
                </a:solidFill>
                <a:effectLst/>
                <a:ea typeface="Times New Roman" panose="02020603050405020304" pitchFamily="18" charset="0"/>
              </a:rPr>
              <a:t>* Phương pháp giải:</a:t>
            </a:r>
            <a:endParaRPr lang="en-US" sz="2400">
              <a:solidFill>
                <a:srgbClr val="003300"/>
              </a:solidFill>
              <a:effectLst/>
              <a:ea typeface="Times New Roman" panose="02020603050405020304" pitchFamily="18" charset="0"/>
            </a:endParaRPr>
          </a:p>
          <a:p>
            <a:pPr algn="just">
              <a:lnSpc>
                <a:spcPct val="115000"/>
              </a:lnSpc>
              <a:tabLst>
                <a:tab pos="114300" algn="l"/>
              </a:tabLst>
            </a:pPr>
            <a:r>
              <a:rPr lang="en-US" sz="2400" b="1" i="1">
                <a:solidFill>
                  <a:srgbClr val="000000"/>
                </a:solidFill>
                <a:effectLst/>
                <a:ea typeface="Times New Roman" panose="02020603050405020304" pitchFamily="18" charset="0"/>
              </a:rPr>
              <a:t>	+ Bước 1: </a:t>
            </a:r>
            <a:r>
              <a:rPr lang="en-US" sz="2400" i="1">
                <a:solidFill>
                  <a:srgbClr val="000000"/>
                </a:solidFill>
                <a:effectLst/>
                <a:ea typeface="Times New Roman" panose="02020603050405020304" pitchFamily="18" charset="0"/>
              </a:rPr>
              <a:t>Chọn hệ trục tọa độ, xác định chuyển động thành phần.</a:t>
            </a:r>
            <a:endParaRPr lang="en-US" sz="2400">
              <a:solidFill>
                <a:srgbClr val="003300"/>
              </a:solidFill>
              <a:effectLst/>
              <a:ea typeface="Times New Roman" panose="02020603050405020304" pitchFamily="18" charset="0"/>
            </a:endParaRPr>
          </a:p>
          <a:p>
            <a:pPr algn="just">
              <a:lnSpc>
                <a:spcPct val="115000"/>
              </a:lnSpc>
              <a:tabLst>
                <a:tab pos="114300" algn="l"/>
              </a:tabLst>
            </a:pPr>
            <a:r>
              <a:rPr lang="en-US" sz="2400" i="1">
                <a:solidFill>
                  <a:srgbClr val="000000"/>
                </a:solidFill>
                <a:effectLst/>
                <a:ea typeface="Times New Roman" panose="02020603050405020304" pitchFamily="18" charset="0"/>
              </a:rPr>
              <a:t>	</a:t>
            </a:r>
            <a:r>
              <a:rPr lang="en-US" sz="2400" b="1" i="1">
                <a:solidFill>
                  <a:srgbClr val="000000"/>
                </a:solidFill>
                <a:effectLst/>
                <a:ea typeface="Times New Roman" panose="02020603050405020304" pitchFamily="18" charset="0"/>
              </a:rPr>
              <a:t>+ Bước 2: </a:t>
            </a:r>
            <a:r>
              <a:rPr lang="en-US" sz="2400" i="1">
                <a:solidFill>
                  <a:srgbClr val="000000"/>
                </a:solidFill>
                <a:effectLst/>
                <a:ea typeface="Times New Roman" panose="02020603050405020304" pitchFamily="18" charset="0"/>
              </a:rPr>
              <a:t>Xác định quỹ đạo chuyển động.</a:t>
            </a:r>
            <a:endParaRPr lang="en-US" sz="2400">
              <a:solidFill>
                <a:srgbClr val="003300"/>
              </a:solidFill>
              <a:effectLst/>
              <a:ea typeface="Times New Roman" panose="02020603050405020304" pitchFamily="18" charset="0"/>
            </a:endParaRPr>
          </a:p>
          <a:p>
            <a:pPr marL="1371600" indent="-1371600" algn="just">
              <a:lnSpc>
                <a:spcPct val="115000"/>
              </a:lnSpc>
              <a:tabLst>
                <a:tab pos="114300" algn="l"/>
              </a:tabLst>
            </a:pPr>
            <a:r>
              <a:rPr lang="en-US" sz="2400" i="1">
                <a:solidFill>
                  <a:srgbClr val="000000"/>
                </a:solidFill>
                <a:effectLst/>
                <a:ea typeface="Times New Roman" panose="02020603050405020304" pitchFamily="18" charset="0"/>
              </a:rPr>
              <a:t>	</a:t>
            </a:r>
            <a:r>
              <a:rPr lang="en-US" sz="2400" b="1" i="1">
                <a:solidFill>
                  <a:srgbClr val="000000"/>
                </a:solidFill>
                <a:effectLst/>
                <a:ea typeface="Times New Roman" panose="02020603050405020304" pitchFamily="18" charset="0"/>
              </a:rPr>
              <a:t>+ Bước 3: </a:t>
            </a:r>
            <a:r>
              <a:rPr lang="en-US" sz="2400" i="1">
                <a:solidFill>
                  <a:srgbClr val="000000"/>
                </a:solidFill>
                <a:effectLst/>
                <a:ea typeface="Times New Roman" panose="02020603050405020304" pitchFamily="18" charset="0"/>
              </a:rPr>
              <a:t>Xác định các đại lượng khác theo yêu cầu (thời gian chuyển động, tầm xa, vận tốc)</a:t>
            </a:r>
            <a:endParaRPr lang="en-US" sz="2400">
              <a:solidFill>
                <a:srgbClr val="003300"/>
              </a:solidFill>
              <a:effectLst/>
              <a:ea typeface="Times New Roman" panose="02020603050405020304" pitchFamily="18" charset="0"/>
            </a:endParaRPr>
          </a:p>
        </p:txBody>
      </p:sp>
    </p:spTree>
    <p:extLst>
      <p:ext uri="{BB962C8B-B14F-4D97-AF65-F5344CB8AC3E}">
        <p14:creationId xmlns:p14="http://schemas.microsoft.com/office/powerpoint/2010/main" val="2760524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left)">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137 zalo kim anh">
            <a:extLst>
              <a:ext uri="{FF2B5EF4-FFF2-40B4-BE49-F238E27FC236}">
                <a16:creationId xmlns:a16="http://schemas.microsoft.com/office/drawing/2014/main" id="{92286141-78E6-42B0-A12A-0A086BE2D0B4}"/>
              </a:ext>
            </a:extLst>
          </p:cNvPr>
          <p:cNvSpPr/>
          <p:nvPr/>
        </p:nvSpPr>
        <p:spPr>
          <a:xfrm>
            <a:off x="0" y="1738"/>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2:</a:t>
            </a:r>
          </a:p>
        </p:txBody>
      </p:sp>
      <mc:AlternateContent xmlns:mc="http://schemas.openxmlformats.org/markup-compatibility/2006" xmlns:a14="http://schemas.microsoft.com/office/drawing/2010/main">
        <mc:Choice Requires="a14">
          <p:sp>
            <p:nvSpPr>
              <p:cNvPr id="7" name="TextBox 6" descr="137 zalo kim anh">
                <a:extLst>
                  <a:ext uri="{FF2B5EF4-FFF2-40B4-BE49-F238E27FC236}">
                    <a16:creationId xmlns:a16="http://schemas.microsoft.com/office/drawing/2014/main" id="{300EDB95-2E0F-E579-63B1-0ADB1D09BDD5}"/>
                  </a:ext>
                </a:extLst>
              </p:cNvPr>
              <p:cNvSpPr txBox="1"/>
              <p:nvPr/>
            </p:nvSpPr>
            <p:spPr>
              <a:xfrm>
                <a:off x="381000" y="1069086"/>
                <a:ext cx="5524500" cy="4472186"/>
              </a:xfrm>
              <a:prstGeom prst="rect">
                <a:avLst/>
              </a:prstGeom>
              <a:noFill/>
            </p:spPr>
            <p:txBody>
              <a:bodyPr wrap="square">
                <a:spAutoFit/>
              </a:bodyPr>
              <a:lstStyle/>
              <a:p>
                <a:pPr>
                  <a:lnSpc>
                    <a:spcPct val="115000"/>
                  </a:lnSpc>
                </a:pPr>
                <a:r>
                  <a:rPr lang="en-US" sz="2400">
                    <a:solidFill>
                      <a:srgbClr val="000000"/>
                    </a:solidFill>
                    <a:effectLst/>
                    <a:ea typeface="Times New Roman" panose="02020603050405020304" pitchFamily="18" charset="0"/>
                  </a:rPr>
                  <a:t>Ta có: v</a:t>
                </a:r>
                <a:r>
                  <a:rPr lang="en-US" sz="2400" baseline="-25000">
                    <a:solidFill>
                      <a:srgbClr val="000000"/>
                    </a:solidFill>
                    <a:effectLst/>
                    <a:ea typeface="Times New Roman" panose="02020603050405020304" pitchFamily="18" charset="0"/>
                  </a:rPr>
                  <a:t>0 </a:t>
                </a:r>
                <a:r>
                  <a:rPr lang="en-US" sz="2400">
                    <a:solidFill>
                      <a:srgbClr val="000000"/>
                    </a:solidFill>
                    <a:effectLst/>
                    <a:ea typeface="Times New Roman" panose="02020603050405020304" pitchFamily="18" charset="0"/>
                  </a:rPr>
                  <a:t>= 5 m/s, h = 10 m.</a:t>
                </a:r>
                <a:endParaRPr lang="en-US" sz="2400">
                  <a:effectLst/>
                  <a:ea typeface="Times New Roman" panose="02020603050405020304" pitchFamily="18" charset="0"/>
                </a:endParaRPr>
              </a:p>
              <a:p>
                <a:pPr>
                  <a:lnSpc>
                    <a:spcPct val="115000"/>
                  </a:lnSpc>
                </a:pPr>
                <a:r>
                  <a:rPr lang="en-US" sz="2400" b="1">
                    <a:solidFill>
                      <a:srgbClr val="000000"/>
                    </a:solidFill>
                    <a:effectLst/>
                    <a:ea typeface="Times New Roman" panose="02020603050405020304" pitchFamily="18" charset="0"/>
                  </a:rPr>
                  <a:t>a.</a:t>
                </a:r>
                <a:r>
                  <a:rPr lang="en-US" sz="2400">
                    <a:solidFill>
                      <a:srgbClr val="000000"/>
                    </a:solidFill>
                    <a:effectLst/>
                    <a:ea typeface="Times New Roman" panose="02020603050405020304" pitchFamily="18" charset="0"/>
                  </a:rPr>
                  <a:t> Phương trình chuyển động của hòn đá là:</a:t>
                </a:r>
                <a:endParaRPr lang="en-US" sz="2400">
                  <a:effectLst/>
                  <a:ea typeface="Times New Roman" panose="02020603050405020304" pitchFamily="18" charset="0"/>
                </a:endParaRPr>
              </a:p>
              <a:p>
                <a:pPr>
                  <a:lnSpc>
                    <a:spcPct val="115000"/>
                  </a:lnSpc>
                </a:pPr>
                <a:r>
                  <a:rPr lang="en-US" sz="2400">
                    <a:solidFill>
                      <a:srgbClr val="000000"/>
                    </a:solidFill>
                    <a:effectLst/>
                    <a:ea typeface="Times New Roman" panose="02020603050405020304" pitchFamily="18" charset="0"/>
                  </a:rPr>
                  <a:t>+ Ox: x = v</a:t>
                </a:r>
                <a:r>
                  <a:rPr lang="en-US" sz="2400" baseline="-25000">
                    <a:solidFill>
                      <a:srgbClr val="000000"/>
                    </a:solidFill>
                    <a:effectLst/>
                    <a:ea typeface="Times New Roman" panose="02020603050405020304" pitchFamily="18" charset="0"/>
                  </a:rPr>
                  <a:t>0 </a:t>
                </a:r>
                <a:r>
                  <a:rPr lang="en-US" sz="2400">
                    <a:solidFill>
                      <a:srgbClr val="000000"/>
                    </a:solidFill>
                    <a:effectLst/>
                    <a:ea typeface="Times New Roman" panose="02020603050405020304" pitchFamily="18" charset="0"/>
                  </a:rPr>
                  <a:t>.t = 5.t</a:t>
                </a:r>
                <a:endParaRPr lang="en-US" sz="2400">
                  <a:effectLst/>
                  <a:ea typeface="Times New Roman" panose="02020603050405020304" pitchFamily="18" charset="0"/>
                </a:endParaRPr>
              </a:p>
              <a:p>
                <a:pPr>
                  <a:lnSpc>
                    <a:spcPct val="115000"/>
                  </a:lnSpc>
                </a:pPr>
                <a:r>
                  <a:rPr lang="en-US" sz="2400">
                    <a:solidFill>
                      <a:srgbClr val="000000"/>
                    </a:solidFill>
                    <a:effectLst/>
                    <a:ea typeface="Times New Roman" panose="02020603050405020304" pitchFamily="18" charset="0"/>
                  </a:rPr>
                  <a:t>+ Oy: </a:t>
                </a: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𝑦</m:t>
                    </m:r>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1</m:t>
                        </m:r>
                      </m:num>
                      <m:den>
                        <m:r>
                          <a:rPr lang="en-US" sz="2400" i="1">
                            <a:solidFill>
                              <a:srgbClr val="000000"/>
                            </a:solidFill>
                            <a:effectLst/>
                            <a:latin typeface="Cambria Math" panose="02040503050406030204" pitchFamily="18" charset="0"/>
                            <a:ea typeface="Times New Roman" panose="02020603050405020304" pitchFamily="18" charset="0"/>
                          </a:rPr>
                          <m:t>2</m:t>
                        </m:r>
                      </m:den>
                    </m:f>
                    <m:r>
                      <a:rPr lang="en-US" sz="2400" i="1">
                        <a:solidFill>
                          <a:srgbClr val="000000"/>
                        </a:solidFill>
                        <a:effectLst/>
                        <a:latin typeface="Cambria Math" panose="02040503050406030204" pitchFamily="18" charset="0"/>
                        <a:ea typeface="Times New Roman" panose="02020603050405020304" pitchFamily="18" charset="0"/>
                      </a:rPr>
                      <m:t>𝑔</m:t>
                    </m:r>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en-US" sz="2400" i="1">
                            <a:solidFill>
                              <a:srgbClr val="000000"/>
                            </a:solidFill>
                            <a:effectLst/>
                            <a:latin typeface="Cambria Math" panose="02040503050406030204" pitchFamily="18" charset="0"/>
                            <a:ea typeface="Times New Roman" panose="02020603050405020304" pitchFamily="18" charset="0"/>
                          </a:rPr>
                          <m:t>𝑡</m:t>
                        </m:r>
                      </m:e>
                      <m:sup>
                        <m:r>
                          <a:rPr lang="en-US" sz="2400" i="1">
                            <a:solidFill>
                              <a:srgbClr val="000000"/>
                            </a:solidFill>
                            <a:effectLst/>
                            <a:latin typeface="Cambria Math" panose="02040503050406030204" pitchFamily="18" charset="0"/>
                            <a:ea typeface="Times New Roman" panose="02020603050405020304" pitchFamily="18" charset="0"/>
                          </a:rPr>
                          <m:t>2</m:t>
                        </m:r>
                      </m:sup>
                    </m:sSup>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1</m:t>
                        </m:r>
                      </m:num>
                      <m:den>
                        <m:r>
                          <a:rPr lang="en-US" sz="2400" i="1">
                            <a:solidFill>
                              <a:srgbClr val="000000"/>
                            </a:solidFill>
                            <a:effectLst/>
                            <a:latin typeface="Cambria Math" panose="02040503050406030204" pitchFamily="18" charset="0"/>
                            <a:ea typeface="Times New Roman" panose="02020603050405020304" pitchFamily="18" charset="0"/>
                          </a:rPr>
                          <m:t>2</m:t>
                        </m:r>
                      </m:den>
                    </m:f>
                    <m:r>
                      <a:rPr lang="en-US" sz="2400" i="1">
                        <a:solidFill>
                          <a:srgbClr val="000000"/>
                        </a:solidFill>
                        <a:effectLst/>
                        <a:latin typeface="Cambria Math" panose="02040503050406030204" pitchFamily="18" charset="0"/>
                        <a:ea typeface="Times New Roman" panose="02020603050405020304" pitchFamily="18" charset="0"/>
                      </a:rPr>
                      <m:t>.9,81.</m:t>
                    </m:r>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en-US" sz="2400" i="1">
                            <a:solidFill>
                              <a:srgbClr val="000000"/>
                            </a:solidFill>
                            <a:effectLst/>
                            <a:latin typeface="Cambria Math" panose="02040503050406030204" pitchFamily="18" charset="0"/>
                            <a:ea typeface="Times New Roman" panose="02020603050405020304" pitchFamily="18" charset="0"/>
                          </a:rPr>
                          <m:t>𝑡</m:t>
                        </m:r>
                      </m:e>
                      <m:sup>
                        <m:r>
                          <a:rPr lang="en-US" sz="2400" i="1">
                            <a:solidFill>
                              <a:srgbClr val="000000"/>
                            </a:solidFill>
                            <a:effectLst/>
                            <a:latin typeface="Cambria Math" panose="02040503050406030204" pitchFamily="18" charset="0"/>
                            <a:ea typeface="Times New Roman" panose="02020603050405020304" pitchFamily="18" charset="0"/>
                          </a:rPr>
                          <m:t>2</m:t>
                        </m:r>
                      </m:sup>
                    </m:sSup>
                    <m:r>
                      <a:rPr lang="en-US" sz="2400" i="1">
                        <a:solidFill>
                          <a:srgbClr val="000000"/>
                        </a:solidFill>
                        <a:effectLst/>
                        <a:latin typeface="Cambria Math" panose="02040503050406030204" pitchFamily="18" charset="0"/>
                        <a:ea typeface="Times New Roman" panose="02020603050405020304" pitchFamily="18" charset="0"/>
                      </a:rPr>
                      <m:t>= 4,905.</m:t>
                    </m:r>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en-US" sz="2400" i="1">
                            <a:solidFill>
                              <a:srgbClr val="000000"/>
                            </a:solidFill>
                            <a:effectLst/>
                            <a:latin typeface="Cambria Math" panose="02040503050406030204" pitchFamily="18" charset="0"/>
                            <a:ea typeface="Times New Roman" panose="02020603050405020304" pitchFamily="18" charset="0"/>
                          </a:rPr>
                          <m:t>𝑡</m:t>
                        </m:r>
                      </m:e>
                      <m:sup>
                        <m:r>
                          <a:rPr lang="en-US" sz="2400" i="1">
                            <a:solidFill>
                              <a:srgbClr val="000000"/>
                            </a:solidFill>
                            <a:effectLst/>
                            <a:latin typeface="Cambria Math" panose="02040503050406030204" pitchFamily="18" charset="0"/>
                            <a:ea typeface="Times New Roman" panose="02020603050405020304" pitchFamily="18" charset="0"/>
                          </a:rPr>
                          <m:t>2</m:t>
                        </m:r>
                      </m:sup>
                    </m:sSup>
                    <m:r>
                      <a:rPr lang="en-US" sz="2400" i="1">
                        <a:solidFill>
                          <a:srgbClr val="000000"/>
                        </a:solidFill>
                        <a:effectLst/>
                        <a:latin typeface="Cambria Math" panose="02040503050406030204" pitchFamily="18" charset="0"/>
                        <a:ea typeface="Times New Roman" panose="02020603050405020304" pitchFamily="18" charset="0"/>
                      </a:rPr>
                      <m:t>.</m:t>
                    </m:r>
                  </m:oMath>
                </a14:m>
                <a:endParaRPr lang="en-US" sz="2400">
                  <a:effectLst/>
                  <a:ea typeface="Times New Roman" panose="02020603050405020304" pitchFamily="18" charset="0"/>
                </a:endParaRPr>
              </a:p>
              <a:p>
                <a:pPr>
                  <a:lnSpc>
                    <a:spcPct val="115000"/>
                  </a:lnSpc>
                </a:pPr>
                <a:r>
                  <a:rPr lang="en-US" sz="2400" b="1">
                    <a:solidFill>
                      <a:srgbClr val="000000"/>
                    </a:solidFill>
                    <a:effectLst/>
                    <a:ea typeface="Times New Roman" panose="02020603050405020304" pitchFamily="18" charset="0"/>
                  </a:rPr>
                  <a:t>b.</a:t>
                </a:r>
                <a:r>
                  <a:rPr lang="en-US" sz="2400">
                    <a:solidFill>
                      <a:srgbClr val="000000"/>
                    </a:solidFill>
                    <a:effectLst/>
                    <a:ea typeface="Times New Roman" panose="02020603050405020304" pitchFamily="18" charset="0"/>
                  </a:rPr>
                  <a:t> Tọa độ của hòn đá sau 1 s là:</a:t>
                </a:r>
                <a:endParaRPr lang="en-US" sz="2400">
                  <a:effectLst/>
                  <a:ea typeface="Times New Roman" panose="02020603050405020304" pitchFamily="18" charset="0"/>
                </a:endParaRPr>
              </a:p>
              <a:p>
                <a:pPr algn="ctr">
                  <a:lnSpc>
                    <a:spcPct val="115000"/>
                  </a:lnSpc>
                </a:pPr>
                <a:r>
                  <a:rPr lang="en-US" sz="2400">
                    <a:solidFill>
                      <a:srgbClr val="000000"/>
                    </a:solidFill>
                    <a:effectLst/>
                    <a:ea typeface="Times New Roman" panose="02020603050405020304" pitchFamily="18" charset="0"/>
                  </a:rPr>
                  <a:t>x = 5.t = 5.1 = 5 (m)</a:t>
                </a:r>
                <a:endParaRPr lang="en-US" sz="2400">
                  <a:effectLst/>
                  <a:ea typeface="Times New Roman" panose="02020603050405020304" pitchFamily="18" charset="0"/>
                </a:endParaRPr>
              </a:p>
              <a:p>
                <a:pPr algn="ctr">
                  <a:lnSpc>
                    <a:spcPct val="115000"/>
                  </a:lnSpc>
                </a:pP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𝑦</m:t>
                      </m:r>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1</m:t>
                          </m:r>
                        </m:num>
                        <m:den>
                          <m:r>
                            <a:rPr lang="en-US" sz="2400" i="1">
                              <a:solidFill>
                                <a:srgbClr val="000000"/>
                              </a:solidFill>
                              <a:effectLst/>
                              <a:latin typeface="Cambria Math" panose="02040503050406030204" pitchFamily="18" charset="0"/>
                              <a:ea typeface="Times New Roman" panose="02020603050405020304" pitchFamily="18" charset="0"/>
                            </a:rPr>
                            <m:t>2</m:t>
                          </m:r>
                        </m:den>
                      </m:f>
                      <m:r>
                        <a:rPr lang="en-US" sz="2400" i="1">
                          <a:solidFill>
                            <a:srgbClr val="000000"/>
                          </a:solidFill>
                          <a:effectLst/>
                          <a:latin typeface="Cambria Math" panose="02040503050406030204" pitchFamily="18" charset="0"/>
                          <a:ea typeface="Times New Roman" panose="02020603050405020304" pitchFamily="18" charset="0"/>
                        </a:rPr>
                        <m:t>𝑔</m:t>
                      </m:r>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en-US" sz="2400" i="1">
                              <a:solidFill>
                                <a:srgbClr val="000000"/>
                              </a:solidFill>
                              <a:effectLst/>
                              <a:latin typeface="Cambria Math" panose="02040503050406030204" pitchFamily="18" charset="0"/>
                              <a:ea typeface="Times New Roman" panose="02020603050405020304" pitchFamily="18" charset="0"/>
                            </a:rPr>
                            <m:t>𝑡</m:t>
                          </m:r>
                        </m:e>
                        <m:sup>
                          <m:r>
                            <a:rPr lang="en-US" sz="2400" i="1">
                              <a:solidFill>
                                <a:srgbClr val="000000"/>
                              </a:solidFill>
                              <a:effectLst/>
                              <a:latin typeface="Cambria Math" panose="02040503050406030204" pitchFamily="18" charset="0"/>
                              <a:ea typeface="Times New Roman" panose="02020603050405020304" pitchFamily="18" charset="0"/>
                            </a:rPr>
                            <m:t>2</m:t>
                          </m:r>
                        </m:sup>
                      </m:sSup>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1</m:t>
                          </m:r>
                        </m:num>
                        <m:den>
                          <m:r>
                            <a:rPr lang="en-US" sz="2400" i="1">
                              <a:solidFill>
                                <a:srgbClr val="000000"/>
                              </a:solidFill>
                              <a:effectLst/>
                              <a:latin typeface="Cambria Math" panose="02040503050406030204" pitchFamily="18" charset="0"/>
                              <a:ea typeface="Times New Roman" panose="02020603050405020304" pitchFamily="18" charset="0"/>
                            </a:rPr>
                            <m:t>2</m:t>
                          </m:r>
                        </m:den>
                      </m:f>
                      <m:r>
                        <a:rPr lang="en-US" sz="2400" i="1">
                          <a:solidFill>
                            <a:srgbClr val="000000"/>
                          </a:solidFill>
                          <a:effectLst/>
                          <a:latin typeface="Cambria Math" panose="02040503050406030204" pitchFamily="18" charset="0"/>
                          <a:ea typeface="Times New Roman" panose="02020603050405020304" pitchFamily="18" charset="0"/>
                        </a:rPr>
                        <m:t>.9,81.</m:t>
                      </m:r>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en-US" sz="2400" i="1">
                              <a:solidFill>
                                <a:srgbClr val="000000"/>
                              </a:solidFill>
                              <a:effectLst/>
                              <a:latin typeface="Cambria Math" panose="02040503050406030204" pitchFamily="18" charset="0"/>
                              <a:ea typeface="Times New Roman" panose="02020603050405020304" pitchFamily="18" charset="0"/>
                            </a:rPr>
                            <m:t>𝑡</m:t>
                          </m:r>
                        </m:e>
                        <m:sup>
                          <m:r>
                            <a:rPr lang="en-US" sz="2400" i="1">
                              <a:solidFill>
                                <a:srgbClr val="000000"/>
                              </a:solidFill>
                              <a:effectLst/>
                              <a:latin typeface="Cambria Math" panose="02040503050406030204" pitchFamily="18" charset="0"/>
                              <a:ea typeface="Times New Roman" panose="02020603050405020304" pitchFamily="18" charset="0"/>
                            </a:rPr>
                            <m:t>2</m:t>
                          </m:r>
                        </m:sup>
                      </m:sSup>
                    </m:oMath>
                  </m:oMathPara>
                </a14:m>
                <a:endParaRPr lang="en-US" sz="2400" i="1">
                  <a:solidFill>
                    <a:srgbClr val="000000"/>
                  </a:solidFill>
                  <a:effectLst/>
                  <a:ea typeface="Times New Roman" panose="02020603050405020304" pitchFamily="18" charset="0"/>
                </a:endParaRPr>
              </a:p>
              <a:p>
                <a:pPr algn="ctr">
                  <a:lnSpc>
                    <a:spcPct val="115000"/>
                  </a:lnSpc>
                </a:pPr>
                <a14:m>
                  <m:oMathPara xmlns:m="http://schemas.openxmlformats.org/officeDocument/2006/math">
                    <m:oMathParaPr>
                      <m:jc m:val="centerGroup"/>
                    </m:oMathParaPr>
                    <m:oMath xmlns:m="http://schemas.openxmlformats.org/officeDocument/2006/math">
                      <m:r>
                        <a:rPr lang="en-US" sz="2400" b="0" i="1" smtClean="0">
                          <a:solidFill>
                            <a:srgbClr val="000000"/>
                          </a:solidFill>
                          <a:effectLst/>
                          <a:latin typeface="Cambria Math" panose="02040503050406030204" pitchFamily="18" charset="0"/>
                          <a:ea typeface="Times New Roman" panose="02020603050405020304" pitchFamily="18" charset="0"/>
                        </a:rPr>
                        <m:t>𝑦</m:t>
                      </m:r>
                      <m:r>
                        <a:rPr lang="en-US" sz="2400" i="1">
                          <a:solidFill>
                            <a:srgbClr val="000000"/>
                          </a:solidFill>
                          <a:effectLst/>
                          <a:latin typeface="Cambria Math" panose="02040503050406030204" pitchFamily="18" charset="0"/>
                          <a:ea typeface="Times New Roman" panose="02020603050405020304" pitchFamily="18" charset="0"/>
                        </a:rPr>
                        <m:t>= 4,905.</m:t>
                      </m:r>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en-US" sz="2400" i="1">
                              <a:solidFill>
                                <a:srgbClr val="000000"/>
                              </a:solidFill>
                              <a:effectLst/>
                              <a:latin typeface="Cambria Math" panose="02040503050406030204" pitchFamily="18" charset="0"/>
                              <a:ea typeface="Times New Roman" panose="02020603050405020304" pitchFamily="18" charset="0"/>
                            </a:rPr>
                            <m:t>𝑡</m:t>
                          </m:r>
                        </m:e>
                        <m:sup>
                          <m:r>
                            <a:rPr lang="en-US" sz="2400" i="1">
                              <a:solidFill>
                                <a:srgbClr val="000000"/>
                              </a:solidFill>
                              <a:effectLst/>
                              <a:latin typeface="Cambria Math" panose="02040503050406030204" pitchFamily="18" charset="0"/>
                              <a:ea typeface="Times New Roman" panose="02020603050405020304" pitchFamily="18" charset="0"/>
                            </a:rPr>
                            <m:t>2</m:t>
                          </m:r>
                        </m:sup>
                      </m:sSup>
                      <m:r>
                        <a:rPr lang="en-US" sz="2400" i="1">
                          <a:solidFill>
                            <a:srgbClr val="000000"/>
                          </a:solidFill>
                          <a:effectLst/>
                          <a:latin typeface="Cambria Math" panose="02040503050406030204" pitchFamily="18" charset="0"/>
                          <a:ea typeface="Times New Roman" panose="02020603050405020304" pitchFamily="18" charset="0"/>
                        </a:rPr>
                        <m:t>=4,905 (</m:t>
                      </m:r>
                      <m:r>
                        <a:rPr lang="en-US" sz="2400" i="1">
                          <a:solidFill>
                            <a:srgbClr val="000000"/>
                          </a:solidFill>
                          <a:effectLst/>
                          <a:latin typeface="Cambria Math" panose="02040503050406030204" pitchFamily="18" charset="0"/>
                          <a:ea typeface="Times New Roman" panose="02020603050405020304" pitchFamily="18" charset="0"/>
                        </a:rPr>
                        <m:t>𝑚</m:t>
                      </m:r>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a:effectLst/>
                  <a:ea typeface="Times New Roman" panose="02020603050405020304" pitchFamily="18" charset="0"/>
                </a:endParaRPr>
              </a:p>
            </p:txBody>
          </p:sp>
        </mc:Choice>
        <mc:Fallback xmlns="">
          <p:sp>
            <p:nvSpPr>
              <p:cNvPr id="7" name="TextBox 6" descr="137 zalo kim anh">
                <a:extLst>
                  <a:ext uri="{FF2B5EF4-FFF2-40B4-BE49-F238E27FC236}">
                    <a16:creationId xmlns:a16="http://schemas.microsoft.com/office/drawing/2014/main" id="{300EDB95-2E0F-E579-63B1-0ADB1D09BDD5}"/>
                  </a:ext>
                </a:extLst>
              </p:cNvPr>
              <p:cNvSpPr txBox="1">
                <a:spLocks noRot="1" noChangeAspect="1" noMove="1" noResize="1" noEditPoints="1" noAdjustHandles="1" noChangeArrowheads="1" noChangeShapeType="1" noTextEdit="1"/>
              </p:cNvSpPr>
              <p:nvPr/>
            </p:nvSpPr>
            <p:spPr>
              <a:xfrm>
                <a:off x="381000" y="1069086"/>
                <a:ext cx="5524500" cy="4472186"/>
              </a:xfrm>
              <a:prstGeom prst="rect">
                <a:avLst/>
              </a:prstGeom>
              <a:blipFill>
                <a:blip r:embed="rId2"/>
                <a:stretch>
                  <a:fillRect l="-1766" t="-409"/>
                </a:stretch>
              </a:blipFill>
            </p:spPr>
            <p:txBody>
              <a:bodyPr/>
              <a:lstStyle/>
              <a:p>
                <a:r>
                  <a:rPr lang="vi-VN">
                    <a:noFill/>
                  </a:rPr>
                  <a:t> </a:t>
                </a:r>
              </a:p>
            </p:txBody>
          </p:sp>
        </mc:Fallback>
      </mc:AlternateContent>
      <p:pic>
        <p:nvPicPr>
          <p:cNvPr id="5" name="Picture 4" descr="137 zalo kim anh">
            <a:extLst>
              <a:ext uri="{FF2B5EF4-FFF2-40B4-BE49-F238E27FC236}">
                <a16:creationId xmlns:a16="http://schemas.microsoft.com/office/drawing/2014/main" id="{1028E10A-BEB6-E27F-865D-A3B55CDB27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2692" y="1537936"/>
            <a:ext cx="6140677" cy="3853214"/>
          </a:xfrm>
          <a:prstGeom prst="rect">
            <a:avLst/>
          </a:prstGeom>
          <a:noFill/>
          <a:ln>
            <a:noFill/>
          </a:ln>
        </p:spPr>
      </p:pic>
    </p:spTree>
    <p:extLst>
      <p:ext uri="{BB962C8B-B14F-4D97-AF65-F5344CB8AC3E}">
        <p14:creationId xmlns:p14="http://schemas.microsoft.com/office/powerpoint/2010/main" val="26971707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ipe(left)">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left)">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wipe(left)">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wipe(left)">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wipe(left)">
                                      <p:cBhvr>
                                        <p:cTn id="3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137 zalo kim anh">
            <a:extLst>
              <a:ext uri="{FF2B5EF4-FFF2-40B4-BE49-F238E27FC236}">
                <a16:creationId xmlns:a16="http://schemas.microsoft.com/office/drawing/2014/main" id="{92286141-78E6-42B0-A12A-0A086BE2D0B4}"/>
              </a:ext>
            </a:extLst>
          </p:cNvPr>
          <p:cNvSpPr/>
          <p:nvPr/>
        </p:nvSpPr>
        <p:spPr>
          <a:xfrm>
            <a:off x="0" y="1738"/>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2:</a:t>
            </a:r>
          </a:p>
        </p:txBody>
      </p:sp>
      <mc:AlternateContent xmlns:mc="http://schemas.openxmlformats.org/markup-compatibility/2006" xmlns:a14="http://schemas.microsoft.com/office/drawing/2010/main">
        <mc:Choice Requires="a14">
          <p:sp>
            <p:nvSpPr>
              <p:cNvPr id="2" name="TextBox 1" descr="137 zalo kim anh">
                <a:extLst>
                  <a:ext uri="{FF2B5EF4-FFF2-40B4-BE49-F238E27FC236}">
                    <a16:creationId xmlns:a16="http://schemas.microsoft.com/office/drawing/2014/main" id="{929FD8CE-47F8-E6AD-AA1E-9D33F2875A95}"/>
                  </a:ext>
                </a:extLst>
              </p:cNvPr>
              <p:cNvSpPr txBox="1"/>
              <p:nvPr/>
            </p:nvSpPr>
            <p:spPr>
              <a:xfrm>
                <a:off x="6286502" y="1069086"/>
                <a:ext cx="5524500" cy="5745099"/>
              </a:xfrm>
              <a:prstGeom prst="rect">
                <a:avLst/>
              </a:prstGeom>
              <a:noFill/>
            </p:spPr>
            <p:txBody>
              <a:bodyPr wrap="square">
                <a:spAutoFit/>
              </a:bodyPr>
              <a:lstStyle/>
              <a:p>
                <a:pPr>
                  <a:lnSpc>
                    <a:spcPct val="115000"/>
                  </a:lnSpc>
                </a:pPr>
                <a:r>
                  <a:rPr lang="en-US" sz="2400">
                    <a:solidFill>
                      <a:srgbClr val="000000"/>
                    </a:solidFill>
                    <a:effectLst/>
                    <a:ea typeface="Times New Roman" panose="02020603050405020304" pitchFamily="18" charset="0"/>
                  </a:rPr>
                  <a:t>Ta có: v</a:t>
                </a:r>
                <a:r>
                  <a:rPr lang="en-US" sz="2400" baseline="-25000">
                    <a:solidFill>
                      <a:srgbClr val="000000"/>
                    </a:solidFill>
                    <a:effectLst/>
                    <a:ea typeface="Times New Roman" panose="02020603050405020304" pitchFamily="18" charset="0"/>
                  </a:rPr>
                  <a:t>0 </a:t>
                </a:r>
                <a:r>
                  <a:rPr lang="en-US" sz="2400">
                    <a:solidFill>
                      <a:srgbClr val="000000"/>
                    </a:solidFill>
                    <a:effectLst/>
                    <a:ea typeface="Times New Roman" panose="02020603050405020304" pitchFamily="18" charset="0"/>
                  </a:rPr>
                  <a:t>= 5 m/s, h = 10 m.</a:t>
                </a:r>
                <a:endParaRPr lang="en-US" sz="2400">
                  <a:effectLst/>
                  <a:ea typeface="Times New Roman" panose="02020603050405020304" pitchFamily="18" charset="0"/>
                </a:endParaRPr>
              </a:p>
              <a:p>
                <a:pPr>
                  <a:lnSpc>
                    <a:spcPct val="115000"/>
                  </a:lnSpc>
                </a:pPr>
                <a:r>
                  <a:rPr lang="en-US" sz="2400" b="1">
                    <a:solidFill>
                      <a:srgbClr val="000000"/>
                    </a:solidFill>
                    <a:effectLst/>
                    <a:ea typeface="Times New Roman" panose="02020603050405020304" pitchFamily="18" charset="0"/>
                  </a:rPr>
                  <a:t>c.</a:t>
                </a:r>
                <a:r>
                  <a:rPr lang="en-US" sz="2400">
                    <a:solidFill>
                      <a:srgbClr val="000000"/>
                    </a:solidFill>
                    <a:effectLst/>
                    <a:ea typeface="Times New Roman" panose="02020603050405020304" pitchFamily="18" charset="0"/>
                  </a:rPr>
                  <a:t> Thời gian rơi của vật: </a:t>
                </a:r>
                <a:endParaRPr lang="en-US" sz="2400">
                  <a:effectLst/>
                  <a:ea typeface="Times New Roman" panose="02020603050405020304" pitchFamily="18" charset="0"/>
                </a:endParaRPr>
              </a:p>
              <a:p>
                <a:pPr>
                  <a:lnSpc>
                    <a:spcPct val="115000"/>
                  </a:lnSpc>
                </a:pP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𝑡</m:t>
                      </m:r>
                      <m:r>
                        <a:rPr lang="en-US" sz="2400" i="1">
                          <a:solidFill>
                            <a:srgbClr val="000000"/>
                          </a:solidFill>
                          <a:effectLst/>
                          <a:latin typeface="Cambria Math" panose="02040503050406030204" pitchFamily="18" charset="0"/>
                          <a:ea typeface="Times New Roman" panose="02020603050405020304" pitchFamily="18" charset="0"/>
                        </a:rPr>
                        <m:t>=</m:t>
                      </m:r>
                      <m:rad>
                        <m:radPr>
                          <m:degHide m:val="on"/>
                          <m:ctrlPr>
                            <a:rPr lang="en-US" sz="2400" i="1">
                              <a:solidFill>
                                <a:srgbClr val="000000"/>
                              </a:solidFill>
                              <a:effectLst/>
                              <a:latin typeface="Cambria Math" panose="02040503050406030204" pitchFamily="18" charset="0"/>
                              <a:ea typeface="Times New Roman" panose="02020603050405020304" pitchFamily="18" charset="0"/>
                            </a:rPr>
                          </m:ctrlPr>
                        </m:radPr>
                        <m:deg/>
                        <m:e>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2</m:t>
                              </m:r>
                              <m:r>
                                <a:rPr lang="en-US" sz="2400" i="1">
                                  <a:solidFill>
                                    <a:srgbClr val="000000"/>
                                  </a:solidFill>
                                  <a:effectLst/>
                                  <a:latin typeface="Cambria Math" panose="02040503050406030204" pitchFamily="18" charset="0"/>
                                  <a:ea typeface="Times New Roman" panose="02020603050405020304" pitchFamily="18" charset="0"/>
                                </a:rPr>
                                <m:t>h</m:t>
                              </m:r>
                            </m:num>
                            <m:den>
                              <m:r>
                                <a:rPr lang="en-US" sz="2400" i="1">
                                  <a:solidFill>
                                    <a:srgbClr val="000000"/>
                                  </a:solidFill>
                                  <a:effectLst/>
                                  <a:latin typeface="Cambria Math" panose="02040503050406030204" pitchFamily="18" charset="0"/>
                                  <a:ea typeface="Times New Roman" panose="02020603050405020304" pitchFamily="18" charset="0"/>
                                </a:rPr>
                                <m:t>𝑔</m:t>
                              </m:r>
                            </m:den>
                          </m:f>
                        </m:e>
                      </m:rad>
                      <m:r>
                        <a:rPr lang="en-US" sz="2400" i="1">
                          <a:solidFill>
                            <a:srgbClr val="000000"/>
                          </a:solidFill>
                          <a:effectLst/>
                          <a:latin typeface="Cambria Math" panose="02040503050406030204" pitchFamily="18" charset="0"/>
                          <a:ea typeface="Times New Roman" panose="02020603050405020304" pitchFamily="18" charset="0"/>
                        </a:rPr>
                        <m:t>=</m:t>
                      </m:r>
                      <m:rad>
                        <m:radPr>
                          <m:degHide m:val="on"/>
                          <m:ctrlPr>
                            <a:rPr lang="en-US" sz="2400" i="1">
                              <a:solidFill>
                                <a:srgbClr val="000000"/>
                              </a:solidFill>
                              <a:effectLst/>
                              <a:latin typeface="Cambria Math" panose="02040503050406030204" pitchFamily="18" charset="0"/>
                              <a:ea typeface="Times New Roman" panose="02020603050405020304" pitchFamily="18" charset="0"/>
                            </a:rPr>
                          </m:ctrlPr>
                        </m:radPr>
                        <m:deg/>
                        <m:e>
                          <m:f>
                            <m:fPr>
                              <m:ctrlPr>
                                <a:rPr lang="en-US"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2.10</m:t>
                              </m:r>
                            </m:num>
                            <m:den>
                              <m:r>
                                <a:rPr lang="en-US" sz="2400" i="1">
                                  <a:solidFill>
                                    <a:srgbClr val="000000"/>
                                  </a:solidFill>
                                  <a:effectLst/>
                                  <a:latin typeface="Cambria Math" panose="02040503050406030204" pitchFamily="18" charset="0"/>
                                  <a:ea typeface="Times New Roman" panose="02020603050405020304" pitchFamily="18" charset="0"/>
                                </a:rPr>
                                <m:t>9,81</m:t>
                              </m:r>
                            </m:den>
                          </m:f>
                        </m:e>
                      </m:rad>
                      <m:r>
                        <a:rPr lang="en-US" sz="2400" i="1">
                          <a:solidFill>
                            <a:srgbClr val="000000"/>
                          </a:solidFill>
                          <a:effectLst/>
                          <a:latin typeface="Cambria Math" panose="02040503050406030204" pitchFamily="18" charset="0"/>
                          <a:ea typeface="Times New Roman" panose="02020603050405020304" pitchFamily="18" charset="0"/>
                        </a:rPr>
                        <m:t>=1,427 (</m:t>
                      </m:r>
                      <m:r>
                        <a:rPr lang="en-US" sz="2400" i="1">
                          <a:solidFill>
                            <a:srgbClr val="000000"/>
                          </a:solidFill>
                          <a:effectLst/>
                          <a:latin typeface="Cambria Math" panose="02040503050406030204" pitchFamily="18" charset="0"/>
                          <a:ea typeface="Times New Roman" panose="02020603050405020304" pitchFamily="18" charset="0"/>
                        </a:rPr>
                        <m:t>𝑠</m:t>
                      </m:r>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a:effectLst/>
                  <a:ea typeface="Times New Roman" panose="02020603050405020304" pitchFamily="18" charset="0"/>
                </a:endParaRPr>
              </a:p>
              <a:p>
                <a:pPr>
                  <a:lnSpc>
                    <a:spcPct val="115000"/>
                  </a:lnSpc>
                </a:pPr>
                <a:r>
                  <a:rPr lang="en-US" sz="2400">
                    <a:solidFill>
                      <a:srgbClr val="000000"/>
                    </a:solidFill>
                    <a:effectLst/>
                    <a:ea typeface="Times New Roman" panose="02020603050405020304" pitchFamily="18" charset="0"/>
                  </a:rPr>
                  <a:t>Vị trí của hòn đá ngay trước khi hòn đá chạm mặt nước biển:</a:t>
                </a:r>
                <a:endParaRPr lang="en-US" sz="2400">
                  <a:effectLst/>
                  <a:ea typeface="Times New Roman" panose="02020603050405020304" pitchFamily="18" charset="0"/>
                </a:endParaRPr>
              </a:p>
              <a:p>
                <a:pPr>
                  <a:lnSpc>
                    <a:spcPct val="115000"/>
                  </a:lnSpc>
                </a:pP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𝑦</m:t>
                      </m:r>
                      <m:r>
                        <a:rPr lang="en-US" sz="2400" i="1">
                          <a:solidFill>
                            <a:srgbClr val="000000"/>
                          </a:solidFill>
                          <a:effectLst/>
                          <a:latin typeface="Cambria Math" panose="02040503050406030204" pitchFamily="18" charset="0"/>
                          <a:ea typeface="Times New Roman" panose="02020603050405020304" pitchFamily="18" charset="0"/>
                        </a:rPr>
                        <m:t>= 4,905.</m:t>
                      </m:r>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en-US" sz="2400" i="1">
                              <a:solidFill>
                                <a:srgbClr val="000000"/>
                              </a:solidFill>
                              <a:effectLst/>
                              <a:latin typeface="Cambria Math" panose="02040503050406030204" pitchFamily="18" charset="0"/>
                              <a:ea typeface="Times New Roman" panose="02020603050405020304" pitchFamily="18" charset="0"/>
                            </a:rPr>
                            <m:t>𝑡</m:t>
                          </m:r>
                        </m:e>
                        <m:sup>
                          <m:r>
                            <a:rPr lang="en-US" sz="2400" i="1">
                              <a:solidFill>
                                <a:srgbClr val="000000"/>
                              </a:solidFill>
                              <a:effectLst/>
                              <a:latin typeface="Cambria Math" panose="02040503050406030204" pitchFamily="18" charset="0"/>
                              <a:ea typeface="Times New Roman" panose="02020603050405020304" pitchFamily="18" charset="0"/>
                            </a:rPr>
                            <m:t>2</m:t>
                          </m:r>
                        </m:sup>
                      </m:sSup>
                      <m:r>
                        <a:rPr lang="en-US" sz="2400" i="1">
                          <a:solidFill>
                            <a:srgbClr val="000000"/>
                          </a:solidFill>
                          <a:effectLst/>
                          <a:latin typeface="Cambria Math" panose="02040503050406030204" pitchFamily="18" charset="0"/>
                          <a:ea typeface="Times New Roman" panose="02020603050405020304" pitchFamily="18" charset="0"/>
                        </a:rPr>
                        <m:t>=4,905.</m:t>
                      </m:r>
                      <m:sSup>
                        <m:sSupPr>
                          <m:ctrlPr>
                            <a:rPr lang="en-US" sz="2400" i="1">
                              <a:solidFill>
                                <a:srgbClr val="000000"/>
                              </a:solidFill>
                              <a:effectLst/>
                              <a:latin typeface="Cambria Math" panose="02040503050406030204" pitchFamily="18" charset="0"/>
                              <a:ea typeface="Times New Roman" panose="02020603050405020304" pitchFamily="18" charset="0"/>
                            </a:rPr>
                          </m:ctrlPr>
                        </m:sSupPr>
                        <m:e>
                          <m:r>
                            <a:rPr lang="en-US" sz="2400" i="1">
                              <a:solidFill>
                                <a:srgbClr val="000000"/>
                              </a:solidFill>
                              <a:effectLst/>
                              <a:latin typeface="Cambria Math" panose="02040503050406030204" pitchFamily="18" charset="0"/>
                              <a:ea typeface="Times New Roman" panose="02020603050405020304" pitchFamily="18" charset="0"/>
                            </a:rPr>
                            <m:t>1,427</m:t>
                          </m:r>
                        </m:e>
                        <m:sup>
                          <m:r>
                            <a:rPr lang="en-US" sz="2400" i="1">
                              <a:solidFill>
                                <a:srgbClr val="000000"/>
                              </a:solidFill>
                              <a:effectLst/>
                              <a:latin typeface="Cambria Math" panose="02040503050406030204" pitchFamily="18" charset="0"/>
                              <a:ea typeface="Times New Roman" panose="02020603050405020304" pitchFamily="18" charset="0"/>
                            </a:rPr>
                            <m:t>2</m:t>
                          </m:r>
                        </m:sup>
                      </m:sSup>
                      <m:r>
                        <a:rPr lang="en-US" sz="2400" i="1">
                          <a:solidFill>
                            <a:srgbClr val="000000"/>
                          </a:solidFill>
                          <a:effectLst/>
                          <a:latin typeface="Cambria Math" panose="02040503050406030204" pitchFamily="18" charset="0"/>
                          <a:ea typeface="Times New Roman" panose="02020603050405020304" pitchFamily="18" charset="0"/>
                        </a:rPr>
                        <m:t>=10 (</m:t>
                      </m:r>
                      <m:r>
                        <a:rPr lang="en-US" sz="2400" i="1">
                          <a:solidFill>
                            <a:srgbClr val="000000"/>
                          </a:solidFill>
                          <a:effectLst/>
                          <a:latin typeface="Cambria Math" panose="02040503050406030204" pitchFamily="18" charset="0"/>
                          <a:ea typeface="Times New Roman" panose="02020603050405020304" pitchFamily="18" charset="0"/>
                        </a:rPr>
                        <m:t>𝑚</m:t>
                      </m:r>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a:effectLst/>
                  <a:ea typeface="Times New Roman" panose="02020603050405020304" pitchFamily="18" charset="0"/>
                </a:endParaRPr>
              </a:p>
              <a:p>
                <a:pPr>
                  <a:lnSpc>
                    <a:spcPct val="115000"/>
                  </a:lnSpc>
                </a:pPr>
                <a:r>
                  <a:rPr lang="en-US" sz="2400">
                    <a:solidFill>
                      <a:srgbClr val="000000"/>
                    </a:solidFill>
                    <a:effectLst/>
                    <a:ea typeface="Times New Roman" panose="02020603050405020304" pitchFamily="18" charset="0"/>
                  </a:rPr>
                  <a:t>Tốc độ của hòn đá trước khi chạm mặt nước biển là:</a:t>
                </a:r>
                <a:endParaRPr lang="en-US" sz="2400">
                  <a:effectLst/>
                  <a:ea typeface="Times New Roman" panose="02020603050405020304" pitchFamily="18" charset="0"/>
                </a:endParaRPr>
              </a:p>
              <a:p>
                <a:pPr>
                  <a:lnSpc>
                    <a:spcPct val="115000"/>
                  </a:lnSpc>
                </a:pPr>
                <a14:m>
                  <m:oMathPara xmlns:m="http://schemas.openxmlformats.org/officeDocument/2006/math">
                    <m:oMathParaPr>
                      <m:jc m:val="centerGroup"/>
                    </m:oMathParaPr>
                    <m:oMath xmlns:m="http://schemas.openxmlformats.org/officeDocument/2006/math">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𝑣</m:t>
                          </m:r>
                        </m:e>
                        <m:sub>
                          <m:r>
                            <a:rPr lang="en-US" sz="2400" i="1">
                              <a:solidFill>
                                <a:srgbClr val="000000"/>
                              </a:solidFill>
                              <a:effectLst/>
                              <a:latin typeface="Cambria Math" panose="02040503050406030204" pitchFamily="18" charset="0"/>
                              <a:ea typeface="Times New Roman" panose="02020603050405020304" pitchFamily="18" charset="0"/>
                            </a:rPr>
                            <m:t>𝑦</m:t>
                          </m:r>
                        </m:sub>
                      </m:sSub>
                      <m:r>
                        <a:rPr lang="en-US" sz="2400" i="1">
                          <a:solidFill>
                            <a:srgbClr val="000000"/>
                          </a:solidFill>
                          <a:effectLst/>
                          <a:latin typeface="Cambria Math" panose="02040503050406030204" pitchFamily="18" charset="0"/>
                          <a:ea typeface="Times New Roman" panose="02020603050405020304" pitchFamily="18" charset="0"/>
                        </a:rPr>
                        <m:t>=</m:t>
                      </m:r>
                      <m:rad>
                        <m:radPr>
                          <m:degHide m:val="on"/>
                          <m:ctrlPr>
                            <a:rPr lang="en-US" sz="2400" i="1">
                              <a:solidFill>
                                <a:srgbClr val="000000"/>
                              </a:solidFill>
                              <a:effectLst/>
                              <a:latin typeface="Cambria Math" panose="02040503050406030204" pitchFamily="18" charset="0"/>
                              <a:ea typeface="Times New Roman" panose="02020603050405020304" pitchFamily="18" charset="0"/>
                            </a:rPr>
                          </m:ctrlPr>
                        </m:radPr>
                        <m:deg/>
                        <m:e>
                          <m:r>
                            <a:rPr lang="en-US" sz="2400" i="1">
                              <a:solidFill>
                                <a:srgbClr val="000000"/>
                              </a:solidFill>
                              <a:effectLst/>
                              <a:latin typeface="Cambria Math" panose="02040503050406030204" pitchFamily="18" charset="0"/>
                              <a:ea typeface="Times New Roman" panose="02020603050405020304" pitchFamily="18" charset="0"/>
                            </a:rPr>
                            <m:t>2</m:t>
                          </m:r>
                          <m:r>
                            <a:rPr lang="en-US" sz="2400" i="1">
                              <a:solidFill>
                                <a:srgbClr val="000000"/>
                              </a:solidFill>
                              <a:effectLst/>
                              <a:latin typeface="Cambria Math" panose="02040503050406030204" pitchFamily="18" charset="0"/>
                              <a:ea typeface="Times New Roman" panose="02020603050405020304" pitchFamily="18" charset="0"/>
                            </a:rPr>
                            <m:t>𝑔h</m:t>
                          </m:r>
                        </m:e>
                      </m:rad>
                      <m:r>
                        <a:rPr lang="en-US" sz="2400" i="1">
                          <a:solidFill>
                            <a:srgbClr val="000000"/>
                          </a:solidFill>
                          <a:effectLst/>
                          <a:latin typeface="Cambria Math" panose="02040503050406030204" pitchFamily="18" charset="0"/>
                          <a:ea typeface="Times New Roman" panose="02020603050405020304" pitchFamily="18" charset="0"/>
                        </a:rPr>
                        <m:t>=</m:t>
                      </m:r>
                      <m:rad>
                        <m:radPr>
                          <m:degHide m:val="on"/>
                          <m:ctrlPr>
                            <a:rPr lang="en-US" sz="2400" i="1">
                              <a:solidFill>
                                <a:srgbClr val="000000"/>
                              </a:solidFill>
                              <a:effectLst/>
                              <a:latin typeface="Cambria Math" panose="02040503050406030204" pitchFamily="18" charset="0"/>
                              <a:ea typeface="Times New Roman" panose="02020603050405020304" pitchFamily="18" charset="0"/>
                            </a:rPr>
                          </m:ctrlPr>
                        </m:radPr>
                        <m:deg/>
                        <m:e>
                          <m:r>
                            <a:rPr lang="en-US" sz="2400" i="1">
                              <a:solidFill>
                                <a:srgbClr val="000000"/>
                              </a:solidFill>
                              <a:effectLst/>
                              <a:latin typeface="Cambria Math" panose="02040503050406030204" pitchFamily="18" charset="0"/>
                              <a:ea typeface="Times New Roman" panose="02020603050405020304" pitchFamily="18" charset="0"/>
                            </a:rPr>
                            <m:t>2.9,81.10</m:t>
                          </m:r>
                        </m:e>
                      </m:rad>
                      <m:r>
                        <a:rPr lang="en-US" sz="2400" i="1">
                          <a:solidFill>
                            <a:srgbClr val="000000"/>
                          </a:solidFill>
                          <a:effectLst/>
                          <a:latin typeface="Cambria Math" panose="02040503050406030204" pitchFamily="18" charset="0"/>
                          <a:ea typeface="Times New Roman" panose="02020603050405020304" pitchFamily="18" charset="0"/>
                        </a:rPr>
                        <m:t>=14 (</m:t>
                      </m:r>
                      <m:r>
                        <a:rPr lang="en-US" sz="2400" i="1">
                          <a:solidFill>
                            <a:srgbClr val="000000"/>
                          </a:solidFill>
                          <a:effectLst/>
                          <a:latin typeface="Cambria Math" panose="02040503050406030204" pitchFamily="18" charset="0"/>
                          <a:ea typeface="Times New Roman" panose="02020603050405020304" pitchFamily="18" charset="0"/>
                        </a:rPr>
                        <m:t>𝑚</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𝑠</m:t>
                      </m:r>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a:effectLst/>
                  <a:ea typeface="Times New Roman" panose="02020603050405020304" pitchFamily="18" charset="0"/>
                </a:endParaRPr>
              </a:p>
              <a:p>
                <a:pPr algn="just">
                  <a:lnSpc>
                    <a:spcPct val="115000"/>
                  </a:lnSpc>
                </a:pP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400" i="1">
                          <a:solidFill>
                            <a:srgbClr val="000000"/>
                          </a:solidFill>
                          <a:effectLst/>
                          <a:latin typeface="Cambria Math" panose="02040503050406030204" pitchFamily="18" charset="0"/>
                          <a:ea typeface="Times New Roman" panose="02020603050405020304" pitchFamily="18" charset="0"/>
                        </a:rPr>
                        <m:t> </m:t>
                      </m:r>
                      <m:r>
                        <a:rPr lang="en-US" sz="2400" i="1">
                          <a:solidFill>
                            <a:srgbClr val="000000"/>
                          </a:solidFill>
                          <a:effectLst/>
                          <a:latin typeface="Cambria Math" panose="02040503050406030204" pitchFamily="18" charset="0"/>
                          <a:ea typeface="Times New Roman" panose="02020603050405020304" pitchFamily="18" charset="0"/>
                        </a:rPr>
                        <m:t>𝑣</m:t>
                      </m:r>
                      <m:r>
                        <a:rPr lang="en-US" sz="2400" i="1">
                          <a:solidFill>
                            <a:srgbClr val="000000"/>
                          </a:solidFill>
                          <a:effectLst/>
                          <a:latin typeface="Cambria Math" panose="02040503050406030204" pitchFamily="18" charset="0"/>
                          <a:ea typeface="Times New Roman" panose="02020603050405020304" pitchFamily="18" charset="0"/>
                        </a:rPr>
                        <m:t>= </m:t>
                      </m:r>
                      <m:rad>
                        <m:radPr>
                          <m:degHide m:val="on"/>
                          <m:ctrlPr>
                            <a:rPr lang="en-US" sz="2400" i="1">
                              <a:solidFill>
                                <a:srgbClr val="000000"/>
                              </a:solidFill>
                              <a:effectLst/>
                              <a:latin typeface="Cambria Math" panose="02040503050406030204" pitchFamily="18" charset="0"/>
                              <a:ea typeface="Times New Roman" panose="02020603050405020304" pitchFamily="18" charset="0"/>
                            </a:rPr>
                          </m:ctrlPr>
                        </m:radPr>
                        <m:deg/>
                        <m:e>
                          <m:sSubSup>
                            <m:sSubSupPr>
                              <m:ctrlPr>
                                <a:rPr lang="en-US" sz="2400" i="1">
                                  <a:solidFill>
                                    <a:srgbClr val="000000"/>
                                  </a:solidFill>
                                  <a:effectLst/>
                                  <a:latin typeface="Cambria Math" panose="02040503050406030204" pitchFamily="18" charset="0"/>
                                  <a:ea typeface="Times New Roman" panose="02020603050405020304" pitchFamily="18" charset="0"/>
                                </a:rPr>
                              </m:ctrlPr>
                            </m:sSubSupPr>
                            <m:e>
                              <m:r>
                                <a:rPr lang="en-US" sz="2400" i="1">
                                  <a:solidFill>
                                    <a:srgbClr val="000000"/>
                                  </a:solidFill>
                                  <a:effectLst/>
                                  <a:latin typeface="Cambria Math" panose="02040503050406030204" pitchFamily="18" charset="0"/>
                                  <a:ea typeface="Times New Roman" panose="02020603050405020304" pitchFamily="18" charset="0"/>
                                </a:rPr>
                                <m:t>𝑣</m:t>
                              </m:r>
                            </m:e>
                            <m:sub>
                              <m:r>
                                <a:rPr lang="en-US" sz="2400" i="1">
                                  <a:solidFill>
                                    <a:srgbClr val="000000"/>
                                  </a:solidFill>
                                  <a:effectLst/>
                                  <a:latin typeface="Cambria Math" panose="02040503050406030204" pitchFamily="18" charset="0"/>
                                  <a:ea typeface="Times New Roman" panose="02020603050405020304" pitchFamily="18" charset="0"/>
                                </a:rPr>
                                <m:t>0</m:t>
                              </m:r>
                            </m:sub>
                            <m:sup>
                              <m:r>
                                <a:rPr lang="en-US" sz="2400" i="1">
                                  <a:solidFill>
                                    <a:srgbClr val="000000"/>
                                  </a:solidFill>
                                  <a:effectLst/>
                                  <a:latin typeface="Cambria Math" panose="02040503050406030204" pitchFamily="18" charset="0"/>
                                  <a:ea typeface="Times New Roman" panose="02020603050405020304" pitchFamily="18" charset="0"/>
                                </a:rPr>
                                <m:t>2</m:t>
                              </m:r>
                            </m:sup>
                          </m:sSubSup>
                          <m:r>
                            <a:rPr lang="en-US" sz="2400" i="1">
                              <a:solidFill>
                                <a:srgbClr val="000000"/>
                              </a:solidFill>
                              <a:effectLst/>
                              <a:latin typeface="Cambria Math" panose="02040503050406030204" pitchFamily="18" charset="0"/>
                              <a:ea typeface="Times New Roman" panose="02020603050405020304" pitchFamily="18" charset="0"/>
                            </a:rPr>
                            <m:t>+</m:t>
                          </m:r>
                          <m:sSubSup>
                            <m:sSubSupPr>
                              <m:ctrlPr>
                                <a:rPr lang="en-US" sz="2400" i="1">
                                  <a:solidFill>
                                    <a:srgbClr val="000000"/>
                                  </a:solidFill>
                                  <a:effectLst/>
                                  <a:latin typeface="Cambria Math" panose="02040503050406030204" pitchFamily="18" charset="0"/>
                                  <a:ea typeface="Times New Roman" panose="02020603050405020304" pitchFamily="18" charset="0"/>
                                </a:rPr>
                              </m:ctrlPr>
                            </m:sSubSupPr>
                            <m:e>
                              <m:r>
                                <a:rPr lang="en-US" sz="2400" i="1">
                                  <a:solidFill>
                                    <a:srgbClr val="000000"/>
                                  </a:solidFill>
                                  <a:effectLst/>
                                  <a:latin typeface="Cambria Math" panose="02040503050406030204" pitchFamily="18" charset="0"/>
                                  <a:ea typeface="Times New Roman" panose="02020603050405020304" pitchFamily="18" charset="0"/>
                                </a:rPr>
                                <m:t>𝑣</m:t>
                              </m:r>
                            </m:e>
                            <m:sub>
                              <m:r>
                                <a:rPr lang="en-US" sz="2400" i="1">
                                  <a:solidFill>
                                    <a:srgbClr val="000000"/>
                                  </a:solidFill>
                                  <a:effectLst/>
                                  <a:latin typeface="Cambria Math" panose="02040503050406030204" pitchFamily="18" charset="0"/>
                                  <a:ea typeface="Times New Roman" panose="02020603050405020304" pitchFamily="18" charset="0"/>
                                </a:rPr>
                                <m:t>𝑦</m:t>
                              </m:r>
                            </m:sub>
                            <m:sup>
                              <m:r>
                                <a:rPr lang="en-US" sz="2400" i="1">
                                  <a:solidFill>
                                    <a:srgbClr val="000000"/>
                                  </a:solidFill>
                                  <a:effectLst/>
                                  <a:latin typeface="Cambria Math" panose="02040503050406030204" pitchFamily="18" charset="0"/>
                                  <a:ea typeface="Times New Roman" panose="02020603050405020304" pitchFamily="18" charset="0"/>
                                </a:rPr>
                                <m:t>2</m:t>
                              </m:r>
                            </m:sup>
                          </m:sSubSup>
                        </m:e>
                      </m:rad>
                      <m:r>
                        <a:rPr lang="en-US" sz="2400" i="1">
                          <a:solidFill>
                            <a:srgbClr val="000000"/>
                          </a:solidFill>
                          <a:effectLst/>
                          <a:latin typeface="Cambria Math" panose="02040503050406030204" pitchFamily="18" charset="0"/>
                          <a:ea typeface="Times New Roman" panose="02020603050405020304" pitchFamily="18" charset="0"/>
                        </a:rPr>
                        <m:t>=14,87 (</m:t>
                      </m:r>
                      <m:r>
                        <a:rPr lang="en-US" sz="2400" i="1">
                          <a:solidFill>
                            <a:srgbClr val="000000"/>
                          </a:solidFill>
                          <a:effectLst/>
                          <a:latin typeface="Cambria Math" panose="02040503050406030204" pitchFamily="18" charset="0"/>
                          <a:ea typeface="Times New Roman" panose="02020603050405020304" pitchFamily="18" charset="0"/>
                        </a:rPr>
                        <m:t>𝑚</m:t>
                      </m:r>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𝑠</m:t>
                      </m:r>
                      <m:r>
                        <a:rPr lang="en-US" sz="2400" i="1">
                          <a:solidFill>
                            <a:srgbClr val="000000"/>
                          </a:solidFill>
                          <a:effectLst/>
                          <a:latin typeface="Cambria Math" panose="02040503050406030204" pitchFamily="18" charset="0"/>
                          <a:ea typeface="Times New Roman" panose="02020603050405020304" pitchFamily="18" charset="0"/>
                        </a:rPr>
                        <m:t>)</m:t>
                      </m:r>
                    </m:oMath>
                  </m:oMathPara>
                </a14:m>
                <a:endParaRPr lang="en-US" sz="2400">
                  <a:solidFill>
                    <a:srgbClr val="003300"/>
                  </a:solidFill>
                  <a:effectLst/>
                  <a:ea typeface="Times New Roman" panose="02020603050405020304" pitchFamily="18" charset="0"/>
                </a:endParaRPr>
              </a:p>
            </p:txBody>
          </p:sp>
        </mc:Choice>
        <mc:Fallback xmlns="">
          <p:sp>
            <p:nvSpPr>
              <p:cNvPr id="2" name="TextBox 1" descr="137 zalo kim anh">
                <a:extLst>
                  <a:ext uri="{FF2B5EF4-FFF2-40B4-BE49-F238E27FC236}">
                    <a16:creationId xmlns:a16="http://schemas.microsoft.com/office/drawing/2014/main" id="{929FD8CE-47F8-E6AD-AA1E-9D33F2875A95}"/>
                  </a:ext>
                </a:extLst>
              </p:cNvPr>
              <p:cNvSpPr txBox="1">
                <a:spLocks noRot="1" noChangeAspect="1" noMove="1" noResize="1" noEditPoints="1" noAdjustHandles="1" noChangeArrowheads="1" noChangeShapeType="1" noTextEdit="1"/>
              </p:cNvSpPr>
              <p:nvPr/>
            </p:nvSpPr>
            <p:spPr>
              <a:xfrm>
                <a:off x="6286502" y="1069086"/>
                <a:ext cx="5524500" cy="5745099"/>
              </a:xfrm>
              <a:prstGeom prst="rect">
                <a:avLst/>
              </a:prstGeom>
              <a:blipFill>
                <a:blip r:embed="rId2"/>
                <a:stretch>
                  <a:fillRect l="-1654" t="-318"/>
                </a:stretch>
              </a:blipFill>
            </p:spPr>
            <p:txBody>
              <a:bodyPr/>
              <a:lstStyle/>
              <a:p>
                <a:r>
                  <a:rPr lang="vi-VN">
                    <a:noFill/>
                  </a:rPr>
                  <a:t> </a:t>
                </a:r>
              </a:p>
            </p:txBody>
          </p:sp>
        </mc:Fallback>
      </mc:AlternateContent>
      <p:pic>
        <p:nvPicPr>
          <p:cNvPr id="4" name="Picture 3" descr="137 zalo kim anh">
            <a:extLst>
              <a:ext uri="{FF2B5EF4-FFF2-40B4-BE49-F238E27FC236}">
                <a16:creationId xmlns:a16="http://schemas.microsoft.com/office/drawing/2014/main" id="{EA37EE2A-5F0B-2C5B-1AAC-A8F5CA16B8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1802662"/>
            <a:ext cx="6140677" cy="3853214"/>
          </a:xfrm>
          <a:prstGeom prst="rect">
            <a:avLst/>
          </a:prstGeom>
          <a:noFill/>
          <a:ln>
            <a:noFill/>
          </a:ln>
        </p:spPr>
      </p:pic>
    </p:spTree>
    <p:extLst>
      <p:ext uri="{BB962C8B-B14F-4D97-AF65-F5344CB8AC3E}">
        <p14:creationId xmlns:p14="http://schemas.microsoft.com/office/powerpoint/2010/main" val="42541603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wipe(left)">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wipe(left)">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descr="137 zalo kim anh">
            <a:extLst>
              <a:ext uri="{FF2B5EF4-FFF2-40B4-BE49-F238E27FC236}">
                <a16:creationId xmlns:a16="http://schemas.microsoft.com/office/drawing/2014/main" id="{B158F699-9A9D-4058-8B63-02D680DFD549}"/>
              </a:ext>
            </a:extLst>
          </p:cNvPr>
          <p:cNvSpPr txBox="1"/>
          <p:nvPr/>
        </p:nvSpPr>
        <p:spPr>
          <a:xfrm>
            <a:off x="-1" y="0"/>
            <a:ext cx="12192002" cy="1174168"/>
          </a:xfrm>
          <a:prstGeom prst="rect">
            <a:avLst/>
          </a:prstGeom>
          <a:solidFill>
            <a:srgbClr val="FFFF00"/>
          </a:solidFill>
        </p:spPr>
        <p:txBody>
          <a:bodyPr wrap="square">
            <a:spAutoFit/>
          </a:bodyPr>
          <a:lstStyle/>
          <a:p>
            <a:pPr algn="ctr">
              <a:lnSpc>
                <a:spcPct val="115000"/>
              </a:lnSpc>
            </a:pPr>
            <a:r>
              <a:rPr lang="en-US" sz="660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Vận dụng</a:t>
            </a:r>
            <a:endParaRPr lang="en-US" sz="72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grpSp>
        <p:nvGrpSpPr>
          <p:cNvPr id="5" name="Group 4" descr="137 zalo kim anh">
            <a:extLst>
              <a:ext uri="{FF2B5EF4-FFF2-40B4-BE49-F238E27FC236}">
                <a16:creationId xmlns:a16="http://schemas.microsoft.com/office/drawing/2014/main" id="{65C03444-0798-FF90-991C-9D7EBD3FC573}"/>
              </a:ext>
            </a:extLst>
          </p:cNvPr>
          <p:cNvGrpSpPr/>
          <p:nvPr/>
        </p:nvGrpSpPr>
        <p:grpSpPr>
          <a:xfrm>
            <a:off x="-2305050" y="1775895"/>
            <a:ext cx="2025398" cy="4122678"/>
            <a:chOff x="-34194" y="396447"/>
            <a:chExt cx="2025398" cy="6298993"/>
          </a:xfrm>
        </p:grpSpPr>
        <p:sp>
          <p:nvSpPr>
            <p:cNvPr id="6" name="Rectangle 5">
              <a:extLst>
                <a:ext uri="{FF2B5EF4-FFF2-40B4-BE49-F238E27FC236}">
                  <a16:creationId xmlns:a16="http://schemas.microsoft.com/office/drawing/2014/main" id="{3B2F6928-DF0C-297C-6D91-D8BE383D7145}"/>
                </a:ext>
              </a:extLst>
            </p:cNvPr>
            <p:cNvSpPr/>
            <p:nvPr/>
          </p:nvSpPr>
          <p:spPr>
            <a:xfrm>
              <a:off x="237512" y="396447"/>
              <a:ext cx="1753692" cy="6298993"/>
            </a:xfrm>
            <a:prstGeom prst="rect">
              <a:avLst/>
            </a:prstGeom>
            <a:solidFill>
              <a:srgbClr val="FFC000"/>
            </a:solidFill>
          </p:spPr>
          <p:txBody>
            <a:bodyPr wrap="square" lIns="91440" tIns="45720" rIns="91440" bIns="45720" anchor="ctr">
              <a:noAutofit/>
            </a:bodyPr>
            <a:lstStyle/>
            <a:p>
              <a:pPr algn="ctr"/>
              <a:endPar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Nhiệm</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vụ</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a:t>
              </a:r>
            </a:p>
          </p:txBody>
        </p:sp>
        <p:pic>
          <p:nvPicPr>
            <p:cNvPr id="7" name="Picture 2" descr="Hình ảnh Giáo Viên Giảng Bài Mắt đen Sách đỏ Nhân Vật Hoạt Hình PNG , Mắt  đen, Giáo Viên Giảng Bài, Trí PNG miễn phí tải tập tin PSDComment và Vector">
              <a:extLst>
                <a:ext uri="{FF2B5EF4-FFF2-40B4-BE49-F238E27FC236}">
                  <a16:creationId xmlns:a16="http://schemas.microsoft.com/office/drawing/2014/main" id="{3F6F1DB1-05F0-4A12-2E54-1B893B2F3DF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000" b="94250" l="10000" r="90000">
                          <a14:foregroundMark x1="46750" y1="10667" x2="46750" y2="10667"/>
                          <a14:foregroundMark x1="52417" y1="7250" x2="49250" y2="6750"/>
                          <a14:foregroundMark x1="57417" y1="6083" x2="55917" y2="14167"/>
                          <a14:foregroundMark x1="55917" y1="14167" x2="52250" y2="13667"/>
                          <a14:foregroundMark x1="55583" y1="13833" x2="54500" y2="28667"/>
                          <a14:foregroundMark x1="54500" y1="28667" x2="55667" y2="28833"/>
                          <a14:foregroundMark x1="52750" y1="26500" x2="52917" y2="26667"/>
                          <a14:foregroundMark x1="52917" y1="26500" x2="54333" y2="34500"/>
                          <a14:foregroundMark x1="54333" y1="34500" x2="55833" y2="33750"/>
                          <a14:foregroundMark x1="56000" y1="30000" x2="54167" y2="32000"/>
                          <a14:foregroundMark x1="56667" y1="79250" x2="60500" y2="89917"/>
                          <a14:foregroundMark x1="60500" y1="89917" x2="61667" y2="88667"/>
                          <a14:foregroundMark x1="59917" y1="90000" x2="65750" y2="93833"/>
                          <a14:foregroundMark x1="49083" y1="91000" x2="51500" y2="94250"/>
                        </a14:backgroundRemoval>
                      </a14:imgEffect>
                    </a14:imgLayer>
                  </a14:imgProps>
                </a:ext>
                <a:ext uri="{28A0092B-C50C-407E-A947-70E740481C1C}">
                  <a14:useLocalDpi xmlns:a14="http://schemas.microsoft.com/office/drawing/2010/main" val="0"/>
                </a:ext>
              </a:extLst>
            </a:blip>
            <a:srcRect/>
            <a:stretch>
              <a:fillRect/>
            </a:stretch>
          </p:blipFill>
          <p:spPr bwMode="auto">
            <a:xfrm>
              <a:off x="-34194" y="902525"/>
              <a:ext cx="2025398" cy="202539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137 zalo kim anh">
            <a:extLst>
              <a:ext uri="{FF2B5EF4-FFF2-40B4-BE49-F238E27FC236}">
                <a16:creationId xmlns:a16="http://schemas.microsoft.com/office/drawing/2014/main" id="{C2E8765F-A4C4-49BD-A0B1-D057B6C633A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42227" y="1174168"/>
            <a:ext cx="5707546" cy="5707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167934"/>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descr="137 zalo kim anh">
            <a:extLst>
              <a:ext uri="{FF2B5EF4-FFF2-40B4-BE49-F238E27FC236}">
                <a16:creationId xmlns:a16="http://schemas.microsoft.com/office/drawing/2014/main" id="{664AAAB2-B628-F3BA-420A-15BD25A87C09}"/>
              </a:ext>
            </a:extLst>
          </p:cNvPr>
          <p:cNvSpPr txBox="1"/>
          <p:nvPr/>
        </p:nvSpPr>
        <p:spPr>
          <a:xfrm>
            <a:off x="-1" y="0"/>
            <a:ext cx="12192002" cy="1174168"/>
          </a:xfrm>
          <a:prstGeom prst="rect">
            <a:avLst/>
          </a:prstGeom>
          <a:solidFill>
            <a:srgbClr val="FFFF00"/>
          </a:solidFill>
        </p:spPr>
        <p:txBody>
          <a:bodyPr wrap="square">
            <a:spAutoFit/>
          </a:bodyPr>
          <a:lstStyle/>
          <a:p>
            <a:pPr algn="ctr">
              <a:lnSpc>
                <a:spcPct val="115000"/>
              </a:lnSpc>
            </a:pPr>
            <a:r>
              <a:rPr lang="en-US" sz="660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Vận dụng</a:t>
            </a:r>
            <a:endParaRPr lang="en-US" sz="72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sp>
        <p:nvSpPr>
          <p:cNvPr id="6" name="TextBox 5" descr="137 zalo kim anh">
            <a:extLst>
              <a:ext uri="{FF2B5EF4-FFF2-40B4-BE49-F238E27FC236}">
                <a16:creationId xmlns:a16="http://schemas.microsoft.com/office/drawing/2014/main" id="{9BC38A04-DE78-4311-94EA-F60B58557A41}"/>
              </a:ext>
            </a:extLst>
          </p:cNvPr>
          <p:cNvSpPr txBox="1"/>
          <p:nvPr/>
        </p:nvSpPr>
        <p:spPr>
          <a:xfrm>
            <a:off x="2206956" y="1662675"/>
            <a:ext cx="9713337" cy="457200"/>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just">
              <a:lnSpc>
                <a:spcPct val="120000"/>
              </a:lnSpc>
            </a:pPr>
            <a:r>
              <a:rPr lang="en-US" sz="2400"/>
              <a:t>+ HS học bài và làm bài tập trang 42 SGK.</a:t>
            </a:r>
            <a:endParaRPr lang="vi-VN" sz="2400" b="1" dirty="0">
              <a:solidFill>
                <a:schemeClr val="tx1"/>
              </a:solidFill>
              <a:cs typeface="Times New Roman" panose="02020603050405020304" pitchFamily="18" charset="0"/>
            </a:endParaRPr>
          </a:p>
        </p:txBody>
      </p:sp>
      <p:grpSp>
        <p:nvGrpSpPr>
          <p:cNvPr id="17" name="Group 16" descr="137 zalo kim anh">
            <a:extLst>
              <a:ext uri="{FF2B5EF4-FFF2-40B4-BE49-F238E27FC236}">
                <a16:creationId xmlns:a16="http://schemas.microsoft.com/office/drawing/2014/main" id="{B316C617-2212-4D4A-83FC-7557A29854AE}"/>
              </a:ext>
            </a:extLst>
          </p:cNvPr>
          <p:cNvGrpSpPr/>
          <p:nvPr/>
        </p:nvGrpSpPr>
        <p:grpSpPr>
          <a:xfrm>
            <a:off x="0" y="1657350"/>
            <a:ext cx="2025398" cy="4808596"/>
            <a:chOff x="-34194" y="-192164"/>
            <a:chExt cx="2025398" cy="7346999"/>
          </a:xfrm>
        </p:grpSpPr>
        <p:sp>
          <p:nvSpPr>
            <p:cNvPr id="3" name="Rectangle 2">
              <a:extLst>
                <a:ext uri="{FF2B5EF4-FFF2-40B4-BE49-F238E27FC236}">
                  <a16:creationId xmlns:a16="http://schemas.microsoft.com/office/drawing/2014/main" id="{92286141-78E6-42B0-A12A-0A086BE2D0B4}"/>
                </a:ext>
              </a:extLst>
            </p:cNvPr>
            <p:cNvSpPr/>
            <p:nvPr/>
          </p:nvSpPr>
          <p:spPr>
            <a:xfrm>
              <a:off x="237512" y="-192164"/>
              <a:ext cx="1753692" cy="7346999"/>
            </a:xfrm>
            <a:prstGeom prst="rect">
              <a:avLst/>
            </a:prstGeom>
            <a:solidFill>
              <a:srgbClr val="FFC000"/>
            </a:solidFill>
          </p:spPr>
          <p:txBody>
            <a:bodyPr wrap="square" lIns="91440" tIns="45720" rIns="91440" bIns="45720" anchor="ctr">
              <a:noAutofit/>
            </a:bodyPr>
            <a:lstStyle/>
            <a:p>
              <a:pPr algn="ctr"/>
              <a:endPar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Nhiệm</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vụ</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a:t>
              </a:r>
            </a:p>
          </p:txBody>
        </p:sp>
        <p:pic>
          <p:nvPicPr>
            <p:cNvPr id="1026" name="Picture 2" descr="Hình ảnh Giáo Viên Giảng Bài Mắt đen Sách đỏ Nhân Vật Hoạt Hình PNG , Mắt  đen, Giáo Viên Giảng Bài, Trí PNG miễn phí tải tập tin PSDComment và Vector">
              <a:extLst>
                <a:ext uri="{FF2B5EF4-FFF2-40B4-BE49-F238E27FC236}">
                  <a16:creationId xmlns:a16="http://schemas.microsoft.com/office/drawing/2014/main" id="{108F004E-9A5D-4154-AD77-3B125E22B75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000" b="94250" l="10000" r="90000">
                          <a14:foregroundMark x1="46750" y1="10667" x2="46750" y2="10667"/>
                          <a14:foregroundMark x1="52417" y1="7250" x2="49250" y2="6750"/>
                          <a14:foregroundMark x1="57417" y1="6083" x2="55917" y2="14167"/>
                          <a14:foregroundMark x1="55917" y1="14167" x2="52250" y2="13667"/>
                          <a14:foregroundMark x1="55583" y1="13833" x2="54500" y2="28667"/>
                          <a14:foregroundMark x1="54500" y1="28667" x2="55667" y2="28833"/>
                          <a14:foregroundMark x1="52750" y1="26500" x2="52917" y2="26667"/>
                          <a14:foregroundMark x1="52917" y1="26500" x2="54333" y2="34500"/>
                          <a14:foregroundMark x1="54333" y1="34500" x2="55833" y2="33750"/>
                          <a14:foregroundMark x1="56000" y1="30000" x2="54167" y2="32000"/>
                          <a14:foregroundMark x1="56667" y1="79250" x2="60500" y2="89917"/>
                          <a14:foregroundMark x1="60500" y1="89917" x2="61667" y2="88667"/>
                          <a14:foregroundMark x1="59917" y1="90000" x2="65750" y2="93833"/>
                          <a14:foregroundMark x1="49083" y1="91000" x2="51500" y2="94250"/>
                        </a14:backgroundRemoval>
                      </a14:imgEffect>
                    </a14:imgLayer>
                  </a14:imgProps>
                </a:ext>
                <a:ext uri="{28A0092B-C50C-407E-A947-70E740481C1C}">
                  <a14:useLocalDpi xmlns:a14="http://schemas.microsoft.com/office/drawing/2010/main" val="0"/>
                </a:ext>
              </a:extLst>
            </a:blip>
            <a:srcRect/>
            <a:stretch>
              <a:fillRect/>
            </a:stretch>
          </p:blipFill>
          <p:spPr bwMode="auto">
            <a:xfrm>
              <a:off x="-34194" y="902525"/>
              <a:ext cx="2025398" cy="202539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descr="137 zalo kim anh">
            <a:extLst>
              <a:ext uri="{FF2B5EF4-FFF2-40B4-BE49-F238E27FC236}">
                <a16:creationId xmlns:a16="http://schemas.microsoft.com/office/drawing/2014/main" id="{F3C3EEBA-F13E-47C5-920D-3EF40582B93B}"/>
              </a:ext>
            </a:extLst>
          </p:cNvPr>
          <p:cNvSpPr txBox="1"/>
          <p:nvPr/>
        </p:nvSpPr>
        <p:spPr>
          <a:xfrm>
            <a:off x="2204795" y="2308597"/>
            <a:ext cx="9713337" cy="457200"/>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r>
              <a:rPr lang="en-US" sz="2400"/>
              <a:t>- Giải thêm một số bài tập chuyển động biến đổi.</a:t>
            </a:r>
          </a:p>
        </p:txBody>
      </p:sp>
      <p:sp>
        <p:nvSpPr>
          <p:cNvPr id="10" name="TextBox 9" descr="137 zalo kim anh">
            <a:extLst>
              <a:ext uri="{FF2B5EF4-FFF2-40B4-BE49-F238E27FC236}">
                <a16:creationId xmlns:a16="http://schemas.microsoft.com/office/drawing/2014/main" id="{7193B010-42E9-4FB7-9EB2-15091B92F7AD}"/>
              </a:ext>
            </a:extLst>
          </p:cNvPr>
          <p:cNvSpPr txBox="1"/>
          <p:nvPr/>
        </p:nvSpPr>
        <p:spPr>
          <a:xfrm>
            <a:off x="2204795" y="2941583"/>
            <a:ext cx="7546643" cy="830997"/>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just"/>
            <a:r>
              <a:rPr lang="en-US" sz="2400"/>
              <a:t>+ Cách tính toán số liệu vẽ đồ thị bằng Excel</a:t>
            </a:r>
            <a:r>
              <a:rPr lang="en-US" sz="2400" b="1"/>
              <a:t>.</a:t>
            </a:r>
            <a:endParaRPr lang="en-US" sz="2400"/>
          </a:p>
          <a:p>
            <a:pPr algn="just"/>
            <a:r>
              <a:rPr lang="en-US" sz="2400"/>
              <a:t>+ Sử dụng camera điện thoại thông minh và phần mềm</a:t>
            </a:r>
          </a:p>
        </p:txBody>
      </p:sp>
      <p:pic>
        <p:nvPicPr>
          <p:cNvPr id="12" name="Picture 2" descr="137 zalo kim anh">
            <a:extLst>
              <a:ext uri="{FF2B5EF4-FFF2-40B4-BE49-F238E27FC236}">
                <a16:creationId xmlns:a16="http://schemas.microsoft.com/office/drawing/2014/main" id="{B4B391E4-2C07-FDCC-79B3-5E794D14C383}"/>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2950" y="0"/>
            <a:ext cx="1269050" cy="11741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137 zalo kim anh">
            <a:extLst>
              <a:ext uri="{FF2B5EF4-FFF2-40B4-BE49-F238E27FC236}">
                <a16:creationId xmlns:a16="http://schemas.microsoft.com/office/drawing/2014/main" id="{90B3C01D-2E08-2679-239C-BE2AB7FC5E64}"/>
              </a:ext>
            </a:extLst>
          </p:cNvPr>
          <p:cNvPicPr>
            <a:picLocks noChangeAspect="1"/>
          </p:cNvPicPr>
          <p:nvPr/>
        </p:nvPicPr>
        <p:blipFill rotWithShape="1">
          <a:blip r:embed="rId6">
            <a:extLst>
              <a:ext uri="{28A0092B-C50C-407E-A947-70E740481C1C}">
                <a14:useLocalDpi xmlns:a14="http://schemas.microsoft.com/office/drawing/2010/main" val="0"/>
              </a:ext>
            </a:extLst>
          </a:blip>
          <a:srcRect l="33731" t="4291" r="3570" b="3545"/>
          <a:stretch/>
        </p:blipFill>
        <p:spPr bwMode="auto">
          <a:xfrm>
            <a:off x="9894896" y="2941583"/>
            <a:ext cx="2025397" cy="2852570"/>
          </a:xfrm>
          <a:prstGeom prst="rect">
            <a:avLst/>
          </a:prstGeom>
          <a:noFill/>
          <a:ln>
            <a:noFill/>
          </a:ln>
          <a:extLst>
            <a:ext uri="{53640926-AAD7-44D8-BBD7-CCE9431645EC}">
              <a14:shadowObscured xmlns:a14="http://schemas.microsoft.com/office/drawing/2010/main"/>
            </a:ext>
          </a:extLst>
        </p:spPr>
      </p:pic>
      <p:sp>
        <p:nvSpPr>
          <p:cNvPr id="4" name="TextBox 3" descr="137 zalo kim anh">
            <a:extLst>
              <a:ext uri="{FF2B5EF4-FFF2-40B4-BE49-F238E27FC236}">
                <a16:creationId xmlns:a16="http://schemas.microsoft.com/office/drawing/2014/main" id="{050FBE0A-92C6-5287-72B0-26254EC34CA9}"/>
              </a:ext>
            </a:extLst>
          </p:cNvPr>
          <p:cNvSpPr txBox="1"/>
          <p:nvPr/>
        </p:nvSpPr>
        <p:spPr>
          <a:xfrm>
            <a:off x="2204795" y="4889957"/>
            <a:ext cx="7546643" cy="830997"/>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r>
              <a:rPr lang="nl-NL" sz="2400"/>
              <a:t>- Thực hiện d</a:t>
            </a:r>
            <a:r>
              <a:rPr lang="en-US" sz="2400"/>
              <a:t>ự án học tập: Điều kiện ném vật trong không khí để đạt độ cao hoặc tầm xa lớn nhất</a:t>
            </a:r>
          </a:p>
        </p:txBody>
      </p:sp>
      <p:sp>
        <p:nvSpPr>
          <p:cNvPr id="5" name="TextBox 4" descr="137 zalo kim anh">
            <a:extLst>
              <a:ext uri="{FF2B5EF4-FFF2-40B4-BE49-F238E27FC236}">
                <a16:creationId xmlns:a16="http://schemas.microsoft.com/office/drawing/2014/main" id="{3366D386-88C4-2D20-C02E-3D83EB160F23}"/>
              </a:ext>
            </a:extLst>
          </p:cNvPr>
          <p:cNvSpPr txBox="1"/>
          <p:nvPr/>
        </p:nvSpPr>
        <p:spPr>
          <a:xfrm>
            <a:off x="2206956" y="5896740"/>
            <a:ext cx="9713337" cy="461665"/>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r>
              <a:rPr lang="nl-NL" sz="2400"/>
              <a:t>Xem trước Chủ đề 3 Lực và chuyển động: Bài: Lực và gia tốc</a:t>
            </a:r>
            <a:endParaRPr lang="en-US" sz="2400"/>
          </a:p>
        </p:txBody>
      </p:sp>
      <p:pic>
        <p:nvPicPr>
          <p:cNvPr id="13" name="Graphic 12" descr="137 zalo kim anh">
            <a:hlinkClick r:id="rId7"/>
            <a:extLst>
              <a:ext uri="{FF2B5EF4-FFF2-40B4-BE49-F238E27FC236}">
                <a16:creationId xmlns:a16="http://schemas.microsoft.com/office/drawing/2014/main" id="{CEA59870-E019-6924-8A17-AD8A28D0780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620207" y="3891683"/>
            <a:ext cx="914400" cy="914400"/>
          </a:xfrm>
          <a:prstGeom prst="rect">
            <a:avLst/>
          </a:prstGeom>
        </p:spPr>
      </p:pic>
      <p:pic>
        <p:nvPicPr>
          <p:cNvPr id="14" name="Graphic 13" descr="137 zalo kim anh">
            <a:hlinkClick r:id="rId10"/>
            <a:extLst>
              <a:ext uri="{FF2B5EF4-FFF2-40B4-BE49-F238E27FC236}">
                <a16:creationId xmlns:a16="http://schemas.microsoft.com/office/drawing/2014/main" id="{BC153962-1C0F-A176-C5AF-866E7B69969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6551777" y="3891683"/>
            <a:ext cx="914400" cy="914400"/>
          </a:xfrm>
          <a:prstGeom prst="rect">
            <a:avLst/>
          </a:prstGeom>
        </p:spPr>
      </p:pic>
    </p:spTree>
    <p:extLst>
      <p:ext uri="{BB962C8B-B14F-4D97-AF65-F5344CB8AC3E}">
        <p14:creationId xmlns:p14="http://schemas.microsoft.com/office/powerpoint/2010/main" val="205859001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Effect transition="in" filter="fade">
                                      <p:cBhvr>
                                        <p:cTn id="15" dur="500"/>
                                        <p:tgtEl>
                                          <p:spTgt spid="9">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bg/>
                                          </p:spTgt>
                                        </p:tgtEl>
                                        <p:attrNameLst>
                                          <p:attrName>style.visibility</p:attrName>
                                        </p:attrNameLst>
                                      </p:cBhvr>
                                      <p:to>
                                        <p:strVal val="visible"/>
                                      </p:to>
                                    </p:set>
                                    <p:animEffect transition="in" filter="fade">
                                      <p:cBhvr>
                                        <p:cTn id="23" dur="500"/>
                                        <p:tgtEl>
                                          <p:spTgt spid="10">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fade">
                                      <p:cBhvr>
                                        <p:cTn id="29" dur="500"/>
                                        <p:tgtEl>
                                          <p:spTgt spid="10">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par>
                                <p:cTn id="41" presetID="3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bg/>
                                          </p:spTgt>
                                        </p:tgtEl>
                                        <p:attrNameLst>
                                          <p:attrName>style.visibility</p:attrName>
                                        </p:attrNameLst>
                                      </p:cBhvr>
                                      <p:to>
                                        <p:strVal val="visible"/>
                                      </p:to>
                                    </p:set>
                                    <p:animEffect transition="in" filter="fade">
                                      <p:cBhvr>
                                        <p:cTn id="51" dur="500"/>
                                        <p:tgtEl>
                                          <p:spTgt spid="4">
                                            <p:bg/>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bg/>
                                          </p:spTgt>
                                        </p:tgtEl>
                                        <p:attrNameLst>
                                          <p:attrName>style.visibility</p:attrName>
                                        </p:attrNameLst>
                                      </p:cBhvr>
                                      <p:to>
                                        <p:strVal val="visible"/>
                                      </p:to>
                                    </p:set>
                                    <p:animEffect transition="in" filter="fade">
                                      <p:cBhvr>
                                        <p:cTn id="59" dur="500"/>
                                        <p:tgtEl>
                                          <p:spTgt spid="5">
                                            <p:bg/>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
                                            <p:txEl>
                                              <p:pRg st="0" end="0"/>
                                            </p:txEl>
                                          </p:spTgt>
                                        </p:tgtEl>
                                        <p:attrNameLst>
                                          <p:attrName>style.visibility</p:attrName>
                                        </p:attrNameLst>
                                      </p:cBhvr>
                                      <p:to>
                                        <p:strVal val="visible"/>
                                      </p:to>
                                    </p:set>
                                    <p:animEffect transition="in" filter="fade">
                                      <p:cBhvr>
                                        <p:cTn id="6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9" grpId="0" uiExpand="1" build="p" animBg="1"/>
      <p:bldP spid="10" grpId="0" uiExpand="1" build="p" animBg="1"/>
      <p:bldP spid="4" grpId="0" uiExpand="1" build="p" animBg="1"/>
      <p:bldP spid="5" grpId="0" uiExpand="1"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descr="137 zalo kim anh"/>
          <p:cNvSpPr/>
          <p:nvPr/>
        </p:nvSpPr>
        <p:spPr>
          <a:xfrm>
            <a:off x="0" y="-152400"/>
            <a:ext cx="12192000" cy="7010400"/>
          </a:xfrm>
          <a:prstGeom prst="rect">
            <a:avLst/>
          </a:prstGeom>
          <a:solidFill>
            <a:srgbClr val="19B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87" name="组合 86" descr="137 zalo kim anh"/>
          <p:cNvGrpSpPr/>
          <p:nvPr/>
        </p:nvGrpSpPr>
        <p:grpSpPr>
          <a:xfrm rot="19781084">
            <a:off x="7110810" y="3657732"/>
            <a:ext cx="6400536" cy="6400536"/>
            <a:chOff x="2926928" y="1662109"/>
            <a:chExt cx="7213504" cy="7213504"/>
          </a:xfrm>
        </p:grpSpPr>
        <p:sp>
          <p:nvSpPr>
            <p:cNvPr id="88" name="弧形 87"/>
            <p:cNvSpPr/>
            <p:nvPr/>
          </p:nvSpPr>
          <p:spPr>
            <a:xfrm>
              <a:off x="3704970" y="2049511"/>
              <a:ext cx="5852160" cy="5852160"/>
            </a:xfrm>
            <a:prstGeom prst="arc">
              <a:avLst>
                <a:gd name="adj1" fmla="val 12896403"/>
                <a:gd name="adj2" fmla="val 10133"/>
              </a:avLst>
            </a:prstGeom>
            <a:ln w="254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9" name="弧形 88"/>
            <p:cNvSpPr/>
            <p:nvPr/>
          </p:nvSpPr>
          <p:spPr>
            <a:xfrm>
              <a:off x="3513852" y="1955556"/>
              <a:ext cx="6197699" cy="6197699"/>
            </a:xfrm>
            <a:prstGeom prst="arc">
              <a:avLst>
                <a:gd name="adj1" fmla="val 12978761"/>
                <a:gd name="adj2" fmla="val 20767141"/>
              </a:avLst>
            </a:prstGeom>
            <a:ln w="254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0" name="弧形 89"/>
            <p:cNvSpPr/>
            <p:nvPr/>
          </p:nvSpPr>
          <p:spPr>
            <a:xfrm>
              <a:off x="3334777" y="1872224"/>
              <a:ext cx="6525946" cy="6525946"/>
            </a:xfrm>
            <a:prstGeom prst="arc">
              <a:avLst>
                <a:gd name="adj1" fmla="val 12609225"/>
                <a:gd name="adj2" fmla="val 20865703"/>
              </a:avLst>
            </a:prstGeom>
            <a:ln w="25400">
              <a:solidFill>
                <a:srgbClr val="FFE28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1" name="弧形 90"/>
            <p:cNvSpPr/>
            <p:nvPr/>
          </p:nvSpPr>
          <p:spPr>
            <a:xfrm>
              <a:off x="3169038" y="1766080"/>
              <a:ext cx="6819023" cy="6819023"/>
            </a:xfrm>
            <a:prstGeom prst="arc">
              <a:avLst>
                <a:gd name="adj1" fmla="val 12702920"/>
                <a:gd name="adj2" fmla="val 20806087"/>
              </a:avLst>
            </a:prstGeom>
            <a:ln w="25400">
              <a:solidFill>
                <a:srgbClr val="FECFA8"/>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2" name="弧形 91"/>
            <p:cNvSpPr/>
            <p:nvPr/>
          </p:nvSpPr>
          <p:spPr>
            <a:xfrm>
              <a:off x="2926928" y="1662109"/>
              <a:ext cx="7213504" cy="7213504"/>
            </a:xfrm>
            <a:prstGeom prst="arc">
              <a:avLst>
                <a:gd name="adj1" fmla="val 12760739"/>
                <a:gd name="adj2" fmla="val 20631879"/>
              </a:avLst>
            </a:prstGeom>
            <a:ln w="25400">
              <a:solidFill>
                <a:srgbClr val="FFB7C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pic>
        <p:nvPicPr>
          <p:cNvPr id="16" name="图片 15" descr="137 zalo kim anh"/>
          <p:cNvPicPr>
            <a:picLocks noChangeAspect="1"/>
          </p:cNvPicPr>
          <p:nvPr/>
        </p:nvPicPr>
        <p:blipFill rotWithShape="1">
          <a:blip r:embed="rId4" cstate="print">
            <a:extLst>
              <a:ext uri="{28A0092B-C50C-407E-A947-70E740481C1C}">
                <a14:useLocalDpi xmlns:a14="http://schemas.microsoft.com/office/drawing/2010/main" val="0"/>
              </a:ext>
            </a:extLst>
          </a:blip>
          <a:srcRect l="19347" t="42269" r="25874" b="19399"/>
          <a:stretch/>
        </p:blipFill>
        <p:spPr>
          <a:xfrm>
            <a:off x="8557845" y="2491528"/>
            <a:ext cx="2813538" cy="1107456"/>
          </a:xfrm>
          <a:prstGeom prst="rect">
            <a:avLst/>
          </a:prstGeom>
        </p:spPr>
      </p:pic>
      <p:pic>
        <p:nvPicPr>
          <p:cNvPr id="7" name="图片 6" descr="137 zalo kim anh"/>
          <p:cNvPicPr>
            <a:picLocks noChangeAspect="1"/>
          </p:cNvPicPr>
          <p:nvPr/>
        </p:nvPicPr>
        <p:blipFill rotWithShape="1">
          <a:blip r:embed="rId5">
            <a:extLst>
              <a:ext uri="{28A0092B-C50C-407E-A947-70E740481C1C}">
                <a14:useLocalDpi xmlns:a14="http://schemas.microsoft.com/office/drawing/2010/main" val="0"/>
              </a:ext>
            </a:extLst>
          </a:blip>
          <a:srcRect l="284" t="59567" r="183"/>
          <a:stretch/>
        </p:blipFill>
        <p:spPr>
          <a:xfrm>
            <a:off x="1008183" y="3962400"/>
            <a:ext cx="10631551" cy="2429313"/>
          </a:xfrm>
          <a:prstGeom prst="rect">
            <a:avLst/>
          </a:prstGeom>
          <a:effectLst>
            <a:outerShdw blurRad="165100" dir="16200000" rotWithShape="0">
              <a:schemeClr val="bg1">
                <a:alpha val="90000"/>
              </a:schemeClr>
            </a:outerShdw>
          </a:effectLst>
        </p:spPr>
      </p:pic>
      <p:sp>
        <p:nvSpPr>
          <p:cNvPr id="2" name="文本框 1" descr="137 zalo kim anh"/>
          <p:cNvSpPr txBox="1"/>
          <p:nvPr/>
        </p:nvSpPr>
        <p:spPr>
          <a:xfrm>
            <a:off x="4282767" y="902897"/>
            <a:ext cx="629440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FFFFFF"/>
                </a:solidFill>
                <a:effectLst>
                  <a:reflection blurRad="177800" stA="60000" endA="900" endPos="58000" dist="76200" dir="5400000" sy="-100000" algn="bl" rotWithShape="0"/>
                </a:effectLst>
                <a:uLnTx/>
                <a:uFillTx/>
                <a:ea typeface="微软雅黑" panose="020B0503020204020204" pitchFamily="34" charset="-122"/>
                <a:cs typeface="+mn-cs"/>
              </a:rPr>
              <a:t>THANK YOU</a:t>
            </a:r>
            <a:endParaRPr kumimoji="0" lang="zh-CN" altLang="en-US" sz="6000" b="1" i="0" u="none" strike="noStrike" kern="1200" cap="none" spc="0" normalizeH="0" baseline="0" noProof="0" dirty="0">
              <a:ln>
                <a:noFill/>
              </a:ln>
              <a:solidFill>
                <a:srgbClr val="FFFFFF"/>
              </a:solidFill>
              <a:effectLst>
                <a:reflection blurRad="177800" stA="60000" endA="900" endPos="58000" dist="76200" dir="5400000" sy="-100000" algn="bl" rotWithShape="0"/>
              </a:effectLst>
              <a:uLnTx/>
              <a:uFillTx/>
              <a:ea typeface="微软雅黑" panose="020B0503020204020204" pitchFamily="34" charset="-122"/>
              <a:cs typeface="+mn-cs"/>
            </a:endParaRPr>
          </a:p>
        </p:txBody>
      </p:sp>
      <p:grpSp>
        <p:nvGrpSpPr>
          <p:cNvPr id="4" name="组合 3" descr="137 zalo kim anh"/>
          <p:cNvGrpSpPr/>
          <p:nvPr/>
        </p:nvGrpSpPr>
        <p:grpSpPr>
          <a:xfrm>
            <a:off x="1" y="4537569"/>
            <a:ext cx="12191999" cy="2326243"/>
            <a:chOff x="1" y="4546271"/>
            <a:chExt cx="12191999" cy="2326243"/>
          </a:xfrm>
        </p:grpSpPr>
        <p:sp>
          <p:nvSpPr>
            <p:cNvPr id="5"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9" name="组合 8" descr="137 zalo kim anh"/>
          <p:cNvGrpSpPr/>
          <p:nvPr/>
        </p:nvGrpSpPr>
        <p:grpSpPr>
          <a:xfrm rot="19652793">
            <a:off x="3749988" y="1523812"/>
            <a:ext cx="601603" cy="609821"/>
            <a:chOff x="2817684" y="410418"/>
            <a:chExt cx="604235" cy="612489"/>
          </a:xfrm>
        </p:grpSpPr>
        <p:grpSp>
          <p:nvGrpSpPr>
            <p:cNvPr id="10" name="组合 9"/>
            <p:cNvGrpSpPr/>
            <p:nvPr/>
          </p:nvGrpSpPr>
          <p:grpSpPr>
            <a:xfrm rot="21335217">
              <a:off x="2817684" y="410418"/>
              <a:ext cx="604235" cy="612489"/>
              <a:chOff x="7973451" y="5027358"/>
              <a:chExt cx="1573291" cy="1594779"/>
            </a:xfrm>
          </p:grpSpPr>
          <p:sp>
            <p:nvSpPr>
              <p:cNvPr id="12" name="五角星 2"/>
              <p:cNvSpPr/>
              <p:nvPr/>
            </p:nvSpPr>
            <p:spPr>
              <a:xfrm rot="20480842">
                <a:off x="7975659" y="502735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25000" noProof="0">
                  <a:ln>
                    <a:noFill/>
                  </a:ln>
                  <a:solidFill>
                    <a:srgbClr val="FFFFFF"/>
                  </a:solidFill>
                  <a:effectLst/>
                  <a:uLnTx/>
                  <a:uFillTx/>
                  <a:latin typeface="Calibri"/>
                  <a:ea typeface="宋体" panose="02010600030101010101" pitchFamily="2" charset="-122"/>
                  <a:cs typeface="+mn-cs"/>
                </a:endParaRPr>
              </a:p>
            </p:txBody>
          </p:sp>
          <p:sp>
            <p:nvSpPr>
              <p:cNvPr id="13" name="五角星 2"/>
              <p:cNvSpPr/>
              <p:nvPr/>
            </p:nvSpPr>
            <p:spPr>
              <a:xfrm rot="20480842">
                <a:off x="7973451" y="504184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25400">
                <a:solidFill>
                  <a:schemeClr val="bg1"/>
                </a:solidFill>
              </a:ln>
              <a:effectLst>
                <a:innerShdw blurRad="368300">
                  <a:srgbClr val="FF3B6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25000" noProof="0">
                  <a:ln>
                    <a:noFill/>
                  </a:ln>
                  <a:solidFill>
                    <a:srgbClr val="FFFFFF"/>
                  </a:solidFill>
                  <a:effectLst/>
                  <a:uLnTx/>
                  <a:uFillTx/>
                  <a:latin typeface="Calibri"/>
                  <a:ea typeface="宋体" panose="02010600030101010101" pitchFamily="2" charset="-122"/>
                  <a:cs typeface="+mn-cs"/>
                </a:endParaRPr>
              </a:p>
            </p:txBody>
          </p:sp>
        </p:grpSp>
        <p:sp>
          <p:nvSpPr>
            <p:cNvPr id="11" name="弧形 10"/>
            <p:cNvSpPr/>
            <p:nvPr/>
          </p:nvSpPr>
          <p:spPr>
            <a:xfrm rot="15881703">
              <a:off x="2988235" y="627531"/>
              <a:ext cx="197224" cy="197224"/>
            </a:xfrm>
            <a:prstGeom prst="arc">
              <a:avLst>
                <a:gd name="adj1" fmla="val 16200000"/>
                <a:gd name="adj2" fmla="val 20358260"/>
              </a:avLst>
            </a:prstGeom>
            <a:ln w="41275">
              <a:solidFill>
                <a:schemeClr val="bg1">
                  <a:alpha val="63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grpSp>
        <p:nvGrpSpPr>
          <p:cNvPr id="17" name="组合 16" descr="137 zalo kim anh"/>
          <p:cNvGrpSpPr/>
          <p:nvPr/>
        </p:nvGrpSpPr>
        <p:grpSpPr>
          <a:xfrm>
            <a:off x="969628" y="1606811"/>
            <a:ext cx="2230454" cy="1398934"/>
            <a:chOff x="594424" y="1153191"/>
            <a:chExt cx="2605976" cy="1634460"/>
          </a:xfrm>
        </p:grpSpPr>
        <p:sp>
          <p:nvSpPr>
            <p:cNvPr id="18" name="任意多边形 1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9" name="任意多边形 1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26" name="组合 25" descr="137 zalo kim anh"/>
          <p:cNvGrpSpPr/>
          <p:nvPr/>
        </p:nvGrpSpPr>
        <p:grpSpPr>
          <a:xfrm rot="2224307">
            <a:off x="1360629" y="653724"/>
            <a:ext cx="379384" cy="372408"/>
            <a:chOff x="10646778" y="4753862"/>
            <a:chExt cx="751521" cy="737702"/>
          </a:xfrm>
        </p:grpSpPr>
        <p:sp>
          <p:nvSpPr>
            <p:cNvPr id="2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28" name="组合 27"/>
            <p:cNvGrpSpPr/>
            <p:nvPr/>
          </p:nvGrpSpPr>
          <p:grpSpPr>
            <a:xfrm>
              <a:off x="10646778" y="4762829"/>
              <a:ext cx="749726" cy="728735"/>
              <a:chOff x="11012539" y="4493889"/>
              <a:chExt cx="749726" cy="728735"/>
            </a:xfrm>
          </p:grpSpPr>
          <p:sp>
            <p:nvSpPr>
              <p:cNvPr id="2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3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31"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grpSp>
        <p:nvGrpSpPr>
          <p:cNvPr id="32" name="组合 31" descr="137 zalo kim anh"/>
          <p:cNvGrpSpPr/>
          <p:nvPr/>
        </p:nvGrpSpPr>
        <p:grpSpPr>
          <a:xfrm rot="1562261">
            <a:off x="3348263" y="487904"/>
            <a:ext cx="466601" cy="458021"/>
            <a:chOff x="10646778" y="4753862"/>
            <a:chExt cx="751521" cy="737702"/>
          </a:xfrm>
        </p:grpSpPr>
        <p:sp>
          <p:nvSpPr>
            <p:cNvPr id="33"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34" name="组合 33"/>
            <p:cNvGrpSpPr/>
            <p:nvPr/>
          </p:nvGrpSpPr>
          <p:grpSpPr>
            <a:xfrm>
              <a:off x="10646778" y="4762829"/>
              <a:ext cx="749726" cy="728735"/>
              <a:chOff x="11012539" y="4493889"/>
              <a:chExt cx="749726" cy="728735"/>
            </a:xfrm>
          </p:grpSpPr>
          <p:sp>
            <p:nvSpPr>
              <p:cNvPr id="35"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36"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37"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sp>
        <p:nvSpPr>
          <p:cNvPr id="84" name="弧形 83" descr="137 zalo kim anh"/>
          <p:cNvSpPr/>
          <p:nvPr/>
        </p:nvSpPr>
        <p:spPr>
          <a:xfrm rot="17645248">
            <a:off x="2670384" y="1769256"/>
            <a:ext cx="1905358" cy="1905358"/>
          </a:xfrm>
          <a:prstGeom prst="arc">
            <a:avLst>
              <a:gd name="adj1" fmla="val 17218111"/>
              <a:gd name="adj2" fmla="val 20438047"/>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5" name="弧形 84" descr="137 zalo kim anh"/>
          <p:cNvSpPr/>
          <p:nvPr/>
        </p:nvSpPr>
        <p:spPr>
          <a:xfrm rot="6270057" flipH="1">
            <a:off x="922253" y="892771"/>
            <a:ext cx="993004" cy="993004"/>
          </a:xfrm>
          <a:prstGeom prst="arc">
            <a:avLst>
              <a:gd name="adj1" fmla="val 16200000"/>
              <a:gd name="adj2" fmla="val 20531645"/>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6" name="弧形 85" descr="137 zalo kim anh"/>
          <p:cNvSpPr/>
          <p:nvPr/>
        </p:nvSpPr>
        <p:spPr>
          <a:xfrm rot="18280354">
            <a:off x="1985689" y="1135306"/>
            <a:ext cx="2895013" cy="2009852"/>
          </a:xfrm>
          <a:prstGeom prst="arc">
            <a:avLst>
              <a:gd name="adj1" fmla="val 15659802"/>
              <a:gd name="adj2" fmla="val 18892968"/>
            </a:avLst>
          </a:prstGeom>
          <a:ln>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nvGrpSpPr>
          <p:cNvPr id="78" name="组合 77" descr="137 zalo kim anh"/>
          <p:cNvGrpSpPr/>
          <p:nvPr/>
        </p:nvGrpSpPr>
        <p:grpSpPr>
          <a:xfrm rot="920444">
            <a:off x="8928545" y="3352533"/>
            <a:ext cx="577446" cy="566828"/>
            <a:chOff x="10646778" y="4753862"/>
            <a:chExt cx="751521" cy="737702"/>
          </a:xfrm>
        </p:grpSpPr>
        <p:sp>
          <p:nvSpPr>
            <p:cNvPr id="79"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80" name="组合 79"/>
            <p:cNvGrpSpPr/>
            <p:nvPr/>
          </p:nvGrpSpPr>
          <p:grpSpPr>
            <a:xfrm>
              <a:off x="10646778" y="4762829"/>
              <a:ext cx="749726" cy="728735"/>
              <a:chOff x="11012539" y="4493889"/>
              <a:chExt cx="749726" cy="728735"/>
            </a:xfrm>
          </p:grpSpPr>
          <p:sp>
            <p:nvSpPr>
              <p:cNvPr id="81"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2"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3"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sp>
        <p:nvSpPr>
          <p:cNvPr id="8" name="文本框 1" descr="137 zalo kim anh">
            <a:extLst>
              <a:ext uri="{FF2B5EF4-FFF2-40B4-BE49-F238E27FC236}">
                <a16:creationId xmlns:a16="http://schemas.microsoft.com/office/drawing/2014/main" id="{06401D2D-8A95-FB62-413F-3F4A42F8D343}"/>
              </a:ext>
            </a:extLst>
          </p:cNvPr>
          <p:cNvSpPr txBox="1"/>
          <p:nvPr/>
        </p:nvSpPr>
        <p:spPr>
          <a:xfrm>
            <a:off x="0" y="5976214"/>
            <a:ext cx="42461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effectLst>
                  <a:reflection blurRad="177800" stA="60000" endA="900" endPos="58000" dist="76200" dir="5400000" sy="-100000" algn="bl" rotWithShape="0"/>
                </a:effectLst>
                <a:ea typeface="微软雅黑" panose="020B0503020204020204" pitchFamily="34" charset="-122"/>
              </a:rPr>
              <a:t>Cô Nhung Cute</a:t>
            </a:r>
            <a:endParaRPr kumimoji="0" lang="zh-CN" altLang="en-US" sz="4000" b="1" i="0" u="none" strike="noStrike" kern="1200" cap="none" spc="0" normalizeH="0" baseline="0" noProof="0" dirty="0">
              <a:ln>
                <a:noFill/>
              </a:ln>
              <a:effectLst>
                <a:reflection blurRad="177800" stA="60000" endA="900" endPos="58000" dist="76200" dir="5400000" sy="-100000" algn="bl" rotWithShape="0"/>
              </a:effectLst>
              <a:uLnTx/>
              <a:uFillTx/>
              <a:ea typeface="微软雅黑" panose="020B0503020204020204" pitchFamily="34" charset="-122"/>
            </a:endParaRPr>
          </a:p>
        </p:txBody>
      </p:sp>
    </p:spTree>
    <p:extLst>
      <p:ext uri="{BB962C8B-B14F-4D97-AF65-F5344CB8AC3E}">
        <p14:creationId xmlns:p14="http://schemas.microsoft.com/office/powerpoint/2010/main" val="272432424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wipe(left)">
                                          <p:cBhvr>
                                            <p:cTn id="19" dur="500"/>
                                            <p:tgtEl>
                                              <p:spTgt spid="87"/>
                                            </p:tgtEl>
                                          </p:cBhvr>
                                        </p:animEffect>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2000" fill="hold"/>
                                            <p:tgtEl>
                                              <p:spTgt spid="16"/>
                                            </p:tgtEl>
                                            <p:attrNameLst>
                                              <p:attrName>ppt_x</p:attrName>
                                            </p:attrNameLst>
                                          </p:cBhvr>
                                          <p:tavLst>
                                            <p:tav tm="0">
                                              <p:val>
                                                <p:strVal val="0-#ppt_w/2"/>
                                              </p:val>
                                            </p:tav>
                                            <p:tav tm="100000">
                                              <p:val>
                                                <p:strVal val="#ppt_x"/>
                                              </p:val>
                                            </p:tav>
                                          </p:tavLst>
                                        </p:anim>
                                        <p:anim calcmode="lin" valueType="num">
                                          <p:cBhvr additive="base">
                                            <p:cTn id="24" dur="2000" fill="hold"/>
                                            <p:tgtEl>
                                              <p:spTgt spid="16"/>
                                            </p:tgtEl>
                                            <p:attrNameLst>
                                              <p:attrName>ppt_y</p:attrName>
                                            </p:attrNameLst>
                                          </p:cBhvr>
                                          <p:tavLst>
                                            <p:tav tm="0">
                                              <p:val>
                                                <p:strVal val="#ppt_y"/>
                                              </p:val>
                                            </p:tav>
                                            <p:tav tm="100000">
                                              <p:val>
                                                <p:strVal val="#ppt_y"/>
                                              </p:val>
                                            </p:tav>
                                          </p:tavLst>
                                        </p:anim>
                                      </p:childTnLst>
                                    </p:cTn>
                                  </p:par>
                                  <p:par>
                                    <p:cTn id="25" presetID="22" presetClass="entr" presetSubtype="8" fill="hold" grpId="0" nodeType="withEffect">
                                      <p:stCondLst>
                                        <p:cond delay="100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2250"/>
                                            <p:tgtEl>
                                              <p:spTgt spid="2"/>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28" presetID="2" presetClass="exit" presetSubtype="2" fill="hold" nodeType="withEffect">
                                      <p:stCondLst>
                                        <p:cond delay="1500"/>
                                      </p:stCondLst>
                                      <p:childTnLst>
                                        <p:anim calcmode="lin" valueType="num">
                                          <p:cBhvr additive="base">
                                            <p:cTn id="29" dur="1750"/>
                                            <p:tgtEl>
                                              <p:spTgt spid="16"/>
                                            </p:tgtEl>
                                            <p:attrNameLst>
                                              <p:attrName>ppt_x</p:attrName>
                                            </p:attrNameLst>
                                          </p:cBhvr>
                                          <p:tavLst>
                                            <p:tav tm="0">
                                              <p:val>
                                                <p:strVal val="ppt_x"/>
                                              </p:val>
                                            </p:tav>
                                            <p:tav tm="100000">
                                              <p:val>
                                                <p:strVal val="1+ppt_w/2"/>
                                              </p:val>
                                            </p:tav>
                                          </p:tavLst>
                                        </p:anim>
                                        <p:anim calcmode="lin" valueType="num">
                                          <p:cBhvr additive="base">
                                            <p:cTn id="30" dur="1750"/>
                                            <p:tgtEl>
                                              <p:spTgt spid="16"/>
                                            </p:tgtEl>
                                            <p:attrNameLst>
                                              <p:attrName>ppt_y</p:attrName>
                                            </p:attrNameLst>
                                          </p:cBhvr>
                                          <p:tavLst>
                                            <p:tav tm="0">
                                              <p:val>
                                                <p:strVal val="ppt_y"/>
                                              </p:val>
                                            </p:tav>
                                            <p:tav tm="100000">
                                              <p:val>
                                                <p:strVal val="ppt_y"/>
                                              </p:val>
                                            </p:tav>
                                          </p:tavLst>
                                        </p:anim>
                                        <p:set>
                                          <p:cBhvr>
                                            <p:cTn id="31" dur="1" fill="hold">
                                              <p:stCondLst>
                                                <p:cond delay="1749"/>
                                              </p:stCondLst>
                                            </p:cTn>
                                            <p:tgtEl>
                                              <p:spTgt spid="16"/>
                                            </p:tgtEl>
                                            <p:attrNameLst>
                                              <p:attrName>style.visibility</p:attrName>
                                            </p:attrNameLst>
                                          </p:cBhvr>
                                          <p:to>
                                            <p:strVal val="hidden"/>
                                          </p:to>
                                        </p:set>
                                      </p:childTnLst>
                                    </p:cTn>
                                  </p:par>
                                </p:childTnLst>
                              </p:cTn>
                            </p:par>
                            <p:par>
                              <p:cTn id="32" fill="hold">
                                <p:stCondLst>
                                  <p:cond delay="4750"/>
                                </p:stCondLst>
                                <p:childTnLst>
                                  <p:par>
                                    <p:cTn id="33" presetID="2" presetClass="entr" presetSubtype="4" fill="hold" nodeType="afterEffect" p14:presetBounceEnd="50000">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14:bounceEnd="50000">
                                          <p:cBhvr additive="base">
                                            <p:cTn id="35"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par>
                              <p:cTn id="37" fill="hold">
                                <p:stCondLst>
                                  <p:cond delay="5250"/>
                                </p:stCondLst>
                                <p:childTnLst>
                                  <p:par>
                                    <p:cTn id="38" presetID="22" presetClass="entr" presetSubtype="4" fill="hold" grpId="0" nodeType="after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wipe(down)">
                                          <p:cBhvr>
                                            <p:cTn id="40" dur="500"/>
                                            <p:tgtEl>
                                              <p:spTgt spid="84"/>
                                            </p:tgtEl>
                                          </p:cBhvr>
                                        </p:animEffect>
                                      </p:childTnLst>
                                    </p:cTn>
                                  </p:par>
                                </p:childTnLst>
                              </p:cTn>
                            </p:par>
                            <p:par>
                              <p:cTn id="41" fill="hold">
                                <p:stCondLst>
                                  <p:cond delay="5750"/>
                                </p:stCondLst>
                                <p:childTnLst>
                                  <p:par>
                                    <p:cTn id="42" presetID="53" presetClass="entr" presetSubtype="16"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par>
                              <p:cTn id="47" fill="hold">
                                <p:stCondLst>
                                  <p:cond delay="6250"/>
                                </p:stCondLst>
                                <p:childTnLst>
                                  <p:par>
                                    <p:cTn id="48" presetID="22" presetClass="entr" presetSubtype="4" fill="hold" grpId="0" nodeType="afterEffect">
                                      <p:stCondLst>
                                        <p:cond delay="0"/>
                                      </p:stCondLst>
                                      <p:childTnLst>
                                        <p:set>
                                          <p:cBhvr>
                                            <p:cTn id="49" dur="1" fill="hold">
                                              <p:stCondLst>
                                                <p:cond delay="0"/>
                                              </p:stCondLst>
                                            </p:cTn>
                                            <p:tgtEl>
                                              <p:spTgt spid="86"/>
                                            </p:tgtEl>
                                            <p:attrNameLst>
                                              <p:attrName>style.visibility</p:attrName>
                                            </p:attrNameLst>
                                          </p:cBhvr>
                                          <p:to>
                                            <p:strVal val="visible"/>
                                          </p:to>
                                        </p:set>
                                        <p:animEffect transition="in" filter="wipe(down)">
                                          <p:cBhvr>
                                            <p:cTn id="50" dur="500"/>
                                            <p:tgtEl>
                                              <p:spTgt spid="86"/>
                                            </p:tgtEl>
                                          </p:cBhvr>
                                        </p:animEffect>
                                      </p:childTnLst>
                                    </p:cTn>
                                  </p:par>
                                </p:childTnLst>
                              </p:cTn>
                            </p:par>
                            <p:par>
                              <p:cTn id="51" fill="hold">
                                <p:stCondLst>
                                  <p:cond delay="6750"/>
                                </p:stCondLst>
                                <p:childTnLst>
                                  <p:par>
                                    <p:cTn id="52" presetID="53" presetClass="entr" presetSubtype="16"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animEffect transition="in" filter="fade">
                                          <p:cBhvr>
                                            <p:cTn id="56" dur="500"/>
                                            <p:tgtEl>
                                              <p:spTgt spid="32"/>
                                            </p:tgtEl>
                                          </p:cBhvr>
                                        </p:animEffect>
                                      </p:childTnLst>
                                    </p:cTn>
                                  </p:par>
                                </p:childTnLst>
                              </p:cTn>
                            </p:par>
                            <p:par>
                              <p:cTn id="57" fill="hold">
                                <p:stCondLst>
                                  <p:cond delay="7250"/>
                                </p:stCondLst>
                                <p:childTnLst>
                                  <p:par>
                                    <p:cTn id="58" presetID="22" presetClass="entr" presetSubtype="4" fill="hold" grpId="0" nodeType="after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wipe(down)">
                                          <p:cBhvr>
                                            <p:cTn id="60" dur="500"/>
                                            <p:tgtEl>
                                              <p:spTgt spid="85"/>
                                            </p:tgtEl>
                                          </p:cBhvr>
                                        </p:animEffect>
                                      </p:childTnLst>
                                    </p:cTn>
                                  </p:par>
                                </p:childTnLst>
                              </p:cTn>
                            </p:par>
                            <p:par>
                              <p:cTn id="61" fill="hold">
                                <p:stCondLst>
                                  <p:cond delay="7750"/>
                                </p:stCondLst>
                                <p:childTnLst>
                                  <p:par>
                                    <p:cTn id="62" presetID="53" presetClass="entr" presetSubtype="16"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Effect transition="in" filter="fade">
                                          <p:cBhvr>
                                            <p:cTn id="66" dur="500"/>
                                            <p:tgtEl>
                                              <p:spTgt spid="26"/>
                                            </p:tgtEl>
                                          </p:cBhvr>
                                        </p:animEffect>
                                      </p:childTnLst>
                                    </p:cTn>
                                  </p:par>
                                </p:childTnLst>
                              </p:cTn>
                            </p:par>
                            <p:par>
                              <p:cTn id="67" fill="hold">
                                <p:stCondLst>
                                  <p:cond delay="8250"/>
                                </p:stCondLst>
                                <p:childTnLst>
                                  <p:par>
                                    <p:cTn id="68" presetID="26" presetClass="emph" presetSubtype="0" fill="hold" grpId="1" nodeType="afterEffect">
                                      <p:stCondLst>
                                        <p:cond delay="0"/>
                                      </p:stCondLst>
                                      <p:childTnLst>
                                        <p:animEffect transition="out" filter="fade">
                                          <p:cBhvr>
                                            <p:cTn id="69" dur="500" tmFilter="0, 0; .2, .5; .8, .5; 1, 0"/>
                                            <p:tgtEl>
                                              <p:spTgt spid="2"/>
                                            </p:tgtEl>
                                          </p:cBhvr>
                                        </p:animEffect>
                                        <p:animScale>
                                          <p:cBhvr>
                                            <p:cTn id="70" dur="250" autoRev="1" fill="hold"/>
                                            <p:tgtEl>
                                              <p:spTgt spid="2"/>
                                            </p:tgtEl>
                                          </p:cBhvr>
                                          <p:by x="105000" y="105000"/>
                                        </p:animScale>
                                      </p:childTnLst>
                                    </p:cTn>
                                  </p:par>
                                </p:childTnLst>
                              </p:cTn>
                            </p:par>
                            <p:par>
                              <p:cTn id="71" fill="hold">
                                <p:stCondLst>
                                  <p:cond delay="8750"/>
                                </p:stCondLst>
                                <p:childTnLst>
                                  <p:par>
                                    <p:cTn id="72" presetID="53" presetClass="entr" presetSubtype="16" fill="hold" nodeType="afterEffect">
                                      <p:stCondLst>
                                        <p:cond delay="0"/>
                                      </p:stCondLst>
                                      <p:childTnLst>
                                        <p:set>
                                          <p:cBhvr>
                                            <p:cTn id="73" dur="1" fill="hold">
                                              <p:stCondLst>
                                                <p:cond delay="0"/>
                                              </p:stCondLst>
                                            </p:cTn>
                                            <p:tgtEl>
                                              <p:spTgt spid="78"/>
                                            </p:tgtEl>
                                            <p:attrNameLst>
                                              <p:attrName>style.visibility</p:attrName>
                                            </p:attrNameLst>
                                          </p:cBhvr>
                                          <p:to>
                                            <p:strVal val="visible"/>
                                          </p:to>
                                        </p:set>
                                        <p:anim calcmode="lin" valueType="num">
                                          <p:cBhvr>
                                            <p:cTn id="74" dur="500" fill="hold"/>
                                            <p:tgtEl>
                                              <p:spTgt spid="78"/>
                                            </p:tgtEl>
                                            <p:attrNameLst>
                                              <p:attrName>ppt_w</p:attrName>
                                            </p:attrNameLst>
                                          </p:cBhvr>
                                          <p:tavLst>
                                            <p:tav tm="0">
                                              <p:val>
                                                <p:fltVal val="0"/>
                                              </p:val>
                                            </p:tav>
                                            <p:tav tm="100000">
                                              <p:val>
                                                <p:strVal val="#ppt_w"/>
                                              </p:val>
                                            </p:tav>
                                          </p:tavLst>
                                        </p:anim>
                                        <p:anim calcmode="lin" valueType="num">
                                          <p:cBhvr>
                                            <p:cTn id="75" dur="500" fill="hold"/>
                                            <p:tgtEl>
                                              <p:spTgt spid="78"/>
                                            </p:tgtEl>
                                            <p:attrNameLst>
                                              <p:attrName>ppt_h</p:attrName>
                                            </p:attrNameLst>
                                          </p:cBhvr>
                                          <p:tavLst>
                                            <p:tav tm="0">
                                              <p:val>
                                                <p:fltVal val="0"/>
                                              </p:val>
                                            </p:tav>
                                            <p:tav tm="100000">
                                              <p:val>
                                                <p:strVal val="#ppt_h"/>
                                              </p:val>
                                            </p:tav>
                                          </p:tavLst>
                                        </p:anim>
                                        <p:animEffect transition="in" filter="fade">
                                          <p:cBhvr>
                                            <p:cTn id="76" dur="500"/>
                                            <p:tgtEl>
                                              <p:spTgt spid="78"/>
                                            </p:tgtEl>
                                          </p:cBhvr>
                                        </p:animEffect>
                                      </p:childTnLst>
                                    </p:cTn>
                                  </p:par>
                                </p:childTnLst>
                              </p:cTn>
                            </p:par>
                            <p:par>
                              <p:cTn id="77" fill="hold">
                                <p:stCondLst>
                                  <p:cond delay="9250"/>
                                </p:stCondLst>
                                <p:childTnLst>
                                  <p:par>
                                    <p:cTn id="78" presetID="8" presetClass="emph" presetSubtype="0" fill="hold" nodeType="afterEffect">
                                      <p:stCondLst>
                                        <p:cond delay="0"/>
                                      </p:stCondLst>
                                      <p:childTnLst>
                                        <p:animRot by="10800000">
                                          <p:cBhvr>
                                            <p:cTn id="79" dur="4750" fill="hold"/>
                                            <p:tgtEl>
                                              <p:spTgt spid="78"/>
                                            </p:tgtEl>
                                            <p:attrNameLst>
                                              <p:attrName>r</p:attrName>
                                            </p:attrNameLst>
                                          </p:cBhvr>
                                        </p:animRot>
                                      </p:childTnLst>
                                    </p:cTn>
                                  </p:par>
                                  <p:par>
                                    <p:cTn id="80" presetID="22" presetClass="entr" presetSubtype="8" fill="hold" grpId="0"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left)">
                                          <p:cBhvr>
                                            <p:cTn id="82" dur="2250"/>
                                            <p:tgtEl>
                                              <p:spTgt spid="8"/>
                                            </p:tgtEl>
                                          </p:cBhvr>
                                        </p:animEffect>
                                      </p:childTnLst>
                                    </p:cTn>
                                  </p:par>
                                  <p:par>
                                    <p:cTn id="83" presetID="26" presetClass="emph" presetSubtype="0" fill="hold" grpId="1" nodeType="withEffect">
                                      <p:stCondLst>
                                        <p:cond delay="0"/>
                                      </p:stCondLst>
                                      <p:childTnLst>
                                        <p:animEffect transition="out" filter="fade">
                                          <p:cBhvr>
                                            <p:cTn id="84" dur="750" tmFilter="0, 0; .2, .5; .8, .5; 1, 0"/>
                                            <p:tgtEl>
                                              <p:spTgt spid="8"/>
                                            </p:tgtEl>
                                          </p:cBhvr>
                                        </p:animEffect>
                                        <p:animScale>
                                          <p:cBhvr>
                                            <p:cTn id="85" dur="375"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4" grpId="0" animBg="1"/>
          <p:bldP spid="85" grpId="0" animBg="1"/>
          <p:bldP spid="86" grpId="0" animBg="1"/>
          <p:bldP spid="8" grpId="0"/>
          <p:bldP spid="8"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wipe(left)">
                                          <p:cBhvr>
                                            <p:cTn id="19" dur="500"/>
                                            <p:tgtEl>
                                              <p:spTgt spid="87"/>
                                            </p:tgtEl>
                                          </p:cBhvr>
                                        </p:animEffect>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2000" fill="hold"/>
                                            <p:tgtEl>
                                              <p:spTgt spid="16"/>
                                            </p:tgtEl>
                                            <p:attrNameLst>
                                              <p:attrName>ppt_x</p:attrName>
                                            </p:attrNameLst>
                                          </p:cBhvr>
                                          <p:tavLst>
                                            <p:tav tm="0">
                                              <p:val>
                                                <p:strVal val="0-#ppt_w/2"/>
                                              </p:val>
                                            </p:tav>
                                            <p:tav tm="100000">
                                              <p:val>
                                                <p:strVal val="#ppt_x"/>
                                              </p:val>
                                            </p:tav>
                                          </p:tavLst>
                                        </p:anim>
                                        <p:anim calcmode="lin" valueType="num">
                                          <p:cBhvr additive="base">
                                            <p:cTn id="24" dur="2000" fill="hold"/>
                                            <p:tgtEl>
                                              <p:spTgt spid="16"/>
                                            </p:tgtEl>
                                            <p:attrNameLst>
                                              <p:attrName>ppt_y</p:attrName>
                                            </p:attrNameLst>
                                          </p:cBhvr>
                                          <p:tavLst>
                                            <p:tav tm="0">
                                              <p:val>
                                                <p:strVal val="#ppt_y"/>
                                              </p:val>
                                            </p:tav>
                                            <p:tav tm="100000">
                                              <p:val>
                                                <p:strVal val="#ppt_y"/>
                                              </p:val>
                                            </p:tav>
                                          </p:tavLst>
                                        </p:anim>
                                      </p:childTnLst>
                                    </p:cTn>
                                  </p:par>
                                  <p:par>
                                    <p:cTn id="25" presetID="22" presetClass="entr" presetSubtype="8" fill="hold" grpId="0" nodeType="withEffect">
                                      <p:stCondLst>
                                        <p:cond delay="100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2250"/>
                                            <p:tgtEl>
                                              <p:spTgt spid="2"/>
                                            </p:tgtEl>
                                          </p:cBhvr>
                                        </p:animEffect>
                                      </p:childTnLst>
                                      <p:subTnLst>
                                        <p:audio>
                                          <p:cMediaNode>
                                            <p:cTn display="0" masterRel="sameClick">
                                              <p:stCondLst>
                                                <p:cond evt="begin" delay="0">
                                                  <p:tn val="25"/>
                                                </p:cond>
                                              </p:stCondLst>
                                              <p:endCondLst>
                                                <p:cond evt="onStopAudio" delay="0">
                                                  <p:tgtEl>
                                                    <p:sldTgt/>
                                                  </p:tgtEl>
                                                </p:cond>
                                              </p:endCondLst>
                                            </p:cTn>
                                            <p:tgtEl>
                                              <p:sndTgt r:embed="rId6" name="applause.wav"/>
                                            </p:tgtEl>
                                          </p:cMediaNode>
                                        </p:audio>
                                      </p:subTnLst>
                                    </p:cTn>
                                  </p:par>
                                  <p:par>
                                    <p:cTn id="28" presetID="2" presetClass="exit" presetSubtype="2" fill="hold" nodeType="withEffect">
                                      <p:stCondLst>
                                        <p:cond delay="1500"/>
                                      </p:stCondLst>
                                      <p:childTnLst>
                                        <p:anim calcmode="lin" valueType="num">
                                          <p:cBhvr additive="base">
                                            <p:cTn id="29" dur="1750"/>
                                            <p:tgtEl>
                                              <p:spTgt spid="16"/>
                                            </p:tgtEl>
                                            <p:attrNameLst>
                                              <p:attrName>ppt_x</p:attrName>
                                            </p:attrNameLst>
                                          </p:cBhvr>
                                          <p:tavLst>
                                            <p:tav tm="0">
                                              <p:val>
                                                <p:strVal val="ppt_x"/>
                                              </p:val>
                                            </p:tav>
                                            <p:tav tm="100000">
                                              <p:val>
                                                <p:strVal val="1+ppt_w/2"/>
                                              </p:val>
                                            </p:tav>
                                          </p:tavLst>
                                        </p:anim>
                                        <p:anim calcmode="lin" valueType="num">
                                          <p:cBhvr additive="base">
                                            <p:cTn id="30" dur="1750"/>
                                            <p:tgtEl>
                                              <p:spTgt spid="16"/>
                                            </p:tgtEl>
                                            <p:attrNameLst>
                                              <p:attrName>ppt_y</p:attrName>
                                            </p:attrNameLst>
                                          </p:cBhvr>
                                          <p:tavLst>
                                            <p:tav tm="0">
                                              <p:val>
                                                <p:strVal val="ppt_y"/>
                                              </p:val>
                                            </p:tav>
                                            <p:tav tm="100000">
                                              <p:val>
                                                <p:strVal val="ppt_y"/>
                                              </p:val>
                                            </p:tav>
                                          </p:tavLst>
                                        </p:anim>
                                        <p:set>
                                          <p:cBhvr>
                                            <p:cTn id="31" dur="1" fill="hold">
                                              <p:stCondLst>
                                                <p:cond delay="1749"/>
                                              </p:stCondLst>
                                            </p:cTn>
                                            <p:tgtEl>
                                              <p:spTgt spid="16"/>
                                            </p:tgtEl>
                                            <p:attrNameLst>
                                              <p:attrName>style.visibility</p:attrName>
                                            </p:attrNameLst>
                                          </p:cBhvr>
                                          <p:to>
                                            <p:strVal val="hidden"/>
                                          </p:to>
                                        </p:set>
                                      </p:childTnLst>
                                    </p:cTn>
                                  </p:par>
                                </p:childTnLst>
                              </p:cTn>
                            </p:par>
                            <p:par>
                              <p:cTn id="32" fill="hold">
                                <p:stCondLst>
                                  <p:cond delay="4750"/>
                                </p:stCondLst>
                                <p:childTnLst>
                                  <p:par>
                                    <p:cTn id="33" presetID="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par>
                              <p:cTn id="37" fill="hold">
                                <p:stCondLst>
                                  <p:cond delay="5250"/>
                                </p:stCondLst>
                                <p:childTnLst>
                                  <p:par>
                                    <p:cTn id="38" presetID="22" presetClass="entr" presetSubtype="4" fill="hold" grpId="0" nodeType="after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wipe(down)">
                                          <p:cBhvr>
                                            <p:cTn id="40" dur="500"/>
                                            <p:tgtEl>
                                              <p:spTgt spid="84"/>
                                            </p:tgtEl>
                                          </p:cBhvr>
                                        </p:animEffect>
                                      </p:childTnLst>
                                    </p:cTn>
                                  </p:par>
                                </p:childTnLst>
                              </p:cTn>
                            </p:par>
                            <p:par>
                              <p:cTn id="41" fill="hold">
                                <p:stCondLst>
                                  <p:cond delay="5750"/>
                                </p:stCondLst>
                                <p:childTnLst>
                                  <p:par>
                                    <p:cTn id="42" presetID="53" presetClass="entr" presetSubtype="16"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par>
                              <p:cTn id="47" fill="hold">
                                <p:stCondLst>
                                  <p:cond delay="6250"/>
                                </p:stCondLst>
                                <p:childTnLst>
                                  <p:par>
                                    <p:cTn id="48" presetID="22" presetClass="entr" presetSubtype="4" fill="hold" grpId="0" nodeType="afterEffect">
                                      <p:stCondLst>
                                        <p:cond delay="0"/>
                                      </p:stCondLst>
                                      <p:childTnLst>
                                        <p:set>
                                          <p:cBhvr>
                                            <p:cTn id="49" dur="1" fill="hold">
                                              <p:stCondLst>
                                                <p:cond delay="0"/>
                                              </p:stCondLst>
                                            </p:cTn>
                                            <p:tgtEl>
                                              <p:spTgt spid="86"/>
                                            </p:tgtEl>
                                            <p:attrNameLst>
                                              <p:attrName>style.visibility</p:attrName>
                                            </p:attrNameLst>
                                          </p:cBhvr>
                                          <p:to>
                                            <p:strVal val="visible"/>
                                          </p:to>
                                        </p:set>
                                        <p:animEffect transition="in" filter="wipe(down)">
                                          <p:cBhvr>
                                            <p:cTn id="50" dur="500"/>
                                            <p:tgtEl>
                                              <p:spTgt spid="86"/>
                                            </p:tgtEl>
                                          </p:cBhvr>
                                        </p:animEffect>
                                      </p:childTnLst>
                                    </p:cTn>
                                  </p:par>
                                </p:childTnLst>
                              </p:cTn>
                            </p:par>
                            <p:par>
                              <p:cTn id="51" fill="hold">
                                <p:stCondLst>
                                  <p:cond delay="6750"/>
                                </p:stCondLst>
                                <p:childTnLst>
                                  <p:par>
                                    <p:cTn id="52" presetID="53" presetClass="entr" presetSubtype="16"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animEffect transition="in" filter="fade">
                                          <p:cBhvr>
                                            <p:cTn id="56" dur="500"/>
                                            <p:tgtEl>
                                              <p:spTgt spid="32"/>
                                            </p:tgtEl>
                                          </p:cBhvr>
                                        </p:animEffect>
                                      </p:childTnLst>
                                    </p:cTn>
                                  </p:par>
                                </p:childTnLst>
                              </p:cTn>
                            </p:par>
                            <p:par>
                              <p:cTn id="57" fill="hold">
                                <p:stCondLst>
                                  <p:cond delay="7250"/>
                                </p:stCondLst>
                                <p:childTnLst>
                                  <p:par>
                                    <p:cTn id="58" presetID="22" presetClass="entr" presetSubtype="4" fill="hold" grpId="0" nodeType="after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wipe(down)">
                                          <p:cBhvr>
                                            <p:cTn id="60" dur="500"/>
                                            <p:tgtEl>
                                              <p:spTgt spid="85"/>
                                            </p:tgtEl>
                                          </p:cBhvr>
                                        </p:animEffect>
                                      </p:childTnLst>
                                    </p:cTn>
                                  </p:par>
                                </p:childTnLst>
                              </p:cTn>
                            </p:par>
                            <p:par>
                              <p:cTn id="61" fill="hold">
                                <p:stCondLst>
                                  <p:cond delay="7750"/>
                                </p:stCondLst>
                                <p:childTnLst>
                                  <p:par>
                                    <p:cTn id="62" presetID="53" presetClass="entr" presetSubtype="16"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Effect transition="in" filter="fade">
                                          <p:cBhvr>
                                            <p:cTn id="66" dur="500"/>
                                            <p:tgtEl>
                                              <p:spTgt spid="26"/>
                                            </p:tgtEl>
                                          </p:cBhvr>
                                        </p:animEffect>
                                      </p:childTnLst>
                                    </p:cTn>
                                  </p:par>
                                </p:childTnLst>
                              </p:cTn>
                            </p:par>
                            <p:par>
                              <p:cTn id="67" fill="hold">
                                <p:stCondLst>
                                  <p:cond delay="8250"/>
                                </p:stCondLst>
                                <p:childTnLst>
                                  <p:par>
                                    <p:cTn id="68" presetID="26" presetClass="emph" presetSubtype="0" fill="hold" grpId="1" nodeType="afterEffect">
                                      <p:stCondLst>
                                        <p:cond delay="0"/>
                                      </p:stCondLst>
                                      <p:childTnLst>
                                        <p:animEffect transition="out" filter="fade">
                                          <p:cBhvr>
                                            <p:cTn id="69" dur="500" tmFilter="0, 0; .2, .5; .8, .5; 1, 0"/>
                                            <p:tgtEl>
                                              <p:spTgt spid="2"/>
                                            </p:tgtEl>
                                          </p:cBhvr>
                                        </p:animEffect>
                                        <p:animScale>
                                          <p:cBhvr>
                                            <p:cTn id="70" dur="250" autoRev="1" fill="hold"/>
                                            <p:tgtEl>
                                              <p:spTgt spid="2"/>
                                            </p:tgtEl>
                                          </p:cBhvr>
                                          <p:by x="105000" y="105000"/>
                                        </p:animScale>
                                      </p:childTnLst>
                                    </p:cTn>
                                  </p:par>
                                </p:childTnLst>
                              </p:cTn>
                            </p:par>
                            <p:par>
                              <p:cTn id="71" fill="hold">
                                <p:stCondLst>
                                  <p:cond delay="8750"/>
                                </p:stCondLst>
                                <p:childTnLst>
                                  <p:par>
                                    <p:cTn id="72" presetID="53" presetClass="entr" presetSubtype="16" fill="hold" nodeType="afterEffect">
                                      <p:stCondLst>
                                        <p:cond delay="0"/>
                                      </p:stCondLst>
                                      <p:childTnLst>
                                        <p:set>
                                          <p:cBhvr>
                                            <p:cTn id="73" dur="1" fill="hold">
                                              <p:stCondLst>
                                                <p:cond delay="0"/>
                                              </p:stCondLst>
                                            </p:cTn>
                                            <p:tgtEl>
                                              <p:spTgt spid="78"/>
                                            </p:tgtEl>
                                            <p:attrNameLst>
                                              <p:attrName>style.visibility</p:attrName>
                                            </p:attrNameLst>
                                          </p:cBhvr>
                                          <p:to>
                                            <p:strVal val="visible"/>
                                          </p:to>
                                        </p:set>
                                        <p:anim calcmode="lin" valueType="num">
                                          <p:cBhvr>
                                            <p:cTn id="74" dur="500" fill="hold"/>
                                            <p:tgtEl>
                                              <p:spTgt spid="78"/>
                                            </p:tgtEl>
                                            <p:attrNameLst>
                                              <p:attrName>ppt_w</p:attrName>
                                            </p:attrNameLst>
                                          </p:cBhvr>
                                          <p:tavLst>
                                            <p:tav tm="0">
                                              <p:val>
                                                <p:fltVal val="0"/>
                                              </p:val>
                                            </p:tav>
                                            <p:tav tm="100000">
                                              <p:val>
                                                <p:strVal val="#ppt_w"/>
                                              </p:val>
                                            </p:tav>
                                          </p:tavLst>
                                        </p:anim>
                                        <p:anim calcmode="lin" valueType="num">
                                          <p:cBhvr>
                                            <p:cTn id="75" dur="500" fill="hold"/>
                                            <p:tgtEl>
                                              <p:spTgt spid="78"/>
                                            </p:tgtEl>
                                            <p:attrNameLst>
                                              <p:attrName>ppt_h</p:attrName>
                                            </p:attrNameLst>
                                          </p:cBhvr>
                                          <p:tavLst>
                                            <p:tav tm="0">
                                              <p:val>
                                                <p:fltVal val="0"/>
                                              </p:val>
                                            </p:tav>
                                            <p:tav tm="100000">
                                              <p:val>
                                                <p:strVal val="#ppt_h"/>
                                              </p:val>
                                            </p:tav>
                                          </p:tavLst>
                                        </p:anim>
                                        <p:animEffect transition="in" filter="fade">
                                          <p:cBhvr>
                                            <p:cTn id="76" dur="500"/>
                                            <p:tgtEl>
                                              <p:spTgt spid="78"/>
                                            </p:tgtEl>
                                          </p:cBhvr>
                                        </p:animEffect>
                                      </p:childTnLst>
                                    </p:cTn>
                                  </p:par>
                                </p:childTnLst>
                              </p:cTn>
                            </p:par>
                            <p:par>
                              <p:cTn id="77" fill="hold">
                                <p:stCondLst>
                                  <p:cond delay="9250"/>
                                </p:stCondLst>
                                <p:childTnLst>
                                  <p:par>
                                    <p:cTn id="78" presetID="8" presetClass="emph" presetSubtype="0" fill="hold" nodeType="afterEffect">
                                      <p:stCondLst>
                                        <p:cond delay="0"/>
                                      </p:stCondLst>
                                      <p:childTnLst>
                                        <p:animRot by="10800000">
                                          <p:cBhvr>
                                            <p:cTn id="79" dur="4750" fill="hold"/>
                                            <p:tgtEl>
                                              <p:spTgt spid="78"/>
                                            </p:tgtEl>
                                            <p:attrNameLst>
                                              <p:attrName>r</p:attrName>
                                            </p:attrNameLst>
                                          </p:cBhvr>
                                        </p:animRot>
                                      </p:childTnLst>
                                    </p:cTn>
                                  </p:par>
                                  <p:par>
                                    <p:cTn id="80" presetID="22" presetClass="entr" presetSubtype="8" fill="hold" grpId="0"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left)">
                                          <p:cBhvr>
                                            <p:cTn id="82" dur="2250"/>
                                            <p:tgtEl>
                                              <p:spTgt spid="8"/>
                                            </p:tgtEl>
                                          </p:cBhvr>
                                        </p:animEffect>
                                      </p:childTnLst>
                                    </p:cTn>
                                  </p:par>
                                  <p:par>
                                    <p:cTn id="83" presetID="26" presetClass="emph" presetSubtype="0" fill="hold" grpId="1" nodeType="withEffect">
                                      <p:stCondLst>
                                        <p:cond delay="0"/>
                                      </p:stCondLst>
                                      <p:childTnLst>
                                        <p:animEffect transition="out" filter="fade">
                                          <p:cBhvr>
                                            <p:cTn id="84" dur="750" tmFilter="0, 0; .2, .5; .8, .5; 1, 0"/>
                                            <p:tgtEl>
                                              <p:spTgt spid="8"/>
                                            </p:tgtEl>
                                          </p:cBhvr>
                                        </p:animEffect>
                                        <p:animScale>
                                          <p:cBhvr>
                                            <p:cTn id="85" dur="375"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4" grpId="0" animBg="1"/>
          <p:bldP spid="85" grpId="0" animBg="1"/>
          <p:bldP spid="86" grpId="0" animBg="1"/>
          <p:bldP spid="8" grpId="0"/>
          <p:bldP spid="8" grpId="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descr="137 zalo kim anh">
            <a:hlinkClick r:id="rId5"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2" name="Rectangle 1" descr="137 zalo kim anh">
            <a:extLst>
              <a:ext uri="{FF2B5EF4-FFF2-40B4-BE49-F238E27FC236}">
                <a16:creationId xmlns:a16="http://schemas.microsoft.com/office/drawing/2014/main" id="{6F115449-01C5-2103-C2E6-E1F8A897D827}"/>
              </a:ext>
            </a:extLst>
          </p:cNvPr>
          <p:cNvSpPr/>
          <p:nvPr/>
        </p:nvSpPr>
        <p:spPr>
          <a:xfrm>
            <a:off x="1079292" y="319835"/>
            <a:ext cx="10058400" cy="15839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4800" b="0" i="0" u="none" strike="noStrike" kern="1200" cap="none" spc="0" normalizeH="0" baseline="0" noProof="0">
                <a:ln>
                  <a:noFill/>
                </a:ln>
                <a:solidFill>
                  <a:prstClr val="white"/>
                </a:solidFill>
                <a:effectLst/>
                <a:uLnTx/>
                <a:uFillTx/>
                <a:latin typeface="Arial" pitchFamily="34" charset="0"/>
                <a:ea typeface="Times New Roman" pitchFamily="18" charset="0"/>
                <a:cs typeface="Arial" pitchFamily="34" charset="0"/>
              </a:rPr>
              <a:t>Em hãy nêu một ví dụ, vật chuyển động có tốc độ liên tục thay đổi?</a:t>
            </a:r>
            <a:endParaRPr kumimoji="0" lang="en-US" sz="4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 name="Rectangle 2" descr="137 zalo kim anh">
            <a:extLst>
              <a:ext uri="{FF2B5EF4-FFF2-40B4-BE49-F238E27FC236}">
                <a16:creationId xmlns:a16="http://schemas.microsoft.com/office/drawing/2014/main" id="{932B46C8-2D8B-ADA1-FB2F-F3D6705173B6}"/>
              </a:ext>
            </a:extLst>
          </p:cNvPr>
          <p:cNvSpPr/>
          <p:nvPr/>
        </p:nvSpPr>
        <p:spPr>
          <a:xfrm>
            <a:off x="2578308" y="2283546"/>
            <a:ext cx="9278912" cy="15839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4800" b="1" i="1" u="none" strike="noStrike" kern="1200" cap="none" spc="0" normalizeH="0" baseline="0" noProof="0">
                <a:ln>
                  <a:noFill/>
                </a:ln>
                <a:solidFill>
                  <a:prstClr val="black"/>
                </a:solidFill>
                <a:effectLst/>
                <a:uLnTx/>
                <a:uFillTx/>
                <a:latin typeface="Arial" pitchFamily="34" charset="0"/>
                <a:ea typeface="Times New Roman" pitchFamily="18" charset="0"/>
                <a:cs typeface="Arial" pitchFamily="34" charset="0"/>
              </a:rPr>
              <a:t>Trả lời:</a:t>
            </a:r>
            <a:r>
              <a:rPr kumimoji="0" lang="fr-FR" sz="4800" b="0" i="0" u="none" strike="noStrike" kern="1200" cap="none" spc="0" normalizeH="0" baseline="0" noProof="0">
                <a:ln>
                  <a:noFill/>
                </a:ln>
                <a:solidFill>
                  <a:prstClr val="black"/>
                </a:solidFill>
                <a:effectLst/>
                <a:uLnTx/>
                <a:uFillTx/>
                <a:latin typeface="Arial" pitchFamily="34" charset="0"/>
                <a:ea typeface="Times New Roman" pitchFamily="18" charset="0"/>
                <a:cs typeface="Arial" pitchFamily="34" charset="0"/>
              </a:rPr>
              <a:t> </a:t>
            </a:r>
            <a:r>
              <a:rPr kumimoji="0" lang="fr-FR" sz="4800" b="0" i="0" u="none" strike="noStrike" kern="1200" cap="none" spc="0" normalizeH="0" baseline="0" noProof="0">
                <a:ln>
                  <a:noFill/>
                </a:ln>
                <a:solidFill>
                  <a:schemeClr val="bg1"/>
                </a:solidFill>
                <a:effectLst/>
                <a:uLnTx/>
                <a:uFillTx/>
                <a:latin typeface="Arial" pitchFamily="34" charset="0"/>
                <a:ea typeface="Times New Roman" pitchFamily="18" charset="0"/>
                <a:cs typeface="Arial" pitchFamily="34" charset="0"/>
              </a:rPr>
              <a:t>xe bắt đầu chuyển động, tốc độ của xe tăng dần.</a:t>
            </a:r>
            <a:endParaRPr kumimoji="0" lang="en-US" sz="4800" b="0" i="0" u="none" strike="noStrike" kern="1200" cap="none" spc="0" normalizeH="0" baseline="0" noProof="0" dirty="0">
              <a:ln>
                <a:noFill/>
              </a:ln>
              <a:solidFill>
                <a:schemeClr val="bg1"/>
              </a:solidFill>
              <a:effectLst/>
              <a:uLnTx/>
              <a:uFillTx/>
              <a:latin typeface="Arial" pitchFamily="34" charset="0"/>
              <a:cs typeface="Arial" pitchFamily="34" charset="0"/>
            </a:endParaRPr>
          </a:p>
        </p:txBody>
      </p:sp>
      <p:pic>
        <p:nvPicPr>
          <p:cNvPr id="5" name="Thay lốp xe F1 trong 1,98 giây" descr="137 zalo kim anh">
            <a:hlinkClick r:id="" action="ppaction://media"/>
            <a:extLst>
              <a:ext uri="{FF2B5EF4-FFF2-40B4-BE49-F238E27FC236}">
                <a16:creationId xmlns:a16="http://schemas.microsoft.com/office/drawing/2014/main" id="{8F6EA8C5-1A0C-67DC-D82F-851C77A4F9F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06191" y="3929811"/>
            <a:ext cx="4970919" cy="2796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718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5"/>
                </p:tgtEl>
              </p:cMediaNode>
            </p:video>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137 zalo kim anh">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2" name="Rectangle 1" descr="137 zalo kim anh">
            <a:extLst>
              <a:ext uri="{FF2B5EF4-FFF2-40B4-BE49-F238E27FC236}">
                <a16:creationId xmlns:a16="http://schemas.microsoft.com/office/drawing/2014/main" id="{E61178DA-0AF1-32EF-DE99-0549D93EBF4F}"/>
              </a:ext>
            </a:extLst>
          </p:cNvPr>
          <p:cNvSpPr/>
          <p:nvPr/>
        </p:nvSpPr>
        <p:spPr>
          <a:xfrm>
            <a:off x="1079292" y="109971"/>
            <a:ext cx="10043410"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fontAlgn="base"/>
            <a:r>
              <a:rPr lang="fr-FR" sz="4000"/>
              <a:t>Nêu cách tính độ dịch chuyển từ đồ thị vận tốc – thời gian ?</a:t>
            </a:r>
            <a:endParaRPr lang="en-US" sz="4000"/>
          </a:p>
        </p:txBody>
      </p:sp>
      <p:sp>
        <p:nvSpPr>
          <p:cNvPr id="3" name="Rectangle 2" descr="137 zalo kim anh">
            <a:extLst>
              <a:ext uri="{FF2B5EF4-FFF2-40B4-BE49-F238E27FC236}">
                <a16:creationId xmlns:a16="http://schemas.microsoft.com/office/drawing/2014/main" id="{488C5614-213F-CE1A-5086-166AA3A4507A}"/>
              </a:ext>
            </a:extLst>
          </p:cNvPr>
          <p:cNvSpPr/>
          <p:nvPr/>
        </p:nvSpPr>
        <p:spPr>
          <a:xfrm>
            <a:off x="2893102" y="2638134"/>
            <a:ext cx="9114019"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r>
              <a:rPr kumimoji="0" lang="fr-FR" sz="4000" b="1" i="1" u="none" strike="noStrike" kern="1200" cap="none" spc="0" normalizeH="0" baseline="0" noProof="0">
                <a:ln>
                  <a:noFill/>
                </a:ln>
                <a:solidFill>
                  <a:prstClr val="black"/>
                </a:solidFill>
                <a:effectLst/>
                <a:uLnTx/>
                <a:uFillTx/>
                <a:latin typeface="Arial" pitchFamily="34" charset="0"/>
                <a:ea typeface="Times New Roman" pitchFamily="18" charset="0"/>
                <a:cs typeface="Arial" pitchFamily="34" charset="0"/>
              </a:rPr>
              <a:t>Trả lời: </a:t>
            </a:r>
            <a:r>
              <a:rPr lang="fr-FR" sz="4000"/>
              <a:t>Độ lớn độ dịch chuyển = diện tích dưới đồ thị vận tốc – thời gian.</a:t>
            </a:r>
            <a:endParaRPr lang="en-US" sz="4000"/>
          </a:p>
        </p:txBody>
      </p:sp>
    </p:spTree>
    <p:extLst>
      <p:ext uri="{BB962C8B-B14F-4D97-AF65-F5344CB8AC3E}">
        <p14:creationId xmlns:p14="http://schemas.microsoft.com/office/powerpoint/2010/main" val="36083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137 zalo kim anh">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2" name="Rectangle 1" descr="137 zalo kim anh">
            <a:extLst>
              <a:ext uri="{FF2B5EF4-FFF2-40B4-BE49-F238E27FC236}">
                <a16:creationId xmlns:a16="http://schemas.microsoft.com/office/drawing/2014/main" id="{E22EB99E-2A15-0CE7-E134-5FBEDB70D8B8}"/>
              </a:ext>
            </a:extLst>
          </p:cNvPr>
          <p:cNvSpPr/>
          <p:nvPr/>
        </p:nvSpPr>
        <p:spPr>
          <a:xfrm>
            <a:off x="2998032" y="3429000"/>
            <a:ext cx="9070014" cy="313669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200" b="1" i="1" u="none" strike="noStrike" kern="1200" cap="none" spc="0" normalizeH="0" baseline="0" noProof="0">
                <a:ln>
                  <a:noFill/>
                </a:ln>
                <a:solidFill>
                  <a:prstClr val="black"/>
                </a:solidFill>
                <a:effectLst/>
                <a:uLnTx/>
                <a:uFillTx/>
                <a:latin typeface="Arial" pitchFamily="34" charset="0"/>
                <a:ea typeface="Times New Roman" pitchFamily="18" charset="0"/>
                <a:cs typeface="Arial" pitchFamily="34" charset="0"/>
              </a:rPr>
              <a:t>Trả lời:</a:t>
            </a:r>
            <a:r>
              <a:rPr kumimoji="0" lang="fr-FR" sz="3200" b="0" i="0" u="none" strike="noStrike" kern="1200" cap="none" spc="0" normalizeH="0" baseline="0" noProof="0">
                <a:ln>
                  <a:noFill/>
                </a:ln>
                <a:solidFill>
                  <a:prstClr val="black"/>
                </a:solidFill>
                <a:effectLst/>
                <a:uLnTx/>
                <a:uFillTx/>
                <a:latin typeface="Arial" pitchFamily="34" charset="0"/>
                <a:ea typeface="Times New Roman" pitchFamily="18" charset="0"/>
                <a:cs typeface="Arial"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a:ln>
                  <a:noFill/>
                </a:ln>
                <a:solidFill>
                  <a:prstClr val="black"/>
                </a:solidFill>
                <a:effectLst/>
                <a:uLnTx/>
                <a:uFillTx/>
                <a:latin typeface="Arial" pitchFamily="34" charset="0"/>
                <a:ea typeface="Times New Roman" pitchFamily="18" charset="0"/>
                <a:cs typeface="Arial" pitchFamily="34" charset="0"/>
              </a:rPr>
              <a:t>+ Giống nhau: </a:t>
            </a:r>
            <a:r>
              <a:rPr kumimoji="0" lang="fr-FR" sz="3200" b="0" i="0" u="none" strike="noStrike" kern="1200" cap="none" spc="0" normalizeH="0" baseline="0" noProof="0">
                <a:ln>
                  <a:noFill/>
                </a:ln>
                <a:solidFill>
                  <a:schemeClr val="bg1"/>
                </a:solidFill>
                <a:effectLst/>
                <a:uLnTx/>
                <a:uFillTx/>
                <a:latin typeface="Arial" pitchFamily="34" charset="0"/>
                <a:ea typeface="Times New Roman" pitchFamily="18" charset="0"/>
                <a:cs typeface="Arial" pitchFamily="34" charset="0"/>
              </a:rPr>
              <a:t>Vận tốc đều thay đổi một lượng bằng nhau sau những khoảng thời gian bằng nhau.</a:t>
            </a:r>
            <a:endParaRPr kumimoji="0" lang="en-US" sz="3200" b="0" i="0" u="none" strike="noStrike" kern="1200" cap="none" spc="0" normalizeH="0" baseline="0" noProof="0">
              <a:ln>
                <a:noFill/>
              </a:ln>
              <a:solidFill>
                <a:schemeClr val="bg1"/>
              </a:solidFill>
              <a:effectLst/>
              <a:uLnTx/>
              <a:uFillTx/>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3200" b="1" i="0" u="none" strike="noStrike" kern="1200" cap="none" spc="0" normalizeH="0" baseline="0" noProof="0">
                <a:ln>
                  <a:noFill/>
                </a:ln>
                <a:solidFill>
                  <a:prstClr val="black"/>
                </a:solidFill>
                <a:effectLst/>
                <a:uLnTx/>
                <a:uFillTx/>
                <a:latin typeface="Arial" pitchFamily="34" charset="0"/>
                <a:ea typeface="Times New Roman" pitchFamily="18" charset="0"/>
                <a:cs typeface="Arial" pitchFamily="34" charset="0"/>
              </a:rPr>
              <a:t>+ Khác nhau: </a:t>
            </a:r>
            <a:r>
              <a:rPr kumimoji="0" lang="fr-FR" sz="3200" b="0" i="0" u="none" strike="noStrike" kern="1200" cap="none" spc="0" normalizeH="0" baseline="0" noProof="0">
                <a:ln>
                  <a:noFill/>
                </a:ln>
                <a:solidFill>
                  <a:schemeClr val="bg1"/>
                </a:solidFill>
                <a:effectLst/>
                <a:uLnTx/>
                <a:uFillTx/>
                <a:latin typeface="Arial" pitchFamily="34" charset="0"/>
                <a:ea typeface="Times New Roman" pitchFamily="18" charset="0"/>
                <a:cs typeface="Arial" pitchFamily="34" charset="0"/>
              </a:rPr>
              <a:t>Xe ô tô chuyển động nhanh dần, vận động viên chuyển động chậm dần.</a:t>
            </a:r>
            <a:endParaRPr kumimoji="0" lang="fr-FR" sz="3200" b="0" i="0" u="none" strike="noStrike" kern="1200" cap="none" spc="0" normalizeH="0" baseline="0" noProof="0" dirty="0">
              <a:ln>
                <a:noFill/>
              </a:ln>
              <a:solidFill>
                <a:schemeClr val="bg1"/>
              </a:solidFill>
              <a:effectLst/>
              <a:uLnTx/>
              <a:uFillTx/>
              <a:latin typeface="Arial" pitchFamily="34" charset="0"/>
              <a:cs typeface="Arial" pitchFamily="34" charset="0"/>
            </a:endParaRPr>
          </a:p>
        </p:txBody>
      </p:sp>
      <p:sp>
        <p:nvSpPr>
          <p:cNvPr id="3" name="Rectangle 2" descr="137 zalo kim anh">
            <a:extLst>
              <a:ext uri="{FF2B5EF4-FFF2-40B4-BE49-F238E27FC236}">
                <a16:creationId xmlns:a16="http://schemas.microsoft.com/office/drawing/2014/main" id="{84F0D8EC-E0CC-7E09-DF8C-ABBE7169A600}"/>
              </a:ext>
            </a:extLst>
          </p:cNvPr>
          <p:cNvSpPr/>
          <p:nvPr/>
        </p:nvSpPr>
        <p:spPr>
          <a:xfrm>
            <a:off x="123954" y="139954"/>
            <a:ext cx="5482367" cy="301811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3200" b="0" i="0" u="none" strike="noStrike" kern="1200" cap="none" spc="0" normalizeH="0" baseline="0" noProof="0">
                <a:ln>
                  <a:noFill/>
                </a:ln>
                <a:solidFill>
                  <a:prstClr val="white"/>
                </a:solidFill>
                <a:effectLst/>
                <a:uLnTx/>
                <a:uFillTx/>
                <a:latin typeface="Arial" pitchFamily="34" charset="0"/>
                <a:ea typeface="Times New Roman" pitchFamily="18" charset="0"/>
                <a:cs typeface="Arial" pitchFamily="34" charset="0"/>
              </a:rPr>
              <a:t>Hình bên dưới mô tả sự thay đổi vị tri và vận tốc của ô tô, người sau những khoảng thời gian bằng nhau. Hai chuyển động này có gì giống nhau, khác nhau?</a:t>
            </a:r>
            <a:endParaRPr kumimoji="0" lang="fr-FR" sz="3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5" name="Picture 4" descr="137 zalo kim anh">
            <a:extLst>
              <a:ext uri="{FF2B5EF4-FFF2-40B4-BE49-F238E27FC236}">
                <a16:creationId xmlns:a16="http://schemas.microsoft.com/office/drawing/2014/main" id="{4953427E-EC91-CCF3-CAE7-C780D1F6F4FB}"/>
              </a:ext>
            </a:extLst>
          </p:cNvPr>
          <p:cNvPicPr/>
          <p:nvPr/>
        </p:nvPicPr>
        <p:blipFill>
          <a:blip r:embed="rId6"/>
          <a:stretch>
            <a:fillRect/>
          </a:stretch>
        </p:blipFill>
        <p:spPr>
          <a:xfrm>
            <a:off x="5726243" y="179421"/>
            <a:ext cx="6341803" cy="2938533"/>
          </a:xfrm>
          <a:prstGeom prst="rect">
            <a:avLst/>
          </a:prstGeom>
        </p:spPr>
      </p:pic>
    </p:spTree>
    <p:extLst>
      <p:ext uri="{BB962C8B-B14F-4D97-AF65-F5344CB8AC3E}">
        <p14:creationId xmlns:p14="http://schemas.microsoft.com/office/powerpoint/2010/main" val="249784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137 zalo kim anh">
            <a:extLst>
              <a:ext uri="{FF2B5EF4-FFF2-40B4-BE49-F238E27FC236}">
                <a16:creationId xmlns:a16="http://schemas.microsoft.com/office/drawing/2014/main" id="{53EEB4AC-AB6C-9F92-FAB5-BA4F431E9CA6}"/>
              </a:ext>
            </a:extLst>
          </p:cNvPr>
          <p:cNvSpPr txBox="1"/>
          <p:nvPr/>
        </p:nvSpPr>
        <p:spPr>
          <a:xfrm>
            <a:off x="6399094" y="4347260"/>
            <a:ext cx="4142906" cy="2308324"/>
          </a:xfrm>
          <a:prstGeom prst="rect">
            <a:avLst/>
          </a:prstGeom>
          <a:noFill/>
          <a:ln w="28575">
            <a:solidFill>
              <a:srgbClr val="FFC000"/>
            </a:solidFill>
            <a:prstDash val="sysDash"/>
          </a:ln>
        </p:spPr>
        <p:txBody>
          <a:bodyPr wrap="square">
            <a:spAutoFit/>
          </a:bodyPr>
          <a:lstStyle/>
          <a:p>
            <a:pPr algn="just"/>
            <a:r>
              <a:rPr lang="en-US" sz="2400">
                <a:solidFill>
                  <a:srgbClr val="000000"/>
                </a:solidFill>
                <a:effectLst/>
                <a:ea typeface="Times New Roman" panose="02020603050405020304" pitchFamily="18" charset="0"/>
              </a:rPr>
              <a:t>Dựa vào các vết trượt mà bánh xe để lại trên đường, dùng các công thức mô tả chuyển động, có thể suy ra được người lái xe có đi quá tốc độ cho phép khi gây tai nạn không?</a:t>
            </a:r>
            <a:endParaRPr lang="en-US" sz="2400"/>
          </a:p>
        </p:txBody>
      </p:sp>
      <p:sp>
        <p:nvSpPr>
          <p:cNvPr id="26" name="TextBox 25" descr="137 zalo kim anh">
            <a:extLst>
              <a:ext uri="{FF2B5EF4-FFF2-40B4-BE49-F238E27FC236}">
                <a16:creationId xmlns:a16="http://schemas.microsoft.com/office/drawing/2014/main" id="{EF231C18-687C-4879-AC1B-3CAEBBAE0592}"/>
              </a:ext>
            </a:extLst>
          </p:cNvPr>
          <p:cNvSpPr txBox="1"/>
          <p:nvPr/>
        </p:nvSpPr>
        <p:spPr>
          <a:xfrm>
            <a:off x="1" y="-15988"/>
            <a:ext cx="12192000" cy="1174168"/>
          </a:xfrm>
          <a:prstGeom prst="rect">
            <a:avLst/>
          </a:prstGeom>
          <a:solidFill>
            <a:srgbClr val="FFFF00"/>
          </a:solidFill>
        </p:spPr>
        <p:txBody>
          <a:bodyPr wrap="square">
            <a:spAutoFit/>
          </a:bodyPr>
          <a:lstStyle/>
          <a:p>
            <a:pPr algn="ctr">
              <a:lnSpc>
                <a:spcPct val="115000"/>
              </a:lnSpc>
            </a:pPr>
            <a:r>
              <a:rPr lang="en-US"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TRẢ LỜI CÂU HỎI?</a:t>
            </a:r>
            <a:endParaRPr lang="en-US" sz="72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pic>
        <p:nvPicPr>
          <p:cNvPr id="10" name="Picture 9" descr="137 zalo kim anh">
            <a:extLst>
              <a:ext uri="{FF2B5EF4-FFF2-40B4-BE49-F238E27FC236}">
                <a16:creationId xmlns:a16="http://schemas.microsoft.com/office/drawing/2014/main" id="{61A0951A-DDDC-4608-AFF6-44477CBD8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4957"/>
            <a:ext cx="2227939" cy="1806437"/>
          </a:xfrm>
          <a:prstGeom prst="rect">
            <a:avLst/>
          </a:prstGeom>
        </p:spPr>
      </p:pic>
      <p:pic>
        <p:nvPicPr>
          <p:cNvPr id="1026" name="Picture 2" descr="137 zalo kim anh">
            <a:extLst>
              <a:ext uri="{FF2B5EF4-FFF2-40B4-BE49-F238E27FC236}">
                <a16:creationId xmlns:a16="http://schemas.microsoft.com/office/drawing/2014/main" id="{B7F7D778-9E1C-4C24-988B-D9A9AACC8C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47" b="89936" l="9904" r="89936">
                        <a14:foregroundMark x1="23802" y1="38818" x2="34984" y2="38339"/>
                        <a14:foregroundMark x1="34984" y1="38339" x2="36102" y2="38339"/>
                        <a14:foregroundMark x1="53834" y1="8147" x2="53834" y2="8147"/>
                        <a14:foregroundMark x1="54153" y1="89617" x2="54153" y2="89617"/>
                      </a14:backgroundRemoval>
                    </a14:imgEffect>
                  </a14:imgLayer>
                </a14:imgProps>
              </a:ext>
              <a:ext uri="{28A0092B-C50C-407E-A947-70E740481C1C}">
                <a14:useLocalDpi xmlns:a14="http://schemas.microsoft.com/office/drawing/2010/main" val="0"/>
              </a:ext>
            </a:extLst>
          </a:blip>
          <a:srcRect l="12392" r="20776"/>
          <a:stretch/>
        </p:blipFill>
        <p:spPr bwMode="auto">
          <a:xfrm>
            <a:off x="10367732" y="4133849"/>
            <a:ext cx="1824268" cy="27296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37 zalo kim anh">
            <a:extLst>
              <a:ext uri="{FF2B5EF4-FFF2-40B4-BE49-F238E27FC236}">
                <a16:creationId xmlns:a16="http://schemas.microsoft.com/office/drawing/2014/main" id="{920E1C0B-497D-7F60-E990-75A9AD13684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2611" y="1371591"/>
            <a:ext cx="4142907" cy="2562074"/>
          </a:xfrm>
          <a:prstGeom prst="roundRect">
            <a:avLst>
              <a:gd name="adj" fmla="val 8594"/>
            </a:avLst>
          </a:prstGeom>
          <a:solidFill>
            <a:srgbClr val="FFFFFF">
              <a:shade val="85000"/>
            </a:srgbClr>
          </a:solidFill>
          <a:ln>
            <a:noFill/>
          </a:ln>
          <a:effectLst/>
        </p:spPr>
      </p:pic>
      <p:pic>
        <p:nvPicPr>
          <p:cNvPr id="4" name="Picture 3" descr="137 zalo kim anh">
            <a:extLst>
              <a:ext uri="{FF2B5EF4-FFF2-40B4-BE49-F238E27FC236}">
                <a16:creationId xmlns:a16="http://schemas.microsoft.com/office/drawing/2014/main" id="{71ED8594-D5C3-E39F-9E7A-5FF53FD6EA8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6563" y="1371591"/>
            <a:ext cx="4272467" cy="2562074"/>
          </a:xfrm>
          <a:prstGeom prst="roundRect">
            <a:avLst>
              <a:gd name="adj" fmla="val 8594"/>
            </a:avLst>
          </a:prstGeom>
          <a:solidFill>
            <a:srgbClr val="FFFFFF">
              <a:shade val="85000"/>
            </a:srgbClr>
          </a:solidFill>
          <a:ln>
            <a:noFill/>
          </a:ln>
          <a:effectLst/>
        </p:spPr>
      </p:pic>
      <p:pic>
        <p:nvPicPr>
          <p:cNvPr id="5" name="Picture 4" descr="137 zalo kim anh">
            <a:extLst>
              <a:ext uri="{FF2B5EF4-FFF2-40B4-BE49-F238E27FC236}">
                <a16:creationId xmlns:a16="http://schemas.microsoft.com/office/drawing/2014/main" id="{93FD987E-5727-C59B-AB75-E8556A8E8196}"/>
              </a:ext>
            </a:extLst>
          </p:cNvPr>
          <p:cNvPicPr>
            <a:picLocks noChangeAspect="1"/>
          </p:cNvPicPr>
          <p:nvPr/>
        </p:nvPicPr>
        <p:blipFill rotWithShape="1">
          <a:blip r:embed="rId7"/>
          <a:srcRect b="24655"/>
          <a:stretch/>
        </p:blipFill>
        <p:spPr>
          <a:xfrm>
            <a:off x="2954083" y="4133849"/>
            <a:ext cx="3348428" cy="2672088"/>
          </a:xfrm>
          <a:prstGeom prst="rect">
            <a:avLst/>
          </a:prstGeom>
        </p:spPr>
      </p:pic>
      <p:sp>
        <p:nvSpPr>
          <p:cNvPr id="11" name="Speech Bubble: Oval 10" descr="137 zalo kim anh">
            <a:extLst>
              <a:ext uri="{FF2B5EF4-FFF2-40B4-BE49-F238E27FC236}">
                <a16:creationId xmlns:a16="http://schemas.microsoft.com/office/drawing/2014/main" id="{EEE80DF0-54F1-4A81-BB8D-81F6D10ACD71}"/>
              </a:ext>
            </a:extLst>
          </p:cNvPr>
          <p:cNvSpPr/>
          <p:nvPr/>
        </p:nvSpPr>
        <p:spPr>
          <a:xfrm>
            <a:off x="243119" y="2295318"/>
            <a:ext cx="2809820" cy="2729639"/>
          </a:xfrm>
          <a:prstGeom prst="wedgeEllipseCallout">
            <a:avLst>
              <a:gd name="adj1" fmla="val -28987"/>
              <a:gd name="adj2" fmla="val 659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tabLst>
                <a:tab pos="228600" algn="l"/>
              </a:tabLst>
            </a:pPr>
            <a:r>
              <a:rPr lang="en-US" sz="2400"/>
              <a:t>Họ đã dựa vào những công thức nào để suy ra điều này?</a:t>
            </a:r>
            <a:endParaRPr lang="vi-VN" sz="2400" b="1" dirty="0">
              <a:ln w="0"/>
              <a:solidFill>
                <a:srgbClr val="FFFF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87684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anim calcmode="lin" valueType="num">
                                      <p:cBhvr>
                                        <p:cTn id="11" dur="1000" fill="hold"/>
                                        <p:tgtEl>
                                          <p:spTgt spid="1026"/>
                                        </p:tgtEl>
                                        <p:attrNameLst>
                                          <p:attrName>ppt_x</p:attrName>
                                        </p:attrNameLst>
                                      </p:cBhvr>
                                      <p:tavLst>
                                        <p:tav tm="0">
                                          <p:val>
                                            <p:strVal val="#ppt_x"/>
                                          </p:val>
                                        </p:tav>
                                        <p:tav tm="100000">
                                          <p:val>
                                            <p:strVal val="#ppt_x"/>
                                          </p:val>
                                        </p:tav>
                                      </p:tavLst>
                                    </p:anim>
                                    <p:anim calcmode="lin" valueType="num">
                                      <p:cBhvr>
                                        <p:cTn id="1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1">
                                            <p:bg/>
                                          </p:spTgt>
                                        </p:tgtEl>
                                        <p:attrNameLst>
                                          <p:attrName>style.visibility</p:attrName>
                                        </p:attrNameLst>
                                      </p:cBhvr>
                                      <p:to>
                                        <p:strVal val="visible"/>
                                      </p:to>
                                    </p:set>
                                    <p:animEffect transition="in" filter="fade">
                                      <p:cBhvr>
                                        <p:cTn id="21" dur="500"/>
                                        <p:tgtEl>
                                          <p:spTgt spid="11">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uiExpand="1" build="p" animBg="1"/>
    </p:bld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nguage School Newsletter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rgbClr val="000000"/>
      </a:dk1>
      <a:lt1>
        <a:srgbClr val="FFFFFF"/>
      </a:lt1>
      <a:dk2>
        <a:srgbClr val="455F51"/>
      </a:dk2>
      <a:lt2>
        <a:srgbClr val="E2DFCC"/>
      </a:lt2>
      <a:accent1>
        <a:srgbClr val="63A537"/>
      </a:accent1>
      <a:accent2>
        <a:srgbClr val="08A5EF"/>
      </a:accent2>
      <a:accent3>
        <a:srgbClr val="739A28"/>
      </a:accent3>
      <a:accent4>
        <a:srgbClr val="37A76F"/>
      </a:accent4>
      <a:accent5>
        <a:srgbClr val="4EB3CF"/>
      </a:accent5>
      <a:accent6>
        <a:srgbClr val="51C3F9"/>
      </a:accent6>
      <a:hlink>
        <a:srgbClr val="08A5EF"/>
      </a:hlink>
      <a:folHlink>
        <a:srgbClr val="977B2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55F51"/>
    </a:dk2>
    <a:lt2>
      <a:srgbClr val="E2DFCC"/>
    </a:lt2>
    <a:accent1>
      <a:srgbClr val="63A537"/>
    </a:accent1>
    <a:accent2>
      <a:srgbClr val="08A5EF"/>
    </a:accent2>
    <a:accent3>
      <a:srgbClr val="739A28"/>
    </a:accent3>
    <a:accent4>
      <a:srgbClr val="37A76F"/>
    </a:accent4>
    <a:accent5>
      <a:srgbClr val="4EB3CF"/>
    </a:accent5>
    <a:accent6>
      <a:srgbClr val="51C3F9"/>
    </a:accent6>
    <a:hlink>
      <a:srgbClr val="08A5EF"/>
    </a:hlink>
    <a:folHlink>
      <a:srgbClr val="977B2D"/>
    </a:folHlink>
  </a:clrScheme>
</a:themeOverrid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 dockstate="right" visibility="0" width="438" row="3">
    <wetp:webextensionref xmlns:r="http://schemas.openxmlformats.org/officeDocument/2006/relationships" r:id="rId2"/>
  </wetp:taskpane>
  <wetp:taskpane dockstate="right" visibility="0" width="438" row="4">
    <wetp:webextensionref xmlns:r="http://schemas.openxmlformats.org/officeDocument/2006/relationships" r:id="rId3"/>
  </wetp:taskpane>
  <wetp:taskpane dockstate="right" visibility="0" width="438" row="0">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80700CB6-D411-4175-A502-DCC49B67099E}">
  <we:reference id="wa104187975" version="1.0.0.1" store="en-US" storeType="OMEX"/>
  <we:alternateReferences>
    <we:reference id="WA104187975" version="1.0.0.1" store="WA104187975"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7A51B906-EA1C-47A3-A9A0-E03FF3B68761}">
  <we:reference id="wa104006972" version="1.0.0.0" store="en-US" storeType="OMEX"/>
  <we:alternateReferences>
    <we:reference id="WA104006972" version="1.0.0.0" store="WA104006972"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62F90185-9BCD-468B-BFA5-DFCA14711EA9}">
  <we:reference id="wa104178772" version="1.0.0.0" store="en-US" storeType="OMEX"/>
  <we:alternateReferences>
    <we:reference id="WA104178772" version="1.0.0.0" store="WA104178772"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D79578FD-B222-4BE3-A787-B6E55B28C7DC}">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4977</TotalTime>
  <Words>3833</Words>
  <Application>Microsoft Office PowerPoint</Application>
  <PresentationFormat>Widescreen</PresentationFormat>
  <Paragraphs>596</Paragraphs>
  <Slides>55</Slides>
  <Notes>5</Notes>
  <HiddenSlides>0</HiddenSlides>
  <MMClips>4</MMClips>
  <ScaleCrop>false</ScaleCrop>
  <HeadingPairs>
    <vt:vector size="6" baseType="variant">
      <vt:variant>
        <vt:lpstr>Fonts Used</vt:lpstr>
      </vt:variant>
      <vt:variant>
        <vt:i4>24</vt:i4>
      </vt:variant>
      <vt:variant>
        <vt:lpstr>Theme</vt:lpstr>
      </vt:variant>
      <vt:variant>
        <vt:i4>5</vt:i4>
      </vt:variant>
      <vt:variant>
        <vt:lpstr>Slide Titles</vt:lpstr>
      </vt:variant>
      <vt:variant>
        <vt:i4>55</vt:i4>
      </vt:variant>
    </vt:vector>
  </HeadingPairs>
  <TitlesOfParts>
    <vt:vector size="84" baseType="lpstr">
      <vt:lpstr>Calibri Light</vt:lpstr>
      <vt:lpstr>Tw Cen MT</vt:lpstr>
      <vt:lpstr>Barlow Semi Condensed</vt:lpstr>
      <vt:lpstr>Champion Script</vt:lpstr>
      <vt:lpstr>宋体</vt:lpstr>
      <vt:lpstr>Times New Roman</vt:lpstr>
      <vt:lpstr>Cambria Math</vt:lpstr>
      <vt:lpstr>Barlow</vt:lpstr>
      <vt:lpstr>Arial</vt:lpstr>
      <vt:lpstr>UVN Phuong Tay</vt:lpstr>
      <vt:lpstr>等线 Light</vt:lpstr>
      <vt:lpstr>Verdana</vt:lpstr>
      <vt:lpstr>Roboto</vt:lpstr>
      <vt:lpstr>Barlow Semi Condensed Light</vt:lpstr>
      <vt:lpstr>Calibri</vt:lpstr>
      <vt:lpstr>UVN Thang Vu</vt:lpstr>
      <vt:lpstr>微软雅黑</vt:lpstr>
      <vt:lpstr>Wingdings</vt:lpstr>
      <vt:lpstr>Fira Sans Extra Condensed</vt:lpstr>
      <vt:lpstr>等线</vt:lpstr>
      <vt:lpstr>Tahoma</vt:lpstr>
      <vt:lpstr>Britannic Bold</vt:lpstr>
      <vt:lpstr>Denk One</vt:lpstr>
      <vt:lpstr>Symbol</vt:lpstr>
      <vt:lpstr>Office Theme</vt:lpstr>
      <vt:lpstr>5_Office Theme</vt:lpstr>
      <vt:lpstr>6_Office Theme</vt:lpstr>
      <vt:lpstr>Language School Newsletter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DỰ ÁN: ĐIỀU KIỆN NÉM VẬT TRONG KHÔNG KHÍ ĐỂ ĐẠT ĐỘ CAO HOẶC TẦM XA LỚN NHẤT</vt:lpstr>
      <vt:lpstr>DỰ ÁN: ĐIỀU KIỆN NÉM VẬT TRONG KHÔNG KHÍ ĐỂ ĐẠT ĐỘ CAO HOẶC TẦM XA LỚN NHẤT</vt:lpstr>
      <vt:lpstr>DỰ ÁN: ĐIỀU KIỆN NÉM VẬT TRONG KHÔNG KHÍ ĐỂ ĐẠT ĐỘ CAO HOẶC TẦM XA LỚN NHẤT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DELL</cp:lastModifiedBy>
  <cp:revision>236</cp:revision>
  <dcterms:created xsi:type="dcterms:W3CDTF">2018-10-29T09:59:25Z</dcterms:created>
  <dcterms:modified xsi:type="dcterms:W3CDTF">2024-11-07T23:59:25Z</dcterms:modified>
</cp:coreProperties>
</file>