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63"/>
  </p:notesMasterIdLst>
  <p:sldIdLst>
    <p:sldId id="257" r:id="rId2"/>
    <p:sldId id="264" r:id="rId3"/>
    <p:sldId id="286" r:id="rId4"/>
    <p:sldId id="287" r:id="rId5"/>
    <p:sldId id="279" r:id="rId6"/>
    <p:sldId id="266" r:id="rId7"/>
    <p:sldId id="326" r:id="rId8"/>
    <p:sldId id="328" r:id="rId9"/>
    <p:sldId id="329" r:id="rId10"/>
    <p:sldId id="330" r:id="rId11"/>
    <p:sldId id="331" r:id="rId12"/>
    <p:sldId id="327" r:id="rId13"/>
    <p:sldId id="292" r:id="rId14"/>
    <p:sldId id="332" r:id="rId15"/>
    <p:sldId id="333" r:id="rId16"/>
    <p:sldId id="290" r:id="rId17"/>
    <p:sldId id="268" r:id="rId18"/>
    <p:sldId id="260" r:id="rId19"/>
    <p:sldId id="334" r:id="rId20"/>
    <p:sldId id="335" r:id="rId21"/>
    <p:sldId id="297" r:id="rId22"/>
    <p:sldId id="259" r:id="rId23"/>
    <p:sldId id="293" r:id="rId24"/>
    <p:sldId id="325" r:id="rId25"/>
    <p:sldId id="336" r:id="rId26"/>
    <p:sldId id="301" r:id="rId27"/>
    <p:sldId id="337" r:id="rId28"/>
    <p:sldId id="338" r:id="rId29"/>
    <p:sldId id="339" r:id="rId30"/>
    <p:sldId id="340" r:id="rId31"/>
    <p:sldId id="341" r:id="rId32"/>
    <p:sldId id="305" r:id="rId33"/>
    <p:sldId id="350" r:id="rId34"/>
    <p:sldId id="351" r:id="rId35"/>
    <p:sldId id="263" r:id="rId36"/>
    <p:sldId id="343" r:id="rId37"/>
    <p:sldId id="344" r:id="rId38"/>
    <p:sldId id="345" r:id="rId39"/>
    <p:sldId id="346" r:id="rId40"/>
    <p:sldId id="353" r:id="rId41"/>
    <p:sldId id="354" r:id="rId42"/>
    <p:sldId id="352" r:id="rId43"/>
    <p:sldId id="314" r:id="rId44"/>
    <p:sldId id="355" r:id="rId45"/>
    <p:sldId id="312" r:id="rId46"/>
    <p:sldId id="356" r:id="rId47"/>
    <p:sldId id="357" r:id="rId48"/>
    <p:sldId id="278" r:id="rId49"/>
    <p:sldId id="275" r:id="rId50"/>
    <p:sldId id="319" r:id="rId51"/>
    <p:sldId id="317" r:id="rId52"/>
    <p:sldId id="320" r:id="rId53"/>
    <p:sldId id="318" r:id="rId54"/>
    <p:sldId id="348" r:id="rId55"/>
    <p:sldId id="347" r:id="rId56"/>
    <p:sldId id="267" r:id="rId57"/>
    <p:sldId id="322" r:id="rId58"/>
    <p:sldId id="280" r:id="rId59"/>
    <p:sldId id="349" r:id="rId60"/>
    <p:sldId id="285" r:id="rId61"/>
    <p:sldId id="323" r:id="rId62"/>
  </p:sldIdLst>
  <p:sldSz cx="9144000" cy="5143500" type="screen16x9"/>
  <p:notesSz cx="6858000" cy="9144000"/>
  <p:embeddedFontLst>
    <p:embeddedFont>
      <p:font typeface="Albert Sans" panose="020B0604020202020204" charset="0"/>
      <p:regular r:id="rId64"/>
      <p:bold r:id="rId65"/>
      <p:italic r:id="rId66"/>
      <p:boldItalic r:id="rId67"/>
    </p:embeddedFont>
    <p:embeddedFont>
      <p:font typeface="Albert Sans Medium" panose="020B0604020202020204" charset="0"/>
      <p:regular r:id="rId68"/>
      <p:bold r:id="rId69"/>
      <p:italic r:id="rId70"/>
      <p:boldItalic r:id="rId71"/>
    </p:embeddedFont>
    <p:embeddedFont>
      <p:font typeface="Cambria Math" panose="02040503050406030204" pitchFamily="18" charset="0"/>
      <p:regular r:id="rId72"/>
    </p:embeddedFont>
    <p:embeddedFont>
      <p:font typeface="DM Sans" pitchFamily="2" charset="0"/>
      <p:regular r:id="rId73"/>
      <p:bold r:id="rId74"/>
      <p:italic r:id="rId75"/>
      <p:boldItalic r:id="rId76"/>
    </p:embeddedFont>
    <p:embeddedFont>
      <p:font typeface="Nunito Light" pitchFamily="2" charset="0"/>
      <p:regular r:id="rId77"/>
      <p:italic r:id="rId78"/>
    </p:embeddedFont>
    <p:embeddedFont>
      <p:font typeface="Poppins" panose="00000500000000000000"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9DA74"/>
    <a:srgbClr val="EB8D03"/>
    <a:srgbClr val="FFD243"/>
    <a:srgbClr val="A4CC93"/>
    <a:srgbClr val="BEB2DC"/>
    <a:srgbClr val="AEE4EE"/>
    <a:srgbClr val="C2DDB7"/>
    <a:srgbClr val="FFDEA9"/>
    <a:srgbClr val="DFD9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6DD0D-1454-4133-82FF-C65FB5B43222}">
  <a:tblStyle styleId="{5C26DD0D-1454-4133-82FF-C65FB5B432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88950" autoAdjust="0"/>
  </p:normalViewPr>
  <p:slideViewPr>
    <p:cSldViewPr snapToGrid="0">
      <p:cViewPr varScale="1">
        <p:scale>
          <a:sx n="91" d="100"/>
          <a:sy n="91" d="100"/>
        </p:scale>
        <p:origin x="84" y="6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21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dd46dd1d67_2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dd46dd1d67_2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7729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552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476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201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2631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dd46dd1d67_2_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dd46dd1d67_2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340135a08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340135a08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dd46dd1d67_2_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dd46dd1d67_2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30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dd46dd1d67_2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dd46dd1d67_2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dd46dd1d67_2_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dd46dd1d67_2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591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a:extLst>
            <a:ext uri="{FF2B5EF4-FFF2-40B4-BE49-F238E27FC236}">
              <a16:creationId xmlns:a16="http://schemas.microsoft.com/office/drawing/2014/main" id="{17D22F0D-38BB-4332-D3AE-B264612AD1C3}"/>
            </a:ext>
          </a:extLst>
        </p:cNvPr>
        <p:cNvGrpSpPr/>
        <p:nvPr/>
      </p:nvGrpSpPr>
      <p:grpSpPr>
        <a:xfrm>
          <a:off x="0" y="0"/>
          <a:ext cx="0" cy="0"/>
          <a:chOff x="0" y="0"/>
          <a:chExt cx="0" cy="0"/>
        </a:xfrm>
      </p:grpSpPr>
      <p:sp>
        <p:nvSpPr>
          <p:cNvPr id="555" name="Google Shape;555;g1dd46dd1d67_2_829:notes">
            <a:extLst>
              <a:ext uri="{FF2B5EF4-FFF2-40B4-BE49-F238E27FC236}">
                <a16:creationId xmlns:a16="http://schemas.microsoft.com/office/drawing/2014/main" id="{52AD1804-3666-589A-3188-40179C04B9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dd46dd1d67_2_829:notes">
            <a:extLst>
              <a:ext uri="{FF2B5EF4-FFF2-40B4-BE49-F238E27FC236}">
                <a16:creationId xmlns:a16="http://schemas.microsoft.com/office/drawing/2014/main" id="{331F6FCE-8209-05BD-DF84-3ED58B1D90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468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17b871a4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17b871a4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0002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a42a0b69e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2a42a0b69e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4862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17d1415e7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17d1415e7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161ca7da6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161ca7da6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dirty="0"/>
              <a:t>GV có thể mô phỏng thí nghiệm tại: </a:t>
            </a:r>
            <a:r>
              <a:rPr lang="vi-VN" b="0" dirty="0"/>
              <a:t>https://phet.colorado.edu/sims/html/gas-properties/latest/gas-properties_all.html?locale=vi</a:t>
            </a:r>
          </a:p>
          <a:p>
            <a:pPr marL="158750" indent="0">
              <a:buNone/>
            </a:pPr>
            <a:r>
              <a:rPr lang="vi-VN" b="1" dirty="0"/>
              <a:t>Link hướng dẫn sử dụng mô phỏng thí nghiệm: </a:t>
            </a:r>
            <a:r>
              <a:rPr lang="vi-VN" b="0" dirty="0"/>
              <a:t>https://www.youtube.com/watch?v=TT97XGy8cXM</a:t>
            </a:r>
          </a:p>
        </p:txBody>
      </p:sp>
    </p:spTree>
    <p:extLst>
      <p:ext uri="{BB962C8B-B14F-4D97-AF65-F5344CB8AC3E}">
        <p14:creationId xmlns:p14="http://schemas.microsoft.com/office/powerpoint/2010/main" val="3729114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33f6155f6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33f6155f6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GV </a:t>
            </a:r>
            <a:r>
              <a:rPr lang="en-US" b="1" dirty="0" err="1"/>
              <a:t>có</a:t>
            </a:r>
            <a:r>
              <a:rPr lang="en-US" b="1" dirty="0"/>
              <a:t> </a:t>
            </a:r>
            <a:r>
              <a:rPr lang="en-US" b="1" dirty="0" err="1"/>
              <a:t>thể</a:t>
            </a:r>
            <a:r>
              <a:rPr lang="en-US" b="1" dirty="0"/>
              <a:t> </a:t>
            </a:r>
            <a:r>
              <a:rPr lang="en-US" b="1" dirty="0" err="1"/>
              <a:t>mô</a:t>
            </a:r>
            <a:r>
              <a:rPr lang="en-US" b="1" dirty="0"/>
              <a:t> </a:t>
            </a:r>
            <a:r>
              <a:rPr lang="en-US" b="1" dirty="0" err="1"/>
              <a:t>phỏng</a:t>
            </a:r>
            <a:r>
              <a:rPr lang="en-US" b="1" dirty="0"/>
              <a:t> </a:t>
            </a:r>
            <a:r>
              <a:rPr lang="en-US" b="1" dirty="0" err="1"/>
              <a:t>thí</a:t>
            </a:r>
            <a:r>
              <a:rPr lang="en-US" b="1" dirty="0"/>
              <a:t> </a:t>
            </a:r>
            <a:r>
              <a:rPr lang="en-US" b="1" dirty="0" err="1"/>
              <a:t>nghiệm</a:t>
            </a:r>
            <a:r>
              <a:rPr lang="en-US" b="1" dirty="0"/>
              <a:t> </a:t>
            </a:r>
            <a:r>
              <a:rPr lang="en-US" b="1" dirty="0" err="1"/>
              <a:t>tại</a:t>
            </a:r>
            <a:r>
              <a:rPr lang="en-US" b="1" dirty="0"/>
              <a:t>: </a:t>
            </a:r>
            <a:r>
              <a:rPr lang="en-US" dirty="0"/>
              <a:t>https://phet.colorado.edu/sims/html/gas-properties/latest/gas-properties_all.html?locale=vi</a:t>
            </a:r>
          </a:p>
          <a:p>
            <a:r>
              <a:rPr lang="en-US" sz="1200" b="1" dirty="0"/>
              <a:t>Link </a:t>
            </a:r>
            <a:r>
              <a:rPr lang="en-US" sz="1200" b="1" dirty="0" err="1"/>
              <a:t>hướng</a:t>
            </a:r>
            <a:r>
              <a:rPr lang="en-US" sz="1200" b="1" dirty="0"/>
              <a:t> </a:t>
            </a:r>
            <a:r>
              <a:rPr lang="en-US" sz="1200" b="1" dirty="0" err="1"/>
              <a:t>dẫn</a:t>
            </a:r>
            <a:r>
              <a:rPr lang="en-US" sz="1200" b="1" dirty="0"/>
              <a:t> </a:t>
            </a:r>
            <a:r>
              <a:rPr lang="en-US" sz="1200" b="1" dirty="0" err="1"/>
              <a:t>sử</a:t>
            </a:r>
            <a:r>
              <a:rPr lang="en-US" sz="1200" b="1" dirty="0"/>
              <a:t> </a:t>
            </a:r>
            <a:r>
              <a:rPr lang="en-US" sz="1200" b="1" dirty="0" err="1"/>
              <a:t>dụng</a:t>
            </a:r>
            <a:r>
              <a:rPr lang="en-US" sz="1200" b="1" dirty="0"/>
              <a:t> </a:t>
            </a:r>
            <a:r>
              <a:rPr lang="en-US" sz="1200" b="1" dirty="0" err="1"/>
              <a:t>mô</a:t>
            </a:r>
            <a:r>
              <a:rPr lang="en-US" sz="1200" b="1" dirty="0"/>
              <a:t> </a:t>
            </a:r>
            <a:r>
              <a:rPr lang="en-US" sz="1200" b="1" dirty="0" err="1"/>
              <a:t>phỏng</a:t>
            </a:r>
            <a:r>
              <a:rPr lang="en-US" sz="1200" b="1" dirty="0"/>
              <a:t> </a:t>
            </a:r>
            <a:r>
              <a:rPr lang="en-US" sz="1200" b="1" dirty="0" err="1"/>
              <a:t>thí</a:t>
            </a:r>
            <a:r>
              <a:rPr lang="en-US" sz="1200" b="1" dirty="0"/>
              <a:t> </a:t>
            </a:r>
            <a:r>
              <a:rPr lang="en-US" sz="1200" b="1" dirty="0" err="1"/>
              <a:t>nghiệm</a:t>
            </a:r>
            <a:r>
              <a:rPr lang="en-US" sz="1200" b="1" dirty="0"/>
              <a:t>: </a:t>
            </a:r>
            <a:r>
              <a:rPr lang="en-US" sz="1200" b="0" dirty="0"/>
              <a:t>https://www.youtube.com/watch?v=TT97XGy8cXM</a:t>
            </a:r>
          </a:p>
        </p:txBody>
      </p:sp>
    </p:spTree>
    <p:extLst>
      <p:ext uri="{BB962C8B-B14F-4D97-AF65-F5344CB8AC3E}">
        <p14:creationId xmlns:p14="http://schemas.microsoft.com/office/powerpoint/2010/main" val="42747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29038"/>
            <a:ext cx="6919800" cy="20091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3800">
                <a:latin typeface="Poppins"/>
                <a:ea typeface="Poppins"/>
                <a:cs typeface="Poppins"/>
                <a:sym typeface="Poppi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721100"/>
            <a:ext cx="2308200" cy="7341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400"/>
              <a:buNone/>
              <a:defRPr sz="1600">
                <a:solidFill>
                  <a:schemeClr val="dk1"/>
                </a:solidFill>
                <a:latin typeface="Albert Sans Medium"/>
                <a:ea typeface="Albert Sans Medium"/>
                <a:cs typeface="Albert Sans Medium"/>
                <a:sym typeface="Albert Sans Medium"/>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1" name="Google Shape;11;p2"/>
          <p:cNvGrpSpPr/>
          <p:nvPr/>
        </p:nvGrpSpPr>
        <p:grpSpPr>
          <a:xfrm>
            <a:off x="-386316" y="-769880"/>
            <a:ext cx="9276274" cy="9176905"/>
            <a:chOff x="-386316" y="-769880"/>
            <a:chExt cx="9276274" cy="9176905"/>
          </a:xfrm>
        </p:grpSpPr>
        <p:sp>
          <p:nvSpPr>
            <p:cNvPr id="12" name="Google Shape;12;p2"/>
            <p:cNvSpPr/>
            <p:nvPr/>
          </p:nvSpPr>
          <p:spPr>
            <a:xfrm>
              <a:off x="7629958" y="3058625"/>
              <a:ext cx="1260000" cy="5348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3" name="Google Shape;13;p2"/>
            <p:cNvSpPr/>
            <p:nvPr/>
          </p:nvSpPr>
          <p:spPr>
            <a:xfrm>
              <a:off x="6736200" y="3879112"/>
              <a:ext cx="1260000" cy="3707400"/>
            </a:xfrm>
            <a:prstGeom prst="roundRect">
              <a:avLst>
                <a:gd name="adj" fmla="val 50000"/>
              </a:avLst>
            </a:prstGeom>
            <a:solidFill>
              <a:srgbClr val="74CEC4">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4" name="Google Shape;14;p2"/>
            <p:cNvSpPr/>
            <p:nvPr/>
          </p:nvSpPr>
          <p:spPr>
            <a:xfrm rot="10800000">
              <a:off x="312387" y="-769880"/>
              <a:ext cx="677400" cy="1828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5" name="Google Shape;15;p2"/>
            <p:cNvSpPr/>
            <p:nvPr/>
          </p:nvSpPr>
          <p:spPr>
            <a:xfrm rot="10800000">
              <a:off x="-38477" y="-27518"/>
              <a:ext cx="698700" cy="698700"/>
            </a:xfrm>
            <a:prstGeom prst="chord">
              <a:avLst>
                <a:gd name="adj1" fmla="val 5399387"/>
                <a:gd name="adj2" fmla="val 16200000"/>
              </a:avLst>
            </a:prstGeom>
            <a:solidFill>
              <a:srgbClr val="74CEC4">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6" name="Google Shape;16;p2"/>
            <p:cNvSpPr/>
            <p:nvPr/>
          </p:nvSpPr>
          <p:spPr>
            <a:xfrm rot="10800000">
              <a:off x="-386316" y="-27518"/>
              <a:ext cx="698700" cy="698700"/>
            </a:xfrm>
            <a:prstGeom prst="chord">
              <a:avLst>
                <a:gd name="adj1" fmla="val 5399387"/>
                <a:gd name="adj2" fmla="val 16200000"/>
              </a:avLst>
            </a:prstGeom>
            <a:solidFill>
              <a:srgbClr val="F2557A">
                <a:alpha val="5249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9" name="Google Shape;119;p17"/>
          <p:cNvSpPr txBox="1">
            <a:spLocks noGrp="1"/>
          </p:cNvSpPr>
          <p:nvPr>
            <p:ph type="body" idx="1"/>
          </p:nvPr>
        </p:nvSpPr>
        <p:spPr>
          <a:xfrm>
            <a:off x="720000" y="1215750"/>
            <a:ext cx="7704000" cy="10569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Albert Sans Light"/>
              <a:buChar char="●"/>
              <a:defRPr/>
            </a:lvl1pPr>
            <a:lvl2pPr marL="914400" lvl="1" indent="-304800" rtl="0">
              <a:spcBef>
                <a:spcPts val="0"/>
              </a:spcBef>
              <a:spcAft>
                <a:spcPts val="0"/>
              </a:spcAft>
              <a:buSzPts val="1200"/>
              <a:buFont typeface="Nunito Light"/>
              <a:buChar char="○"/>
              <a:defRPr/>
            </a:lvl2pPr>
            <a:lvl3pPr marL="1371600" lvl="2" indent="-304800" rtl="0">
              <a:lnSpc>
                <a:spcPct val="115000"/>
              </a:lnSpc>
              <a:spcBef>
                <a:spcPts val="0"/>
              </a:spcBef>
              <a:spcAft>
                <a:spcPts val="0"/>
              </a:spcAft>
              <a:buClr>
                <a:srgbClr val="FFC800"/>
              </a:buClr>
              <a:buSzPts val="1200"/>
              <a:buFont typeface="Nunito Light"/>
              <a:buChar char="■"/>
              <a:defRPr/>
            </a:lvl3pPr>
            <a:lvl4pPr marL="1828800" lvl="3" indent="-304800" rtl="0">
              <a:lnSpc>
                <a:spcPct val="115000"/>
              </a:lnSpc>
              <a:spcBef>
                <a:spcPts val="0"/>
              </a:spcBef>
              <a:spcAft>
                <a:spcPts val="0"/>
              </a:spcAft>
              <a:buClr>
                <a:srgbClr val="FFC800"/>
              </a:buClr>
              <a:buSzPts val="1200"/>
              <a:buFont typeface="Nunito Light"/>
              <a:buChar char="●"/>
              <a:defRPr/>
            </a:lvl4pPr>
            <a:lvl5pPr marL="2286000" lvl="4" indent="-304800" rtl="0">
              <a:lnSpc>
                <a:spcPct val="115000"/>
              </a:lnSpc>
              <a:spcBef>
                <a:spcPts val="0"/>
              </a:spcBef>
              <a:spcAft>
                <a:spcPts val="0"/>
              </a:spcAft>
              <a:buClr>
                <a:srgbClr val="434343"/>
              </a:buClr>
              <a:buSzPts val="1200"/>
              <a:buFont typeface="Nunito Light"/>
              <a:buChar char="○"/>
              <a:defRPr/>
            </a:lvl5pPr>
            <a:lvl6pPr marL="2743200" lvl="5" indent="-304800" rtl="0">
              <a:lnSpc>
                <a:spcPct val="115000"/>
              </a:lnSpc>
              <a:spcBef>
                <a:spcPts val="0"/>
              </a:spcBef>
              <a:spcAft>
                <a:spcPts val="0"/>
              </a:spcAft>
              <a:buClr>
                <a:srgbClr val="434343"/>
              </a:buClr>
              <a:buSzPts val="1200"/>
              <a:buFont typeface="Nunito Light"/>
              <a:buChar char="■"/>
              <a:defRPr/>
            </a:lvl6pPr>
            <a:lvl7pPr marL="3200400" lvl="6" indent="-304800" rtl="0">
              <a:lnSpc>
                <a:spcPct val="115000"/>
              </a:lnSpc>
              <a:spcBef>
                <a:spcPts val="0"/>
              </a:spcBef>
              <a:spcAft>
                <a:spcPts val="0"/>
              </a:spcAft>
              <a:buClr>
                <a:srgbClr val="434343"/>
              </a:buClr>
              <a:buSzPts val="1200"/>
              <a:buFont typeface="Nunito Light"/>
              <a:buChar char="●"/>
              <a:defRPr/>
            </a:lvl7pPr>
            <a:lvl8pPr marL="3657600" lvl="7" indent="-304800" rtl="0">
              <a:lnSpc>
                <a:spcPct val="115000"/>
              </a:lnSpc>
              <a:spcBef>
                <a:spcPts val="0"/>
              </a:spcBef>
              <a:spcAft>
                <a:spcPts val="0"/>
              </a:spcAft>
              <a:buClr>
                <a:srgbClr val="434343"/>
              </a:buClr>
              <a:buSzPts val="1200"/>
              <a:buFont typeface="Nunito Light"/>
              <a:buChar char="○"/>
              <a:defRPr/>
            </a:lvl8pPr>
            <a:lvl9pPr marL="4114800" lvl="8" indent="-304800" rtl="0">
              <a:lnSpc>
                <a:spcPct val="115000"/>
              </a:lnSpc>
              <a:spcBef>
                <a:spcPts val="0"/>
              </a:spcBef>
              <a:spcAft>
                <a:spcPts val="0"/>
              </a:spcAft>
              <a:buClr>
                <a:srgbClr val="434343"/>
              </a:buClr>
              <a:buSzPts val="1200"/>
              <a:buFont typeface="Nunito Light"/>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1721750" y="445025"/>
            <a:ext cx="5700300" cy="109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9" name="Google Shape;129;p19"/>
          <p:cNvGrpSpPr/>
          <p:nvPr/>
        </p:nvGrpSpPr>
        <p:grpSpPr>
          <a:xfrm>
            <a:off x="-107146" y="-909126"/>
            <a:ext cx="9417818" cy="8992626"/>
            <a:chOff x="-107146" y="-909126"/>
            <a:chExt cx="9417818" cy="8992626"/>
          </a:xfrm>
        </p:grpSpPr>
        <p:sp>
          <p:nvSpPr>
            <p:cNvPr id="130" name="Google Shape;130;p19"/>
            <p:cNvSpPr/>
            <p:nvPr/>
          </p:nvSpPr>
          <p:spPr>
            <a:xfrm rot="10800000" flipH="1">
              <a:off x="8519272" y="3954900"/>
              <a:ext cx="791400" cy="4128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31" name="Google Shape;131;p19"/>
            <p:cNvSpPr/>
            <p:nvPr/>
          </p:nvSpPr>
          <p:spPr>
            <a:xfrm rot="10800000" flipH="1">
              <a:off x="7958000" y="4588140"/>
              <a:ext cx="791400" cy="2862000"/>
            </a:xfrm>
            <a:prstGeom prst="roundRect">
              <a:avLst>
                <a:gd name="adj" fmla="val 50000"/>
              </a:avLst>
            </a:prstGeom>
            <a:solidFill>
              <a:srgbClr val="0584A4">
                <a:alpha val="40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nvGrpSpPr>
            <p:cNvPr id="132" name="Google Shape;132;p19"/>
            <p:cNvGrpSpPr/>
            <p:nvPr/>
          </p:nvGrpSpPr>
          <p:grpSpPr>
            <a:xfrm rot="5400000">
              <a:off x="-544100" y="-472171"/>
              <a:ext cx="1828500" cy="954591"/>
              <a:chOff x="-1253563" y="3992679"/>
              <a:chExt cx="1828500" cy="954591"/>
            </a:xfrm>
          </p:grpSpPr>
          <p:sp>
            <p:nvSpPr>
              <p:cNvPr id="133" name="Google Shape;133;p19"/>
              <p:cNvSpPr/>
              <p:nvPr/>
            </p:nvSpPr>
            <p:spPr>
              <a:xfrm rot="5400000" flipH="1">
                <a:off x="-119071" y="3992679"/>
                <a:ext cx="277200" cy="277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34" name="Google Shape;134;p19"/>
              <p:cNvSpPr/>
              <p:nvPr/>
            </p:nvSpPr>
            <p:spPr>
              <a:xfrm rot="5400000">
                <a:off x="-678013" y="3694320"/>
                <a:ext cx="677400" cy="1828500"/>
              </a:xfrm>
              <a:prstGeom prst="roundRect">
                <a:avLst>
                  <a:gd name="adj" fmla="val 50000"/>
                </a:avLst>
              </a:prstGeom>
              <a:solidFill>
                <a:srgbClr val="F2557A">
                  <a:alpha val="65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137" name="Google Shape;137;p20"/>
          <p:cNvGrpSpPr/>
          <p:nvPr/>
        </p:nvGrpSpPr>
        <p:grpSpPr>
          <a:xfrm flipH="1">
            <a:off x="-822466" y="-3825506"/>
            <a:ext cx="9983475" cy="8969006"/>
            <a:chOff x="-22300" y="-3825506"/>
            <a:chExt cx="9983475" cy="8969006"/>
          </a:xfrm>
        </p:grpSpPr>
        <p:sp>
          <p:nvSpPr>
            <p:cNvPr id="138" name="Google Shape;138;p20"/>
            <p:cNvSpPr/>
            <p:nvPr/>
          </p:nvSpPr>
          <p:spPr>
            <a:xfrm flipH="1">
              <a:off x="8312375" y="-678400"/>
              <a:ext cx="1648800" cy="164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39" name="Google Shape;139;p20"/>
            <p:cNvSpPr/>
            <p:nvPr/>
          </p:nvSpPr>
          <p:spPr>
            <a:xfrm rot="5400000" flipH="1">
              <a:off x="-27100" y="4612200"/>
              <a:ext cx="536100" cy="526500"/>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40" name="Google Shape;140;p20"/>
            <p:cNvSpPr/>
            <p:nvPr/>
          </p:nvSpPr>
          <p:spPr>
            <a:xfrm flipH="1">
              <a:off x="171200" y="4469010"/>
              <a:ext cx="526500" cy="526500"/>
            </a:xfrm>
            <a:prstGeom prst="ellipse">
              <a:avLst/>
            </a:prstGeom>
            <a:solidFill>
              <a:srgbClr val="0584A4">
                <a:alpha val="40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41" name="Google Shape;141;p20"/>
            <p:cNvSpPr/>
            <p:nvPr/>
          </p:nvSpPr>
          <p:spPr>
            <a:xfrm>
              <a:off x="7819550" y="-3825506"/>
              <a:ext cx="1483500" cy="4365000"/>
            </a:xfrm>
            <a:prstGeom prst="roundRect">
              <a:avLst>
                <a:gd name="adj" fmla="val 50000"/>
              </a:avLst>
            </a:prstGeom>
            <a:solidFill>
              <a:srgbClr val="F6F6F6">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144" name="Google Shape;144;p21"/>
          <p:cNvGrpSpPr/>
          <p:nvPr/>
        </p:nvGrpSpPr>
        <p:grpSpPr>
          <a:xfrm>
            <a:off x="-107146" y="-909126"/>
            <a:ext cx="9417818" cy="8992626"/>
            <a:chOff x="-107146" y="-909126"/>
            <a:chExt cx="9417818" cy="8992626"/>
          </a:xfrm>
        </p:grpSpPr>
        <p:sp>
          <p:nvSpPr>
            <p:cNvPr id="145" name="Google Shape;145;p21"/>
            <p:cNvSpPr/>
            <p:nvPr/>
          </p:nvSpPr>
          <p:spPr>
            <a:xfrm rot="10800000" flipH="1">
              <a:off x="8519272" y="3954900"/>
              <a:ext cx="791400" cy="4128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46" name="Google Shape;146;p21"/>
            <p:cNvSpPr/>
            <p:nvPr/>
          </p:nvSpPr>
          <p:spPr>
            <a:xfrm rot="10800000" flipH="1">
              <a:off x="7958000" y="4588140"/>
              <a:ext cx="791400" cy="2862000"/>
            </a:xfrm>
            <a:prstGeom prst="roundRect">
              <a:avLst>
                <a:gd name="adj" fmla="val 50000"/>
              </a:avLst>
            </a:prstGeom>
            <a:solidFill>
              <a:srgbClr val="0584A4">
                <a:alpha val="40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nvGrpSpPr>
            <p:cNvPr id="147" name="Google Shape;147;p21"/>
            <p:cNvGrpSpPr/>
            <p:nvPr/>
          </p:nvGrpSpPr>
          <p:grpSpPr>
            <a:xfrm rot="5400000">
              <a:off x="-544100" y="-472171"/>
              <a:ext cx="1828500" cy="954591"/>
              <a:chOff x="-1253563" y="3992679"/>
              <a:chExt cx="1828500" cy="954591"/>
            </a:xfrm>
          </p:grpSpPr>
          <p:sp>
            <p:nvSpPr>
              <p:cNvPr id="148" name="Google Shape;148;p21"/>
              <p:cNvSpPr/>
              <p:nvPr/>
            </p:nvSpPr>
            <p:spPr>
              <a:xfrm rot="5400000" flipH="1">
                <a:off x="-119071" y="3992679"/>
                <a:ext cx="277200" cy="277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49" name="Google Shape;149;p21"/>
              <p:cNvSpPr/>
              <p:nvPr/>
            </p:nvSpPr>
            <p:spPr>
              <a:xfrm rot="5400000">
                <a:off x="-678013" y="3694320"/>
                <a:ext cx="677400" cy="1828500"/>
              </a:xfrm>
              <a:prstGeom prst="roundRect">
                <a:avLst>
                  <a:gd name="adj" fmla="val 50000"/>
                </a:avLst>
              </a:prstGeom>
              <a:solidFill>
                <a:srgbClr val="F2557A">
                  <a:alpha val="65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63"/>
        <p:cNvGrpSpPr/>
        <p:nvPr/>
      </p:nvGrpSpPr>
      <p:grpSpPr>
        <a:xfrm>
          <a:off x="0" y="0"/>
          <a:ext cx="0" cy="0"/>
          <a:chOff x="0" y="0"/>
          <a:chExt cx="0" cy="0"/>
        </a:xfrm>
      </p:grpSpPr>
      <p:sp>
        <p:nvSpPr>
          <p:cNvPr id="164" name="Google Shape;16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5" name="Google Shape;165;p23"/>
          <p:cNvSpPr txBox="1">
            <a:spLocks noGrp="1"/>
          </p:cNvSpPr>
          <p:nvPr>
            <p:ph type="subTitle" idx="1"/>
          </p:nvPr>
        </p:nvSpPr>
        <p:spPr>
          <a:xfrm>
            <a:off x="716625" y="2255698"/>
            <a:ext cx="2439000" cy="18702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66" name="Google Shape;166;p23"/>
          <p:cNvSpPr txBox="1">
            <a:spLocks noGrp="1"/>
          </p:cNvSpPr>
          <p:nvPr>
            <p:ph type="subTitle" idx="2"/>
          </p:nvPr>
        </p:nvSpPr>
        <p:spPr>
          <a:xfrm>
            <a:off x="3352500" y="2255698"/>
            <a:ext cx="2439000" cy="18702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67" name="Google Shape;167;p23"/>
          <p:cNvSpPr txBox="1">
            <a:spLocks noGrp="1"/>
          </p:cNvSpPr>
          <p:nvPr>
            <p:ph type="subTitle" idx="3"/>
          </p:nvPr>
        </p:nvSpPr>
        <p:spPr>
          <a:xfrm>
            <a:off x="5988375" y="2255698"/>
            <a:ext cx="2439000" cy="18702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68" name="Google Shape;168;p23"/>
          <p:cNvSpPr txBox="1">
            <a:spLocks noGrp="1"/>
          </p:cNvSpPr>
          <p:nvPr>
            <p:ph type="subTitle" idx="4"/>
          </p:nvPr>
        </p:nvSpPr>
        <p:spPr>
          <a:xfrm>
            <a:off x="716625" y="1480225"/>
            <a:ext cx="2439000" cy="860400"/>
          </a:xfrm>
          <a:prstGeom prst="rect">
            <a:avLst/>
          </a:prstGeom>
          <a:ln>
            <a:noFill/>
          </a:ln>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Poppins"/>
                <a:ea typeface="Poppins"/>
                <a:cs typeface="Poppins"/>
                <a:sym typeface="Poppins"/>
              </a:defRPr>
            </a:lvl1pPr>
            <a:lvl2pPr lvl="1" rtl="0">
              <a:lnSpc>
                <a:spcPct val="115000"/>
              </a:lnSpc>
              <a:spcBef>
                <a:spcPts val="0"/>
              </a:spcBef>
              <a:spcAft>
                <a:spcPts val="0"/>
              </a:spcAft>
              <a:buSzPts val="2400"/>
              <a:buFont typeface="DM Sans"/>
              <a:buNone/>
              <a:defRPr sz="2400" b="1">
                <a:latin typeface="DM Sans"/>
                <a:ea typeface="DM Sans"/>
                <a:cs typeface="DM Sans"/>
                <a:sym typeface="DM Sans"/>
              </a:defRPr>
            </a:lvl2pPr>
            <a:lvl3pPr lvl="2" rtl="0">
              <a:lnSpc>
                <a:spcPct val="115000"/>
              </a:lnSpc>
              <a:spcBef>
                <a:spcPts val="0"/>
              </a:spcBef>
              <a:spcAft>
                <a:spcPts val="0"/>
              </a:spcAft>
              <a:buSzPts val="2400"/>
              <a:buFont typeface="DM Sans"/>
              <a:buNone/>
              <a:defRPr sz="2400" b="1">
                <a:latin typeface="DM Sans"/>
                <a:ea typeface="DM Sans"/>
                <a:cs typeface="DM Sans"/>
                <a:sym typeface="DM Sans"/>
              </a:defRPr>
            </a:lvl3pPr>
            <a:lvl4pPr lvl="3" rtl="0">
              <a:lnSpc>
                <a:spcPct val="115000"/>
              </a:lnSpc>
              <a:spcBef>
                <a:spcPts val="0"/>
              </a:spcBef>
              <a:spcAft>
                <a:spcPts val="0"/>
              </a:spcAft>
              <a:buSzPts val="2400"/>
              <a:buFont typeface="DM Sans"/>
              <a:buNone/>
              <a:defRPr sz="2400" b="1">
                <a:latin typeface="DM Sans"/>
                <a:ea typeface="DM Sans"/>
                <a:cs typeface="DM Sans"/>
                <a:sym typeface="DM Sans"/>
              </a:defRPr>
            </a:lvl4pPr>
            <a:lvl5pPr lvl="4" rtl="0">
              <a:lnSpc>
                <a:spcPct val="115000"/>
              </a:lnSpc>
              <a:spcBef>
                <a:spcPts val="0"/>
              </a:spcBef>
              <a:spcAft>
                <a:spcPts val="0"/>
              </a:spcAft>
              <a:buSzPts val="2400"/>
              <a:buFont typeface="DM Sans"/>
              <a:buNone/>
              <a:defRPr sz="2400" b="1">
                <a:latin typeface="DM Sans"/>
                <a:ea typeface="DM Sans"/>
                <a:cs typeface="DM Sans"/>
                <a:sym typeface="DM Sans"/>
              </a:defRPr>
            </a:lvl5pPr>
            <a:lvl6pPr lvl="5" rtl="0">
              <a:lnSpc>
                <a:spcPct val="115000"/>
              </a:lnSpc>
              <a:spcBef>
                <a:spcPts val="0"/>
              </a:spcBef>
              <a:spcAft>
                <a:spcPts val="0"/>
              </a:spcAft>
              <a:buSzPts val="2400"/>
              <a:buFont typeface="DM Sans"/>
              <a:buNone/>
              <a:defRPr sz="2400" b="1">
                <a:latin typeface="DM Sans"/>
                <a:ea typeface="DM Sans"/>
                <a:cs typeface="DM Sans"/>
                <a:sym typeface="DM Sans"/>
              </a:defRPr>
            </a:lvl6pPr>
            <a:lvl7pPr lvl="6" rtl="0">
              <a:lnSpc>
                <a:spcPct val="115000"/>
              </a:lnSpc>
              <a:spcBef>
                <a:spcPts val="0"/>
              </a:spcBef>
              <a:spcAft>
                <a:spcPts val="0"/>
              </a:spcAft>
              <a:buSzPts val="2400"/>
              <a:buFont typeface="DM Sans"/>
              <a:buNone/>
              <a:defRPr sz="2400" b="1">
                <a:latin typeface="DM Sans"/>
                <a:ea typeface="DM Sans"/>
                <a:cs typeface="DM Sans"/>
                <a:sym typeface="DM Sans"/>
              </a:defRPr>
            </a:lvl7pPr>
            <a:lvl8pPr lvl="7" rtl="0">
              <a:lnSpc>
                <a:spcPct val="115000"/>
              </a:lnSpc>
              <a:spcBef>
                <a:spcPts val="0"/>
              </a:spcBef>
              <a:spcAft>
                <a:spcPts val="0"/>
              </a:spcAft>
              <a:buSzPts val="2400"/>
              <a:buFont typeface="DM Sans"/>
              <a:buNone/>
              <a:defRPr sz="2400" b="1">
                <a:latin typeface="DM Sans"/>
                <a:ea typeface="DM Sans"/>
                <a:cs typeface="DM Sans"/>
                <a:sym typeface="DM Sans"/>
              </a:defRPr>
            </a:lvl8pPr>
            <a:lvl9pPr lvl="8"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9" name="Google Shape;169;p23"/>
          <p:cNvSpPr txBox="1">
            <a:spLocks noGrp="1"/>
          </p:cNvSpPr>
          <p:nvPr>
            <p:ph type="subTitle" idx="5"/>
          </p:nvPr>
        </p:nvSpPr>
        <p:spPr>
          <a:xfrm>
            <a:off x="3352500" y="1480225"/>
            <a:ext cx="2439000" cy="860400"/>
          </a:xfrm>
          <a:prstGeom prst="rect">
            <a:avLst/>
          </a:prstGeom>
          <a:ln>
            <a:noFill/>
          </a:ln>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Poppins"/>
                <a:ea typeface="Poppins"/>
                <a:cs typeface="Poppins"/>
                <a:sym typeface="Poppins"/>
              </a:defRPr>
            </a:lvl1pPr>
            <a:lvl2pPr lvl="1" rtl="0">
              <a:lnSpc>
                <a:spcPct val="115000"/>
              </a:lnSpc>
              <a:spcBef>
                <a:spcPts val="0"/>
              </a:spcBef>
              <a:spcAft>
                <a:spcPts val="0"/>
              </a:spcAft>
              <a:buSzPts val="2400"/>
              <a:buFont typeface="DM Sans"/>
              <a:buNone/>
              <a:defRPr sz="2400" b="1">
                <a:latin typeface="DM Sans"/>
                <a:ea typeface="DM Sans"/>
                <a:cs typeface="DM Sans"/>
                <a:sym typeface="DM Sans"/>
              </a:defRPr>
            </a:lvl2pPr>
            <a:lvl3pPr lvl="2" rtl="0">
              <a:lnSpc>
                <a:spcPct val="115000"/>
              </a:lnSpc>
              <a:spcBef>
                <a:spcPts val="0"/>
              </a:spcBef>
              <a:spcAft>
                <a:spcPts val="0"/>
              </a:spcAft>
              <a:buSzPts val="2400"/>
              <a:buFont typeface="DM Sans"/>
              <a:buNone/>
              <a:defRPr sz="2400" b="1">
                <a:latin typeface="DM Sans"/>
                <a:ea typeface="DM Sans"/>
                <a:cs typeface="DM Sans"/>
                <a:sym typeface="DM Sans"/>
              </a:defRPr>
            </a:lvl3pPr>
            <a:lvl4pPr lvl="3" rtl="0">
              <a:lnSpc>
                <a:spcPct val="115000"/>
              </a:lnSpc>
              <a:spcBef>
                <a:spcPts val="0"/>
              </a:spcBef>
              <a:spcAft>
                <a:spcPts val="0"/>
              </a:spcAft>
              <a:buSzPts val="2400"/>
              <a:buFont typeface="DM Sans"/>
              <a:buNone/>
              <a:defRPr sz="2400" b="1">
                <a:latin typeface="DM Sans"/>
                <a:ea typeface="DM Sans"/>
                <a:cs typeface="DM Sans"/>
                <a:sym typeface="DM Sans"/>
              </a:defRPr>
            </a:lvl4pPr>
            <a:lvl5pPr lvl="4" rtl="0">
              <a:lnSpc>
                <a:spcPct val="115000"/>
              </a:lnSpc>
              <a:spcBef>
                <a:spcPts val="0"/>
              </a:spcBef>
              <a:spcAft>
                <a:spcPts val="0"/>
              </a:spcAft>
              <a:buSzPts val="2400"/>
              <a:buFont typeface="DM Sans"/>
              <a:buNone/>
              <a:defRPr sz="2400" b="1">
                <a:latin typeface="DM Sans"/>
                <a:ea typeface="DM Sans"/>
                <a:cs typeface="DM Sans"/>
                <a:sym typeface="DM Sans"/>
              </a:defRPr>
            </a:lvl5pPr>
            <a:lvl6pPr lvl="5" rtl="0">
              <a:lnSpc>
                <a:spcPct val="115000"/>
              </a:lnSpc>
              <a:spcBef>
                <a:spcPts val="0"/>
              </a:spcBef>
              <a:spcAft>
                <a:spcPts val="0"/>
              </a:spcAft>
              <a:buSzPts val="2400"/>
              <a:buFont typeface="DM Sans"/>
              <a:buNone/>
              <a:defRPr sz="2400" b="1">
                <a:latin typeface="DM Sans"/>
                <a:ea typeface="DM Sans"/>
                <a:cs typeface="DM Sans"/>
                <a:sym typeface="DM Sans"/>
              </a:defRPr>
            </a:lvl6pPr>
            <a:lvl7pPr lvl="6" rtl="0">
              <a:lnSpc>
                <a:spcPct val="115000"/>
              </a:lnSpc>
              <a:spcBef>
                <a:spcPts val="0"/>
              </a:spcBef>
              <a:spcAft>
                <a:spcPts val="0"/>
              </a:spcAft>
              <a:buSzPts val="2400"/>
              <a:buFont typeface="DM Sans"/>
              <a:buNone/>
              <a:defRPr sz="2400" b="1">
                <a:latin typeface="DM Sans"/>
                <a:ea typeface="DM Sans"/>
                <a:cs typeface="DM Sans"/>
                <a:sym typeface="DM Sans"/>
              </a:defRPr>
            </a:lvl7pPr>
            <a:lvl8pPr lvl="7" rtl="0">
              <a:lnSpc>
                <a:spcPct val="115000"/>
              </a:lnSpc>
              <a:spcBef>
                <a:spcPts val="0"/>
              </a:spcBef>
              <a:spcAft>
                <a:spcPts val="0"/>
              </a:spcAft>
              <a:buSzPts val="2400"/>
              <a:buFont typeface="DM Sans"/>
              <a:buNone/>
              <a:defRPr sz="2400" b="1">
                <a:latin typeface="DM Sans"/>
                <a:ea typeface="DM Sans"/>
                <a:cs typeface="DM Sans"/>
                <a:sym typeface="DM Sans"/>
              </a:defRPr>
            </a:lvl8pPr>
            <a:lvl9pPr lvl="8"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70" name="Google Shape;170;p23"/>
          <p:cNvSpPr txBox="1">
            <a:spLocks noGrp="1"/>
          </p:cNvSpPr>
          <p:nvPr>
            <p:ph type="subTitle" idx="6"/>
          </p:nvPr>
        </p:nvSpPr>
        <p:spPr>
          <a:xfrm>
            <a:off x="5988375" y="1480225"/>
            <a:ext cx="2439000" cy="860400"/>
          </a:xfrm>
          <a:prstGeom prst="rect">
            <a:avLst/>
          </a:prstGeom>
          <a:ln>
            <a:noFill/>
          </a:ln>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Poppins"/>
                <a:ea typeface="Poppins"/>
                <a:cs typeface="Poppins"/>
                <a:sym typeface="Poppins"/>
              </a:defRPr>
            </a:lvl1pPr>
            <a:lvl2pPr lvl="1" rtl="0">
              <a:lnSpc>
                <a:spcPct val="115000"/>
              </a:lnSpc>
              <a:spcBef>
                <a:spcPts val="0"/>
              </a:spcBef>
              <a:spcAft>
                <a:spcPts val="0"/>
              </a:spcAft>
              <a:buSzPts val="2400"/>
              <a:buFont typeface="DM Sans"/>
              <a:buNone/>
              <a:defRPr sz="2400" b="1">
                <a:latin typeface="DM Sans"/>
                <a:ea typeface="DM Sans"/>
                <a:cs typeface="DM Sans"/>
                <a:sym typeface="DM Sans"/>
              </a:defRPr>
            </a:lvl2pPr>
            <a:lvl3pPr lvl="2" rtl="0">
              <a:lnSpc>
                <a:spcPct val="115000"/>
              </a:lnSpc>
              <a:spcBef>
                <a:spcPts val="0"/>
              </a:spcBef>
              <a:spcAft>
                <a:spcPts val="0"/>
              </a:spcAft>
              <a:buSzPts val="2400"/>
              <a:buFont typeface="DM Sans"/>
              <a:buNone/>
              <a:defRPr sz="2400" b="1">
                <a:latin typeface="DM Sans"/>
                <a:ea typeface="DM Sans"/>
                <a:cs typeface="DM Sans"/>
                <a:sym typeface="DM Sans"/>
              </a:defRPr>
            </a:lvl3pPr>
            <a:lvl4pPr lvl="3" rtl="0">
              <a:lnSpc>
                <a:spcPct val="115000"/>
              </a:lnSpc>
              <a:spcBef>
                <a:spcPts val="0"/>
              </a:spcBef>
              <a:spcAft>
                <a:spcPts val="0"/>
              </a:spcAft>
              <a:buSzPts val="2400"/>
              <a:buFont typeface="DM Sans"/>
              <a:buNone/>
              <a:defRPr sz="2400" b="1">
                <a:latin typeface="DM Sans"/>
                <a:ea typeface="DM Sans"/>
                <a:cs typeface="DM Sans"/>
                <a:sym typeface="DM Sans"/>
              </a:defRPr>
            </a:lvl4pPr>
            <a:lvl5pPr lvl="4" rtl="0">
              <a:lnSpc>
                <a:spcPct val="115000"/>
              </a:lnSpc>
              <a:spcBef>
                <a:spcPts val="0"/>
              </a:spcBef>
              <a:spcAft>
                <a:spcPts val="0"/>
              </a:spcAft>
              <a:buSzPts val="2400"/>
              <a:buFont typeface="DM Sans"/>
              <a:buNone/>
              <a:defRPr sz="2400" b="1">
                <a:latin typeface="DM Sans"/>
                <a:ea typeface="DM Sans"/>
                <a:cs typeface="DM Sans"/>
                <a:sym typeface="DM Sans"/>
              </a:defRPr>
            </a:lvl5pPr>
            <a:lvl6pPr lvl="5" rtl="0">
              <a:lnSpc>
                <a:spcPct val="115000"/>
              </a:lnSpc>
              <a:spcBef>
                <a:spcPts val="0"/>
              </a:spcBef>
              <a:spcAft>
                <a:spcPts val="0"/>
              </a:spcAft>
              <a:buSzPts val="2400"/>
              <a:buFont typeface="DM Sans"/>
              <a:buNone/>
              <a:defRPr sz="2400" b="1">
                <a:latin typeface="DM Sans"/>
                <a:ea typeface="DM Sans"/>
                <a:cs typeface="DM Sans"/>
                <a:sym typeface="DM Sans"/>
              </a:defRPr>
            </a:lvl6pPr>
            <a:lvl7pPr lvl="6" rtl="0">
              <a:lnSpc>
                <a:spcPct val="115000"/>
              </a:lnSpc>
              <a:spcBef>
                <a:spcPts val="0"/>
              </a:spcBef>
              <a:spcAft>
                <a:spcPts val="0"/>
              </a:spcAft>
              <a:buSzPts val="2400"/>
              <a:buFont typeface="DM Sans"/>
              <a:buNone/>
              <a:defRPr sz="2400" b="1">
                <a:latin typeface="DM Sans"/>
                <a:ea typeface="DM Sans"/>
                <a:cs typeface="DM Sans"/>
                <a:sym typeface="DM Sans"/>
              </a:defRPr>
            </a:lvl7pPr>
            <a:lvl8pPr lvl="7" rtl="0">
              <a:lnSpc>
                <a:spcPct val="115000"/>
              </a:lnSpc>
              <a:spcBef>
                <a:spcPts val="0"/>
              </a:spcBef>
              <a:spcAft>
                <a:spcPts val="0"/>
              </a:spcAft>
              <a:buSzPts val="2400"/>
              <a:buFont typeface="DM Sans"/>
              <a:buNone/>
              <a:defRPr sz="2400" b="1">
                <a:latin typeface="DM Sans"/>
                <a:ea typeface="DM Sans"/>
                <a:cs typeface="DM Sans"/>
                <a:sym typeface="DM Sans"/>
              </a:defRPr>
            </a:lvl8pPr>
            <a:lvl9pPr lvl="8"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71" name="Google Shape;171;p23"/>
          <p:cNvGrpSpPr/>
          <p:nvPr/>
        </p:nvGrpSpPr>
        <p:grpSpPr>
          <a:xfrm>
            <a:off x="-928775" y="-93025"/>
            <a:ext cx="10062875" cy="6791097"/>
            <a:chOff x="-928775" y="-93025"/>
            <a:chExt cx="10062875" cy="6791097"/>
          </a:xfrm>
        </p:grpSpPr>
        <p:sp>
          <p:nvSpPr>
            <p:cNvPr id="172" name="Google Shape;172;p23"/>
            <p:cNvSpPr/>
            <p:nvPr/>
          </p:nvSpPr>
          <p:spPr>
            <a:xfrm>
              <a:off x="-928775" y="-93025"/>
              <a:ext cx="1648800" cy="1648800"/>
            </a:xfrm>
            <a:prstGeom prst="ellipse">
              <a:avLst/>
            </a:prstGeom>
            <a:solidFill>
              <a:srgbClr val="74CEC4">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nvGrpSpPr>
            <p:cNvPr id="173" name="Google Shape;173;p23"/>
            <p:cNvGrpSpPr/>
            <p:nvPr/>
          </p:nvGrpSpPr>
          <p:grpSpPr>
            <a:xfrm>
              <a:off x="8424000" y="4173728"/>
              <a:ext cx="710100" cy="2524343"/>
              <a:chOff x="8424000" y="4173728"/>
              <a:chExt cx="710100" cy="2524343"/>
            </a:xfrm>
          </p:grpSpPr>
          <p:sp>
            <p:nvSpPr>
              <p:cNvPr id="174" name="Google Shape;174;p23"/>
              <p:cNvSpPr/>
              <p:nvPr/>
            </p:nvSpPr>
            <p:spPr>
              <a:xfrm>
                <a:off x="8609250" y="4173728"/>
                <a:ext cx="339600" cy="339600"/>
              </a:xfrm>
              <a:prstGeom prst="ellipse">
                <a:avLst/>
              </a:prstGeom>
              <a:solidFill>
                <a:srgbClr val="F2557A">
                  <a:alpha val="76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75" name="Google Shape;175;p23"/>
              <p:cNvSpPr/>
              <p:nvPr/>
            </p:nvSpPr>
            <p:spPr>
              <a:xfrm>
                <a:off x="8424000" y="4608572"/>
                <a:ext cx="710100" cy="2089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2">
  <p:cSld name="CUSTOM_6_1_1">
    <p:spTree>
      <p:nvGrpSpPr>
        <p:cNvPr id="1" name="Shape 176"/>
        <p:cNvGrpSpPr/>
        <p:nvPr/>
      </p:nvGrpSpPr>
      <p:grpSpPr>
        <a:xfrm>
          <a:off x="0" y="0"/>
          <a:ext cx="0" cy="0"/>
          <a:chOff x="0" y="0"/>
          <a:chExt cx="0" cy="0"/>
        </a:xfrm>
      </p:grpSpPr>
      <p:sp>
        <p:nvSpPr>
          <p:cNvPr id="177" name="Google Shape;177;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8" name="Google Shape;178;p24"/>
          <p:cNvSpPr txBox="1">
            <a:spLocks noGrp="1"/>
          </p:cNvSpPr>
          <p:nvPr>
            <p:ph type="subTitle" idx="1"/>
          </p:nvPr>
        </p:nvSpPr>
        <p:spPr>
          <a:xfrm>
            <a:off x="720000" y="1781139"/>
            <a:ext cx="3851700" cy="1203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79" name="Google Shape;179;p24"/>
          <p:cNvSpPr txBox="1">
            <a:spLocks noGrp="1"/>
          </p:cNvSpPr>
          <p:nvPr>
            <p:ph type="subTitle" idx="2"/>
          </p:nvPr>
        </p:nvSpPr>
        <p:spPr>
          <a:xfrm>
            <a:off x="4571802" y="1778800"/>
            <a:ext cx="3851700" cy="1203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80" name="Google Shape;180;p24"/>
          <p:cNvSpPr txBox="1">
            <a:spLocks noGrp="1"/>
          </p:cNvSpPr>
          <p:nvPr>
            <p:ph type="subTitle" idx="3"/>
          </p:nvPr>
        </p:nvSpPr>
        <p:spPr>
          <a:xfrm>
            <a:off x="720000" y="3635325"/>
            <a:ext cx="7704000" cy="665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81" name="Google Shape;181;p24"/>
          <p:cNvSpPr txBox="1">
            <a:spLocks noGrp="1"/>
          </p:cNvSpPr>
          <p:nvPr>
            <p:ph type="subTitle" idx="4"/>
          </p:nvPr>
        </p:nvSpPr>
        <p:spPr>
          <a:xfrm>
            <a:off x="720000" y="1467825"/>
            <a:ext cx="3851700" cy="4275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600"/>
              <a:buFont typeface="DM Sans"/>
              <a:buNone/>
              <a:defRPr sz="2000" b="1">
                <a:latin typeface="Poppins"/>
                <a:ea typeface="Poppins"/>
                <a:cs typeface="Poppins"/>
                <a:sym typeface="Poppins"/>
              </a:defRPr>
            </a:lvl1pPr>
            <a:lvl2pPr lvl="1" rtl="0">
              <a:lnSpc>
                <a:spcPct val="115000"/>
              </a:lnSpc>
              <a:spcBef>
                <a:spcPts val="0"/>
              </a:spcBef>
              <a:spcAft>
                <a:spcPts val="0"/>
              </a:spcAft>
              <a:buSzPts val="2600"/>
              <a:buFont typeface="DM Sans"/>
              <a:buNone/>
              <a:defRPr sz="2600" b="1">
                <a:latin typeface="DM Sans"/>
                <a:ea typeface="DM Sans"/>
                <a:cs typeface="DM Sans"/>
                <a:sym typeface="DM Sans"/>
              </a:defRPr>
            </a:lvl2pPr>
            <a:lvl3pPr lvl="2" rtl="0">
              <a:lnSpc>
                <a:spcPct val="115000"/>
              </a:lnSpc>
              <a:spcBef>
                <a:spcPts val="0"/>
              </a:spcBef>
              <a:spcAft>
                <a:spcPts val="0"/>
              </a:spcAft>
              <a:buSzPts val="2600"/>
              <a:buFont typeface="DM Sans"/>
              <a:buNone/>
              <a:defRPr sz="2600" b="1">
                <a:latin typeface="DM Sans"/>
                <a:ea typeface="DM Sans"/>
                <a:cs typeface="DM Sans"/>
                <a:sym typeface="DM Sans"/>
              </a:defRPr>
            </a:lvl3pPr>
            <a:lvl4pPr lvl="3" rtl="0">
              <a:lnSpc>
                <a:spcPct val="115000"/>
              </a:lnSpc>
              <a:spcBef>
                <a:spcPts val="0"/>
              </a:spcBef>
              <a:spcAft>
                <a:spcPts val="0"/>
              </a:spcAft>
              <a:buSzPts val="2600"/>
              <a:buFont typeface="DM Sans"/>
              <a:buNone/>
              <a:defRPr sz="2600" b="1">
                <a:latin typeface="DM Sans"/>
                <a:ea typeface="DM Sans"/>
                <a:cs typeface="DM Sans"/>
                <a:sym typeface="DM Sans"/>
              </a:defRPr>
            </a:lvl4pPr>
            <a:lvl5pPr lvl="4" rtl="0">
              <a:lnSpc>
                <a:spcPct val="115000"/>
              </a:lnSpc>
              <a:spcBef>
                <a:spcPts val="0"/>
              </a:spcBef>
              <a:spcAft>
                <a:spcPts val="0"/>
              </a:spcAft>
              <a:buSzPts val="2600"/>
              <a:buFont typeface="DM Sans"/>
              <a:buNone/>
              <a:defRPr sz="2600" b="1">
                <a:latin typeface="DM Sans"/>
                <a:ea typeface="DM Sans"/>
                <a:cs typeface="DM Sans"/>
                <a:sym typeface="DM Sans"/>
              </a:defRPr>
            </a:lvl5pPr>
            <a:lvl6pPr lvl="5" rtl="0">
              <a:lnSpc>
                <a:spcPct val="115000"/>
              </a:lnSpc>
              <a:spcBef>
                <a:spcPts val="0"/>
              </a:spcBef>
              <a:spcAft>
                <a:spcPts val="0"/>
              </a:spcAft>
              <a:buSzPts val="2600"/>
              <a:buFont typeface="DM Sans"/>
              <a:buNone/>
              <a:defRPr sz="2600" b="1">
                <a:latin typeface="DM Sans"/>
                <a:ea typeface="DM Sans"/>
                <a:cs typeface="DM Sans"/>
                <a:sym typeface="DM Sans"/>
              </a:defRPr>
            </a:lvl6pPr>
            <a:lvl7pPr lvl="6" rtl="0">
              <a:lnSpc>
                <a:spcPct val="115000"/>
              </a:lnSpc>
              <a:spcBef>
                <a:spcPts val="0"/>
              </a:spcBef>
              <a:spcAft>
                <a:spcPts val="0"/>
              </a:spcAft>
              <a:buSzPts val="2600"/>
              <a:buFont typeface="DM Sans"/>
              <a:buNone/>
              <a:defRPr sz="2600" b="1">
                <a:latin typeface="DM Sans"/>
                <a:ea typeface="DM Sans"/>
                <a:cs typeface="DM Sans"/>
                <a:sym typeface="DM Sans"/>
              </a:defRPr>
            </a:lvl7pPr>
            <a:lvl8pPr lvl="7" rtl="0">
              <a:lnSpc>
                <a:spcPct val="115000"/>
              </a:lnSpc>
              <a:spcBef>
                <a:spcPts val="0"/>
              </a:spcBef>
              <a:spcAft>
                <a:spcPts val="0"/>
              </a:spcAft>
              <a:buSzPts val="2600"/>
              <a:buFont typeface="DM Sans"/>
              <a:buNone/>
              <a:defRPr sz="2600" b="1">
                <a:latin typeface="DM Sans"/>
                <a:ea typeface="DM Sans"/>
                <a:cs typeface="DM Sans"/>
                <a:sym typeface="DM Sans"/>
              </a:defRPr>
            </a:lvl8pPr>
            <a:lvl9pPr lvl="8" rtl="0">
              <a:lnSpc>
                <a:spcPct val="115000"/>
              </a:lnSpc>
              <a:spcBef>
                <a:spcPts val="0"/>
              </a:spcBef>
              <a:spcAft>
                <a:spcPts val="0"/>
              </a:spcAft>
              <a:buSzPts val="2600"/>
              <a:buFont typeface="DM Sans"/>
              <a:buNone/>
              <a:defRPr sz="2600" b="1">
                <a:latin typeface="DM Sans"/>
                <a:ea typeface="DM Sans"/>
                <a:cs typeface="DM Sans"/>
                <a:sym typeface="DM Sans"/>
              </a:defRPr>
            </a:lvl9pPr>
          </a:lstStyle>
          <a:p>
            <a:endParaRPr/>
          </a:p>
        </p:txBody>
      </p:sp>
      <p:sp>
        <p:nvSpPr>
          <p:cNvPr id="182" name="Google Shape;182;p24"/>
          <p:cNvSpPr txBox="1">
            <a:spLocks noGrp="1"/>
          </p:cNvSpPr>
          <p:nvPr>
            <p:ph type="subTitle" idx="5"/>
          </p:nvPr>
        </p:nvSpPr>
        <p:spPr>
          <a:xfrm>
            <a:off x="4571800" y="1467825"/>
            <a:ext cx="3851700" cy="4275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600"/>
              <a:buFont typeface="DM Sans"/>
              <a:buNone/>
              <a:defRPr sz="2000" b="1">
                <a:latin typeface="Poppins"/>
                <a:ea typeface="Poppins"/>
                <a:cs typeface="Poppins"/>
                <a:sym typeface="Poppins"/>
              </a:defRPr>
            </a:lvl1pPr>
            <a:lvl2pPr lvl="1" rtl="0">
              <a:lnSpc>
                <a:spcPct val="115000"/>
              </a:lnSpc>
              <a:spcBef>
                <a:spcPts val="0"/>
              </a:spcBef>
              <a:spcAft>
                <a:spcPts val="0"/>
              </a:spcAft>
              <a:buSzPts val="2600"/>
              <a:buFont typeface="DM Sans"/>
              <a:buNone/>
              <a:defRPr sz="2600" b="1">
                <a:latin typeface="DM Sans"/>
                <a:ea typeface="DM Sans"/>
                <a:cs typeface="DM Sans"/>
                <a:sym typeface="DM Sans"/>
              </a:defRPr>
            </a:lvl2pPr>
            <a:lvl3pPr lvl="2" rtl="0">
              <a:lnSpc>
                <a:spcPct val="115000"/>
              </a:lnSpc>
              <a:spcBef>
                <a:spcPts val="0"/>
              </a:spcBef>
              <a:spcAft>
                <a:spcPts val="0"/>
              </a:spcAft>
              <a:buSzPts val="2600"/>
              <a:buFont typeface="DM Sans"/>
              <a:buNone/>
              <a:defRPr sz="2600" b="1">
                <a:latin typeface="DM Sans"/>
                <a:ea typeface="DM Sans"/>
                <a:cs typeface="DM Sans"/>
                <a:sym typeface="DM Sans"/>
              </a:defRPr>
            </a:lvl3pPr>
            <a:lvl4pPr lvl="3" rtl="0">
              <a:lnSpc>
                <a:spcPct val="115000"/>
              </a:lnSpc>
              <a:spcBef>
                <a:spcPts val="0"/>
              </a:spcBef>
              <a:spcAft>
                <a:spcPts val="0"/>
              </a:spcAft>
              <a:buSzPts val="2600"/>
              <a:buFont typeface="DM Sans"/>
              <a:buNone/>
              <a:defRPr sz="2600" b="1">
                <a:latin typeface="DM Sans"/>
                <a:ea typeface="DM Sans"/>
                <a:cs typeface="DM Sans"/>
                <a:sym typeface="DM Sans"/>
              </a:defRPr>
            </a:lvl4pPr>
            <a:lvl5pPr lvl="4" rtl="0">
              <a:lnSpc>
                <a:spcPct val="115000"/>
              </a:lnSpc>
              <a:spcBef>
                <a:spcPts val="0"/>
              </a:spcBef>
              <a:spcAft>
                <a:spcPts val="0"/>
              </a:spcAft>
              <a:buSzPts val="2600"/>
              <a:buFont typeface="DM Sans"/>
              <a:buNone/>
              <a:defRPr sz="2600" b="1">
                <a:latin typeface="DM Sans"/>
                <a:ea typeface="DM Sans"/>
                <a:cs typeface="DM Sans"/>
                <a:sym typeface="DM Sans"/>
              </a:defRPr>
            </a:lvl5pPr>
            <a:lvl6pPr lvl="5" rtl="0">
              <a:lnSpc>
                <a:spcPct val="115000"/>
              </a:lnSpc>
              <a:spcBef>
                <a:spcPts val="0"/>
              </a:spcBef>
              <a:spcAft>
                <a:spcPts val="0"/>
              </a:spcAft>
              <a:buSzPts val="2600"/>
              <a:buFont typeface="DM Sans"/>
              <a:buNone/>
              <a:defRPr sz="2600" b="1">
                <a:latin typeface="DM Sans"/>
                <a:ea typeface="DM Sans"/>
                <a:cs typeface="DM Sans"/>
                <a:sym typeface="DM Sans"/>
              </a:defRPr>
            </a:lvl6pPr>
            <a:lvl7pPr lvl="6" rtl="0">
              <a:lnSpc>
                <a:spcPct val="115000"/>
              </a:lnSpc>
              <a:spcBef>
                <a:spcPts val="0"/>
              </a:spcBef>
              <a:spcAft>
                <a:spcPts val="0"/>
              </a:spcAft>
              <a:buSzPts val="2600"/>
              <a:buFont typeface="DM Sans"/>
              <a:buNone/>
              <a:defRPr sz="2600" b="1">
                <a:latin typeface="DM Sans"/>
                <a:ea typeface="DM Sans"/>
                <a:cs typeface="DM Sans"/>
                <a:sym typeface="DM Sans"/>
              </a:defRPr>
            </a:lvl7pPr>
            <a:lvl8pPr lvl="7" rtl="0">
              <a:lnSpc>
                <a:spcPct val="115000"/>
              </a:lnSpc>
              <a:spcBef>
                <a:spcPts val="0"/>
              </a:spcBef>
              <a:spcAft>
                <a:spcPts val="0"/>
              </a:spcAft>
              <a:buSzPts val="2600"/>
              <a:buFont typeface="DM Sans"/>
              <a:buNone/>
              <a:defRPr sz="2600" b="1">
                <a:latin typeface="DM Sans"/>
                <a:ea typeface="DM Sans"/>
                <a:cs typeface="DM Sans"/>
                <a:sym typeface="DM Sans"/>
              </a:defRPr>
            </a:lvl8pPr>
            <a:lvl9pPr lvl="8" rtl="0">
              <a:lnSpc>
                <a:spcPct val="115000"/>
              </a:lnSpc>
              <a:spcBef>
                <a:spcPts val="0"/>
              </a:spcBef>
              <a:spcAft>
                <a:spcPts val="0"/>
              </a:spcAft>
              <a:buSzPts val="2600"/>
              <a:buFont typeface="DM Sans"/>
              <a:buNone/>
              <a:defRPr sz="2600" b="1">
                <a:latin typeface="DM Sans"/>
                <a:ea typeface="DM Sans"/>
                <a:cs typeface="DM Sans"/>
                <a:sym typeface="DM Sans"/>
              </a:defRPr>
            </a:lvl9pPr>
          </a:lstStyle>
          <a:p>
            <a:endParaRPr/>
          </a:p>
        </p:txBody>
      </p:sp>
      <p:sp>
        <p:nvSpPr>
          <p:cNvPr id="183" name="Google Shape;183;p24"/>
          <p:cNvSpPr txBox="1">
            <a:spLocks noGrp="1"/>
          </p:cNvSpPr>
          <p:nvPr>
            <p:ph type="subTitle" idx="6"/>
          </p:nvPr>
        </p:nvSpPr>
        <p:spPr>
          <a:xfrm>
            <a:off x="720000" y="3325377"/>
            <a:ext cx="7704000" cy="4275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600"/>
              <a:buFont typeface="DM Sans"/>
              <a:buNone/>
              <a:defRPr sz="2000" b="1">
                <a:latin typeface="Poppins"/>
                <a:ea typeface="Poppins"/>
                <a:cs typeface="Poppins"/>
                <a:sym typeface="Poppins"/>
              </a:defRPr>
            </a:lvl1pPr>
            <a:lvl2pPr lvl="1" rtl="0">
              <a:lnSpc>
                <a:spcPct val="115000"/>
              </a:lnSpc>
              <a:spcBef>
                <a:spcPts val="0"/>
              </a:spcBef>
              <a:spcAft>
                <a:spcPts val="0"/>
              </a:spcAft>
              <a:buSzPts val="2600"/>
              <a:buFont typeface="DM Sans"/>
              <a:buNone/>
              <a:defRPr sz="2600" b="1">
                <a:latin typeface="DM Sans"/>
                <a:ea typeface="DM Sans"/>
                <a:cs typeface="DM Sans"/>
                <a:sym typeface="DM Sans"/>
              </a:defRPr>
            </a:lvl2pPr>
            <a:lvl3pPr lvl="2" rtl="0">
              <a:lnSpc>
                <a:spcPct val="115000"/>
              </a:lnSpc>
              <a:spcBef>
                <a:spcPts val="0"/>
              </a:spcBef>
              <a:spcAft>
                <a:spcPts val="0"/>
              </a:spcAft>
              <a:buSzPts val="2600"/>
              <a:buFont typeface="DM Sans"/>
              <a:buNone/>
              <a:defRPr sz="2600" b="1">
                <a:latin typeface="DM Sans"/>
                <a:ea typeface="DM Sans"/>
                <a:cs typeface="DM Sans"/>
                <a:sym typeface="DM Sans"/>
              </a:defRPr>
            </a:lvl3pPr>
            <a:lvl4pPr lvl="3" rtl="0">
              <a:lnSpc>
                <a:spcPct val="115000"/>
              </a:lnSpc>
              <a:spcBef>
                <a:spcPts val="0"/>
              </a:spcBef>
              <a:spcAft>
                <a:spcPts val="0"/>
              </a:spcAft>
              <a:buSzPts val="2600"/>
              <a:buFont typeface="DM Sans"/>
              <a:buNone/>
              <a:defRPr sz="2600" b="1">
                <a:latin typeface="DM Sans"/>
                <a:ea typeface="DM Sans"/>
                <a:cs typeface="DM Sans"/>
                <a:sym typeface="DM Sans"/>
              </a:defRPr>
            </a:lvl4pPr>
            <a:lvl5pPr lvl="4" rtl="0">
              <a:lnSpc>
                <a:spcPct val="115000"/>
              </a:lnSpc>
              <a:spcBef>
                <a:spcPts val="0"/>
              </a:spcBef>
              <a:spcAft>
                <a:spcPts val="0"/>
              </a:spcAft>
              <a:buSzPts val="2600"/>
              <a:buFont typeface="DM Sans"/>
              <a:buNone/>
              <a:defRPr sz="2600" b="1">
                <a:latin typeface="DM Sans"/>
                <a:ea typeface="DM Sans"/>
                <a:cs typeface="DM Sans"/>
                <a:sym typeface="DM Sans"/>
              </a:defRPr>
            </a:lvl5pPr>
            <a:lvl6pPr lvl="5" rtl="0">
              <a:lnSpc>
                <a:spcPct val="115000"/>
              </a:lnSpc>
              <a:spcBef>
                <a:spcPts val="0"/>
              </a:spcBef>
              <a:spcAft>
                <a:spcPts val="0"/>
              </a:spcAft>
              <a:buSzPts val="2600"/>
              <a:buFont typeface="DM Sans"/>
              <a:buNone/>
              <a:defRPr sz="2600" b="1">
                <a:latin typeface="DM Sans"/>
                <a:ea typeface="DM Sans"/>
                <a:cs typeface="DM Sans"/>
                <a:sym typeface="DM Sans"/>
              </a:defRPr>
            </a:lvl6pPr>
            <a:lvl7pPr lvl="6" rtl="0">
              <a:lnSpc>
                <a:spcPct val="115000"/>
              </a:lnSpc>
              <a:spcBef>
                <a:spcPts val="0"/>
              </a:spcBef>
              <a:spcAft>
                <a:spcPts val="0"/>
              </a:spcAft>
              <a:buSzPts val="2600"/>
              <a:buFont typeface="DM Sans"/>
              <a:buNone/>
              <a:defRPr sz="2600" b="1">
                <a:latin typeface="DM Sans"/>
                <a:ea typeface="DM Sans"/>
                <a:cs typeface="DM Sans"/>
                <a:sym typeface="DM Sans"/>
              </a:defRPr>
            </a:lvl7pPr>
            <a:lvl8pPr lvl="7" rtl="0">
              <a:lnSpc>
                <a:spcPct val="115000"/>
              </a:lnSpc>
              <a:spcBef>
                <a:spcPts val="0"/>
              </a:spcBef>
              <a:spcAft>
                <a:spcPts val="0"/>
              </a:spcAft>
              <a:buSzPts val="2600"/>
              <a:buFont typeface="DM Sans"/>
              <a:buNone/>
              <a:defRPr sz="2600" b="1">
                <a:latin typeface="DM Sans"/>
                <a:ea typeface="DM Sans"/>
                <a:cs typeface="DM Sans"/>
                <a:sym typeface="DM Sans"/>
              </a:defRPr>
            </a:lvl8pPr>
            <a:lvl9pPr lvl="8" rtl="0">
              <a:lnSpc>
                <a:spcPct val="115000"/>
              </a:lnSpc>
              <a:spcBef>
                <a:spcPts val="0"/>
              </a:spcBef>
              <a:spcAft>
                <a:spcPts val="0"/>
              </a:spcAft>
              <a:buSzPts val="2600"/>
              <a:buFont typeface="DM Sans"/>
              <a:buNone/>
              <a:defRPr sz="2600" b="1">
                <a:latin typeface="DM Sans"/>
                <a:ea typeface="DM Sans"/>
                <a:cs typeface="DM Sans"/>
                <a:sym typeface="DM Sans"/>
              </a:defRPr>
            </a:lvl9pPr>
          </a:lstStyle>
          <a:p>
            <a:endParaRPr/>
          </a:p>
        </p:txBody>
      </p:sp>
      <p:grpSp>
        <p:nvGrpSpPr>
          <p:cNvPr id="184" name="Google Shape;184;p24"/>
          <p:cNvGrpSpPr/>
          <p:nvPr/>
        </p:nvGrpSpPr>
        <p:grpSpPr>
          <a:xfrm>
            <a:off x="-22300" y="-3825506"/>
            <a:ext cx="9983475" cy="8969006"/>
            <a:chOff x="-22300" y="-3825506"/>
            <a:chExt cx="9983475" cy="8969006"/>
          </a:xfrm>
        </p:grpSpPr>
        <p:sp>
          <p:nvSpPr>
            <p:cNvPr id="185" name="Google Shape;185;p24"/>
            <p:cNvSpPr/>
            <p:nvPr/>
          </p:nvSpPr>
          <p:spPr>
            <a:xfrm flipH="1">
              <a:off x="8312375" y="-678400"/>
              <a:ext cx="1648800" cy="1648800"/>
            </a:xfrm>
            <a:prstGeom prst="ellipse">
              <a:avLst/>
            </a:prstGeom>
            <a:solidFill>
              <a:srgbClr val="74CEC4">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86" name="Google Shape;186;p24"/>
            <p:cNvSpPr/>
            <p:nvPr/>
          </p:nvSpPr>
          <p:spPr>
            <a:xfrm rot="5400000" flipH="1">
              <a:off x="-27100" y="4612200"/>
              <a:ext cx="536100" cy="526500"/>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87" name="Google Shape;187;p24"/>
            <p:cNvSpPr/>
            <p:nvPr/>
          </p:nvSpPr>
          <p:spPr>
            <a:xfrm flipH="1">
              <a:off x="171200" y="4469010"/>
              <a:ext cx="526500" cy="526500"/>
            </a:xfrm>
            <a:prstGeom prst="ellipse">
              <a:avLst/>
            </a:prstGeom>
            <a:solidFill>
              <a:srgbClr val="0584A4">
                <a:alpha val="40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88" name="Google Shape;188;p24"/>
            <p:cNvSpPr/>
            <p:nvPr/>
          </p:nvSpPr>
          <p:spPr>
            <a:xfrm>
              <a:off x="7819550" y="-3825506"/>
              <a:ext cx="1483500" cy="4365000"/>
            </a:xfrm>
            <a:prstGeom prst="roundRect">
              <a:avLst>
                <a:gd name="adj" fmla="val 50000"/>
              </a:avLst>
            </a:prstGeom>
            <a:solidFill>
              <a:srgbClr val="0584A4">
                <a:alpha val="40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89"/>
        <p:cNvGrpSpPr/>
        <p:nvPr/>
      </p:nvGrpSpPr>
      <p:grpSpPr>
        <a:xfrm>
          <a:off x="0" y="0"/>
          <a:ext cx="0" cy="0"/>
          <a:chOff x="0" y="0"/>
          <a:chExt cx="0" cy="0"/>
        </a:xfrm>
      </p:grpSpPr>
      <p:sp>
        <p:nvSpPr>
          <p:cNvPr id="190" name="Google Shape;190;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1" name="Google Shape;191;p25"/>
          <p:cNvSpPr txBox="1">
            <a:spLocks noGrp="1"/>
          </p:cNvSpPr>
          <p:nvPr>
            <p:ph type="subTitle" idx="1"/>
          </p:nvPr>
        </p:nvSpPr>
        <p:spPr>
          <a:xfrm>
            <a:off x="1747638" y="1647925"/>
            <a:ext cx="2626800" cy="9111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92" name="Google Shape;192;p25"/>
          <p:cNvSpPr txBox="1">
            <a:spLocks noGrp="1"/>
          </p:cNvSpPr>
          <p:nvPr>
            <p:ph type="subTitle" idx="2"/>
          </p:nvPr>
        </p:nvSpPr>
        <p:spPr>
          <a:xfrm>
            <a:off x="5186088" y="1647925"/>
            <a:ext cx="2626800" cy="9111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93" name="Google Shape;193;p25"/>
          <p:cNvSpPr txBox="1">
            <a:spLocks noGrp="1"/>
          </p:cNvSpPr>
          <p:nvPr>
            <p:ph type="subTitle" idx="3"/>
          </p:nvPr>
        </p:nvSpPr>
        <p:spPr>
          <a:xfrm>
            <a:off x="1747638" y="3231925"/>
            <a:ext cx="2626800" cy="9111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94" name="Google Shape;194;p25"/>
          <p:cNvSpPr txBox="1">
            <a:spLocks noGrp="1"/>
          </p:cNvSpPr>
          <p:nvPr>
            <p:ph type="subTitle" idx="4"/>
          </p:nvPr>
        </p:nvSpPr>
        <p:spPr>
          <a:xfrm>
            <a:off x="5186088" y="3231925"/>
            <a:ext cx="2626800" cy="9111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95" name="Google Shape;195;p25"/>
          <p:cNvSpPr txBox="1">
            <a:spLocks noGrp="1"/>
          </p:cNvSpPr>
          <p:nvPr>
            <p:ph type="subTitle" idx="5"/>
          </p:nvPr>
        </p:nvSpPr>
        <p:spPr>
          <a:xfrm>
            <a:off x="1747650" y="1215625"/>
            <a:ext cx="2626800" cy="4824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000" b="1">
                <a:latin typeface="Poppins"/>
                <a:ea typeface="Poppins"/>
                <a:cs typeface="Poppins"/>
                <a:sym typeface="Poppins"/>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96" name="Google Shape;196;p25"/>
          <p:cNvSpPr txBox="1">
            <a:spLocks noGrp="1"/>
          </p:cNvSpPr>
          <p:nvPr>
            <p:ph type="subTitle" idx="6"/>
          </p:nvPr>
        </p:nvSpPr>
        <p:spPr>
          <a:xfrm>
            <a:off x="5186100" y="1215625"/>
            <a:ext cx="2626800" cy="4824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000" b="1">
                <a:latin typeface="Poppins"/>
                <a:ea typeface="Poppins"/>
                <a:cs typeface="Poppins"/>
                <a:sym typeface="Poppins"/>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97" name="Google Shape;197;p25"/>
          <p:cNvSpPr txBox="1">
            <a:spLocks noGrp="1"/>
          </p:cNvSpPr>
          <p:nvPr>
            <p:ph type="subTitle" idx="7"/>
          </p:nvPr>
        </p:nvSpPr>
        <p:spPr>
          <a:xfrm>
            <a:off x="1747650" y="2799575"/>
            <a:ext cx="2626800" cy="4824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000" b="1">
                <a:latin typeface="Poppins"/>
                <a:ea typeface="Poppins"/>
                <a:cs typeface="Poppins"/>
                <a:sym typeface="Poppins"/>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98" name="Google Shape;198;p25"/>
          <p:cNvSpPr txBox="1">
            <a:spLocks noGrp="1"/>
          </p:cNvSpPr>
          <p:nvPr>
            <p:ph type="subTitle" idx="8"/>
          </p:nvPr>
        </p:nvSpPr>
        <p:spPr>
          <a:xfrm>
            <a:off x="5186100" y="2799575"/>
            <a:ext cx="2626800" cy="4824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000" b="1">
                <a:latin typeface="Poppins"/>
                <a:ea typeface="Poppins"/>
                <a:cs typeface="Poppins"/>
                <a:sym typeface="Poppins"/>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99" name="Google Shape;199;p25"/>
          <p:cNvGrpSpPr/>
          <p:nvPr/>
        </p:nvGrpSpPr>
        <p:grpSpPr>
          <a:xfrm>
            <a:off x="-2608950" y="-68353"/>
            <a:ext cx="14807675" cy="5426654"/>
            <a:chOff x="-2608950" y="-68353"/>
            <a:chExt cx="14807675" cy="5426654"/>
          </a:xfrm>
        </p:grpSpPr>
        <p:sp>
          <p:nvSpPr>
            <p:cNvPr id="200" name="Google Shape;200;p25"/>
            <p:cNvSpPr/>
            <p:nvPr/>
          </p:nvSpPr>
          <p:spPr>
            <a:xfrm rot="-5400000">
              <a:off x="9880775" y="-1781803"/>
              <a:ext cx="604500" cy="4031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01" name="Google Shape;201;p25"/>
            <p:cNvSpPr/>
            <p:nvPr/>
          </p:nvSpPr>
          <p:spPr>
            <a:xfrm rot="-5400000">
              <a:off x="9588139" y="-734549"/>
              <a:ext cx="604500" cy="2794500"/>
            </a:xfrm>
            <a:prstGeom prst="roundRect">
              <a:avLst>
                <a:gd name="adj" fmla="val 50000"/>
              </a:avLst>
            </a:prstGeom>
            <a:solidFill>
              <a:srgbClr val="74CEC4">
                <a:alpha val="60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02" name="Google Shape;202;p25"/>
            <p:cNvSpPr/>
            <p:nvPr/>
          </p:nvSpPr>
          <p:spPr>
            <a:xfrm rot="5400000">
              <a:off x="-895500" y="3040351"/>
              <a:ext cx="604500" cy="4031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03" name="Google Shape;203;p25"/>
            <p:cNvSpPr/>
            <p:nvPr/>
          </p:nvSpPr>
          <p:spPr>
            <a:xfrm rot="5400000">
              <a:off x="-380001" y="3806300"/>
              <a:ext cx="604500" cy="1641900"/>
            </a:xfrm>
            <a:prstGeom prst="roundRect">
              <a:avLst>
                <a:gd name="adj" fmla="val 50000"/>
              </a:avLst>
            </a:prstGeom>
            <a:solidFill>
              <a:srgbClr val="F2557A">
                <a:alpha val="65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_1">
    <p:bg>
      <p:bgPr>
        <a:solidFill>
          <a:schemeClr val="dk1"/>
        </a:solidFill>
        <a:effectLst/>
      </p:bgPr>
    </p:bg>
    <p:spTree>
      <p:nvGrpSpPr>
        <p:cNvPr id="1" name="Shape 223"/>
        <p:cNvGrpSpPr/>
        <p:nvPr/>
      </p:nvGrpSpPr>
      <p:grpSpPr>
        <a:xfrm>
          <a:off x="0" y="0"/>
          <a:ext cx="0" cy="0"/>
          <a:chOff x="0" y="0"/>
          <a:chExt cx="0" cy="0"/>
        </a:xfrm>
      </p:grpSpPr>
      <p:sp>
        <p:nvSpPr>
          <p:cNvPr id="224" name="Google Shape;224;p27"/>
          <p:cNvSpPr txBox="1">
            <a:spLocks noGrp="1"/>
          </p:cNvSpPr>
          <p:nvPr>
            <p:ph type="title" hasCustomPrompt="1"/>
          </p:nvPr>
        </p:nvSpPr>
        <p:spPr>
          <a:xfrm>
            <a:off x="713225" y="628300"/>
            <a:ext cx="4117200" cy="76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3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5" name="Google Shape;225;p27"/>
          <p:cNvSpPr txBox="1">
            <a:spLocks noGrp="1"/>
          </p:cNvSpPr>
          <p:nvPr>
            <p:ph type="subTitle" idx="1"/>
          </p:nvPr>
        </p:nvSpPr>
        <p:spPr>
          <a:xfrm>
            <a:off x="713225" y="1211869"/>
            <a:ext cx="41172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16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26" name="Google Shape;226;p27"/>
          <p:cNvSpPr txBox="1">
            <a:spLocks noGrp="1"/>
          </p:cNvSpPr>
          <p:nvPr>
            <p:ph type="title" idx="2" hasCustomPrompt="1"/>
          </p:nvPr>
        </p:nvSpPr>
        <p:spPr>
          <a:xfrm>
            <a:off x="713225" y="1980564"/>
            <a:ext cx="4117200" cy="76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3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7" name="Google Shape;227;p27"/>
          <p:cNvSpPr txBox="1">
            <a:spLocks noGrp="1"/>
          </p:cNvSpPr>
          <p:nvPr>
            <p:ph type="subTitle" idx="3"/>
          </p:nvPr>
        </p:nvSpPr>
        <p:spPr>
          <a:xfrm>
            <a:off x="713225" y="2564133"/>
            <a:ext cx="41172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16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28" name="Google Shape;228;p27"/>
          <p:cNvSpPr txBox="1">
            <a:spLocks noGrp="1"/>
          </p:cNvSpPr>
          <p:nvPr>
            <p:ph type="title" idx="4" hasCustomPrompt="1"/>
          </p:nvPr>
        </p:nvSpPr>
        <p:spPr>
          <a:xfrm>
            <a:off x="713225" y="3332828"/>
            <a:ext cx="4117200" cy="76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3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9" name="Google Shape;229;p27"/>
          <p:cNvSpPr txBox="1">
            <a:spLocks noGrp="1"/>
          </p:cNvSpPr>
          <p:nvPr>
            <p:ph type="subTitle" idx="5"/>
          </p:nvPr>
        </p:nvSpPr>
        <p:spPr>
          <a:xfrm>
            <a:off x="713225" y="3916397"/>
            <a:ext cx="41172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16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40"/>
        <p:cNvGrpSpPr/>
        <p:nvPr/>
      </p:nvGrpSpPr>
      <p:grpSpPr>
        <a:xfrm>
          <a:off x="0" y="0"/>
          <a:ext cx="0" cy="0"/>
          <a:chOff x="0" y="0"/>
          <a:chExt cx="0" cy="0"/>
        </a:xfrm>
      </p:grpSpPr>
      <p:sp>
        <p:nvSpPr>
          <p:cNvPr id="241" name="Google Shape;241;p29"/>
          <p:cNvSpPr/>
          <p:nvPr/>
        </p:nvSpPr>
        <p:spPr>
          <a:xfrm flipH="1">
            <a:off x="8312375" y="-678400"/>
            <a:ext cx="1648800" cy="164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42" name="Google Shape;242;p29"/>
          <p:cNvSpPr/>
          <p:nvPr/>
        </p:nvSpPr>
        <p:spPr>
          <a:xfrm rot="5400000" flipH="1">
            <a:off x="-27100" y="4612200"/>
            <a:ext cx="536100" cy="526500"/>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43" name="Google Shape;243;p29"/>
          <p:cNvSpPr/>
          <p:nvPr/>
        </p:nvSpPr>
        <p:spPr>
          <a:xfrm flipH="1">
            <a:off x="171200" y="4469010"/>
            <a:ext cx="526500" cy="526500"/>
          </a:xfrm>
          <a:prstGeom prst="ellipse">
            <a:avLst/>
          </a:prstGeom>
          <a:solidFill>
            <a:srgbClr val="0584A4">
              <a:alpha val="318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44" name="Google Shape;244;p29"/>
          <p:cNvSpPr/>
          <p:nvPr/>
        </p:nvSpPr>
        <p:spPr>
          <a:xfrm>
            <a:off x="7819550" y="-3825506"/>
            <a:ext cx="1483500" cy="4365000"/>
          </a:xfrm>
          <a:prstGeom prst="roundRect">
            <a:avLst>
              <a:gd name="adj" fmla="val 50000"/>
            </a:avLst>
          </a:prstGeom>
          <a:solidFill>
            <a:srgbClr val="FFFFFF">
              <a:alpha val="41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245"/>
        <p:cNvGrpSpPr/>
        <p:nvPr/>
      </p:nvGrpSpPr>
      <p:grpSpPr>
        <a:xfrm>
          <a:off x="0" y="0"/>
          <a:ext cx="0" cy="0"/>
          <a:chOff x="0" y="0"/>
          <a:chExt cx="0" cy="0"/>
        </a:xfrm>
      </p:grpSpPr>
      <p:grpSp>
        <p:nvGrpSpPr>
          <p:cNvPr id="246" name="Google Shape;246;p30"/>
          <p:cNvGrpSpPr/>
          <p:nvPr/>
        </p:nvGrpSpPr>
        <p:grpSpPr>
          <a:xfrm>
            <a:off x="-363114" y="-686855"/>
            <a:ext cx="9835298" cy="6115780"/>
            <a:chOff x="-363114" y="-686855"/>
            <a:chExt cx="9835298" cy="6115780"/>
          </a:xfrm>
        </p:grpSpPr>
        <p:sp>
          <p:nvSpPr>
            <p:cNvPr id="247" name="Google Shape;247;p30"/>
            <p:cNvSpPr/>
            <p:nvPr/>
          </p:nvSpPr>
          <p:spPr>
            <a:xfrm flipH="1">
              <a:off x="8812484" y="4331375"/>
              <a:ext cx="277200" cy="277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48" name="Google Shape;248;p30"/>
            <p:cNvSpPr/>
            <p:nvPr/>
          </p:nvSpPr>
          <p:spPr>
            <a:xfrm rot="10800000" flipH="1">
              <a:off x="-173878" y="-686855"/>
              <a:ext cx="677400" cy="1828500"/>
            </a:xfrm>
            <a:prstGeom prst="roundRect">
              <a:avLst>
                <a:gd name="adj" fmla="val 50000"/>
              </a:avLst>
            </a:prstGeom>
            <a:solidFill>
              <a:srgbClr val="74CEC4">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49" name="Google Shape;249;p30"/>
            <p:cNvSpPr/>
            <p:nvPr/>
          </p:nvSpPr>
          <p:spPr>
            <a:xfrm flipH="1">
              <a:off x="-363114" y="781582"/>
              <a:ext cx="698700" cy="698700"/>
            </a:xfrm>
            <a:prstGeom prst="chord">
              <a:avLst>
                <a:gd name="adj1" fmla="val 5399387"/>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250" name="Google Shape;250;p30"/>
            <p:cNvSpPr/>
            <p:nvPr/>
          </p:nvSpPr>
          <p:spPr>
            <a:xfrm flipH="1">
              <a:off x="8812484" y="4769225"/>
              <a:ext cx="659700" cy="659700"/>
            </a:xfrm>
            <a:prstGeom prst="ellipse">
              <a:avLst/>
            </a:prstGeom>
            <a:solidFill>
              <a:srgbClr val="EE325F">
                <a:alpha val="718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713225" y="2271750"/>
            <a:ext cx="33183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8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713225" y="1267988"/>
            <a:ext cx="1324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 name="Google Shape;20;p3"/>
          <p:cNvSpPr txBox="1">
            <a:spLocks noGrp="1"/>
          </p:cNvSpPr>
          <p:nvPr>
            <p:ph type="subTitle" idx="1"/>
          </p:nvPr>
        </p:nvSpPr>
        <p:spPr>
          <a:xfrm>
            <a:off x="713225" y="3356325"/>
            <a:ext cx="33183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600">
                <a:solidFill>
                  <a:schemeClr val="lt1"/>
                </a:solidFill>
                <a:latin typeface="Albert Sans Medium"/>
                <a:ea typeface="Albert Sans Medium"/>
                <a:cs typeface="Albert Sans Medium"/>
                <a:sym typeface="Albert Sans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5"/>
          <p:cNvSpPr txBox="1">
            <a:spLocks noGrp="1"/>
          </p:cNvSpPr>
          <p:nvPr>
            <p:ph type="subTitle" idx="1"/>
          </p:nvPr>
        </p:nvSpPr>
        <p:spPr>
          <a:xfrm>
            <a:off x="720000" y="3555900"/>
            <a:ext cx="7704000" cy="928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sz="1400" b="0"/>
            </a:lvl1pPr>
            <a:lvl2pPr lvl="1" algn="ctr" rtl="0">
              <a:lnSpc>
                <a:spcPct val="115000"/>
              </a:lnSpc>
              <a:spcBef>
                <a:spcPts val="0"/>
              </a:spcBef>
              <a:spcAft>
                <a:spcPts val="0"/>
              </a:spcAft>
              <a:buSzPts val="2800"/>
              <a:buChar char="○"/>
              <a:defRPr sz="2800"/>
            </a:lvl2pPr>
            <a:lvl3pPr lvl="2" algn="ctr" rtl="0">
              <a:lnSpc>
                <a:spcPct val="115000"/>
              </a:lnSpc>
              <a:spcBef>
                <a:spcPts val="0"/>
              </a:spcBef>
              <a:spcAft>
                <a:spcPts val="0"/>
              </a:spcAft>
              <a:buSzPts val="2800"/>
              <a:buChar char="■"/>
              <a:defRPr sz="2800"/>
            </a:lvl3pPr>
            <a:lvl4pPr lvl="3" algn="ctr" rtl="0">
              <a:lnSpc>
                <a:spcPct val="115000"/>
              </a:lnSpc>
              <a:spcBef>
                <a:spcPts val="0"/>
              </a:spcBef>
              <a:spcAft>
                <a:spcPts val="0"/>
              </a:spcAft>
              <a:buSzPts val="2800"/>
              <a:buChar char="●"/>
              <a:defRPr sz="2800"/>
            </a:lvl4pPr>
            <a:lvl5pPr lvl="4" algn="ctr" rtl="0">
              <a:lnSpc>
                <a:spcPct val="115000"/>
              </a:lnSpc>
              <a:spcBef>
                <a:spcPts val="0"/>
              </a:spcBef>
              <a:spcAft>
                <a:spcPts val="0"/>
              </a:spcAft>
              <a:buSzPts val="2800"/>
              <a:buChar char="○"/>
              <a:defRPr sz="2800"/>
            </a:lvl5pPr>
            <a:lvl6pPr lvl="5" algn="ctr" rtl="0">
              <a:lnSpc>
                <a:spcPct val="115000"/>
              </a:lnSpc>
              <a:spcBef>
                <a:spcPts val="0"/>
              </a:spcBef>
              <a:spcAft>
                <a:spcPts val="0"/>
              </a:spcAft>
              <a:buSzPts val="2800"/>
              <a:buChar char="■"/>
              <a:defRPr sz="2800"/>
            </a:lvl6pPr>
            <a:lvl7pPr lvl="6" algn="ctr" rtl="0">
              <a:lnSpc>
                <a:spcPct val="115000"/>
              </a:lnSpc>
              <a:spcBef>
                <a:spcPts val="0"/>
              </a:spcBef>
              <a:spcAft>
                <a:spcPts val="0"/>
              </a:spcAft>
              <a:buSzPts val="2800"/>
              <a:buChar char="●"/>
              <a:defRPr sz="2800"/>
            </a:lvl7pPr>
            <a:lvl8pPr lvl="7" algn="ctr" rtl="0">
              <a:lnSpc>
                <a:spcPct val="115000"/>
              </a:lnSpc>
              <a:spcBef>
                <a:spcPts val="0"/>
              </a:spcBef>
              <a:spcAft>
                <a:spcPts val="0"/>
              </a:spcAft>
              <a:buSzPts val="2800"/>
              <a:buChar char="○"/>
              <a:defRPr sz="2800"/>
            </a:lvl8pPr>
            <a:lvl9pPr lvl="8" algn="ctr" rtl="0">
              <a:lnSpc>
                <a:spcPct val="115000"/>
              </a:lnSpc>
              <a:spcBef>
                <a:spcPts val="0"/>
              </a:spcBef>
              <a:spcAft>
                <a:spcPts val="0"/>
              </a:spcAft>
              <a:buSzPts val="2800"/>
              <a:buChar char="■"/>
              <a:defRPr sz="2800"/>
            </a:lvl9pPr>
          </a:lstStyle>
          <a:p>
            <a:endParaRPr/>
          </a:p>
        </p:txBody>
      </p:sp>
      <p:sp>
        <p:nvSpPr>
          <p:cNvPr id="32" name="Google Shape;32;p5"/>
          <p:cNvSpPr txBox="1">
            <a:spLocks noGrp="1"/>
          </p:cNvSpPr>
          <p:nvPr>
            <p:ph type="subTitle" idx="2"/>
          </p:nvPr>
        </p:nvSpPr>
        <p:spPr>
          <a:xfrm>
            <a:off x="720000" y="1888700"/>
            <a:ext cx="7704000" cy="928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sz="1400" b="0"/>
            </a:lvl1pPr>
            <a:lvl2pPr lvl="1" algn="ctr" rtl="0">
              <a:lnSpc>
                <a:spcPct val="115000"/>
              </a:lnSpc>
              <a:spcBef>
                <a:spcPts val="0"/>
              </a:spcBef>
              <a:spcAft>
                <a:spcPts val="0"/>
              </a:spcAft>
              <a:buSzPts val="1400"/>
              <a:buChar char="○"/>
              <a:defRPr sz="2800"/>
            </a:lvl2pPr>
            <a:lvl3pPr lvl="2" algn="ctr" rtl="0">
              <a:lnSpc>
                <a:spcPct val="115000"/>
              </a:lnSpc>
              <a:spcBef>
                <a:spcPts val="0"/>
              </a:spcBef>
              <a:spcAft>
                <a:spcPts val="0"/>
              </a:spcAft>
              <a:buSzPts val="1400"/>
              <a:buChar char="■"/>
              <a:defRPr sz="2800"/>
            </a:lvl3pPr>
            <a:lvl4pPr lvl="3" algn="ctr" rtl="0">
              <a:lnSpc>
                <a:spcPct val="115000"/>
              </a:lnSpc>
              <a:spcBef>
                <a:spcPts val="0"/>
              </a:spcBef>
              <a:spcAft>
                <a:spcPts val="0"/>
              </a:spcAft>
              <a:buSzPts val="1400"/>
              <a:buChar char="●"/>
              <a:defRPr sz="2800"/>
            </a:lvl4pPr>
            <a:lvl5pPr lvl="4" algn="ctr" rtl="0">
              <a:lnSpc>
                <a:spcPct val="115000"/>
              </a:lnSpc>
              <a:spcBef>
                <a:spcPts val="0"/>
              </a:spcBef>
              <a:spcAft>
                <a:spcPts val="0"/>
              </a:spcAft>
              <a:buSzPts val="1400"/>
              <a:buChar char="○"/>
              <a:defRPr sz="2800"/>
            </a:lvl5pPr>
            <a:lvl6pPr lvl="5" algn="ctr" rtl="0">
              <a:lnSpc>
                <a:spcPct val="115000"/>
              </a:lnSpc>
              <a:spcBef>
                <a:spcPts val="0"/>
              </a:spcBef>
              <a:spcAft>
                <a:spcPts val="0"/>
              </a:spcAft>
              <a:buSzPts val="1400"/>
              <a:buChar char="■"/>
              <a:defRPr sz="2800"/>
            </a:lvl6pPr>
            <a:lvl7pPr lvl="6" algn="ctr" rtl="0">
              <a:lnSpc>
                <a:spcPct val="115000"/>
              </a:lnSpc>
              <a:spcBef>
                <a:spcPts val="0"/>
              </a:spcBef>
              <a:spcAft>
                <a:spcPts val="0"/>
              </a:spcAft>
              <a:buSzPts val="1400"/>
              <a:buChar char="●"/>
              <a:defRPr sz="2800"/>
            </a:lvl7pPr>
            <a:lvl8pPr lvl="7" algn="ctr" rtl="0">
              <a:lnSpc>
                <a:spcPct val="115000"/>
              </a:lnSpc>
              <a:spcBef>
                <a:spcPts val="0"/>
              </a:spcBef>
              <a:spcAft>
                <a:spcPts val="0"/>
              </a:spcAft>
              <a:buSzPts val="1400"/>
              <a:buChar char="○"/>
              <a:defRPr sz="2800"/>
            </a:lvl8pPr>
            <a:lvl9pPr lvl="8" algn="ctr" rtl="0">
              <a:lnSpc>
                <a:spcPct val="115000"/>
              </a:lnSpc>
              <a:spcBef>
                <a:spcPts val="0"/>
              </a:spcBef>
              <a:spcAft>
                <a:spcPts val="0"/>
              </a:spcAft>
              <a:buSzPts val="1400"/>
              <a:buChar char="■"/>
              <a:defRPr sz="2800"/>
            </a:lvl9pPr>
          </a:lstStyle>
          <a:p>
            <a:endParaRPr/>
          </a:p>
        </p:txBody>
      </p:sp>
      <p:sp>
        <p:nvSpPr>
          <p:cNvPr id="33" name="Google Shape;33;p5"/>
          <p:cNvSpPr txBox="1">
            <a:spLocks noGrp="1"/>
          </p:cNvSpPr>
          <p:nvPr>
            <p:ph type="subTitle" idx="3"/>
          </p:nvPr>
        </p:nvSpPr>
        <p:spPr>
          <a:xfrm>
            <a:off x="720000" y="1387700"/>
            <a:ext cx="7704000" cy="5010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SzPts val="2400"/>
              <a:buFont typeface="DM Sans"/>
              <a:buNone/>
              <a:defRPr sz="2000" b="1">
                <a:latin typeface="Poppins"/>
                <a:ea typeface="Poppins"/>
                <a:cs typeface="Poppins"/>
                <a:sym typeface="Poppins"/>
              </a:defRPr>
            </a:lvl1pPr>
            <a:lvl2pPr lvl="1">
              <a:lnSpc>
                <a:spcPct val="115000"/>
              </a:lnSpc>
              <a:spcBef>
                <a:spcPts val="0"/>
              </a:spcBef>
              <a:spcAft>
                <a:spcPts val="0"/>
              </a:spcAft>
              <a:buSzPts val="1400"/>
              <a:buFont typeface="DM Sans"/>
              <a:buNone/>
              <a:defRPr b="1">
                <a:latin typeface="DM Sans"/>
                <a:ea typeface="DM Sans"/>
                <a:cs typeface="DM Sans"/>
                <a:sym typeface="DM Sans"/>
              </a:defRPr>
            </a:lvl2pPr>
            <a:lvl3pPr lvl="2">
              <a:lnSpc>
                <a:spcPct val="115000"/>
              </a:lnSpc>
              <a:spcBef>
                <a:spcPts val="0"/>
              </a:spcBef>
              <a:spcAft>
                <a:spcPts val="0"/>
              </a:spcAft>
              <a:buSzPts val="1400"/>
              <a:buFont typeface="DM Sans"/>
              <a:buNone/>
              <a:defRPr b="1">
                <a:latin typeface="DM Sans"/>
                <a:ea typeface="DM Sans"/>
                <a:cs typeface="DM Sans"/>
                <a:sym typeface="DM Sans"/>
              </a:defRPr>
            </a:lvl3pPr>
            <a:lvl4pPr lvl="3">
              <a:lnSpc>
                <a:spcPct val="115000"/>
              </a:lnSpc>
              <a:spcBef>
                <a:spcPts val="0"/>
              </a:spcBef>
              <a:spcAft>
                <a:spcPts val="0"/>
              </a:spcAft>
              <a:buSzPts val="1400"/>
              <a:buFont typeface="DM Sans"/>
              <a:buNone/>
              <a:defRPr b="1">
                <a:latin typeface="DM Sans"/>
                <a:ea typeface="DM Sans"/>
                <a:cs typeface="DM Sans"/>
                <a:sym typeface="DM Sans"/>
              </a:defRPr>
            </a:lvl4pPr>
            <a:lvl5pPr lvl="4">
              <a:lnSpc>
                <a:spcPct val="115000"/>
              </a:lnSpc>
              <a:spcBef>
                <a:spcPts val="0"/>
              </a:spcBef>
              <a:spcAft>
                <a:spcPts val="0"/>
              </a:spcAft>
              <a:buSzPts val="1400"/>
              <a:buFont typeface="DM Sans"/>
              <a:buNone/>
              <a:defRPr b="1">
                <a:latin typeface="DM Sans"/>
                <a:ea typeface="DM Sans"/>
                <a:cs typeface="DM Sans"/>
                <a:sym typeface="DM Sans"/>
              </a:defRPr>
            </a:lvl5pPr>
            <a:lvl6pPr lvl="5">
              <a:lnSpc>
                <a:spcPct val="115000"/>
              </a:lnSpc>
              <a:spcBef>
                <a:spcPts val="0"/>
              </a:spcBef>
              <a:spcAft>
                <a:spcPts val="0"/>
              </a:spcAft>
              <a:buSzPts val="1400"/>
              <a:buFont typeface="DM Sans"/>
              <a:buNone/>
              <a:defRPr b="1">
                <a:latin typeface="DM Sans"/>
                <a:ea typeface="DM Sans"/>
                <a:cs typeface="DM Sans"/>
                <a:sym typeface="DM Sans"/>
              </a:defRPr>
            </a:lvl6pPr>
            <a:lvl7pPr lvl="6">
              <a:lnSpc>
                <a:spcPct val="115000"/>
              </a:lnSpc>
              <a:spcBef>
                <a:spcPts val="0"/>
              </a:spcBef>
              <a:spcAft>
                <a:spcPts val="0"/>
              </a:spcAft>
              <a:buSzPts val="1400"/>
              <a:buFont typeface="DM Sans"/>
              <a:buNone/>
              <a:defRPr b="1">
                <a:latin typeface="DM Sans"/>
                <a:ea typeface="DM Sans"/>
                <a:cs typeface="DM Sans"/>
                <a:sym typeface="DM Sans"/>
              </a:defRPr>
            </a:lvl7pPr>
            <a:lvl8pPr lvl="7">
              <a:lnSpc>
                <a:spcPct val="115000"/>
              </a:lnSpc>
              <a:spcBef>
                <a:spcPts val="0"/>
              </a:spcBef>
              <a:spcAft>
                <a:spcPts val="0"/>
              </a:spcAft>
              <a:buSzPts val="1400"/>
              <a:buFont typeface="DM Sans"/>
              <a:buNone/>
              <a:defRPr b="1">
                <a:latin typeface="DM Sans"/>
                <a:ea typeface="DM Sans"/>
                <a:cs typeface="DM Sans"/>
                <a:sym typeface="DM Sans"/>
              </a:defRPr>
            </a:lvl8pPr>
            <a:lvl9pPr lvl="8">
              <a:lnSpc>
                <a:spcPct val="115000"/>
              </a:lnSpc>
              <a:spcBef>
                <a:spcPts val="0"/>
              </a:spcBef>
              <a:spcAft>
                <a:spcPts val="0"/>
              </a:spcAft>
              <a:buSzPts val="1400"/>
              <a:buFont typeface="DM Sans"/>
              <a:buNone/>
              <a:defRPr b="1">
                <a:latin typeface="DM Sans"/>
                <a:ea typeface="DM Sans"/>
                <a:cs typeface="DM Sans"/>
                <a:sym typeface="DM Sans"/>
              </a:defRPr>
            </a:lvl9pPr>
          </a:lstStyle>
          <a:p>
            <a:endParaRPr/>
          </a:p>
        </p:txBody>
      </p:sp>
      <p:sp>
        <p:nvSpPr>
          <p:cNvPr id="34" name="Google Shape;34;p5"/>
          <p:cNvSpPr txBox="1">
            <a:spLocks noGrp="1"/>
          </p:cNvSpPr>
          <p:nvPr>
            <p:ph type="subTitle" idx="4"/>
          </p:nvPr>
        </p:nvSpPr>
        <p:spPr>
          <a:xfrm>
            <a:off x="720000" y="3054950"/>
            <a:ext cx="7704000" cy="501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000" b="1">
                <a:latin typeface="Poppins"/>
                <a:ea typeface="Poppins"/>
                <a:cs typeface="Poppins"/>
                <a:sym typeface="Poppins"/>
              </a:defRPr>
            </a:lvl1pPr>
            <a:lvl2pPr lvl="1" rtl="0">
              <a:lnSpc>
                <a:spcPct val="115000"/>
              </a:lnSpc>
              <a:spcBef>
                <a:spcPts val="0"/>
              </a:spcBef>
              <a:spcAft>
                <a:spcPts val="0"/>
              </a:spcAft>
              <a:buSzPts val="1400"/>
              <a:buFont typeface="DM Sans"/>
              <a:buNone/>
              <a:defRPr b="1">
                <a:latin typeface="DM Sans"/>
                <a:ea typeface="DM Sans"/>
                <a:cs typeface="DM Sans"/>
                <a:sym typeface="DM Sans"/>
              </a:defRPr>
            </a:lvl2pPr>
            <a:lvl3pPr lvl="2" rtl="0">
              <a:lnSpc>
                <a:spcPct val="115000"/>
              </a:lnSpc>
              <a:spcBef>
                <a:spcPts val="0"/>
              </a:spcBef>
              <a:spcAft>
                <a:spcPts val="0"/>
              </a:spcAft>
              <a:buSzPts val="1400"/>
              <a:buFont typeface="DM Sans"/>
              <a:buNone/>
              <a:defRPr b="1">
                <a:latin typeface="DM Sans"/>
                <a:ea typeface="DM Sans"/>
                <a:cs typeface="DM Sans"/>
                <a:sym typeface="DM Sans"/>
              </a:defRPr>
            </a:lvl3pPr>
            <a:lvl4pPr lvl="3" rtl="0">
              <a:lnSpc>
                <a:spcPct val="115000"/>
              </a:lnSpc>
              <a:spcBef>
                <a:spcPts val="0"/>
              </a:spcBef>
              <a:spcAft>
                <a:spcPts val="0"/>
              </a:spcAft>
              <a:buSzPts val="1400"/>
              <a:buFont typeface="DM Sans"/>
              <a:buNone/>
              <a:defRPr b="1">
                <a:latin typeface="DM Sans"/>
                <a:ea typeface="DM Sans"/>
                <a:cs typeface="DM Sans"/>
                <a:sym typeface="DM Sans"/>
              </a:defRPr>
            </a:lvl4pPr>
            <a:lvl5pPr lvl="4" rtl="0">
              <a:lnSpc>
                <a:spcPct val="115000"/>
              </a:lnSpc>
              <a:spcBef>
                <a:spcPts val="0"/>
              </a:spcBef>
              <a:spcAft>
                <a:spcPts val="0"/>
              </a:spcAft>
              <a:buSzPts val="1400"/>
              <a:buFont typeface="DM Sans"/>
              <a:buNone/>
              <a:defRPr b="1">
                <a:latin typeface="DM Sans"/>
                <a:ea typeface="DM Sans"/>
                <a:cs typeface="DM Sans"/>
                <a:sym typeface="DM Sans"/>
              </a:defRPr>
            </a:lvl5pPr>
            <a:lvl6pPr lvl="5" rtl="0">
              <a:lnSpc>
                <a:spcPct val="115000"/>
              </a:lnSpc>
              <a:spcBef>
                <a:spcPts val="0"/>
              </a:spcBef>
              <a:spcAft>
                <a:spcPts val="0"/>
              </a:spcAft>
              <a:buSzPts val="1400"/>
              <a:buFont typeface="DM Sans"/>
              <a:buNone/>
              <a:defRPr b="1">
                <a:latin typeface="DM Sans"/>
                <a:ea typeface="DM Sans"/>
                <a:cs typeface="DM Sans"/>
                <a:sym typeface="DM Sans"/>
              </a:defRPr>
            </a:lvl6pPr>
            <a:lvl7pPr lvl="6" rtl="0">
              <a:lnSpc>
                <a:spcPct val="115000"/>
              </a:lnSpc>
              <a:spcBef>
                <a:spcPts val="0"/>
              </a:spcBef>
              <a:spcAft>
                <a:spcPts val="0"/>
              </a:spcAft>
              <a:buSzPts val="1400"/>
              <a:buFont typeface="DM Sans"/>
              <a:buNone/>
              <a:defRPr b="1">
                <a:latin typeface="DM Sans"/>
                <a:ea typeface="DM Sans"/>
                <a:cs typeface="DM Sans"/>
                <a:sym typeface="DM Sans"/>
              </a:defRPr>
            </a:lvl7pPr>
            <a:lvl8pPr lvl="7" rtl="0">
              <a:lnSpc>
                <a:spcPct val="115000"/>
              </a:lnSpc>
              <a:spcBef>
                <a:spcPts val="0"/>
              </a:spcBef>
              <a:spcAft>
                <a:spcPts val="0"/>
              </a:spcAft>
              <a:buSzPts val="1400"/>
              <a:buFont typeface="DM Sans"/>
              <a:buNone/>
              <a:defRPr b="1">
                <a:latin typeface="DM Sans"/>
                <a:ea typeface="DM Sans"/>
                <a:cs typeface="DM Sans"/>
                <a:sym typeface="DM Sans"/>
              </a:defRPr>
            </a:lvl8pPr>
            <a:lvl9pPr lvl="8" rtl="0">
              <a:lnSpc>
                <a:spcPct val="115000"/>
              </a:lnSpc>
              <a:spcBef>
                <a:spcPts val="0"/>
              </a:spcBef>
              <a:spcAft>
                <a:spcPts val="0"/>
              </a:spcAft>
              <a:buSzPts val="1400"/>
              <a:buFont typeface="DM Sans"/>
              <a:buNone/>
              <a:defRPr b="1">
                <a:latin typeface="DM Sans"/>
                <a:ea typeface="DM Sans"/>
                <a:cs typeface="DM Sans"/>
                <a:sym typeface="DM Sans"/>
              </a:defRPr>
            </a:lvl9pPr>
          </a:lstStyle>
          <a:p>
            <a:endParaRPr/>
          </a:p>
        </p:txBody>
      </p:sp>
      <p:grpSp>
        <p:nvGrpSpPr>
          <p:cNvPr id="35" name="Google Shape;35;p5"/>
          <p:cNvGrpSpPr/>
          <p:nvPr/>
        </p:nvGrpSpPr>
        <p:grpSpPr>
          <a:xfrm flipH="1">
            <a:off x="-286914" y="-686855"/>
            <a:ext cx="9835298" cy="2270105"/>
            <a:chOff x="-363114" y="-686855"/>
            <a:chExt cx="9835298" cy="2270105"/>
          </a:xfrm>
        </p:grpSpPr>
        <p:sp>
          <p:nvSpPr>
            <p:cNvPr id="36" name="Google Shape;36;p5"/>
            <p:cNvSpPr/>
            <p:nvPr/>
          </p:nvSpPr>
          <p:spPr>
            <a:xfrm flipH="1">
              <a:off x="8812484" y="1306050"/>
              <a:ext cx="277200" cy="277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37" name="Google Shape;37;p5"/>
            <p:cNvSpPr/>
            <p:nvPr/>
          </p:nvSpPr>
          <p:spPr>
            <a:xfrm rot="10800000" flipH="1">
              <a:off x="-173878" y="-686855"/>
              <a:ext cx="677400" cy="1828500"/>
            </a:xfrm>
            <a:prstGeom prst="roundRect">
              <a:avLst>
                <a:gd name="adj" fmla="val 50000"/>
              </a:avLst>
            </a:prstGeom>
            <a:solidFill>
              <a:srgbClr val="74CEC4">
                <a:alpha val="60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38" name="Google Shape;38;p5"/>
            <p:cNvSpPr/>
            <p:nvPr/>
          </p:nvSpPr>
          <p:spPr>
            <a:xfrm flipH="1">
              <a:off x="-363114" y="781582"/>
              <a:ext cx="698700" cy="698700"/>
            </a:xfrm>
            <a:prstGeom prst="chord">
              <a:avLst>
                <a:gd name="adj1" fmla="val 5399387"/>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39" name="Google Shape;39;p5"/>
            <p:cNvSpPr/>
            <p:nvPr/>
          </p:nvSpPr>
          <p:spPr>
            <a:xfrm flipH="1">
              <a:off x="8812484" y="539500"/>
              <a:ext cx="659700" cy="659700"/>
            </a:xfrm>
            <a:prstGeom prst="ellipse">
              <a:avLst/>
            </a:prstGeom>
            <a:solidFill>
              <a:srgbClr val="F2557A">
                <a:alpha val="65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42" name="Google Shape;42;p6"/>
          <p:cNvGrpSpPr/>
          <p:nvPr/>
        </p:nvGrpSpPr>
        <p:grpSpPr>
          <a:xfrm>
            <a:off x="-1253563" y="-2863475"/>
            <a:ext cx="10503560" cy="7810745"/>
            <a:chOff x="-1253563" y="-2863475"/>
            <a:chExt cx="10503560" cy="7810745"/>
          </a:xfrm>
        </p:grpSpPr>
        <p:sp>
          <p:nvSpPr>
            <p:cNvPr id="43" name="Google Shape;43;p6"/>
            <p:cNvSpPr/>
            <p:nvPr/>
          </p:nvSpPr>
          <p:spPr>
            <a:xfrm rot="10800000" flipH="1">
              <a:off x="8458597" y="-2863475"/>
              <a:ext cx="791400" cy="4128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44" name="Google Shape;44;p6"/>
            <p:cNvSpPr/>
            <p:nvPr/>
          </p:nvSpPr>
          <p:spPr>
            <a:xfrm rot="10800000" flipH="1">
              <a:off x="7897325" y="-2230235"/>
              <a:ext cx="791400" cy="2862000"/>
            </a:xfrm>
            <a:prstGeom prst="roundRect">
              <a:avLst>
                <a:gd name="adj" fmla="val 50000"/>
              </a:avLst>
            </a:prstGeom>
            <a:solidFill>
              <a:srgbClr val="0584A4">
                <a:alpha val="40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nvGrpSpPr>
            <p:cNvPr id="45" name="Google Shape;45;p6"/>
            <p:cNvGrpSpPr/>
            <p:nvPr/>
          </p:nvGrpSpPr>
          <p:grpSpPr>
            <a:xfrm>
              <a:off x="-1253563" y="3992679"/>
              <a:ext cx="1828500" cy="954591"/>
              <a:chOff x="-1253563" y="3992679"/>
              <a:chExt cx="1828500" cy="954591"/>
            </a:xfrm>
          </p:grpSpPr>
          <p:sp>
            <p:nvSpPr>
              <p:cNvPr id="46" name="Google Shape;46;p6"/>
              <p:cNvSpPr/>
              <p:nvPr/>
            </p:nvSpPr>
            <p:spPr>
              <a:xfrm rot="5400000" flipH="1">
                <a:off x="-119071" y="3992679"/>
                <a:ext cx="277200" cy="277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47" name="Google Shape;47;p6"/>
              <p:cNvSpPr/>
              <p:nvPr/>
            </p:nvSpPr>
            <p:spPr>
              <a:xfrm rot="5400000">
                <a:off x="-678013" y="3694320"/>
                <a:ext cx="677400" cy="1828500"/>
              </a:xfrm>
              <a:prstGeom prst="roundRect">
                <a:avLst>
                  <a:gd name="adj" fmla="val 50000"/>
                </a:avLst>
              </a:prstGeom>
              <a:solidFill>
                <a:srgbClr val="74CEC4">
                  <a:alpha val="60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1644450" y="1307100"/>
            <a:ext cx="5855100" cy="2529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60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grpSp>
        <p:nvGrpSpPr>
          <p:cNvPr id="53" name="Google Shape;53;p8"/>
          <p:cNvGrpSpPr/>
          <p:nvPr/>
        </p:nvGrpSpPr>
        <p:grpSpPr>
          <a:xfrm>
            <a:off x="-2427224" y="-404176"/>
            <a:ext cx="12836711" cy="5212846"/>
            <a:chOff x="-2427224" y="-404176"/>
            <a:chExt cx="12836711" cy="5212846"/>
          </a:xfrm>
        </p:grpSpPr>
        <p:sp>
          <p:nvSpPr>
            <p:cNvPr id="54" name="Google Shape;54;p8"/>
            <p:cNvSpPr/>
            <p:nvPr/>
          </p:nvSpPr>
          <p:spPr>
            <a:xfrm rot="5400000" flipH="1">
              <a:off x="8153579" y="4331379"/>
              <a:ext cx="277200" cy="277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55" name="Google Shape;55;p8"/>
            <p:cNvSpPr/>
            <p:nvPr/>
          </p:nvSpPr>
          <p:spPr>
            <a:xfrm rot="5400000" flipH="1">
              <a:off x="-1008524" y="-1822876"/>
              <a:ext cx="874500" cy="37119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56" name="Google Shape;56;p8"/>
            <p:cNvSpPr/>
            <p:nvPr/>
          </p:nvSpPr>
          <p:spPr>
            <a:xfrm rot="5400000" flipH="1">
              <a:off x="-1008555" y="-633201"/>
              <a:ext cx="874500" cy="2573100"/>
            </a:xfrm>
            <a:prstGeom prst="roundRect">
              <a:avLst>
                <a:gd name="adj" fmla="val 50000"/>
              </a:avLst>
            </a:prstGeom>
            <a:solidFill>
              <a:srgbClr val="F6F6F6">
                <a:alpha val="20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57" name="Google Shape;57;p8"/>
            <p:cNvSpPr/>
            <p:nvPr/>
          </p:nvSpPr>
          <p:spPr>
            <a:xfrm rot="5400000">
              <a:off x="9156537" y="3555720"/>
              <a:ext cx="677400" cy="1828500"/>
            </a:xfrm>
            <a:prstGeom prst="roundRect">
              <a:avLst>
                <a:gd name="adj" fmla="val 50000"/>
              </a:avLst>
            </a:prstGeom>
            <a:solidFill>
              <a:srgbClr val="0584A4">
                <a:alpha val="41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720000" y="1413525"/>
            <a:ext cx="4294800" cy="2095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9"/>
          <p:cNvSpPr txBox="1">
            <a:spLocks noGrp="1"/>
          </p:cNvSpPr>
          <p:nvPr>
            <p:ph type="subTitle" idx="1"/>
          </p:nvPr>
        </p:nvSpPr>
        <p:spPr>
          <a:xfrm>
            <a:off x="720000" y="3508800"/>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3" name="Google Shape;73;p13"/>
          <p:cNvSpPr txBox="1">
            <a:spLocks noGrp="1"/>
          </p:cNvSpPr>
          <p:nvPr>
            <p:ph type="subTitle" idx="1"/>
          </p:nvPr>
        </p:nvSpPr>
        <p:spPr>
          <a:xfrm>
            <a:off x="1777663" y="1761675"/>
            <a:ext cx="2509800" cy="5727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4" name="Google Shape;74;p13"/>
          <p:cNvSpPr txBox="1">
            <a:spLocks noGrp="1"/>
          </p:cNvSpPr>
          <p:nvPr>
            <p:ph type="subTitle" idx="2"/>
          </p:nvPr>
        </p:nvSpPr>
        <p:spPr>
          <a:xfrm>
            <a:off x="5757738" y="1761675"/>
            <a:ext cx="2509800" cy="5727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13"/>
          <p:cNvSpPr txBox="1">
            <a:spLocks noGrp="1"/>
          </p:cNvSpPr>
          <p:nvPr>
            <p:ph type="subTitle" idx="3"/>
          </p:nvPr>
        </p:nvSpPr>
        <p:spPr>
          <a:xfrm>
            <a:off x="5757737" y="2793753"/>
            <a:ext cx="2509800" cy="5727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6" name="Google Shape;76;p13"/>
          <p:cNvSpPr txBox="1">
            <a:spLocks noGrp="1"/>
          </p:cNvSpPr>
          <p:nvPr>
            <p:ph type="subTitle" idx="4"/>
          </p:nvPr>
        </p:nvSpPr>
        <p:spPr>
          <a:xfrm>
            <a:off x="1777663" y="2793759"/>
            <a:ext cx="2509800" cy="5727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7" name="Google Shape;77;p13"/>
          <p:cNvSpPr txBox="1">
            <a:spLocks noGrp="1"/>
          </p:cNvSpPr>
          <p:nvPr>
            <p:ph type="title" idx="5" hasCustomPrompt="1"/>
          </p:nvPr>
        </p:nvSpPr>
        <p:spPr>
          <a:xfrm>
            <a:off x="876463" y="1480275"/>
            <a:ext cx="901200" cy="6168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title" idx="6" hasCustomPrompt="1"/>
          </p:nvPr>
        </p:nvSpPr>
        <p:spPr>
          <a:xfrm>
            <a:off x="4856538" y="2512350"/>
            <a:ext cx="901200" cy="6168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a:spLocks noGrp="1"/>
          </p:cNvSpPr>
          <p:nvPr>
            <p:ph type="title" idx="7" hasCustomPrompt="1"/>
          </p:nvPr>
        </p:nvSpPr>
        <p:spPr>
          <a:xfrm>
            <a:off x="4856538" y="1480275"/>
            <a:ext cx="901200" cy="6168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title" idx="8" hasCustomPrompt="1"/>
          </p:nvPr>
        </p:nvSpPr>
        <p:spPr>
          <a:xfrm>
            <a:off x="876463" y="2512350"/>
            <a:ext cx="901200" cy="6168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subTitle" idx="9"/>
          </p:nvPr>
        </p:nvSpPr>
        <p:spPr>
          <a:xfrm>
            <a:off x="5757737" y="3825828"/>
            <a:ext cx="2509800" cy="5727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82" name="Google Shape;82;p13"/>
          <p:cNvSpPr txBox="1">
            <a:spLocks noGrp="1"/>
          </p:cNvSpPr>
          <p:nvPr>
            <p:ph type="subTitle" idx="13"/>
          </p:nvPr>
        </p:nvSpPr>
        <p:spPr>
          <a:xfrm>
            <a:off x="1777663" y="3825825"/>
            <a:ext cx="2509800" cy="5727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83" name="Google Shape;83;p13"/>
          <p:cNvSpPr txBox="1">
            <a:spLocks noGrp="1"/>
          </p:cNvSpPr>
          <p:nvPr>
            <p:ph type="title" idx="14" hasCustomPrompt="1"/>
          </p:nvPr>
        </p:nvSpPr>
        <p:spPr>
          <a:xfrm>
            <a:off x="4856538" y="3544425"/>
            <a:ext cx="901200" cy="6168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title" idx="15" hasCustomPrompt="1"/>
          </p:nvPr>
        </p:nvSpPr>
        <p:spPr>
          <a:xfrm>
            <a:off x="876463" y="3544425"/>
            <a:ext cx="901200" cy="6168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subTitle" idx="16"/>
          </p:nvPr>
        </p:nvSpPr>
        <p:spPr>
          <a:xfrm>
            <a:off x="1777662" y="1480275"/>
            <a:ext cx="2509800" cy="3852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000" b="1">
                <a:latin typeface="Poppins"/>
                <a:ea typeface="Poppins"/>
                <a:cs typeface="Poppins"/>
                <a:sym typeface="Poppins"/>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6" name="Google Shape;86;p13"/>
          <p:cNvSpPr txBox="1">
            <a:spLocks noGrp="1"/>
          </p:cNvSpPr>
          <p:nvPr>
            <p:ph type="subTitle" idx="17"/>
          </p:nvPr>
        </p:nvSpPr>
        <p:spPr>
          <a:xfrm>
            <a:off x="5757738" y="1480275"/>
            <a:ext cx="2509800" cy="3852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000" b="1">
                <a:latin typeface="Poppins"/>
                <a:ea typeface="Poppins"/>
                <a:cs typeface="Poppins"/>
                <a:sym typeface="Poppins"/>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7" name="Google Shape;87;p13"/>
          <p:cNvSpPr txBox="1">
            <a:spLocks noGrp="1"/>
          </p:cNvSpPr>
          <p:nvPr>
            <p:ph type="subTitle" idx="18"/>
          </p:nvPr>
        </p:nvSpPr>
        <p:spPr>
          <a:xfrm>
            <a:off x="5757737" y="2512350"/>
            <a:ext cx="2509800" cy="3852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000" b="1">
                <a:latin typeface="Poppins"/>
                <a:ea typeface="Poppins"/>
                <a:cs typeface="Poppins"/>
                <a:sym typeface="Poppins"/>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 name="Google Shape;88;p13"/>
          <p:cNvSpPr txBox="1">
            <a:spLocks noGrp="1"/>
          </p:cNvSpPr>
          <p:nvPr>
            <p:ph type="subTitle" idx="19"/>
          </p:nvPr>
        </p:nvSpPr>
        <p:spPr>
          <a:xfrm>
            <a:off x="1777662" y="2512338"/>
            <a:ext cx="2509800" cy="3852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000" b="1">
                <a:latin typeface="Poppins"/>
                <a:ea typeface="Poppins"/>
                <a:cs typeface="Poppins"/>
                <a:sym typeface="Poppins"/>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9" name="Google Shape;89;p13"/>
          <p:cNvSpPr txBox="1">
            <a:spLocks noGrp="1"/>
          </p:cNvSpPr>
          <p:nvPr>
            <p:ph type="subTitle" idx="20"/>
          </p:nvPr>
        </p:nvSpPr>
        <p:spPr>
          <a:xfrm>
            <a:off x="5757737" y="3544425"/>
            <a:ext cx="2509800" cy="3852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000" b="1">
                <a:latin typeface="Poppins"/>
                <a:ea typeface="Poppins"/>
                <a:cs typeface="Poppins"/>
                <a:sym typeface="Poppins"/>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0" name="Google Shape;90;p13"/>
          <p:cNvSpPr txBox="1">
            <a:spLocks noGrp="1"/>
          </p:cNvSpPr>
          <p:nvPr>
            <p:ph type="subTitle" idx="21"/>
          </p:nvPr>
        </p:nvSpPr>
        <p:spPr>
          <a:xfrm>
            <a:off x="1777662" y="3544425"/>
            <a:ext cx="2509800" cy="3852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000" b="1">
                <a:latin typeface="Poppins"/>
                <a:ea typeface="Poppins"/>
                <a:cs typeface="Poppins"/>
                <a:sym typeface="Poppins"/>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91" name="Google Shape;91;p13"/>
          <p:cNvGrpSpPr/>
          <p:nvPr/>
        </p:nvGrpSpPr>
        <p:grpSpPr>
          <a:xfrm>
            <a:off x="-363114" y="-686855"/>
            <a:ext cx="9835298" cy="6115780"/>
            <a:chOff x="-363114" y="-686855"/>
            <a:chExt cx="9835298" cy="6115780"/>
          </a:xfrm>
        </p:grpSpPr>
        <p:sp>
          <p:nvSpPr>
            <p:cNvPr id="92" name="Google Shape;92;p13"/>
            <p:cNvSpPr/>
            <p:nvPr/>
          </p:nvSpPr>
          <p:spPr>
            <a:xfrm flipH="1">
              <a:off x="8812484" y="4331375"/>
              <a:ext cx="277200" cy="277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93" name="Google Shape;93;p13"/>
            <p:cNvSpPr/>
            <p:nvPr/>
          </p:nvSpPr>
          <p:spPr>
            <a:xfrm rot="10800000" flipH="1">
              <a:off x="-173878" y="-686855"/>
              <a:ext cx="677400" cy="1828500"/>
            </a:xfrm>
            <a:prstGeom prst="roundRect">
              <a:avLst>
                <a:gd name="adj" fmla="val 50000"/>
              </a:avLst>
            </a:prstGeom>
            <a:solidFill>
              <a:srgbClr val="74CEC4">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94" name="Google Shape;94;p13"/>
            <p:cNvSpPr/>
            <p:nvPr/>
          </p:nvSpPr>
          <p:spPr>
            <a:xfrm flipH="1">
              <a:off x="-363114" y="781582"/>
              <a:ext cx="698700" cy="698700"/>
            </a:xfrm>
            <a:prstGeom prst="chord">
              <a:avLst>
                <a:gd name="adj1" fmla="val 5399387"/>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95" name="Google Shape;95;p13"/>
            <p:cNvSpPr/>
            <p:nvPr/>
          </p:nvSpPr>
          <p:spPr>
            <a:xfrm flipH="1">
              <a:off x="8812484" y="4769225"/>
              <a:ext cx="659700" cy="659700"/>
            </a:xfrm>
            <a:prstGeom prst="ellipse">
              <a:avLst/>
            </a:prstGeom>
            <a:solidFill>
              <a:srgbClr val="F2557A">
                <a:alpha val="76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9">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0000" y="1276938"/>
            <a:ext cx="3708000" cy="147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15"/>
          <p:cNvSpPr txBox="1">
            <a:spLocks noGrp="1"/>
          </p:cNvSpPr>
          <p:nvPr>
            <p:ph type="subTitle" idx="1"/>
          </p:nvPr>
        </p:nvSpPr>
        <p:spPr>
          <a:xfrm>
            <a:off x="720000" y="2750263"/>
            <a:ext cx="37080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5"/>
          <p:cNvSpPr>
            <a:spLocks noGrp="1"/>
          </p:cNvSpPr>
          <p:nvPr>
            <p:ph type="pic" idx="2"/>
          </p:nvPr>
        </p:nvSpPr>
        <p:spPr>
          <a:xfrm>
            <a:off x="5273100" y="533863"/>
            <a:ext cx="2910000" cy="4075800"/>
          </a:xfrm>
          <a:prstGeom prst="roundRect">
            <a:avLst>
              <a:gd name="adj" fmla="val 16667"/>
            </a:avLst>
          </a:prstGeom>
          <a:noFill/>
          <a:ln>
            <a:noFill/>
          </a:ln>
        </p:spPr>
      </p:sp>
      <p:grpSp>
        <p:nvGrpSpPr>
          <p:cNvPr id="107" name="Google Shape;107;p15"/>
          <p:cNvGrpSpPr/>
          <p:nvPr/>
        </p:nvGrpSpPr>
        <p:grpSpPr>
          <a:xfrm>
            <a:off x="-1050200" y="3866575"/>
            <a:ext cx="1931825" cy="6297300"/>
            <a:chOff x="-1050200" y="3866575"/>
            <a:chExt cx="1931825" cy="6297300"/>
          </a:xfrm>
        </p:grpSpPr>
        <p:sp>
          <p:nvSpPr>
            <p:cNvPr id="108" name="Google Shape;108;p15"/>
            <p:cNvSpPr/>
            <p:nvPr/>
          </p:nvSpPr>
          <p:spPr>
            <a:xfrm rot="10800000" flipH="1">
              <a:off x="-1050200" y="3866575"/>
              <a:ext cx="1626600" cy="6297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09" name="Google Shape;109;p15"/>
            <p:cNvSpPr/>
            <p:nvPr/>
          </p:nvSpPr>
          <p:spPr>
            <a:xfrm rot="10800000" flipH="1">
              <a:off x="211725" y="4650500"/>
              <a:ext cx="669900" cy="669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rt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2pPr>
            <a:lvl3pPr lvl="2" rt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3pPr>
            <a:lvl4pPr lvl="3" rt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4pPr>
            <a:lvl5pPr lvl="4" rt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5pPr>
            <a:lvl6pPr lvl="5" rt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6pPr>
            <a:lvl7pPr lvl="6" rt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7pPr>
            <a:lvl8pPr lvl="7" rt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8pPr>
            <a:lvl9pPr lvl="8" rt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59" r:id="rId8"/>
    <p:sldLayoutId id="2147483661" r:id="rId9"/>
    <p:sldLayoutId id="2147483663" r:id="rId10"/>
    <p:sldLayoutId id="2147483665" r:id="rId11"/>
    <p:sldLayoutId id="2147483666" r:id="rId12"/>
    <p:sldLayoutId id="2147483667" r:id="rId13"/>
    <p:sldLayoutId id="2147483669" r:id="rId14"/>
    <p:sldLayoutId id="2147483670" r:id="rId15"/>
    <p:sldLayoutId id="2147483671" r:id="rId16"/>
    <p:sldLayoutId id="2147483673" r:id="rId17"/>
    <p:sldLayoutId id="2147483675" r:id="rId18"/>
    <p:sldLayoutId id="214748367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sv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4.png"/><Relationship Id="rId7" Type="http://schemas.openxmlformats.org/officeDocument/2006/relationships/oleObject" Target="../embeddings/oleObject2.bin"/><Relationship Id="rId2" Type="http://schemas.openxmlformats.org/officeDocument/2006/relationships/image" Target="../media/image53.png"/><Relationship Id="rId1" Type="http://schemas.openxmlformats.org/officeDocument/2006/relationships/slideLayout" Target="../slideLayouts/slideLayout11.xml"/><Relationship Id="rId6" Type="http://schemas.openxmlformats.org/officeDocument/2006/relationships/image" Target="../media/image55.wmf"/><Relationship Id="rId5" Type="http://schemas.openxmlformats.org/officeDocument/2006/relationships/oleObject" Target="../embeddings/oleObject1.bin"/><Relationship Id="rId4" Type="http://schemas.openxmlformats.org/officeDocument/2006/relationships/image" Target="../media/image540.png"/><Relationship Id="rId9" Type="http://schemas.openxmlformats.org/officeDocument/2006/relationships/image" Target="../media/image51.jp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8.wmf"/><Relationship Id="rId5" Type="http://schemas.openxmlformats.org/officeDocument/2006/relationships/oleObject" Target="../embeddings/oleObject4.bin"/><Relationship Id="rId4" Type="http://schemas.openxmlformats.org/officeDocument/2006/relationships/image" Target="../media/image57.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61.wmf"/><Relationship Id="rId5" Type="http://schemas.openxmlformats.org/officeDocument/2006/relationships/oleObject" Target="../embeddings/oleObject7.bin"/><Relationship Id="rId4" Type="http://schemas.openxmlformats.org/officeDocument/2006/relationships/image" Target="../media/image60.wmf"/></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62.wmf"/><Relationship Id="rId5" Type="http://schemas.openxmlformats.org/officeDocument/2006/relationships/oleObject" Target="../embeddings/oleObject8.bin"/><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oleObject" Target="../embeddings/oleObject9.bin"/><Relationship Id="rId1" Type="http://schemas.openxmlformats.org/officeDocument/2006/relationships/slideLayout" Target="../slideLayouts/slideLayout10.xml"/><Relationship Id="rId5" Type="http://schemas.openxmlformats.org/officeDocument/2006/relationships/image" Target="../media/image64.wmf"/><Relationship Id="rId4" Type="http://schemas.openxmlformats.org/officeDocument/2006/relationships/oleObject" Target="../embeddings/oleObject10.bin"/></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image" Target="../media/image66.png"/><Relationship Id="rId1" Type="http://schemas.openxmlformats.org/officeDocument/2006/relationships/slideLayout" Target="../slideLayouts/slideLayout10.xml"/><Relationship Id="rId6" Type="http://schemas.openxmlformats.org/officeDocument/2006/relationships/image" Target="../media/image68.wmf"/><Relationship Id="rId11" Type="http://schemas.openxmlformats.org/officeDocument/2006/relationships/image" Target="../media/image70.wmf"/><Relationship Id="rId5" Type="http://schemas.openxmlformats.org/officeDocument/2006/relationships/oleObject" Target="../embeddings/oleObject12.bin"/><Relationship Id="rId10" Type="http://schemas.openxmlformats.org/officeDocument/2006/relationships/oleObject" Target="../embeddings/oleObject15.bin"/><Relationship Id="rId4" Type="http://schemas.openxmlformats.org/officeDocument/2006/relationships/image" Target="../media/image67.wmf"/><Relationship Id="rId9" Type="http://schemas.openxmlformats.org/officeDocument/2006/relationships/oleObject" Target="../embeddings/oleObject14.bin"/></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sv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audio" Target="../media/audio2.wav"/><Relationship Id="rId7" Type="http://schemas.openxmlformats.org/officeDocument/2006/relationships/image" Target="../media/image640.png"/><Relationship Id="rId12"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30.png"/><Relationship Id="rId11" Type="http://schemas.openxmlformats.org/officeDocument/2006/relationships/image" Target="../media/image72.png"/><Relationship Id="rId5" Type="http://schemas.openxmlformats.org/officeDocument/2006/relationships/audio" Target="../media/audio4.wav"/><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71.png"/></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3" Type="http://schemas.openxmlformats.org/officeDocument/2006/relationships/audio" Target="../media/audio2.wav"/><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notesSlide" Target="../notesSlides/notesSlide18.xml"/><Relationship Id="rId16" Type="http://schemas.microsoft.com/office/2007/relationships/hdphoto" Target="../media/hdphoto5.wdp"/><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audio" Target="../media/audio4.wav"/><Relationship Id="rId15" Type="http://schemas.openxmlformats.org/officeDocument/2006/relationships/image" Target="../media/image77.png"/><Relationship Id="rId10" Type="http://schemas.openxmlformats.org/officeDocument/2006/relationships/image" Target="../media/image74.png"/><Relationship Id="rId4" Type="http://schemas.openxmlformats.org/officeDocument/2006/relationships/audio" Target="../media/audio3.wav"/><Relationship Id="rId9" Type="http://schemas.openxmlformats.org/officeDocument/2006/relationships/image" Target="../media/image73.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71.png"/><Relationship Id="rId4" Type="http://schemas.openxmlformats.org/officeDocument/2006/relationships/audio" Target="../media/audio4.wav"/></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71.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73.png"/></Relationships>
</file>

<file path=ppt/slides/_rels/slide5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71.png"/><Relationship Id="rId4" Type="http://schemas.openxmlformats.org/officeDocument/2006/relationships/audio" Target="../media/audio4.wav"/></Relationships>
</file>

<file path=ppt/slides/_rels/slide5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71.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81.png"/><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76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4" name="Picture 3">
            <a:extLst>
              <a:ext uri="{FF2B5EF4-FFF2-40B4-BE49-F238E27FC236}">
                <a16:creationId xmlns:a16="http://schemas.microsoft.com/office/drawing/2014/main" id="{0663A42D-AAEB-B1DF-1D41-2263E3E4084E}"/>
              </a:ext>
            </a:extLst>
          </p:cNvPr>
          <p:cNvPicPr>
            <a:picLocks noChangeAspect="1"/>
          </p:cNvPicPr>
          <p:nvPr/>
        </p:nvPicPr>
        <p:blipFill>
          <a:blip r:embed="rId3"/>
          <a:srcRect l="15438" t="60260"/>
          <a:stretch/>
        </p:blipFill>
        <p:spPr>
          <a:xfrm>
            <a:off x="-1" y="0"/>
            <a:ext cx="2675491" cy="1511043"/>
          </a:xfrm>
          <a:prstGeom prst="rect">
            <a:avLst/>
          </a:prstGeom>
        </p:spPr>
      </p:pic>
      <p:sp>
        <p:nvSpPr>
          <p:cNvPr id="5" name="TextBox 4">
            <a:extLst>
              <a:ext uri="{FF2B5EF4-FFF2-40B4-BE49-F238E27FC236}">
                <a16:creationId xmlns:a16="http://schemas.microsoft.com/office/drawing/2014/main" id="{60C9E395-8FD8-5368-C06D-FD92BF79CD98}"/>
              </a:ext>
            </a:extLst>
          </p:cNvPr>
          <p:cNvSpPr txBox="1"/>
          <p:nvPr/>
        </p:nvSpPr>
        <p:spPr>
          <a:xfrm>
            <a:off x="303027" y="1511043"/>
            <a:ext cx="8537945" cy="1824923"/>
          </a:xfrm>
          <a:prstGeom prst="rect">
            <a:avLst/>
          </a:prstGeom>
          <a:noFill/>
        </p:spPr>
        <p:txBody>
          <a:bodyPr wrap="square" rtlCol="0">
            <a:spAutoFit/>
          </a:bodyPr>
          <a:lstStyle/>
          <a:p>
            <a:pPr algn="ctr">
              <a:lnSpc>
                <a:spcPct val="150000"/>
              </a:lnSpc>
            </a:pPr>
            <a:r>
              <a:rPr lang="en-US" sz="4000" b="1" dirty="0">
                <a:solidFill>
                  <a:schemeClr val="tx1">
                    <a:lumMod val="90000"/>
                    <a:lumOff val="10000"/>
                  </a:schemeClr>
                </a:solidFill>
              </a:rPr>
              <a:t>NHIỆT LIỆT CHÀO ĐÓN </a:t>
            </a:r>
          </a:p>
          <a:p>
            <a:pPr algn="ctr">
              <a:lnSpc>
                <a:spcPct val="150000"/>
              </a:lnSpc>
            </a:pPr>
            <a:r>
              <a:rPr lang="en-US" sz="4000" b="1" dirty="0">
                <a:solidFill>
                  <a:schemeClr val="tx1">
                    <a:lumMod val="90000"/>
                    <a:lumOff val="10000"/>
                  </a:schemeClr>
                </a:solidFill>
              </a:rPr>
              <a:t>CẢ LỚP ĐẾN VỚI BÀI HỌC MỚI!</a:t>
            </a:r>
          </a:p>
        </p:txBody>
      </p:sp>
      <p:sp>
        <p:nvSpPr>
          <p:cNvPr id="8" name="Freeform 10">
            <a:extLst>
              <a:ext uri="{FF2B5EF4-FFF2-40B4-BE49-F238E27FC236}">
                <a16:creationId xmlns:a16="http://schemas.microsoft.com/office/drawing/2014/main" id="{3F84300C-1663-B498-C253-7B1A6FE48CE0}"/>
              </a:ext>
            </a:extLst>
          </p:cNvPr>
          <p:cNvSpPr/>
          <p:nvPr/>
        </p:nvSpPr>
        <p:spPr>
          <a:xfrm>
            <a:off x="5996762" y="3927623"/>
            <a:ext cx="3002429" cy="1215877"/>
          </a:xfrm>
          <a:custGeom>
            <a:avLst/>
            <a:gdLst/>
            <a:ahLst/>
            <a:cxnLst/>
            <a:rect l="l" t="t" r="r" b="b"/>
            <a:pathLst>
              <a:path w="7315200" h="3165487">
                <a:moveTo>
                  <a:pt x="0" y="0"/>
                </a:moveTo>
                <a:lnTo>
                  <a:pt x="7315200" y="0"/>
                </a:lnTo>
                <a:lnTo>
                  <a:pt x="7315200" y="3165486"/>
                </a:lnTo>
                <a:lnTo>
                  <a:pt x="0" y="3165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36E1044-8B0D-0B17-EE88-0A85045FEE66}"/>
              </a:ext>
            </a:extLst>
          </p:cNvPr>
          <p:cNvPicPr>
            <a:picLocks noChangeAspect="1"/>
          </p:cNvPicPr>
          <p:nvPr/>
        </p:nvPicPr>
        <p:blipFill>
          <a:blip r:embed="rId2"/>
          <a:stretch>
            <a:fillRect/>
          </a:stretch>
        </p:blipFill>
        <p:spPr>
          <a:xfrm>
            <a:off x="-1103508" y="2967250"/>
            <a:ext cx="3432345" cy="3060457"/>
          </a:xfrm>
          <a:prstGeom prst="rect">
            <a:avLst/>
          </a:prstGeom>
        </p:spPr>
      </p:pic>
      <p:grpSp>
        <p:nvGrpSpPr>
          <p:cNvPr id="16" name="Group 15">
            <a:extLst>
              <a:ext uri="{FF2B5EF4-FFF2-40B4-BE49-F238E27FC236}">
                <a16:creationId xmlns:a16="http://schemas.microsoft.com/office/drawing/2014/main" id="{B211FB43-4B08-E23A-A2AD-32A91B93D777}"/>
              </a:ext>
            </a:extLst>
          </p:cNvPr>
          <p:cNvGrpSpPr/>
          <p:nvPr/>
        </p:nvGrpSpPr>
        <p:grpSpPr>
          <a:xfrm>
            <a:off x="2" y="0"/>
            <a:ext cx="3459294" cy="574158"/>
            <a:chOff x="2" y="0"/>
            <a:chExt cx="2530548" cy="574158"/>
          </a:xfrm>
        </p:grpSpPr>
        <p:sp>
          <p:nvSpPr>
            <p:cNvPr id="17" name="Rectangle: Single Corner Rounded 16">
              <a:extLst>
                <a:ext uri="{FF2B5EF4-FFF2-40B4-BE49-F238E27FC236}">
                  <a16:creationId xmlns:a16="http://schemas.microsoft.com/office/drawing/2014/main" id="{49CF143E-D851-391D-9753-B9E475BCA36B}"/>
                </a:ext>
              </a:extLst>
            </p:cNvPr>
            <p:cNvSpPr/>
            <p:nvPr/>
          </p:nvSpPr>
          <p:spPr>
            <a:xfrm flipV="1">
              <a:off x="2" y="0"/>
              <a:ext cx="2530548" cy="574158"/>
            </a:xfrm>
            <a:prstGeom prst="round1Rect">
              <a:avLst>
                <a:gd name="adj" fmla="val 44445"/>
              </a:avLst>
            </a:prstGeom>
            <a:solidFill>
              <a:schemeClr val="tx1">
                <a:lumMod val="25000"/>
                <a:lumOff val="75000"/>
              </a:schemeClr>
            </a:solidFill>
            <a:ln>
              <a:solidFill>
                <a:schemeClr val="tx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8147E2E-9DFC-99B7-3587-5A6D9156A4CE}"/>
                </a:ext>
              </a:extLst>
            </p:cNvPr>
            <p:cNvSpPr txBox="1"/>
            <p:nvPr/>
          </p:nvSpPr>
          <p:spPr>
            <a:xfrm>
              <a:off x="143843" y="74019"/>
              <a:ext cx="2285692" cy="430887"/>
            </a:xfrm>
            <a:prstGeom prst="rect">
              <a:avLst/>
            </a:prstGeom>
            <a:noFill/>
          </p:spPr>
          <p:txBody>
            <a:bodyPr wrap="none" rtlCol="0">
              <a:spAutoFit/>
            </a:bodyPr>
            <a:lstStyle/>
            <a:p>
              <a:r>
                <a:rPr lang="en-US" sz="2200" b="1" dirty="0" err="1"/>
                <a:t>Tiến</a:t>
              </a:r>
              <a:r>
                <a:rPr lang="en-US" sz="2200" b="1" dirty="0"/>
                <a:t> </a:t>
              </a:r>
              <a:r>
                <a:rPr lang="en-US" sz="2200" b="1" dirty="0" err="1"/>
                <a:t>hành</a:t>
              </a:r>
              <a:r>
                <a:rPr lang="en-US" sz="2200" b="1" dirty="0"/>
                <a:t> </a:t>
              </a:r>
              <a:r>
                <a:rPr lang="en-US" sz="2200" b="1" dirty="0" err="1"/>
                <a:t>thí</a:t>
              </a:r>
              <a:r>
                <a:rPr lang="en-US" sz="2200" b="1" dirty="0"/>
                <a:t> </a:t>
              </a:r>
              <a:r>
                <a:rPr lang="en-US" sz="2200" b="1" dirty="0" err="1"/>
                <a:t>nghiệm</a:t>
              </a:r>
              <a:r>
                <a:rPr lang="en-US" sz="2200" b="1" dirty="0"/>
                <a:t>:</a:t>
              </a:r>
            </a:p>
          </p:txBody>
        </p:sp>
      </p:grpSp>
      <p:grpSp>
        <p:nvGrpSpPr>
          <p:cNvPr id="24" name="Group 23">
            <a:extLst>
              <a:ext uri="{FF2B5EF4-FFF2-40B4-BE49-F238E27FC236}">
                <a16:creationId xmlns:a16="http://schemas.microsoft.com/office/drawing/2014/main" id="{0B1CF110-E4F9-5B79-CDAE-69246FC40AC3}"/>
              </a:ext>
            </a:extLst>
          </p:cNvPr>
          <p:cNvGrpSpPr/>
          <p:nvPr/>
        </p:nvGrpSpPr>
        <p:grpSpPr>
          <a:xfrm>
            <a:off x="379701" y="941273"/>
            <a:ext cx="2637258" cy="3685809"/>
            <a:chOff x="445799" y="1040427"/>
            <a:chExt cx="2637258" cy="3685809"/>
          </a:xfrm>
        </p:grpSpPr>
        <p:grpSp>
          <p:nvGrpSpPr>
            <p:cNvPr id="4" name="Group 3">
              <a:extLst>
                <a:ext uri="{FF2B5EF4-FFF2-40B4-BE49-F238E27FC236}">
                  <a16:creationId xmlns:a16="http://schemas.microsoft.com/office/drawing/2014/main" id="{6B81CFEA-4704-E7EA-220B-6E7B2F5A0805}"/>
                </a:ext>
              </a:extLst>
            </p:cNvPr>
            <p:cNvGrpSpPr/>
            <p:nvPr/>
          </p:nvGrpSpPr>
          <p:grpSpPr>
            <a:xfrm>
              <a:off x="445799" y="1406572"/>
              <a:ext cx="2626243" cy="3319664"/>
              <a:chOff x="712381" y="2232837"/>
              <a:chExt cx="2626243" cy="3319664"/>
            </a:xfrm>
          </p:grpSpPr>
          <p:sp>
            <p:nvSpPr>
              <p:cNvPr id="5" name="Rectangle: Rounded Corners 4">
                <a:extLst>
                  <a:ext uri="{FF2B5EF4-FFF2-40B4-BE49-F238E27FC236}">
                    <a16:creationId xmlns:a16="http://schemas.microsoft.com/office/drawing/2014/main" id="{DA2AE53D-AD5F-D294-968D-B515DDD7C5EC}"/>
                  </a:ext>
                </a:extLst>
              </p:cNvPr>
              <p:cNvSpPr/>
              <p:nvPr/>
            </p:nvSpPr>
            <p:spPr>
              <a:xfrm>
                <a:off x="712382" y="2232837"/>
                <a:ext cx="2626242" cy="3319664"/>
              </a:xfrm>
              <a:prstGeom prst="roundRect">
                <a:avLst>
                  <a:gd name="adj" fmla="val 5792"/>
                </a:avLst>
              </a:prstGeom>
              <a:solidFill>
                <a:schemeClr val="accent3"/>
              </a:solidFill>
              <a:ln w="1270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9216C5D-7219-1D28-8145-0A77DE4DA49D}"/>
                  </a:ext>
                </a:extLst>
              </p:cNvPr>
              <p:cNvSpPr txBox="1"/>
              <p:nvPr/>
            </p:nvSpPr>
            <p:spPr>
              <a:xfrm>
                <a:off x="712381" y="2585683"/>
                <a:ext cx="2626242" cy="2343655"/>
              </a:xfrm>
              <a:prstGeom prst="rect">
                <a:avLst/>
              </a:prstGeom>
              <a:noFill/>
            </p:spPr>
            <p:txBody>
              <a:bodyPr wrap="square">
                <a:spAutoFit/>
              </a:bodyPr>
              <a:lstStyle/>
              <a:p>
                <a:pPr algn="just">
                  <a:lnSpc>
                    <a:spcPct val="150000"/>
                  </a:lnSpc>
                </a:pPr>
                <a:r>
                  <a:rPr lang="en-US" sz="2000" dirty="0" err="1"/>
                  <a:t>Mở</a:t>
                </a:r>
                <a:r>
                  <a:rPr lang="en-US" sz="2000" dirty="0"/>
                  <a:t> van </a:t>
                </a:r>
                <a:r>
                  <a:rPr lang="en-US" sz="2000" dirty="0" err="1"/>
                  <a:t>áp</a:t>
                </a:r>
                <a:r>
                  <a:rPr lang="en-US" sz="2000" dirty="0"/>
                  <a:t> </a:t>
                </a:r>
                <a:r>
                  <a:rPr lang="en-US" sz="2000" dirty="0" err="1"/>
                  <a:t>kế</a:t>
                </a:r>
                <a:r>
                  <a:rPr lang="en-US" sz="2000" dirty="0"/>
                  <a:t>, </a:t>
                </a:r>
                <a:r>
                  <a:rPr lang="en-US" sz="2000" dirty="0" err="1"/>
                  <a:t>dùng</a:t>
                </a:r>
                <a:r>
                  <a:rPr lang="en-US" sz="2000" dirty="0"/>
                  <a:t> </a:t>
                </a:r>
                <a:r>
                  <a:rPr lang="en-US" sz="2000" dirty="0" err="1"/>
                  <a:t>tay</a:t>
                </a:r>
                <a:r>
                  <a:rPr lang="en-US" sz="2000" dirty="0"/>
                  <a:t> quay </a:t>
                </a:r>
                <a:r>
                  <a:rPr lang="en-US" sz="2000" dirty="0" err="1"/>
                  <a:t>dịch</a:t>
                </a:r>
                <a:r>
                  <a:rPr lang="en-US" sz="2000" dirty="0"/>
                  <a:t> </a:t>
                </a:r>
                <a:r>
                  <a:rPr lang="en-US" sz="2000" dirty="0" err="1"/>
                  <a:t>chuyển</a:t>
                </a:r>
                <a:r>
                  <a:rPr lang="en-US" sz="2000" dirty="0"/>
                  <a:t> pit-</a:t>
                </a:r>
                <a:r>
                  <a:rPr lang="en-US" sz="2000" dirty="0" err="1"/>
                  <a:t>tông</a:t>
                </a:r>
                <a:r>
                  <a:rPr lang="en-US" sz="2000" dirty="0"/>
                  <a:t> sang </a:t>
                </a:r>
                <a:r>
                  <a:rPr lang="en-US" sz="2000" dirty="0" err="1"/>
                  <a:t>phải</a:t>
                </a:r>
                <a:r>
                  <a:rPr lang="en-US" sz="2000" dirty="0"/>
                  <a:t> </a:t>
                </a:r>
                <a:r>
                  <a:rPr lang="en-US" sz="2000" dirty="0" err="1"/>
                  <a:t>để</a:t>
                </a:r>
                <a:r>
                  <a:rPr lang="en-US" sz="2000" dirty="0"/>
                  <a:t> </a:t>
                </a:r>
                <a:r>
                  <a:rPr lang="en-US" sz="2000" dirty="0" err="1"/>
                  <a:t>lấy</a:t>
                </a:r>
                <a:r>
                  <a:rPr lang="en-US" sz="2000" dirty="0"/>
                  <a:t> </a:t>
                </a:r>
                <a:r>
                  <a:rPr lang="en-US" sz="2000" dirty="0" err="1"/>
                  <a:t>một</a:t>
                </a:r>
                <a:r>
                  <a:rPr lang="en-US" sz="2000" dirty="0"/>
                  <a:t> </a:t>
                </a:r>
                <a:r>
                  <a:rPr lang="en-US" sz="2000" dirty="0" err="1"/>
                  <a:t>lượng</a:t>
                </a:r>
                <a:r>
                  <a:rPr lang="en-US" sz="2000" dirty="0"/>
                  <a:t> </a:t>
                </a:r>
                <a:r>
                  <a:rPr lang="en-US" sz="2000" dirty="0" err="1"/>
                  <a:t>khí</a:t>
                </a:r>
                <a:r>
                  <a:rPr lang="en-US" sz="2000" dirty="0"/>
                  <a:t> </a:t>
                </a:r>
                <a:r>
                  <a:rPr lang="en-US" sz="2000" dirty="0" err="1"/>
                  <a:t>xác</a:t>
                </a:r>
                <a:r>
                  <a:rPr lang="en-US" sz="2000" dirty="0"/>
                  <a:t> </a:t>
                </a:r>
                <a:r>
                  <a:rPr lang="en-US" sz="2000" dirty="0" err="1"/>
                  <a:t>định</a:t>
                </a:r>
                <a:r>
                  <a:rPr lang="en-US" sz="2000" dirty="0"/>
                  <a:t> </a:t>
                </a:r>
                <a:r>
                  <a:rPr lang="en-US" sz="2000" dirty="0" err="1"/>
                  <a:t>vào</a:t>
                </a:r>
                <a:r>
                  <a:rPr lang="en-US" sz="2000" dirty="0"/>
                  <a:t> xi </a:t>
                </a:r>
                <a:r>
                  <a:rPr lang="en-US" sz="2000" dirty="0" err="1"/>
                  <a:t>lanh</a:t>
                </a:r>
                <a:r>
                  <a:rPr lang="en-US" sz="2000" dirty="0"/>
                  <a:t>.</a:t>
                </a:r>
              </a:p>
            </p:txBody>
          </p:sp>
        </p:grpSp>
        <p:sp>
          <p:nvSpPr>
            <p:cNvPr id="21" name="Arrow: Right 20">
              <a:extLst>
                <a:ext uri="{FF2B5EF4-FFF2-40B4-BE49-F238E27FC236}">
                  <a16:creationId xmlns:a16="http://schemas.microsoft.com/office/drawing/2014/main" id="{FCF10ED4-2F0B-041F-6330-06F8ACA4AE29}"/>
                </a:ext>
              </a:extLst>
            </p:cNvPr>
            <p:cNvSpPr/>
            <p:nvPr/>
          </p:nvSpPr>
          <p:spPr>
            <a:xfrm>
              <a:off x="1706814" y="1040427"/>
              <a:ext cx="1376243" cy="795136"/>
            </a:xfrm>
            <a:prstGeom prst="rightArrow">
              <a:avLst>
                <a:gd name="adj1" fmla="val 50000"/>
                <a:gd name="adj2" fmla="val 65241"/>
              </a:avLst>
            </a:prstGeom>
            <a:solidFill>
              <a:schemeClr val="accent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3"/>
                  </a:solidFill>
                  <a:latin typeface="Arial" panose="020B0604020202020204" pitchFamily="34" charset="0"/>
                  <a:cs typeface="Arial" panose="020B0604020202020204" pitchFamily="34" charset="0"/>
                </a:rPr>
                <a:t>Bước</a:t>
              </a:r>
              <a:r>
                <a:rPr lang="en-US" sz="2000" b="1" dirty="0">
                  <a:solidFill>
                    <a:schemeClr val="accent3"/>
                  </a:solidFill>
                  <a:latin typeface="Arial" panose="020B0604020202020204" pitchFamily="34" charset="0"/>
                  <a:cs typeface="Arial" panose="020B0604020202020204" pitchFamily="34" charset="0"/>
                </a:rPr>
                <a:t> 1</a:t>
              </a:r>
            </a:p>
          </p:txBody>
        </p:sp>
      </p:grpSp>
      <p:grpSp>
        <p:nvGrpSpPr>
          <p:cNvPr id="25" name="Group 24">
            <a:extLst>
              <a:ext uri="{FF2B5EF4-FFF2-40B4-BE49-F238E27FC236}">
                <a16:creationId xmlns:a16="http://schemas.microsoft.com/office/drawing/2014/main" id="{4EAE5F50-2650-5CAB-912E-709A3E5BC1BF}"/>
              </a:ext>
            </a:extLst>
          </p:cNvPr>
          <p:cNvGrpSpPr/>
          <p:nvPr/>
        </p:nvGrpSpPr>
        <p:grpSpPr>
          <a:xfrm>
            <a:off x="3242353" y="909850"/>
            <a:ext cx="2626242" cy="3717232"/>
            <a:chOff x="3236846" y="1009003"/>
            <a:chExt cx="2626242" cy="3717232"/>
          </a:xfrm>
        </p:grpSpPr>
        <p:grpSp>
          <p:nvGrpSpPr>
            <p:cNvPr id="8" name="Group 7">
              <a:extLst>
                <a:ext uri="{FF2B5EF4-FFF2-40B4-BE49-F238E27FC236}">
                  <a16:creationId xmlns:a16="http://schemas.microsoft.com/office/drawing/2014/main" id="{09273110-7FE0-5DCA-A68B-AA3EEFA29C3C}"/>
                </a:ext>
              </a:extLst>
            </p:cNvPr>
            <p:cNvGrpSpPr/>
            <p:nvPr/>
          </p:nvGrpSpPr>
          <p:grpSpPr>
            <a:xfrm>
              <a:off x="3236846" y="1406571"/>
              <a:ext cx="2626242" cy="3319664"/>
              <a:chOff x="712382" y="2232836"/>
              <a:chExt cx="2626242" cy="3319664"/>
            </a:xfrm>
          </p:grpSpPr>
          <p:sp>
            <p:nvSpPr>
              <p:cNvPr id="9" name="Rectangle: Rounded Corners 8">
                <a:extLst>
                  <a:ext uri="{FF2B5EF4-FFF2-40B4-BE49-F238E27FC236}">
                    <a16:creationId xmlns:a16="http://schemas.microsoft.com/office/drawing/2014/main" id="{9949D154-4530-4BF9-4AEF-11E4A5EB436C}"/>
                  </a:ext>
                </a:extLst>
              </p:cNvPr>
              <p:cNvSpPr/>
              <p:nvPr/>
            </p:nvSpPr>
            <p:spPr>
              <a:xfrm>
                <a:off x="712382" y="2232836"/>
                <a:ext cx="2626242" cy="3319664"/>
              </a:xfrm>
              <a:prstGeom prst="roundRect">
                <a:avLst>
                  <a:gd name="adj" fmla="val 3694"/>
                </a:avLst>
              </a:prstGeom>
              <a:solidFill>
                <a:schemeClr val="accent3"/>
              </a:solidFill>
              <a:ln w="1270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A3E51A0-B103-BB85-21E7-83D4DA04C3EF}"/>
                  </a:ext>
                </a:extLst>
              </p:cNvPr>
              <p:cNvSpPr txBox="1"/>
              <p:nvPr/>
            </p:nvSpPr>
            <p:spPr>
              <a:xfrm>
                <a:off x="723398" y="2601333"/>
                <a:ext cx="2604209" cy="2805320"/>
              </a:xfrm>
              <a:prstGeom prst="rect">
                <a:avLst/>
              </a:prstGeom>
              <a:noFill/>
            </p:spPr>
            <p:txBody>
              <a:bodyPr wrap="square">
                <a:spAutoFit/>
              </a:bodyPr>
              <a:lstStyle/>
              <a:p>
                <a:pPr algn="just">
                  <a:lnSpc>
                    <a:spcPct val="150000"/>
                  </a:lnSpc>
                </a:pPr>
                <a:r>
                  <a:rPr lang="en-US" sz="2000" dirty="0" err="1"/>
                  <a:t>Đóng</a:t>
                </a:r>
                <a:r>
                  <a:rPr lang="en-US" sz="2000" dirty="0"/>
                  <a:t> van, </a:t>
                </a:r>
                <a:r>
                  <a:rPr lang="en-US" sz="2000" dirty="0" err="1"/>
                  <a:t>đọc</a:t>
                </a:r>
                <a:r>
                  <a:rPr lang="en-US" sz="2000" dirty="0"/>
                  <a:t> </a:t>
                </a:r>
                <a:r>
                  <a:rPr lang="en-US" sz="2000" dirty="0" err="1"/>
                  <a:t>và</a:t>
                </a:r>
                <a:r>
                  <a:rPr lang="en-US" sz="2000" dirty="0"/>
                  <a:t> </a:t>
                </a:r>
                <a:r>
                  <a:rPr lang="en-US" sz="2000" dirty="0" err="1"/>
                  <a:t>ghi</a:t>
                </a:r>
                <a:r>
                  <a:rPr lang="en-US" sz="2000" dirty="0"/>
                  <a:t> </a:t>
                </a:r>
                <a:r>
                  <a:rPr lang="en-US" sz="2000" dirty="0" err="1"/>
                  <a:t>giá</a:t>
                </a:r>
                <a:r>
                  <a:rPr lang="en-US" sz="2000" dirty="0"/>
                  <a:t> </a:t>
                </a:r>
                <a:r>
                  <a:rPr lang="en-US" sz="2000" dirty="0" err="1"/>
                  <a:t>trị</a:t>
                </a:r>
                <a:r>
                  <a:rPr lang="en-US" sz="2000" dirty="0"/>
                  <a:t> </a:t>
                </a:r>
                <a:r>
                  <a:rPr lang="en-US" sz="2000" dirty="0" err="1"/>
                  <a:t>áp</a:t>
                </a:r>
                <a:r>
                  <a:rPr lang="en-US" sz="2000" dirty="0"/>
                  <a:t> </a:t>
                </a:r>
                <a:r>
                  <a:rPr lang="en-US" sz="2000" dirty="0" err="1"/>
                  <a:t>suất</a:t>
                </a:r>
                <a:r>
                  <a:rPr lang="en-US" sz="2000" dirty="0"/>
                  <a:t> p (</a:t>
                </a:r>
                <a:r>
                  <a:rPr lang="en-US" sz="2000" dirty="0" err="1"/>
                  <a:t>hiện</a:t>
                </a:r>
                <a:r>
                  <a:rPr lang="en-US" sz="2000" dirty="0"/>
                  <a:t> </a:t>
                </a:r>
                <a:r>
                  <a:rPr lang="en-US" sz="2000" dirty="0" err="1"/>
                  <a:t>trên</a:t>
                </a:r>
                <a:r>
                  <a:rPr lang="en-US" sz="2000" dirty="0"/>
                  <a:t> </a:t>
                </a:r>
                <a:r>
                  <a:rPr lang="en-US" sz="2000" dirty="0" err="1"/>
                  <a:t>áp</a:t>
                </a:r>
                <a:r>
                  <a:rPr lang="en-US" sz="2000" dirty="0"/>
                  <a:t> </a:t>
                </a:r>
                <a:r>
                  <a:rPr lang="en-US" sz="2000" dirty="0" err="1"/>
                  <a:t>kế</a:t>
                </a:r>
                <a:r>
                  <a:rPr lang="en-US" sz="2000" dirty="0"/>
                  <a:t>), </a:t>
                </a:r>
                <a:r>
                  <a:rPr lang="en-US" sz="2000" dirty="0" err="1"/>
                  <a:t>thể</a:t>
                </a:r>
                <a:r>
                  <a:rPr lang="en-US" sz="2000" dirty="0"/>
                  <a:t> </a:t>
                </a:r>
                <a:r>
                  <a:rPr lang="en-US" sz="2000" dirty="0" err="1"/>
                  <a:t>tích</a:t>
                </a:r>
                <a:r>
                  <a:rPr lang="en-US" sz="2000" dirty="0"/>
                  <a:t> V </a:t>
                </a:r>
                <a:r>
                  <a:rPr lang="en-US" sz="2000" dirty="0" err="1"/>
                  <a:t>của</a:t>
                </a:r>
                <a:r>
                  <a:rPr lang="en-US" sz="2000" dirty="0"/>
                  <a:t> </a:t>
                </a:r>
                <a:r>
                  <a:rPr lang="en-US" sz="2000" dirty="0" err="1"/>
                  <a:t>khí</a:t>
                </a:r>
                <a:r>
                  <a:rPr lang="en-US" sz="2000" dirty="0"/>
                  <a:t> </a:t>
                </a:r>
                <a:r>
                  <a:rPr lang="en-US" sz="2000" dirty="0" err="1"/>
                  <a:t>trong</a:t>
                </a:r>
                <a:r>
                  <a:rPr lang="en-US" sz="2000" dirty="0"/>
                  <a:t> xi </a:t>
                </a:r>
                <a:r>
                  <a:rPr lang="en-US" sz="2000" dirty="0" err="1"/>
                  <a:t>lanh</a:t>
                </a:r>
                <a:r>
                  <a:rPr lang="en-US" sz="2000" dirty="0"/>
                  <a:t> (</a:t>
                </a:r>
                <a:r>
                  <a:rPr lang="en-US" sz="2000" dirty="0" err="1"/>
                  <a:t>theo</a:t>
                </a:r>
                <a:r>
                  <a:rPr lang="en-US" sz="2000" dirty="0"/>
                  <a:t> </a:t>
                </a:r>
                <a:r>
                  <a:rPr lang="en-US" sz="2000" dirty="0" err="1"/>
                  <a:t>vạch</a:t>
                </a:r>
                <a:r>
                  <a:rPr lang="en-US" sz="2000" dirty="0"/>
                  <a:t> chia </a:t>
                </a:r>
                <a:r>
                  <a:rPr lang="en-US" sz="2000" dirty="0" err="1"/>
                  <a:t>trên</a:t>
                </a:r>
                <a:r>
                  <a:rPr lang="en-US" sz="2000" dirty="0"/>
                  <a:t> xi </a:t>
                </a:r>
                <a:r>
                  <a:rPr lang="en-US" sz="2000" dirty="0" err="1"/>
                  <a:t>lanh</a:t>
                </a:r>
                <a:r>
                  <a:rPr lang="en-US" sz="2000" dirty="0"/>
                  <a:t>) </a:t>
                </a:r>
                <a:r>
                  <a:rPr lang="en-US" sz="2000" dirty="0" err="1"/>
                  <a:t>khi</a:t>
                </a:r>
                <a:r>
                  <a:rPr lang="en-US" sz="2000" dirty="0"/>
                  <a:t> </a:t>
                </a:r>
                <a:r>
                  <a:rPr lang="en-US" sz="2000" dirty="0" err="1"/>
                  <a:t>đó</a:t>
                </a:r>
                <a:r>
                  <a:rPr lang="en-US" sz="2000" dirty="0"/>
                  <a:t>.</a:t>
                </a:r>
              </a:p>
            </p:txBody>
          </p:sp>
        </p:grpSp>
        <p:sp>
          <p:nvSpPr>
            <p:cNvPr id="22" name="Arrow: Right 21">
              <a:extLst>
                <a:ext uri="{FF2B5EF4-FFF2-40B4-BE49-F238E27FC236}">
                  <a16:creationId xmlns:a16="http://schemas.microsoft.com/office/drawing/2014/main" id="{ADF02CD3-BA55-A3EE-F910-2084B72AA974}"/>
                </a:ext>
              </a:extLst>
            </p:cNvPr>
            <p:cNvSpPr/>
            <p:nvPr/>
          </p:nvSpPr>
          <p:spPr>
            <a:xfrm>
              <a:off x="4475828" y="1009003"/>
              <a:ext cx="1376243" cy="795136"/>
            </a:xfrm>
            <a:prstGeom prst="rightArrow">
              <a:avLst>
                <a:gd name="adj1" fmla="val 50000"/>
                <a:gd name="adj2" fmla="val 65241"/>
              </a:avLst>
            </a:prstGeom>
            <a:solidFill>
              <a:schemeClr val="tx2">
                <a:lumMod val="7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3"/>
                  </a:solidFill>
                  <a:latin typeface="Arial" panose="020B0604020202020204" pitchFamily="34" charset="0"/>
                  <a:cs typeface="Arial" panose="020B0604020202020204" pitchFamily="34" charset="0"/>
                </a:rPr>
                <a:t>Bước</a:t>
              </a:r>
              <a:r>
                <a:rPr lang="en-US" sz="2000" b="1" dirty="0">
                  <a:solidFill>
                    <a:schemeClr val="accent3"/>
                  </a:solidFill>
                  <a:latin typeface="Arial" panose="020B0604020202020204" pitchFamily="34" charset="0"/>
                  <a:cs typeface="Arial" panose="020B0604020202020204" pitchFamily="34" charset="0"/>
                </a:rPr>
                <a:t> 2</a:t>
              </a:r>
            </a:p>
          </p:txBody>
        </p:sp>
      </p:grpSp>
      <p:grpSp>
        <p:nvGrpSpPr>
          <p:cNvPr id="26" name="Group 25">
            <a:extLst>
              <a:ext uri="{FF2B5EF4-FFF2-40B4-BE49-F238E27FC236}">
                <a16:creationId xmlns:a16="http://schemas.microsoft.com/office/drawing/2014/main" id="{FDB2C962-4ADE-A568-2026-3337EB842ADB}"/>
              </a:ext>
            </a:extLst>
          </p:cNvPr>
          <p:cNvGrpSpPr/>
          <p:nvPr/>
        </p:nvGrpSpPr>
        <p:grpSpPr>
          <a:xfrm>
            <a:off x="6116022" y="1112703"/>
            <a:ext cx="2626242" cy="3514379"/>
            <a:chOff x="6027892" y="1211855"/>
            <a:chExt cx="2626242" cy="3514379"/>
          </a:xfrm>
        </p:grpSpPr>
        <p:grpSp>
          <p:nvGrpSpPr>
            <p:cNvPr id="12" name="Group 11">
              <a:extLst>
                <a:ext uri="{FF2B5EF4-FFF2-40B4-BE49-F238E27FC236}">
                  <a16:creationId xmlns:a16="http://schemas.microsoft.com/office/drawing/2014/main" id="{A2804E89-2603-1F38-2ED3-3D74A68990F6}"/>
                </a:ext>
              </a:extLst>
            </p:cNvPr>
            <p:cNvGrpSpPr/>
            <p:nvPr/>
          </p:nvGrpSpPr>
          <p:grpSpPr>
            <a:xfrm>
              <a:off x="6027892" y="1406571"/>
              <a:ext cx="2626242" cy="3319663"/>
              <a:chOff x="712382" y="2232836"/>
              <a:chExt cx="2626242" cy="3319663"/>
            </a:xfrm>
          </p:grpSpPr>
          <p:sp>
            <p:nvSpPr>
              <p:cNvPr id="13" name="Rectangle: Rounded Corners 12">
                <a:extLst>
                  <a:ext uri="{FF2B5EF4-FFF2-40B4-BE49-F238E27FC236}">
                    <a16:creationId xmlns:a16="http://schemas.microsoft.com/office/drawing/2014/main" id="{C7617092-1CF2-7F74-8C80-200FA460FD12}"/>
                  </a:ext>
                </a:extLst>
              </p:cNvPr>
              <p:cNvSpPr/>
              <p:nvPr/>
            </p:nvSpPr>
            <p:spPr>
              <a:xfrm>
                <a:off x="712382" y="2232836"/>
                <a:ext cx="2626242" cy="3319663"/>
              </a:xfrm>
              <a:prstGeom prst="roundRect">
                <a:avLst>
                  <a:gd name="adj" fmla="val 3275"/>
                </a:avLst>
              </a:prstGeom>
              <a:solidFill>
                <a:schemeClr val="accent3"/>
              </a:solidFill>
              <a:ln w="1270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AA3FAEC-4387-C564-6514-E7E99E8C4925}"/>
                  </a:ext>
                </a:extLst>
              </p:cNvPr>
              <p:cNvSpPr txBox="1"/>
              <p:nvPr/>
            </p:nvSpPr>
            <p:spPr>
              <a:xfrm>
                <a:off x="712382" y="2601333"/>
                <a:ext cx="2626242" cy="2343655"/>
              </a:xfrm>
              <a:prstGeom prst="rect">
                <a:avLst/>
              </a:prstGeom>
              <a:noFill/>
            </p:spPr>
            <p:txBody>
              <a:bodyPr wrap="square">
                <a:spAutoFit/>
              </a:bodyPr>
              <a:lstStyle/>
              <a:p>
                <a:pPr algn="just">
                  <a:lnSpc>
                    <a:spcPct val="150000"/>
                  </a:lnSpc>
                </a:pPr>
                <a:r>
                  <a:rPr lang="en-US" sz="2000" dirty="0" err="1"/>
                  <a:t>Dùng</a:t>
                </a:r>
                <a:r>
                  <a:rPr lang="en-US" sz="2000" dirty="0"/>
                  <a:t> </a:t>
                </a:r>
                <a:r>
                  <a:rPr lang="en-US" sz="2000" dirty="0" err="1"/>
                  <a:t>tay</a:t>
                </a:r>
                <a:r>
                  <a:rPr lang="en-US" sz="2000" dirty="0"/>
                  <a:t> quay </a:t>
                </a:r>
                <a:r>
                  <a:rPr lang="en-US" sz="2000" dirty="0" err="1"/>
                  <a:t>cho</a:t>
                </a:r>
                <a:r>
                  <a:rPr lang="en-US" sz="2000" dirty="0"/>
                  <a:t> pit-</a:t>
                </a:r>
                <a:r>
                  <a:rPr lang="en-US" sz="2000" dirty="0" err="1"/>
                  <a:t>tông</a:t>
                </a:r>
                <a:r>
                  <a:rPr lang="en-US" sz="2000" dirty="0"/>
                  <a:t> </a:t>
                </a:r>
                <a:r>
                  <a:rPr lang="en-US" sz="2000" dirty="0" err="1"/>
                  <a:t>dịch</a:t>
                </a:r>
                <a:r>
                  <a:rPr lang="en-US" sz="2000" dirty="0"/>
                  <a:t> </a:t>
                </a:r>
                <a:r>
                  <a:rPr lang="en-US" sz="2000" dirty="0" err="1"/>
                  <a:t>chuyển</a:t>
                </a:r>
                <a:r>
                  <a:rPr lang="en-US" sz="2000" dirty="0"/>
                  <a:t> </a:t>
                </a:r>
                <a:r>
                  <a:rPr lang="en-US" sz="2000" dirty="0" err="1"/>
                  <a:t>từ</a:t>
                </a:r>
                <a:r>
                  <a:rPr lang="en-US" sz="2000" dirty="0"/>
                  <a:t> </a:t>
                </a:r>
                <a:r>
                  <a:rPr lang="en-US" sz="2000" dirty="0" err="1"/>
                  <a:t>từ</a:t>
                </a:r>
                <a:r>
                  <a:rPr lang="en-US" sz="2000" dirty="0"/>
                  <a:t> </a:t>
                </a:r>
                <a:r>
                  <a:rPr lang="en-US" sz="2000" dirty="0" err="1"/>
                  <a:t>đến</a:t>
                </a:r>
                <a:r>
                  <a:rPr lang="en-US" sz="2000" dirty="0"/>
                  <a:t> </a:t>
                </a:r>
                <a:r>
                  <a:rPr lang="en-US" sz="2000" dirty="0" err="1"/>
                  <a:t>các</a:t>
                </a:r>
                <a:r>
                  <a:rPr lang="en-US" sz="2000" dirty="0"/>
                  <a:t> </a:t>
                </a:r>
                <a:r>
                  <a:rPr lang="en-US" sz="2000" dirty="0" err="1"/>
                  <a:t>vị</a:t>
                </a:r>
                <a:r>
                  <a:rPr lang="en-US" sz="2000" dirty="0"/>
                  <a:t> </a:t>
                </a:r>
                <a:r>
                  <a:rPr lang="en-US" sz="2000" dirty="0" err="1"/>
                  <a:t>trí</a:t>
                </a:r>
                <a:r>
                  <a:rPr lang="en-US" sz="2000" dirty="0"/>
                  <a:t> </a:t>
                </a:r>
                <a:r>
                  <a:rPr lang="en-US" sz="2000" dirty="0" err="1"/>
                  <a:t>mới</a:t>
                </a:r>
                <a:r>
                  <a:rPr lang="en-US" sz="2000" dirty="0"/>
                  <a:t>. </a:t>
                </a:r>
                <a:r>
                  <a:rPr lang="en-US" sz="2000" dirty="0" err="1"/>
                  <a:t>Đọc</a:t>
                </a:r>
                <a:r>
                  <a:rPr lang="en-US" sz="2000" dirty="0"/>
                  <a:t> </a:t>
                </a:r>
                <a:r>
                  <a:rPr lang="en-US" sz="2000" dirty="0" err="1"/>
                  <a:t>giá</a:t>
                </a:r>
                <a:r>
                  <a:rPr lang="en-US" sz="2000" dirty="0"/>
                  <a:t> </a:t>
                </a:r>
                <a:r>
                  <a:rPr lang="en-US" sz="2000" dirty="0" err="1"/>
                  <a:t>trị</a:t>
                </a:r>
                <a:r>
                  <a:rPr lang="en-US" sz="2000" dirty="0"/>
                  <a:t> p, V </a:t>
                </a:r>
                <a:r>
                  <a:rPr lang="en-US" sz="2000" dirty="0" err="1"/>
                  <a:t>ứng</a:t>
                </a:r>
                <a:r>
                  <a:rPr lang="en-US" sz="2000" dirty="0"/>
                  <a:t> </a:t>
                </a:r>
                <a:r>
                  <a:rPr lang="en-US" sz="2000" dirty="0" err="1"/>
                  <a:t>với</a:t>
                </a:r>
                <a:r>
                  <a:rPr lang="en-US" sz="2000" dirty="0"/>
                  <a:t> </a:t>
                </a:r>
                <a:r>
                  <a:rPr lang="en-US" sz="2000" dirty="0" err="1"/>
                  <a:t>mỗi</a:t>
                </a:r>
                <a:r>
                  <a:rPr lang="en-US" sz="2000" dirty="0"/>
                  <a:t> </a:t>
                </a:r>
                <a:r>
                  <a:rPr lang="en-US" sz="2000" dirty="0" err="1"/>
                  <a:t>vị</a:t>
                </a:r>
                <a:r>
                  <a:rPr lang="en-US" sz="2000" dirty="0"/>
                  <a:t> </a:t>
                </a:r>
                <a:r>
                  <a:rPr lang="en-US" sz="2000" dirty="0" err="1"/>
                  <a:t>trí</a:t>
                </a:r>
                <a:r>
                  <a:rPr lang="en-US" sz="2000" dirty="0"/>
                  <a:t>.</a:t>
                </a:r>
              </a:p>
            </p:txBody>
          </p:sp>
        </p:grpSp>
        <p:sp>
          <p:nvSpPr>
            <p:cNvPr id="23" name="Rectangle 22">
              <a:extLst>
                <a:ext uri="{FF2B5EF4-FFF2-40B4-BE49-F238E27FC236}">
                  <a16:creationId xmlns:a16="http://schemas.microsoft.com/office/drawing/2014/main" id="{DFC71A74-19CB-3487-B3D7-57AAE6D07B97}"/>
                </a:ext>
              </a:extLst>
            </p:cNvPr>
            <p:cNvSpPr/>
            <p:nvPr/>
          </p:nvSpPr>
          <p:spPr>
            <a:xfrm>
              <a:off x="7299923" y="1211855"/>
              <a:ext cx="1354211" cy="478311"/>
            </a:xfrm>
            <a:prstGeom prst="rect">
              <a:avLst/>
            </a:prstGeom>
            <a:solidFill>
              <a:srgbClr val="FFD243"/>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latin typeface="Arial" panose="020B0604020202020204" pitchFamily="34" charset="0"/>
                  <a:cs typeface="Arial" panose="020B0604020202020204" pitchFamily="34" charset="0"/>
                </a:rPr>
                <a:t>Bước</a:t>
              </a:r>
              <a:r>
                <a:rPr lang="en-US" sz="2000" b="1" dirty="0">
                  <a:solidFill>
                    <a:srgbClr val="000000"/>
                  </a:solidFill>
                  <a:latin typeface="Arial" panose="020B0604020202020204" pitchFamily="34" charset="0"/>
                  <a:cs typeface="Arial" panose="020B0604020202020204" pitchFamily="34" charset="0"/>
                </a:rPr>
                <a:t> 3</a:t>
              </a:r>
            </a:p>
          </p:txBody>
        </p:sp>
      </p:grpSp>
      <p:pic>
        <p:nvPicPr>
          <p:cNvPr id="33" name="Picture 32">
            <a:extLst>
              <a:ext uri="{FF2B5EF4-FFF2-40B4-BE49-F238E27FC236}">
                <a16:creationId xmlns:a16="http://schemas.microsoft.com/office/drawing/2014/main" id="{9BA25626-0DA8-B225-A72D-934C0D9A8BA6}"/>
              </a:ext>
            </a:extLst>
          </p:cNvPr>
          <p:cNvPicPr>
            <a:picLocks noChangeAspect="1"/>
          </p:cNvPicPr>
          <p:nvPr/>
        </p:nvPicPr>
        <p:blipFill>
          <a:blip r:embed="rId3"/>
          <a:stretch>
            <a:fillRect/>
          </a:stretch>
        </p:blipFill>
        <p:spPr>
          <a:xfrm rot="16200000">
            <a:off x="8176507" y="-57059"/>
            <a:ext cx="811052" cy="1123929"/>
          </a:xfrm>
          <a:prstGeom prst="rect">
            <a:avLst/>
          </a:prstGeom>
        </p:spPr>
      </p:pic>
    </p:spTree>
    <p:extLst>
      <p:ext uri="{BB962C8B-B14F-4D97-AF65-F5344CB8AC3E}">
        <p14:creationId xmlns:p14="http://schemas.microsoft.com/office/powerpoint/2010/main" val="16493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p:tgtEl>
                                          <p:spTgt spid="24"/>
                                        </p:tgtEl>
                                        <p:attrNameLst>
                                          <p:attrName>ppt_x</p:attrName>
                                        </p:attrNameLst>
                                      </p:cBhvr>
                                      <p:tavLst>
                                        <p:tav tm="0">
                                          <p:val>
                                            <p:strVal val="#ppt_x-#ppt_w*1.125000"/>
                                          </p:val>
                                        </p:tav>
                                        <p:tav tm="100000">
                                          <p:val>
                                            <p:strVal val="#ppt_x"/>
                                          </p:val>
                                        </p:tav>
                                      </p:tavLst>
                                    </p:anim>
                                    <p:animEffect transition="in" filter="wipe(righ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p:tgtEl>
                                          <p:spTgt spid="25"/>
                                        </p:tgtEl>
                                        <p:attrNameLst>
                                          <p:attrName>ppt_x</p:attrName>
                                        </p:attrNameLst>
                                      </p:cBhvr>
                                      <p:tavLst>
                                        <p:tav tm="0">
                                          <p:val>
                                            <p:strVal val="#ppt_x-#ppt_w*1.125000"/>
                                          </p:val>
                                        </p:tav>
                                        <p:tav tm="100000">
                                          <p:val>
                                            <p:strVal val="#ppt_x"/>
                                          </p:val>
                                        </p:tav>
                                      </p:tavLst>
                                    </p:anim>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p:tgtEl>
                                          <p:spTgt spid="26"/>
                                        </p:tgtEl>
                                        <p:attrNameLst>
                                          <p:attrName>ppt_x</p:attrName>
                                        </p:attrNameLst>
                                      </p:cBhvr>
                                      <p:tavLst>
                                        <p:tav tm="0">
                                          <p:val>
                                            <p:strVal val="#ppt_x-#ppt_w*1.125000"/>
                                          </p:val>
                                        </p:tav>
                                        <p:tav tm="100000">
                                          <p:val>
                                            <p:strVal val="#ppt_x"/>
                                          </p:val>
                                        </p:tav>
                                      </p:tavLst>
                                    </p:anim>
                                    <p:animEffect transition="in" filter="wipe(right)">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EDISON 50  QUÁ TRÌNH ĐẲNG NHIỆT_720p">
            <a:hlinkClick r:id="" action="ppaction://media"/>
            <a:extLst>
              <a:ext uri="{FF2B5EF4-FFF2-40B4-BE49-F238E27FC236}">
                <a16:creationId xmlns:a16="http://schemas.microsoft.com/office/drawing/2014/main" id="{25680AC3-F012-CA84-1772-A31204E661E1}"/>
              </a:ext>
            </a:extLst>
          </p:cNvPr>
          <p:cNvPicPr>
            <a:picLocks noChangeAspect="1"/>
          </p:cNvPicPr>
          <p:nvPr>
            <a:videoFile r:link="rId1"/>
            <p:extLst>
              <p:ext uri="{DAA4B4D4-6D71-4841-9C94-3DE7FCFB9230}">
                <p14:media xmlns:p14="http://schemas.microsoft.com/office/powerpoint/2010/main" r:embed="rId2">
                  <p14:trim st="7570" end="23346"/>
                </p14:media>
              </p:ext>
            </p:extLst>
          </p:nvPr>
        </p:nvPicPr>
        <p:blipFill>
          <a:blip r:embed="rId4"/>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F6152424-CFC7-EA83-6F62-E4477BCBEB06}"/>
              </a:ext>
            </a:extLst>
          </p:cNvPr>
          <p:cNvSpPr txBox="1"/>
          <p:nvPr/>
        </p:nvSpPr>
        <p:spPr>
          <a:xfrm>
            <a:off x="864824" y="1587186"/>
            <a:ext cx="7414352" cy="1685846"/>
          </a:xfrm>
          <a:prstGeom prst="rect">
            <a:avLst/>
          </a:prstGeom>
          <a:noFill/>
        </p:spPr>
        <p:txBody>
          <a:bodyPr wrap="square" rtlCol="0">
            <a:spAutoFit/>
          </a:bodyPr>
          <a:lstStyle/>
          <a:p>
            <a:pPr algn="ctr">
              <a:lnSpc>
                <a:spcPct val="150000"/>
              </a:lnSpc>
            </a:pPr>
            <a:r>
              <a:rPr lang="en-US" sz="2400" b="1" dirty="0">
                <a:solidFill>
                  <a:schemeClr val="tx1"/>
                </a:solidFill>
              </a:rPr>
              <a:t>Video: </a:t>
            </a:r>
          </a:p>
          <a:p>
            <a:pPr algn="ctr">
              <a:lnSpc>
                <a:spcPct val="150000"/>
              </a:lnSpc>
            </a:pPr>
            <a:r>
              <a:rPr lang="en-US" sz="2400" dirty="0" err="1">
                <a:solidFill>
                  <a:schemeClr val="tx1"/>
                </a:solidFill>
              </a:rPr>
              <a:t>Hướng</a:t>
            </a:r>
            <a:r>
              <a:rPr lang="en-US" sz="2400" dirty="0">
                <a:solidFill>
                  <a:schemeClr val="tx1"/>
                </a:solidFill>
              </a:rPr>
              <a:t> </a:t>
            </a:r>
            <a:r>
              <a:rPr lang="en-US" sz="2400" dirty="0" err="1">
                <a:solidFill>
                  <a:schemeClr val="tx1"/>
                </a:solidFill>
              </a:rPr>
              <a:t>dẫn</a:t>
            </a:r>
            <a:r>
              <a:rPr lang="en-US" sz="2400" dirty="0">
                <a:solidFill>
                  <a:schemeClr val="tx1"/>
                </a:solidFill>
              </a:rPr>
              <a:t> </a:t>
            </a:r>
            <a:r>
              <a:rPr lang="en-US" sz="2400" dirty="0" err="1">
                <a:solidFill>
                  <a:schemeClr val="tx1"/>
                </a:solidFill>
              </a:rPr>
              <a:t>tiến</a:t>
            </a:r>
            <a:r>
              <a:rPr lang="en-US" sz="2400" dirty="0">
                <a:solidFill>
                  <a:schemeClr val="tx1"/>
                </a:solidFill>
              </a:rPr>
              <a:t> </a:t>
            </a:r>
            <a:r>
              <a:rPr lang="en-US" sz="2400" dirty="0" err="1">
                <a:solidFill>
                  <a:schemeClr val="tx1"/>
                </a:solidFill>
              </a:rPr>
              <a:t>hành</a:t>
            </a:r>
            <a:r>
              <a:rPr lang="en-US" sz="2400" dirty="0">
                <a:solidFill>
                  <a:schemeClr val="tx1"/>
                </a:solidFill>
              </a:rPr>
              <a:t> </a:t>
            </a:r>
            <a:r>
              <a:rPr lang="en-US" sz="2400" dirty="0" err="1">
                <a:solidFill>
                  <a:schemeClr val="tx1"/>
                </a:solidFill>
              </a:rPr>
              <a:t>thí</a:t>
            </a:r>
            <a:r>
              <a:rPr lang="en-US" sz="2400" dirty="0">
                <a:solidFill>
                  <a:schemeClr val="tx1"/>
                </a:solidFill>
              </a:rPr>
              <a:t> </a:t>
            </a:r>
            <a:r>
              <a:rPr lang="en-US" sz="2400" dirty="0" err="1">
                <a:solidFill>
                  <a:schemeClr val="tx1"/>
                </a:solidFill>
              </a:rPr>
              <a:t>nghiệm</a:t>
            </a:r>
            <a:r>
              <a:rPr lang="en-US" sz="2400" dirty="0">
                <a:solidFill>
                  <a:schemeClr val="tx1"/>
                </a:solidFill>
              </a:rPr>
              <a:t> </a:t>
            </a:r>
            <a:r>
              <a:rPr lang="en-US" sz="2400" dirty="0" err="1">
                <a:solidFill>
                  <a:schemeClr val="tx1"/>
                </a:solidFill>
              </a:rPr>
              <a:t>khảo</a:t>
            </a:r>
            <a:r>
              <a:rPr lang="en-US" sz="2400" dirty="0">
                <a:solidFill>
                  <a:schemeClr val="tx1"/>
                </a:solidFill>
              </a:rPr>
              <a:t> </a:t>
            </a:r>
            <a:r>
              <a:rPr lang="en-US" sz="2400" dirty="0" err="1">
                <a:solidFill>
                  <a:schemeClr val="tx1"/>
                </a:solidFill>
              </a:rPr>
              <a:t>sát</a:t>
            </a:r>
            <a:r>
              <a:rPr lang="en-US" sz="2400" dirty="0">
                <a:solidFill>
                  <a:schemeClr val="tx1"/>
                </a:solidFill>
              </a:rPr>
              <a:t> </a:t>
            </a:r>
            <a:r>
              <a:rPr lang="en-US" sz="2400" dirty="0" err="1">
                <a:solidFill>
                  <a:schemeClr val="tx1"/>
                </a:solidFill>
              </a:rPr>
              <a:t>mối</a:t>
            </a:r>
            <a:r>
              <a:rPr lang="en-US" sz="2400" dirty="0">
                <a:solidFill>
                  <a:schemeClr val="tx1"/>
                </a:solidFill>
              </a:rPr>
              <a:t> </a:t>
            </a:r>
            <a:r>
              <a:rPr lang="en-US" sz="2400" dirty="0" err="1">
                <a:solidFill>
                  <a:schemeClr val="tx1"/>
                </a:solidFill>
              </a:rPr>
              <a:t>liên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thể</a:t>
            </a:r>
            <a:r>
              <a:rPr lang="en-US" sz="2400" dirty="0">
                <a:solidFill>
                  <a:schemeClr val="tx1"/>
                </a:solidFill>
              </a:rPr>
              <a:t> </a:t>
            </a:r>
            <a:r>
              <a:rPr lang="en-US" sz="2400" dirty="0" err="1">
                <a:solidFill>
                  <a:schemeClr val="tx1"/>
                </a:solidFill>
              </a:rPr>
              <a:t>tích</a:t>
            </a:r>
            <a:r>
              <a:rPr lang="en-US" sz="2400" dirty="0">
                <a:solidFill>
                  <a:schemeClr val="tx1"/>
                </a:solidFill>
              </a:rPr>
              <a:t> - </a:t>
            </a:r>
            <a:r>
              <a:rPr lang="en-US" sz="2400" dirty="0" err="1">
                <a:solidFill>
                  <a:schemeClr val="tx1"/>
                </a:solidFill>
              </a:rPr>
              <a:t>áp</a:t>
            </a:r>
            <a:r>
              <a:rPr lang="en-US" sz="2400" dirty="0">
                <a:solidFill>
                  <a:schemeClr val="tx1"/>
                </a:solidFill>
              </a:rPr>
              <a:t> </a:t>
            </a:r>
            <a:r>
              <a:rPr lang="en-US" sz="2400" dirty="0" err="1">
                <a:solidFill>
                  <a:schemeClr val="tx1"/>
                </a:solidFill>
              </a:rPr>
              <a:t>suất</a:t>
            </a:r>
            <a:r>
              <a:rPr lang="en-US" sz="2400" dirty="0">
                <a:solidFill>
                  <a:schemeClr val="tx1"/>
                </a:solidFill>
              </a:rPr>
              <a:t> </a:t>
            </a:r>
            <a:r>
              <a:rPr lang="en-US" sz="2400" dirty="0" err="1">
                <a:solidFill>
                  <a:schemeClr val="tx1"/>
                </a:solidFill>
              </a:rPr>
              <a:t>chất</a:t>
            </a:r>
            <a:r>
              <a:rPr lang="en-US" sz="2400" dirty="0">
                <a:solidFill>
                  <a:schemeClr val="tx1"/>
                </a:solidFill>
              </a:rPr>
              <a:t> </a:t>
            </a:r>
            <a:r>
              <a:rPr lang="en-US" sz="2400" dirty="0" err="1">
                <a:solidFill>
                  <a:schemeClr val="tx1"/>
                </a:solidFill>
              </a:rPr>
              <a:t>khí</a:t>
            </a:r>
            <a:r>
              <a:rPr lang="en-US" sz="2400" dirty="0">
                <a:solidFill>
                  <a:schemeClr val="tx1"/>
                </a:solidFill>
              </a:rPr>
              <a:t> </a:t>
            </a:r>
          </a:p>
        </p:txBody>
      </p:sp>
    </p:spTree>
    <p:extLst>
      <p:ext uri="{BB962C8B-B14F-4D97-AF65-F5344CB8AC3E}">
        <p14:creationId xmlns:p14="http://schemas.microsoft.com/office/powerpoint/2010/main" val="198782837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EBD28FF-C3A7-6D22-2801-436BAB925B61}"/>
              </a:ext>
            </a:extLst>
          </p:cNvPr>
          <p:cNvGrpSpPr/>
          <p:nvPr/>
        </p:nvGrpSpPr>
        <p:grpSpPr>
          <a:xfrm>
            <a:off x="434613" y="422613"/>
            <a:ext cx="6951653" cy="1085902"/>
            <a:chOff x="5282034" y="1414131"/>
            <a:chExt cx="6951653" cy="1085902"/>
          </a:xfrm>
        </p:grpSpPr>
        <p:sp>
          <p:nvSpPr>
            <p:cNvPr id="12" name="Rectangle: Rounded Corners 11">
              <a:extLst>
                <a:ext uri="{FF2B5EF4-FFF2-40B4-BE49-F238E27FC236}">
                  <a16:creationId xmlns:a16="http://schemas.microsoft.com/office/drawing/2014/main" id="{0A4B3BC4-EE26-08EB-7C01-FD2269FCBE57}"/>
                </a:ext>
              </a:extLst>
            </p:cNvPr>
            <p:cNvSpPr/>
            <p:nvPr/>
          </p:nvSpPr>
          <p:spPr>
            <a:xfrm>
              <a:off x="5315085" y="1414131"/>
              <a:ext cx="3167903" cy="542408"/>
            </a:xfrm>
            <a:prstGeom prst="roundRect">
              <a:avLst/>
            </a:prstGeom>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Câu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hỏi</a:t>
              </a:r>
              <a:r>
                <a:rPr lang="en-US" sz="2000" b="1" dirty="0">
                  <a:solidFill>
                    <a:schemeClr val="accent2"/>
                  </a:solidFill>
                  <a:latin typeface="Arial" panose="020B0604020202020204" pitchFamily="34" charset="0"/>
                  <a:cs typeface="Arial" panose="020B0604020202020204" pitchFamily="34" charset="0"/>
                </a:rPr>
                <a:t> 2 (SGK - tr.37) </a:t>
              </a:r>
            </a:p>
          </p:txBody>
        </p:sp>
        <p:sp>
          <p:nvSpPr>
            <p:cNvPr id="13" name="TextBox 12">
              <a:extLst>
                <a:ext uri="{FF2B5EF4-FFF2-40B4-BE49-F238E27FC236}">
                  <a16:creationId xmlns:a16="http://schemas.microsoft.com/office/drawing/2014/main" id="{1135BC8A-B569-8D6D-185D-E90A55037F6B}"/>
                </a:ext>
              </a:extLst>
            </p:cNvPr>
            <p:cNvSpPr txBox="1"/>
            <p:nvPr/>
          </p:nvSpPr>
          <p:spPr>
            <a:xfrm>
              <a:off x="5282034" y="2099923"/>
              <a:ext cx="6951653" cy="400110"/>
            </a:xfrm>
            <a:prstGeom prst="rect">
              <a:avLst/>
            </a:prstGeom>
            <a:noFill/>
          </p:spPr>
          <p:txBody>
            <a:bodyPr wrap="square">
              <a:spAutoFit/>
            </a:bodyPr>
            <a:lstStyle/>
            <a:p>
              <a:pPr marL="0" marR="0" algn="just">
                <a:spcBef>
                  <a:spcPts val="0"/>
                </a:spcBef>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dịch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pit-</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giúp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đảm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1BB1C563-4A54-B1AA-B944-C15B96B6F1A8}"/>
              </a:ext>
            </a:extLst>
          </p:cNvPr>
          <p:cNvPicPr>
            <a:picLocks noChangeAspect="1"/>
          </p:cNvPicPr>
          <p:nvPr/>
        </p:nvPicPr>
        <p:blipFill>
          <a:blip r:embed="rId3"/>
          <a:stretch>
            <a:fillRect/>
          </a:stretch>
        </p:blipFill>
        <p:spPr>
          <a:xfrm>
            <a:off x="434613" y="1908609"/>
            <a:ext cx="5503479" cy="2812278"/>
          </a:xfrm>
          <a:prstGeom prst="rect">
            <a:avLst/>
          </a:prstGeom>
        </p:spPr>
      </p:pic>
      <p:grpSp>
        <p:nvGrpSpPr>
          <p:cNvPr id="26" name="Group 25">
            <a:extLst>
              <a:ext uri="{FF2B5EF4-FFF2-40B4-BE49-F238E27FC236}">
                <a16:creationId xmlns:a16="http://schemas.microsoft.com/office/drawing/2014/main" id="{B056EA87-3B89-0438-16DB-D7B1971EC308}"/>
              </a:ext>
            </a:extLst>
          </p:cNvPr>
          <p:cNvGrpSpPr/>
          <p:nvPr/>
        </p:nvGrpSpPr>
        <p:grpSpPr>
          <a:xfrm>
            <a:off x="6180461" y="1908609"/>
            <a:ext cx="2710151" cy="2710151"/>
            <a:chOff x="6180461" y="2010736"/>
            <a:chExt cx="2710151" cy="2710151"/>
          </a:xfrm>
        </p:grpSpPr>
        <p:sp>
          <p:nvSpPr>
            <p:cNvPr id="23" name="Star: 12 Points 22">
              <a:extLst>
                <a:ext uri="{FF2B5EF4-FFF2-40B4-BE49-F238E27FC236}">
                  <a16:creationId xmlns:a16="http://schemas.microsoft.com/office/drawing/2014/main" id="{C6D42BD9-00D5-D7D8-850E-E5DE5D25532B}"/>
                </a:ext>
              </a:extLst>
            </p:cNvPr>
            <p:cNvSpPr/>
            <p:nvPr/>
          </p:nvSpPr>
          <p:spPr>
            <a:xfrm>
              <a:off x="6180461" y="2010736"/>
              <a:ext cx="2710151" cy="2710151"/>
            </a:xfrm>
            <a:prstGeom prst="star12">
              <a:avLst/>
            </a:prstGeom>
            <a:solidFill>
              <a:srgbClr val="A9DA74"/>
            </a:solidFill>
            <a:ln w="12700">
              <a:solidFill>
                <a:srgbClr val="00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4D5219C-5CAF-5000-D3FC-DC237074A130}"/>
                </a:ext>
              </a:extLst>
            </p:cNvPr>
            <p:cNvSpPr txBox="1"/>
            <p:nvPr/>
          </p:nvSpPr>
          <p:spPr>
            <a:xfrm>
              <a:off x="6412226" y="2585688"/>
              <a:ext cx="2246619" cy="1420325"/>
            </a:xfrm>
            <a:prstGeom prst="rect">
              <a:avLst/>
            </a:prstGeom>
            <a:noFill/>
          </p:spPr>
          <p:txBody>
            <a:bodyPr wrap="square">
              <a:spAutoFit/>
            </a:bodyPr>
            <a:lstStyle/>
            <a:p>
              <a:pPr algn="ctr">
                <a:lnSpc>
                  <a:spcPct val="150000"/>
                </a:lnSpc>
              </a:pPr>
              <a:r>
                <a:rPr lang="en-US" sz="2000" dirty="0"/>
                <a:t> </a:t>
              </a:r>
              <a:r>
                <a:rPr lang="en-US" sz="2000" dirty="0" err="1"/>
                <a:t>Đảm</a:t>
              </a:r>
              <a:r>
                <a:rPr lang="en-US" sz="2000" dirty="0"/>
                <a:t> </a:t>
              </a:r>
              <a:r>
                <a:rPr lang="en-US" sz="2000" dirty="0" err="1"/>
                <a:t>bảo</a:t>
              </a:r>
              <a:r>
                <a:rPr lang="en-US" sz="2000" dirty="0"/>
                <a:t> </a:t>
              </a:r>
            </a:p>
            <a:p>
              <a:pPr algn="ctr">
                <a:lnSpc>
                  <a:spcPct val="150000"/>
                </a:lnSpc>
              </a:pPr>
              <a:r>
                <a:rPr lang="en-US" sz="2000" dirty="0" err="1"/>
                <a:t>nhiệt</a:t>
              </a:r>
              <a:r>
                <a:rPr lang="en-US" sz="2000" dirty="0"/>
                <a:t> </a:t>
              </a:r>
              <a:r>
                <a:rPr lang="en-US" sz="2000" dirty="0" err="1"/>
                <a:t>độ</a:t>
              </a:r>
              <a:r>
                <a:rPr lang="en-US" sz="2000" dirty="0"/>
                <a:t> </a:t>
              </a:r>
              <a:r>
                <a:rPr lang="en-US" sz="2000" dirty="0" err="1"/>
                <a:t>khí</a:t>
              </a:r>
              <a:r>
                <a:rPr lang="en-US" sz="2000" dirty="0"/>
                <a:t> </a:t>
              </a:r>
              <a:r>
                <a:rPr lang="en-US" sz="2000" dirty="0" err="1"/>
                <a:t>trong</a:t>
              </a:r>
              <a:r>
                <a:rPr lang="en-US" sz="2000" dirty="0"/>
                <a:t> xi </a:t>
              </a:r>
              <a:r>
                <a:rPr lang="en-US" sz="2000" dirty="0" err="1"/>
                <a:t>lanh</a:t>
              </a:r>
              <a:r>
                <a:rPr lang="en-US" sz="2000" dirty="0"/>
                <a:t> </a:t>
              </a:r>
              <a:r>
                <a:rPr lang="en-US" sz="2000" dirty="0" err="1"/>
                <a:t>không</a:t>
              </a:r>
              <a:r>
                <a:rPr lang="en-US" sz="2000" dirty="0"/>
                <a:t> </a:t>
              </a:r>
              <a:r>
                <a:rPr lang="en-US" sz="2000" dirty="0" err="1"/>
                <a:t>đổi</a:t>
              </a:r>
              <a:r>
                <a:rPr lang="en-US" sz="2000" dirty="0"/>
                <a:t>.</a:t>
              </a:r>
            </a:p>
          </p:txBody>
        </p:sp>
      </p:grpSp>
    </p:spTree>
    <p:extLst>
      <p:ext uri="{BB962C8B-B14F-4D97-AF65-F5344CB8AC3E}">
        <p14:creationId xmlns:p14="http://schemas.microsoft.com/office/powerpoint/2010/main" val="272187991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71C64D-6268-31A9-2986-53BA2813BCB4}"/>
              </a:ext>
            </a:extLst>
          </p:cNvPr>
          <p:cNvSpPr txBox="1"/>
          <p:nvPr/>
        </p:nvSpPr>
        <p:spPr>
          <a:xfrm>
            <a:off x="806122" y="705666"/>
            <a:ext cx="7702997" cy="958660"/>
          </a:xfrm>
          <a:prstGeom prst="rect">
            <a:avLst/>
          </a:prstGeom>
          <a:noFill/>
        </p:spPr>
        <p:txBody>
          <a:bodyPr wrap="square" rtlCol="0">
            <a:spAutoFit/>
          </a:bodyPr>
          <a:lstStyle/>
          <a:p>
            <a:pPr algn="ctr">
              <a:lnSpc>
                <a:spcPct val="150000"/>
              </a:lnSpc>
            </a:pPr>
            <a:r>
              <a:rPr lang="en-US" sz="2000" b="1" dirty="0" err="1"/>
              <a:t>Bảng</a:t>
            </a:r>
            <a:r>
              <a:rPr lang="en-US" sz="2000" b="1" dirty="0"/>
              <a:t> 2.1. </a:t>
            </a:r>
            <a:r>
              <a:rPr lang="en-US" sz="2000" dirty="0" err="1">
                <a:solidFill>
                  <a:srgbClr val="002060"/>
                </a:solidFill>
              </a:rPr>
              <a:t>Kết</a:t>
            </a:r>
            <a:r>
              <a:rPr lang="en-US" sz="2000" dirty="0">
                <a:solidFill>
                  <a:srgbClr val="002060"/>
                </a:solidFill>
              </a:rPr>
              <a:t> </a:t>
            </a:r>
            <a:r>
              <a:rPr lang="en-US" sz="2000" dirty="0" err="1">
                <a:solidFill>
                  <a:srgbClr val="002060"/>
                </a:solidFill>
              </a:rPr>
              <a:t>quả</a:t>
            </a:r>
            <a:r>
              <a:rPr lang="en-US" sz="2000" dirty="0">
                <a:solidFill>
                  <a:srgbClr val="002060"/>
                </a:solidFill>
              </a:rPr>
              <a:t> </a:t>
            </a:r>
            <a:r>
              <a:rPr lang="en-US" sz="2000" dirty="0" err="1">
                <a:solidFill>
                  <a:srgbClr val="002060"/>
                </a:solidFill>
              </a:rPr>
              <a:t>thí</a:t>
            </a:r>
            <a:r>
              <a:rPr lang="en-US" sz="2000" dirty="0">
                <a:solidFill>
                  <a:srgbClr val="002060"/>
                </a:solidFill>
              </a:rPr>
              <a:t> </a:t>
            </a:r>
            <a:r>
              <a:rPr lang="en-US" sz="2000" dirty="0" err="1">
                <a:solidFill>
                  <a:srgbClr val="002060"/>
                </a:solidFill>
              </a:rPr>
              <a:t>nghiệm</a:t>
            </a:r>
            <a:r>
              <a:rPr lang="en-US" sz="2000" dirty="0">
                <a:solidFill>
                  <a:srgbClr val="002060"/>
                </a:solidFill>
              </a:rPr>
              <a:t> </a:t>
            </a:r>
            <a:r>
              <a:rPr lang="en-US" sz="2000" dirty="0" err="1">
                <a:solidFill>
                  <a:srgbClr val="002060"/>
                </a:solidFill>
              </a:rPr>
              <a:t>đo</a:t>
            </a:r>
            <a:r>
              <a:rPr lang="en-US" sz="2000" dirty="0">
                <a:solidFill>
                  <a:srgbClr val="002060"/>
                </a:solidFill>
              </a:rPr>
              <a:t> </a:t>
            </a:r>
            <a:r>
              <a:rPr lang="en-US" sz="2000" dirty="0" err="1">
                <a:solidFill>
                  <a:srgbClr val="002060"/>
                </a:solidFill>
              </a:rPr>
              <a:t>thể</a:t>
            </a:r>
            <a:r>
              <a:rPr lang="en-US" sz="2000" dirty="0">
                <a:solidFill>
                  <a:srgbClr val="002060"/>
                </a:solidFill>
              </a:rPr>
              <a:t> </a:t>
            </a:r>
            <a:r>
              <a:rPr lang="en-US" sz="2000" dirty="0" err="1">
                <a:solidFill>
                  <a:srgbClr val="002060"/>
                </a:solidFill>
              </a:rPr>
              <a:t>tích</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áp</a:t>
            </a:r>
            <a:r>
              <a:rPr lang="en-US" sz="2000" dirty="0">
                <a:solidFill>
                  <a:srgbClr val="002060"/>
                </a:solidFill>
              </a:rPr>
              <a:t> </a:t>
            </a:r>
            <a:r>
              <a:rPr lang="en-US" sz="2000" dirty="0" err="1">
                <a:solidFill>
                  <a:srgbClr val="002060"/>
                </a:solidFill>
              </a:rPr>
              <a:t>suất</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chất</a:t>
            </a:r>
            <a:r>
              <a:rPr lang="en-US" sz="2000" dirty="0">
                <a:solidFill>
                  <a:srgbClr val="002060"/>
                </a:solidFill>
              </a:rPr>
              <a:t> </a:t>
            </a:r>
            <a:r>
              <a:rPr lang="en-US" sz="2000" dirty="0" err="1">
                <a:solidFill>
                  <a:srgbClr val="002060"/>
                </a:solidFill>
              </a:rPr>
              <a:t>khí</a:t>
            </a:r>
            <a:r>
              <a:rPr lang="en-US" sz="2000" dirty="0">
                <a:solidFill>
                  <a:srgbClr val="002060"/>
                </a:solidFill>
              </a:rPr>
              <a:t> </a:t>
            </a:r>
            <a:r>
              <a:rPr lang="en-US" sz="2000" dirty="0" err="1">
                <a:solidFill>
                  <a:srgbClr val="002060"/>
                </a:solidFill>
              </a:rPr>
              <a:t>khi</a:t>
            </a:r>
            <a:r>
              <a:rPr lang="en-US" sz="2000" dirty="0">
                <a:solidFill>
                  <a:srgbClr val="002060"/>
                </a:solidFill>
              </a:rPr>
              <a:t> </a:t>
            </a:r>
            <a:r>
              <a:rPr lang="en-US" sz="2000" dirty="0" err="1">
                <a:solidFill>
                  <a:srgbClr val="002060"/>
                </a:solidFill>
              </a:rPr>
              <a:t>nhiệt</a:t>
            </a:r>
            <a:r>
              <a:rPr lang="en-US" sz="2000" dirty="0">
                <a:solidFill>
                  <a:srgbClr val="002060"/>
                </a:solidFill>
              </a:rPr>
              <a:t> </a:t>
            </a:r>
            <a:r>
              <a:rPr lang="en-US" sz="2000" dirty="0" err="1">
                <a:solidFill>
                  <a:srgbClr val="002060"/>
                </a:solidFill>
              </a:rPr>
              <a:t>độ</a:t>
            </a:r>
            <a:r>
              <a:rPr lang="en-US" sz="2000" dirty="0">
                <a:solidFill>
                  <a:srgbClr val="002060"/>
                </a:solidFill>
              </a:rPr>
              <a:t> </a:t>
            </a:r>
            <a:r>
              <a:rPr lang="en-US" sz="2000" dirty="0" err="1">
                <a:solidFill>
                  <a:srgbClr val="002060"/>
                </a:solidFill>
              </a:rPr>
              <a:t>không</a:t>
            </a:r>
            <a:r>
              <a:rPr lang="en-US" sz="2000" dirty="0">
                <a:solidFill>
                  <a:srgbClr val="002060"/>
                </a:solidFill>
              </a:rPr>
              <a:t> </a:t>
            </a:r>
            <a:r>
              <a:rPr lang="en-US" sz="2000" dirty="0" err="1">
                <a:solidFill>
                  <a:srgbClr val="002060"/>
                </a:solidFill>
              </a:rPr>
              <a:t>đổi</a:t>
            </a:r>
            <a:r>
              <a:rPr lang="en-US" sz="2000" dirty="0">
                <a:solidFill>
                  <a:srgbClr val="002060"/>
                </a:solidFill>
              </a:rPr>
              <a:t> </a:t>
            </a:r>
          </a:p>
        </p:txBody>
      </p:sp>
      <p:grpSp>
        <p:nvGrpSpPr>
          <p:cNvPr id="5" name="Group 4">
            <a:extLst>
              <a:ext uri="{FF2B5EF4-FFF2-40B4-BE49-F238E27FC236}">
                <a16:creationId xmlns:a16="http://schemas.microsoft.com/office/drawing/2014/main" id="{2CA200A0-6A41-AA40-DF13-E4D849220C12}"/>
              </a:ext>
            </a:extLst>
          </p:cNvPr>
          <p:cNvGrpSpPr/>
          <p:nvPr/>
        </p:nvGrpSpPr>
        <p:grpSpPr>
          <a:xfrm>
            <a:off x="1" y="0"/>
            <a:ext cx="2878666" cy="574158"/>
            <a:chOff x="2" y="0"/>
            <a:chExt cx="2442207" cy="574158"/>
          </a:xfrm>
        </p:grpSpPr>
        <p:sp>
          <p:nvSpPr>
            <p:cNvPr id="3" name="Rectangle: Single Corner Rounded 2">
              <a:extLst>
                <a:ext uri="{FF2B5EF4-FFF2-40B4-BE49-F238E27FC236}">
                  <a16:creationId xmlns:a16="http://schemas.microsoft.com/office/drawing/2014/main" id="{AD3123AD-BF06-CE98-D8DB-9A0A8E4F3071}"/>
                </a:ext>
              </a:extLst>
            </p:cNvPr>
            <p:cNvSpPr/>
            <p:nvPr/>
          </p:nvSpPr>
          <p:spPr>
            <a:xfrm flipV="1">
              <a:off x="2" y="0"/>
              <a:ext cx="2442207" cy="574158"/>
            </a:xfrm>
            <a:prstGeom prst="round1Rect">
              <a:avLst>
                <a:gd name="adj" fmla="val 44445"/>
              </a:avLst>
            </a:prstGeom>
            <a:solidFill>
              <a:schemeClr val="tx1">
                <a:lumMod val="25000"/>
                <a:lumOff val="75000"/>
              </a:schemeClr>
            </a:solidFill>
            <a:ln>
              <a:solidFill>
                <a:schemeClr val="tx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A2E6ADC-F0B7-FD4A-6027-1D3B2520263B}"/>
                </a:ext>
              </a:extLst>
            </p:cNvPr>
            <p:cNvSpPr txBox="1"/>
            <p:nvPr/>
          </p:nvSpPr>
          <p:spPr>
            <a:xfrm>
              <a:off x="174403" y="87024"/>
              <a:ext cx="2143301" cy="430887"/>
            </a:xfrm>
            <a:prstGeom prst="rect">
              <a:avLst/>
            </a:prstGeom>
            <a:noFill/>
          </p:spPr>
          <p:txBody>
            <a:bodyPr wrap="square" rtlCol="0">
              <a:spAutoFit/>
            </a:bodyPr>
            <a:lstStyle/>
            <a:p>
              <a:r>
                <a:rPr lang="en-US" sz="2200" b="1" dirty="0" err="1"/>
                <a:t>Số</a:t>
              </a:r>
              <a:r>
                <a:rPr lang="en-US" sz="2200" b="1" dirty="0"/>
                <a:t> </a:t>
              </a:r>
              <a:r>
                <a:rPr lang="en-US" sz="2200" b="1" dirty="0" err="1"/>
                <a:t>liệu</a:t>
              </a:r>
              <a:r>
                <a:rPr lang="en-US" sz="2200" b="1" dirty="0"/>
                <a:t> </a:t>
              </a:r>
              <a:r>
                <a:rPr lang="en-US" sz="2200" b="1" dirty="0" err="1"/>
                <a:t>minh</a:t>
              </a:r>
              <a:r>
                <a:rPr lang="en-US" sz="2200" b="1" dirty="0"/>
                <a:t> </a:t>
              </a:r>
              <a:r>
                <a:rPr lang="en-US" sz="2200" b="1" dirty="0" err="1"/>
                <a:t>họa</a:t>
              </a:r>
              <a:r>
                <a:rPr lang="en-US" sz="2200" b="1" dirty="0"/>
                <a:t>:</a:t>
              </a:r>
            </a:p>
          </p:txBody>
        </p:sp>
      </p:grpSp>
      <p:graphicFrame>
        <p:nvGraphicFramePr>
          <p:cNvPr id="6" name="Table 5">
            <a:extLst>
              <a:ext uri="{FF2B5EF4-FFF2-40B4-BE49-F238E27FC236}">
                <a16:creationId xmlns:a16="http://schemas.microsoft.com/office/drawing/2014/main" id="{9A8F94E3-6458-2AB0-DEB4-95923A992B2D}"/>
              </a:ext>
            </a:extLst>
          </p:cNvPr>
          <p:cNvGraphicFramePr>
            <a:graphicFrameLocks noGrp="1"/>
          </p:cNvGraphicFramePr>
          <p:nvPr>
            <p:extLst>
              <p:ext uri="{D42A27DB-BD31-4B8C-83A1-F6EECF244321}">
                <p14:modId xmlns:p14="http://schemas.microsoft.com/office/powerpoint/2010/main" val="668591422"/>
              </p:ext>
            </p:extLst>
          </p:nvPr>
        </p:nvGraphicFramePr>
        <p:xfrm>
          <a:off x="519086" y="1795835"/>
          <a:ext cx="8277070" cy="3128704"/>
        </p:xfrm>
        <a:graphic>
          <a:graphicData uri="http://schemas.openxmlformats.org/drawingml/2006/table">
            <a:tbl>
              <a:tblPr firstRow="1" bandRow="1">
                <a:tableStyleId>{5C26DD0D-1454-4133-82FF-C65FB5B43222}</a:tableStyleId>
              </a:tblPr>
              <a:tblGrid>
                <a:gridCol w="1280181">
                  <a:extLst>
                    <a:ext uri="{9D8B030D-6E8A-4147-A177-3AD203B41FA5}">
                      <a16:colId xmlns:a16="http://schemas.microsoft.com/office/drawing/2014/main" val="1502457724"/>
                    </a:ext>
                  </a:extLst>
                </a:gridCol>
                <a:gridCol w="2904574">
                  <a:extLst>
                    <a:ext uri="{9D8B030D-6E8A-4147-A177-3AD203B41FA5}">
                      <a16:colId xmlns:a16="http://schemas.microsoft.com/office/drawing/2014/main" val="125131119"/>
                    </a:ext>
                  </a:extLst>
                </a:gridCol>
                <a:gridCol w="2908092">
                  <a:extLst>
                    <a:ext uri="{9D8B030D-6E8A-4147-A177-3AD203B41FA5}">
                      <a16:colId xmlns:a16="http://schemas.microsoft.com/office/drawing/2014/main" val="2933521872"/>
                    </a:ext>
                  </a:extLst>
                </a:gridCol>
                <a:gridCol w="1184223">
                  <a:extLst>
                    <a:ext uri="{9D8B030D-6E8A-4147-A177-3AD203B41FA5}">
                      <a16:colId xmlns:a16="http://schemas.microsoft.com/office/drawing/2014/main" val="2441469073"/>
                    </a:ext>
                  </a:extLst>
                </a:gridCol>
              </a:tblGrid>
              <a:tr h="951769">
                <a:tc>
                  <a:txBody>
                    <a:bodyPr/>
                    <a:lstStyle/>
                    <a:p>
                      <a:pPr algn="ctr"/>
                      <a:r>
                        <a:rPr lang="en-US" sz="2000" b="1" dirty="0" err="1"/>
                        <a:t>Lần</a:t>
                      </a:r>
                      <a:r>
                        <a:rPr lang="en-US" sz="2000" b="1" dirty="0"/>
                        <a:t> </a:t>
                      </a:r>
                      <a:r>
                        <a:rPr lang="en-US" sz="2000" b="1" dirty="0" err="1"/>
                        <a:t>đo</a:t>
                      </a:r>
                      <a:endParaRPr lang="en-US" sz="2000" b="1"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30000"/>
                        </a:lnSpc>
                      </a:pPr>
                      <a:r>
                        <a:rPr lang="en-US" sz="2000" b="1" dirty="0" err="1"/>
                        <a:t>Áp</a:t>
                      </a:r>
                      <a:r>
                        <a:rPr lang="en-US" sz="2000" b="1" dirty="0"/>
                        <a:t> </a:t>
                      </a:r>
                      <a:r>
                        <a:rPr lang="en-US" sz="2000" b="1" dirty="0" err="1"/>
                        <a:t>suất</a:t>
                      </a:r>
                      <a:r>
                        <a:rPr lang="en-US" sz="2000" b="1" dirty="0"/>
                        <a:t> </a:t>
                      </a:r>
                      <a:r>
                        <a:rPr lang="en-US" sz="2000" b="1" dirty="0" err="1"/>
                        <a:t>khí</a:t>
                      </a:r>
                      <a:r>
                        <a:rPr lang="en-US" sz="2000" b="1" dirty="0"/>
                        <a:t> </a:t>
                      </a:r>
                      <a:r>
                        <a:rPr lang="en-US" sz="2000" b="1" dirty="0" err="1"/>
                        <a:t>trong</a:t>
                      </a:r>
                      <a:r>
                        <a:rPr lang="en-US" sz="2000" b="1" dirty="0"/>
                        <a:t> </a:t>
                      </a:r>
                      <a:r>
                        <a:rPr lang="en-US" sz="2000" b="1" dirty="0" err="1"/>
                        <a:t>xilanh</a:t>
                      </a:r>
                      <a:r>
                        <a:rPr lang="en-US" sz="2000" b="1" dirty="0"/>
                        <a:t> p (Bar)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30000"/>
                        </a:lnSpc>
                      </a:pPr>
                      <a:r>
                        <a:rPr lang="en-US" sz="2000" b="1" dirty="0" err="1"/>
                        <a:t>Thể</a:t>
                      </a:r>
                      <a:r>
                        <a:rPr lang="en-US" sz="2000" b="1" dirty="0"/>
                        <a:t> </a:t>
                      </a:r>
                      <a:r>
                        <a:rPr lang="en-US" sz="2000" b="1" dirty="0" err="1"/>
                        <a:t>tích</a:t>
                      </a:r>
                      <a:r>
                        <a:rPr lang="en-US" sz="2000" b="1" dirty="0"/>
                        <a:t> </a:t>
                      </a:r>
                      <a:r>
                        <a:rPr lang="en-US" sz="2000" b="1" dirty="0" err="1"/>
                        <a:t>khí</a:t>
                      </a:r>
                      <a:r>
                        <a:rPr lang="en-US" sz="2000" b="1" dirty="0"/>
                        <a:t> </a:t>
                      </a:r>
                      <a:r>
                        <a:rPr lang="en-US" sz="2000" b="1" dirty="0" err="1"/>
                        <a:t>trong</a:t>
                      </a:r>
                      <a:r>
                        <a:rPr lang="en-US" sz="2000" b="1" dirty="0"/>
                        <a:t> </a:t>
                      </a:r>
                      <a:r>
                        <a:rPr lang="en-US" sz="2000" b="1" dirty="0" err="1"/>
                        <a:t>xilanh</a:t>
                      </a:r>
                      <a:r>
                        <a:rPr lang="en-US" sz="2000" b="1" dirty="0"/>
                        <a:t> V (ml)</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r>
                        <a:rPr lang="en-US" sz="2000" b="1" dirty="0" err="1"/>
                        <a:t>pV</a:t>
                      </a:r>
                      <a:endParaRPr lang="en-US" sz="2000" b="1"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29950657"/>
                  </a:ext>
                </a:extLst>
              </a:tr>
              <a:tr h="435387">
                <a:tc>
                  <a:txBody>
                    <a:bodyPr/>
                    <a:lstStyle/>
                    <a:p>
                      <a:pPr algn="ctr"/>
                      <a:r>
                        <a:rPr lang="en-US"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1,14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130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65168701"/>
                  </a:ext>
                </a:extLst>
              </a:tr>
              <a:tr h="435387">
                <a:tc>
                  <a:txBody>
                    <a:bodyPr/>
                    <a:lstStyle/>
                    <a:p>
                      <a:pPr algn="ctr"/>
                      <a:r>
                        <a:rPr lang="en-US"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1,18</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125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145037749"/>
                  </a:ext>
                </a:extLst>
              </a:tr>
              <a:tr h="435387">
                <a:tc>
                  <a:txBody>
                    <a:bodyPr/>
                    <a:lstStyle/>
                    <a:p>
                      <a:pPr algn="ctr"/>
                      <a:r>
                        <a:rPr lang="en-US"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1,23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120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2883146816"/>
                  </a:ext>
                </a:extLst>
              </a:tr>
              <a:tr h="435387">
                <a:tc>
                  <a:txBody>
                    <a:bodyPr/>
                    <a:lstStyle/>
                    <a:p>
                      <a:pPr algn="ctr"/>
                      <a:r>
                        <a:rPr lang="en-US" sz="2000" dirty="0">
                          <a:solidFill>
                            <a:srgbClr val="000000"/>
                          </a:solidFill>
                        </a:rPr>
                        <a:t>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1,28</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115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775422528"/>
                  </a:ext>
                </a:extLst>
              </a:tr>
              <a:tr h="435387">
                <a:tc>
                  <a:txBody>
                    <a:bodyPr/>
                    <a:lstStyle/>
                    <a:p>
                      <a:pPr algn="ctr"/>
                      <a:r>
                        <a:rPr lang="en-US" sz="2000" dirty="0">
                          <a:solidFill>
                            <a:srgbClr val="000000"/>
                          </a:solidFill>
                        </a:rPr>
                        <a:t>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1,35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110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287832210"/>
                  </a:ext>
                </a:extLst>
              </a:tr>
            </a:tbl>
          </a:graphicData>
        </a:graphic>
      </p:graphicFrame>
    </p:spTree>
    <p:extLst>
      <p:ext uri="{BB962C8B-B14F-4D97-AF65-F5344CB8AC3E}">
        <p14:creationId xmlns:p14="http://schemas.microsoft.com/office/powerpoint/2010/main" val="348923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AFF7DC9-A7C0-AF73-BE06-847F151DBF98}"/>
              </a:ext>
            </a:extLst>
          </p:cNvPr>
          <p:cNvGrpSpPr/>
          <p:nvPr/>
        </p:nvGrpSpPr>
        <p:grpSpPr>
          <a:xfrm>
            <a:off x="496406" y="566973"/>
            <a:ext cx="3909332" cy="3608420"/>
            <a:chOff x="390546" y="543963"/>
            <a:chExt cx="3909332" cy="3608420"/>
          </a:xfrm>
        </p:grpSpPr>
        <p:sp>
          <p:nvSpPr>
            <p:cNvPr id="11" name="Rectangle: Folded Corner 10">
              <a:extLst>
                <a:ext uri="{FF2B5EF4-FFF2-40B4-BE49-F238E27FC236}">
                  <a16:creationId xmlns:a16="http://schemas.microsoft.com/office/drawing/2014/main" id="{6F7CB8E4-F1A3-A132-E219-43D11D45A521}"/>
                </a:ext>
              </a:extLst>
            </p:cNvPr>
            <p:cNvSpPr/>
            <p:nvPr/>
          </p:nvSpPr>
          <p:spPr>
            <a:xfrm>
              <a:off x="390546" y="881706"/>
              <a:ext cx="3909332" cy="3270677"/>
            </a:xfrm>
            <a:prstGeom prst="foldedCorner">
              <a:avLst/>
            </a:prstGeom>
            <a:solidFill>
              <a:schemeClr val="accent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2BC901C-7F4D-F304-8C9A-F2FBD95BC846}"/>
                </a:ext>
              </a:extLst>
            </p:cNvPr>
            <p:cNvSpPr/>
            <p:nvPr/>
          </p:nvSpPr>
          <p:spPr>
            <a:xfrm>
              <a:off x="390546" y="543963"/>
              <a:ext cx="3167903" cy="542408"/>
            </a:xfrm>
            <a:prstGeom prst="roundRect">
              <a:avLst/>
            </a:prstGeom>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Câu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hỏi</a:t>
              </a:r>
              <a:r>
                <a:rPr lang="en-US" sz="2000" b="1" dirty="0">
                  <a:solidFill>
                    <a:schemeClr val="accent2"/>
                  </a:solidFill>
                  <a:latin typeface="Arial" panose="020B0604020202020204" pitchFamily="34" charset="0"/>
                  <a:cs typeface="Arial" panose="020B0604020202020204" pitchFamily="34" charset="0"/>
                </a:rPr>
                <a:t> 3 (SGK - tr.37) </a:t>
              </a:r>
            </a:p>
          </p:txBody>
        </p:sp>
        <p:sp>
          <p:nvSpPr>
            <p:cNvPr id="6" name="TextBox 5">
              <a:extLst>
                <a:ext uri="{FF2B5EF4-FFF2-40B4-BE49-F238E27FC236}">
                  <a16:creationId xmlns:a16="http://schemas.microsoft.com/office/drawing/2014/main" id="{9A1EA621-6551-7C8F-A840-FD340AC6F37C}"/>
                </a:ext>
              </a:extLst>
            </p:cNvPr>
            <p:cNvSpPr txBox="1"/>
            <p:nvPr/>
          </p:nvSpPr>
          <p:spPr>
            <a:xfrm>
              <a:off x="535148" y="1226564"/>
              <a:ext cx="3620128" cy="2636043"/>
            </a:xfrm>
            <a:prstGeom prst="rect">
              <a:avLst/>
            </a:prstGeom>
            <a:noFill/>
          </p:spPr>
          <p:txBody>
            <a:bodyPr wrap="square">
              <a:spAutoFit/>
            </a:bodyPr>
            <a:lstStyle/>
            <a:p>
              <a:pPr marL="0" marR="0" algn="just">
                <a:lnSpc>
                  <a:spcPct val="170000"/>
                </a:lnSpc>
                <a:spcBef>
                  <a:spcPts val="0"/>
                </a:spcBef>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 – V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2.1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2.4.</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FE5FC658-86FB-43E1-59B5-B40971EC6813}"/>
              </a:ext>
            </a:extLst>
          </p:cNvPr>
          <p:cNvGrpSpPr/>
          <p:nvPr/>
        </p:nvGrpSpPr>
        <p:grpSpPr>
          <a:xfrm>
            <a:off x="4738265" y="620621"/>
            <a:ext cx="4164580" cy="4014473"/>
            <a:chOff x="4721077" y="566973"/>
            <a:chExt cx="4164580" cy="4014473"/>
          </a:xfrm>
        </p:grpSpPr>
        <p:pic>
          <p:nvPicPr>
            <p:cNvPr id="4" name="Picture 3">
              <a:extLst>
                <a:ext uri="{FF2B5EF4-FFF2-40B4-BE49-F238E27FC236}">
                  <a16:creationId xmlns:a16="http://schemas.microsoft.com/office/drawing/2014/main" id="{8EBB2A47-194F-D6B0-A7FA-EE3EC224D2E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38263" y="566973"/>
              <a:ext cx="4015191" cy="2621084"/>
            </a:xfrm>
            <a:prstGeom prst="rect">
              <a:avLst/>
            </a:prstGeom>
          </p:spPr>
        </p:pic>
        <p:sp>
          <p:nvSpPr>
            <p:cNvPr id="7" name="TextBox 6">
              <a:extLst>
                <a:ext uri="{FF2B5EF4-FFF2-40B4-BE49-F238E27FC236}">
                  <a16:creationId xmlns:a16="http://schemas.microsoft.com/office/drawing/2014/main" id="{6A1C72E5-C9F6-E045-9F17-BE7868E34980}"/>
                </a:ext>
              </a:extLst>
            </p:cNvPr>
            <p:cNvSpPr txBox="1"/>
            <p:nvPr/>
          </p:nvSpPr>
          <p:spPr>
            <a:xfrm>
              <a:off x="4721077" y="3293914"/>
              <a:ext cx="4164580" cy="1287532"/>
            </a:xfrm>
            <a:prstGeom prst="rect">
              <a:avLst/>
            </a:prstGeom>
            <a:noFill/>
          </p:spPr>
          <p:txBody>
            <a:bodyPr wrap="square" rtlCol="0">
              <a:spAutoFit/>
            </a:bodyPr>
            <a:lstStyle/>
            <a:p>
              <a:pPr algn="ctr">
                <a:lnSpc>
                  <a:spcPct val="150000"/>
                </a:lnSpc>
              </a:pPr>
              <a:r>
                <a:rPr lang="en-US" sz="1800" b="1" dirty="0" err="1"/>
                <a:t>Hình</a:t>
              </a:r>
              <a:r>
                <a:rPr lang="en-US" sz="1800" b="1" dirty="0"/>
                <a:t> 2.4a. </a:t>
              </a:r>
              <a:r>
                <a:rPr lang="en-US" sz="1800" dirty="0" err="1"/>
                <a:t>Đồ</a:t>
              </a:r>
              <a:r>
                <a:rPr lang="en-US" sz="1800" dirty="0"/>
                <a:t> </a:t>
              </a:r>
              <a:r>
                <a:rPr lang="en-US" sz="1800" dirty="0" err="1"/>
                <a:t>thị</a:t>
              </a:r>
              <a:r>
                <a:rPr lang="en-US" sz="1800" dirty="0"/>
                <a:t> </a:t>
              </a:r>
              <a:r>
                <a:rPr lang="en-US" sz="1800" dirty="0" err="1"/>
                <a:t>biểu</a:t>
              </a:r>
              <a:r>
                <a:rPr lang="en-US" sz="1800" dirty="0"/>
                <a:t> </a:t>
              </a:r>
              <a:r>
                <a:rPr lang="en-US" sz="1800" dirty="0" err="1"/>
                <a:t>diễn</a:t>
              </a:r>
              <a:r>
                <a:rPr lang="en-US" sz="1800" dirty="0"/>
                <a:t> </a:t>
              </a:r>
              <a:r>
                <a:rPr lang="en-US" sz="1800" dirty="0" err="1"/>
                <a:t>mối</a:t>
              </a:r>
              <a:r>
                <a:rPr lang="en-US" sz="1800" dirty="0"/>
                <a:t> </a:t>
              </a:r>
              <a:r>
                <a:rPr lang="en-US" sz="1800" dirty="0" err="1"/>
                <a:t>liên</a:t>
              </a:r>
              <a:r>
                <a:rPr lang="en-US" sz="1800" dirty="0"/>
                <a:t> </a:t>
              </a:r>
              <a:r>
                <a:rPr lang="en-US" sz="1800" dirty="0" err="1"/>
                <a:t>hệ</a:t>
              </a:r>
              <a:r>
                <a:rPr lang="en-US" sz="1800" dirty="0"/>
                <a:t> </a:t>
              </a:r>
              <a:r>
                <a:rPr lang="en-US" sz="1800" dirty="0" err="1"/>
                <a:t>giữa</a:t>
              </a:r>
              <a:r>
                <a:rPr lang="en-US" sz="1800" dirty="0"/>
                <a:t> </a:t>
              </a:r>
              <a:r>
                <a:rPr lang="en-US" sz="1800" dirty="0" err="1"/>
                <a:t>áp</a:t>
              </a:r>
              <a:r>
                <a:rPr lang="en-US" sz="1800" dirty="0"/>
                <a:t> </a:t>
              </a:r>
              <a:r>
                <a:rPr lang="en-US" sz="1800" dirty="0" err="1"/>
                <a:t>suất</a:t>
              </a:r>
              <a:r>
                <a:rPr lang="en-US" sz="1800" dirty="0"/>
                <a:t> </a:t>
              </a:r>
              <a:r>
                <a:rPr lang="en-US" sz="1800" dirty="0" err="1"/>
                <a:t>và</a:t>
              </a:r>
              <a:r>
                <a:rPr lang="en-US" sz="1800" dirty="0"/>
                <a:t> </a:t>
              </a:r>
              <a:r>
                <a:rPr lang="en-US" sz="1800" dirty="0" err="1"/>
                <a:t>thể</a:t>
              </a:r>
              <a:r>
                <a:rPr lang="en-US" sz="1800" dirty="0"/>
                <a:t> </a:t>
              </a:r>
              <a:r>
                <a:rPr lang="en-US" sz="1800" dirty="0" err="1"/>
                <a:t>tích</a:t>
              </a:r>
              <a:r>
                <a:rPr lang="en-US" sz="1800" dirty="0"/>
                <a:t> </a:t>
              </a:r>
              <a:r>
                <a:rPr lang="en-US" sz="1800" dirty="0" err="1"/>
                <a:t>của</a:t>
              </a:r>
              <a:r>
                <a:rPr lang="en-US" sz="1800" dirty="0"/>
                <a:t> </a:t>
              </a:r>
              <a:r>
                <a:rPr lang="en-US" sz="1800" dirty="0" err="1"/>
                <a:t>một</a:t>
              </a:r>
              <a:r>
                <a:rPr lang="en-US" sz="1800" dirty="0"/>
                <a:t> </a:t>
              </a:r>
              <a:r>
                <a:rPr lang="en-US" sz="1800" dirty="0" err="1"/>
                <a:t>lượng</a:t>
              </a:r>
              <a:r>
                <a:rPr lang="en-US" sz="1800" dirty="0"/>
                <a:t> </a:t>
              </a:r>
              <a:r>
                <a:rPr lang="en-US" sz="1800" dirty="0" err="1"/>
                <a:t>khí</a:t>
              </a:r>
              <a:r>
                <a:rPr lang="en-US" sz="1800" dirty="0"/>
                <a:t> </a:t>
              </a:r>
              <a:r>
                <a:rPr lang="en-US" sz="1800" dirty="0" err="1"/>
                <a:t>xác</a:t>
              </a:r>
              <a:r>
                <a:rPr lang="en-US" sz="1800" dirty="0"/>
                <a:t> </a:t>
              </a:r>
              <a:r>
                <a:rPr lang="en-US" sz="1800" dirty="0" err="1"/>
                <a:t>định</a:t>
              </a:r>
              <a:r>
                <a:rPr lang="en-US" sz="1800" dirty="0"/>
                <a:t> </a:t>
              </a:r>
              <a:r>
                <a:rPr lang="en-US" sz="1800" dirty="0" err="1"/>
                <a:t>khi</a:t>
              </a:r>
              <a:r>
                <a:rPr lang="en-US" sz="1800" dirty="0"/>
                <a:t> </a:t>
              </a:r>
              <a:r>
                <a:rPr lang="en-US" sz="1800" dirty="0" err="1"/>
                <a:t>nhiệt</a:t>
              </a:r>
              <a:r>
                <a:rPr lang="en-US" sz="1800" dirty="0"/>
                <a:t> </a:t>
              </a:r>
              <a:r>
                <a:rPr lang="en-US" sz="1800" dirty="0" err="1"/>
                <a:t>độ</a:t>
              </a:r>
              <a:r>
                <a:rPr lang="en-US" sz="1800" dirty="0"/>
                <a:t> </a:t>
              </a:r>
              <a:r>
                <a:rPr lang="en-US" sz="1800" dirty="0" err="1"/>
                <a:t>không</a:t>
              </a:r>
              <a:r>
                <a:rPr lang="en-US" sz="1800" dirty="0"/>
                <a:t> </a:t>
              </a:r>
              <a:r>
                <a:rPr lang="en-US" sz="1800" dirty="0" err="1"/>
                <a:t>đổi</a:t>
              </a:r>
              <a:endParaRPr lang="en-US" sz="1800" dirty="0"/>
            </a:p>
          </p:txBody>
        </p:sp>
      </p:grpSp>
    </p:spTree>
    <p:extLst>
      <p:ext uri="{BB962C8B-B14F-4D97-AF65-F5344CB8AC3E}">
        <p14:creationId xmlns:p14="http://schemas.microsoft.com/office/powerpoint/2010/main" val="2094592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62D49D5-7478-75C8-4E1F-0A48ED8F4895}"/>
              </a:ext>
            </a:extLst>
          </p:cNvPr>
          <p:cNvGrpSpPr/>
          <p:nvPr/>
        </p:nvGrpSpPr>
        <p:grpSpPr>
          <a:xfrm>
            <a:off x="4738265" y="620621"/>
            <a:ext cx="4164580" cy="4014473"/>
            <a:chOff x="4721077" y="566973"/>
            <a:chExt cx="4164580" cy="4014473"/>
          </a:xfrm>
        </p:grpSpPr>
        <p:pic>
          <p:nvPicPr>
            <p:cNvPr id="9" name="Picture 8">
              <a:extLst>
                <a:ext uri="{FF2B5EF4-FFF2-40B4-BE49-F238E27FC236}">
                  <a16:creationId xmlns:a16="http://schemas.microsoft.com/office/drawing/2014/main" id="{D9A9AE1E-B3C6-1C64-7BEB-308B38E2F7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38263" y="566973"/>
              <a:ext cx="4015191" cy="2621084"/>
            </a:xfrm>
            <a:prstGeom prst="rect">
              <a:avLst/>
            </a:prstGeom>
          </p:spPr>
        </p:pic>
        <p:sp>
          <p:nvSpPr>
            <p:cNvPr id="10" name="TextBox 9">
              <a:extLst>
                <a:ext uri="{FF2B5EF4-FFF2-40B4-BE49-F238E27FC236}">
                  <a16:creationId xmlns:a16="http://schemas.microsoft.com/office/drawing/2014/main" id="{9E99C370-8B05-5334-132C-12C3638648B7}"/>
                </a:ext>
              </a:extLst>
            </p:cNvPr>
            <p:cNvSpPr txBox="1"/>
            <p:nvPr/>
          </p:nvSpPr>
          <p:spPr>
            <a:xfrm>
              <a:off x="4721077" y="3293914"/>
              <a:ext cx="4164580" cy="1287532"/>
            </a:xfrm>
            <a:prstGeom prst="rect">
              <a:avLst/>
            </a:prstGeom>
            <a:noFill/>
          </p:spPr>
          <p:txBody>
            <a:bodyPr wrap="square" rtlCol="0">
              <a:spAutoFit/>
            </a:bodyPr>
            <a:lstStyle/>
            <a:p>
              <a:pPr algn="ctr">
                <a:lnSpc>
                  <a:spcPct val="150000"/>
                </a:lnSpc>
              </a:pPr>
              <a:r>
                <a:rPr lang="en-US" sz="1800" b="1" dirty="0" err="1"/>
                <a:t>Hình</a:t>
              </a:r>
              <a:r>
                <a:rPr lang="en-US" sz="1800" b="1" dirty="0"/>
                <a:t> 2.4a. </a:t>
              </a:r>
              <a:r>
                <a:rPr lang="en-US" sz="1800" dirty="0" err="1"/>
                <a:t>Đồ</a:t>
              </a:r>
              <a:r>
                <a:rPr lang="en-US" sz="1800" dirty="0"/>
                <a:t> </a:t>
              </a:r>
              <a:r>
                <a:rPr lang="en-US" sz="1800" dirty="0" err="1"/>
                <a:t>thị</a:t>
              </a:r>
              <a:r>
                <a:rPr lang="en-US" sz="1800" dirty="0"/>
                <a:t> </a:t>
              </a:r>
              <a:r>
                <a:rPr lang="en-US" sz="1800" dirty="0" err="1"/>
                <a:t>biểu</a:t>
              </a:r>
              <a:r>
                <a:rPr lang="en-US" sz="1800" dirty="0"/>
                <a:t> </a:t>
              </a:r>
              <a:r>
                <a:rPr lang="en-US" sz="1800" dirty="0" err="1"/>
                <a:t>diễn</a:t>
              </a:r>
              <a:r>
                <a:rPr lang="en-US" sz="1800" dirty="0"/>
                <a:t> </a:t>
              </a:r>
              <a:r>
                <a:rPr lang="en-US" sz="1800" dirty="0" err="1"/>
                <a:t>mối</a:t>
              </a:r>
              <a:r>
                <a:rPr lang="en-US" sz="1800" dirty="0"/>
                <a:t> </a:t>
              </a:r>
              <a:r>
                <a:rPr lang="en-US" sz="1800" dirty="0" err="1"/>
                <a:t>liên</a:t>
              </a:r>
              <a:r>
                <a:rPr lang="en-US" sz="1800" dirty="0"/>
                <a:t> </a:t>
              </a:r>
              <a:r>
                <a:rPr lang="en-US" sz="1800" dirty="0" err="1"/>
                <a:t>hệ</a:t>
              </a:r>
              <a:r>
                <a:rPr lang="en-US" sz="1800" dirty="0"/>
                <a:t> </a:t>
              </a:r>
              <a:r>
                <a:rPr lang="en-US" sz="1800" dirty="0" err="1"/>
                <a:t>giữa</a:t>
              </a:r>
              <a:r>
                <a:rPr lang="en-US" sz="1800" dirty="0"/>
                <a:t> </a:t>
              </a:r>
              <a:r>
                <a:rPr lang="en-US" sz="1800" dirty="0" err="1"/>
                <a:t>áp</a:t>
              </a:r>
              <a:r>
                <a:rPr lang="en-US" sz="1800" dirty="0"/>
                <a:t> </a:t>
              </a:r>
              <a:r>
                <a:rPr lang="en-US" sz="1800" dirty="0" err="1"/>
                <a:t>suất</a:t>
              </a:r>
              <a:r>
                <a:rPr lang="en-US" sz="1800" dirty="0"/>
                <a:t> </a:t>
              </a:r>
              <a:r>
                <a:rPr lang="en-US" sz="1800" dirty="0" err="1"/>
                <a:t>và</a:t>
              </a:r>
              <a:r>
                <a:rPr lang="en-US" sz="1800" dirty="0"/>
                <a:t> </a:t>
              </a:r>
              <a:r>
                <a:rPr lang="en-US" sz="1800" dirty="0" err="1"/>
                <a:t>thể</a:t>
              </a:r>
              <a:r>
                <a:rPr lang="en-US" sz="1800" dirty="0"/>
                <a:t> </a:t>
              </a:r>
              <a:r>
                <a:rPr lang="en-US" sz="1800" dirty="0" err="1"/>
                <a:t>tích</a:t>
              </a:r>
              <a:r>
                <a:rPr lang="en-US" sz="1800" dirty="0"/>
                <a:t> </a:t>
              </a:r>
              <a:r>
                <a:rPr lang="en-US" sz="1800" dirty="0" err="1"/>
                <a:t>của</a:t>
              </a:r>
              <a:r>
                <a:rPr lang="en-US" sz="1800" dirty="0"/>
                <a:t> </a:t>
              </a:r>
              <a:r>
                <a:rPr lang="en-US" sz="1800" dirty="0" err="1"/>
                <a:t>một</a:t>
              </a:r>
              <a:r>
                <a:rPr lang="en-US" sz="1800" dirty="0"/>
                <a:t> </a:t>
              </a:r>
              <a:r>
                <a:rPr lang="en-US" sz="1800" dirty="0" err="1"/>
                <a:t>lượng</a:t>
              </a:r>
              <a:r>
                <a:rPr lang="en-US" sz="1800" dirty="0"/>
                <a:t> </a:t>
              </a:r>
              <a:r>
                <a:rPr lang="en-US" sz="1800" dirty="0" err="1"/>
                <a:t>khí</a:t>
              </a:r>
              <a:r>
                <a:rPr lang="en-US" sz="1800" dirty="0"/>
                <a:t> </a:t>
              </a:r>
              <a:r>
                <a:rPr lang="en-US" sz="1800" dirty="0" err="1"/>
                <a:t>xác</a:t>
              </a:r>
              <a:r>
                <a:rPr lang="en-US" sz="1800" dirty="0"/>
                <a:t> </a:t>
              </a:r>
              <a:r>
                <a:rPr lang="en-US" sz="1800" dirty="0" err="1"/>
                <a:t>định</a:t>
              </a:r>
              <a:r>
                <a:rPr lang="en-US" sz="1800" dirty="0"/>
                <a:t> </a:t>
              </a:r>
              <a:r>
                <a:rPr lang="en-US" sz="1800" dirty="0" err="1"/>
                <a:t>khi</a:t>
              </a:r>
              <a:r>
                <a:rPr lang="en-US" sz="1800" dirty="0"/>
                <a:t> </a:t>
              </a:r>
              <a:r>
                <a:rPr lang="en-US" sz="1800" dirty="0" err="1"/>
                <a:t>nhiệt</a:t>
              </a:r>
              <a:r>
                <a:rPr lang="en-US" sz="1800" dirty="0"/>
                <a:t> </a:t>
              </a:r>
              <a:r>
                <a:rPr lang="en-US" sz="1800" dirty="0" err="1"/>
                <a:t>độ</a:t>
              </a:r>
              <a:r>
                <a:rPr lang="en-US" sz="1800" dirty="0"/>
                <a:t> </a:t>
              </a:r>
              <a:r>
                <a:rPr lang="en-US" sz="1800" dirty="0" err="1"/>
                <a:t>không</a:t>
              </a:r>
              <a:r>
                <a:rPr lang="en-US" sz="1800" dirty="0"/>
                <a:t> </a:t>
              </a:r>
              <a:r>
                <a:rPr lang="en-US" sz="1800" dirty="0" err="1"/>
                <a:t>đổi</a:t>
              </a:r>
              <a:endParaRPr lang="en-US" sz="1800" dirty="0"/>
            </a:p>
          </p:txBody>
        </p:sp>
      </p:grpSp>
      <p:grpSp>
        <p:nvGrpSpPr>
          <p:cNvPr id="2" name="Group 1">
            <a:extLst>
              <a:ext uri="{FF2B5EF4-FFF2-40B4-BE49-F238E27FC236}">
                <a16:creationId xmlns:a16="http://schemas.microsoft.com/office/drawing/2014/main" id="{4C78DC15-EDB8-DA9F-630E-2F06A6705506}"/>
              </a:ext>
            </a:extLst>
          </p:cNvPr>
          <p:cNvGrpSpPr/>
          <p:nvPr/>
        </p:nvGrpSpPr>
        <p:grpSpPr>
          <a:xfrm>
            <a:off x="808523" y="149650"/>
            <a:ext cx="2005684" cy="1897593"/>
            <a:chOff x="125842" y="23519"/>
            <a:chExt cx="2005684" cy="1897593"/>
          </a:xfrm>
        </p:grpSpPr>
        <p:sp>
          <p:nvSpPr>
            <p:cNvPr id="3" name="Star: 12 Points 2">
              <a:extLst>
                <a:ext uri="{FF2B5EF4-FFF2-40B4-BE49-F238E27FC236}">
                  <a16:creationId xmlns:a16="http://schemas.microsoft.com/office/drawing/2014/main" id="{67D63CEC-2CCA-DC40-E965-7EBC635A5D07}"/>
                </a:ext>
              </a:extLst>
            </p:cNvPr>
            <p:cNvSpPr/>
            <p:nvPr/>
          </p:nvSpPr>
          <p:spPr>
            <a:xfrm>
              <a:off x="125842" y="23519"/>
              <a:ext cx="2005684" cy="1897593"/>
            </a:xfrm>
            <a:prstGeom prst="star12">
              <a:avLst/>
            </a:prstGeom>
            <a:solidFill>
              <a:schemeClr val="tx2">
                <a:lumMod val="75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129DC8-355F-1F04-F6D2-04124A818789}"/>
                </a:ext>
              </a:extLst>
            </p:cNvPr>
            <p:cNvSpPr txBox="1"/>
            <p:nvPr/>
          </p:nvSpPr>
          <p:spPr>
            <a:xfrm>
              <a:off x="391944" y="756873"/>
              <a:ext cx="1473480" cy="430887"/>
            </a:xfrm>
            <a:prstGeom prst="rect">
              <a:avLst/>
            </a:prstGeom>
            <a:noFill/>
          </p:spPr>
          <p:txBody>
            <a:bodyPr wrap="none" rtlCol="0">
              <a:spAutoFit/>
            </a:bodyPr>
            <a:lstStyle/>
            <a:p>
              <a:r>
                <a:rPr lang="en-US" sz="2200" b="1" dirty="0" err="1">
                  <a:solidFill>
                    <a:schemeClr val="accent2"/>
                  </a:solidFill>
                </a:rPr>
                <a:t>Nhận</a:t>
              </a:r>
              <a:r>
                <a:rPr lang="en-US" sz="2200" b="1" dirty="0">
                  <a:solidFill>
                    <a:schemeClr val="accent2"/>
                  </a:solidFill>
                </a:rPr>
                <a:t> </a:t>
              </a:r>
              <a:r>
                <a:rPr lang="en-US" sz="2200" b="1" dirty="0" err="1">
                  <a:solidFill>
                    <a:schemeClr val="accent2"/>
                  </a:solidFill>
                </a:rPr>
                <a:t>xét</a:t>
              </a:r>
              <a:r>
                <a:rPr lang="en-US" sz="2200" b="1" dirty="0">
                  <a:solidFill>
                    <a:schemeClr val="accent2"/>
                  </a:solidFill>
                </a:rPr>
                <a:t>:</a:t>
              </a:r>
            </a:p>
          </p:txBody>
        </p:sp>
      </p:grpSp>
      <p:sp>
        <p:nvSpPr>
          <p:cNvPr id="8" name="TextBox 7">
            <a:extLst>
              <a:ext uri="{FF2B5EF4-FFF2-40B4-BE49-F238E27FC236}">
                <a16:creationId xmlns:a16="http://schemas.microsoft.com/office/drawing/2014/main" id="{89A607C1-7589-CE00-D179-A8176E2D6589}"/>
              </a:ext>
            </a:extLst>
          </p:cNvPr>
          <p:cNvSpPr txBox="1"/>
          <p:nvPr/>
        </p:nvSpPr>
        <p:spPr>
          <a:xfrm>
            <a:off x="618360" y="2191339"/>
            <a:ext cx="3787377" cy="2060885"/>
          </a:xfrm>
          <a:prstGeom prst="rect">
            <a:avLst/>
          </a:prstGeom>
          <a:noFill/>
        </p:spPr>
        <p:txBody>
          <a:bodyPr wrap="square">
            <a:spAutoFit/>
          </a:bodyPr>
          <a:lstStyle/>
          <a:p>
            <a:pPr algn="just">
              <a:lnSpc>
                <a:spcPct val="150000"/>
              </a:lnSpc>
            </a:pPr>
            <a:r>
              <a:rPr lang="vi-VN" sz="2200" dirty="0"/>
              <a:t>Đồ thị p – V của một lượng khí khi nhiệt độ không đổi có dạng đường hypebol, như đồ thị Hình 2.4.</a:t>
            </a:r>
            <a:endParaRPr lang="en-US" sz="2200" dirty="0"/>
          </a:p>
        </p:txBody>
      </p:sp>
    </p:spTree>
    <p:extLst>
      <p:ext uri="{BB962C8B-B14F-4D97-AF65-F5344CB8AC3E}">
        <p14:creationId xmlns:p14="http://schemas.microsoft.com/office/powerpoint/2010/main" val="131965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2B98869-6D20-C9E0-BD22-70D3FA1717CD}"/>
              </a:ext>
            </a:extLst>
          </p:cNvPr>
          <p:cNvPicPr>
            <a:picLocks noChangeAspect="1"/>
          </p:cNvPicPr>
          <p:nvPr/>
        </p:nvPicPr>
        <p:blipFill>
          <a:blip r:embed="rId5"/>
          <a:stretch>
            <a:fillRect/>
          </a:stretch>
        </p:blipFill>
        <p:spPr>
          <a:xfrm>
            <a:off x="6896331" y="-890214"/>
            <a:ext cx="3200677" cy="2712955"/>
          </a:xfrm>
          <a:prstGeom prst="rect">
            <a:avLst/>
          </a:prstGeom>
        </p:spPr>
      </p:pic>
      <p:pic>
        <p:nvPicPr>
          <p:cNvPr id="2" name="Join_file_101442299">
            <a:hlinkClick r:id="" action="ppaction://media"/>
            <a:extLst>
              <a:ext uri="{FF2B5EF4-FFF2-40B4-BE49-F238E27FC236}">
                <a16:creationId xmlns:a16="http://schemas.microsoft.com/office/drawing/2014/main" id="{F93C13EF-8DC2-0DA8-4720-DF6EE72E7A9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23939" y="1278965"/>
            <a:ext cx="5191678" cy="2920318"/>
          </a:xfrm>
          <a:prstGeom prst="rect">
            <a:avLst/>
          </a:prstGeom>
        </p:spPr>
      </p:pic>
      <p:pic>
        <p:nvPicPr>
          <p:cNvPr id="4" name="Picture 3">
            <a:extLst>
              <a:ext uri="{FF2B5EF4-FFF2-40B4-BE49-F238E27FC236}">
                <a16:creationId xmlns:a16="http://schemas.microsoft.com/office/drawing/2014/main" id="{89ABF525-AD5D-8085-3997-BCAA2AE3F3AD}"/>
              </a:ext>
            </a:extLst>
          </p:cNvPr>
          <p:cNvPicPr>
            <a:picLocks noChangeAspect="1"/>
          </p:cNvPicPr>
          <p:nvPr/>
        </p:nvPicPr>
        <p:blipFill>
          <a:blip r:embed="rId7"/>
          <a:stretch>
            <a:fillRect/>
          </a:stretch>
        </p:blipFill>
        <p:spPr>
          <a:xfrm>
            <a:off x="5853393" y="2272739"/>
            <a:ext cx="932769" cy="932769"/>
          </a:xfrm>
          <a:prstGeom prst="rect">
            <a:avLst/>
          </a:prstGeom>
        </p:spPr>
      </p:pic>
      <p:sp>
        <p:nvSpPr>
          <p:cNvPr id="5" name="TextBox 4">
            <a:extLst>
              <a:ext uri="{FF2B5EF4-FFF2-40B4-BE49-F238E27FC236}">
                <a16:creationId xmlns:a16="http://schemas.microsoft.com/office/drawing/2014/main" id="{6A229593-C007-A7CE-F186-B543820BCB47}"/>
              </a:ext>
            </a:extLst>
          </p:cNvPr>
          <p:cNvSpPr txBox="1"/>
          <p:nvPr/>
        </p:nvSpPr>
        <p:spPr>
          <a:xfrm>
            <a:off x="3723940" y="4417803"/>
            <a:ext cx="5191678" cy="400110"/>
          </a:xfrm>
          <a:prstGeom prst="rect">
            <a:avLst/>
          </a:prstGeom>
          <a:noFill/>
        </p:spPr>
        <p:txBody>
          <a:bodyPr wrap="square" rtlCol="0">
            <a:spAutoFit/>
          </a:bodyPr>
          <a:lstStyle/>
          <a:p>
            <a:pPr algn="ctr"/>
            <a:r>
              <a:rPr lang="en-US" sz="2000" dirty="0"/>
              <a:t>Video </a:t>
            </a:r>
            <a:r>
              <a:rPr lang="en-US" sz="2000" dirty="0" err="1"/>
              <a:t>mô</a:t>
            </a:r>
            <a:r>
              <a:rPr lang="en-US" sz="2000" dirty="0"/>
              <a:t> </a:t>
            </a:r>
            <a:r>
              <a:rPr lang="en-US" sz="2000" dirty="0" err="1"/>
              <a:t>phỏng</a:t>
            </a:r>
            <a:r>
              <a:rPr lang="en-US" sz="2000" dirty="0"/>
              <a:t> </a:t>
            </a:r>
            <a:r>
              <a:rPr lang="en-US" sz="2000" dirty="0" err="1"/>
              <a:t>quá</a:t>
            </a:r>
            <a:r>
              <a:rPr lang="en-US" sz="2000" dirty="0"/>
              <a:t> </a:t>
            </a:r>
            <a:r>
              <a:rPr lang="en-US" sz="2000" dirty="0" err="1"/>
              <a:t>trình</a:t>
            </a:r>
            <a:r>
              <a:rPr lang="en-US" sz="2000" dirty="0"/>
              <a:t> </a:t>
            </a:r>
            <a:r>
              <a:rPr lang="en-US" sz="2000" dirty="0" err="1"/>
              <a:t>đẳng</a:t>
            </a:r>
            <a:r>
              <a:rPr lang="en-US" sz="2000" dirty="0"/>
              <a:t> </a:t>
            </a:r>
            <a:r>
              <a:rPr lang="en-US" sz="2000" dirty="0" err="1"/>
              <a:t>nhiệt</a:t>
            </a:r>
            <a:endParaRPr lang="en-US" sz="2000" dirty="0"/>
          </a:p>
        </p:txBody>
      </p:sp>
      <p:grpSp>
        <p:nvGrpSpPr>
          <p:cNvPr id="3" name="Group 2">
            <a:extLst>
              <a:ext uri="{FF2B5EF4-FFF2-40B4-BE49-F238E27FC236}">
                <a16:creationId xmlns:a16="http://schemas.microsoft.com/office/drawing/2014/main" id="{CA20D027-9921-D068-EF96-ADA29AA506AC}"/>
              </a:ext>
            </a:extLst>
          </p:cNvPr>
          <p:cNvGrpSpPr/>
          <p:nvPr/>
        </p:nvGrpSpPr>
        <p:grpSpPr>
          <a:xfrm>
            <a:off x="-451534" y="348903"/>
            <a:ext cx="4065226" cy="732567"/>
            <a:chOff x="-418642" y="236917"/>
            <a:chExt cx="4065226" cy="732567"/>
          </a:xfrm>
        </p:grpSpPr>
        <p:sp>
          <p:nvSpPr>
            <p:cNvPr id="6" name="Rectangle: Rounded Corners 5">
              <a:extLst>
                <a:ext uri="{FF2B5EF4-FFF2-40B4-BE49-F238E27FC236}">
                  <a16:creationId xmlns:a16="http://schemas.microsoft.com/office/drawing/2014/main" id="{7C8B0EF8-8064-AFAF-1174-798E4B555C10}"/>
                </a:ext>
              </a:extLst>
            </p:cNvPr>
            <p:cNvSpPr/>
            <p:nvPr/>
          </p:nvSpPr>
          <p:spPr>
            <a:xfrm>
              <a:off x="-418642" y="236917"/>
              <a:ext cx="4065225" cy="732567"/>
            </a:xfrm>
            <a:prstGeom prst="roundRect">
              <a:avLst>
                <a:gd name="adj" fmla="val 50000"/>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D02C43E-C430-DDF1-8587-D4FA5DC24806}"/>
                </a:ext>
              </a:extLst>
            </p:cNvPr>
            <p:cNvSpPr txBox="1"/>
            <p:nvPr/>
          </p:nvSpPr>
          <p:spPr>
            <a:xfrm>
              <a:off x="228600" y="354278"/>
              <a:ext cx="3417984" cy="523220"/>
            </a:xfrm>
            <a:prstGeom prst="rect">
              <a:avLst/>
            </a:prstGeom>
            <a:noFill/>
          </p:spPr>
          <p:txBody>
            <a:bodyPr wrap="square">
              <a:spAutoFit/>
            </a:bodyPr>
            <a:lstStyle/>
            <a:p>
              <a:pPr marL="457200" marR="0" lvl="0" indent="-457200" algn="just" defTabSz="914400" rtl="0" eaLnBrk="1" fontAlgn="auto" latinLnBrk="0" hangingPunct="1">
                <a:spcBef>
                  <a:spcPts val="0"/>
                </a:spcBef>
                <a:spcAft>
                  <a:spcPts val="0"/>
                </a:spcAft>
                <a:buClr>
                  <a:srgbClr val="000000"/>
                </a:buClr>
                <a:buSzTx/>
                <a:buFont typeface="+mj-lt"/>
                <a:buAutoNum type="arabicPeriod" startAt="2"/>
                <a:tabLst/>
                <a:defRPr/>
              </a:pPr>
              <a:r>
                <a:rPr lang="en-US" sz="2800" b="1" dirty="0" err="1">
                  <a:latin typeface="Arial" panose="020B0604020202020204" pitchFamily="34" charset="0"/>
                  <a:ea typeface="+mn-ea"/>
                  <a:cs typeface="Arial" panose="020B0604020202020204" pitchFamily="34" charset="0"/>
                </a:rPr>
                <a:t>Định</a:t>
              </a:r>
              <a:r>
                <a:rPr lang="en-US" sz="2800" b="1" dirty="0">
                  <a:latin typeface="Arial" panose="020B0604020202020204" pitchFamily="34" charset="0"/>
                  <a:ea typeface="+mn-ea"/>
                  <a:cs typeface="Arial" panose="020B0604020202020204" pitchFamily="34" charset="0"/>
                </a:rPr>
                <a:t> </a:t>
              </a:r>
              <a:r>
                <a:rPr lang="en-US" sz="2800" b="1" dirty="0" err="1">
                  <a:latin typeface="Arial" panose="020B0604020202020204" pitchFamily="34" charset="0"/>
                  <a:ea typeface="+mn-ea"/>
                  <a:cs typeface="Arial" panose="020B0604020202020204" pitchFamily="34" charset="0"/>
                </a:rPr>
                <a:t>luật</a:t>
              </a:r>
              <a:r>
                <a:rPr lang="en-US" sz="2800" b="1" dirty="0">
                  <a:latin typeface="Arial" panose="020B0604020202020204" pitchFamily="34" charset="0"/>
                  <a:ea typeface="+mn-ea"/>
                  <a:cs typeface="Arial" panose="020B0604020202020204" pitchFamily="34" charset="0"/>
                </a:rPr>
                <a:t> Boyle</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nvGrpSpPr>
          <p:cNvPr id="8" name="Group 7">
            <a:extLst>
              <a:ext uri="{FF2B5EF4-FFF2-40B4-BE49-F238E27FC236}">
                <a16:creationId xmlns:a16="http://schemas.microsoft.com/office/drawing/2014/main" id="{DE1A7667-648F-7F81-DFFB-A1B5980D1AB5}"/>
              </a:ext>
            </a:extLst>
          </p:cNvPr>
          <p:cNvGrpSpPr/>
          <p:nvPr/>
        </p:nvGrpSpPr>
        <p:grpSpPr>
          <a:xfrm>
            <a:off x="195708" y="1311007"/>
            <a:ext cx="3318672" cy="3664411"/>
            <a:chOff x="195708" y="1311007"/>
            <a:chExt cx="3318672" cy="3664411"/>
          </a:xfrm>
        </p:grpSpPr>
        <p:pic>
          <p:nvPicPr>
            <p:cNvPr id="9" name="Picture 8">
              <a:extLst>
                <a:ext uri="{FF2B5EF4-FFF2-40B4-BE49-F238E27FC236}">
                  <a16:creationId xmlns:a16="http://schemas.microsoft.com/office/drawing/2014/main" id="{08BD22AC-434F-DAC0-F8D8-4DD55FE3C15B}"/>
                </a:ext>
              </a:extLst>
            </p:cNvPr>
            <p:cNvPicPr>
              <a:picLocks noChangeAspect="1"/>
            </p:cNvPicPr>
            <p:nvPr/>
          </p:nvPicPr>
          <p:blipFill>
            <a:blip r:embed="rId8"/>
            <a:stretch>
              <a:fillRect/>
            </a:stretch>
          </p:blipFill>
          <p:spPr>
            <a:xfrm>
              <a:off x="195708" y="3838421"/>
              <a:ext cx="1382836" cy="1136997"/>
            </a:xfrm>
            <a:prstGeom prst="rect">
              <a:avLst/>
            </a:prstGeom>
          </p:spPr>
        </p:pic>
        <p:grpSp>
          <p:nvGrpSpPr>
            <p:cNvPr id="13" name="Group 12">
              <a:extLst>
                <a:ext uri="{FF2B5EF4-FFF2-40B4-BE49-F238E27FC236}">
                  <a16:creationId xmlns:a16="http://schemas.microsoft.com/office/drawing/2014/main" id="{70CDBDDF-24C7-1800-17D9-D2C5D55B4FB1}"/>
                </a:ext>
              </a:extLst>
            </p:cNvPr>
            <p:cNvGrpSpPr/>
            <p:nvPr/>
          </p:nvGrpSpPr>
          <p:grpSpPr>
            <a:xfrm>
              <a:off x="308471" y="1311007"/>
              <a:ext cx="3205909" cy="2434239"/>
              <a:chOff x="458496" y="1311007"/>
              <a:chExt cx="3205909" cy="2434239"/>
            </a:xfrm>
          </p:grpSpPr>
          <p:sp>
            <p:nvSpPr>
              <p:cNvPr id="10" name="Speech Bubble: Oval 9">
                <a:extLst>
                  <a:ext uri="{FF2B5EF4-FFF2-40B4-BE49-F238E27FC236}">
                    <a16:creationId xmlns:a16="http://schemas.microsoft.com/office/drawing/2014/main" id="{9AD42F24-BF63-CB7E-50B8-9879C2E63C9E}"/>
                  </a:ext>
                </a:extLst>
              </p:cNvPr>
              <p:cNvSpPr/>
              <p:nvPr/>
            </p:nvSpPr>
            <p:spPr>
              <a:xfrm>
                <a:off x="458496" y="1311007"/>
                <a:ext cx="3205909" cy="2434239"/>
              </a:xfrm>
              <a:prstGeom prst="wedgeEllipseCallout">
                <a:avLst>
                  <a:gd name="adj1" fmla="val -34758"/>
                  <a:gd name="adj2" fmla="val 55762"/>
                </a:avLst>
              </a:prstGeom>
              <a:solidFill>
                <a:schemeClr val="accent2"/>
              </a:solidFill>
              <a:ln w="12700">
                <a:solidFill>
                  <a:schemeClr val="tx1"/>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93522BC-FF27-8953-36D8-E5A6E8ABA505}"/>
                  </a:ext>
                </a:extLst>
              </p:cNvPr>
              <p:cNvSpPr txBox="1"/>
              <p:nvPr/>
            </p:nvSpPr>
            <p:spPr>
              <a:xfrm>
                <a:off x="606007" y="1633719"/>
                <a:ext cx="2897436" cy="1881990"/>
              </a:xfrm>
              <a:prstGeom prst="rect">
                <a:avLst/>
              </a:prstGeom>
              <a:noFill/>
            </p:spPr>
            <p:txBody>
              <a:bodyPr wrap="square">
                <a:spAutoFit/>
              </a:bodyPr>
              <a:lstStyle/>
              <a:p>
                <a:pPr algn="ctr">
                  <a:lnSpc>
                    <a:spcPct val="150000"/>
                  </a:lnSpc>
                </a:pPr>
                <a:r>
                  <a:rPr lang="vi-VN" sz="2000" dirty="0"/>
                  <a:t>Từ thí nghiệm ta thấy, khi bị nén</a:t>
                </a:r>
                <a:r>
                  <a:rPr lang="en-US" sz="2000" dirty="0"/>
                  <a:t>,</a:t>
                </a:r>
                <a:r>
                  <a:rPr lang="vi-VN" sz="2000" dirty="0"/>
                  <a:t> thể tích của nó giảm, áp suất tăng lên và ngược lại</a:t>
                </a:r>
                <a:r>
                  <a:rPr lang="en-US" sz="2000" dirty="0"/>
                  <a:t>.</a:t>
                </a:r>
              </a:p>
            </p:txBody>
          </p:sp>
        </p:grpSp>
      </p:grpSp>
    </p:spTree>
    <p:extLst>
      <p:ext uri="{BB962C8B-B14F-4D97-AF65-F5344CB8AC3E}">
        <p14:creationId xmlns:p14="http://schemas.microsoft.com/office/powerpoint/2010/main" val="38785816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3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6" fill="hold" display="0">
                  <p:stCondLst>
                    <p:cond delay="indefinite"/>
                  </p:stCondLst>
                </p:cTn>
                <p:tgtEl>
                  <p:spTgt spid="2"/>
                </p:tgtEl>
              </p:cMediaNode>
            </p:vide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19" name="Group 18">
            <a:extLst>
              <a:ext uri="{FF2B5EF4-FFF2-40B4-BE49-F238E27FC236}">
                <a16:creationId xmlns:a16="http://schemas.microsoft.com/office/drawing/2014/main" id="{71BBAE11-9349-DD2D-A24F-75F21864CEEF}"/>
              </a:ext>
            </a:extLst>
          </p:cNvPr>
          <p:cNvGrpSpPr/>
          <p:nvPr/>
        </p:nvGrpSpPr>
        <p:grpSpPr>
          <a:xfrm>
            <a:off x="2295431" y="227232"/>
            <a:ext cx="4264779" cy="632030"/>
            <a:chOff x="2205695" y="446323"/>
            <a:chExt cx="4264779" cy="632030"/>
          </a:xfrm>
        </p:grpSpPr>
        <p:pic>
          <p:nvPicPr>
            <p:cNvPr id="17" name="Picture 16">
              <a:extLst>
                <a:ext uri="{FF2B5EF4-FFF2-40B4-BE49-F238E27FC236}">
                  <a16:creationId xmlns:a16="http://schemas.microsoft.com/office/drawing/2014/main" id="{963C8F96-D45D-5029-0768-F01B7FBB42C6}"/>
                </a:ext>
              </a:extLst>
            </p:cNvPr>
            <p:cNvPicPr>
              <a:picLocks noChangeAspect="1"/>
            </p:cNvPicPr>
            <p:nvPr/>
          </p:nvPicPr>
          <p:blipFill>
            <a:blip r:embed="rId4"/>
            <a:srcRect/>
            <a:stretch/>
          </p:blipFill>
          <p:spPr>
            <a:xfrm>
              <a:off x="2205695" y="446323"/>
              <a:ext cx="725042" cy="621027"/>
            </a:xfrm>
            <a:prstGeom prst="rect">
              <a:avLst/>
            </a:prstGeom>
          </p:spPr>
        </p:pic>
        <p:sp>
          <p:nvSpPr>
            <p:cNvPr id="18" name="TextBox 17">
              <a:extLst>
                <a:ext uri="{FF2B5EF4-FFF2-40B4-BE49-F238E27FC236}">
                  <a16:creationId xmlns:a16="http://schemas.microsoft.com/office/drawing/2014/main" id="{1DDABA13-8A17-7F68-CB35-72D3CB68ED61}"/>
                </a:ext>
              </a:extLst>
            </p:cNvPr>
            <p:cNvSpPr txBox="1"/>
            <p:nvPr/>
          </p:nvSpPr>
          <p:spPr>
            <a:xfrm>
              <a:off x="2892056" y="616688"/>
              <a:ext cx="3578418" cy="461665"/>
            </a:xfrm>
            <a:prstGeom prst="rect">
              <a:avLst/>
            </a:prstGeom>
            <a:noFill/>
          </p:spPr>
          <p:txBody>
            <a:bodyPr wrap="square" rtlCol="0">
              <a:spAutoFit/>
            </a:bodyPr>
            <a:lstStyle/>
            <a:p>
              <a:pPr algn="ctr"/>
              <a:r>
                <a:rPr lang="en-US" sz="2400" b="1" dirty="0">
                  <a:solidFill>
                    <a:schemeClr val="bg2">
                      <a:lumMod val="75000"/>
                    </a:schemeClr>
                  </a:solidFill>
                </a:rPr>
                <a:t>THẢO LUẬN CẶP ĐÔI</a:t>
              </a:r>
            </a:p>
          </p:txBody>
        </p:sp>
      </p:grpSp>
      <p:grpSp>
        <p:nvGrpSpPr>
          <p:cNvPr id="2" name="Group 1">
            <a:extLst>
              <a:ext uri="{FF2B5EF4-FFF2-40B4-BE49-F238E27FC236}">
                <a16:creationId xmlns:a16="http://schemas.microsoft.com/office/drawing/2014/main" id="{CA61CA71-B158-8682-C3AA-C04EAA714D33}"/>
              </a:ext>
            </a:extLst>
          </p:cNvPr>
          <p:cNvGrpSpPr/>
          <p:nvPr/>
        </p:nvGrpSpPr>
        <p:grpSpPr>
          <a:xfrm>
            <a:off x="518489" y="1121375"/>
            <a:ext cx="3909332" cy="3299948"/>
            <a:chOff x="390546" y="543963"/>
            <a:chExt cx="3909332" cy="3299948"/>
          </a:xfrm>
        </p:grpSpPr>
        <p:sp>
          <p:nvSpPr>
            <p:cNvPr id="3" name="Rectangle: Folded Corner 2">
              <a:extLst>
                <a:ext uri="{FF2B5EF4-FFF2-40B4-BE49-F238E27FC236}">
                  <a16:creationId xmlns:a16="http://schemas.microsoft.com/office/drawing/2014/main" id="{79F9B5E7-4700-ED44-557D-25D7D049EA34}"/>
                </a:ext>
              </a:extLst>
            </p:cNvPr>
            <p:cNvSpPr/>
            <p:nvPr/>
          </p:nvSpPr>
          <p:spPr>
            <a:xfrm>
              <a:off x="390546" y="881706"/>
              <a:ext cx="3909332" cy="2962205"/>
            </a:xfrm>
            <a:prstGeom prst="foldedCorner">
              <a:avLst/>
            </a:prstGeom>
            <a:solidFill>
              <a:schemeClr val="accent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6E92322-A2C1-2A37-5B2E-F65F5EBF78C1}"/>
                </a:ext>
              </a:extLst>
            </p:cNvPr>
            <p:cNvSpPr/>
            <p:nvPr/>
          </p:nvSpPr>
          <p:spPr>
            <a:xfrm>
              <a:off x="390546" y="543963"/>
              <a:ext cx="3167903" cy="542408"/>
            </a:xfrm>
            <a:prstGeom prst="roundRect">
              <a:avLst/>
            </a:prstGeom>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Câu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hỏi</a:t>
              </a:r>
              <a:r>
                <a:rPr lang="en-US" sz="2000" b="1" dirty="0">
                  <a:solidFill>
                    <a:schemeClr val="accent2"/>
                  </a:solidFill>
                  <a:latin typeface="Arial" panose="020B0604020202020204" pitchFamily="34" charset="0"/>
                  <a:cs typeface="Arial" panose="020B0604020202020204" pitchFamily="34" charset="0"/>
                </a:rPr>
                <a:t> 4 (SGK - tr.38)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BE87EC-E4AE-49DE-816C-733FBF502EDB}"/>
                    </a:ext>
                  </a:extLst>
                </p:cNvPr>
                <p:cNvSpPr txBox="1"/>
                <p:nvPr/>
              </p:nvSpPr>
              <p:spPr>
                <a:xfrm>
                  <a:off x="535148" y="987219"/>
                  <a:ext cx="3620128" cy="2695418"/>
                </a:xfrm>
                <a:prstGeom prst="rect">
                  <a:avLst/>
                </a:prstGeom>
                <a:noFill/>
              </p:spPr>
              <p:txBody>
                <a:bodyPr wrap="square">
                  <a:spAutoFit/>
                </a:bodyPr>
                <a:lstStyle/>
                <a:p>
                  <a:pPr marL="0" marR="0" algn="just">
                    <a:lnSpc>
                      <a:spcPct val="160000"/>
                    </a:lnSpc>
                    <a:spcBef>
                      <a:spcPts val="0"/>
                    </a:spcBef>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m:rPr>
                              <m:sty m:val="p"/>
                            </m:rPr>
                            <a:rPr lang="en-US" sz="2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den>
                      </m:f>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gốc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mối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2FBE87EC-E4AE-49DE-816C-733FBF502EDB}"/>
                    </a:ext>
                  </a:extLst>
                </p:cNvPr>
                <p:cNvSpPr txBox="1">
                  <a:spLocks noRot="1" noChangeAspect="1" noMove="1" noResize="1" noEditPoints="1" noAdjustHandles="1" noChangeArrowheads="1" noChangeShapeType="1" noTextEdit="1"/>
                </p:cNvSpPr>
                <p:nvPr/>
              </p:nvSpPr>
              <p:spPr>
                <a:xfrm>
                  <a:off x="535148" y="987219"/>
                  <a:ext cx="3620128" cy="2695418"/>
                </a:xfrm>
                <a:prstGeom prst="rect">
                  <a:avLst/>
                </a:prstGeom>
                <a:blipFill>
                  <a:blip r:embed="rId5"/>
                  <a:stretch>
                    <a:fillRect l="-1852" r="-1684" b="-3167"/>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EC561BF1-7106-BF08-7BCA-F1BD68C13AF9}"/>
              </a:ext>
            </a:extLst>
          </p:cNvPr>
          <p:cNvGrpSpPr/>
          <p:nvPr/>
        </p:nvGrpSpPr>
        <p:grpSpPr>
          <a:xfrm>
            <a:off x="4713510" y="1121375"/>
            <a:ext cx="4164580" cy="3782440"/>
            <a:chOff x="4630607" y="1227985"/>
            <a:chExt cx="4164580" cy="3782440"/>
          </a:xfrm>
        </p:grpSpPr>
        <p:pic>
          <p:nvPicPr>
            <p:cNvPr id="9" name="Picture 8">
              <a:extLst>
                <a:ext uri="{FF2B5EF4-FFF2-40B4-BE49-F238E27FC236}">
                  <a16:creationId xmlns:a16="http://schemas.microsoft.com/office/drawing/2014/main" id="{7C39FDC1-BD41-94A7-4789-E975D13F2E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298355" y="1227985"/>
              <a:ext cx="2829083" cy="2592590"/>
            </a:xfrm>
            <a:prstGeom prst="rect">
              <a:avLst/>
            </a:prstGeom>
          </p:spPr>
        </p:pic>
        <p:sp>
          <p:nvSpPr>
            <p:cNvPr id="10" name="TextBox 9">
              <a:extLst>
                <a:ext uri="{FF2B5EF4-FFF2-40B4-BE49-F238E27FC236}">
                  <a16:creationId xmlns:a16="http://schemas.microsoft.com/office/drawing/2014/main" id="{F14D2EEE-BB52-21EF-D476-BDCDB69E12E9}"/>
                </a:ext>
              </a:extLst>
            </p:cNvPr>
            <p:cNvSpPr txBox="1"/>
            <p:nvPr/>
          </p:nvSpPr>
          <p:spPr>
            <a:xfrm>
              <a:off x="4630607" y="3722893"/>
              <a:ext cx="4164580" cy="1287532"/>
            </a:xfrm>
            <a:prstGeom prst="rect">
              <a:avLst/>
            </a:prstGeom>
            <a:noFill/>
          </p:spPr>
          <p:txBody>
            <a:bodyPr wrap="square" rtlCol="0">
              <a:spAutoFit/>
            </a:bodyPr>
            <a:lstStyle/>
            <a:p>
              <a:pPr algn="ctr">
                <a:lnSpc>
                  <a:spcPct val="150000"/>
                </a:lnSpc>
              </a:pPr>
              <a:r>
                <a:rPr lang="en-US" sz="1800" b="1" dirty="0" err="1"/>
                <a:t>Hình</a:t>
              </a:r>
              <a:r>
                <a:rPr lang="en-US" sz="1800" b="1" dirty="0"/>
                <a:t> 2.4b. </a:t>
              </a:r>
              <a:r>
                <a:rPr lang="en-US" sz="1800" dirty="0" err="1"/>
                <a:t>Đồ</a:t>
              </a:r>
              <a:r>
                <a:rPr lang="en-US" sz="1800" dirty="0"/>
                <a:t> </a:t>
              </a:r>
              <a:r>
                <a:rPr lang="en-US" sz="1800" dirty="0" err="1"/>
                <a:t>thị</a:t>
              </a:r>
              <a:r>
                <a:rPr lang="en-US" sz="1800" dirty="0"/>
                <a:t> </a:t>
              </a:r>
              <a:r>
                <a:rPr lang="en-US" sz="1800" dirty="0" err="1"/>
                <a:t>biểu</a:t>
              </a:r>
              <a:r>
                <a:rPr lang="en-US" sz="1800" dirty="0"/>
                <a:t> </a:t>
              </a:r>
              <a:r>
                <a:rPr lang="en-US" sz="1800" dirty="0" err="1"/>
                <a:t>diễn</a:t>
              </a:r>
              <a:r>
                <a:rPr lang="en-US" sz="1800" dirty="0"/>
                <a:t> </a:t>
              </a:r>
              <a:r>
                <a:rPr lang="en-US" sz="1800" dirty="0" err="1"/>
                <a:t>mối</a:t>
              </a:r>
              <a:r>
                <a:rPr lang="en-US" sz="1800" dirty="0"/>
                <a:t> </a:t>
              </a:r>
              <a:r>
                <a:rPr lang="en-US" sz="1800" dirty="0" err="1"/>
                <a:t>liên</a:t>
              </a:r>
              <a:r>
                <a:rPr lang="en-US" sz="1800" dirty="0"/>
                <a:t> </a:t>
              </a:r>
              <a:r>
                <a:rPr lang="en-US" sz="1800" dirty="0" err="1"/>
                <a:t>hệ</a:t>
              </a:r>
              <a:r>
                <a:rPr lang="en-US" sz="1800" dirty="0"/>
                <a:t> </a:t>
              </a:r>
              <a:r>
                <a:rPr lang="en-US" sz="1800" dirty="0" err="1"/>
                <a:t>giữa</a:t>
              </a:r>
              <a:r>
                <a:rPr lang="en-US" sz="1800" dirty="0"/>
                <a:t> </a:t>
              </a:r>
              <a:r>
                <a:rPr lang="en-US" sz="1800" dirty="0" err="1"/>
                <a:t>áp</a:t>
              </a:r>
              <a:r>
                <a:rPr lang="en-US" sz="1800" dirty="0"/>
                <a:t> </a:t>
              </a:r>
              <a:r>
                <a:rPr lang="en-US" sz="1800" dirty="0" err="1"/>
                <a:t>suất</a:t>
              </a:r>
              <a:r>
                <a:rPr lang="en-US" sz="1800" dirty="0"/>
                <a:t> </a:t>
              </a:r>
              <a:r>
                <a:rPr lang="en-US" sz="1800" dirty="0" err="1"/>
                <a:t>và</a:t>
              </a:r>
              <a:r>
                <a:rPr lang="en-US" sz="1800" dirty="0"/>
                <a:t> </a:t>
              </a:r>
              <a:r>
                <a:rPr lang="en-US" sz="1800" dirty="0" err="1"/>
                <a:t>thể</a:t>
              </a:r>
              <a:r>
                <a:rPr lang="en-US" sz="1800" dirty="0"/>
                <a:t> </a:t>
              </a:r>
              <a:r>
                <a:rPr lang="en-US" sz="1800" dirty="0" err="1"/>
                <a:t>tích</a:t>
              </a:r>
              <a:r>
                <a:rPr lang="en-US" sz="1800" dirty="0"/>
                <a:t> </a:t>
              </a:r>
              <a:r>
                <a:rPr lang="en-US" sz="1800" dirty="0" err="1"/>
                <a:t>của</a:t>
              </a:r>
              <a:r>
                <a:rPr lang="en-US" sz="1800" dirty="0"/>
                <a:t> </a:t>
              </a:r>
              <a:r>
                <a:rPr lang="en-US" sz="1800" dirty="0" err="1"/>
                <a:t>một</a:t>
              </a:r>
              <a:r>
                <a:rPr lang="en-US" sz="1800" dirty="0"/>
                <a:t> </a:t>
              </a:r>
              <a:r>
                <a:rPr lang="en-US" sz="1800" dirty="0" err="1"/>
                <a:t>lượng</a:t>
              </a:r>
              <a:r>
                <a:rPr lang="en-US" sz="1800" dirty="0"/>
                <a:t> </a:t>
              </a:r>
              <a:r>
                <a:rPr lang="en-US" sz="1800" dirty="0" err="1"/>
                <a:t>khí</a:t>
              </a:r>
              <a:r>
                <a:rPr lang="en-US" sz="1800" dirty="0"/>
                <a:t> </a:t>
              </a:r>
              <a:r>
                <a:rPr lang="en-US" sz="1800" dirty="0" err="1"/>
                <a:t>xác</a:t>
              </a:r>
              <a:r>
                <a:rPr lang="en-US" sz="1800" dirty="0"/>
                <a:t> </a:t>
              </a:r>
              <a:r>
                <a:rPr lang="en-US" sz="1800" dirty="0" err="1"/>
                <a:t>định</a:t>
              </a:r>
              <a:r>
                <a:rPr lang="en-US" sz="1800" dirty="0"/>
                <a:t> </a:t>
              </a:r>
              <a:r>
                <a:rPr lang="en-US" sz="1800" dirty="0" err="1"/>
                <a:t>khi</a:t>
              </a:r>
              <a:r>
                <a:rPr lang="en-US" sz="1800" dirty="0"/>
                <a:t> </a:t>
              </a:r>
              <a:r>
                <a:rPr lang="en-US" sz="1800" dirty="0" err="1"/>
                <a:t>nhiệt</a:t>
              </a:r>
              <a:r>
                <a:rPr lang="en-US" sz="1800" dirty="0"/>
                <a:t> </a:t>
              </a:r>
              <a:r>
                <a:rPr lang="en-US" sz="1800" dirty="0" err="1"/>
                <a:t>độ</a:t>
              </a:r>
              <a:r>
                <a:rPr lang="en-US" sz="1800" dirty="0"/>
                <a:t> </a:t>
              </a:r>
              <a:r>
                <a:rPr lang="en-US" sz="1800" dirty="0" err="1"/>
                <a:t>không</a:t>
              </a:r>
              <a:r>
                <a:rPr lang="en-US" sz="1800" dirty="0"/>
                <a:t> </a:t>
              </a:r>
              <a:r>
                <a:rPr lang="en-US" sz="1800" dirty="0" err="1"/>
                <a:t>đổi</a:t>
              </a:r>
              <a:endParaRPr lang="en-US" sz="1800" dirty="0"/>
            </a:p>
          </p:txBody>
        </p:sp>
      </p:grpSp>
      <p:grpSp>
        <p:nvGrpSpPr>
          <p:cNvPr id="14" name="Group 13">
            <a:extLst>
              <a:ext uri="{FF2B5EF4-FFF2-40B4-BE49-F238E27FC236}">
                <a16:creationId xmlns:a16="http://schemas.microsoft.com/office/drawing/2014/main" id="{CEC4827A-5BE1-FD5F-36D0-042BE37AC754}"/>
              </a:ext>
            </a:extLst>
          </p:cNvPr>
          <p:cNvGrpSpPr/>
          <p:nvPr/>
        </p:nvGrpSpPr>
        <p:grpSpPr>
          <a:xfrm>
            <a:off x="2550674" y="3468751"/>
            <a:ext cx="2066419" cy="2066419"/>
            <a:chOff x="2588827" y="3532946"/>
            <a:chExt cx="2066419" cy="2066419"/>
          </a:xfrm>
        </p:grpSpPr>
        <p:sp>
          <p:nvSpPr>
            <p:cNvPr id="12" name="Explosion: 14 Points 11">
              <a:extLst>
                <a:ext uri="{FF2B5EF4-FFF2-40B4-BE49-F238E27FC236}">
                  <a16:creationId xmlns:a16="http://schemas.microsoft.com/office/drawing/2014/main" id="{DB4A23CF-A2B8-860D-5BD2-4F9D5F59FD87}"/>
                </a:ext>
              </a:extLst>
            </p:cNvPr>
            <p:cNvSpPr/>
            <p:nvPr/>
          </p:nvSpPr>
          <p:spPr>
            <a:xfrm rot="2113807">
              <a:off x="2588827" y="3532946"/>
              <a:ext cx="2066419" cy="2066419"/>
            </a:xfrm>
            <a:prstGeom prst="irregularSeal2">
              <a:avLst/>
            </a:prstGeom>
            <a:solidFill>
              <a:srgbClr val="92D050"/>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8EEC216-7E6B-02E8-BF24-454FB387C6CA}"/>
                </a:ext>
              </a:extLst>
            </p:cNvPr>
            <p:cNvSpPr txBox="1"/>
            <p:nvPr/>
          </p:nvSpPr>
          <p:spPr>
            <a:xfrm>
              <a:off x="2752149" y="4366101"/>
              <a:ext cx="1497526" cy="400110"/>
            </a:xfrm>
            <a:prstGeom prst="rect">
              <a:avLst/>
            </a:prstGeom>
            <a:noFill/>
          </p:spPr>
          <p:txBody>
            <a:bodyPr wrap="none" rtlCol="0">
              <a:spAutoFit/>
            </a:bodyPr>
            <a:lstStyle/>
            <a:p>
              <a:r>
                <a:rPr lang="en-US" sz="2000" dirty="0" err="1"/>
                <a:t>Tỉ</a:t>
              </a:r>
              <a:r>
                <a:rPr lang="en-US" sz="2000" dirty="0"/>
                <a:t> </a:t>
              </a:r>
              <a:r>
                <a:rPr lang="en-US" sz="2000" dirty="0" err="1"/>
                <a:t>lệ</a:t>
              </a:r>
              <a:r>
                <a:rPr lang="en-US" sz="2000" dirty="0"/>
                <a:t> </a:t>
              </a:r>
              <a:r>
                <a:rPr lang="en-US" sz="2000" dirty="0" err="1"/>
                <a:t>nghịch</a:t>
              </a:r>
              <a:endParaRPr lang="en-US" sz="2000" dirty="0"/>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8"/>
          <p:cNvSpPr txBox="1">
            <a:spLocks noGrp="1"/>
          </p:cNvSpPr>
          <p:nvPr>
            <p:ph type="title"/>
          </p:nvPr>
        </p:nvSpPr>
        <p:spPr>
          <a:xfrm>
            <a:off x="1721850" y="433463"/>
            <a:ext cx="5700300" cy="67869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accent1">
                    <a:lumMod val="75000"/>
                  </a:schemeClr>
                </a:solidFill>
                <a:latin typeface="Arial" panose="020B0604020202020204" pitchFamily="34" charset="0"/>
                <a:cs typeface="Arial" panose="020B0604020202020204" pitchFamily="34" charset="0"/>
              </a:rPr>
              <a:t>GHI NHỚ</a:t>
            </a:r>
            <a:endParaRPr sz="3200" dirty="0">
              <a:solidFill>
                <a:schemeClr val="accent1">
                  <a:lumMod val="75000"/>
                </a:schemeClr>
              </a:solidFill>
              <a:latin typeface="Arial" panose="020B0604020202020204" pitchFamily="34" charset="0"/>
              <a:cs typeface="Arial" panose="020B0604020202020204" pitchFamily="34" charset="0"/>
            </a:endParaRPr>
          </a:p>
        </p:txBody>
      </p:sp>
      <p:pic>
        <p:nvPicPr>
          <p:cNvPr id="291" name="Picture 290">
            <a:extLst>
              <a:ext uri="{FF2B5EF4-FFF2-40B4-BE49-F238E27FC236}">
                <a16:creationId xmlns:a16="http://schemas.microsoft.com/office/drawing/2014/main" id="{1CA350B9-2F8B-E2BD-0C79-D5A8C6868135}"/>
              </a:ext>
            </a:extLst>
          </p:cNvPr>
          <p:cNvPicPr>
            <a:picLocks noChangeAspect="1"/>
          </p:cNvPicPr>
          <p:nvPr/>
        </p:nvPicPr>
        <p:blipFill>
          <a:blip r:embed="rId3"/>
          <a:stretch>
            <a:fillRect/>
          </a:stretch>
        </p:blipFill>
        <p:spPr>
          <a:xfrm>
            <a:off x="3039293" y="419621"/>
            <a:ext cx="482145" cy="570899"/>
          </a:xfrm>
          <a:prstGeom prst="rect">
            <a:avLst/>
          </a:prstGeom>
        </p:spPr>
      </p:pic>
      <p:sp>
        <p:nvSpPr>
          <p:cNvPr id="3" name="TextBox 2">
            <a:extLst>
              <a:ext uri="{FF2B5EF4-FFF2-40B4-BE49-F238E27FC236}">
                <a16:creationId xmlns:a16="http://schemas.microsoft.com/office/drawing/2014/main" id="{D91F40CD-B30B-563A-97D4-01A2ABCAA058}"/>
              </a:ext>
            </a:extLst>
          </p:cNvPr>
          <p:cNvSpPr txBox="1"/>
          <p:nvPr/>
        </p:nvSpPr>
        <p:spPr>
          <a:xfrm>
            <a:off x="623359" y="1258673"/>
            <a:ext cx="7897283" cy="2548839"/>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bởi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tỉ</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lệ</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nghịch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150000"/>
              </a:lnSpc>
              <a:spcBef>
                <a:spcPts val="0"/>
              </a:spcBef>
              <a:spcAft>
                <a:spcPts val="800"/>
              </a:spcAft>
              <a:buFont typeface="Wingdings" panose="05000000000000000000" pitchFamily="2" charset="2"/>
              <a:buChar char="§"/>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trạng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quá</a:t>
            </a:r>
            <a:r>
              <a:rPr lang="en-US" sz="20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trình</a:t>
            </a:r>
            <a:r>
              <a:rPr lang="en-US" sz="20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đẳng</a:t>
            </a:r>
            <a:r>
              <a:rPr lang="en-US" sz="20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342900" marR="0" indent="-342900" algn="just">
              <a:lnSpc>
                <a:spcPct val="150000"/>
              </a:lnSpc>
              <a:spcBef>
                <a:spcPts val="0"/>
              </a:spcBef>
              <a:spcAft>
                <a:spcPts val="800"/>
              </a:spcAft>
              <a:buFont typeface="Wingdings" panose="05000000000000000000" pitchFamily="2" charset="2"/>
              <a:buChar char="§"/>
            </a:pPr>
            <a:r>
              <a:rPr lang="en-US" sz="2000" dirty="0" err="1">
                <a:latin typeface="Arial" panose="020B0604020202020204" pitchFamily="34" charset="0"/>
                <a:ea typeface="Calibri" panose="020F0502020204030204" pitchFamily="34" charset="0"/>
                <a:cs typeface="Arial" panose="020B0604020202020204" pitchFamily="34" charset="0"/>
              </a:rPr>
              <a:t>Công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thức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định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luật</a:t>
            </a:r>
            <a:r>
              <a:rPr lang="en-US" sz="2000" dirty="0">
                <a:latin typeface="Arial" panose="020B0604020202020204" pitchFamily="34" charset="0"/>
                <a:ea typeface="Calibri" panose="020F0502020204030204" pitchFamily="34" charset="0"/>
                <a:cs typeface="Arial" panose="020B0604020202020204" pitchFamily="34" charset="0"/>
              </a:rPr>
              <a:t> Boyle:</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251F8897-8999-0657-32EC-4536C51E096C}"/>
              </a:ext>
            </a:extLst>
          </p:cNvPr>
          <p:cNvGrpSpPr/>
          <p:nvPr/>
        </p:nvGrpSpPr>
        <p:grpSpPr>
          <a:xfrm>
            <a:off x="1608962" y="4140469"/>
            <a:ext cx="5926077" cy="569568"/>
            <a:chOff x="1608962" y="4140469"/>
            <a:chExt cx="5926077" cy="569568"/>
          </a:xfrm>
        </p:grpSpPr>
        <p:sp>
          <p:nvSpPr>
            <p:cNvPr id="8" name="Google Shape;383;p45">
              <a:extLst>
                <a:ext uri="{FF2B5EF4-FFF2-40B4-BE49-F238E27FC236}">
                  <a16:creationId xmlns:a16="http://schemas.microsoft.com/office/drawing/2014/main" id="{C0715EF7-1E43-72B9-7B71-06631E01030B}"/>
                </a:ext>
              </a:extLst>
            </p:cNvPr>
            <p:cNvSpPr/>
            <p:nvPr/>
          </p:nvSpPr>
          <p:spPr>
            <a:xfrm>
              <a:off x="1608962" y="4140469"/>
              <a:ext cx="2399546" cy="569568"/>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dirty="0">
                  <a:solidFill>
                    <a:schemeClr val="accent2"/>
                  </a:solidFill>
                  <a:latin typeface="Arial" panose="020B0604020202020204" pitchFamily="34" charset="0"/>
                  <a:ea typeface="Poppins"/>
                  <a:cs typeface="Arial" panose="020B0604020202020204" pitchFamily="34" charset="0"/>
                  <a:sym typeface="Poppins"/>
                </a:rPr>
                <a:t>pV = hằng số</a:t>
              </a:r>
              <a:endParaRPr sz="2000" b="1" dirty="0">
                <a:solidFill>
                  <a:schemeClr val="accent2"/>
                </a:solidFill>
                <a:latin typeface="Arial" panose="020B0604020202020204" pitchFamily="34" charset="0"/>
                <a:ea typeface="Poppins"/>
                <a:cs typeface="Arial" panose="020B0604020202020204" pitchFamily="34" charset="0"/>
                <a:sym typeface="Poppins"/>
              </a:endParaRPr>
            </a:p>
          </p:txBody>
        </p:sp>
        <p:sp>
          <p:nvSpPr>
            <p:cNvPr id="9" name="Google Shape;383;p45">
              <a:extLst>
                <a:ext uri="{FF2B5EF4-FFF2-40B4-BE49-F238E27FC236}">
                  <a16:creationId xmlns:a16="http://schemas.microsoft.com/office/drawing/2014/main" id="{16158FBC-F890-0C15-68E3-2212ACCE028F}"/>
                </a:ext>
              </a:extLst>
            </p:cNvPr>
            <p:cNvSpPr/>
            <p:nvPr/>
          </p:nvSpPr>
          <p:spPr>
            <a:xfrm>
              <a:off x="5135493" y="4140469"/>
              <a:ext cx="2399546" cy="569568"/>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dirty="0">
                  <a:solidFill>
                    <a:schemeClr val="accent2"/>
                  </a:solidFill>
                  <a:latin typeface="Arial" panose="020B0604020202020204" pitchFamily="34" charset="0"/>
                  <a:ea typeface="Poppins"/>
                  <a:cs typeface="Arial" panose="020B0604020202020204" pitchFamily="34" charset="0"/>
                  <a:sym typeface="Poppins"/>
                </a:rPr>
                <a:t>p</a:t>
              </a:r>
              <a:r>
                <a:rPr lang="en" sz="2000" b="1" baseline="-25000" dirty="0">
                  <a:solidFill>
                    <a:schemeClr val="accent2"/>
                  </a:solidFill>
                  <a:latin typeface="Arial" panose="020B0604020202020204" pitchFamily="34" charset="0"/>
                  <a:ea typeface="Poppins"/>
                  <a:cs typeface="Arial" panose="020B0604020202020204" pitchFamily="34" charset="0"/>
                  <a:sym typeface="Poppins"/>
                </a:rPr>
                <a:t>1</a:t>
              </a:r>
              <a:r>
                <a:rPr lang="en" sz="2000" b="1" dirty="0">
                  <a:solidFill>
                    <a:schemeClr val="accent2"/>
                  </a:solidFill>
                  <a:latin typeface="Arial" panose="020B0604020202020204" pitchFamily="34" charset="0"/>
                  <a:ea typeface="Poppins"/>
                  <a:cs typeface="Arial" panose="020B0604020202020204" pitchFamily="34" charset="0"/>
                  <a:sym typeface="Poppins"/>
                </a:rPr>
                <a:t>V</a:t>
              </a:r>
              <a:r>
                <a:rPr lang="en" sz="2000" b="1" baseline="-25000" dirty="0">
                  <a:solidFill>
                    <a:schemeClr val="accent2"/>
                  </a:solidFill>
                  <a:latin typeface="Arial" panose="020B0604020202020204" pitchFamily="34" charset="0"/>
                  <a:ea typeface="Poppins"/>
                  <a:cs typeface="Arial" panose="020B0604020202020204" pitchFamily="34" charset="0"/>
                  <a:sym typeface="Poppins"/>
                </a:rPr>
                <a:t>1</a:t>
              </a:r>
              <a:r>
                <a:rPr lang="en" sz="2000" b="1" dirty="0">
                  <a:solidFill>
                    <a:schemeClr val="accent2"/>
                  </a:solidFill>
                  <a:latin typeface="Arial" panose="020B0604020202020204" pitchFamily="34" charset="0"/>
                  <a:ea typeface="Poppins"/>
                  <a:cs typeface="Arial" panose="020B0604020202020204" pitchFamily="34" charset="0"/>
                  <a:sym typeface="Poppins"/>
                </a:rPr>
                <a:t> = p</a:t>
              </a:r>
              <a:r>
                <a:rPr lang="en" sz="2000" b="1" baseline="-25000" dirty="0">
                  <a:solidFill>
                    <a:schemeClr val="accent2"/>
                  </a:solidFill>
                  <a:latin typeface="Arial" panose="020B0604020202020204" pitchFamily="34" charset="0"/>
                  <a:ea typeface="Poppins"/>
                  <a:cs typeface="Arial" panose="020B0604020202020204" pitchFamily="34" charset="0"/>
                  <a:sym typeface="Poppins"/>
                </a:rPr>
                <a:t>2</a:t>
              </a:r>
              <a:r>
                <a:rPr lang="en" sz="2000" b="1" dirty="0">
                  <a:solidFill>
                    <a:schemeClr val="accent2"/>
                  </a:solidFill>
                  <a:latin typeface="Arial" panose="020B0604020202020204" pitchFamily="34" charset="0"/>
                  <a:ea typeface="Poppins"/>
                  <a:cs typeface="Arial" panose="020B0604020202020204" pitchFamily="34" charset="0"/>
                  <a:sym typeface="Poppins"/>
                </a:rPr>
                <a:t>V</a:t>
              </a:r>
              <a:r>
                <a:rPr lang="en" sz="2000" b="1" baseline="-25000" dirty="0">
                  <a:solidFill>
                    <a:schemeClr val="accent2"/>
                  </a:solidFill>
                  <a:latin typeface="Arial" panose="020B0604020202020204" pitchFamily="34" charset="0"/>
                  <a:ea typeface="Poppins"/>
                  <a:cs typeface="Arial" panose="020B0604020202020204" pitchFamily="34" charset="0"/>
                  <a:sym typeface="Poppins"/>
                </a:rPr>
                <a:t>2</a:t>
              </a:r>
              <a:endParaRPr sz="2000" b="1" dirty="0">
                <a:solidFill>
                  <a:schemeClr val="accent2"/>
                </a:solidFill>
                <a:latin typeface="Arial" panose="020B0604020202020204" pitchFamily="34" charset="0"/>
                <a:ea typeface="Poppins"/>
                <a:cs typeface="Arial" panose="020B0604020202020204" pitchFamily="34" charset="0"/>
                <a:sym typeface="Poppins"/>
              </a:endParaRPr>
            </a:p>
          </p:txBody>
        </p:sp>
        <p:sp>
          <p:nvSpPr>
            <p:cNvPr id="10" name="TextBox 9">
              <a:extLst>
                <a:ext uri="{FF2B5EF4-FFF2-40B4-BE49-F238E27FC236}">
                  <a16:creationId xmlns:a16="http://schemas.microsoft.com/office/drawing/2014/main" id="{AD6C96F2-55AD-7F3D-B7CD-4A2DA9A3FF66}"/>
                </a:ext>
              </a:extLst>
            </p:cNvPr>
            <p:cNvSpPr txBox="1"/>
            <p:nvPr/>
          </p:nvSpPr>
          <p:spPr>
            <a:xfrm>
              <a:off x="4272880" y="4225198"/>
              <a:ext cx="598241" cy="400110"/>
            </a:xfrm>
            <a:prstGeom prst="rect">
              <a:avLst/>
            </a:prstGeom>
            <a:noFill/>
          </p:spPr>
          <p:txBody>
            <a:bodyPr wrap="none" rtlCol="0">
              <a:spAutoFit/>
            </a:bodyPr>
            <a:lstStyle/>
            <a:p>
              <a:r>
                <a:rPr lang="en-US" sz="2000" dirty="0"/>
                <a:t>hay</a:t>
              </a:r>
            </a:p>
          </p:txBody>
        </p:sp>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D276B7-AE15-F478-1663-B93D2552BFB6}"/>
              </a:ext>
            </a:extLst>
          </p:cNvPr>
          <p:cNvGrpSpPr/>
          <p:nvPr/>
        </p:nvGrpSpPr>
        <p:grpSpPr>
          <a:xfrm>
            <a:off x="341496" y="598043"/>
            <a:ext cx="8551580" cy="4075230"/>
            <a:chOff x="341496" y="598043"/>
            <a:chExt cx="8551580" cy="4075230"/>
          </a:xfrm>
        </p:grpSpPr>
        <p:pic>
          <p:nvPicPr>
            <p:cNvPr id="7" name="Picture 6">
              <a:extLst>
                <a:ext uri="{FF2B5EF4-FFF2-40B4-BE49-F238E27FC236}">
                  <a16:creationId xmlns:a16="http://schemas.microsoft.com/office/drawing/2014/main" id="{0ACEF871-204E-614F-44E6-1A49B54D223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1496" y="598043"/>
              <a:ext cx="4015191" cy="2621084"/>
            </a:xfrm>
            <a:prstGeom prst="rect">
              <a:avLst/>
            </a:prstGeom>
          </p:spPr>
        </p:pic>
        <p:pic>
          <p:nvPicPr>
            <p:cNvPr id="8" name="Picture 7">
              <a:extLst>
                <a:ext uri="{FF2B5EF4-FFF2-40B4-BE49-F238E27FC236}">
                  <a16:creationId xmlns:a16="http://schemas.microsoft.com/office/drawing/2014/main" id="{15971CFA-36C1-35C9-573C-6EC489AC4E26}"/>
                </a:ext>
              </a:extLst>
            </p:cNvPr>
            <p:cNvPicPr>
              <a:picLocks noChangeAspect="1"/>
            </p:cNvPicPr>
            <p:nvPr/>
          </p:nvPicPr>
          <p:blipFill>
            <a:blip r:embed="rId3">
              <a:clrChange>
                <a:clrFrom>
                  <a:srgbClr val="FFFFFF"/>
                </a:clrFrom>
                <a:clrTo>
                  <a:srgbClr val="FFFFFF">
                    <a:alpha val="0"/>
                  </a:srgbClr>
                </a:clrTo>
              </a:clrChange>
            </a:blip>
            <a:srcRect/>
            <a:stretch/>
          </p:blipFill>
          <p:spPr>
            <a:xfrm>
              <a:off x="4572000" y="598043"/>
              <a:ext cx="4321076" cy="3029850"/>
            </a:xfrm>
            <a:prstGeom prst="rect">
              <a:avLst/>
            </a:prstGeom>
          </p:spPr>
        </p:pic>
        <p:sp>
          <p:nvSpPr>
            <p:cNvPr id="9" name="TextBox 8">
              <a:extLst>
                <a:ext uri="{FF2B5EF4-FFF2-40B4-BE49-F238E27FC236}">
                  <a16:creationId xmlns:a16="http://schemas.microsoft.com/office/drawing/2014/main" id="{E9C1A054-96CC-90A2-5321-CBEF92DB1B56}"/>
                </a:ext>
              </a:extLst>
            </p:cNvPr>
            <p:cNvSpPr txBox="1"/>
            <p:nvPr/>
          </p:nvSpPr>
          <p:spPr>
            <a:xfrm>
              <a:off x="642210" y="3714613"/>
              <a:ext cx="7859579" cy="958660"/>
            </a:xfrm>
            <a:prstGeom prst="rect">
              <a:avLst/>
            </a:prstGeom>
            <a:noFill/>
          </p:spPr>
          <p:txBody>
            <a:bodyPr wrap="square" rtlCol="0">
              <a:spAutoFit/>
            </a:bodyPr>
            <a:lstStyle/>
            <a:p>
              <a:pPr algn="ctr">
                <a:lnSpc>
                  <a:spcPct val="150000"/>
                </a:lnSpc>
              </a:pPr>
              <a:r>
                <a:rPr lang="en-US" sz="2000" b="1" dirty="0" err="1"/>
                <a:t>Hình</a:t>
              </a:r>
              <a:r>
                <a:rPr lang="en-US" sz="2000" b="1" dirty="0"/>
                <a:t> 2.4. </a:t>
              </a:r>
              <a:r>
                <a:rPr lang="en-US" sz="2000" dirty="0" err="1"/>
                <a:t>Đồ</a:t>
              </a:r>
              <a:r>
                <a:rPr lang="en-US" sz="2000" dirty="0"/>
                <a:t> </a:t>
              </a:r>
              <a:r>
                <a:rPr lang="en-US" sz="2000" dirty="0" err="1"/>
                <a:t>thị</a:t>
              </a:r>
              <a:r>
                <a:rPr lang="en-US" sz="2000" dirty="0"/>
                <a:t> </a:t>
              </a:r>
              <a:r>
                <a:rPr lang="en-US" sz="2000" dirty="0" err="1"/>
                <a:t>biểu</a:t>
              </a:r>
              <a:r>
                <a:rPr lang="en-US" sz="2000" dirty="0"/>
                <a:t> </a:t>
              </a:r>
              <a:r>
                <a:rPr lang="en-US" sz="2000" dirty="0" err="1"/>
                <a:t>diễn</a:t>
              </a:r>
              <a:r>
                <a:rPr lang="en-US" sz="2000" dirty="0"/>
                <a:t> </a:t>
              </a:r>
              <a:r>
                <a:rPr lang="en-US" sz="2000" dirty="0" err="1"/>
                <a:t>mối</a:t>
              </a:r>
              <a:r>
                <a:rPr lang="en-US" sz="2000" dirty="0"/>
                <a:t> </a:t>
              </a:r>
              <a:r>
                <a:rPr lang="en-US" sz="2000" dirty="0" err="1"/>
                <a:t>liên</a:t>
              </a:r>
              <a:r>
                <a:rPr lang="en-US" sz="2000" dirty="0"/>
                <a:t> </a:t>
              </a:r>
              <a:r>
                <a:rPr lang="en-US" sz="2000" dirty="0" err="1"/>
                <a:t>hệ</a:t>
              </a:r>
              <a:r>
                <a:rPr lang="en-US" sz="2000" dirty="0"/>
                <a:t> </a:t>
              </a:r>
              <a:r>
                <a:rPr lang="en-US" sz="2000" dirty="0" err="1"/>
                <a:t>giữa</a:t>
              </a:r>
              <a:r>
                <a:rPr lang="en-US" sz="2000" dirty="0"/>
                <a:t> </a:t>
              </a:r>
              <a:r>
                <a:rPr lang="en-US" sz="2000" dirty="0" err="1"/>
                <a:t>áp</a:t>
              </a:r>
              <a:r>
                <a:rPr lang="en-US" sz="2000" dirty="0"/>
                <a:t> </a:t>
              </a:r>
              <a:r>
                <a:rPr lang="en-US" sz="2000" dirty="0" err="1"/>
                <a:t>suất</a:t>
              </a:r>
              <a:r>
                <a:rPr lang="en-US" sz="2000" dirty="0"/>
                <a:t> </a:t>
              </a:r>
              <a:r>
                <a:rPr lang="en-US" sz="2000" dirty="0" err="1"/>
                <a:t>và</a:t>
              </a:r>
              <a:r>
                <a:rPr lang="en-US" sz="2000" dirty="0"/>
                <a:t> </a:t>
              </a:r>
              <a:r>
                <a:rPr lang="en-US" sz="2000" dirty="0" err="1"/>
                <a:t>thể</a:t>
              </a:r>
              <a:r>
                <a:rPr lang="en-US" sz="2000" dirty="0"/>
                <a:t> </a:t>
              </a:r>
              <a:r>
                <a:rPr lang="en-US" sz="2000" dirty="0" err="1"/>
                <a:t>tích</a:t>
              </a:r>
              <a:r>
                <a:rPr lang="en-US" sz="2000" dirty="0"/>
                <a:t> </a:t>
              </a:r>
              <a:r>
                <a:rPr lang="en-US" sz="2000" dirty="0" err="1"/>
                <a:t>của</a:t>
              </a:r>
              <a:r>
                <a:rPr lang="en-US" sz="2000" dirty="0"/>
                <a:t> </a:t>
              </a:r>
              <a:r>
                <a:rPr lang="en-US" sz="2000" dirty="0" err="1"/>
                <a:t>một</a:t>
              </a:r>
              <a:r>
                <a:rPr lang="en-US" sz="2000" dirty="0"/>
                <a:t> </a:t>
              </a:r>
              <a:r>
                <a:rPr lang="en-US" sz="2000" dirty="0" err="1"/>
                <a:t>lượng</a:t>
              </a:r>
              <a:r>
                <a:rPr lang="en-US" sz="2000" dirty="0"/>
                <a:t> </a:t>
              </a:r>
              <a:r>
                <a:rPr lang="en-US" sz="2000" dirty="0" err="1"/>
                <a:t>khí</a:t>
              </a:r>
              <a:r>
                <a:rPr lang="en-US" sz="2000" dirty="0"/>
                <a:t> </a:t>
              </a:r>
              <a:r>
                <a:rPr lang="en-US" sz="2000" dirty="0" err="1"/>
                <a:t>xác</a:t>
              </a:r>
              <a:r>
                <a:rPr lang="en-US" sz="2000" dirty="0"/>
                <a:t> </a:t>
              </a:r>
              <a:r>
                <a:rPr lang="en-US" sz="2000" dirty="0" err="1"/>
                <a:t>định</a:t>
              </a:r>
              <a:r>
                <a:rPr lang="en-US" sz="2000" dirty="0"/>
                <a:t> </a:t>
              </a:r>
              <a:r>
                <a:rPr lang="en-US" sz="2000" dirty="0" err="1"/>
                <a:t>khi</a:t>
              </a:r>
              <a:r>
                <a:rPr lang="en-US" sz="2000" dirty="0"/>
                <a:t> </a:t>
              </a:r>
              <a:r>
                <a:rPr lang="en-US" sz="2000" dirty="0" err="1"/>
                <a:t>nhiệt</a:t>
              </a:r>
              <a:r>
                <a:rPr lang="en-US" sz="2000" dirty="0"/>
                <a:t> </a:t>
              </a:r>
              <a:r>
                <a:rPr lang="en-US" sz="2000" dirty="0" err="1"/>
                <a:t>độ</a:t>
              </a:r>
              <a:r>
                <a:rPr lang="en-US" sz="2000" dirty="0"/>
                <a:t> </a:t>
              </a:r>
              <a:r>
                <a:rPr lang="en-US" sz="2000" dirty="0" err="1"/>
                <a:t>không</a:t>
              </a:r>
              <a:r>
                <a:rPr lang="en-US" sz="2000" dirty="0"/>
                <a:t> </a:t>
              </a:r>
              <a:r>
                <a:rPr lang="en-US" sz="2000" dirty="0" err="1"/>
                <a:t>đổi</a:t>
              </a:r>
              <a:endParaRPr lang="en-US" sz="2000" dirty="0"/>
            </a:p>
          </p:txBody>
        </p:sp>
      </p:grpSp>
    </p:spTree>
    <p:extLst>
      <p:ext uri="{BB962C8B-B14F-4D97-AF65-F5344CB8AC3E}">
        <p14:creationId xmlns:p14="http://schemas.microsoft.com/office/powerpoint/2010/main" val="3373129773"/>
      </p:ext>
    </p:extLst>
  </p:cSld>
  <p:clrMapOvr>
    <a:masterClrMapping/>
  </p:clrMapOvr>
  <p:transition spd="med">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2"/>
          <p:cNvSpPr/>
          <p:nvPr/>
        </p:nvSpPr>
        <p:spPr>
          <a:xfrm rot="10800000" flipH="1">
            <a:off x="5275576" y="-1704588"/>
            <a:ext cx="3257700" cy="6528600"/>
          </a:xfrm>
          <a:prstGeom prst="roundRect">
            <a:avLst>
              <a:gd name="adj" fmla="val 50000"/>
            </a:avLst>
          </a:prstGeom>
          <a:solidFill>
            <a:srgbClr val="005E91">
              <a:alpha val="731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pic>
        <p:nvPicPr>
          <p:cNvPr id="349" name="Google Shape;349;p42"/>
          <p:cNvPicPr preferRelativeResize="0">
            <a:picLocks noGrp="1"/>
          </p:cNvPicPr>
          <p:nvPr>
            <p:ph type="pic" idx="2"/>
          </p:nvPr>
        </p:nvPicPr>
        <p:blipFill>
          <a:blip r:embed="rId3"/>
          <a:srcRect l="14301" r="14301"/>
          <a:stretch/>
        </p:blipFill>
        <p:spPr>
          <a:xfrm>
            <a:off x="5449476" y="533850"/>
            <a:ext cx="2910000" cy="4075800"/>
          </a:xfrm>
          <a:prstGeom prst="roundRect">
            <a:avLst>
              <a:gd name="adj" fmla="val 50000"/>
            </a:avLst>
          </a:prstGeom>
        </p:spPr>
      </p:pic>
      <p:sp>
        <p:nvSpPr>
          <p:cNvPr id="7" name="Google Shape;276;p36">
            <a:extLst>
              <a:ext uri="{FF2B5EF4-FFF2-40B4-BE49-F238E27FC236}">
                <a16:creationId xmlns:a16="http://schemas.microsoft.com/office/drawing/2014/main" id="{02397D67-D705-0A71-F3D2-C584281D34DC}"/>
              </a:ext>
            </a:extLst>
          </p:cNvPr>
          <p:cNvSpPr txBox="1">
            <a:spLocks noGrp="1"/>
          </p:cNvSpPr>
          <p:nvPr>
            <p:ph type="title"/>
          </p:nvPr>
        </p:nvSpPr>
        <p:spPr>
          <a:xfrm>
            <a:off x="1070874" y="434391"/>
            <a:ext cx="350112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1">
                    <a:lumMod val="90000"/>
                    <a:lumOff val="10000"/>
                  </a:schemeClr>
                </a:solidFill>
                <a:latin typeface="Arial" panose="020B0604020202020204" pitchFamily="34" charset="0"/>
                <a:cs typeface="Arial" panose="020B0604020202020204" pitchFamily="34" charset="0"/>
              </a:rPr>
              <a:t>KHỞI ĐỘNG</a:t>
            </a:r>
            <a:endParaRPr sz="3200" dirty="0">
              <a:solidFill>
                <a:schemeClr val="tx1">
                  <a:lumMod val="90000"/>
                  <a:lumOff val="10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4ECBB54-3BBC-0F13-4B2D-A3F15B51A58E}"/>
              </a:ext>
            </a:extLst>
          </p:cNvPr>
          <p:cNvPicPr>
            <a:picLocks noChangeAspect="1"/>
          </p:cNvPicPr>
          <p:nvPr/>
        </p:nvPicPr>
        <p:blipFill>
          <a:blip r:embed="rId4"/>
          <a:stretch>
            <a:fillRect/>
          </a:stretch>
        </p:blipFill>
        <p:spPr>
          <a:xfrm>
            <a:off x="890710" y="476011"/>
            <a:ext cx="572700" cy="572700"/>
          </a:xfrm>
          <a:prstGeom prst="rect">
            <a:avLst/>
          </a:prstGeom>
        </p:spPr>
      </p:pic>
      <p:sp>
        <p:nvSpPr>
          <p:cNvPr id="12" name="TextBox 11">
            <a:extLst>
              <a:ext uri="{FF2B5EF4-FFF2-40B4-BE49-F238E27FC236}">
                <a16:creationId xmlns:a16="http://schemas.microsoft.com/office/drawing/2014/main" id="{5E47CFA0-F2E4-9B94-30C9-3188F207FDBC}"/>
              </a:ext>
            </a:extLst>
          </p:cNvPr>
          <p:cNvSpPr txBox="1"/>
          <p:nvPr/>
        </p:nvSpPr>
        <p:spPr>
          <a:xfrm>
            <a:off x="543550" y="1377625"/>
            <a:ext cx="4380238" cy="2805320"/>
          </a:xfrm>
          <a:prstGeom prst="rect">
            <a:avLst/>
          </a:prstGeom>
          <a:noFill/>
        </p:spPr>
        <p:txBody>
          <a:bodyPr wrap="square">
            <a:spAutoFit/>
          </a:bodyPr>
          <a:lstStyle/>
          <a:p>
            <a:pPr algn="just">
              <a:lnSpc>
                <a:spcPct val="150000"/>
              </a:lnSpc>
            </a:pPr>
            <a:r>
              <a:rPr lang="vi-VN" sz="2000" dirty="0"/>
              <a:t>Bình chứa oxygen là một thiết bị thường dùng trong điều trị người bệnh có vấn đề về hô hấp. Tuy nhiên, khi sử dụng bình cần đặc biệt chú ý nơi bảo quản nhằm đảm bảo an toàn do nguy cơ cháy nổ cao.</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21F802-67EB-CA47-8395-47DA6541B926}"/>
              </a:ext>
            </a:extLst>
          </p:cNvPr>
          <p:cNvGrpSpPr/>
          <p:nvPr/>
        </p:nvGrpSpPr>
        <p:grpSpPr>
          <a:xfrm>
            <a:off x="484623" y="432754"/>
            <a:ext cx="8543168" cy="2459743"/>
            <a:chOff x="484623" y="432754"/>
            <a:chExt cx="8543168" cy="2459743"/>
          </a:xfrm>
        </p:grpSpPr>
        <p:grpSp>
          <p:nvGrpSpPr>
            <p:cNvPr id="8" name="Group 7">
              <a:extLst>
                <a:ext uri="{FF2B5EF4-FFF2-40B4-BE49-F238E27FC236}">
                  <a16:creationId xmlns:a16="http://schemas.microsoft.com/office/drawing/2014/main" id="{F69C10A1-E9AB-4365-758C-B1554A17F979}"/>
                </a:ext>
              </a:extLst>
            </p:cNvPr>
            <p:cNvGrpSpPr/>
            <p:nvPr/>
          </p:nvGrpSpPr>
          <p:grpSpPr>
            <a:xfrm>
              <a:off x="484623" y="432754"/>
              <a:ext cx="8174754" cy="2138996"/>
              <a:chOff x="484623" y="432754"/>
              <a:chExt cx="8174754" cy="2138996"/>
            </a:xfrm>
          </p:grpSpPr>
          <p:sp>
            <p:nvSpPr>
              <p:cNvPr id="7" name="Rectangle: Rounded Corners 6">
                <a:extLst>
                  <a:ext uri="{FF2B5EF4-FFF2-40B4-BE49-F238E27FC236}">
                    <a16:creationId xmlns:a16="http://schemas.microsoft.com/office/drawing/2014/main" id="{A654F4C5-CE43-070D-672E-6832099497D8}"/>
                  </a:ext>
                </a:extLst>
              </p:cNvPr>
              <p:cNvSpPr/>
              <p:nvPr/>
            </p:nvSpPr>
            <p:spPr>
              <a:xfrm>
                <a:off x="484623" y="703958"/>
                <a:ext cx="8174754" cy="1867792"/>
              </a:xfrm>
              <a:prstGeom prst="roundRect">
                <a:avLst>
                  <a:gd name="adj" fmla="val 7907"/>
                </a:avLst>
              </a:prstGeom>
              <a:solidFill>
                <a:schemeClr val="accent2"/>
              </a:solid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200AF35-9103-2BF5-A141-DBED6395459E}"/>
                  </a:ext>
                </a:extLst>
              </p:cNvPr>
              <p:cNvSpPr/>
              <p:nvPr/>
            </p:nvSpPr>
            <p:spPr>
              <a:xfrm>
                <a:off x="484623" y="432754"/>
                <a:ext cx="2563377" cy="542408"/>
              </a:xfrm>
              <a:prstGeom prst="roundRect">
                <a:avLst/>
              </a:prstGeom>
              <a:solidFill>
                <a:schemeClr val="tx2">
                  <a:lumMod val="75000"/>
                </a:schemeClr>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Ví</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dụ</a:t>
                </a:r>
                <a:r>
                  <a:rPr lang="en-US" sz="2000" b="1" dirty="0">
                    <a:solidFill>
                      <a:schemeClr val="accent2"/>
                    </a:solidFill>
                    <a:latin typeface="Arial" panose="020B0604020202020204" pitchFamily="34" charset="0"/>
                    <a:cs typeface="Arial" panose="020B0604020202020204" pitchFamily="34" charset="0"/>
                  </a:rPr>
                  <a:t> (SGK - tr.38) </a:t>
                </a:r>
              </a:p>
            </p:txBody>
          </p:sp>
          <p:sp>
            <p:nvSpPr>
              <p:cNvPr id="6" name="TextBox 5">
                <a:extLst>
                  <a:ext uri="{FF2B5EF4-FFF2-40B4-BE49-F238E27FC236}">
                    <a16:creationId xmlns:a16="http://schemas.microsoft.com/office/drawing/2014/main" id="{1E0BA889-141C-6BA1-970A-B111291ABBA4}"/>
                  </a:ext>
                </a:extLst>
              </p:cNvPr>
              <p:cNvSpPr txBox="1"/>
              <p:nvPr/>
            </p:nvSpPr>
            <p:spPr>
              <a:xfrm>
                <a:off x="685800" y="1024705"/>
                <a:ext cx="7772400" cy="1420325"/>
              </a:xfrm>
              <a:prstGeom prst="rect">
                <a:avLst/>
              </a:prstGeom>
              <a:noFill/>
            </p:spPr>
            <p:txBody>
              <a:bodyPr wrap="square">
                <a:spAutoFit/>
              </a:bodyPr>
              <a:lstStyle/>
              <a:p>
                <a:pPr marL="0" marR="0" algn="just">
                  <a:lnSpc>
                    <a:spcPct val="150000"/>
                  </a:lnSpc>
                  <a:spcBef>
                    <a:spcPts val="0"/>
                  </a:spcBef>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a:t>
                </a:r>
                <a:r>
                  <a:rPr lang="en-US" sz="2000" baseline="30000" dirty="0">
                    <a:latin typeface="Arial" panose="020B0604020202020204" pitchFamily="34" charset="0"/>
                    <a:ea typeface="Times New Roman" panose="02020603050405020304" pitchFamily="18" charset="0"/>
                    <a:cs typeface="Arial" panose="020B0604020202020204" pitchFamily="34" charset="0"/>
                  </a:rPr>
                  <a:t>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m</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atm.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nén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đẳng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3,5 atm.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nén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6E51E1DA-91E9-25DD-C2EB-4240CEBD6E1B}"/>
                </a:ext>
              </a:extLst>
            </p:cNvPr>
            <p:cNvPicPr>
              <a:picLocks noChangeAspect="1"/>
            </p:cNvPicPr>
            <p:nvPr/>
          </p:nvPicPr>
          <p:blipFill>
            <a:blip r:embed="rId2"/>
            <a:stretch>
              <a:fillRect/>
            </a:stretch>
          </p:blipFill>
          <p:spPr>
            <a:xfrm>
              <a:off x="8458200" y="1794000"/>
              <a:ext cx="569591" cy="1098497"/>
            </a:xfrm>
            <a:prstGeom prst="rect">
              <a:avLst/>
            </a:prstGeom>
          </p:spPr>
        </p:pic>
      </p:grpSp>
      <p:grpSp>
        <p:nvGrpSpPr>
          <p:cNvPr id="10" name="Group 9">
            <a:extLst>
              <a:ext uri="{FF2B5EF4-FFF2-40B4-BE49-F238E27FC236}">
                <a16:creationId xmlns:a16="http://schemas.microsoft.com/office/drawing/2014/main" id="{CD63CC6D-105B-8071-F42E-B99027063FC5}"/>
              </a:ext>
            </a:extLst>
          </p:cNvPr>
          <p:cNvGrpSpPr/>
          <p:nvPr/>
        </p:nvGrpSpPr>
        <p:grpSpPr>
          <a:xfrm>
            <a:off x="484623" y="2892497"/>
            <a:ext cx="1090435" cy="833805"/>
            <a:chOff x="637952" y="2490275"/>
            <a:chExt cx="1090435" cy="833805"/>
          </a:xfrm>
          <a:solidFill>
            <a:srgbClr val="A9DA74"/>
          </a:solidFill>
        </p:grpSpPr>
        <p:sp>
          <p:nvSpPr>
            <p:cNvPr id="11" name="Speech Bubble: Oval 10">
              <a:extLst>
                <a:ext uri="{FF2B5EF4-FFF2-40B4-BE49-F238E27FC236}">
                  <a16:creationId xmlns:a16="http://schemas.microsoft.com/office/drawing/2014/main" id="{8416ABFF-FBCF-61F3-812B-3A03D8ECA379}"/>
                </a:ext>
              </a:extLst>
            </p:cNvPr>
            <p:cNvSpPr/>
            <p:nvPr/>
          </p:nvSpPr>
          <p:spPr>
            <a:xfrm>
              <a:off x="637952" y="2490275"/>
              <a:ext cx="1090435" cy="833805"/>
            </a:xfrm>
            <a:prstGeom prst="wedgeEllipseCallout">
              <a:avLst>
                <a:gd name="adj1" fmla="val 42656"/>
                <a:gd name="adj2" fmla="val 55768"/>
              </a:avLst>
            </a:prstGeom>
            <a:grpFill/>
            <a:ln w="19050">
              <a:solidFill>
                <a:schemeClr val="accent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B718026-59A5-9144-4914-972DBBDDADCA}"/>
                </a:ext>
              </a:extLst>
            </p:cNvPr>
            <p:cNvSpPr txBox="1"/>
            <p:nvPr/>
          </p:nvSpPr>
          <p:spPr>
            <a:xfrm>
              <a:off x="838953" y="2692741"/>
              <a:ext cx="667170" cy="400110"/>
            </a:xfrm>
            <a:prstGeom prst="rect">
              <a:avLst/>
            </a:prstGeom>
            <a:grpFill/>
          </p:spPr>
          <p:txBody>
            <a:bodyPr wrap="none" rtlCol="0">
              <a:spAutoFit/>
            </a:bodyPr>
            <a:lstStyle/>
            <a:p>
              <a:pPr algn="ctr"/>
              <a:r>
                <a:rPr lang="en-US" sz="2000" b="1" dirty="0" err="1">
                  <a:latin typeface="Arial" panose="020B0604020202020204" pitchFamily="34" charset="0"/>
                  <a:cs typeface="Arial" panose="020B0604020202020204" pitchFamily="34" charset="0"/>
                </a:rPr>
                <a:t>Giải</a:t>
              </a:r>
              <a:endParaRPr lang="en-US" sz="2000" b="1"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44E62374-8238-1E0F-7F25-2CD194562535}"/>
              </a:ext>
            </a:extLst>
          </p:cNvPr>
          <p:cNvGrpSpPr/>
          <p:nvPr/>
        </p:nvGrpSpPr>
        <p:grpSpPr>
          <a:xfrm>
            <a:off x="1930400" y="2892497"/>
            <a:ext cx="6638666" cy="1818249"/>
            <a:chOff x="1930400" y="2892497"/>
            <a:chExt cx="6638666" cy="1818249"/>
          </a:xfrm>
        </p:grpSpPr>
        <p:sp>
          <p:nvSpPr>
            <p:cNvPr id="13" name="TextBox 12">
              <a:extLst>
                <a:ext uri="{FF2B5EF4-FFF2-40B4-BE49-F238E27FC236}">
                  <a16:creationId xmlns:a16="http://schemas.microsoft.com/office/drawing/2014/main" id="{342F62D7-984E-E578-1695-7AFEDB246D8E}"/>
                </a:ext>
              </a:extLst>
            </p:cNvPr>
            <p:cNvSpPr txBox="1"/>
            <p:nvPr/>
          </p:nvSpPr>
          <p:spPr>
            <a:xfrm>
              <a:off x="1930400" y="2892497"/>
              <a:ext cx="6638666" cy="958660"/>
            </a:xfrm>
            <a:prstGeom prst="rect">
              <a:avLst/>
            </a:prstGeom>
            <a:noFill/>
          </p:spPr>
          <p:txBody>
            <a:bodyPr wrap="square" rtlCol="0">
              <a:spAutoFit/>
            </a:bodyPr>
            <a:lstStyle/>
            <a:p>
              <a:pPr algn="just">
                <a:lnSpc>
                  <a:spcPct val="150000"/>
                </a:lnSpc>
              </a:pPr>
              <a:r>
                <a:rPr lang="en-US" sz="2000" dirty="0" err="1"/>
                <a:t>Quá</a:t>
              </a:r>
              <a:r>
                <a:rPr lang="en-US" sz="2000" dirty="0"/>
                <a:t> </a:t>
              </a:r>
              <a:r>
                <a:rPr lang="en-US" sz="2000" dirty="0" err="1"/>
                <a:t>trình</a:t>
              </a:r>
              <a:r>
                <a:rPr lang="en-US" sz="2000" dirty="0"/>
                <a:t> </a:t>
              </a:r>
              <a:r>
                <a:rPr lang="en-US" sz="2000" dirty="0" err="1"/>
                <a:t>nén</a:t>
              </a:r>
              <a:r>
                <a:rPr lang="en-US" sz="2000" dirty="0"/>
                <a:t> </a:t>
              </a:r>
              <a:r>
                <a:rPr lang="en-US" sz="2000" dirty="0" err="1"/>
                <a:t>khí</a:t>
              </a:r>
              <a:r>
                <a:rPr lang="en-US" sz="2000" dirty="0"/>
                <a:t> </a:t>
              </a:r>
              <a:r>
                <a:rPr lang="en-US" sz="2000" dirty="0" err="1"/>
                <a:t>là</a:t>
              </a:r>
              <a:r>
                <a:rPr lang="en-US" sz="2000" dirty="0"/>
                <a:t> </a:t>
              </a:r>
              <a:r>
                <a:rPr lang="en-US" sz="2000" dirty="0" err="1"/>
                <a:t>đẳng</a:t>
              </a:r>
              <a:r>
                <a:rPr lang="en-US" sz="2000" dirty="0"/>
                <a:t> </a:t>
              </a:r>
              <a:r>
                <a:rPr lang="en-US" sz="2000" dirty="0" err="1"/>
                <a:t>nhiệt</a:t>
              </a:r>
              <a:r>
                <a:rPr lang="en-US" sz="2000" dirty="0"/>
                <a:t> </a:t>
              </a:r>
              <a:r>
                <a:rPr lang="en-US" sz="2000" dirty="0" err="1"/>
                <a:t>nên</a:t>
              </a:r>
              <a:r>
                <a:rPr lang="en-US" sz="2000" dirty="0"/>
                <a:t> </a:t>
              </a:r>
              <a:r>
                <a:rPr lang="en-US" sz="2000" dirty="0" err="1"/>
                <a:t>theo</a:t>
              </a:r>
              <a:r>
                <a:rPr lang="en-US" sz="2000" dirty="0"/>
                <a:t> </a:t>
              </a:r>
              <a:r>
                <a:rPr lang="en-US" sz="2000" dirty="0" err="1"/>
                <a:t>định</a:t>
              </a:r>
              <a:r>
                <a:rPr lang="en-US" sz="2000" dirty="0"/>
                <a:t> </a:t>
              </a:r>
              <a:r>
                <a:rPr lang="en-US" sz="2000" dirty="0" err="1"/>
                <a:t>luật</a:t>
              </a:r>
              <a:r>
                <a:rPr lang="en-US" sz="2000" dirty="0"/>
                <a:t> Boyle, ta </a:t>
              </a:r>
              <a:r>
                <a:rPr lang="en-US" sz="2000" dirty="0" err="1"/>
                <a:t>có</a:t>
              </a:r>
              <a:r>
                <a:rPr lang="en-US" sz="2000" dirty="0"/>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515A9D8-7EEA-AB1A-94F9-6753D29B4A4B}"/>
                    </a:ext>
                  </a:extLst>
                </p:cNvPr>
                <p:cNvSpPr txBox="1"/>
                <p:nvPr/>
              </p:nvSpPr>
              <p:spPr>
                <a:xfrm>
                  <a:off x="2156178" y="3961823"/>
                  <a:ext cx="5597714" cy="7489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𝑝</m:t>
                            </m:r>
                          </m:e>
                          <m:sub>
                            <m:r>
                              <a:rPr lang="en-US" sz="2000" i="0">
                                <a:solidFill>
                                  <a:srgbClr val="000000"/>
                                </a:solidFill>
                                <a:latin typeface="Cambria Math" panose="02040503050406030204" pitchFamily="18" charset="0"/>
                              </a:rPr>
                              <m:t>1</m:t>
                            </m:r>
                          </m:sub>
                        </m:sSub>
                        <m:sSub>
                          <m:sSubPr>
                            <m:ctrlPr>
                              <a:rPr lang="en-US" sz="200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𝑉</m:t>
                            </m:r>
                          </m:e>
                          <m:sub>
                            <m:r>
                              <a:rPr lang="en-US" sz="2000" b="0" i="1" smtClean="0">
                                <a:solidFill>
                                  <a:srgbClr val="000000"/>
                                </a:solidFill>
                                <a:latin typeface="Cambria Math" panose="02040503050406030204" pitchFamily="18" charset="0"/>
                              </a:rPr>
                              <m:t>1</m:t>
                            </m:r>
                          </m:sub>
                        </m:sSub>
                        <m:r>
                          <a:rPr lang="en-US" sz="2000" i="0">
                            <a:solidFill>
                              <a:srgbClr val="000000"/>
                            </a:solidFill>
                            <a:latin typeface="Cambria Math" panose="02040503050406030204" pitchFamily="18" charset="0"/>
                          </a:rPr>
                          <m:t>=</m:t>
                        </m:r>
                        <m:sSub>
                          <m:sSubPr>
                            <m:ctrlPr>
                              <a:rPr lang="en-US" sz="200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𝑝</m:t>
                            </m:r>
                          </m:e>
                          <m:sub>
                            <m:r>
                              <a:rPr lang="en-US" sz="2000" b="0" i="1" smtClean="0">
                                <a:solidFill>
                                  <a:srgbClr val="000000"/>
                                </a:solidFill>
                                <a:latin typeface="Cambria Math" panose="02040503050406030204" pitchFamily="18" charset="0"/>
                              </a:rPr>
                              <m:t>2</m:t>
                            </m:r>
                          </m:sub>
                        </m:sSub>
                        <m:sSub>
                          <m:sSubPr>
                            <m:ctrlPr>
                              <a:rPr lang="en-US" sz="200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𝑉</m:t>
                            </m:r>
                          </m:e>
                          <m:sub>
                            <m:r>
                              <a:rPr lang="en-US" sz="2000" b="0" i="1" smtClean="0">
                                <a:solidFill>
                                  <a:srgbClr val="000000"/>
                                </a:solidFill>
                                <a:latin typeface="Cambria Math" panose="02040503050406030204" pitchFamily="18" charset="0"/>
                              </a:rPr>
                              <m:t>2</m:t>
                            </m:r>
                          </m:sub>
                        </m:sSub>
                        <m:r>
                          <a:rPr lang="en-US" sz="2000" i="0">
                            <a:solidFill>
                              <a:srgbClr val="000000"/>
                            </a:solidFill>
                            <a:latin typeface="Cambria Math" panose="02040503050406030204" pitchFamily="18" charset="0"/>
                          </a:rPr>
                          <m:t>⟹</m:t>
                        </m:r>
                        <m:sSub>
                          <m:sSubPr>
                            <m:ctrlPr>
                              <a:rPr lang="en-US" sz="200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𝑉</m:t>
                            </m:r>
                          </m:e>
                          <m:sub>
                            <m:r>
                              <a:rPr lang="en-US" sz="2000" b="0" i="1" smtClean="0">
                                <a:solidFill>
                                  <a:srgbClr val="000000"/>
                                </a:solidFill>
                                <a:latin typeface="Cambria Math" panose="02040503050406030204" pitchFamily="18" charset="0"/>
                              </a:rPr>
                              <m:t>2</m:t>
                            </m:r>
                          </m:sub>
                        </m:sSub>
                        <m:r>
                          <a:rPr lang="en-US" sz="2000" b="0" i="1" smtClean="0">
                            <a:solidFill>
                              <a:srgbClr val="000000"/>
                            </a:solidFill>
                            <a:latin typeface="Cambria Math" panose="02040503050406030204" pitchFamily="18" charset="0"/>
                          </a:rPr>
                          <m:t>=</m:t>
                        </m:r>
                        <m:f>
                          <m:fPr>
                            <m:ctrlPr>
                              <a:rPr lang="en-US" sz="2000" b="0" i="1" smtClean="0">
                                <a:solidFill>
                                  <a:srgbClr val="000000"/>
                                </a:solidFill>
                                <a:latin typeface="Cambria Math" panose="02040503050406030204" pitchFamily="18" charset="0"/>
                              </a:rPr>
                            </m:ctrlPr>
                          </m:fPr>
                          <m:num>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𝑝</m:t>
                                </m:r>
                              </m:e>
                              <m:sub>
                                <m:r>
                                  <a:rPr lang="en-US" sz="2000" b="0" i="1" smtClean="0">
                                    <a:solidFill>
                                      <a:srgbClr val="000000"/>
                                    </a:solidFill>
                                    <a:latin typeface="Cambria Math" panose="02040503050406030204" pitchFamily="18" charset="0"/>
                                  </a:rPr>
                                  <m:t>1</m:t>
                                </m:r>
                              </m:sub>
                            </m:sSub>
                            <m:r>
                              <a:rPr lang="en-US" sz="2000" b="0" i="1" smtClean="0">
                                <a:solidFill>
                                  <a:srgbClr val="000000"/>
                                </a:solidFill>
                                <a:latin typeface="Cambria Math" panose="02040503050406030204" pitchFamily="18" charset="0"/>
                              </a:rPr>
                              <m:t>.</m:t>
                            </m:r>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𝑉</m:t>
                                </m:r>
                              </m:e>
                              <m:sub>
                                <m:r>
                                  <a:rPr lang="en-US" sz="2000" b="0" i="1" smtClean="0">
                                    <a:solidFill>
                                      <a:srgbClr val="000000"/>
                                    </a:solidFill>
                                    <a:latin typeface="Cambria Math" panose="02040503050406030204" pitchFamily="18" charset="0"/>
                                  </a:rPr>
                                  <m:t>1</m:t>
                                </m:r>
                              </m:sub>
                            </m:sSub>
                          </m:num>
                          <m:den>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𝑝</m:t>
                                </m:r>
                              </m:e>
                              <m:sub>
                                <m:r>
                                  <a:rPr lang="en-US" sz="2000" b="0" i="1" smtClean="0">
                                    <a:solidFill>
                                      <a:srgbClr val="000000"/>
                                    </a:solidFill>
                                    <a:latin typeface="Cambria Math" panose="02040503050406030204" pitchFamily="18" charset="0"/>
                                  </a:rPr>
                                  <m:t>2</m:t>
                                </m:r>
                              </m:sub>
                            </m:sSub>
                          </m:den>
                        </m:f>
                        <m:r>
                          <a:rPr lang="en-US" sz="2000" i="0">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b="0" i="0" smtClean="0">
                                <a:solidFill>
                                  <a:srgbClr val="000000"/>
                                </a:solidFill>
                                <a:latin typeface="Cambria Math" panose="02040503050406030204" pitchFamily="18" charset="0"/>
                              </a:rPr>
                              <m:t>1.1</m:t>
                            </m:r>
                          </m:num>
                          <m:den>
                            <m:r>
                              <a:rPr lang="en-US" sz="2000" b="0" i="0" smtClean="0">
                                <a:solidFill>
                                  <a:srgbClr val="000000"/>
                                </a:solidFill>
                                <a:latin typeface="Cambria Math" panose="02040503050406030204" pitchFamily="18" charset="0"/>
                              </a:rPr>
                              <m:t>3,5</m:t>
                            </m:r>
                          </m:den>
                        </m:f>
                        <m:r>
                          <a:rPr lang="en-US" sz="2000" i="0">
                            <a:solidFill>
                              <a:srgbClr val="000000"/>
                            </a:solidFill>
                            <a:latin typeface="Cambria Math" panose="02040503050406030204" pitchFamily="18" charset="0"/>
                          </a:rPr>
                          <m:t>=</m:t>
                        </m:r>
                        <m:r>
                          <a:rPr lang="en-US" sz="2000" b="0" i="0" smtClean="0">
                            <a:solidFill>
                              <a:srgbClr val="000000"/>
                            </a:solidFill>
                            <a:latin typeface="Cambria Math" panose="02040503050406030204" pitchFamily="18" charset="0"/>
                          </a:rPr>
                          <m:t>0,3 </m:t>
                        </m:r>
                        <m:sSup>
                          <m:sSupPr>
                            <m:ctrlPr>
                              <a:rPr lang="en-US" sz="2000" b="0" i="1" smtClean="0">
                                <a:solidFill>
                                  <a:srgbClr val="000000"/>
                                </a:solidFill>
                                <a:latin typeface="Cambria Math" panose="02040503050406030204" pitchFamily="18" charset="0"/>
                              </a:rPr>
                            </m:ctrlPr>
                          </m:sSupPr>
                          <m:e>
                            <m:r>
                              <a:rPr lang="en-US" sz="2000" b="0" i="1" smtClean="0">
                                <a:solidFill>
                                  <a:srgbClr val="000000"/>
                                </a:solidFill>
                                <a:latin typeface="Cambria Math" panose="02040503050406030204" pitchFamily="18" charset="0"/>
                              </a:rPr>
                              <m:t>𝑚</m:t>
                            </m:r>
                          </m:e>
                          <m:sup>
                            <m:r>
                              <a:rPr lang="en-US" sz="2000" b="0" i="1" smtClean="0">
                                <a:solidFill>
                                  <a:srgbClr val="000000"/>
                                </a:solidFill>
                                <a:latin typeface="Cambria Math" panose="02040503050406030204" pitchFamily="18" charset="0"/>
                              </a:rPr>
                              <m:t>3</m:t>
                            </m:r>
                          </m:sup>
                        </m:sSup>
                      </m:oMath>
                    </m:oMathPara>
                  </a14:m>
                  <a:endParaRPr lang="en-US" sz="2000" dirty="0">
                    <a:solidFill>
                      <a:srgbClr val="000000"/>
                    </a:solidFill>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6515A9D8-7EEA-AB1A-94F9-6753D29B4A4B}"/>
                    </a:ext>
                  </a:extLst>
                </p:cNvPr>
                <p:cNvSpPr txBox="1">
                  <a:spLocks noRot="1" noChangeAspect="1" noMove="1" noResize="1" noEditPoints="1" noAdjustHandles="1" noChangeArrowheads="1" noChangeShapeType="1" noTextEdit="1"/>
                </p:cNvSpPr>
                <p:nvPr/>
              </p:nvSpPr>
              <p:spPr>
                <a:xfrm>
                  <a:off x="2156178" y="3961823"/>
                  <a:ext cx="5597714" cy="748923"/>
                </a:xfrm>
                <a:prstGeom prst="rect">
                  <a:avLst/>
                </a:prstGeom>
                <a:blipFill>
                  <a:blip r:embed="rId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85138516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D47C9EC-8799-7BD7-3393-22D761228183}"/>
              </a:ext>
            </a:extLst>
          </p:cNvPr>
          <p:cNvSpPr/>
          <p:nvPr/>
        </p:nvSpPr>
        <p:spPr>
          <a:xfrm>
            <a:off x="7750098" y="0"/>
            <a:ext cx="1393902" cy="112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33F3BC8-7F86-27B3-C82D-DABEFB296EEF}"/>
              </a:ext>
            </a:extLst>
          </p:cNvPr>
          <p:cNvGrpSpPr/>
          <p:nvPr/>
        </p:nvGrpSpPr>
        <p:grpSpPr>
          <a:xfrm>
            <a:off x="489098" y="329463"/>
            <a:ext cx="8165804" cy="2209403"/>
            <a:chOff x="489098" y="329463"/>
            <a:chExt cx="8165804" cy="2209403"/>
          </a:xfrm>
        </p:grpSpPr>
        <p:sp>
          <p:nvSpPr>
            <p:cNvPr id="7" name="Rectangle: Rounded Corners 6">
              <a:extLst>
                <a:ext uri="{FF2B5EF4-FFF2-40B4-BE49-F238E27FC236}">
                  <a16:creationId xmlns:a16="http://schemas.microsoft.com/office/drawing/2014/main" id="{4C15BF65-0CB6-FD6F-77C6-AF245587AB5E}"/>
                </a:ext>
              </a:extLst>
            </p:cNvPr>
            <p:cNvSpPr/>
            <p:nvPr/>
          </p:nvSpPr>
          <p:spPr>
            <a:xfrm>
              <a:off x="489098" y="600667"/>
              <a:ext cx="8165804" cy="1938199"/>
            </a:xfrm>
            <a:prstGeom prst="roundRect">
              <a:avLst>
                <a:gd name="adj" fmla="val 11949"/>
              </a:avLst>
            </a:prstGeom>
            <a:solidFill>
              <a:schemeClr val="accent2"/>
            </a:solid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5AE22CC-942F-28B9-338F-935C58C4605B}"/>
                </a:ext>
              </a:extLst>
            </p:cNvPr>
            <p:cNvSpPr/>
            <p:nvPr/>
          </p:nvSpPr>
          <p:spPr>
            <a:xfrm>
              <a:off x="489098" y="329463"/>
              <a:ext cx="3292680" cy="542408"/>
            </a:xfrm>
            <a:prstGeom prst="roundRect">
              <a:avLst/>
            </a:prstGeom>
            <a:solidFill>
              <a:srgbClr val="EB8D03"/>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Luyện</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tập</a:t>
              </a:r>
              <a:r>
                <a:rPr lang="en-US" sz="2000" b="1" dirty="0">
                  <a:solidFill>
                    <a:schemeClr val="accent2"/>
                  </a:solidFill>
                  <a:latin typeface="Arial" panose="020B0604020202020204" pitchFamily="34" charset="0"/>
                  <a:cs typeface="Arial" panose="020B0604020202020204" pitchFamily="34" charset="0"/>
                </a:rPr>
                <a:t> 1 (SGK - tr.38) </a:t>
              </a:r>
            </a:p>
          </p:txBody>
        </p:sp>
        <p:sp>
          <p:nvSpPr>
            <p:cNvPr id="6" name="TextBox 5">
              <a:extLst>
                <a:ext uri="{FF2B5EF4-FFF2-40B4-BE49-F238E27FC236}">
                  <a16:creationId xmlns:a16="http://schemas.microsoft.com/office/drawing/2014/main" id="{24BA5FFC-515F-FD53-F1C2-F5BA566D0318}"/>
                </a:ext>
              </a:extLst>
            </p:cNvPr>
            <p:cNvSpPr txBox="1"/>
            <p:nvPr/>
          </p:nvSpPr>
          <p:spPr>
            <a:xfrm>
              <a:off x="609497" y="928718"/>
              <a:ext cx="7925005" cy="1420325"/>
            </a:xfrm>
            <a:prstGeom prst="rect">
              <a:avLst/>
            </a:prstGeom>
            <a:noFill/>
          </p:spPr>
          <p:txBody>
            <a:bodyPr wrap="square">
              <a:spAutoFit/>
            </a:bodyPr>
            <a:lstStyle/>
            <a:p>
              <a:pPr marL="0" marR="0" algn="just">
                <a:lnSpc>
                  <a:spcPct val="150000"/>
                </a:lnSpc>
                <a:spcBef>
                  <a:spcPts val="0"/>
                </a:spcBef>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0,04 m</a:t>
              </a:r>
              <a:r>
                <a:rPr lang="en-US" sz="2000" baseline="30000" dirty="0">
                  <a:latin typeface="Arial" panose="020B0604020202020204" pitchFamily="34" charset="0"/>
                  <a:ea typeface="Times New Roman" panose="02020603050405020304" pitchFamily="18" charset="0"/>
                  <a:cs typeface="Arial" panose="020B0604020202020204" pitchFamily="34" charset="0"/>
                </a:rPr>
                <a:t>3</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120 kPa.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xuống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0,025 m</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71DF502B-011E-3123-CA81-A5C2F7EB40ED}"/>
              </a:ext>
            </a:extLst>
          </p:cNvPr>
          <p:cNvGrpSpPr/>
          <p:nvPr/>
        </p:nvGrpSpPr>
        <p:grpSpPr>
          <a:xfrm>
            <a:off x="609497" y="2866917"/>
            <a:ext cx="1090435" cy="833805"/>
            <a:chOff x="637952" y="2490275"/>
            <a:chExt cx="1090435" cy="833805"/>
          </a:xfrm>
          <a:solidFill>
            <a:srgbClr val="A9DA74"/>
          </a:solidFill>
        </p:grpSpPr>
        <p:sp>
          <p:nvSpPr>
            <p:cNvPr id="9" name="Speech Bubble: Oval 8">
              <a:extLst>
                <a:ext uri="{FF2B5EF4-FFF2-40B4-BE49-F238E27FC236}">
                  <a16:creationId xmlns:a16="http://schemas.microsoft.com/office/drawing/2014/main" id="{850B65AA-46DA-DE56-9878-F957A363E350}"/>
                </a:ext>
              </a:extLst>
            </p:cNvPr>
            <p:cNvSpPr/>
            <p:nvPr/>
          </p:nvSpPr>
          <p:spPr>
            <a:xfrm>
              <a:off x="637952" y="2490275"/>
              <a:ext cx="1090435" cy="833805"/>
            </a:xfrm>
            <a:prstGeom prst="wedgeEllipseCallout">
              <a:avLst>
                <a:gd name="adj1" fmla="val 42656"/>
                <a:gd name="adj2" fmla="val 55768"/>
              </a:avLst>
            </a:prstGeom>
            <a:grpFill/>
            <a:ln w="19050">
              <a:solidFill>
                <a:schemeClr val="accent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881084-64EF-FBCE-CD86-192CC53AC989}"/>
                </a:ext>
              </a:extLst>
            </p:cNvPr>
            <p:cNvSpPr txBox="1"/>
            <p:nvPr/>
          </p:nvSpPr>
          <p:spPr>
            <a:xfrm>
              <a:off x="838953" y="2692741"/>
              <a:ext cx="667170" cy="400110"/>
            </a:xfrm>
            <a:prstGeom prst="rect">
              <a:avLst/>
            </a:prstGeom>
            <a:noFill/>
          </p:spPr>
          <p:txBody>
            <a:bodyPr wrap="none" rtlCol="0">
              <a:spAutoFit/>
            </a:bodyPr>
            <a:lstStyle/>
            <a:p>
              <a:pPr algn="ctr"/>
              <a:r>
                <a:rPr lang="en-US" sz="2000" b="1" dirty="0" err="1">
                  <a:latin typeface="Arial" panose="020B0604020202020204" pitchFamily="34" charset="0"/>
                  <a:cs typeface="Arial" panose="020B0604020202020204" pitchFamily="34" charset="0"/>
                </a:rPr>
                <a:t>Giải</a:t>
              </a:r>
              <a:endParaRPr lang="en-US" sz="2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957109F-04B7-787E-523B-8ACC4A437F20}"/>
                  </a:ext>
                </a:extLst>
              </p:cNvPr>
              <p:cNvSpPr txBox="1"/>
              <p:nvPr/>
            </p:nvSpPr>
            <p:spPr>
              <a:xfrm>
                <a:off x="1886819" y="2887967"/>
                <a:ext cx="6647683" cy="1625510"/>
              </a:xfrm>
              <a:prstGeom prst="rect">
                <a:avLst/>
              </a:prstGeom>
              <a:noFill/>
            </p:spPr>
            <p:txBody>
              <a:bodyPr wrap="square">
                <a:spAutoFit/>
              </a:bodyPr>
              <a:lstStyle/>
              <a:p>
                <a:pPr marL="0" marR="0" algn="just">
                  <a:lnSpc>
                    <a:spcPct val="150000"/>
                  </a:lnSpc>
                  <a:spcBef>
                    <a:spcPts val="0"/>
                  </a:spcBef>
                  <a:spcAft>
                    <a:spcPts val="800"/>
                  </a:spcAft>
                </a:pPr>
                <a:r>
                  <a:rPr lang="en-US" sz="2000" dirty="0">
                    <a:effectLst/>
                    <a:latin typeface="Arial" panose="020B0604020202020204" pitchFamily="34" charset="0"/>
                    <a:ea typeface="Calibri" panose="020F0502020204030204" pitchFamily="34" charset="0"/>
                    <a:cs typeface="Arial" panose="020B0604020202020204" pitchFamily="34" charset="0"/>
                  </a:rPr>
                  <a:t>Ta </a:t>
                </a:r>
                <a:r>
                  <a:rPr lang="en-US" sz="2000" dirty="0" err="1">
                    <a:effectLst/>
                    <a:latin typeface="Arial" panose="020B0604020202020204" pitchFamily="34" charset="0"/>
                    <a:ea typeface="Calibri" panose="020F0502020204030204" pitchFamily="34" charset="0"/>
                    <a:cs typeface="Arial" panose="020B0604020202020204" pitchFamily="34" charset="0"/>
                  </a:rPr>
                  <a:t>có</a:t>
                </a:r>
                <a:r>
                  <a:rPr lang="en-US" sz="2000" dirty="0">
                    <a:effectLst/>
                    <a:latin typeface="Arial" panose="020B0604020202020204" pitchFamily="34" charset="0"/>
                    <a:ea typeface="Calibri" panose="020F0502020204030204" pitchFamily="34" charset="0"/>
                    <a:cs typeface="Arial" panose="020B0604020202020204" pitchFamily="34" charset="0"/>
                  </a:rPr>
                  <a:t>: V</a:t>
                </a:r>
                <a:r>
                  <a:rPr lang="en-US" sz="2000" baseline="-25000" dirty="0">
                    <a:effectLst/>
                    <a:latin typeface="Arial" panose="020B0604020202020204" pitchFamily="34" charset="0"/>
                    <a:ea typeface="Calibri" panose="020F0502020204030204" pitchFamily="34" charset="0"/>
                    <a:cs typeface="Arial" panose="020B0604020202020204" pitchFamily="34" charset="0"/>
                  </a:rPr>
                  <a:t>1</a:t>
                </a:r>
                <a:r>
                  <a:rPr lang="en-US" sz="2000" dirty="0">
                    <a:effectLst/>
                    <a:latin typeface="Arial" panose="020B0604020202020204" pitchFamily="34" charset="0"/>
                    <a:ea typeface="Calibri" panose="020F0502020204030204" pitchFamily="34" charset="0"/>
                    <a:cs typeface="Arial" panose="020B0604020202020204" pitchFamily="34" charset="0"/>
                  </a:rPr>
                  <a:t> = 0,04 m</a:t>
                </a:r>
                <a:r>
                  <a:rPr lang="en-US" sz="2000" baseline="30000" dirty="0">
                    <a:effectLst/>
                    <a:latin typeface="Arial" panose="020B0604020202020204" pitchFamily="34" charset="0"/>
                    <a:ea typeface="Calibri" panose="020F0502020204030204" pitchFamily="34" charset="0"/>
                    <a:cs typeface="Arial" panose="020B0604020202020204" pitchFamily="34" charset="0"/>
                  </a:rPr>
                  <a:t>3</a:t>
                </a:r>
                <a:r>
                  <a:rPr lang="en-US" sz="2000" dirty="0">
                    <a:effectLst/>
                    <a:latin typeface="Arial" panose="020B0604020202020204" pitchFamily="34" charset="0"/>
                    <a:ea typeface="Calibri" panose="020F0502020204030204" pitchFamily="34" charset="0"/>
                    <a:cs typeface="Arial" panose="020B0604020202020204" pitchFamily="34" charset="0"/>
                  </a:rPr>
                  <a:t>; p</a:t>
                </a:r>
                <a:r>
                  <a:rPr lang="en-US" sz="2000" baseline="-25000" dirty="0">
                    <a:effectLst/>
                    <a:latin typeface="Arial" panose="020B0604020202020204" pitchFamily="34" charset="0"/>
                    <a:ea typeface="Calibri" panose="020F0502020204030204" pitchFamily="34" charset="0"/>
                    <a:cs typeface="Arial" panose="020B0604020202020204" pitchFamily="34" charset="0"/>
                  </a:rPr>
                  <a:t>1</a:t>
                </a:r>
                <a:r>
                  <a:rPr lang="en-US" sz="2000" dirty="0">
                    <a:effectLst/>
                    <a:latin typeface="Arial" panose="020B0604020202020204" pitchFamily="34" charset="0"/>
                    <a:ea typeface="Calibri" panose="020F0502020204030204" pitchFamily="34" charset="0"/>
                    <a:cs typeface="Arial" panose="020B0604020202020204" pitchFamily="34" charset="0"/>
                  </a:rPr>
                  <a:t> = 1,2.10</a:t>
                </a:r>
                <a:r>
                  <a:rPr lang="en-US" sz="2000" baseline="30000" dirty="0">
                    <a:effectLst/>
                    <a:latin typeface="Arial" panose="020B0604020202020204" pitchFamily="34" charset="0"/>
                    <a:ea typeface="Calibri" panose="020F0502020204030204" pitchFamily="34" charset="0"/>
                    <a:cs typeface="Arial" panose="020B0604020202020204" pitchFamily="34" charset="0"/>
                  </a:rPr>
                  <a:t>5</a:t>
                </a:r>
                <a:r>
                  <a:rPr lang="en-US" sz="2000" dirty="0">
                    <a:effectLst/>
                    <a:latin typeface="Arial" panose="020B0604020202020204" pitchFamily="34" charset="0"/>
                    <a:ea typeface="Calibri" panose="020F0502020204030204" pitchFamily="34" charset="0"/>
                    <a:cs typeface="Arial" panose="020B0604020202020204" pitchFamily="34" charset="0"/>
                  </a:rPr>
                  <a:t> Pa; V</a:t>
                </a:r>
                <a:r>
                  <a:rPr lang="en-US" sz="2000" baseline="-25000" dirty="0">
                    <a:effectLst/>
                    <a:latin typeface="Arial" panose="020B0604020202020204" pitchFamily="34" charset="0"/>
                    <a:ea typeface="Calibri" panose="020F0502020204030204" pitchFamily="34" charset="0"/>
                    <a:cs typeface="Arial" panose="020B0604020202020204" pitchFamily="34" charset="0"/>
                  </a:rPr>
                  <a:t>2 </a:t>
                </a:r>
                <a:r>
                  <a:rPr lang="en-US" sz="2000" dirty="0">
                    <a:effectLst/>
                    <a:latin typeface="Arial" panose="020B0604020202020204" pitchFamily="34" charset="0"/>
                    <a:ea typeface="Calibri" panose="020F0502020204030204" pitchFamily="34" charset="0"/>
                    <a:cs typeface="Arial" panose="020B0604020202020204" pitchFamily="34" charset="0"/>
                  </a:rPr>
                  <a:t>= 0,025 m</a:t>
                </a:r>
                <a:r>
                  <a:rPr lang="en-US" sz="2000" baseline="30000" dirty="0">
                    <a:effectLst/>
                    <a:latin typeface="Arial" panose="020B0604020202020204" pitchFamily="34" charset="0"/>
                    <a:ea typeface="Calibri" panose="020F0502020204030204" pitchFamily="34" charset="0"/>
                    <a:cs typeface="Arial" panose="020B0604020202020204" pitchFamily="34" charset="0"/>
                  </a:rPr>
                  <a:t>3</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Quá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nén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khí</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đẳng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nhiệt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800"/>
                  </a:spcAft>
                </a:pPr>
                <a:r>
                  <a:rPr lang="en-US" sz="2000" dirty="0">
                    <a:effectLst/>
                    <a:latin typeface="Arial" panose="020B0604020202020204" pitchFamily="34" charset="0"/>
                    <a:ea typeface="Calibri" panose="020F0502020204030204" pitchFamily="34" charset="0"/>
                    <a:cs typeface="Arial" panose="020B0604020202020204" pitchFamily="34" charset="0"/>
                  </a:rPr>
                  <a:t>p</a:t>
                </a:r>
                <a:r>
                  <a:rPr lang="en-US" sz="2000" baseline="-25000" dirty="0">
                    <a:effectLst/>
                    <a:latin typeface="Arial" panose="020B0604020202020204" pitchFamily="34" charset="0"/>
                    <a:ea typeface="Calibri" panose="020F0502020204030204" pitchFamily="34" charset="0"/>
                    <a:cs typeface="Arial" panose="020B0604020202020204" pitchFamily="34" charset="0"/>
                  </a:rPr>
                  <a:t>1</a:t>
                </a:r>
                <a:r>
                  <a:rPr lang="en-US" sz="2000" dirty="0">
                    <a:effectLst/>
                    <a:latin typeface="Arial" panose="020B0604020202020204" pitchFamily="34" charset="0"/>
                    <a:ea typeface="Calibri" panose="020F0502020204030204" pitchFamily="34" charset="0"/>
                    <a:cs typeface="Arial" panose="020B0604020202020204" pitchFamily="34" charset="0"/>
                  </a:rPr>
                  <a:t>V</a:t>
                </a:r>
                <a:r>
                  <a:rPr lang="en-US" sz="2000" baseline="-25000" dirty="0">
                    <a:effectLst/>
                    <a:latin typeface="Arial" panose="020B0604020202020204" pitchFamily="34" charset="0"/>
                    <a:ea typeface="Calibri" panose="020F0502020204030204" pitchFamily="34" charset="0"/>
                    <a:cs typeface="Arial" panose="020B0604020202020204" pitchFamily="34" charset="0"/>
                  </a:rPr>
                  <a:t>1</a:t>
                </a:r>
                <a:r>
                  <a:rPr lang="en-US" sz="2000" dirty="0">
                    <a:effectLst/>
                    <a:latin typeface="Arial" panose="020B0604020202020204" pitchFamily="34" charset="0"/>
                    <a:ea typeface="Calibri" panose="020F0502020204030204" pitchFamily="34" charset="0"/>
                    <a:cs typeface="Arial" panose="020B0604020202020204" pitchFamily="34" charset="0"/>
                  </a:rPr>
                  <a:t> = p</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V</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000" i="1"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2000" baseline="-25000" dirty="0">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p</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 = 1,9.10</a:t>
                </a:r>
                <a:r>
                  <a:rPr lang="en-US" sz="2000" baseline="30000" dirty="0">
                    <a:effectLst/>
                    <a:latin typeface="Arial" panose="020B0604020202020204" pitchFamily="34" charset="0"/>
                    <a:ea typeface="Calibri" panose="020F0502020204030204" pitchFamily="34" charset="0"/>
                    <a:cs typeface="Arial" panose="020B0604020202020204" pitchFamily="34" charset="0"/>
                  </a:rPr>
                  <a:t>5</a:t>
                </a:r>
                <a:r>
                  <a:rPr lang="en-US" sz="2000" dirty="0">
                    <a:effectLst/>
                    <a:latin typeface="Arial" panose="020B0604020202020204" pitchFamily="34" charset="0"/>
                    <a:ea typeface="Calibri" panose="020F0502020204030204" pitchFamily="34" charset="0"/>
                    <a:cs typeface="Arial" panose="020B0604020202020204" pitchFamily="34" charset="0"/>
                  </a:rPr>
                  <a:t> Pa.</a:t>
                </a:r>
              </a:p>
            </p:txBody>
          </p:sp>
        </mc:Choice>
        <mc:Fallback xmlns="">
          <p:sp>
            <p:nvSpPr>
              <p:cNvPr id="38" name="TextBox 37">
                <a:extLst>
                  <a:ext uri="{FF2B5EF4-FFF2-40B4-BE49-F238E27FC236}">
                    <a16:creationId xmlns:a16="http://schemas.microsoft.com/office/drawing/2014/main" id="{F957109F-04B7-787E-523B-8ACC4A437F20}"/>
                  </a:ext>
                </a:extLst>
              </p:cNvPr>
              <p:cNvSpPr txBox="1">
                <a:spLocks noRot="1" noChangeAspect="1" noMove="1" noResize="1" noEditPoints="1" noAdjustHandles="1" noChangeArrowheads="1" noChangeShapeType="1" noTextEdit="1"/>
              </p:cNvSpPr>
              <p:nvPr/>
            </p:nvSpPr>
            <p:spPr>
              <a:xfrm>
                <a:off x="1886819" y="2887967"/>
                <a:ext cx="6647683" cy="1625510"/>
              </a:xfrm>
              <a:prstGeom prst="rect">
                <a:avLst/>
              </a:prstGeom>
              <a:blipFill>
                <a:blip r:embed="rId2"/>
                <a:stretch>
                  <a:fillRect l="-1009" b="-6391"/>
                </a:stretch>
              </a:blipFill>
            </p:spPr>
            <p:txBody>
              <a:bodyPr/>
              <a:lstStyle/>
              <a:p>
                <a:r>
                  <a:rPr lang="en-US">
                    <a:noFill/>
                  </a:rPr>
                  <a:t> </a:t>
                </a:r>
              </a:p>
            </p:txBody>
          </p:sp>
        </mc:Fallback>
      </mc:AlternateContent>
      <p:pic>
        <p:nvPicPr>
          <p:cNvPr id="40" name="Picture 39">
            <a:extLst>
              <a:ext uri="{FF2B5EF4-FFF2-40B4-BE49-F238E27FC236}">
                <a16:creationId xmlns:a16="http://schemas.microsoft.com/office/drawing/2014/main" id="{F910B301-1E6D-D35A-CCBB-E620EE6DED22}"/>
              </a:ext>
            </a:extLst>
          </p:cNvPr>
          <p:cNvPicPr>
            <a:picLocks noChangeAspect="1"/>
          </p:cNvPicPr>
          <p:nvPr/>
        </p:nvPicPr>
        <p:blipFill>
          <a:blip r:embed="rId3"/>
          <a:stretch>
            <a:fillRect/>
          </a:stretch>
        </p:blipFill>
        <p:spPr>
          <a:xfrm>
            <a:off x="7499701" y="3463551"/>
            <a:ext cx="1410951" cy="1631452"/>
          </a:xfrm>
          <a:prstGeom prst="rect">
            <a:avLst/>
          </a:prstGeom>
        </p:spPr>
      </p:pic>
    </p:spTree>
    <p:extLst>
      <p:ext uri="{BB962C8B-B14F-4D97-AF65-F5344CB8AC3E}">
        <p14:creationId xmlns:p14="http://schemas.microsoft.com/office/powerpoint/2010/main" val="148584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302" name="Google Shape;302;p37"/>
          <p:cNvGrpSpPr/>
          <p:nvPr/>
        </p:nvGrpSpPr>
        <p:grpSpPr>
          <a:xfrm>
            <a:off x="6234375" y="1268000"/>
            <a:ext cx="2678900" cy="6297300"/>
            <a:chOff x="6234375" y="1268000"/>
            <a:chExt cx="2678900" cy="6297300"/>
          </a:xfrm>
        </p:grpSpPr>
        <p:sp>
          <p:nvSpPr>
            <p:cNvPr id="303" name="Google Shape;303;p37"/>
            <p:cNvSpPr/>
            <p:nvPr/>
          </p:nvSpPr>
          <p:spPr>
            <a:xfrm>
              <a:off x="7286675" y="1268000"/>
              <a:ext cx="1626600" cy="6297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304" name="Google Shape;304;p37"/>
            <p:cNvSpPr/>
            <p:nvPr/>
          </p:nvSpPr>
          <p:spPr>
            <a:xfrm>
              <a:off x="6234375" y="2822294"/>
              <a:ext cx="1483500" cy="4365000"/>
            </a:xfrm>
            <a:prstGeom prst="roundRect">
              <a:avLst>
                <a:gd name="adj" fmla="val 50000"/>
              </a:avLst>
            </a:prstGeom>
            <a:solidFill>
              <a:srgbClr val="F6F6F6">
                <a:alpha val="20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305" name="Google Shape;305;p37"/>
            <p:cNvSpPr/>
            <p:nvPr/>
          </p:nvSpPr>
          <p:spPr>
            <a:xfrm>
              <a:off x="6766725" y="2109800"/>
              <a:ext cx="418800" cy="418800"/>
            </a:xfrm>
            <a:prstGeom prst="ellipse">
              <a:avLst/>
            </a:prstGeom>
            <a:solidFill>
              <a:srgbClr val="F2557A">
                <a:alpha val="76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
        <p:nvSpPr>
          <p:cNvPr id="8" name="Oval 7">
            <a:extLst>
              <a:ext uri="{FF2B5EF4-FFF2-40B4-BE49-F238E27FC236}">
                <a16:creationId xmlns:a16="http://schemas.microsoft.com/office/drawing/2014/main" id="{CF6774F8-7FE6-9E05-28EA-7009AB549260}"/>
              </a:ext>
            </a:extLst>
          </p:cNvPr>
          <p:cNvSpPr/>
          <p:nvPr/>
        </p:nvSpPr>
        <p:spPr>
          <a:xfrm>
            <a:off x="9329" y="2109800"/>
            <a:ext cx="1145590" cy="1145590"/>
          </a:xfrm>
          <a:prstGeom prst="ellipse">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2"/>
                </a:solidFill>
                <a:latin typeface="Arial" panose="020B0604020202020204" pitchFamily="34" charset="0"/>
                <a:cs typeface="Arial" panose="020B0604020202020204" pitchFamily="34" charset="0"/>
              </a:rPr>
              <a:t>II.</a:t>
            </a:r>
          </a:p>
        </p:txBody>
      </p:sp>
      <p:sp>
        <p:nvSpPr>
          <p:cNvPr id="9" name="TextBox 8">
            <a:extLst>
              <a:ext uri="{FF2B5EF4-FFF2-40B4-BE49-F238E27FC236}">
                <a16:creationId xmlns:a16="http://schemas.microsoft.com/office/drawing/2014/main" id="{ECCAC80C-2FEB-AB4F-BB1E-7ACCD2DD2287}"/>
              </a:ext>
            </a:extLst>
          </p:cNvPr>
          <p:cNvSpPr txBox="1"/>
          <p:nvPr/>
        </p:nvSpPr>
        <p:spPr>
          <a:xfrm>
            <a:off x="1256069" y="2200104"/>
            <a:ext cx="5489858" cy="2482667"/>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3600" b="1" dirty="0">
                <a:solidFill>
                  <a:srgbClr val="F6F6F6"/>
                </a:solidFill>
                <a:latin typeface="Arial" panose="020B0604020202020204" pitchFamily="34" charset="0"/>
                <a:ea typeface="Poppins"/>
                <a:cs typeface="Arial" panose="020B0604020202020204" pitchFamily="34" charset="0"/>
                <a:sym typeface="Poppins"/>
              </a:rPr>
              <a:t>MỐI LIÊN HỆ GIỮA </a:t>
            </a: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3600" b="1" dirty="0">
                <a:solidFill>
                  <a:srgbClr val="F6F6F6"/>
                </a:solidFill>
                <a:latin typeface="Arial" panose="020B0604020202020204" pitchFamily="34" charset="0"/>
                <a:ea typeface="Poppins"/>
                <a:cs typeface="Arial" panose="020B0604020202020204" pitchFamily="34" charset="0"/>
                <a:sym typeface="Poppins"/>
              </a:rPr>
              <a:t>THỂ TÍCH VÀ NHIỆT ĐỘ CỦA CHẤT KHÍ</a:t>
            </a: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0480FDEA-DC33-053E-8455-24F26745EDD3}"/>
              </a:ext>
            </a:extLst>
          </p:cNvPr>
          <p:cNvGrpSpPr/>
          <p:nvPr/>
        </p:nvGrpSpPr>
        <p:grpSpPr>
          <a:xfrm>
            <a:off x="4149152" y="1897638"/>
            <a:ext cx="4920979" cy="2922718"/>
            <a:chOff x="4149152" y="1897638"/>
            <a:chExt cx="4920979" cy="2922718"/>
          </a:xfrm>
        </p:grpSpPr>
        <p:grpSp>
          <p:nvGrpSpPr>
            <p:cNvPr id="34" name="Group 33">
              <a:extLst>
                <a:ext uri="{FF2B5EF4-FFF2-40B4-BE49-F238E27FC236}">
                  <a16:creationId xmlns:a16="http://schemas.microsoft.com/office/drawing/2014/main" id="{2878F68D-20F7-E8F6-5FFB-FEB6C6680486}"/>
                </a:ext>
              </a:extLst>
            </p:cNvPr>
            <p:cNvGrpSpPr/>
            <p:nvPr/>
          </p:nvGrpSpPr>
          <p:grpSpPr>
            <a:xfrm>
              <a:off x="4149152" y="2253434"/>
              <a:ext cx="4622313" cy="2566922"/>
              <a:chOff x="4149152" y="2253434"/>
              <a:chExt cx="4622313" cy="2566922"/>
            </a:xfrm>
          </p:grpSpPr>
          <p:sp>
            <p:nvSpPr>
              <p:cNvPr id="27" name="Rectangle: Rounded Corners 26">
                <a:extLst>
                  <a:ext uri="{FF2B5EF4-FFF2-40B4-BE49-F238E27FC236}">
                    <a16:creationId xmlns:a16="http://schemas.microsoft.com/office/drawing/2014/main" id="{93CE0A9F-65AD-A518-4555-12D6E847084E}"/>
                  </a:ext>
                </a:extLst>
              </p:cNvPr>
              <p:cNvSpPr/>
              <p:nvPr/>
            </p:nvSpPr>
            <p:spPr>
              <a:xfrm>
                <a:off x="4205598" y="2253434"/>
                <a:ext cx="4509423" cy="2566922"/>
              </a:xfrm>
              <a:prstGeom prst="roundRect">
                <a:avLst>
                  <a:gd name="adj" fmla="val 5937"/>
                </a:avLst>
              </a:prstGeom>
              <a:solidFill>
                <a:schemeClr val="accent2"/>
              </a:solid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dirty="0">
                  <a:solidFill>
                    <a:srgbClr val="000000"/>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CB6E3759-0BF2-FE0A-4CE9-092ED127D68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72000" y="2305857"/>
                <a:ext cx="3567422" cy="1767785"/>
              </a:xfrm>
              <a:prstGeom prst="rect">
                <a:avLst/>
              </a:prstGeom>
            </p:spPr>
          </p:pic>
          <p:sp>
            <p:nvSpPr>
              <p:cNvPr id="31" name="TextBox 30">
                <a:extLst>
                  <a:ext uri="{FF2B5EF4-FFF2-40B4-BE49-F238E27FC236}">
                    <a16:creationId xmlns:a16="http://schemas.microsoft.com/office/drawing/2014/main" id="{201EAC2B-26D4-FA24-38FA-AB7B90DB5B93}"/>
                  </a:ext>
                </a:extLst>
              </p:cNvPr>
              <p:cNvSpPr txBox="1"/>
              <p:nvPr/>
            </p:nvSpPr>
            <p:spPr>
              <a:xfrm>
                <a:off x="4149152" y="4126065"/>
                <a:ext cx="4622313" cy="623312"/>
              </a:xfrm>
              <a:prstGeom prst="rect">
                <a:avLst/>
              </a:prstGeom>
              <a:noFill/>
            </p:spPr>
            <p:txBody>
              <a:bodyPr wrap="square" rtlCol="0">
                <a:spAutoFit/>
              </a:bodyPr>
              <a:lstStyle/>
              <a:p>
                <a:pPr algn="ctr">
                  <a:lnSpc>
                    <a:spcPct val="130000"/>
                  </a:lnSpc>
                </a:pPr>
                <a:r>
                  <a:rPr lang="en-US" b="1" dirty="0" err="1"/>
                  <a:t>Hình</a:t>
                </a:r>
                <a:r>
                  <a:rPr lang="en-US" b="1" dirty="0"/>
                  <a:t> 2.5. </a:t>
                </a:r>
                <a:r>
                  <a:rPr lang="en-US" dirty="0" err="1"/>
                  <a:t>Đồ</a:t>
                </a:r>
                <a:r>
                  <a:rPr lang="en-US" dirty="0"/>
                  <a:t> </a:t>
                </a:r>
                <a:r>
                  <a:rPr lang="en-US" dirty="0" err="1"/>
                  <a:t>thị</a:t>
                </a:r>
                <a:r>
                  <a:rPr lang="en-US" dirty="0"/>
                  <a:t> </a:t>
                </a:r>
                <a:r>
                  <a:rPr lang="en-US" dirty="0" err="1"/>
                  <a:t>biểu</a:t>
                </a:r>
                <a:r>
                  <a:rPr lang="en-US" dirty="0"/>
                  <a:t> </a:t>
                </a:r>
                <a:r>
                  <a:rPr lang="en-US" dirty="0" err="1"/>
                  <a:t>diễn</a:t>
                </a:r>
                <a:r>
                  <a:rPr lang="en-US" dirty="0"/>
                  <a:t> </a:t>
                </a:r>
                <a:r>
                  <a:rPr lang="en-US" dirty="0" err="1"/>
                  <a:t>mối</a:t>
                </a:r>
                <a:r>
                  <a:rPr lang="en-US" dirty="0"/>
                  <a:t> </a:t>
                </a:r>
                <a:r>
                  <a:rPr lang="en-US" dirty="0" err="1"/>
                  <a:t>liên</a:t>
                </a:r>
                <a:r>
                  <a:rPr lang="en-US" dirty="0"/>
                  <a:t> </a:t>
                </a:r>
                <a:r>
                  <a:rPr lang="en-US" dirty="0" err="1"/>
                  <a:t>hệ</a:t>
                </a:r>
                <a:r>
                  <a:rPr lang="en-US" dirty="0"/>
                  <a:t> </a:t>
                </a:r>
                <a:r>
                  <a:rPr lang="en-US" dirty="0" err="1"/>
                  <a:t>thể</a:t>
                </a:r>
                <a:r>
                  <a:rPr lang="en-US" dirty="0"/>
                  <a:t> </a:t>
                </a:r>
                <a:r>
                  <a:rPr lang="en-US" dirty="0" err="1"/>
                  <a:t>tích</a:t>
                </a:r>
                <a:r>
                  <a:rPr lang="en-US" dirty="0"/>
                  <a:t> - </a:t>
                </a:r>
                <a:r>
                  <a:rPr lang="en-US" dirty="0" err="1"/>
                  <a:t>nhiệt</a:t>
                </a:r>
                <a:r>
                  <a:rPr lang="en-US" dirty="0"/>
                  <a:t> </a:t>
                </a:r>
                <a:r>
                  <a:rPr lang="en-US" dirty="0" err="1"/>
                  <a:t>độ</a:t>
                </a:r>
                <a:r>
                  <a:rPr lang="en-US" dirty="0"/>
                  <a:t> </a:t>
                </a:r>
                <a:r>
                  <a:rPr lang="en-US" dirty="0" err="1"/>
                  <a:t>của</a:t>
                </a:r>
                <a:r>
                  <a:rPr lang="en-US" dirty="0"/>
                  <a:t> </a:t>
                </a:r>
                <a:r>
                  <a:rPr lang="en-US" dirty="0" err="1"/>
                  <a:t>một</a:t>
                </a:r>
                <a:r>
                  <a:rPr lang="en-US" dirty="0"/>
                  <a:t> </a:t>
                </a:r>
                <a:r>
                  <a:rPr lang="en-US" dirty="0" err="1"/>
                  <a:t>lượng</a:t>
                </a:r>
                <a:r>
                  <a:rPr lang="en-US" dirty="0"/>
                  <a:t> </a:t>
                </a:r>
                <a:r>
                  <a:rPr lang="en-US" dirty="0" err="1"/>
                  <a:t>khí</a:t>
                </a:r>
                <a:r>
                  <a:rPr lang="en-US" dirty="0"/>
                  <a:t> </a:t>
                </a:r>
                <a:r>
                  <a:rPr lang="en-US" dirty="0" err="1"/>
                  <a:t>khi</a:t>
                </a:r>
                <a:r>
                  <a:rPr lang="en-US" dirty="0"/>
                  <a:t> </a:t>
                </a:r>
                <a:r>
                  <a:rPr lang="en-US" dirty="0" err="1"/>
                  <a:t>áp</a:t>
                </a:r>
                <a:r>
                  <a:rPr lang="en-US" dirty="0"/>
                  <a:t> </a:t>
                </a:r>
                <a:r>
                  <a:rPr lang="en-US" dirty="0" err="1"/>
                  <a:t>suất</a:t>
                </a:r>
                <a:r>
                  <a:rPr lang="en-US" dirty="0"/>
                  <a:t> </a:t>
                </a:r>
                <a:r>
                  <a:rPr lang="en-US" dirty="0" err="1"/>
                  <a:t>không</a:t>
                </a:r>
                <a:r>
                  <a:rPr lang="en-US" dirty="0"/>
                  <a:t> </a:t>
                </a:r>
                <a:r>
                  <a:rPr lang="en-US" dirty="0" err="1"/>
                  <a:t>đổi</a:t>
                </a:r>
                <a:endParaRPr lang="en-US" dirty="0"/>
              </a:p>
            </p:txBody>
          </p:sp>
        </p:grpSp>
        <p:pic>
          <p:nvPicPr>
            <p:cNvPr id="49" name="Picture 48">
              <a:extLst>
                <a:ext uri="{FF2B5EF4-FFF2-40B4-BE49-F238E27FC236}">
                  <a16:creationId xmlns:a16="http://schemas.microsoft.com/office/drawing/2014/main" id="{A434761D-E4B6-FB68-1CDD-BB086E017712}"/>
                </a:ext>
              </a:extLst>
            </p:cNvPr>
            <p:cNvPicPr>
              <a:picLocks noChangeAspect="1"/>
            </p:cNvPicPr>
            <p:nvPr/>
          </p:nvPicPr>
          <p:blipFill>
            <a:blip r:embed="rId3"/>
            <a:stretch>
              <a:fillRect/>
            </a:stretch>
          </p:blipFill>
          <p:spPr>
            <a:xfrm>
              <a:off x="8328880" y="1897638"/>
              <a:ext cx="741251" cy="718945"/>
            </a:xfrm>
            <a:prstGeom prst="rect">
              <a:avLst/>
            </a:prstGeom>
          </p:spPr>
        </p:pic>
      </p:grpSp>
      <p:sp>
        <p:nvSpPr>
          <p:cNvPr id="48" name="Rectangle 47">
            <a:extLst>
              <a:ext uri="{FF2B5EF4-FFF2-40B4-BE49-F238E27FC236}">
                <a16:creationId xmlns:a16="http://schemas.microsoft.com/office/drawing/2014/main" id="{E2F08C4C-D8C4-3382-9B19-EFB1DFE524C9}"/>
              </a:ext>
            </a:extLst>
          </p:cNvPr>
          <p:cNvSpPr/>
          <p:nvPr/>
        </p:nvSpPr>
        <p:spPr>
          <a:xfrm>
            <a:off x="0" y="3826933"/>
            <a:ext cx="609600" cy="13165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1E09450-6D75-BA33-ABDA-6A61DAACE9F9}"/>
              </a:ext>
            </a:extLst>
          </p:cNvPr>
          <p:cNvSpPr/>
          <p:nvPr/>
        </p:nvSpPr>
        <p:spPr>
          <a:xfrm>
            <a:off x="-446566" y="340241"/>
            <a:ext cx="4352522" cy="669851"/>
          </a:xfrm>
          <a:prstGeom prst="roundRect">
            <a:avLst>
              <a:gd name="adj" fmla="val 50000"/>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latin typeface="Arial" panose="020B0604020202020204" pitchFamily="34" charset="0"/>
                <a:cs typeface="Arial" panose="020B0604020202020204" pitchFamily="34" charset="0"/>
              </a:rPr>
              <a:t>     1. </a:t>
            </a:r>
            <a:r>
              <a:rPr lang="en-US" sz="2800" b="1" dirty="0" err="1">
                <a:solidFill>
                  <a:srgbClr val="000000"/>
                </a:solidFill>
                <a:latin typeface="Arial" panose="020B0604020202020204" pitchFamily="34" charset="0"/>
                <a:cs typeface="Arial" panose="020B0604020202020204" pitchFamily="34" charset="0"/>
              </a:rPr>
              <a:t>Định</a:t>
            </a:r>
            <a:r>
              <a:rPr lang="en-US" sz="2800" b="1" dirty="0">
                <a:solidFill>
                  <a:srgbClr val="000000"/>
                </a:solidFill>
                <a:latin typeface="Arial" panose="020B0604020202020204" pitchFamily="34" charset="0"/>
                <a:cs typeface="Arial" panose="020B0604020202020204" pitchFamily="34" charset="0"/>
              </a:rPr>
              <a:t> </a:t>
            </a:r>
            <a:r>
              <a:rPr lang="en-US" sz="2800" b="1" dirty="0" err="1">
                <a:solidFill>
                  <a:srgbClr val="000000"/>
                </a:solidFill>
                <a:latin typeface="Arial" panose="020B0604020202020204" pitchFamily="34" charset="0"/>
                <a:cs typeface="Arial" panose="020B0604020202020204" pitchFamily="34" charset="0"/>
              </a:rPr>
              <a:t>luật</a:t>
            </a:r>
            <a:r>
              <a:rPr lang="en-US" sz="2800" b="1" dirty="0">
                <a:solidFill>
                  <a:srgbClr val="000000"/>
                </a:solidFill>
                <a:latin typeface="Arial" panose="020B0604020202020204" pitchFamily="34" charset="0"/>
                <a:cs typeface="Arial" panose="020B0604020202020204" pitchFamily="34" charset="0"/>
              </a:rPr>
              <a:t> Charles</a:t>
            </a:r>
          </a:p>
        </p:txBody>
      </p:sp>
      <p:sp>
        <p:nvSpPr>
          <p:cNvPr id="19" name="Rectangle: Rounded Corners 18">
            <a:extLst>
              <a:ext uri="{FF2B5EF4-FFF2-40B4-BE49-F238E27FC236}">
                <a16:creationId xmlns:a16="http://schemas.microsoft.com/office/drawing/2014/main" id="{DA15914D-7CE8-1CD5-93BE-20203F76C532}"/>
              </a:ext>
            </a:extLst>
          </p:cNvPr>
          <p:cNvSpPr/>
          <p:nvPr/>
        </p:nvSpPr>
        <p:spPr>
          <a:xfrm>
            <a:off x="514399" y="2253434"/>
            <a:ext cx="2850000" cy="2566922"/>
          </a:xfrm>
          <a:prstGeom prst="roundRect">
            <a:avLst>
              <a:gd name="adj" fmla="val 7344"/>
            </a:avLst>
          </a:prstGeom>
          <a:solidFill>
            <a:schemeClr val="accent2"/>
          </a:solid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70000"/>
              </a:lnSpc>
            </a:pPr>
            <a:r>
              <a:rPr lang="en-US" sz="2000" dirty="0" err="1">
                <a:solidFill>
                  <a:srgbClr val="000000"/>
                </a:solidFill>
                <a:latin typeface="Arial" panose="020B0604020202020204" pitchFamily="34" charset="0"/>
                <a:cs typeface="Arial" panose="020B0604020202020204" pitchFamily="34" charset="0"/>
              </a:rPr>
              <a:t>Là</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quá</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trình</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thay</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đổi</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trạng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thái</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của</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một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lượng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khí</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xác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định</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mà</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áp</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suất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khí</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không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đổi</a:t>
            </a:r>
            <a:r>
              <a:rPr lang="en-US" sz="2000" dirty="0">
                <a:solidFill>
                  <a:srgbClr val="000000"/>
                </a:solidFill>
                <a:latin typeface="Arial" panose="020B0604020202020204" pitchFamily="34" charset="0"/>
                <a:cs typeface="Arial" panose="020B0604020202020204" pitchFamily="34" charset="0"/>
              </a:rPr>
              <a:t>. </a:t>
            </a:r>
          </a:p>
        </p:txBody>
      </p:sp>
      <p:cxnSp>
        <p:nvCxnSpPr>
          <p:cNvPr id="22" name="Connector: Curved 21">
            <a:extLst>
              <a:ext uri="{FF2B5EF4-FFF2-40B4-BE49-F238E27FC236}">
                <a16:creationId xmlns:a16="http://schemas.microsoft.com/office/drawing/2014/main" id="{28EA3D4A-D967-D704-43D5-AAA44192247D}"/>
              </a:ext>
            </a:extLst>
          </p:cNvPr>
          <p:cNvCxnSpPr>
            <a:cxnSpLocks/>
            <a:stCxn id="18" idx="1"/>
            <a:endCxn id="19" idx="0"/>
          </p:cNvCxnSpPr>
          <p:nvPr/>
        </p:nvCxnSpPr>
        <p:spPr>
          <a:xfrm rot="10800000" flipV="1">
            <a:off x="1939400" y="1599474"/>
            <a:ext cx="1014551" cy="653960"/>
          </a:xfrm>
          <a:prstGeom prst="curvedConnector2">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6" name="Google Shape;381;p45">
            <a:extLst>
              <a:ext uri="{FF2B5EF4-FFF2-40B4-BE49-F238E27FC236}">
                <a16:creationId xmlns:a16="http://schemas.microsoft.com/office/drawing/2014/main" id="{8C487F94-82A5-7375-A922-4F5F05D18DF7}"/>
              </a:ext>
            </a:extLst>
          </p:cNvPr>
          <p:cNvCxnSpPr>
            <a:cxnSpLocks/>
          </p:cNvCxnSpPr>
          <p:nvPr/>
        </p:nvCxnSpPr>
        <p:spPr>
          <a:xfrm>
            <a:off x="3364399" y="2571750"/>
            <a:ext cx="841200" cy="600"/>
          </a:xfrm>
          <a:prstGeom prst="bentConnector3">
            <a:avLst>
              <a:gd name="adj1" fmla="val 50004"/>
            </a:avLst>
          </a:prstGeom>
          <a:noFill/>
          <a:ln w="19050" cap="flat" cmpd="sng">
            <a:solidFill>
              <a:schemeClr val="dk1"/>
            </a:solidFill>
            <a:prstDash val="solid"/>
            <a:round/>
            <a:headEnd type="none" w="med" len="med"/>
            <a:tailEnd type="oval" w="med" len="med"/>
          </a:ln>
        </p:spPr>
      </p:cxnSp>
      <p:sp>
        <p:nvSpPr>
          <p:cNvPr id="18" name="Google Shape;383;p45">
            <a:extLst>
              <a:ext uri="{FF2B5EF4-FFF2-40B4-BE49-F238E27FC236}">
                <a16:creationId xmlns:a16="http://schemas.microsoft.com/office/drawing/2014/main" id="{0A528762-C91D-0BA9-546E-7C4A31F1AF17}"/>
              </a:ext>
            </a:extLst>
          </p:cNvPr>
          <p:cNvSpPr/>
          <p:nvPr/>
        </p:nvSpPr>
        <p:spPr>
          <a:xfrm>
            <a:off x="2953950" y="1342121"/>
            <a:ext cx="3236100" cy="514705"/>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dirty="0">
                <a:solidFill>
                  <a:schemeClr val="accent2"/>
                </a:solidFill>
                <a:latin typeface="Arial" panose="020B0604020202020204" pitchFamily="34" charset="0"/>
                <a:ea typeface="Poppins"/>
                <a:cs typeface="Arial" panose="020B0604020202020204" pitchFamily="34" charset="0"/>
                <a:sym typeface="Poppins"/>
              </a:rPr>
              <a:t>Quá trình đẳng áp</a:t>
            </a:r>
            <a:endParaRPr sz="2000" b="1" dirty="0">
              <a:solidFill>
                <a:schemeClr val="accent2"/>
              </a:solidFill>
              <a:latin typeface="Arial" panose="020B0604020202020204" pitchFamily="34" charset="0"/>
              <a:ea typeface="Poppins"/>
              <a:cs typeface="Arial" panose="020B0604020202020204" pitchFamily="34" charset="0"/>
              <a:sym typeface="Poppins"/>
            </a:endParaRPr>
          </a:p>
        </p:txBody>
      </p:sp>
    </p:spTree>
    <p:extLst>
      <p:ext uri="{BB962C8B-B14F-4D97-AF65-F5344CB8AC3E}">
        <p14:creationId xmlns:p14="http://schemas.microsoft.com/office/powerpoint/2010/main" val="69302760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right)">
                                      <p:cBhvr>
                                        <p:cTn id="17" dur="500"/>
                                        <p:tgtEl>
                                          <p:spTgt spid="22"/>
                                        </p:tgtEl>
                                      </p:cBhvr>
                                    </p:animEffect>
                                  </p:childTnLst>
                                </p:cTn>
                              </p:par>
                            </p:childTnLst>
                          </p:cTn>
                        </p:par>
                        <p:par>
                          <p:cTn id="18" fill="hold">
                            <p:stCondLst>
                              <p:cond delay="500"/>
                            </p:stCondLst>
                            <p:childTnLst>
                              <p:par>
                                <p:cTn id="19" presetID="16" presetClass="entr" presetSubtype="26"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Horizont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barn(inVertical)">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422770-2368-C425-33A9-129DBD500887}"/>
              </a:ext>
            </a:extLst>
          </p:cNvPr>
          <p:cNvSpPr txBox="1"/>
          <p:nvPr/>
        </p:nvSpPr>
        <p:spPr>
          <a:xfrm>
            <a:off x="776111" y="393612"/>
            <a:ext cx="7591777" cy="958660"/>
          </a:xfrm>
          <a:prstGeom prst="rect">
            <a:avLst/>
          </a:prstGeom>
          <a:noFill/>
        </p:spPr>
        <p:txBody>
          <a:bodyPr wrap="square">
            <a:spAutoFit/>
          </a:bodyPr>
          <a:lstStyle/>
          <a:p>
            <a:pPr algn="just">
              <a:lnSpc>
                <a:spcPct val="150000"/>
              </a:lnSpc>
            </a:pPr>
            <a:r>
              <a:rPr lang="vi-VN" sz="2000" dirty="0"/>
              <a:t>Mối liên hệ giữa thể tích V và nhiệt độ T trong quá trình đẳng áp được biểu diễn bằng công thức:</a:t>
            </a:r>
            <a:endParaRPr lang="en-US" sz="2000" dirty="0"/>
          </a:p>
        </p:txBody>
      </p:sp>
      <p:grpSp>
        <p:nvGrpSpPr>
          <p:cNvPr id="13" name="Group 12">
            <a:extLst>
              <a:ext uri="{FF2B5EF4-FFF2-40B4-BE49-F238E27FC236}">
                <a16:creationId xmlns:a16="http://schemas.microsoft.com/office/drawing/2014/main" id="{25C57174-9B8A-A181-CD3A-928875E85658}"/>
              </a:ext>
            </a:extLst>
          </p:cNvPr>
          <p:cNvGrpSpPr/>
          <p:nvPr/>
        </p:nvGrpSpPr>
        <p:grpSpPr>
          <a:xfrm>
            <a:off x="4826581" y="1306315"/>
            <a:ext cx="3541307" cy="1042469"/>
            <a:chOff x="2891803" y="1529281"/>
            <a:chExt cx="3541307" cy="1042469"/>
          </a:xfrm>
        </p:grpSpPr>
        <p:pic>
          <p:nvPicPr>
            <p:cNvPr id="5" name="Picture 4">
              <a:extLst>
                <a:ext uri="{FF2B5EF4-FFF2-40B4-BE49-F238E27FC236}">
                  <a16:creationId xmlns:a16="http://schemas.microsoft.com/office/drawing/2014/main" id="{7D128723-4B9F-9A6B-0D61-68A1BC5C8E01}"/>
                </a:ext>
              </a:extLst>
            </p:cNvPr>
            <p:cNvPicPr>
              <a:picLocks noChangeAspect="1"/>
            </p:cNvPicPr>
            <p:nvPr/>
          </p:nvPicPr>
          <p:blipFill>
            <a:blip r:embed="rId2"/>
            <a:stretch>
              <a:fillRect/>
            </a:stretch>
          </p:blipFill>
          <p:spPr>
            <a:xfrm>
              <a:off x="2891803" y="1715911"/>
              <a:ext cx="1040886" cy="855839"/>
            </a:xfrm>
            <a:prstGeom prst="rect">
              <a:avLst/>
            </a:prstGeom>
          </p:spPr>
        </p:pic>
        <p:pic>
          <p:nvPicPr>
            <p:cNvPr id="12" name="Picture 11">
              <a:extLst>
                <a:ext uri="{FF2B5EF4-FFF2-40B4-BE49-F238E27FC236}">
                  <a16:creationId xmlns:a16="http://schemas.microsoft.com/office/drawing/2014/main" id="{E061476B-298B-49A8-7F96-048702341A48}"/>
                </a:ext>
              </a:extLst>
            </p:cNvPr>
            <p:cNvPicPr>
              <a:picLocks noChangeAspect="1"/>
            </p:cNvPicPr>
            <p:nvPr/>
          </p:nvPicPr>
          <p:blipFill>
            <a:blip r:embed="rId3"/>
            <a:stretch>
              <a:fillRect/>
            </a:stretch>
          </p:blipFill>
          <p:spPr>
            <a:xfrm>
              <a:off x="3932689" y="1529281"/>
              <a:ext cx="2500421" cy="958660"/>
            </a:xfrm>
            <a:prstGeom prst="rect">
              <a:avLst/>
            </a:prstGeom>
          </p:spPr>
        </p:pic>
      </p:grpSp>
      <p:grpSp>
        <p:nvGrpSpPr>
          <p:cNvPr id="19" name="Group 18">
            <a:extLst>
              <a:ext uri="{FF2B5EF4-FFF2-40B4-BE49-F238E27FC236}">
                <a16:creationId xmlns:a16="http://schemas.microsoft.com/office/drawing/2014/main" id="{1A2B4A0C-8175-2F64-1100-D613A5ECA1E3}"/>
              </a:ext>
            </a:extLst>
          </p:cNvPr>
          <p:cNvGrpSpPr/>
          <p:nvPr/>
        </p:nvGrpSpPr>
        <p:grpSpPr>
          <a:xfrm>
            <a:off x="776111" y="2578789"/>
            <a:ext cx="7591778" cy="2088443"/>
            <a:chOff x="776110" y="2359379"/>
            <a:chExt cx="7591778" cy="2088443"/>
          </a:xfrm>
        </p:grpSpPr>
        <p:sp>
          <p:nvSpPr>
            <p:cNvPr id="15" name="Rectangle: Top Corners Rounded 14">
              <a:extLst>
                <a:ext uri="{FF2B5EF4-FFF2-40B4-BE49-F238E27FC236}">
                  <a16:creationId xmlns:a16="http://schemas.microsoft.com/office/drawing/2014/main" id="{16E5CB4E-55E1-15D3-9B1E-A5F0C0E39F4D}"/>
                </a:ext>
              </a:extLst>
            </p:cNvPr>
            <p:cNvSpPr/>
            <p:nvPr/>
          </p:nvSpPr>
          <p:spPr>
            <a:xfrm>
              <a:off x="776110" y="2359379"/>
              <a:ext cx="3920067" cy="697794"/>
            </a:xfrm>
            <a:prstGeom prst="round2SameRect">
              <a:avLst/>
            </a:prstGeom>
            <a:solidFill>
              <a:srgbClr val="FFD243"/>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70B2FAB-85F7-8781-5A12-D6D3655D04F6}"/>
                </a:ext>
              </a:extLst>
            </p:cNvPr>
            <p:cNvSpPr/>
            <p:nvPr/>
          </p:nvSpPr>
          <p:spPr>
            <a:xfrm>
              <a:off x="776111" y="2931069"/>
              <a:ext cx="7591777" cy="1516753"/>
            </a:xfrm>
            <a:prstGeom prst="roundRect">
              <a:avLst>
                <a:gd name="adj" fmla="val 8342"/>
              </a:avLst>
            </a:prstGeom>
            <a:solidFill>
              <a:schemeClr val="accent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259D362-FD6F-123A-C6EB-4EC4F6BAC17D}"/>
                </a:ext>
              </a:extLst>
            </p:cNvPr>
            <p:cNvSpPr txBox="1"/>
            <p:nvPr/>
          </p:nvSpPr>
          <p:spPr>
            <a:xfrm>
              <a:off x="818192" y="2434359"/>
              <a:ext cx="3877985" cy="430887"/>
            </a:xfrm>
            <a:prstGeom prst="rect">
              <a:avLst/>
            </a:prstGeom>
            <a:noFill/>
          </p:spPr>
          <p:txBody>
            <a:bodyPr wrap="none" rtlCol="0">
              <a:spAutoFit/>
            </a:bodyPr>
            <a:lstStyle/>
            <a:p>
              <a:r>
                <a:rPr lang="en-US" sz="2200" b="1" dirty="0" err="1"/>
                <a:t>Nội</a:t>
              </a:r>
              <a:r>
                <a:rPr lang="en-US" sz="2200" b="1" dirty="0"/>
                <a:t> dung </a:t>
              </a:r>
              <a:r>
                <a:rPr lang="en-US" sz="2200" b="1" dirty="0" err="1"/>
                <a:t>định</a:t>
              </a:r>
              <a:r>
                <a:rPr lang="en-US" sz="2200" b="1" dirty="0"/>
                <a:t> </a:t>
              </a:r>
              <a:r>
                <a:rPr lang="en-US" sz="2200" b="1" dirty="0" err="1"/>
                <a:t>luật</a:t>
              </a:r>
              <a:r>
                <a:rPr lang="en-US" sz="2200" b="1" dirty="0"/>
                <a:t> Charles:</a:t>
              </a:r>
            </a:p>
          </p:txBody>
        </p:sp>
        <p:sp>
          <p:nvSpPr>
            <p:cNvPr id="18" name="TextBox 17">
              <a:extLst>
                <a:ext uri="{FF2B5EF4-FFF2-40B4-BE49-F238E27FC236}">
                  <a16:creationId xmlns:a16="http://schemas.microsoft.com/office/drawing/2014/main" id="{7E2F84B2-F907-0AB9-67B2-6A84B3C17741}"/>
                </a:ext>
              </a:extLst>
            </p:cNvPr>
            <p:cNvSpPr txBox="1"/>
            <p:nvPr/>
          </p:nvSpPr>
          <p:spPr>
            <a:xfrm>
              <a:off x="911577" y="3185108"/>
              <a:ext cx="7320844" cy="958660"/>
            </a:xfrm>
            <a:prstGeom prst="rect">
              <a:avLst/>
            </a:prstGeom>
            <a:noFill/>
          </p:spPr>
          <p:txBody>
            <a:bodyPr wrap="square">
              <a:spAutoFit/>
            </a:bodyPr>
            <a:lstStyle/>
            <a:p>
              <a:pPr algn="just">
                <a:lnSpc>
                  <a:spcPct val="150000"/>
                </a:lnSpc>
              </a:pPr>
              <a:r>
                <a:rPr lang="vi-VN" sz="2000" dirty="0"/>
                <a:t>Với một khối lượng khí xác định, khi giữ ở áp suất không đổi thì thể tích của khí tỉ lệ thuận với nhiệt độ tuyệt đối của nó.</a:t>
              </a:r>
              <a:endParaRPr lang="en-US" sz="2000" dirty="0"/>
            </a:p>
          </p:txBody>
        </p:sp>
      </p:grpSp>
    </p:spTree>
    <p:extLst>
      <p:ext uri="{BB962C8B-B14F-4D97-AF65-F5344CB8AC3E}">
        <p14:creationId xmlns:p14="http://schemas.microsoft.com/office/powerpoint/2010/main" val="405734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B4A5B8-6D8C-132A-1F29-1886ADC10FB2}"/>
              </a:ext>
            </a:extLst>
          </p:cNvPr>
          <p:cNvGrpSpPr/>
          <p:nvPr/>
        </p:nvGrpSpPr>
        <p:grpSpPr>
          <a:xfrm>
            <a:off x="495911" y="489197"/>
            <a:ext cx="3909332" cy="3631247"/>
            <a:chOff x="390546" y="543963"/>
            <a:chExt cx="3909332" cy="3631247"/>
          </a:xfrm>
        </p:grpSpPr>
        <p:sp>
          <p:nvSpPr>
            <p:cNvPr id="5" name="Rectangle: Folded Corner 4">
              <a:extLst>
                <a:ext uri="{FF2B5EF4-FFF2-40B4-BE49-F238E27FC236}">
                  <a16:creationId xmlns:a16="http://schemas.microsoft.com/office/drawing/2014/main" id="{B247EA0A-8131-2FE6-8EF1-7F07CA85B58B}"/>
                </a:ext>
              </a:extLst>
            </p:cNvPr>
            <p:cNvSpPr/>
            <p:nvPr/>
          </p:nvSpPr>
          <p:spPr>
            <a:xfrm>
              <a:off x="390546" y="881707"/>
              <a:ext cx="3909332" cy="3293503"/>
            </a:xfrm>
            <a:prstGeom prst="foldedCorner">
              <a:avLst/>
            </a:prstGeom>
            <a:solidFill>
              <a:schemeClr val="accent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94F1CB8-0749-AD97-FF2A-6B5953632F3A}"/>
                </a:ext>
              </a:extLst>
            </p:cNvPr>
            <p:cNvSpPr/>
            <p:nvPr/>
          </p:nvSpPr>
          <p:spPr>
            <a:xfrm>
              <a:off x="390546" y="543963"/>
              <a:ext cx="3387467" cy="542408"/>
            </a:xfrm>
            <a:prstGeom prst="roundRect">
              <a:avLst/>
            </a:prstGeom>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err="1">
                  <a:solidFill>
                    <a:schemeClr val="accent2"/>
                  </a:solidFill>
                  <a:latin typeface="Arial" panose="020B0604020202020204" pitchFamily="34" charset="0"/>
                  <a:cs typeface="Arial" panose="020B0604020202020204" pitchFamily="34" charset="0"/>
                </a:rPr>
                <a:t>Câu</a:t>
              </a:r>
              <a:r>
                <a:rPr lang="en-US" sz="2200" b="1" dirty="0">
                  <a:solidFill>
                    <a:schemeClr val="accent2"/>
                  </a:solidFill>
                  <a:latin typeface="Arial" panose="020B0604020202020204" pitchFamily="34" charset="0"/>
                  <a:cs typeface="Arial" panose="020B0604020202020204" pitchFamily="34" charset="0"/>
                </a:rPr>
                <a:t> </a:t>
              </a:r>
              <a:r>
                <a:rPr lang="en-US" sz="2200" b="1" dirty="0" err="1">
                  <a:solidFill>
                    <a:schemeClr val="accent2"/>
                  </a:solidFill>
                  <a:latin typeface="Arial" panose="020B0604020202020204" pitchFamily="34" charset="0"/>
                  <a:cs typeface="Arial" panose="020B0604020202020204" pitchFamily="34" charset="0"/>
                </a:rPr>
                <a:t>hỏi</a:t>
              </a:r>
              <a:r>
                <a:rPr lang="en-US" sz="2200" b="1" dirty="0">
                  <a:solidFill>
                    <a:schemeClr val="accent2"/>
                  </a:solidFill>
                  <a:latin typeface="Arial" panose="020B0604020202020204" pitchFamily="34" charset="0"/>
                  <a:cs typeface="Arial" panose="020B0604020202020204" pitchFamily="34" charset="0"/>
                </a:rPr>
                <a:t> 5 (SGK - tr.39) </a:t>
              </a:r>
            </a:p>
          </p:txBody>
        </p:sp>
        <p:sp>
          <p:nvSpPr>
            <p:cNvPr id="7" name="TextBox 6">
              <a:extLst>
                <a:ext uri="{FF2B5EF4-FFF2-40B4-BE49-F238E27FC236}">
                  <a16:creationId xmlns:a16="http://schemas.microsoft.com/office/drawing/2014/main" id="{6EAF3F22-CC05-AA32-B81D-B887CDD2FCC9}"/>
                </a:ext>
              </a:extLst>
            </p:cNvPr>
            <p:cNvSpPr txBox="1"/>
            <p:nvPr/>
          </p:nvSpPr>
          <p:spPr>
            <a:xfrm>
              <a:off x="535148" y="1204588"/>
              <a:ext cx="3620128" cy="2568717"/>
            </a:xfrm>
            <a:prstGeom prst="rect">
              <a:avLst/>
            </a:prstGeom>
            <a:noFill/>
          </p:spPr>
          <p:txBody>
            <a:bodyPr wrap="square">
              <a:spAutoFit/>
            </a:bodyPr>
            <a:lstStyle/>
            <a:p>
              <a:pPr algn="just">
                <a:lnSpc>
                  <a:spcPct val="150000"/>
                </a:lnSpc>
              </a:pPr>
              <a:r>
                <a:rPr lang="en-US" sz="2200" dirty="0" err="1"/>
                <a:t>Sử</a:t>
              </a:r>
              <a:r>
                <a:rPr lang="en-US" sz="2200" dirty="0"/>
                <a:t> </a:t>
              </a:r>
              <a:r>
                <a:rPr lang="en-US" sz="2200" dirty="0" err="1"/>
                <a:t>dụng</a:t>
              </a:r>
              <a:r>
                <a:rPr lang="en-US" sz="2200" dirty="0"/>
                <a:t> </a:t>
              </a:r>
              <a:r>
                <a:rPr lang="en-US" sz="2200" dirty="0" err="1"/>
                <a:t>các</a:t>
              </a:r>
              <a:r>
                <a:rPr lang="en-US" sz="2200" dirty="0"/>
                <a:t> </a:t>
              </a:r>
              <a:r>
                <a:rPr lang="en-US" sz="2200" dirty="0" err="1"/>
                <a:t>kí</a:t>
              </a:r>
              <a:r>
                <a:rPr lang="en-US" sz="2200" dirty="0"/>
                <a:t> </a:t>
              </a:r>
              <a:r>
                <a:rPr lang="en-US" sz="2200" dirty="0" err="1"/>
                <a:t>hiệu</a:t>
              </a:r>
              <a:r>
                <a:rPr lang="en-US" sz="2200" dirty="0"/>
                <a:t> T</a:t>
              </a:r>
              <a:r>
                <a:rPr lang="en-US" sz="2200" baseline="-25000" dirty="0"/>
                <a:t>1</a:t>
              </a:r>
              <a:r>
                <a:rPr lang="en-US" sz="2200" dirty="0"/>
                <a:t>, V</a:t>
              </a:r>
              <a:r>
                <a:rPr lang="en-US" sz="2200" baseline="-25000" dirty="0"/>
                <a:t>1</a:t>
              </a:r>
              <a:r>
                <a:rPr lang="en-US" sz="2200" dirty="0"/>
                <a:t>, T</a:t>
              </a:r>
              <a:r>
                <a:rPr lang="en-US" sz="2200" baseline="-25000" dirty="0"/>
                <a:t>2</a:t>
              </a:r>
              <a:r>
                <a:rPr lang="en-US" sz="2200" dirty="0"/>
                <a:t> </a:t>
              </a:r>
              <a:r>
                <a:rPr lang="en-US" sz="2200" dirty="0" err="1"/>
                <a:t>và</a:t>
              </a:r>
              <a:r>
                <a:rPr lang="en-US" sz="2200" dirty="0"/>
                <a:t> V</a:t>
              </a:r>
              <a:r>
                <a:rPr lang="en-US" sz="2200" baseline="-25000" dirty="0"/>
                <a:t>2</a:t>
              </a:r>
              <a:r>
                <a:rPr lang="en-US" sz="2200" dirty="0"/>
                <a:t> </a:t>
              </a:r>
              <a:r>
                <a:rPr lang="en-US" sz="2200" dirty="0" err="1"/>
                <a:t>để</a:t>
              </a:r>
              <a:r>
                <a:rPr lang="en-US" sz="2200" dirty="0"/>
                <a:t> </a:t>
              </a:r>
              <a:r>
                <a:rPr lang="en-US" sz="2200" dirty="0" err="1"/>
                <a:t>viết</a:t>
              </a:r>
              <a:r>
                <a:rPr lang="en-US" sz="2200" dirty="0"/>
                <a:t> </a:t>
              </a:r>
              <a:r>
                <a:rPr lang="en-US" sz="2200" dirty="0" err="1"/>
                <a:t>công</a:t>
              </a:r>
              <a:r>
                <a:rPr lang="en-US" sz="2200" dirty="0"/>
                <a:t> </a:t>
              </a:r>
              <a:r>
                <a:rPr lang="en-US" sz="2200" dirty="0" err="1"/>
                <a:t>thức</a:t>
              </a:r>
              <a:r>
                <a:rPr lang="en-US" sz="2200" dirty="0"/>
                <a:t> </a:t>
              </a:r>
              <a:r>
                <a:rPr lang="en-US" sz="2200" dirty="0" err="1"/>
                <a:t>định</a:t>
              </a:r>
              <a:r>
                <a:rPr lang="en-US" sz="2200" dirty="0"/>
                <a:t> </a:t>
              </a:r>
              <a:r>
                <a:rPr lang="en-US" sz="2200" dirty="0" err="1"/>
                <a:t>luật</a:t>
              </a:r>
              <a:r>
                <a:rPr lang="en-US" sz="2200" dirty="0"/>
                <a:t> Charles </a:t>
              </a:r>
              <a:r>
                <a:rPr lang="en-US" sz="2200" dirty="0" err="1"/>
                <a:t>cho</a:t>
              </a:r>
              <a:r>
                <a:rPr lang="en-US" sz="2200" dirty="0"/>
                <a:t> </a:t>
              </a:r>
              <a:r>
                <a:rPr lang="en-US" sz="2200" dirty="0" err="1"/>
                <a:t>quá</a:t>
              </a:r>
              <a:r>
                <a:rPr lang="en-US" sz="2200" dirty="0"/>
                <a:t> </a:t>
              </a:r>
              <a:r>
                <a:rPr lang="en-US" sz="2200" dirty="0" err="1"/>
                <a:t>trình</a:t>
              </a:r>
              <a:r>
                <a:rPr lang="en-US" sz="2200" dirty="0"/>
                <a:t> </a:t>
              </a:r>
              <a:r>
                <a:rPr lang="en-US" sz="2200" dirty="0" err="1"/>
                <a:t>đẳng</a:t>
              </a:r>
              <a:r>
                <a:rPr lang="en-US" sz="2200" dirty="0"/>
                <a:t> </a:t>
              </a:r>
              <a:r>
                <a:rPr lang="en-US" sz="2200" dirty="0" err="1"/>
                <a:t>áp</a:t>
              </a:r>
              <a:r>
                <a:rPr lang="en-US" sz="2200" dirty="0"/>
                <a:t> </a:t>
              </a:r>
              <a:r>
                <a:rPr lang="en-US" sz="2200" dirty="0" err="1"/>
                <a:t>của</a:t>
              </a:r>
              <a:r>
                <a:rPr lang="en-US" sz="2200" dirty="0"/>
                <a:t> </a:t>
              </a:r>
              <a:r>
                <a:rPr lang="en-US" sz="2200" dirty="0" err="1"/>
                <a:t>một</a:t>
              </a:r>
              <a:r>
                <a:rPr lang="en-US" sz="2200" dirty="0"/>
                <a:t> </a:t>
              </a:r>
              <a:r>
                <a:rPr lang="en-US" sz="2200" dirty="0" err="1"/>
                <a:t>lượng</a:t>
              </a:r>
              <a:r>
                <a:rPr lang="en-US" sz="2200" dirty="0"/>
                <a:t> </a:t>
              </a:r>
              <a:r>
                <a:rPr lang="en-US" sz="2200" dirty="0" err="1"/>
                <a:t>khí</a:t>
              </a:r>
              <a:r>
                <a:rPr lang="en-US" sz="2200" dirty="0"/>
                <a:t> </a:t>
              </a:r>
              <a:r>
                <a:rPr lang="en-US" sz="2200" dirty="0" err="1"/>
                <a:t>xác</a:t>
              </a:r>
              <a:r>
                <a:rPr lang="en-US" sz="2200" dirty="0"/>
                <a:t> </a:t>
              </a:r>
              <a:r>
                <a:rPr lang="en-US" sz="2200" dirty="0" err="1"/>
                <a:t>định</a:t>
              </a:r>
              <a:r>
                <a:rPr lang="en-US" sz="2200" dirty="0"/>
                <a:t>.</a:t>
              </a:r>
            </a:p>
          </p:txBody>
        </p:sp>
      </p:grpSp>
      <p:sp>
        <p:nvSpPr>
          <p:cNvPr id="8" name="Arrow: Right 7">
            <a:extLst>
              <a:ext uri="{FF2B5EF4-FFF2-40B4-BE49-F238E27FC236}">
                <a16:creationId xmlns:a16="http://schemas.microsoft.com/office/drawing/2014/main" id="{6504F624-83B2-9378-EE4F-DB0C51B99CF4}"/>
              </a:ext>
            </a:extLst>
          </p:cNvPr>
          <p:cNvSpPr/>
          <p:nvPr/>
        </p:nvSpPr>
        <p:spPr>
          <a:xfrm>
            <a:off x="4738760" y="1848782"/>
            <a:ext cx="1029966" cy="390734"/>
          </a:xfrm>
          <a:prstGeom prst="rightArrow">
            <a:avLst>
              <a:gd name="adj1" fmla="val 50000"/>
              <a:gd name="adj2" fmla="val 75714"/>
            </a:avLst>
          </a:prstGeom>
          <a:solidFill>
            <a:srgbClr val="EB8D03"/>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7343D2D-F41F-4CED-4C8C-E652A9458502}"/>
              </a:ext>
            </a:extLst>
          </p:cNvPr>
          <p:cNvGrpSpPr/>
          <p:nvPr/>
        </p:nvGrpSpPr>
        <p:grpSpPr>
          <a:xfrm>
            <a:off x="6015599" y="1462771"/>
            <a:ext cx="2272020" cy="1162756"/>
            <a:chOff x="6230370" y="1487060"/>
            <a:chExt cx="2272020" cy="1162756"/>
          </a:xfrm>
        </p:grpSpPr>
        <p:sp>
          <p:nvSpPr>
            <p:cNvPr id="10" name="Google Shape;383;p45">
              <a:extLst>
                <a:ext uri="{FF2B5EF4-FFF2-40B4-BE49-F238E27FC236}">
                  <a16:creationId xmlns:a16="http://schemas.microsoft.com/office/drawing/2014/main" id="{6416ADA7-36E6-2470-FC6A-7C2521AE341D}"/>
                </a:ext>
              </a:extLst>
            </p:cNvPr>
            <p:cNvSpPr/>
            <p:nvPr/>
          </p:nvSpPr>
          <p:spPr>
            <a:xfrm>
              <a:off x="6230370" y="1487060"/>
              <a:ext cx="2272020" cy="1162756"/>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defRPr/>
              </a:pP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nvGrpSpPr>
            <p:cNvPr id="11" name="Group 10">
              <a:extLst>
                <a:ext uri="{FF2B5EF4-FFF2-40B4-BE49-F238E27FC236}">
                  <a16:creationId xmlns:a16="http://schemas.microsoft.com/office/drawing/2014/main" id="{8F82F4EE-33CC-0468-142D-51CF74547AF4}"/>
                </a:ext>
              </a:extLst>
            </p:cNvPr>
            <p:cNvGrpSpPr/>
            <p:nvPr/>
          </p:nvGrpSpPr>
          <p:grpSpPr>
            <a:xfrm>
              <a:off x="6510915" y="1589795"/>
              <a:ext cx="715019" cy="940308"/>
              <a:chOff x="5942273" y="3947113"/>
              <a:chExt cx="715019" cy="940308"/>
            </a:xfrm>
          </p:grpSpPr>
          <p:sp>
            <p:nvSpPr>
              <p:cNvPr id="17" name="TextBox 16">
                <a:extLst>
                  <a:ext uri="{FF2B5EF4-FFF2-40B4-BE49-F238E27FC236}">
                    <a16:creationId xmlns:a16="http://schemas.microsoft.com/office/drawing/2014/main" id="{88E5C81E-4421-9D2E-D0E4-70C46C43E61E}"/>
                  </a:ext>
                </a:extLst>
              </p:cNvPr>
              <p:cNvSpPr txBox="1"/>
              <p:nvPr/>
            </p:nvSpPr>
            <p:spPr>
              <a:xfrm>
                <a:off x="6053737" y="3947113"/>
                <a:ext cx="499114" cy="461665"/>
              </a:xfrm>
              <a:prstGeom prst="rect">
                <a:avLst/>
              </a:prstGeom>
              <a:noFill/>
            </p:spPr>
            <p:txBody>
              <a:bodyPr wrap="square">
                <a:spAutoFit/>
              </a:bodyPr>
              <a:lstStyle/>
              <a:p>
                <a:pPr algn="ctr"/>
                <a:r>
                  <a:rPr kumimoji="0" lang="en" sz="2400" b="1" i="0" u="none" strike="noStrike" kern="0" cap="none" spc="0" normalizeH="0" baseline="0" noProof="0" dirty="0">
                    <a:ln>
                      <a:noFill/>
                    </a:ln>
                    <a:solidFill>
                      <a:srgbClr val="FFFFFF"/>
                    </a:solidFill>
                    <a:effectLst/>
                    <a:uLnTx/>
                    <a:uFillTx/>
                    <a:latin typeface="Arial" panose="020B0604020202020204" pitchFamily="34" charset="0"/>
                    <a:ea typeface="Poppins"/>
                    <a:cs typeface="Arial" panose="020B0604020202020204" pitchFamily="34" charset="0"/>
                    <a:sym typeface="Poppins"/>
                  </a:rPr>
                  <a:t>V</a:t>
                </a:r>
                <a:r>
                  <a:rPr kumimoji="0" lang="en" sz="2400" b="1" i="0" u="none" strike="noStrike" kern="0" cap="none" spc="0" normalizeH="0" baseline="-25000" noProof="0" dirty="0">
                    <a:ln>
                      <a:noFill/>
                    </a:ln>
                    <a:solidFill>
                      <a:srgbClr val="FFFFFF"/>
                    </a:solidFill>
                    <a:effectLst/>
                    <a:uLnTx/>
                    <a:uFillTx/>
                    <a:latin typeface="Arial" panose="020B0604020202020204" pitchFamily="34" charset="0"/>
                    <a:ea typeface="Poppins"/>
                    <a:cs typeface="Arial" panose="020B0604020202020204" pitchFamily="34" charset="0"/>
                    <a:sym typeface="Poppins"/>
                  </a:rPr>
                  <a:t>1</a:t>
                </a:r>
                <a:endParaRPr lang="en-US" sz="2400" dirty="0"/>
              </a:p>
            </p:txBody>
          </p:sp>
          <p:cxnSp>
            <p:nvCxnSpPr>
              <p:cNvPr id="18" name="Straight Connector 17">
                <a:extLst>
                  <a:ext uri="{FF2B5EF4-FFF2-40B4-BE49-F238E27FC236}">
                    <a16:creationId xmlns:a16="http://schemas.microsoft.com/office/drawing/2014/main" id="{97597CED-3A49-8FAE-D671-5996C0241334}"/>
                  </a:ext>
                </a:extLst>
              </p:cNvPr>
              <p:cNvCxnSpPr>
                <a:cxnSpLocks/>
              </p:cNvCxnSpPr>
              <p:nvPr/>
            </p:nvCxnSpPr>
            <p:spPr>
              <a:xfrm>
                <a:off x="6094079" y="4424149"/>
                <a:ext cx="32775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09092FE-2479-E9E0-CC42-AA073EAEFEC4}"/>
                  </a:ext>
                </a:extLst>
              </p:cNvPr>
              <p:cNvSpPr txBox="1"/>
              <p:nvPr/>
            </p:nvSpPr>
            <p:spPr>
              <a:xfrm>
                <a:off x="5942273" y="4425756"/>
                <a:ext cx="715019" cy="461665"/>
              </a:xfrm>
              <a:prstGeom prst="rect">
                <a:avLst/>
              </a:prstGeom>
              <a:noFill/>
            </p:spPr>
            <p:txBody>
              <a:bodyPr wrap="square">
                <a:spAutoFit/>
              </a:bodyPr>
              <a:lstStyle/>
              <a:p>
                <a:pPr algn="ctr"/>
                <a:r>
                  <a:rPr lang="en" sz="2400" b="1" dirty="0">
                    <a:solidFill>
                      <a:srgbClr val="FFFFFF"/>
                    </a:solidFill>
                    <a:latin typeface="Arial" panose="020B0604020202020204" pitchFamily="34" charset="0"/>
                    <a:cs typeface="Arial" panose="020B0604020202020204" pitchFamily="34" charset="0"/>
                    <a:sym typeface="Poppins"/>
                  </a:rPr>
                  <a:t>T</a:t>
                </a:r>
                <a:r>
                  <a:rPr lang="en" sz="2400" b="1" baseline="-25000" dirty="0">
                    <a:solidFill>
                      <a:srgbClr val="FFFFFF"/>
                    </a:solidFill>
                    <a:latin typeface="Arial" panose="020B0604020202020204" pitchFamily="34" charset="0"/>
                    <a:cs typeface="Arial" panose="020B0604020202020204" pitchFamily="34" charset="0"/>
                    <a:sym typeface="Poppins"/>
                  </a:rPr>
                  <a:t>1</a:t>
                </a:r>
                <a:endParaRPr lang="en-US" sz="2400" dirty="0"/>
              </a:p>
            </p:txBody>
          </p:sp>
        </p:grpSp>
        <p:grpSp>
          <p:nvGrpSpPr>
            <p:cNvPr id="12" name="Group 11">
              <a:extLst>
                <a:ext uri="{FF2B5EF4-FFF2-40B4-BE49-F238E27FC236}">
                  <a16:creationId xmlns:a16="http://schemas.microsoft.com/office/drawing/2014/main" id="{D04EE98B-DDD0-2C3A-ED82-3C78F7EB995F}"/>
                </a:ext>
              </a:extLst>
            </p:cNvPr>
            <p:cNvGrpSpPr/>
            <p:nvPr/>
          </p:nvGrpSpPr>
          <p:grpSpPr>
            <a:xfrm>
              <a:off x="7524124" y="1588492"/>
              <a:ext cx="596546" cy="924696"/>
              <a:chOff x="5959682" y="3951326"/>
              <a:chExt cx="596546" cy="924696"/>
            </a:xfrm>
          </p:grpSpPr>
          <p:sp>
            <p:nvSpPr>
              <p:cNvPr id="14" name="TextBox 13">
                <a:extLst>
                  <a:ext uri="{FF2B5EF4-FFF2-40B4-BE49-F238E27FC236}">
                    <a16:creationId xmlns:a16="http://schemas.microsoft.com/office/drawing/2014/main" id="{D03C7C99-15E4-CA6C-22D9-EAEC961818C2}"/>
                  </a:ext>
                </a:extLst>
              </p:cNvPr>
              <p:cNvSpPr txBox="1"/>
              <p:nvPr/>
            </p:nvSpPr>
            <p:spPr>
              <a:xfrm>
                <a:off x="6008398" y="3951326"/>
                <a:ext cx="499114" cy="461665"/>
              </a:xfrm>
              <a:prstGeom prst="rect">
                <a:avLst/>
              </a:prstGeom>
              <a:noFill/>
            </p:spPr>
            <p:txBody>
              <a:bodyPr wrap="square">
                <a:spAutoFit/>
              </a:bodyPr>
              <a:lstStyle/>
              <a:p>
                <a:pPr algn="ctr"/>
                <a:r>
                  <a:rPr kumimoji="0" lang="en" sz="2400" b="1" i="0" u="none" strike="noStrike" kern="0" cap="none" spc="0" normalizeH="0" baseline="0" noProof="0" dirty="0">
                    <a:ln>
                      <a:noFill/>
                    </a:ln>
                    <a:solidFill>
                      <a:srgbClr val="FFFFFF"/>
                    </a:solidFill>
                    <a:effectLst/>
                    <a:uLnTx/>
                    <a:uFillTx/>
                    <a:latin typeface="Arial" panose="020B0604020202020204" pitchFamily="34" charset="0"/>
                    <a:ea typeface="Poppins"/>
                    <a:cs typeface="Arial" panose="020B0604020202020204" pitchFamily="34" charset="0"/>
                    <a:sym typeface="Poppins"/>
                  </a:rPr>
                  <a:t>V</a:t>
                </a:r>
                <a:r>
                  <a:rPr lang="en" sz="2400" b="1" baseline="-25000" dirty="0">
                    <a:solidFill>
                      <a:srgbClr val="FFFFFF"/>
                    </a:solidFill>
                    <a:latin typeface="Arial" panose="020B0604020202020204" pitchFamily="34" charset="0"/>
                    <a:ea typeface="Poppins"/>
                    <a:cs typeface="Arial" panose="020B0604020202020204" pitchFamily="34" charset="0"/>
                    <a:sym typeface="Poppins"/>
                  </a:rPr>
                  <a:t>2</a:t>
                </a:r>
                <a:endParaRPr lang="en-US" sz="2400" dirty="0"/>
              </a:p>
            </p:txBody>
          </p:sp>
          <p:cxnSp>
            <p:nvCxnSpPr>
              <p:cNvPr id="15" name="Straight Connector 14">
                <a:extLst>
                  <a:ext uri="{FF2B5EF4-FFF2-40B4-BE49-F238E27FC236}">
                    <a16:creationId xmlns:a16="http://schemas.microsoft.com/office/drawing/2014/main" id="{649B3A3B-7AE6-092E-4462-BDC53FE64219}"/>
                  </a:ext>
                </a:extLst>
              </p:cNvPr>
              <p:cNvCxnSpPr>
                <a:cxnSpLocks/>
              </p:cNvCxnSpPr>
              <p:nvPr/>
            </p:nvCxnSpPr>
            <p:spPr>
              <a:xfrm>
                <a:off x="6094079" y="4424149"/>
                <a:ext cx="32775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572912D-F028-00F1-55CD-180B267549E9}"/>
                  </a:ext>
                </a:extLst>
              </p:cNvPr>
              <p:cNvSpPr txBox="1"/>
              <p:nvPr/>
            </p:nvSpPr>
            <p:spPr>
              <a:xfrm>
                <a:off x="5959682" y="4414357"/>
                <a:ext cx="596546" cy="461665"/>
              </a:xfrm>
              <a:prstGeom prst="rect">
                <a:avLst/>
              </a:prstGeom>
              <a:noFill/>
            </p:spPr>
            <p:txBody>
              <a:bodyPr wrap="square">
                <a:spAutoFit/>
              </a:bodyPr>
              <a:lstStyle/>
              <a:p>
                <a:pPr algn="ctr"/>
                <a:r>
                  <a:rPr lang="en" sz="2400" b="1" dirty="0">
                    <a:solidFill>
                      <a:srgbClr val="FFFFFF"/>
                    </a:solidFill>
                    <a:latin typeface="Arial" panose="020B0604020202020204" pitchFamily="34" charset="0"/>
                    <a:cs typeface="Arial" panose="020B0604020202020204" pitchFamily="34" charset="0"/>
                    <a:sym typeface="Poppins"/>
                  </a:rPr>
                  <a:t>T</a:t>
                </a:r>
                <a:r>
                  <a:rPr lang="en" sz="2400" b="1" baseline="-25000" dirty="0">
                    <a:solidFill>
                      <a:srgbClr val="FFFFFF"/>
                    </a:solidFill>
                    <a:latin typeface="Arial" panose="020B0604020202020204" pitchFamily="34" charset="0"/>
                    <a:cs typeface="Arial" panose="020B0604020202020204" pitchFamily="34" charset="0"/>
                    <a:sym typeface="Poppins"/>
                  </a:rPr>
                  <a:t>2</a:t>
                </a:r>
                <a:endParaRPr lang="en-US" sz="2400" dirty="0"/>
              </a:p>
            </p:txBody>
          </p:sp>
        </p:grpSp>
        <p:sp>
          <p:nvSpPr>
            <p:cNvPr id="13" name="TextBox 12">
              <a:extLst>
                <a:ext uri="{FF2B5EF4-FFF2-40B4-BE49-F238E27FC236}">
                  <a16:creationId xmlns:a16="http://schemas.microsoft.com/office/drawing/2014/main" id="{4117CB25-3BB5-E758-51ED-C6E1D2180D1D}"/>
                </a:ext>
              </a:extLst>
            </p:cNvPr>
            <p:cNvSpPr txBox="1"/>
            <p:nvPr/>
          </p:nvSpPr>
          <p:spPr>
            <a:xfrm>
              <a:off x="7139508" y="1832942"/>
              <a:ext cx="453744" cy="461665"/>
            </a:xfrm>
            <a:prstGeom prst="rect">
              <a:avLst/>
            </a:prstGeom>
            <a:noFill/>
          </p:spPr>
          <p:txBody>
            <a:bodyPr wrap="square" rtlCol="0">
              <a:spAutoFit/>
            </a:bodyPr>
            <a:lstStyle/>
            <a:p>
              <a:pPr algn="ctr"/>
              <a:r>
                <a:rPr lang="en-US" sz="2400" b="1" dirty="0">
                  <a:solidFill>
                    <a:schemeClr val="accent2"/>
                  </a:solidFill>
                </a:rPr>
                <a:t>=</a:t>
              </a:r>
            </a:p>
          </p:txBody>
        </p:sp>
      </p:grpSp>
      <p:pic>
        <p:nvPicPr>
          <p:cNvPr id="28" name="Picture 27">
            <a:extLst>
              <a:ext uri="{FF2B5EF4-FFF2-40B4-BE49-F238E27FC236}">
                <a16:creationId xmlns:a16="http://schemas.microsoft.com/office/drawing/2014/main" id="{3EA2B977-0428-0DA1-107B-554760069C30}"/>
              </a:ext>
            </a:extLst>
          </p:cNvPr>
          <p:cNvPicPr>
            <a:picLocks noChangeAspect="1"/>
          </p:cNvPicPr>
          <p:nvPr/>
        </p:nvPicPr>
        <p:blipFill>
          <a:blip r:embed="rId2"/>
          <a:stretch>
            <a:fillRect/>
          </a:stretch>
        </p:blipFill>
        <p:spPr>
          <a:xfrm>
            <a:off x="7791319" y="0"/>
            <a:ext cx="1424335" cy="1392916"/>
          </a:xfrm>
          <a:prstGeom prst="rect">
            <a:avLst/>
          </a:prstGeom>
        </p:spPr>
      </p:pic>
      <p:pic>
        <p:nvPicPr>
          <p:cNvPr id="29" name="Picture 28">
            <a:extLst>
              <a:ext uri="{FF2B5EF4-FFF2-40B4-BE49-F238E27FC236}">
                <a16:creationId xmlns:a16="http://schemas.microsoft.com/office/drawing/2014/main" id="{EE1630D6-4FC9-B2A0-3A9B-F79B6C62047E}"/>
              </a:ext>
            </a:extLst>
          </p:cNvPr>
          <p:cNvPicPr>
            <a:picLocks noChangeAspect="1"/>
          </p:cNvPicPr>
          <p:nvPr/>
        </p:nvPicPr>
        <p:blipFill>
          <a:blip r:embed="rId3"/>
          <a:stretch>
            <a:fillRect/>
          </a:stretch>
        </p:blipFill>
        <p:spPr>
          <a:xfrm>
            <a:off x="5497387" y="3336279"/>
            <a:ext cx="3308445" cy="1960560"/>
          </a:xfrm>
          <a:prstGeom prst="rect">
            <a:avLst/>
          </a:prstGeom>
        </p:spPr>
      </p:pic>
    </p:spTree>
    <p:extLst>
      <p:ext uri="{BB962C8B-B14F-4D97-AF65-F5344CB8AC3E}">
        <p14:creationId xmlns:p14="http://schemas.microsoft.com/office/powerpoint/2010/main" val="319876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ppt_x</p:attrName>
                                        </p:attrNameLst>
                                      </p:cBhvr>
                                      <p:tavLst>
                                        <p:tav tm="0">
                                          <p:val>
                                            <p:strVal val="#ppt_x-#ppt_w*1.125000"/>
                                          </p:val>
                                        </p:tav>
                                        <p:tav tm="100000">
                                          <p:val>
                                            <p:strVal val="#ppt_x"/>
                                          </p:val>
                                        </p:tav>
                                      </p:tavLst>
                                    </p:anim>
                                    <p:animEffect transition="in" filter="wipe(right)">
                                      <p:cBhvr>
                                        <p:cTn id="13" dur="500"/>
                                        <p:tgtEl>
                                          <p:spTgt spid="8"/>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7A06DD-F46C-7B8F-FDE2-93AB9CC4717A}"/>
              </a:ext>
            </a:extLst>
          </p:cNvPr>
          <p:cNvGrpSpPr/>
          <p:nvPr/>
        </p:nvGrpSpPr>
        <p:grpSpPr>
          <a:xfrm>
            <a:off x="489098" y="329464"/>
            <a:ext cx="8165804" cy="2594358"/>
            <a:chOff x="489098" y="329464"/>
            <a:chExt cx="8165804" cy="2594358"/>
          </a:xfrm>
        </p:grpSpPr>
        <p:sp>
          <p:nvSpPr>
            <p:cNvPr id="3" name="Rectangle: Rounded Corners 2">
              <a:extLst>
                <a:ext uri="{FF2B5EF4-FFF2-40B4-BE49-F238E27FC236}">
                  <a16:creationId xmlns:a16="http://schemas.microsoft.com/office/drawing/2014/main" id="{B6361795-5DF9-1340-D69D-75884DE8DFFC}"/>
                </a:ext>
              </a:extLst>
            </p:cNvPr>
            <p:cNvSpPr/>
            <p:nvPr/>
          </p:nvSpPr>
          <p:spPr>
            <a:xfrm>
              <a:off x="489098" y="600668"/>
              <a:ext cx="8165804" cy="2323154"/>
            </a:xfrm>
            <a:prstGeom prst="roundRect">
              <a:avLst>
                <a:gd name="adj" fmla="val 6118"/>
              </a:avLst>
            </a:prstGeom>
            <a:solidFill>
              <a:schemeClr val="accent2"/>
            </a:solid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95578D4-70BA-29C4-8CAE-AD9099A46827}"/>
                </a:ext>
              </a:extLst>
            </p:cNvPr>
            <p:cNvSpPr/>
            <p:nvPr/>
          </p:nvSpPr>
          <p:spPr>
            <a:xfrm>
              <a:off x="489098" y="329464"/>
              <a:ext cx="3258813" cy="542408"/>
            </a:xfrm>
            <a:prstGeom prst="roundRect">
              <a:avLst/>
            </a:prstGeom>
            <a:solidFill>
              <a:srgbClr val="EB8D03"/>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Luyện</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tập</a:t>
              </a:r>
              <a:r>
                <a:rPr lang="en-US" sz="2000" b="1" dirty="0">
                  <a:solidFill>
                    <a:schemeClr val="accent2"/>
                  </a:solidFill>
                  <a:latin typeface="Arial" panose="020B0604020202020204" pitchFamily="34" charset="0"/>
                  <a:cs typeface="Arial" panose="020B0604020202020204" pitchFamily="34" charset="0"/>
                </a:rPr>
                <a:t> 2 (SGK - tr.40) </a:t>
              </a:r>
            </a:p>
          </p:txBody>
        </p:sp>
        <p:sp>
          <p:nvSpPr>
            <p:cNvPr id="5" name="TextBox 4">
              <a:extLst>
                <a:ext uri="{FF2B5EF4-FFF2-40B4-BE49-F238E27FC236}">
                  <a16:creationId xmlns:a16="http://schemas.microsoft.com/office/drawing/2014/main" id="{B2E69506-EFDE-9813-B80F-D3A1B78831DE}"/>
                </a:ext>
              </a:extLst>
            </p:cNvPr>
            <p:cNvSpPr txBox="1"/>
            <p:nvPr/>
          </p:nvSpPr>
          <p:spPr>
            <a:xfrm>
              <a:off x="576517" y="890039"/>
              <a:ext cx="7990965" cy="1881990"/>
            </a:xfrm>
            <a:prstGeom prst="rect">
              <a:avLst/>
            </a:prstGeom>
            <a:noFill/>
          </p:spPr>
          <p:txBody>
            <a:bodyPr wrap="square">
              <a:spAutoFit/>
            </a:bodyPr>
            <a:lstStyle/>
            <a:p>
              <a:pPr marL="0" marR="0" algn="just">
                <a:lnSpc>
                  <a:spcPct val="150000"/>
                </a:lnSpc>
                <a:spcBef>
                  <a:spcPts val="0"/>
                </a:spcBef>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xilanh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0,16 dm</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nitrogen ở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25</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atm (1atm = 1,01.10</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xilanh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xilanh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xilanh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0,20 dm</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xilanh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46B0F41C-AE74-758A-E8CA-79EA8BB36099}"/>
              </a:ext>
            </a:extLst>
          </p:cNvPr>
          <p:cNvGrpSpPr/>
          <p:nvPr/>
        </p:nvGrpSpPr>
        <p:grpSpPr>
          <a:xfrm>
            <a:off x="489098" y="3140244"/>
            <a:ext cx="955880" cy="771785"/>
            <a:chOff x="637953" y="2490275"/>
            <a:chExt cx="955880" cy="771785"/>
          </a:xfrm>
          <a:solidFill>
            <a:srgbClr val="A9DA74"/>
          </a:solidFill>
        </p:grpSpPr>
        <p:sp>
          <p:nvSpPr>
            <p:cNvPr id="12" name="Speech Bubble: Oval 11">
              <a:extLst>
                <a:ext uri="{FF2B5EF4-FFF2-40B4-BE49-F238E27FC236}">
                  <a16:creationId xmlns:a16="http://schemas.microsoft.com/office/drawing/2014/main" id="{E1811EF9-242A-DF3C-0DF4-EECF2A5B0570}"/>
                </a:ext>
              </a:extLst>
            </p:cNvPr>
            <p:cNvSpPr/>
            <p:nvPr/>
          </p:nvSpPr>
          <p:spPr>
            <a:xfrm>
              <a:off x="637953" y="2490275"/>
              <a:ext cx="955880" cy="771785"/>
            </a:xfrm>
            <a:prstGeom prst="wedgeEllipseCallout">
              <a:avLst>
                <a:gd name="adj1" fmla="val 42656"/>
                <a:gd name="adj2" fmla="val 55768"/>
              </a:avLst>
            </a:prstGeom>
            <a:grpFill/>
            <a:ln w="19050">
              <a:solidFill>
                <a:schemeClr val="accent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2F8D8E4-FCD4-895D-763E-75B7143C9950}"/>
                </a:ext>
              </a:extLst>
            </p:cNvPr>
            <p:cNvSpPr txBox="1"/>
            <p:nvPr/>
          </p:nvSpPr>
          <p:spPr>
            <a:xfrm>
              <a:off x="782308" y="2676112"/>
              <a:ext cx="667170" cy="400110"/>
            </a:xfrm>
            <a:prstGeom prst="rect">
              <a:avLst/>
            </a:prstGeom>
            <a:noFill/>
          </p:spPr>
          <p:txBody>
            <a:bodyPr wrap="none" rtlCol="0">
              <a:spAutoFit/>
            </a:bodyPr>
            <a:lstStyle/>
            <a:p>
              <a:pPr algn="ctr"/>
              <a:r>
                <a:rPr lang="en-US" sz="2000" b="1" dirty="0" err="1">
                  <a:latin typeface="Arial" panose="020B0604020202020204" pitchFamily="34" charset="0"/>
                  <a:cs typeface="Arial" panose="020B0604020202020204" pitchFamily="34" charset="0"/>
                </a:rPr>
                <a:t>Giải</a:t>
              </a:r>
              <a:endParaRPr lang="en-US" sz="2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DC55597-E97E-C68B-F248-99F1ED8D07BF}"/>
                  </a:ext>
                </a:extLst>
              </p:cNvPr>
              <p:cNvSpPr txBox="1"/>
              <p:nvPr/>
            </p:nvSpPr>
            <p:spPr>
              <a:xfrm>
                <a:off x="1589333" y="3140244"/>
                <a:ext cx="7498933" cy="1883657"/>
              </a:xfrm>
              <a:prstGeom prst="rect">
                <a:avLst/>
              </a:prstGeom>
              <a:noFill/>
            </p:spPr>
            <p:txBody>
              <a:bodyPr wrap="square">
                <a:spAutoFit/>
              </a:bodyPr>
              <a:lstStyle/>
              <a:p>
                <a:pPr marL="0" marR="0" algn="just">
                  <a:lnSpc>
                    <a:spcPct val="150000"/>
                  </a:lnSpc>
                  <a:spcBef>
                    <a:spcPts val="0"/>
                  </a:spcBef>
                  <a:spcAft>
                    <a:spcPts val="800"/>
                  </a:spcAft>
                </a:pPr>
                <a:r>
                  <a:rPr lang="en-US" sz="2000" dirty="0">
                    <a:effectLst/>
                    <a:latin typeface="Arial" panose="020B0604020202020204" pitchFamily="34" charset="0"/>
                    <a:ea typeface="Calibri" panose="020F0502020204030204" pitchFamily="34" charset="0"/>
                    <a:cs typeface="Arial" panose="020B0604020202020204" pitchFamily="34" charset="0"/>
                  </a:rPr>
                  <a:t>Ta </a:t>
                </a:r>
                <a:r>
                  <a:rPr lang="en-US" sz="2000" dirty="0" err="1">
                    <a:effectLst/>
                    <a:latin typeface="Arial" panose="020B0604020202020204" pitchFamily="34" charset="0"/>
                    <a:ea typeface="Calibri" panose="020F0502020204030204" pitchFamily="34" charset="0"/>
                    <a:cs typeface="Arial" panose="020B0604020202020204" pitchFamily="34" charset="0"/>
                  </a:rPr>
                  <a:t>có</a:t>
                </a:r>
                <a:r>
                  <a:rPr lang="en-US" sz="2000" dirty="0">
                    <a:effectLst/>
                    <a:latin typeface="Arial" panose="020B0604020202020204" pitchFamily="34" charset="0"/>
                    <a:ea typeface="Calibri" panose="020F0502020204030204" pitchFamily="34" charset="0"/>
                    <a:cs typeface="Arial" panose="020B0604020202020204" pitchFamily="34" charset="0"/>
                  </a:rPr>
                  <a:t>: V</a:t>
                </a:r>
                <a:r>
                  <a:rPr lang="en-US" sz="2000" baseline="-25000" dirty="0">
                    <a:effectLst/>
                    <a:latin typeface="Arial" panose="020B0604020202020204" pitchFamily="34" charset="0"/>
                    <a:ea typeface="Calibri" panose="020F0502020204030204" pitchFamily="34" charset="0"/>
                    <a:cs typeface="Arial" panose="020B0604020202020204" pitchFamily="34" charset="0"/>
                  </a:rPr>
                  <a:t>1</a:t>
                </a:r>
                <a:r>
                  <a:rPr lang="en-US" sz="2000" dirty="0">
                    <a:effectLst/>
                    <a:latin typeface="Arial" panose="020B0604020202020204" pitchFamily="34" charset="0"/>
                    <a:ea typeface="Calibri" panose="020F0502020204030204" pitchFamily="34" charset="0"/>
                    <a:cs typeface="Arial" panose="020B0604020202020204" pitchFamily="34" charset="0"/>
                  </a:rPr>
                  <a:t> = 0,16.10</a:t>
                </a:r>
                <a:r>
                  <a:rPr lang="en-US" sz="2000" baseline="30000" dirty="0">
                    <a:effectLst/>
                    <a:latin typeface="Arial" panose="020B0604020202020204" pitchFamily="34" charset="0"/>
                    <a:ea typeface="Calibri" panose="020F0502020204030204" pitchFamily="34" charset="0"/>
                    <a:cs typeface="Arial" panose="020B0604020202020204" pitchFamily="34" charset="0"/>
                  </a:rPr>
                  <a:t>-3</a:t>
                </a:r>
                <a:r>
                  <a:rPr lang="en-US" sz="2000" dirty="0">
                    <a:effectLst/>
                    <a:latin typeface="Arial" panose="020B0604020202020204" pitchFamily="34" charset="0"/>
                    <a:ea typeface="Calibri" panose="020F0502020204030204" pitchFamily="34" charset="0"/>
                    <a:cs typeface="Arial" panose="020B0604020202020204" pitchFamily="34" charset="0"/>
                  </a:rPr>
                  <a:t> m</a:t>
                </a:r>
                <a:r>
                  <a:rPr lang="en-US" sz="2000" baseline="30000" dirty="0">
                    <a:effectLst/>
                    <a:latin typeface="Arial" panose="020B0604020202020204" pitchFamily="34" charset="0"/>
                    <a:ea typeface="Calibri" panose="020F0502020204030204" pitchFamily="34" charset="0"/>
                    <a:cs typeface="Arial" panose="020B0604020202020204" pitchFamily="34" charset="0"/>
                  </a:rPr>
                  <a:t>3</a:t>
                </a:r>
                <a:r>
                  <a:rPr lang="en-US" sz="2000" dirty="0">
                    <a:effectLst/>
                    <a:latin typeface="Arial" panose="020B0604020202020204" pitchFamily="34" charset="0"/>
                    <a:ea typeface="Calibri" panose="020F0502020204030204" pitchFamily="34" charset="0"/>
                    <a:cs typeface="Arial" panose="020B0604020202020204" pitchFamily="34" charset="0"/>
                  </a:rPr>
                  <a:t>; T</a:t>
                </a:r>
                <a:r>
                  <a:rPr lang="en-US" sz="2000" baseline="-25000" dirty="0">
                    <a:effectLst/>
                    <a:latin typeface="Arial" panose="020B0604020202020204" pitchFamily="34" charset="0"/>
                    <a:ea typeface="Calibri" panose="020F0502020204030204" pitchFamily="34" charset="0"/>
                    <a:cs typeface="Arial" panose="020B0604020202020204" pitchFamily="34" charset="0"/>
                  </a:rPr>
                  <a:t>1</a:t>
                </a:r>
                <a:r>
                  <a:rPr lang="en-US" sz="2000" dirty="0">
                    <a:effectLst/>
                    <a:latin typeface="Arial" panose="020B0604020202020204" pitchFamily="34" charset="0"/>
                    <a:ea typeface="Calibri" panose="020F0502020204030204" pitchFamily="34" charset="0"/>
                    <a:cs typeface="Arial" panose="020B0604020202020204" pitchFamily="34" charset="0"/>
                  </a:rPr>
                  <a:t> = 25 + 273 = 298 K; V</a:t>
                </a:r>
                <a:r>
                  <a:rPr lang="en-US" sz="2000" baseline="-25000" dirty="0">
                    <a:effectLst/>
                    <a:latin typeface="Arial" panose="020B0604020202020204" pitchFamily="34" charset="0"/>
                    <a:ea typeface="Calibri" panose="020F0502020204030204" pitchFamily="34" charset="0"/>
                    <a:cs typeface="Arial" panose="020B0604020202020204" pitchFamily="34" charset="0"/>
                  </a:rPr>
                  <a:t>2 </a:t>
                </a:r>
                <a:r>
                  <a:rPr lang="en-US" sz="2000" dirty="0">
                    <a:effectLst/>
                    <a:latin typeface="Arial" panose="020B0604020202020204" pitchFamily="34" charset="0"/>
                    <a:ea typeface="Calibri" panose="020F0502020204030204" pitchFamily="34" charset="0"/>
                    <a:cs typeface="Arial" panose="020B0604020202020204" pitchFamily="34" charset="0"/>
                  </a:rPr>
                  <a:t>= 0,2.10</a:t>
                </a:r>
                <a:r>
                  <a:rPr lang="en-US" sz="2000" baseline="30000" dirty="0">
                    <a:effectLst/>
                    <a:latin typeface="Arial" panose="020B0604020202020204" pitchFamily="34" charset="0"/>
                    <a:ea typeface="Calibri" panose="020F0502020204030204" pitchFamily="34" charset="0"/>
                    <a:cs typeface="Arial" panose="020B0604020202020204" pitchFamily="34" charset="0"/>
                  </a:rPr>
                  <a:t>-3</a:t>
                </a:r>
                <a:r>
                  <a:rPr lang="en-US" sz="2000" dirty="0">
                    <a:effectLst/>
                    <a:latin typeface="Arial" panose="020B0604020202020204" pitchFamily="34" charset="0"/>
                    <a:ea typeface="Calibri" panose="020F0502020204030204" pitchFamily="34" charset="0"/>
                    <a:cs typeface="Arial" panose="020B0604020202020204" pitchFamily="34" charset="0"/>
                  </a:rPr>
                  <a:t> m</a:t>
                </a:r>
                <a:r>
                  <a:rPr lang="en-US" sz="2000" baseline="30000" dirty="0">
                    <a:effectLst/>
                    <a:latin typeface="Arial" panose="020B0604020202020204" pitchFamily="34" charset="0"/>
                    <a:ea typeface="Calibri" panose="020F0502020204030204" pitchFamily="34" charset="0"/>
                    <a:cs typeface="Arial" panose="020B0604020202020204" pitchFamily="34" charset="0"/>
                  </a:rPr>
                  <a:t>3</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Quá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đun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đẳng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áp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nên</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oMath>
                </a14:m>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000" dirty="0">
                    <a:effectLst/>
                    <a:latin typeface="Arial" panose="020B0604020202020204" pitchFamily="34" charset="0"/>
                    <a:ea typeface="Calibri" panose="020F0502020204030204" pitchFamily="34" charset="0"/>
                    <a:cs typeface="Arial" panose="020B0604020202020204" pitchFamily="34" charset="0"/>
                  </a:rPr>
                  <a:t>Ta </a:t>
                </a:r>
                <a:r>
                  <a:rPr lang="en-US" sz="2000" dirty="0" err="1">
                    <a:effectLst/>
                    <a:latin typeface="Arial" panose="020B0604020202020204" pitchFamily="34" charset="0"/>
                    <a:ea typeface="Calibri" panose="020F0502020204030204" pitchFamily="34" charset="0"/>
                    <a:cs typeface="Arial" panose="020B0604020202020204" pitchFamily="34" charset="0"/>
                  </a:rPr>
                  <a:t>tính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T</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 = 372,5 K.</a:t>
                </a:r>
              </a:p>
            </p:txBody>
          </p:sp>
        </mc:Choice>
        <mc:Fallback xmlns="">
          <p:sp>
            <p:nvSpPr>
              <p:cNvPr id="15" name="TextBox 14">
                <a:extLst>
                  <a:ext uri="{FF2B5EF4-FFF2-40B4-BE49-F238E27FC236}">
                    <a16:creationId xmlns:a16="http://schemas.microsoft.com/office/drawing/2014/main" id="{1DC55597-E97E-C68B-F248-99F1ED8D07BF}"/>
                  </a:ext>
                </a:extLst>
              </p:cNvPr>
              <p:cNvSpPr txBox="1">
                <a:spLocks noRot="1" noChangeAspect="1" noMove="1" noResize="1" noEditPoints="1" noAdjustHandles="1" noChangeArrowheads="1" noChangeShapeType="1" noTextEdit="1"/>
              </p:cNvSpPr>
              <p:nvPr/>
            </p:nvSpPr>
            <p:spPr>
              <a:xfrm>
                <a:off x="1589333" y="3140244"/>
                <a:ext cx="7498933" cy="1883657"/>
              </a:xfrm>
              <a:prstGeom prst="rect">
                <a:avLst/>
              </a:prstGeom>
              <a:blipFill>
                <a:blip r:embed="rId2"/>
                <a:stretch>
                  <a:fillRect l="-894" r="-650" b="-5178"/>
                </a:stretch>
              </a:blipFill>
            </p:spPr>
            <p:txBody>
              <a:bodyPr/>
              <a:lstStyle/>
              <a:p>
                <a:r>
                  <a:rPr lang="en-US">
                    <a:noFill/>
                  </a:rPr>
                  <a:t> </a:t>
                </a:r>
              </a:p>
            </p:txBody>
          </p:sp>
        </mc:Fallback>
      </mc:AlternateContent>
    </p:spTree>
    <p:extLst>
      <p:ext uri="{BB962C8B-B14F-4D97-AF65-F5344CB8AC3E}">
        <p14:creationId xmlns:p14="http://schemas.microsoft.com/office/powerpoint/2010/main" val="415079605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44455D-5E39-D683-33C4-403B4F72DBEE}"/>
              </a:ext>
            </a:extLst>
          </p:cNvPr>
          <p:cNvSpPr/>
          <p:nvPr/>
        </p:nvSpPr>
        <p:spPr>
          <a:xfrm>
            <a:off x="-446566" y="340241"/>
            <a:ext cx="4873978" cy="669851"/>
          </a:xfrm>
          <a:prstGeom prst="roundRect">
            <a:avLst>
              <a:gd name="adj" fmla="val 50000"/>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latin typeface="Arial" panose="020B0604020202020204" pitchFamily="34" charset="0"/>
                <a:cs typeface="Arial" panose="020B0604020202020204" pitchFamily="34" charset="0"/>
              </a:rPr>
              <a:t>     2. </a:t>
            </a:r>
            <a:r>
              <a:rPr lang="en-US" sz="2800" b="1" dirty="0" err="1">
                <a:solidFill>
                  <a:srgbClr val="000000"/>
                </a:solidFill>
                <a:latin typeface="Arial" panose="020B0604020202020204" pitchFamily="34" charset="0"/>
                <a:cs typeface="Arial" panose="020B0604020202020204" pitchFamily="34" charset="0"/>
              </a:rPr>
              <a:t>Thí</a:t>
            </a:r>
            <a:r>
              <a:rPr lang="en-US" sz="2800" b="1" dirty="0">
                <a:solidFill>
                  <a:srgbClr val="000000"/>
                </a:solidFill>
                <a:latin typeface="Arial" panose="020B0604020202020204" pitchFamily="34" charset="0"/>
                <a:cs typeface="Arial" panose="020B0604020202020204" pitchFamily="34" charset="0"/>
              </a:rPr>
              <a:t> </a:t>
            </a:r>
            <a:r>
              <a:rPr lang="en-US" sz="2800" b="1" dirty="0" err="1">
                <a:solidFill>
                  <a:srgbClr val="000000"/>
                </a:solidFill>
                <a:latin typeface="Arial" panose="020B0604020202020204" pitchFamily="34" charset="0"/>
                <a:cs typeface="Arial" panose="020B0604020202020204" pitchFamily="34" charset="0"/>
              </a:rPr>
              <a:t>nghiệm</a:t>
            </a:r>
            <a:r>
              <a:rPr lang="en-US" sz="2800" b="1" dirty="0">
                <a:solidFill>
                  <a:srgbClr val="000000"/>
                </a:solidFill>
                <a:latin typeface="Arial" panose="020B0604020202020204" pitchFamily="34" charset="0"/>
                <a:cs typeface="Arial" panose="020B0604020202020204" pitchFamily="34" charset="0"/>
              </a:rPr>
              <a:t> </a:t>
            </a:r>
            <a:r>
              <a:rPr lang="en-US" sz="2800" b="1" dirty="0" err="1">
                <a:solidFill>
                  <a:srgbClr val="000000"/>
                </a:solidFill>
                <a:latin typeface="Arial" panose="020B0604020202020204" pitchFamily="34" charset="0"/>
                <a:cs typeface="Arial" panose="020B0604020202020204" pitchFamily="34" charset="0"/>
              </a:rPr>
              <a:t>minh</a:t>
            </a:r>
            <a:r>
              <a:rPr lang="en-US" sz="2800" b="1" dirty="0">
                <a:solidFill>
                  <a:srgbClr val="000000"/>
                </a:solidFill>
                <a:latin typeface="Arial" panose="020B0604020202020204" pitchFamily="34" charset="0"/>
                <a:cs typeface="Arial" panose="020B0604020202020204" pitchFamily="34" charset="0"/>
              </a:rPr>
              <a:t> </a:t>
            </a:r>
            <a:r>
              <a:rPr lang="en-US" sz="2800" b="1" dirty="0" err="1">
                <a:solidFill>
                  <a:srgbClr val="000000"/>
                </a:solidFill>
                <a:latin typeface="Arial" panose="020B0604020202020204" pitchFamily="34" charset="0"/>
                <a:cs typeface="Arial" panose="020B0604020202020204" pitchFamily="34" charset="0"/>
              </a:rPr>
              <a:t>họa</a:t>
            </a:r>
            <a:endParaRPr lang="en-US" sz="2800" b="1" dirty="0">
              <a:solidFill>
                <a:srgbClr val="00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C7A13AD7-1E69-9C80-9D09-F1E87A07903B}"/>
              </a:ext>
            </a:extLst>
          </p:cNvPr>
          <p:cNvGrpSpPr/>
          <p:nvPr/>
        </p:nvGrpSpPr>
        <p:grpSpPr>
          <a:xfrm>
            <a:off x="302607" y="1248338"/>
            <a:ext cx="3979523" cy="750754"/>
            <a:chOff x="426785" y="1242307"/>
            <a:chExt cx="3979523" cy="750754"/>
          </a:xfrm>
        </p:grpSpPr>
        <p:sp>
          <p:nvSpPr>
            <p:cNvPr id="8" name="TextBox 7">
              <a:extLst>
                <a:ext uri="{FF2B5EF4-FFF2-40B4-BE49-F238E27FC236}">
                  <a16:creationId xmlns:a16="http://schemas.microsoft.com/office/drawing/2014/main" id="{1FF1B0C0-9761-9355-ECC8-B97EFC2427DF}"/>
                </a:ext>
              </a:extLst>
            </p:cNvPr>
            <p:cNvSpPr txBox="1"/>
            <p:nvPr/>
          </p:nvSpPr>
          <p:spPr>
            <a:xfrm>
              <a:off x="1177539" y="1417629"/>
              <a:ext cx="3228769" cy="400110"/>
            </a:xfrm>
            <a:prstGeom prst="rect">
              <a:avLst/>
            </a:prstGeom>
            <a:noFill/>
          </p:spPr>
          <p:txBody>
            <a:bodyPr wrap="none" rtlCol="0">
              <a:spAutoFit/>
            </a:bodyPr>
            <a:lstStyle/>
            <a:p>
              <a:r>
                <a:rPr lang="en-US" sz="2000" dirty="0" err="1"/>
                <a:t>Bố</a:t>
              </a:r>
              <a:r>
                <a:rPr lang="en-US" sz="2000" dirty="0"/>
                <a:t> </a:t>
              </a:r>
              <a:r>
                <a:rPr lang="en-US" sz="2000" dirty="0" err="1"/>
                <a:t>trí</a:t>
              </a:r>
              <a:r>
                <a:rPr lang="en-US" sz="2000" dirty="0"/>
                <a:t> </a:t>
              </a:r>
              <a:r>
                <a:rPr lang="en-US" sz="2000" dirty="0" err="1"/>
                <a:t>thí</a:t>
              </a:r>
              <a:r>
                <a:rPr lang="en-US" sz="2000" dirty="0"/>
                <a:t> </a:t>
              </a:r>
              <a:r>
                <a:rPr lang="en-US" sz="2000" dirty="0" err="1"/>
                <a:t>nghiệm</a:t>
              </a:r>
              <a:r>
                <a:rPr lang="en-US" sz="2000" dirty="0"/>
                <a:t> </a:t>
              </a:r>
              <a:r>
                <a:rPr lang="en-US" sz="2000" dirty="0" err="1"/>
                <a:t>như</a:t>
              </a:r>
              <a:r>
                <a:rPr lang="en-US" sz="2000" dirty="0"/>
                <a:t> </a:t>
              </a:r>
              <a:r>
                <a:rPr lang="en-US" sz="2000" dirty="0" err="1"/>
                <a:t>hình</a:t>
              </a:r>
              <a:r>
                <a:rPr lang="en-US" sz="2000" dirty="0"/>
                <a:t>:</a:t>
              </a:r>
            </a:p>
          </p:txBody>
        </p:sp>
        <p:pic>
          <p:nvPicPr>
            <p:cNvPr id="9" name="Picture 8">
              <a:extLst>
                <a:ext uri="{FF2B5EF4-FFF2-40B4-BE49-F238E27FC236}">
                  <a16:creationId xmlns:a16="http://schemas.microsoft.com/office/drawing/2014/main" id="{E1C9D7BF-E138-E405-AF90-42BA740275E7}"/>
                </a:ext>
              </a:extLst>
            </p:cNvPr>
            <p:cNvPicPr>
              <a:picLocks noChangeAspect="1"/>
            </p:cNvPicPr>
            <p:nvPr/>
          </p:nvPicPr>
          <p:blipFill>
            <a:blip r:embed="rId2"/>
            <a:stretch>
              <a:fillRect/>
            </a:stretch>
          </p:blipFill>
          <p:spPr>
            <a:xfrm>
              <a:off x="426785" y="1242307"/>
              <a:ext cx="750754" cy="750754"/>
            </a:xfrm>
            <a:prstGeom prst="ellipse">
              <a:avLst/>
            </a:prstGeom>
          </p:spPr>
        </p:pic>
      </p:grpSp>
      <p:grpSp>
        <p:nvGrpSpPr>
          <p:cNvPr id="21" name="Group 20">
            <a:extLst>
              <a:ext uri="{FF2B5EF4-FFF2-40B4-BE49-F238E27FC236}">
                <a16:creationId xmlns:a16="http://schemas.microsoft.com/office/drawing/2014/main" id="{8AEF32EE-0425-C044-40CE-A138BE97784F}"/>
              </a:ext>
            </a:extLst>
          </p:cNvPr>
          <p:cNvGrpSpPr/>
          <p:nvPr/>
        </p:nvGrpSpPr>
        <p:grpSpPr>
          <a:xfrm>
            <a:off x="4427412" y="1059621"/>
            <a:ext cx="4818188" cy="3897876"/>
            <a:chOff x="4426436" y="1085106"/>
            <a:chExt cx="4818188" cy="3897876"/>
          </a:xfrm>
        </p:grpSpPr>
        <p:grpSp>
          <p:nvGrpSpPr>
            <p:cNvPr id="14" name="Group 13">
              <a:extLst>
                <a:ext uri="{FF2B5EF4-FFF2-40B4-BE49-F238E27FC236}">
                  <a16:creationId xmlns:a16="http://schemas.microsoft.com/office/drawing/2014/main" id="{48BDFEAD-21F0-EA13-8A7A-22370DD7574E}"/>
                </a:ext>
              </a:extLst>
            </p:cNvPr>
            <p:cNvGrpSpPr/>
            <p:nvPr/>
          </p:nvGrpSpPr>
          <p:grpSpPr>
            <a:xfrm>
              <a:off x="4426436" y="1248338"/>
              <a:ext cx="4521857" cy="3734644"/>
              <a:chOff x="4426436" y="1248338"/>
              <a:chExt cx="4521857" cy="3734644"/>
            </a:xfrm>
          </p:grpSpPr>
          <p:pic>
            <p:nvPicPr>
              <p:cNvPr id="11" name="Picture 10">
                <a:extLst>
                  <a:ext uri="{FF2B5EF4-FFF2-40B4-BE49-F238E27FC236}">
                    <a16:creationId xmlns:a16="http://schemas.microsoft.com/office/drawing/2014/main" id="{BCB7A5C7-8658-70F6-5960-72AA8533CD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26436" y="1248338"/>
                <a:ext cx="4521857" cy="2833226"/>
              </a:xfrm>
              <a:prstGeom prst="rect">
                <a:avLst/>
              </a:prstGeom>
            </p:spPr>
          </p:pic>
          <p:sp>
            <p:nvSpPr>
              <p:cNvPr id="13" name="TextBox 12">
                <a:extLst>
                  <a:ext uri="{FF2B5EF4-FFF2-40B4-BE49-F238E27FC236}">
                    <a16:creationId xmlns:a16="http://schemas.microsoft.com/office/drawing/2014/main" id="{4C28DA6D-8A9C-F4FB-D2E4-D4E0DB8C8BCC}"/>
                  </a:ext>
                </a:extLst>
              </p:cNvPr>
              <p:cNvSpPr txBox="1"/>
              <p:nvPr/>
            </p:nvSpPr>
            <p:spPr>
              <a:xfrm>
                <a:off x="4866380" y="4207898"/>
                <a:ext cx="3641968" cy="775084"/>
              </a:xfrm>
              <a:prstGeom prst="rect">
                <a:avLst/>
              </a:prstGeom>
              <a:noFill/>
            </p:spPr>
            <p:txBody>
              <a:bodyPr wrap="square" rtlCol="0">
                <a:spAutoFit/>
              </a:bodyPr>
              <a:lstStyle/>
              <a:p>
                <a:pPr algn="ctr">
                  <a:lnSpc>
                    <a:spcPct val="130000"/>
                  </a:lnSpc>
                </a:pPr>
                <a:r>
                  <a:rPr lang="en-US" sz="1800" b="1" dirty="0" err="1"/>
                  <a:t>Hình</a:t>
                </a:r>
                <a:r>
                  <a:rPr lang="en-US" sz="1800" b="1" dirty="0"/>
                  <a:t> 2.7. </a:t>
                </a:r>
                <a:r>
                  <a:rPr lang="en-US" sz="1800" dirty="0" err="1"/>
                  <a:t>Thí</a:t>
                </a:r>
                <a:r>
                  <a:rPr lang="en-US" sz="1800" dirty="0"/>
                  <a:t> </a:t>
                </a:r>
                <a:r>
                  <a:rPr lang="en-US" sz="1800" dirty="0" err="1"/>
                  <a:t>nghiệm</a:t>
                </a:r>
                <a:r>
                  <a:rPr lang="en-US" sz="1800" dirty="0"/>
                  <a:t> </a:t>
                </a:r>
                <a:r>
                  <a:rPr lang="en-US" sz="1800" dirty="0" err="1"/>
                  <a:t>minh</a:t>
                </a:r>
                <a:r>
                  <a:rPr lang="en-US" sz="1800" dirty="0"/>
                  <a:t> </a:t>
                </a:r>
                <a:r>
                  <a:rPr lang="en-US" sz="1800" dirty="0" err="1"/>
                  <a:t>họa</a:t>
                </a:r>
                <a:r>
                  <a:rPr lang="en-US" sz="1800" dirty="0"/>
                  <a:t> </a:t>
                </a:r>
                <a:r>
                  <a:rPr lang="en-US" sz="1800" dirty="0" err="1"/>
                  <a:t>định</a:t>
                </a:r>
                <a:r>
                  <a:rPr lang="en-US" sz="1800" dirty="0"/>
                  <a:t> </a:t>
                </a:r>
                <a:r>
                  <a:rPr lang="en-US" sz="1800" dirty="0" err="1"/>
                  <a:t>luật</a:t>
                </a:r>
                <a:r>
                  <a:rPr lang="en-US" sz="1800" dirty="0"/>
                  <a:t> Charles</a:t>
                </a:r>
              </a:p>
            </p:txBody>
          </p:sp>
        </p:grpSp>
        <p:sp>
          <p:nvSpPr>
            <p:cNvPr id="15" name="TextBox 14">
              <a:extLst>
                <a:ext uri="{FF2B5EF4-FFF2-40B4-BE49-F238E27FC236}">
                  <a16:creationId xmlns:a16="http://schemas.microsoft.com/office/drawing/2014/main" id="{1F454CA1-81A6-E0C7-2404-198672250AB9}"/>
                </a:ext>
              </a:extLst>
            </p:cNvPr>
            <p:cNvSpPr txBox="1"/>
            <p:nvPr/>
          </p:nvSpPr>
          <p:spPr>
            <a:xfrm>
              <a:off x="6247097" y="1085106"/>
              <a:ext cx="722489" cy="338554"/>
            </a:xfrm>
            <a:prstGeom prst="rect">
              <a:avLst/>
            </a:prstGeom>
            <a:noFill/>
          </p:spPr>
          <p:txBody>
            <a:bodyPr wrap="square" rtlCol="0">
              <a:spAutoFit/>
            </a:bodyPr>
            <a:lstStyle/>
            <a:p>
              <a:r>
                <a:rPr lang="en-US" sz="1600" dirty="0" err="1"/>
                <a:t>áp</a:t>
              </a:r>
              <a:r>
                <a:rPr lang="en-US" sz="1600" dirty="0"/>
                <a:t> </a:t>
              </a:r>
              <a:r>
                <a:rPr lang="en-US" sz="1600" dirty="0" err="1"/>
                <a:t>kế</a:t>
              </a:r>
              <a:endParaRPr lang="en-US" sz="1600" dirty="0"/>
            </a:p>
          </p:txBody>
        </p:sp>
        <p:sp>
          <p:nvSpPr>
            <p:cNvPr id="16" name="TextBox 15">
              <a:extLst>
                <a:ext uri="{FF2B5EF4-FFF2-40B4-BE49-F238E27FC236}">
                  <a16:creationId xmlns:a16="http://schemas.microsoft.com/office/drawing/2014/main" id="{F292B8C0-BD49-048B-1373-0E824B4B84BB}"/>
                </a:ext>
              </a:extLst>
            </p:cNvPr>
            <p:cNvSpPr txBox="1"/>
            <p:nvPr/>
          </p:nvSpPr>
          <p:spPr>
            <a:xfrm>
              <a:off x="6260557" y="1618685"/>
              <a:ext cx="853614" cy="338554"/>
            </a:xfrm>
            <a:prstGeom prst="rect">
              <a:avLst/>
            </a:prstGeom>
            <a:noFill/>
          </p:spPr>
          <p:txBody>
            <a:bodyPr wrap="square" rtlCol="0">
              <a:spAutoFit/>
            </a:bodyPr>
            <a:lstStyle/>
            <a:p>
              <a:pPr algn="ctr"/>
              <a:r>
                <a:rPr lang="en-US" sz="1600" dirty="0"/>
                <a:t>xi </a:t>
              </a:r>
              <a:r>
                <a:rPr lang="en-US" sz="1600" dirty="0" err="1"/>
                <a:t>lanh</a:t>
              </a:r>
              <a:endParaRPr lang="en-US" sz="1600" dirty="0"/>
            </a:p>
          </p:txBody>
        </p:sp>
        <p:sp>
          <p:nvSpPr>
            <p:cNvPr id="17" name="TextBox 16">
              <a:extLst>
                <a:ext uri="{FF2B5EF4-FFF2-40B4-BE49-F238E27FC236}">
                  <a16:creationId xmlns:a16="http://schemas.microsoft.com/office/drawing/2014/main" id="{58DA36D1-E299-39FD-4B54-3FB2445ED855}"/>
                </a:ext>
              </a:extLst>
            </p:cNvPr>
            <p:cNvSpPr txBox="1"/>
            <p:nvPr/>
          </p:nvSpPr>
          <p:spPr>
            <a:xfrm>
              <a:off x="7419838" y="1787962"/>
              <a:ext cx="956518" cy="338554"/>
            </a:xfrm>
            <a:prstGeom prst="rect">
              <a:avLst/>
            </a:prstGeom>
            <a:noFill/>
          </p:spPr>
          <p:txBody>
            <a:bodyPr wrap="square" rtlCol="0">
              <a:spAutoFit/>
            </a:bodyPr>
            <a:lstStyle/>
            <a:p>
              <a:r>
                <a:rPr lang="en-US" sz="1600" dirty="0"/>
                <a:t>pit-</a:t>
              </a:r>
              <a:r>
                <a:rPr lang="en-US" sz="1600" dirty="0" err="1"/>
                <a:t>tông</a:t>
              </a:r>
              <a:endParaRPr lang="en-US" sz="1600" dirty="0"/>
            </a:p>
          </p:txBody>
        </p:sp>
        <p:sp>
          <p:nvSpPr>
            <p:cNvPr id="18" name="TextBox 17">
              <a:extLst>
                <a:ext uri="{FF2B5EF4-FFF2-40B4-BE49-F238E27FC236}">
                  <a16:creationId xmlns:a16="http://schemas.microsoft.com/office/drawing/2014/main" id="{5276ADFF-98E3-D9F9-FAC1-84A3E37F9949}"/>
                </a:ext>
              </a:extLst>
            </p:cNvPr>
            <p:cNvSpPr txBox="1"/>
            <p:nvPr/>
          </p:nvSpPr>
          <p:spPr>
            <a:xfrm>
              <a:off x="7991774" y="1423660"/>
              <a:ext cx="956518" cy="338554"/>
            </a:xfrm>
            <a:prstGeom prst="rect">
              <a:avLst/>
            </a:prstGeom>
            <a:noFill/>
          </p:spPr>
          <p:txBody>
            <a:bodyPr wrap="square" rtlCol="0">
              <a:spAutoFit/>
            </a:bodyPr>
            <a:lstStyle/>
            <a:p>
              <a:pPr algn="ctr"/>
              <a:r>
                <a:rPr lang="en-US" sz="1600" dirty="0" err="1"/>
                <a:t>tay</a:t>
              </a:r>
              <a:r>
                <a:rPr lang="en-US" sz="1600" dirty="0"/>
                <a:t> quay</a:t>
              </a:r>
            </a:p>
          </p:txBody>
        </p:sp>
        <p:sp>
          <p:nvSpPr>
            <p:cNvPr id="19" name="TextBox 18">
              <a:extLst>
                <a:ext uri="{FF2B5EF4-FFF2-40B4-BE49-F238E27FC236}">
                  <a16:creationId xmlns:a16="http://schemas.microsoft.com/office/drawing/2014/main" id="{A60F1452-1481-039F-533C-810D2DBC3FE1}"/>
                </a:ext>
              </a:extLst>
            </p:cNvPr>
            <p:cNvSpPr txBox="1"/>
            <p:nvPr/>
          </p:nvSpPr>
          <p:spPr>
            <a:xfrm>
              <a:off x="5506463" y="3404456"/>
              <a:ext cx="1834352" cy="338554"/>
            </a:xfrm>
            <a:prstGeom prst="rect">
              <a:avLst/>
            </a:prstGeom>
            <a:noFill/>
          </p:spPr>
          <p:txBody>
            <a:bodyPr wrap="square" rtlCol="0">
              <a:spAutoFit/>
            </a:bodyPr>
            <a:lstStyle/>
            <a:p>
              <a:r>
                <a:rPr lang="en-US" sz="1600" dirty="0" err="1"/>
                <a:t>cảm</a:t>
              </a:r>
              <a:r>
                <a:rPr lang="en-US" sz="1600" dirty="0"/>
                <a:t> </a:t>
              </a:r>
              <a:r>
                <a:rPr lang="en-US" sz="1600" dirty="0" err="1"/>
                <a:t>biến</a:t>
              </a:r>
              <a:r>
                <a:rPr lang="en-US" sz="1600" dirty="0"/>
                <a:t> </a:t>
              </a:r>
              <a:r>
                <a:rPr lang="en-US" sz="1600" dirty="0" err="1"/>
                <a:t>nhiệt</a:t>
              </a:r>
              <a:r>
                <a:rPr lang="en-US" sz="1600" dirty="0"/>
                <a:t> </a:t>
              </a:r>
              <a:r>
                <a:rPr lang="en-US" sz="1600" dirty="0" err="1"/>
                <a:t>độ</a:t>
              </a:r>
              <a:endParaRPr lang="en-US" sz="1600" dirty="0"/>
            </a:p>
          </p:txBody>
        </p:sp>
        <p:sp>
          <p:nvSpPr>
            <p:cNvPr id="20" name="TextBox 19">
              <a:extLst>
                <a:ext uri="{FF2B5EF4-FFF2-40B4-BE49-F238E27FC236}">
                  <a16:creationId xmlns:a16="http://schemas.microsoft.com/office/drawing/2014/main" id="{712DDE3F-9047-F6B4-87E9-603FD9C912D1}"/>
                </a:ext>
              </a:extLst>
            </p:cNvPr>
            <p:cNvSpPr txBox="1"/>
            <p:nvPr/>
          </p:nvSpPr>
          <p:spPr>
            <a:xfrm>
              <a:off x="7898097" y="3717262"/>
              <a:ext cx="1346527" cy="584775"/>
            </a:xfrm>
            <a:prstGeom prst="rect">
              <a:avLst/>
            </a:prstGeom>
            <a:noFill/>
          </p:spPr>
          <p:txBody>
            <a:bodyPr wrap="square" rtlCol="0">
              <a:spAutoFit/>
            </a:bodyPr>
            <a:lstStyle/>
            <a:p>
              <a:pPr algn="ctr"/>
              <a:r>
                <a:rPr lang="en-US" sz="1600" dirty="0" err="1"/>
                <a:t>hộp</a:t>
              </a:r>
              <a:r>
                <a:rPr lang="en-US" sz="1600" dirty="0"/>
                <a:t> </a:t>
              </a:r>
              <a:r>
                <a:rPr lang="en-US" sz="1600" dirty="0" err="1"/>
                <a:t>chứa</a:t>
              </a:r>
              <a:r>
                <a:rPr lang="en-US" sz="1600" dirty="0"/>
                <a:t> </a:t>
              </a:r>
              <a:r>
                <a:rPr lang="en-US" sz="1600" dirty="0" err="1"/>
                <a:t>nước</a:t>
              </a:r>
              <a:r>
                <a:rPr lang="en-US" sz="1600" dirty="0"/>
                <a:t> </a:t>
              </a:r>
              <a:r>
                <a:rPr lang="en-US" sz="1600" dirty="0" err="1"/>
                <a:t>nóng</a:t>
              </a:r>
              <a:endParaRPr lang="en-US" sz="1600" dirty="0"/>
            </a:p>
          </p:txBody>
        </p:sp>
      </p:grpSp>
      <p:grpSp>
        <p:nvGrpSpPr>
          <p:cNvPr id="24" name="Group 23">
            <a:extLst>
              <a:ext uri="{FF2B5EF4-FFF2-40B4-BE49-F238E27FC236}">
                <a16:creationId xmlns:a16="http://schemas.microsoft.com/office/drawing/2014/main" id="{32FB49E1-8480-1427-DC78-89D55709F210}"/>
              </a:ext>
            </a:extLst>
          </p:cNvPr>
          <p:cNvGrpSpPr/>
          <p:nvPr/>
        </p:nvGrpSpPr>
        <p:grpSpPr>
          <a:xfrm>
            <a:off x="376087" y="2412660"/>
            <a:ext cx="3772684" cy="2108170"/>
            <a:chOff x="302607" y="2365264"/>
            <a:chExt cx="3772684" cy="2108170"/>
          </a:xfrm>
        </p:grpSpPr>
        <p:sp>
          <p:nvSpPr>
            <p:cNvPr id="22" name="TextBox 21">
              <a:extLst>
                <a:ext uri="{FF2B5EF4-FFF2-40B4-BE49-F238E27FC236}">
                  <a16:creationId xmlns:a16="http://schemas.microsoft.com/office/drawing/2014/main" id="{2570C5CF-ADEF-41A9-76A7-AED48E4877F1}"/>
                </a:ext>
              </a:extLst>
            </p:cNvPr>
            <p:cNvSpPr txBox="1"/>
            <p:nvPr/>
          </p:nvSpPr>
          <p:spPr>
            <a:xfrm>
              <a:off x="302607" y="2365264"/>
              <a:ext cx="3772684" cy="95866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err="1"/>
                <a:t>Tìm</a:t>
              </a:r>
              <a:r>
                <a:rPr lang="en-US" sz="2000" dirty="0"/>
                <a:t> </a:t>
              </a:r>
              <a:r>
                <a:rPr lang="en-US" sz="2000" dirty="0" err="1"/>
                <a:t>hiểu</a:t>
              </a:r>
              <a:r>
                <a:rPr lang="en-US" sz="2000" dirty="0"/>
                <a:t> </a:t>
              </a:r>
              <a:r>
                <a:rPr lang="en-US" sz="2000" dirty="0" err="1"/>
                <a:t>công</a:t>
              </a:r>
              <a:r>
                <a:rPr lang="en-US" sz="2000" dirty="0"/>
                <a:t> </a:t>
              </a:r>
              <a:r>
                <a:rPr lang="en-US" sz="2000" dirty="0" err="1"/>
                <a:t>dụng</a:t>
              </a:r>
              <a:r>
                <a:rPr lang="en-US" sz="2000" dirty="0"/>
                <a:t> </a:t>
              </a:r>
              <a:r>
                <a:rPr lang="en-US" sz="2000" dirty="0" err="1"/>
                <a:t>của</a:t>
              </a:r>
              <a:r>
                <a:rPr lang="en-US" sz="2000" dirty="0"/>
                <a:t> </a:t>
              </a:r>
              <a:r>
                <a:rPr lang="en-US" sz="2000" dirty="0" err="1"/>
                <a:t>các</a:t>
              </a:r>
              <a:r>
                <a:rPr lang="en-US" sz="2000" dirty="0"/>
                <a:t> </a:t>
              </a:r>
              <a:r>
                <a:rPr lang="en-US" sz="2000" dirty="0" err="1"/>
                <a:t>dụng</a:t>
              </a:r>
              <a:r>
                <a:rPr lang="en-US" sz="2000" dirty="0"/>
                <a:t> </a:t>
              </a:r>
              <a:r>
                <a:rPr lang="en-US" sz="2000" dirty="0" err="1"/>
                <a:t>cụ</a:t>
              </a:r>
              <a:r>
                <a:rPr lang="en-US" sz="2000" dirty="0"/>
                <a:t> </a:t>
              </a:r>
              <a:r>
                <a:rPr lang="en-US" sz="2000" dirty="0" err="1"/>
                <a:t>trên</a:t>
              </a:r>
              <a:r>
                <a:rPr lang="en-US" sz="2000" dirty="0"/>
                <a:t>. </a:t>
              </a:r>
            </a:p>
          </p:txBody>
        </p:sp>
        <p:sp>
          <p:nvSpPr>
            <p:cNvPr id="23" name="TextBox 22">
              <a:extLst>
                <a:ext uri="{FF2B5EF4-FFF2-40B4-BE49-F238E27FC236}">
                  <a16:creationId xmlns:a16="http://schemas.microsoft.com/office/drawing/2014/main" id="{7BDFE0C0-7EE3-722A-949B-C4896A381680}"/>
                </a:ext>
              </a:extLst>
            </p:cNvPr>
            <p:cNvSpPr txBox="1"/>
            <p:nvPr/>
          </p:nvSpPr>
          <p:spPr>
            <a:xfrm>
              <a:off x="302607" y="3514774"/>
              <a:ext cx="3772683" cy="95866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err="1"/>
                <a:t>Lập</a:t>
              </a:r>
              <a:r>
                <a:rPr lang="en-US" sz="2000" dirty="0"/>
                <a:t> </a:t>
              </a:r>
              <a:r>
                <a:rPr lang="en-US" sz="2000" dirty="0" err="1"/>
                <a:t>phương</a:t>
              </a:r>
              <a:r>
                <a:rPr lang="en-US" sz="2000" dirty="0"/>
                <a:t> </a:t>
              </a:r>
              <a:r>
                <a:rPr lang="en-US" sz="2000" dirty="0" err="1"/>
                <a:t>án</a:t>
              </a:r>
              <a:r>
                <a:rPr lang="en-US" sz="2000" dirty="0"/>
                <a:t> </a:t>
              </a:r>
              <a:r>
                <a:rPr lang="en-US" sz="2000" dirty="0" err="1"/>
                <a:t>thí</a:t>
              </a:r>
              <a:r>
                <a:rPr lang="en-US" sz="2000" dirty="0"/>
                <a:t> </a:t>
              </a:r>
              <a:r>
                <a:rPr lang="en-US" sz="2000" dirty="0" err="1"/>
                <a:t>nghiệm</a:t>
              </a:r>
              <a:r>
                <a:rPr lang="en-US" sz="2000" dirty="0"/>
                <a:t> </a:t>
              </a:r>
              <a:r>
                <a:rPr lang="en-US" sz="2000" dirty="0" err="1"/>
                <a:t>với</a:t>
              </a:r>
              <a:r>
                <a:rPr lang="en-US" sz="2000" dirty="0"/>
                <a:t> </a:t>
              </a:r>
              <a:r>
                <a:rPr lang="en-US" sz="2000" dirty="0" err="1"/>
                <a:t>các</a:t>
              </a:r>
              <a:r>
                <a:rPr lang="en-US" sz="2000" dirty="0"/>
                <a:t> </a:t>
              </a:r>
              <a:r>
                <a:rPr lang="en-US" sz="2000" dirty="0" err="1"/>
                <a:t>dụng</a:t>
              </a:r>
              <a:r>
                <a:rPr lang="en-US" sz="2000" dirty="0"/>
                <a:t> </a:t>
              </a:r>
              <a:r>
                <a:rPr lang="en-US" sz="2000" dirty="0" err="1"/>
                <a:t>cụ</a:t>
              </a:r>
              <a:r>
                <a:rPr lang="en-US" sz="2000" dirty="0"/>
                <a:t> </a:t>
              </a:r>
              <a:r>
                <a:rPr lang="en-US" sz="2000" dirty="0" err="1"/>
                <a:t>đó</a:t>
              </a:r>
              <a:r>
                <a:rPr lang="en-US" sz="2000" dirty="0"/>
                <a:t>. </a:t>
              </a:r>
            </a:p>
          </p:txBody>
        </p:sp>
      </p:grpSp>
    </p:spTree>
    <p:extLst>
      <p:ext uri="{BB962C8B-B14F-4D97-AF65-F5344CB8AC3E}">
        <p14:creationId xmlns:p14="http://schemas.microsoft.com/office/powerpoint/2010/main" val="9141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anim calcmode="lin" valueType="num">
                                      <p:cBhvr>
                                        <p:cTn id="22" dur="500" fill="hold"/>
                                        <p:tgtEl>
                                          <p:spTgt spid="24"/>
                                        </p:tgtEl>
                                        <p:attrNameLst>
                                          <p:attrName>ppt_x</p:attrName>
                                        </p:attrNameLst>
                                      </p:cBhvr>
                                      <p:tavLst>
                                        <p:tav tm="0">
                                          <p:val>
                                            <p:strVal val="#ppt_x"/>
                                          </p:val>
                                        </p:tav>
                                        <p:tav tm="100000">
                                          <p:val>
                                            <p:strVal val="#ppt_x"/>
                                          </p:val>
                                        </p:tav>
                                      </p:tavLst>
                                    </p:anim>
                                    <p:anim calcmode="lin" valueType="num">
                                      <p:cBhvr>
                                        <p:cTn id="2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BA6CDD-AE74-A049-4806-9AF4C0F3ACFF}"/>
              </a:ext>
            </a:extLst>
          </p:cNvPr>
          <p:cNvGrpSpPr/>
          <p:nvPr/>
        </p:nvGrpSpPr>
        <p:grpSpPr>
          <a:xfrm>
            <a:off x="2" y="0"/>
            <a:ext cx="3459294" cy="574158"/>
            <a:chOff x="2" y="0"/>
            <a:chExt cx="2530548" cy="574158"/>
          </a:xfrm>
        </p:grpSpPr>
        <p:sp>
          <p:nvSpPr>
            <p:cNvPr id="5" name="Rectangle: Single Corner Rounded 4">
              <a:extLst>
                <a:ext uri="{FF2B5EF4-FFF2-40B4-BE49-F238E27FC236}">
                  <a16:creationId xmlns:a16="http://schemas.microsoft.com/office/drawing/2014/main" id="{6C215027-39B6-3238-5D19-3D2D6B058B54}"/>
                </a:ext>
              </a:extLst>
            </p:cNvPr>
            <p:cNvSpPr/>
            <p:nvPr/>
          </p:nvSpPr>
          <p:spPr>
            <a:xfrm flipV="1">
              <a:off x="2" y="0"/>
              <a:ext cx="2530548" cy="574158"/>
            </a:xfrm>
            <a:prstGeom prst="round1Rect">
              <a:avLst>
                <a:gd name="adj" fmla="val 44445"/>
              </a:avLst>
            </a:prstGeom>
            <a:solidFill>
              <a:schemeClr val="tx1">
                <a:lumMod val="25000"/>
                <a:lumOff val="75000"/>
              </a:schemeClr>
            </a:solidFill>
            <a:ln>
              <a:solidFill>
                <a:schemeClr val="tx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B0B94B-0DDD-D6C9-50FC-AABB22749335}"/>
                </a:ext>
              </a:extLst>
            </p:cNvPr>
            <p:cNvSpPr txBox="1"/>
            <p:nvPr/>
          </p:nvSpPr>
          <p:spPr>
            <a:xfrm>
              <a:off x="143843" y="74019"/>
              <a:ext cx="2285692" cy="430887"/>
            </a:xfrm>
            <a:prstGeom prst="rect">
              <a:avLst/>
            </a:prstGeom>
            <a:noFill/>
          </p:spPr>
          <p:txBody>
            <a:bodyPr wrap="none" rtlCol="0">
              <a:spAutoFit/>
            </a:bodyPr>
            <a:lstStyle/>
            <a:p>
              <a:r>
                <a:rPr lang="en-US" sz="2200" b="1" dirty="0" err="1"/>
                <a:t>Tiến</a:t>
              </a:r>
              <a:r>
                <a:rPr lang="en-US" sz="2200" b="1" dirty="0"/>
                <a:t> </a:t>
              </a:r>
              <a:r>
                <a:rPr lang="en-US" sz="2200" b="1" dirty="0" err="1"/>
                <a:t>hành</a:t>
              </a:r>
              <a:r>
                <a:rPr lang="en-US" sz="2200" b="1" dirty="0"/>
                <a:t> </a:t>
              </a:r>
              <a:r>
                <a:rPr lang="en-US" sz="2200" b="1" dirty="0" err="1"/>
                <a:t>thí</a:t>
              </a:r>
              <a:r>
                <a:rPr lang="en-US" sz="2200" b="1" dirty="0"/>
                <a:t> </a:t>
              </a:r>
              <a:r>
                <a:rPr lang="en-US" sz="2200" b="1" dirty="0" err="1"/>
                <a:t>nghiệm</a:t>
              </a:r>
              <a:r>
                <a:rPr lang="en-US" sz="2200" b="1" dirty="0"/>
                <a:t>:</a:t>
              </a:r>
            </a:p>
          </p:txBody>
        </p:sp>
      </p:grpSp>
      <p:pic>
        <p:nvPicPr>
          <p:cNvPr id="7" name="Picture 6">
            <a:extLst>
              <a:ext uri="{FF2B5EF4-FFF2-40B4-BE49-F238E27FC236}">
                <a16:creationId xmlns:a16="http://schemas.microsoft.com/office/drawing/2014/main" id="{A953650F-1777-8CC3-A075-C6B9D75BC204}"/>
              </a:ext>
            </a:extLst>
          </p:cNvPr>
          <p:cNvPicPr>
            <a:picLocks noChangeAspect="1"/>
          </p:cNvPicPr>
          <p:nvPr/>
        </p:nvPicPr>
        <p:blipFill>
          <a:blip r:embed="rId2"/>
          <a:stretch>
            <a:fillRect/>
          </a:stretch>
        </p:blipFill>
        <p:spPr>
          <a:xfrm rot="16200000">
            <a:off x="8176507" y="-57059"/>
            <a:ext cx="811052" cy="1123929"/>
          </a:xfrm>
          <a:prstGeom prst="rect">
            <a:avLst/>
          </a:prstGeom>
        </p:spPr>
      </p:pic>
      <p:grpSp>
        <p:nvGrpSpPr>
          <p:cNvPr id="11" name="Group 10">
            <a:extLst>
              <a:ext uri="{FF2B5EF4-FFF2-40B4-BE49-F238E27FC236}">
                <a16:creationId xmlns:a16="http://schemas.microsoft.com/office/drawing/2014/main" id="{60C06C49-FAEA-3B60-C657-21AC2333B4AD}"/>
              </a:ext>
            </a:extLst>
          </p:cNvPr>
          <p:cNvGrpSpPr/>
          <p:nvPr/>
        </p:nvGrpSpPr>
        <p:grpSpPr>
          <a:xfrm>
            <a:off x="475187" y="774965"/>
            <a:ext cx="8457056" cy="4269156"/>
            <a:chOff x="475187" y="774965"/>
            <a:chExt cx="8457056" cy="4269156"/>
          </a:xfrm>
        </p:grpSpPr>
        <p:sp>
          <p:nvSpPr>
            <p:cNvPr id="8" name="TextBox 7">
              <a:extLst>
                <a:ext uri="{FF2B5EF4-FFF2-40B4-BE49-F238E27FC236}">
                  <a16:creationId xmlns:a16="http://schemas.microsoft.com/office/drawing/2014/main" id="{F3B5F52C-FA75-D739-1CF2-DFAEC69DB9A9}"/>
                </a:ext>
              </a:extLst>
            </p:cNvPr>
            <p:cNvSpPr txBox="1"/>
            <p:nvPr/>
          </p:nvSpPr>
          <p:spPr>
            <a:xfrm>
              <a:off x="475187" y="774965"/>
              <a:ext cx="8193626" cy="3890232"/>
            </a:xfrm>
            <a:prstGeom prst="rect">
              <a:avLst/>
            </a:prstGeom>
            <a:noFill/>
          </p:spPr>
          <p:txBody>
            <a:bodyPr wrap="square" rtlCol="0">
              <a:spAutoFit/>
            </a:bodyPr>
            <a:lstStyle/>
            <a:p>
              <a:pPr marL="342900" indent="-342900" algn="just">
                <a:lnSpc>
                  <a:spcPct val="180000"/>
                </a:lnSpc>
                <a:buFont typeface="Wingdings" panose="05000000000000000000" pitchFamily="2" charset="2"/>
                <a:buChar char="§"/>
              </a:pPr>
              <a:r>
                <a:rPr lang="en-US" sz="2000" dirty="0" err="1"/>
                <a:t>Đọc</a:t>
              </a:r>
              <a:r>
                <a:rPr lang="en-US" sz="2000" dirty="0"/>
                <a:t> </a:t>
              </a:r>
              <a:r>
                <a:rPr lang="en-US" sz="2000" dirty="0" err="1"/>
                <a:t>giá</a:t>
              </a:r>
              <a:r>
                <a:rPr lang="en-US" sz="2000" dirty="0"/>
                <a:t> </a:t>
              </a:r>
              <a:r>
                <a:rPr lang="en-US" sz="2000" dirty="0" err="1"/>
                <a:t>trị</a:t>
              </a:r>
              <a:r>
                <a:rPr lang="en-US" sz="2000" dirty="0"/>
                <a:t> </a:t>
              </a:r>
              <a:r>
                <a:rPr lang="en-US" sz="2000" dirty="0" err="1"/>
                <a:t>phần</a:t>
              </a:r>
              <a:r>
                <a:rPr lang="en-US" sz="2000" dirty="0"/>
                <a:t> </a:t>
              </a:r>
              <a:r>
                <a:rPr lang="en-US" sz="2000" dirty="0" err="1"/>
                <a:t>thể</a:t>
              </a:r>
              <a:r>
                <a:rPr lang="en-US" sz="2000" dirty="0"/>
                <a:t> </a:t>
              </a:r>
              <a:r>
                <a:rPr lang="en-US" sz="2000" dirty="0" err="1"/>
                <a:t>tích</a:t>
              </a:r>
              <a:r>
                <a:rPr lang="en-US" sz="2000" dirty="0"/>
                <a:t> </a:t>
              </a:r>
              <a:r>
                <a:rPr lang="en-US" sz="2000" dirty="0" err="1"/>
                <a:t>chứa</a:t>
              </a:r>
              <a:r>
                <a:rPr lang="en-US" sz="2000" dirty="0"/>
                <a:t> </a:t>
              </a:r>
              <a:r>
                <a:rPr lang="en-US" sz="2000" dirty="0" err="1"/>
                <a:t>khí</a:t>
              </a:r>
              <a:r>
                <a:rPr lang="en-US" sz="2000" dirty="0"/>
                <a:t> </a:t>
              </a:r>
              <a:r>
                <a:rPr lang="en-US" sz="2000" dirty="0" err="1"/>
                <a:t>của</a:t>
              </a:r>
              <a:r>
                <a:rPr lang="en-US" sz="2000" dirty="0"/>
                <a:t> </a:t>
              </a:r>
              <a:r>
                <a:rPr lang="en-US" sz="2000" dirty="0" err="1"/>
                <a:t>xilanh</a:t>
              </a:r>
              <a:r>
                <a:rPr lang="en-US" sz="2000" dirty="0"/>
                <a:t> ban </a:t>
              </a:r>
              <a:r>
                <a:rPr lang="en-US" sz="2000" dirty="0" err="1"/>
                <a:t>đầu</a:t>
              </a:r>
              <a:r>
                <a:rPr lang="en-US" sz="2000" dirty="0"/>
                <a:t>.</a:t>
              </a:r>
            </a:p>
            <a:p>
              <a:pPr marL="342900" indent="-342900" algn="just">
                <a:lnSpc>
                  <a:spcPct val="180000"/>
                </a:lnSpc>
                <a:buFont typeface="Wingdings" panose="05000000000000000000" pitchFamily="2" charset="2"/>
                <a:buChar char="§"/>
              </a:pPr>
              <a:r>
                <a:rPr lang="en-US" sz="2000" dirty="0" err="1"/>
                <a:t>Đọc</a:t>
              </a:r>
              <a:r>
                <a:rPr lang="en-US" sz="2000" dirty="0"/>
                <a:t> </a:t>
              </a:r>
              <a:r>
                <a:rPr lang="en-US" sz="2000" dirty="0" err="1"/>
                <a:t>số</a:t>
              </a:r>
              <a:r>
                <a:rPr lang="en-US" sz="2000" dirty="0"/>
                <a:t> </a:t>
              </a:r>
              <a:r>
                <a:rPr lang="en-US" sz="2000" dirty="0" err="1"/>
                <a:t>chỉ</a:t>
              </a:r>
              <a:r>
                <a:rPr lang="en-US" sz="2000" dirty="0"/>
                <a:t> </a:t>
              </a:r>
              <a:r>
                <a:rPr lang="en-US" sz="2000" dirty="0" err="1"/>
                <a:t>của</a:t>
              </a:r>
              <a:r>
                <a:rPr lang="en-US" sz="2000" dirty="0"/>
                <a:t> </a:t>
              </a:r>
              <a:r>
                <a:rPr lang="en-US" sz="2000" dirty="0" err="1"/>
                <a:t>cảm</a:t>
              </a:r>
              <a:r>
                <a:rPr lang="en-US" sz="2000" dirty="0"/>
                <a:t> </a:t>
              </a:r>
              <a:r>
                <a:rPr lang="en-US" sz="2000" dirty="0" err="1"/>
                <a:t>biến</a:t>
              </a:r>
              <a:r>
                <a:rPr lang="en-US" sz="2000" dirty="0"/>
                <a:t> </a:t>
              </a:r>
              <a:r>
                <a:rPr lang="en-US" sz="2000" dirty="0" err="1"/>
                <a:t>nhiệt</a:t>
              </a:r>
              <a:r>
                <a:rPr lang="en-US" sz="2000" dirty="0"/>
                <a:t> </a:t>
              </a:r>
              <a:r>
                <a:rPr lang="en-US" sz="2000" dirty="0" err="1"/>
                <a:t>độ</a:t>
              </a:r>
              <a:r>
                <a:rPr lang="en-US" sz="2000" dirty="0"/>
                <a:t> </a:t>
              </a:r>
              <a:r>
                <a:rPr lang="en-US" sz="2000" dirty="0" err="1"/>
                <a:t>đo</a:t>
              </a:r>
              <a:r>
                <a:rPr lang="en-US" sz="2000" dirty="0"/>
                <a:t> </a:t>
              </a:r>
              <a:r>
                <a:rPr lang="en-US" sz="2000" dirty="0" err="1"/>
                <a:t>nhiệt</a:t>
              </a:r>
              <a:r>
                <a:rPr lang="en-US" sz="2000" dirty="0"/>
                <a:t> </a:t>
              </a:r>
              <a:r>
                <a:rPr lang="en-US" sz="2000" dirty="0" err="1"/>
                <a:t>độ</a:t>
              </a:r>
              <a:r>
                <a:rPr lang="en-US" sz="2000" dirty="0"/>
                <a:t> </a:t>
              </a:r>
              <a:r>
                <a:rPr lang="en-US" sz="2000" dirty="0" err="1"/>
                <a:t>phòng</a:t>
              </a:r>
              <a:r>
                <a:rPr lang="en-US" sz="2000" dirty="0"/>
                <a:t> (</a:t>
              </a:r>
              <a:r>
                <a:rPr lang="en-US" sz="2000" dirty="0" err="1"/>
                <a:t>cũng</a:t>
              </a:r>
              <a:r>
                <a:rPr lang="en-US" sz="2000" dirty="0"/>
                <a:t> </a:t>
              </a:r>
              <a:r>
                <a:rPr lang="en-US" sz="2000" dirty="0" err="1"/>
                <a:t>là</a:t>
              </a:r>
              <a:r>
                <a:rPr lang="en-US" sz="2000" dirty="0"/>
                <a:t> </a:t>
              </a:r>
              <a:r>
                <a:rPr lang="en-US" sz="2000" dirty="0" err="1"/>
                <a:t>nhiệt</a:t>
              </a:r>
              <a:r>
                <a:rPr lang="en-US" sz="2000" dirty="0"/>
                <a:t> </a:t>
              </a:r>
              <a:r>
                <a:rPr lang="en-US" sz="2000" dirty="0" err="1"/>
                <a:t>độ</a:t>
              </a:r>
              <a:r>
                <a:rPr lang="en-US" sz="2000" dirty="0"/>
                <a:t> </a:t>
              </a:r>
              <a:r>
                <a:rPr lang="en-US" sz="2000" dirty="0" err="1"/>
                <a:t>khí</a:t>
              </a:r>
              <a:r>
                <a:rPr lang="en-US" sz="2000" dirty="0"/>
                <a:t> </a:t>
              </a:r>
              <a:r>
                <a:rPr lang="en-US" sz="2000" dirty="0" err="1"/>
                <a:t>trong</a:t>
              </a:r>
              <a:r>
                <a:rPr lang="en-US" sz="2000" dirty="0"/>
                <a:t> xi </a:t>
              </a:r>
              <a:r>
                <a:rPr lang="en-US" sz="2000" dirty="0" err="1"/>
                <a:t>lanh</a:t>
              </a:r>
              <a:r>
                <a:rPr lang="en-US" sz="2000" dirty="0"/>
                <a:t> </a:t>
              </a:r>
              <a:r>
                <a:rPr lang="en-US" sz="2000" dirty="0" err="1"/>
                <a:t>lúc</a:t>
              </a:r>
              <a:r>
                <a:rPr lang="en-US" sz="2000" dirty="0"/>
                <a:t> </a:t>
              </a:r>
              <a:r>
                <a:rPr lang="en-US" sz="2000" dirty="0" err="1"/>
                <a:t>đầu</a:t>
              </a:r>
              <a:r>
                <a:rPr lang="en-US" sz="2000" dirty="0"/>
                <a:t>).</a:t>
              </a:r>
            </a:p>
            <a:p>
              <a:pPr marL="342900" indent="-342900" algn="just">
                <a:lnSpc>
                  <a:spcPct val="180000"/>
                </a:lnSpc>
                <a:buFont typeface="Wingdings" panose="05000000000000000000" pitchFamily="2" charset="2"/>
                <a:buChar char="§"/>
              </a:pPr>
              <a:r>
                <a:rPr lang="en-US" sz="2000" dirty="0" err="1"/>
                <a:t>Đổ</a:t>
              </a:r>
              <a:r>
                <a:rPr lang="en-US" sz="2000" dirty="0"/>
                <a:t> </a:t>
              </a:r>
              <a:r>
                <a:rPr lang="en-US" sz="2000" dirty="0" err="1"/>
                <a:t>nước</a:t>
              </a:r>
              <a:r>
                <a:rPr lang="en-US" sz="2000" dirty="0"/>
                <a:t> </a:t>
              </a:r>
              <a:r>
                <a:rPr lang="en-US" sz="2000" dirty="0" err="1"/>
                <a:t>nóng</a:t>
              </a:r>
              <a:r>
                <a:rPr lang="en-US" sz="2000" dirty="0"/>
                <a:t> </a:t>
              </a:r>
              <a:r>
                <a:rPr lang="en-US" sz="2000" dirty="0" err="1"/>
                <a:t>vào</a:t>
              </a:r>
              <a:r>
                <a:rPr lang="en-US" sz="2000" dirty="0"/>
                <a:t> </a:t>
              </a:r>
              <a:r>
                <a:rPr lang="en-US" sz="2000" dirty="0" err="1"/>
                <a:t>hộp</a:t>
              </a:r>
              <a:r>
                <a:rPr lang="en-US" sz="2000" dirty="0"/>
                <a:t> </a:t>
              </a:r>
              <a:r>
                <a:rPr lang="en-US" sz="2000" dirty="0" err="1"/>
                <a:t>chứa</a:t>
              </a:r>
              <a:r>
                <a:rPr lang="en-US" sz="2000" dirty="0"/>
                <a:t> </a:t>
              </a:r>
              <a:r>
                <a:rPr lang="en-US" sz="2000" dirty="0" err="1"/>
                <a:t>cho</a:t>
              </a:r>
              <a:r>
                <a:rPr lang="en-US" sz="2000" dirty="0"/>
                <a:t> </a:t>
              </a:r>
              <a:r>
                <a:rPr lang="en-US" sz="2000" dirty="0" err="1"/>
                <a:t>ngập</a:t>
              </a:r>
              <a:r>
                <a:rPr lang="en-US" sz="2000" dirty="0"/>
                <a:t> </a:t>
              </a:r>
              <a:r>
                <a:rPr lang="en-US" sz="2000" dirty="0" err="1"/>
                <a:t>hoàn</a:t>
              </a:r>
              <a:r>
                <a:rPr lang="en-US" sz="2000" dirty="0"/>
                <a:t> </a:t>
              </a:r>
              <a:r>
                <a:rPr lang="en-US" sz="2000" dirty="0" err="1"/>
                <a:t>toàn</a:t>
              </a:r>
              <a:r>
                <a:rPr lang="en-US" sz="2000" dirty="0"/>
                <a:t> </a:t>
              </a:r>
              <a:r>
                <a:rPr lang="en-US" sz="2000" dirty="0" err="1"/>
                <a:t>xilanh</a:t>
              </a:r>
              <a:r>
                <a:rPr lang="en-US" sz="2000" dirty="0"/>
                <a:t>. </a:t>
              </a:r>
              <a:r>
                <a:rPr lang="en-US" sz="2000" dirty="0" err="1"/>
                <a:t>Dịch</a:t>
              </a:r>
              <a:r>
                <a:rPr lang="en-US" sz="2000" dirty="0"/>
                <a:t> pit-</a:t>
              </a:r>
              <a:r>
                <a:rPr lang="en-US" sz="2000" dirty="0" err="1"/>
                <a:t>tông</a:t>
              </a:r>
              <a:r>
                <a:rPr lang="en-US" sz="2000" dirty="0"/>
                <a:t> </a:t>
              </a:r>
              <a:r>
                <a:rPr lang="en-US" sz="2000" dirty="0" err="1"/>
                <a:t>từ</a:t>
              </a:r>
              <a:r>
                <a:rPr lang="en-US" sz="2000" dirty="0"/>
                <a:t> </a:t>
              </a:r>
              <a:r>
                <a:rPr lang="en-US" sz="2000" dirty="0" err="1"/>
                <a:t>từ</a:t>
              </a:r>
              <a:r>
                <a:rPr lang="en-US" sz="2000" dirty="0"/>
                <a:t> </a:t>
              </a:r>
              <a:r>
                <a:rPr lang="en-US" sz="2000" dirty="0" err="1"/>
                <a:t>sao</a:t>
              </a:r>
              <a:r>
                <a:rPr lang="en-US" sz="2000" dirty="0"/>
                <a:t> </a:t>
              </a:r>
              <a:r>
                <a:rPr lang="en-US" sz="2000" dirty="0" err="1"/>
                <a:t>cho</a:t>
              </a:r>
              <a:r>
                <a:rPr lang="en-US" sz="2000" dirty="0"/>
                <a:t> </a:t>
              </a:r>
              <a:r>
                <a:rPr lang="en-US" sz="2000" dirty="0" err="1"/>
                <a:t>số</a:t>
              </a:r>
              <a:r>
                <a:rPr lang="en-US" sz="2000" dirty="0"/>
                <a:t> </a:t>
              </a:r>
              <a:r>
                <a:rPr lang="en-US" sz="2000" dirty="0" err="1"/>
                <a:t>chỉ</a:t>
              </a:r>
              <a:r>
                <a:rPr lang="en-US" sz="2000" dirty="0"/>
                <a:t> </a:t>
              </a:r>
              <a:r>
                <a:rPr lang="en-US" sz="2000" dirty="0" err="1"/>
                <a:t>của</a:t>
              </a:r>
              <a:r>
                <a:rPr lang="en-US" sz="2000" dirty="0"/>
                <a:t> </a:t>
              </a:r>
              <a:r>
                <a:rPr lang="en-US" sz="2000" dirty="0" err="1"/>
                <a:t>áp</a:t>
              </a:r>
              <a:r>
                <a:rPr lang="en-US" sz="2000" dirty="0"/>
                <a:t> </a:t>
              </a:r>
              <a:r>
                <a:rPr lang="en-US" sz="2000" dirty="0" err="1"/>
                <a:t>kế</a:t>
              </a:r>
              <a:r>
                <a:rPr lang="en-US" sz="2000" dirty="0"/>
                <a:t> </a:t>
              </a:r>
              <a:r>
                <a:rPr lang="en-US" sz="2000" dirty="0" err="1"/>
                <a:t>không</a:t>
              </a:r>
              <a:r>
                <a:rPr lang="en-US" sz="2000" dirty="0"/>
                <a:t> </a:t>
              </a:r>
              <a:r>
                <a:rPr lang="en-US" sz="2000" dirty="0" err="1"/>
                <a:t>đổi</a:t>
              </a:r>
              <a:r>
                <a:rPr lang="en-US" sz="2000" dirty="0"/>
                <a:t>. </a:t>
              </a:r>
              <a:r>
                <a:rPr lang="en-US" sz="2000" dirty="0" err="1"/>
                <a:t>Đọc</a:t>
              </a:r>
              <a:r>
                <a:rPr lang="en-US" sz="2000" dirty="0"/>
                <a:t> </a:t>
              </a:r>
              <a:r>
                <a:rPr lang="en-US" sz="2000" dirty="0" err="1"/>
                <a:t>giá</a:t>
              </a:r>
              <a:r>
                <a:rPr lang="en-US" sz="2000" dirty="0"/>
                <a:t> </a:t>
              </a:r>
              <a:r>
                <a:rPr lang="en-US" sz="2000" dirty="0" err="1"/>
                <a:t>trị</a:t>
              </a:r>
              <a:r>
                <a:rPr lang="en-US" sz="2000" dirty="0"/>
                <a:t> </a:t>
              </a:r>
              <a:r>
                <a:rPr lang="en-US" sz="2000" dirty="0" err="1"/>
                <a:t>của</a:t>
              </a:r>
              <a:r>
                <a:rPr lang="en-US" sz="2000" dirty="0"/>
                <a:t> </a:t>
              </a:r>
              <a:r>
                <a:rPr lang="en-US" sz="2000" dirty="0" err="1"/>
                <a:t>phần</a:t>
              </a:r>
              <a:r>
                <a:rPr lang="en-US" sz="2000" dirty="0"/>
                <a:t> </a:t>
              </a:r>
              <a:r>
                <a:rPr lang="en-US" sz="2000" dirty="0" err="1"/>
                <a:t>thể</a:t>
              </a:r>
              <a:r>
                <a:rPr lang="en-US" sz="2000" dirty="0"/>
                <a:t> </a:t>
              </a:r>
              <a:r>
                <a:rPr lang="en-US" sz="2000" dirty="0" err="1"/>
                <a:t>tích</a:t>
              </a:r>
              <a:r>
                <a:rPr lang="en-US" sz="2000" dirty="0"/>
                <a:t> </a:t>
              </a:r>
              <a:r>
                <a:rPr lang="en-US" sz="2000" dirty="0" err="1"/>
                <a:t>chứa</a:t>
              </a:r>
              <a:r>
                <a:rPr lang="en-US" sz="2000" dirty="0"/>
                <a:t> </a:t>
              </a:r>
              <a:r>
                <a:rPr lang="en-US" sz="2000" dirty="0" err="1"/>
                <a:t>khí</a:t>
              </a:r>
              <a:r>
                <a:rPr lang="en-US" sz="2000" dirty="0"/>
                <a:t> </a:t>
              </a:r>
              <a:r>
                <a:rPr lang="en-US" sz="2000" dirty="0" err="1"/>
                <a:t>và</a:t>
              </a:r>
              <a:r>
                <a:rPr lang="en-US" sz="2000" dirty="0"/>
                <a:t> </a:t>
              </a:r>
              <a:r>
                <a:rPr lang="en-US" sz="2000" dirty="0" err="1"/>
                <a:t>nhiệt</a:t>
              </a:r>
              <a:r>
                <a:rPr lang="en-US" sz="2000" dirty="0"/>
                <a:t> </a:t>
              </a:r>
              <a:r>
                <a:rPr lang="en-US" sz="2000" dirty="0" err="1"/>
                <a:t>độ</a:t>
              </a:r>
              <a:r>
                <a:rPr lang="en-US" sz="2000" dirty="0"/>
                <a:t> </a:t>
              </a:r>
              <a:r>
                <a:rPr lang="en-US" sz="2000" dirty="0" err="1"/>
                <a:t>sau</a:t>
              </a:r>
              <a:r>
                <a:rPr lang="en-US" sz="2000" dirty="0"/>
                <a:t> </a:t>
              </a:r>
              <a:r>
                <a:rPr lang="en-US" sz="2000" dirty="0" err="1"/>
                <a:t>mỗi</a:t>
              </a:r>
              <a:r>
                <a:rPr lang="en-US" sz="2000" dirty="0"/>
                <a:t> </a:t>
              </a:r>
              <a:r>
                <a:rPr lang="en-US" sz="2000" dirty="0" err="1"/>
                <a:t>phút</a:t>
              </a:r>
              <a:r>
                <a:rPr lang="en-US" sz="2000" dirty="0"/>
                <a:t>.</a:t>
              </a:r>
            </a:p>
            <a:p>
              <a:pPr marL="342900" indent="-342900" algn="just">
                <a:lnSpc>
                  <a:spcPct val="180000"/>
                </a:lnSpc>
                <a:buFont typeface="Wingdings" panose="05000000000000000000" pitchFamily="2" charset="2"/>
                <a:buChar char="§"/>
              </a:pPr>
              <a:r>
                <a:rPr lang="en-US" sz="2000" dirty="0" err="1"/>
                <a:t>Ghi</a:t>
              </a:r>
              <a:r>
                <a:rPr lang="en-US" sz="2000" dirty="0"/>
                <a:t> </a:t>
              </a:r>
              <a:r>
                <a:rPr lang="en-US" sz="2000" dirty="0" err="1"/>
                <a:t>kết</a:t>
              </a:r>
              <a:r>
                <a:rPr lang="en-US" sz="2000" dirty="0"/>
                <a:t> </a:t>
              </a:r>
              <a:r>
                <a:rPr lang="en-US" sz="2000" dirty="0" err="1"/>
                <a:t>quả</a:t>
              </a:r>
              <a:r>
                <a:rPr lang="en-US" sz="2000" dirty="0"/>
                <a:t> </a:t>
              </a:r>
              <a:r>
                <a:rPr lang="en-US" sz="2000" dirty="0" err="1"/>
                <a:t>vào</a:t>
              </a:r>
              <a:r>
                <a:rPr lang="en-US" sz="2000" dirty="0"/>
                <a:t> </a:t>
              </a:r>
              <a:r>
                <a:rPr lang="en-US" sz="2000" dirty="0" err="1"/>
                <a:t>mẫu</a:t>
              </a:r>
              <a:r>
                <a:rPr lang="en-US" sz="2000" dirty="0"/>
                <a:t> </a:t>
              </a:r>
              <a:r>
                <a:rPr lang="en-US" sz="2000" dirty="0" err="1"/>
                <a:t>như</a:t>
              </a:r>
              <a:r>
                <a:rPr lang="en-US" sz="2000" dirty="0"/>
                <a:t> </a:t>
              </a:r>
              <a:r>
                <a:rPr lang="en-US" sz="2000" dirty="0" err="1"/>
                <a:t>Bảng</a:t>
              </a:r>
              <a:r>
                <a:rPr lang="en-US" sz="2000" dirty="0"/>
                <a:t> 2.2.</a:t>
              </a:r>
            </a:p>
          </p:txBody>
        </p:sp>
        <p:pic>
          <p:nvPicPr>
            <p:cNvPr id="10" name="Picture 9">
              <a:extLst>
                <a:ext uri="{FF2B5EF4-FFF2-40B4-BE49-F238E27FC236}">
                  <a16:creationId xmlns:a16="http://schemas.microsoft.com/office/drawing/2014/main" id="{C31AC2C4-185B-7BDF-E65F-74348893FBE4}"/>
                </a:ext>
              </a:extLst>
            </p:cNvPr>
            <p:cNvPicPr>
              <a:picLocks noChangeAspect="1"/>
            </p:cNvPicPr>
            <p:nvPr/>
          </p:nvPicPr>
          <p:blipFill>
            <a:blip r:embed="rId3"/>
            <a:stretch>
              <a:fillRect/>
            </a:stretch>
          </p:blipFill>
          <p:spPr>
            <a:xfrm>
              <a:off x="8231822" y="3693309"/>
              <a:ext cx="700421" cy="1350812"/>
            </a:xfrm>
            <a:prstGeom prst="rect">
              <a:avLst/>
            </a:prstGeom>
          </p:spPr>
        </p:pic>
      </p:grpSp>
    </p:spTree>
    <p:extLst>
      <p:ext uri="{BB962C8B-B14F-4D97-AF65-F5344CB8AC3E}">
        <p14:creationId xmlns:p14="http://schemas.microsoft.com/office/powerpoint/2010/main" val="60595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B951E-1765-2DEC-A2D6-97E0D653E8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16253CB-D803-6C44-9135-856785527E56}"/>
              </a:ext>
            </a:extLst>
          </p:cNvPr>
          <p:cNvSpPr txBox="1"/>
          <p:nvPr/>
        </p:nvSpPr>
        <p:spPr>
          <a:xfrm>
            <a:off x="806122" y="705666"/>
            <a:ext cx="7702997" cy="958660"/>
          </a:xfrm>
          <a:prstGeom prst="rect">
            <a:avLst/>
          </a:prstGeom>
          <a:noFill/>
        </p:spPr>
        <p:txBody>
          <a:bodyPr wrap="square" rtlCol="0">
            <a:spAutoFit/>
          </a:bodyPr>
          <a:lstStyle/>
          <a:p>
            <a:pPr algn="ctr">
              <a:lnSpc>
                <a:spcPct val="150000"/>
              </a:lnSpc>
            </a:pPr>
            <a:r>
              <a:rPr lang="en-US" sz="2000" b="1" dirty="0" err="1"/>
              <a:t>Bảng</a:t>
            </a:r>
            <a:r>
              <a:rPr lang="en-US" sz="2000" b="1" dirty="0"/>
              <a:t> 2.2. </a:t>
            </a:r>
            <a:r>
              <a:rPr lang="en-US" sz="2000" dirty="0" err="1">
                <a:solidFill>
                  <a:srgbClr val="002060"/>
                </a:solidFill>
              </a:rPr>
              <a:t>Kết</a:t>
            </a:r>
            <a:r>
              <a:rPr lang="en-US" sz="2000" dirty="0">
                <a:solidFill>
                  <a:srgbClr val="002060"/>
                </a:solidFill>
              </a:rPr>
              <a:t> </a:t>
            </a:r>
            <a:r>
              <a:rPr lang="en-US" sz="2000" dirty="0" err="1">
                <a:solidFill>
                  <a:srgbClr val="002060"/>
                </a:solidFill>
              </a:rPr>
              <a:t>quả</a:t>
            </a:r>
            <a:r>
              <a:rPr lang="en-US" sz="2000" dirty="0">
                <a:solidFill>
                  <a:srgbClr val="002060"/>
                </a:solidFill>
              </a:rPr>
              <a:t> </a:t>
            </a:r>
            <a:r>
              <a:rPr lang="en-US" sz="2000" dirty="0" err="1">
                <a:solidFill>
                  <a:srgbClr val="002060"/>
                </a:solidFill>
              </a:rPr>
              <a:t>thí</a:t>
            </a:r>
            <a:r>
              <a:rPr lang="en-US" sz="2000" dirty="0">
                <a:solidFill>
                  <a:srgbClr val="002060"/>
                </a:solidFill>
              </a:rPr>
              <a:t> </a:t>
            </a:r>
            <a:r>
              <a:rPr lang="en-US" sz="2000" dirty="0" err="1">
                <a:solidFill>
                  <a:srgbClr val="002060"/>
                </a:solidFill>
              </a:rPr>
              <a:t>nghiệm</a:t>
            </a:r>
            <a:r>
              <a:rPr lang="en-US" sz="2000" dirty="0">
                <a:solidFill>
                  <a:srgbClr val="002060"/>
                </a:solidFill>
              </a:rPr>
              <a:t> </a:t>
            </a:r>
            <a:r>
              <a:rPr lang="en-US" sz="2000" dirty="0" err="1">
                <a:solidFill>
                  <a:srgbClr val="002060"/>
                </a:solidFill>
              </a:rPr>
              <a:t>đo</a:t>
            </a:r>
            <a:r>
              <a:rPr lang="en-US" sz="2000" dirty="0">
                <a:solidFill>
                  <a:srgbClr val="002060"/>
                </a:solidFill>
              </a:rPr>
              <a:t> </a:t>
            </a:r>
            <a:r>
              <a:rPr lang="en-US" sz="2000" dirty="0" err="1">
                <a:solidFill>
                  <a:srgbClr val="002060"/>
                </a:solidFill>
              </a:rPr>
              <a:t>nhiệt</a:t>
            </a:r>
            <a:r>
              <a:rPr lang="en-US" sz="2000" dirty="0">
                <a:solidFill>
                  <a:srgbClr val="002060"/>
                </a:solidFill>
              </a:rPr>
              <a:t> </a:t>
            </a:r>
            <a:r>
              <a:rPr lang="en-US" sz="2000" dirty="0" err="1">
                <a:solidFill>
                  <a:srgbClr val="002060"/>
                </a:solidFill>
              </a:rPr>
              <a:t>độ</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thể</a:t>
            </a:r>
            <a:r>
              <a:rPr lang="en-US" sz="2000" dirty="0">
                <a:solidFill>
                  <a:srgbClr val="002060"/>
                </a:solidFill>
              </a:rPr>
              <a:t> </a:t>
            </a:r>
            <a:r>
              <a:rPr lang="en-US" sz="2000" dirty="0" err="1">
                <a:solidFill>
                  <a:srgbClr val="002060"/>
                </a:solidFill>
              </a:rPr>
              <a:t>tích</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chất</a:t>
            </a:r>
            <a:r>
              <a:rPr lang="en-US" sz="2000" dirty="0">
                <a:solidFill>
                  <a:srgbClr val="002060"/>
                </a:solidFill>
              </a:rPr>
              <a:t> </a:t>
            </a:r>
            <a:r>
              <a:rPr lang="en-US" sz="2000" dirty="0" err="1">
                <a:solidFill>
                  <a:srgbClr val="002060"/>
                </a:solidFill>
              </a:rPr>
              <a:t>khí</a:t>
            </a:r>
            <a:r>
              <a:rPr lang="en-US" sz="2000" dirty="0">
                <a:solidFill>
                  <a:srgbClr val="002060"/>
                </a:solidFill>
              </a:rPr>
              <a:t> </a:t>
            </a:r>
            <a:r>
              <a:rPr lang="en-US" sz="2000" dirty="0" err="1">
                <a:solidFill>
                  <a:srgbClr val="002060"/>
                </a:solidFill>
              </a:rPr>
              <a:t>khi</a:t>
            </a:r>
            <a:r>
              <a:rPr lang="en-US" sz="2000" dirty="0">
                <a:solidFill>
                  <a:srgbClr val="002060"/>
                </a:solidFill>
              </a:rPr>
              <a:t> </a:t>
            </a:r>
            <a:r>
              <a:rPr lang="en-US" sz="2000" dirty="0" err="1">
                <a:solidFill>
                  <a:srgbClr val="002060"/>
                </a:solidFill>
              </a:rPr>
              <a:t>áp</a:t>
            </a:r>
            <a:r>
              <a:rPr lang="en-US" sz="2000" dirty="0">
                <a:solidFill>
                  <a:srgbClr val="002060"/>
                </a:solidFill>
              </a:rPr>
              <a:t> </a:t>
            </a:r>
            <a:r>
              <a:rPr lang="en-US" sz="2000" dirty="0" err="1">
                <a:solidFill>
                  <a:srgbClr val="002060"/>
                </a:solidFill>
              </a:rPr>
              <a:t>suất</a:t>
            </a:r>
            <a:r>
              <a:rPr lang="en-US" sz="2000" dirty="0">
                <a:solidFill>
                  <a:srgbClr val="002060"/>
                </a:solidFill>
              </a:rPr>
              <a:t> </a:t>
            </a:r>
            <a:r>
              <a:rPr lang="en-US" sz="2000" dirty="0" err="1">
                <a:solidFill>
                  <a:srgbClr val="002060"/>
                </a:solidFill>
              </a:rPr>
              <a:t>không</a:t>
            </a:r>
            <a:r>
              <a:rPr lang="en-US" sz="2000" dirty="0">
                <a:solidFill>
                  <a:srgbClr val="002060"/>
                </a:solidFill>
              </a:rPr>
              <a:t> </a:t>
            </a:r>
            <a:r>
              <a:rPr lang="en-US" sz="2000" dirty="0" err="1">
                <a:solidFill>
                  <a:srgbClr val="002060"/>
                </a:solidFill>
              </a:rPr>
              <a:t>đổi</a:t>
            </a:r>
            <a:r>
              <a:rPr lang="en-US" sz="2000" dirty="0">
                <a:solidFill>
                  <a:srgbClr val="002060"/>
                </a:solidFill>
              </a:rPr>
              <a:t> </a:t>
            </a:r>
          </a:p>
        </p:txBody>
      </p:sp>
      <p:grpSp>
        <p:nvGrpSpPr>
          <p:cNvPr id="5" name="Group 4">
            <a:extLst>
              <a:ext uri="{FF2B5EF4-FFF2-40B4-BE49-F238E27FC236}">
                <a16:creationId xmlns:a16="http://schemas.microsoft.com/office/drawing/2014/main" id="{261D331B-73F1-EEB0-3830-6DBD48E948D1}"/>
              </a:ext>
            </a:extLst>
          </p:cNvPr>
          <p:cNvGrpSpPr/>
          <p:nvPr/>
        </p:nvGrpSpPr>
        <p:grpSpPr>
          <a:xfrm>
            <a:off x="1" y="0"/>
            <a:ext cx="2818149" cy="574158"/>
            <a:chOff x="2" y="0"/>
            <a:chExt cx="2442207" cy="574158"/>
          </a:xfrm>
        </p:grpSpPr>
        <p:sp>
          <p:nvSpPr>
            <p:cNvPr id="3" name="Rectangle: Single Corner Rounded 2">
              <a:extLst>
                <a:ext uri="{FF2B5EF4-FFF2-40B4-BE49-F238E27FC236}">
                  <a16:creationId xmlns:a16="http://schemas.microsoft.com/office/drawing/2014/main" id="{D910C5B5-89AD-28EC-6139-A1769EF3DB53}"/>
                </a:ext>
              </a:extLst>
            </p:cNvPr>
            <p:cNvSpPr/>
            <p:nvPr/>
          </p:nvSpPr>
          <p:spPr>
            <a:xfrm flipV="1">
              <a:off x="2" y="0"/>
              <a:ext cx="2442207" cy="574158"/>
            </a:xfrm>
            <a:prstGeom prst="round1Rect">
              <a:avLst>
                <a:gd name="adj" fmla="val 44445"/>
              </a:avLst>
            </a:prstGeom>
            <a:solidFill>
              <a:schemeClr val="tx1">
                <a:lumMod val="25000"/>
                <a:lumOff val="75000"/>
              </a:schemeClr>
            </a:solidFill>
            <a:ln>
              <a:solidFill>
                <a:schemeClr val="tx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6205C00-79E3-1615-6B6C-17BB0C19FF06}"/>
                </a:ext>
              </a:extLst>
            </p:cNvPr>
            <p:cNvSpPr txBox="1"/>
            <p:nvPr/>
          </p:nvSpPr>
          <p:spPr>
            <a:xfrm>
              <a:off x="174403" y="87024"/>
              <a:ext cx="2267806" cy="430887"/>
            </a:xfrm>
            <a:prstGeom prst="rect">
              <a:avLst/>
            </a:prstGeom>
            <a:noFill/>
          </p:spPr>
          <p:txBody>
            <a:bodyPr wrap="square" rtlCol="0">
              <a:spAutoFit/>
            </a:bodyPr>
            <a:lstStyle/>
            <a:p>
              <a:r>
                <a:rPr lang="en-US" sz="2200" b="1" dirty="0" err="1"/>
                <a:t>Số</a:t>
              </a:r>
              <a:r>
                <a:rPr lang="en-US" sz="2200" b="1" dirty="0"/>
                <a:t> </a:t>
              </a:r>
              <a:r>
                <a:rPr lang="en-US" sz="2200" b="1" dirty="0" err="1"/>
                <a:t>liệu</a:t>
              </a:r>
              <a:r>
                <a:rPr lang="en-US" sz="2200" b="1" dirty="0"/>
                <a:t> </a:t>
              </a:r>
              <a:r>
                <a:rPr lang="en-US" sz="2200" b="1" dirty="0" err="1"/>
                <a:t>minh</a:t>
              </a:r>
              <a:r>
                <a:rPr lang="en-US" sz="2200" b="1" dirty="0"/>
                <a:t> </a:t>
              </a:r>
              <a:r>
                <a:rPr lang="en-US" sz="2200" b="1" dirty="0" err="1"/>
                <a:t>họa</a:t>
              </a:r>
              <a:r>
                <a:rPr lang="en-US" sz="2200" b="1" dirty="0"/>
                <a:t>:</a:t>
              </a:r>
            </a:p>
          </p:txBody>
        </p:sp>
      </p:gr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33AF5E47-73C5-9E16-D2DE-1E06C1EF6380}"/>
                  </a:ext>
                </a:extLst>
              </p:cNvPr>
              <p:cNvGraphicFramePr>
                <a:graphicFrameLocks noGrp="1"/>
              </p:cNvGraphicFramePr>
              <p:nvPr>
                <p:extLst>
                  <p:ext uri="{D42A27DB-BD31-4B8C-83A1-F6EECF244321}">
                    <p14:modId xmlns:p14="http://schemas.microsoft.com/office/powerpoint/2010/main" val="949349209"/>
                  </p:ext>
                </p:extLst>
              </p:nvPr>
            </p:nvGraphicFramePr>
            <p:xfrm>
              <a:off x="519086" y="1795835"/>
              <a:ext cx="8277070" cy="3128704"/>
            </p:xfrm>
            <a:graphic>
              <a:graphicData uri="http://schemas.openxmlformats.org/drawingml/2006/table">
                <a:tbl>
                  <a:tblPr firstRow="1" bandRow="1">
                    <a:tableStyleId>{5C26DD0D-1454-4133-82FF-C65FB5B43222}</a:tableStyleId>
                  </a:tblPr>
                  <a:tblGrid>
                    <a:gridCol w="1280181">
                      <a:extLst>
                        <a:ext uri="{9D8B030D-6E8A-4147-A177-3AD203B41FA5}">
                          <a16:colId xmlns:a16="http://schemas.microsoft.com/office/drawing/2014/main" val="1502457724"/>
                        </a:ext>
                      </a:extLst>
                    </a:gridCol>
                    <a:gridCol w="2904574">
                      <a:extLst>
                        <a:ext uri="{9D8B030D-6E8A-4147-A177-3AD203B41FA5}">
                          <a16:colId xmlns:a16="http://schemas.microsoft.com/office/drawing/2014/main" val="125131119"/>
                        </a:ext>
                      </a:extLst>
                    </a:gridCol>
                    <a:gridCol w="2908092">
                      <a:extLst>
                        <a:ext uri="{9D8B030D-6E8A-4147-A177-3AD203B41FA5}">
                          <a16:colId xmlns:a16="http://schemas.microsoft.com/office/drawing/2014/main" val="2933521872"/>
                        </a:ext>
                      </a:extLst>
                    </a:gridCol>
                    <a:gridCol w="1184223">
                      <a:extLst>
                        <a:ext uri="{9D8B030D-6E8A-4147-A177-3AD203B41FA5}">
                          <a16:colId xmlns:a16="http://schemas.microsoft.com/office/drawing/2014/main" val="2441469073"/>
                        </a:ext>
                      </a:extLst>
                    </a:gridCol>
                  </a:tblGrid>
                  <a:tr h="951769">
                    <a:tc>
                      <a:txBody>
                        <a:bodyPr/>
                        <a:lstStyle/>
                        <a:p>
                          <a:pPr algn="ctr"/>
                          <a:r>
                            <a:rPr lang="en-US" sz="2000" b="1" dirty="0" err="1"/>
                            <a:t>Lần</a:t>
                          </a:r>
                          <a:r>
                            <a:rPr lang="en-US" sz="2000" b="1" dirty="0"/>
                            <a:t> </a:t>
                          </a:r>
                          <a:r>
                            <a:rPr lang="en-US" sz="2000" b="1" dirty="0" err="1"/>
                            <a:t>đo</a:t>
                          </a:r>
                          <a:endParaRPr lang="en-US" sz="2000" b="1"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30000"/>
                            </a:lnSpc>
                          </a:pPr>
                          <a:r>
                            <a:rPr lang="en-US" sz="2000" b="1" dirty="0" err="1"/>
                            <a:t>Nhiệt</a:t>
                          </a:r>
                          <a:r>
                            <a:rPr lang="en-US" sz="2000" b="1" dirty="0"/>
                            <a:t> </a:t>
                          </a:r>
                          <a:r>
                            <a:rPr lang="en-US" sz="2000" b="1" dirty="0" err="1"/>
                            <a:t>độ</a:t>
                          </a:r>
                          <a:r>
                            <a:rPr lang="en-US" sz="2000" b="1" dirty="0"/>
                            <a:t> </a:t>
                          </a:r>
                          <a:r>
                            <a:rPr lang="en-US" sz="2000" b="1" dirty="0" err="1"/>
                            <a:t>của</a:t>
                          </a:r>
                          <a:r>
                            <a:rPr lang="en-US" sz="2000" b="1" dirty="0"/>
                            <a:t> </a:t>
                          </a:r>
                          <a:r>
                            <a:rPr lang="en-US" sz="2000" b="1" dirty="0" err="1"/>
                            <a:t>khí</a:t>
                          </a:r>
                          <a:r>
                            <a:rPr lang="en-US" sz="2000" b="1" dirty="0"/>
                            <a:t> </a:t>
                          </a:r>
                        </a:p>
                        <a:p>
                          <a:pPr algn="ctr">
                            <a:lnSpc>
                              <a:spcPct val="130000"/>
                            </a:lnSpc>
                          </a:pPr>
                          <a:r>
                            <a:rPr lang="en-US" sz="2000" b="1" dirty="0" err="1"/>
                            <a:t>trong</a:t>
                          </a:r>
                          <a:r>
                            <a:rPr lang="en-US" sz="2000" b="1" dirty="0"/>
                            <a:t> </a:t>
                          </a:r>
                          <a:r>
                            <a:rPr lang="en-US" sz="2000" b="1" dirty="0" err="1"/>
                            <a:t>xilanh</a:t>
                          </a:r>
                          <a:r>
                            <a:rPr lang="en-US" sz="2000" b="1" dirty="0"/>
                            <a:t> t (</a:t>
                          </a:r>
                          <a:r>
                            <a:rPr lang="en-US" sz="2000" b="1" baseline="30000" dirty="0" err="1"/>
                            <a:t>o</a:t>
                          </a:r>
                          <a:r>
                            <a:rPr lang="en-US" sz="2000" b="1" baseline="0" dirty="0" err="1"/>
                            <a:t>C</a:t>
                          </a:r>
                          <a:r>
                            <a:rPr lang="en-US" sz="2000" b="1" baseline="0" dirty="0"/>
                            <a:t>)</a:t>
                          </a:r>
                          <a:endParaRPr lang="en-US" sz="2000" b="1"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30000"/>
                            </a:lnSpc>
                          </a:pPr>
                          <a:r>
                            <a:rPr lang="en-US" sz="2000" b="1" dirty="0" err="1"/>
                            <a:t>Thể</a:t>
                          </a:r>
                          <a:r>
                            <a:rPr lang="en-US" sz="2000" b="1" dirty="0"/>
                            <a:t> </a:t>
                          </a:r>
                          <a:r>
                            <a:rPr lang="en-US" sz="2000" b="1" dirty="0" err="1"/>
                            <a:t>tích</a:t>
                          </a:r>
                          <a:r>
                            <a:rPr lang="en-US" sz="2000" b="1" dirty="0"/>
                            <a:t> </a:t>
                          </a:r>
                          <a:r>
                            <a:rPr lang="en-US" sz="2000" b="1" dirty="0" err="1"/>
                            <a:t>khí</a:t>
                          </a:r>
                          <a:r>
                            <a:rPr lang="en-US" sz="2000" b="1" dirty="0"/>
                            <a:t> </a:t>
                          </a:r>
                          <a:r>
                            <a:rPr lang="en-US" sz="2000" b="1" dirty="0" err="1"/>
                            <a:t>trong</a:t>
                          </a:r>
                          <a:r>
                            <a:rPr lang="en-US" sz="2000" b="1" dirty="0"/>
                            <a:t> </a:t>
                          </a:r>
                          <a:r>
                            <a:rPr lang="en-US" sz="2000" b="1" dirty="0" err="1"/>
                            <a:t>xilanh</a:t>
                          </a:r>
                          <a:r>
                            <a:rPr lang="en-US" sz="2000" b="1" dirty="0"/>
                            <a:t> V (ml)</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2000" b="1" i="1" smtClean="0">
                                        <a:latin typeface="Cambria Math" panose="02040503050406030204" pitchFamily="18" charset="0"/>
                                      </a:rPr>
                                    </m:ctrlPr>
                                  </m:fPr>
                                  <m:num>
                                    <m:r>
                                      <a:rPr lang="en-US" sz="2000" b="1" i="0" smtClean="0">
                                        <a:latin typeface="Cambria Math" panose="02040503050406030204" pitchFamily="18" charset="0"/>
                                      </a:rPr>
                                      <m:t>𝐕</m:t>
                                    </m:r>
                                  </m:num>
                                  <m:den>
                                    <m:r>
                                      <a:rPr lang="en-US" sz="2000" b="1" i="0" smtClean="0">
                                        <a:latin typeface="Cambria Math" panose="02040503050406030204" pitchFamily="18" charset="0"/>
                                      </a:rPr>
                                      <m:t>𝐓</m:t>
                                    </m:r>
                                  </m:den>
                                </m:f>
                              </m:oMath>
                            </m:oMathPara>
                          </a14:m>
                          <a:endParaRPr lang="en-US" sz="2000" b="1" i="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29950657"/>
                      </a:ext>
                    </a:extLst>
                  </a:tr>
                  <a:tr h="435387">
                    <a:tc>
                      <a:txBody>
                        <a:bodyPr/>
                        <a:lstStyle/>
                        <a:p>
                          <a:pPr algn="ctr"/>
                          <a:r>
                            <a:rPr lang="en-US"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45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75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65168701"/>
                      </a:ext>
                    </a:extLst>
                  </a:tr>
                  <a:tr h="435387">
                    <a:tc>
                      <a:txBody>
                        <a:bodyPr/>
                        <a:lstStyle/>
                        <a:p>
                          <a:pPr algn="ctr"/>
                          <a:r>
                            <a:rPr lang="en-US"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41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74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145037749"/>
                      </a:ext>
                    </a:extLst>
                  </a:tr>
                  <a:tr h="435387">
                    <a:tc>
                      <a:txBody>
                        <a:bodyPr/>
                        <a:lstStyle/>
                        <a:p>
                          <a:pPr algn="ctr"/>
                          <a:r>
                            <a:rPr lang="en-US"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37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73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2883146816"/>
                      </a:ext>
                    </a:extLst>
                  </a:tr>
                  <a:tr h="435387">
                    <a:tc>
                      <a:txBody>
                        <a:bodyPr/>
                        <a:lstStyle/>
                        <a:p>
                          <a:pPr algn="ctr"/>
                          <a:r>
                            <a:rPr lang="en-US" sz="2000" dirty="0">
                              <a:solidFill>
                                <a:srgbClr val="000000"/>
                              </a:solidFill>
                            </a:rPr>
                            <a:t>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32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72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775422528"/>
                      </a:ext>
                    </a:extLst>
                  </a:tr>
                  <a:tr h="435387">
                    <a:tc>
                      <a:txBody>
                        <a:bodyPr/>
                        <a:lstStyle/>
                        <a:p>
                          <a:pPr algn="ctr"/>
                          <a:r>
                            <a:rPr lang="en-US" sz="2000" dirty="0">
                              <a:solidFill>
                                <a:srgbClr val="000000"/>
                              </a:solidFill>
                            </a:rPr>
                            <a:t>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28</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71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287832210"/>
                      </a:ext>
                    </a:extLst>
                  </a:tr>
                </a:tbl>
              </a:graphicData>
            </a:graphic>
          </p:graphicFrame>
        </mc:Choice>
        <mc:Fallback xmlns="">
          <p:graphicFrame>
            <p:nvGraphicFramePr>
              <p:cNvPr id="6" name="Table 5">
                <a:extLst>
                  <a:ext uri="{FF2B5EF4-FFF2-40B4-BE49-F238E27FC236}">
                    <a16:creationId xmlns:a16="http://schemas.microsoft.com/office/drawing/2014/main" id="{33AF5E47-73C5-9E16-D2DE-1E06C1EF6380}"/>
                  </a:ext>
                </a:extLst>
              </p:cNvPr>
              <p:cNvGraphicFramePr>
                <a:graphicFrameLocks noGrp="1"/>
              </p:cNvGraphicFramePr>
              <p:nvPr>
                <p:extLst>
                  <p:ext uri="{D42A27DB-BD31-4B8C-83A1-F6EECF244321}">
                    <p14:modId xmlns:p14="http://schemas.microsoft.com/office/powerpoint/2010/main" val="949349209"/>
                  </p:ext>
                </p:extLst>
              </p:nvPr>
            </p:nvGraphicFramePr>
            <p:xfrm>
              <a:off x="519086" y="1795835"/>
              <a:ext cx="8277070" cy="3128704"/>
            </p:xfrm>
            <a:graphic>
              <a:graphicData uri="http://schemas.openxmlformats.org/drawingml/2006/table">
                <a:tbl>
                  <a:tblPr firstRow="1" bandRow="1">
                    <a:tableStyleId>{5C26DD0D-1454-4133-82FF-C65FB5B43222}</a:tableStyleId>
                  </a:tblPr>
                  <a:tblGrid>
                    <a:gridCol w="1280181">
                      <a:extLst>
                        <a:ext uri="{9D8B030D-6E8A-4147-A177-3AD203B41FA5}">
                          <a16:colId xmlns:a16="http://schemas.microsoft.com/office/drawing/2014/main" val="1502457724"/>
                        </a:ext>
                      </a:extLst>
                    </a:gridCol>
                    <a:gridCol w="2904574">
                      <a:extLst>
                        <a:ext uri="{9D8B030D-6E8A-4147-A177-3AD203B41FA5}">
                          <a16:colId xmlns:a16="http://schemas.microsoft.com/office/drawing/2014/main" val="125131119"/>
                        </a:ext>
                      </a:extLst>
                    </a:gridCol>
                    <a:gridCol w="2908092">
                      <a:extLst>
                        <a:ext uri="{9D8B030D-6E8A-4147-A177-3AD203B41FA5}">
                          <a16:colId xmlns:a16="http://schemas.microsoft.com/office/drawing/2014/main" val="2933521872"/>
                        </a:ext>
                      </a:extLst>
                    </a:gridCol>
                    <a:gridCol w="1184223">
                      <a:extLst>
                        <a:ext uri="{9D8B030D-6E8A-4147-A177-3AD203B41FA5}">
                          <a16:colId xmlns:a16="http://schemas.microsoft.com/office/drawing/2014/main" val="2441469073"/>
                        </a:ext>
                      </a:extLst>
                    </a:gridCol>
                  </a:tblGrid>
                  <a:tr h="951769">
                    <a:tc>
                      <a:txBody>
                        <a:bodyPr/>
                        <a:lstStyle/>
                        <a:p>
                          <a:pPr algn="ctr"/>
                          <a:r>
                            <a:rPr lang="en-US" sz="2000" b="1" dirty="0" err="1"/>
                            <a:t>Lần</a:t>
                          </a:r>
                          <a:r>
                            <a:rPr lang="en-US" sz="2000" b="1" dirty="0"/>
                            <a:t> </a:t>
                          </a:r>
                          <a:r>
                            <a:rPr lang="en-US" sz="2000" b="1" dirty="0" err="1"/>
                            <a:t>đo</a:t>
                          </a:r>
                          <a:endParaRPr lang="en-US" sz="2000" b="1"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30000"/>
                            </a:lnSpc>
                          </a:pPr>
                          <a:r>
                            <a:rPr lang="en-US" sz="2000" b="1" dirty="0" err="1"/>
                            <a:t>Nhiệt</a:t>
                          </a:r>
                          <a:r>
                            <a:rPr lang="en-US" sz="2000" b="1" dirty="0"/>
                            <a:t> </a:t>
                          </a:r>
                          <a:r>
                            <a:rPr lang="en-US" sz="2000" b="1" dirty="0" err="1"/>
                            <a:t>độ</a:t>
                          </a:r>
                          <a:r>
                            <a:rPr lang="en-US" sz="2000" b="1" dirty="0"/>
                            <a:t> </a:t>
                          </a:r>
                          <a:r>
                            <a:rPr lang="en-US" sz="2000" b="1" dirty="0" err="1"/>
                            <a:t>của</a:t>
                          </a:r>
                          <a:r>
                            <a:rPr lang="en-US" sz="2000" b="1" dirty="0"/>
                            <a:t> </a:t>
                          </a:r>
                          <a:r>
                            <a:rPr lang="en-US" sz="2000" b="1" dirty="0" err="1"/>
                            <a:t>khí</a:t>
                          </a:r>
                          <a:r>
                            <a:rPr lang="en-US" sz="2000" b="1" dirty="0"/>
                            <a:t> </a:t>
                          </a:r>
                        </a:p>
                        <a:p>
                          <a:pPr algn="ctr">
                            <a:lnSpc>
                              <a:spcPct val="130000"/>
                            </a:lnSpc>
                          </a:pPr>
                          <a:r>
                            <a:rPr lang="en-US" sz="2000" b="1" dirty="0" err="1"/>
                            <a:t>trong</a:t>
                          </a:r>
                          <a:r>
                            <a:rPr lang="en-US" sz="2000" b="1" dirty="0"/>
                            <a:t> </a:t>
                          </a:r>
                          <a:r>
                            <a:rPr lang="en-US" sz="2000" b="1" dirty="0" err="1"/>
                            <a:t>xilanh</a:t>
                          </a:r>
                          <a:r>
                            <a:rPr lang="en-US" sz="2000" b="1" dirty="0"/>
                            <a:t> t (</a:t>
                          </a:r>
                          <a:r>
                            <a:rPr lang="en-US" sz="2000" b="1" baseline="30000" dirty="0" err="1"/>
                            <a:t>o</a:t>
                          </a:r>
                          <a:r>
                            <a:rPr lang="en-US" sz="2000" b="1" baseline="0" dirty="0" err="1"/>
                            <a:t>C</a:t>
                          </a:r>
                          <a:r>
                            <a:rPr lang="en-US" sz="2000" b="1" baseline="0" dirty="0"/>
                            <a:t>)</a:t>
                          </a:r>
                          <a:endParaRPr lang="en-US" sz="2000" b="1"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30000"/>
                            </a:lnSpc>
                          </a:pPr>
                          <a:r>
                            <a:rPr lang="en-US" sz="2000" b="1" dirty="0" err="1"/>
                            <a:t>Thể</a:t>
                          </a:r>
                          <a:r>
                            <a:rPr lang="en-US" sz="2000" b="1" dirty="0"/>
                            <a:t> </a:t>
                          </a:r>
                          <a:r>
                            <a:rPr lang="en-US" sz="2000" b="1" dirty="0" err="1"/>
                            <a:t>tích</a:t>
                          </a:r>
                          <a:r>
                            <a:rPr lang="en-US" sz="2000" b="1" dirty="0"/>
                            <a:t> </a:t>
                          </a:r>
                          <a:r>
                            <a:rPr lang="en-US" sz="2000" b="1" dirty="0" err="1"/>
                            <a:t>khí</a:t>
                          </a:r>
                          <a:r>
                            <a:rPr lang="en-US" sz="2000" b="1" dirty="0"/>
                            <a:t> </a:t>
                          </a:r>
                          <a:r>
                            <a:rPr lang="en-US" sz="2000" b="1" dirty="0" err="1"/>
                            <a:t>trong</a:t>
                          </a:r>
                          <a:r>
                            <a:rPr lang="en-US" sz="2000" b="1" dirty="0"/>
                            <a:t> </a:t>
                          </a:r>
                          <a:r>
                            <a:rPr lang="en-US" sz="2000" b="1" dirty="0" err="1"/>
                            <a:t>xilanh</a:t>
                          </a:r>
                          <a:r>
                            <a:rPr lang="en-US" sz="2000" b="1" dirty="0"/>
                            <a:t> V (ml)</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endParaRPr lang="en-US"/>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600515" t="-641" r="-1546" b="-239744"/>
                          </a:stretch>
                        </a:blipFill>
                      </a:tcPr>
                    </a:tc>
                    <a:extLst>
                      <a:ext uri="{0D108BD9-81ED-4DB2-BD59-A6C34878D82A}">
                        <a16:rowId xmlns:a16="http://schemas.microsoft.com/office/drawing/2014/main" val="1029950657"/>
                      </a:ext>
                    </a:extLst>
                  </a:tr>
                  <a:tr h="435387">
                    <a:tc>
                      <a:txBody>
                        <a:bodyPr/>
                        <a:lstStyle/>
                        <a:p>
                          <a:pPr algn="ctr"/>
                          <a:r>
                            <a:rPr lang="en-US"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45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75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65168701"/>
                      </a:ext>
                    </a:extLst>
                  </a:tr>
                  <a:tr h="435387">
                    <a:tc>
                      <a:txBody>
                        <a:bodyPr/>
                        <a:lstStyle/>
                        <a:p>
                          <a:pPr algn="ctr"/>
                          <a:r>
                            <a:rPr lang="en-US"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41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74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145037749"/>
                      </a:ext>
                    </a:extLst>
                  </a:tr>
                  <a:tr h="435387">
                    <a:tc>
                      <a:txBody>
                        <a:bodyPr/>
                        <a:lstStyle/>
                        <a:p>
                          <a:pPr algn="ctr"/>
                          <a:r>
                            <a:rPr lang="en-US"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37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73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2883146816"/>
                      </a:ext>
                    </a:extLst>
                  </a:tr>
                  <a:tr h="435387">
                    <a:tc>
                      <a:txBody>
                        <a:bodyPr/>
                        <a:lstStyle/>
                        <a:p>
                          <a:pPr algn="ctr"/>
                          <a:r>
                            <a:rPr lang="en-US" sz="2000" dirty="0">
                              <a:solidFill>
                                <a:srgbClr val="000000"/>
                              </a:solidFill>
                            </a:rPr>
                            <a:t>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32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72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775422528"/>
                      </a:ext>
                    </a:extLst>
                  </a:tr>
                  <a:tr h="435387">
                    <a:tc>
                      <a:txBody>
                        <a:bodyPr/>
                        <a:lstStyle/>
                        <a:p>
                          <a:pPr algn="ctr"/>
                          <a:r>
                            <a:rPr lang="en-US" sz="2000" dirty="0">
                              <a:solidFill>
                                <a:srgbClr val="000000"/>
                              </a:solidFill>
                            </a:rPr>
                            <a:t>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28</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r>
                            <a:rPr lang="en-US" sz="2000" dirty="0">
                              <a:solidFill>
                                <a:srgbClr val="000000"/>
                              </a:solidFill>
                            </a:rPr>
                            <a:t>71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endParaRPr lang="en-US"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287832210"/>
                      </a:ext>
                    </a:extLst>
                  </a:tr>
                </a:tbl>
              </a:graphicData>
            </a:graphic>
          </p:graphicFrame>
        </mc:Fallback>
      </mc:AlternateContent>
    </p:spTree>
    <p:extLst>
      <p:ext uri="{BB962C8B-B14F-4D97-AF65-F5344CB8AC3E}">
        <p14:creationId xmlns:p14="http://schemas.microsoft.com/office/powerpoint/2010/main" val="140516513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48;p42">
            <a:extLst>
              <a:ext uri="{FF2B5EF4-FFF2-40B4-BE49-F238E27FC236}">
                <a16:creationId xmlns:a16="http://schemas.microsoft.com/office/drawing/2014/main" id="{510838B4-98E8-0CDE-AA3A-191ABA323352}"/>
              </a:ext>
            </a:extLst>
          </p:cNvPr>
          <p:cNvSpPr/>
          <p:nvPr/>
        </p:nvSpPr>
        <p:spPr>
          <a:xfrm rot="5400000" flipH="1">
            <a:off x="-267883" y="-1291806"/>
            <a:ext cx="3257700" cy="6528600"/>
          </a:xfrm>
          <a:prstGeom prst="roundRect">
            <a:avLst>
              <a:gd name="adj" fmla="val 50000"/>
            </a:avLst>
          </a:prstGeom>
          <a:solidFill>
            <a:srgbClr val="005E91">
              <a:alpha val="731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pic>
        <p:nvPicPr>
          <p:cNvPr id="17" name="Google Shape;349;p42">
            <a:extLst>
              <a:ext uri="{FF2B5EF4-FFF2-40B4-BE49-F238E27FC236}">
                <a16:creationId xmlns:a16="http://schemas.microsoft.com/office/drawing/2014/main" id="{E0A24B64-ABB4-5E00-A5B3-F37767A28D1F}"/>
              </a:ext>
            </a:extLst>
          </p:cNvPr>
          <p:cNvPicPr preferRelativeResize="0">
            <a:picLocks/>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t="4825" b="4825"/>
          <a:stretch/>
        </p:blipFill>
        <p:spPr>
          <a:xfrm rot="16200000" flipH="1" flipV="1">
            <a:off x="926347" y="-65406"/>
            <a:ext cx="2910000" cy="4075800"/>
          </a:xfrm>
          <a:prstGeom prst="roundRect">
            <a:avLst>
              <a:gd name="adj" fmla="val 50000"/>
            </a:avLst>
          </a:prstGeom>
        </p:spPr>
      </p:pic>
      <p:sp>
        <p:nvSpPr>
          <p:cNvPr id="3" name="TextBox 2">
            <a:extLst>
              <a:ext uri="{FF2B5EF4-FFF2-40B4-BE49-F238E27FC236}">
                <a16:creationId xmlns:a16="http://schemas.microsoft.com/office/drawing/2014/main" id="{8FD6665B-9C42-5B0C-A071-CE003ADBC936}"/>
              </a:ext>
            </a:extLst>
          </p:cNvPr>
          <p:cNvSpPr txBox="1"/>
          <p:nvPr/>
        </p:nvSpPr>
        <p:spPr>
          <a:xfrm>
            <a:off x="4743593" y="343643"/>
            <a:ext cx="4056961" cy="4190314"/>
          </a:xfrm>
          <a:prstGeom prst="rect">
            <a:avLst/>
          </a:prstGeom>
          <a:noFill/>
        </p:spPr>
        <p:txBody>
          <a:bodyPr wrap="square">
            <a:spAutoFit/>
          </a:bodyPr>
          <a:lstStyle/>
          <a:p>
            <a:pPr algn="just">
              <a:lnSpc>
                <a:spcPct val="150000"/>
              </a:lnSpc>
            </a:pPr>
            <a:r>
              <a:rPr lang="vi-VN" sz="2000" dirty="0"/>
              <a:t>Khí oxygen trong bình ở áp suất cao nên không phải là khí lí tưởng. Tuy nhiên, người ta vẫn sử dụng mô hình khí lí tưởng để tìm hiểu mối liên hệ giữa các thông số của một lượng khí như áp suất, nhiệt độ và thể tích, từ đó suy ra nguyên tắc bảo quản và sử dụng an toàn các bình chứa khí.</a:t>
            </a:r>
            <a:endParaRPr lang="en-US" sz="2000" dirty="0"/>
          </a:p>
        </p:txBody>
      </p:sp>
      <p:grpSp>
        <p:nvGrpSpPr>
          <p:cNvPr id="11" name="Group 10">
            <a:extLst>
              <a:ext uri="{FF2B5EF4-FFF2-40B4-BE49-F238E27FC236}">
                <a16:creationId xmlns:a16="http://schemas.microsoft.com/office/drawing/2014/main" id="{4931088E-7BE6-6739-3E5C-847C6DD6F5F6}"/>
              </a:ext>
            </a:extLst>
          </p:cNvPr>
          <p:cNvGrpSpPr/>
          <p:nvPr/>
        </p:nvGrpSpPr>
        <p:grpSpPr>
          <a:xfrm>
            <a:off x="343446" y="3844668"/>
            <a:ext cx="3869675" cy="1298832"/>
            <a:chOff x="420564" y="3775194"/>
            <a:chExt cx="3869675" cy="1298832"/>
          </a:xfrm>
        </p:grpSpPr>
        <p:grpSp>
          <p:nvGrpSpPr>
            <p:cNvPr id="7" name="Group 6">
              <a:extLst>
                <a:ext uri="{FF2B5EF4-FFF2-40B4-BE49-F238E27FC236}">
                  <a16:creationId xmlns:a16="http://schemas.microsoft.com/office/drawing/2014/main" id="{BB6723EB-0D57-C3E3-5C8A-42CCD1E49424}"/>
                </a:ext>
              </a:extLst>
            </p:cNvPr>
            <p:cNvGrpSpPr/>
            <p:nvPr/>
          </p:nvGrpSpPr>
          <p:grpSpPr>
            <a:xfrm>
              <a:off x="1847901" y="3775194"/>
              <a:ext cx="2442338" cy="1024663"/>
              <a:chOff x="719503" y="3775194"/>
              <a:chExt cx="2442338" cy="1024663"/>
            </a:xfrm>
          </p:grpSpPr>
          <p:sp>
            <p:nvSpPr>
              <p:cNvPr id="6" name="Speech Bubble: Rectangle with Corners Rounded 5">
                <a:extLst>
                  <a:ext uri="{FF2B5EF4-FFF2-40B4-BE49-F238E27FC236}">
                    <a16:creationId xmlns:a16="http://schemas.microsoft.com/office/drawing/2014/main" id="{38B7C10E-8B11-BB70-5D8D-E74F56FD9014}"/>
                  </a:ext>
                </a:extLst>
              </p:cNvPr>
              <p:cNvSpPr/>
              <p:nvPr/>
            </p:nvSpPr>
            <p:spPr>
              <a:xfrm>
                <a:off x="719503" y="3775194"/>
                <a:ext cx="2442338" cy="1024663"/>
              </a:xfrm>
              <a:prstGeom prst="wedgeRoundRectCallout">
                <a:avLst>
                  <a:gd name="adj1" fmla="val -67745"/>
                  <a:gd name="adj2" fmla="val 39922"/>
                  <a:gd name="adj3" fmla="val 16667"/>
                </a:avLst>
              </a:prstGeom>
              <a:solidFill>
                <a:schemeClr val="tx1">
                  <a:lumMod val="25000"/>
                  <a:lumOff val="7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FB7C22-AD9F-AEE3-FB57-89246365CB5F}"/>
                  </a:ext>
                </a:extLst>
              </p:cNvPr>
              <p:cNvSpPr txBox="1"/>
              <p:nvPr/>
            </p:nvSpPr>
            <p:spPr>
              <a:xfrm>
                <a:off x="719503" y="3808195"/>
                <a:ext cx="2442338" cy="958660"/>
              </a:xfrm>
              <a:prstGeom prst="rect">
                <a:avLst/>
              </a:prstGeom>
              <a:noFill/>
            </p:spPr>
            <p:txBody>
              <a:bodyPr wrap="square">
                <a:spAutoFit/>
              </a:bodyPr>
              <a:lstStyle/>
              <a:p>
                <a:pPr algn="ctr">
                  <a:lnSpc>
                    <a:spcPct val="150000"/>
                  </a:lnSpc>
                </a:pPr>
                <a:r>
                  <a:rPr lang="vi-VN" sz="2000" dirty="0"/>
                  <a:t>Vậy mối liên hệ đó như thế nào?</a:t>
                </a:r>
                <a:endParaRPr lang="en-US" sz="2000" dirty="0"/>
              </a:p>
            </p:txBody>
          </p:sp>
        </p:grpSp>
        <p:pic>
          <p:nvPicPr>
            <p:cNvPr id="10" name="Picture 9">
              <a:extLst>
                <a:ext uri="{FF2B5EF4-FFF2-40B4-BE49-F238E27FC236}">
                  <a16:creationId xmlns:a16="http://schemas.microsoft.com/office/drawing/2014/main" id="{B2E60E50-E5DD-935F-4168-183536328C44}"/>
                </a:ext>
              </a:extLst>
            </p:cNvPr>
            <p:cNvPicPr>
              <a:picLocks noChangeAspect="1"/>
            </p:cNvPicPr>
            <p:nvPr/>
          </p:nvPicPr>
          <p:blipFill>
            <a:blip r:embed="rId4"/>
            <a:stretch>
              <a:fillRect/>
            </a:stretch>
          </p:blipFill>
          <p:spPr>
            <a:xfrm>
              <a:off x="420564" y="3863579"/>
              <a:ext cx="1051545" cy="1210447"/>
            </a:xfrm>
            <a:prstGeom prst="rect">
              <a:avLst/>
            </a:prstGeom>
          </p:spPr>
        </p:pic>
      </p:grpSp>
    </p:spTree>
    <p:extLst>
      <p:ext uri="{BB962C8B-B14F-4D97-AF65-F5344CB8AC3E}">
        <p14:creationId xmlns:p14="http://schemas.microsoft.com/office/powerpoint/2010/main" val="256287154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B803-E003-6353-BC4B-5EE6DDE05DA9}"/>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5A54B7F9-96CB-F053-1B92-4AB63E50621E}"/>
              </a:ext>
            </a:extLst>
          </p:cNvPr>
          <p:cNvGrpSpPr/>
          <p:nvPr/>
        </p:nvGrpSpPr>
        <p:grpSpPr>
          <a:xfrm>
            <a:off x="496406" y="566973"/>
            <a:ext cx="3624038" cy="3226094"/>
            <a:chOff x="390546" y="543963"/>
            <a:chExt cx="3624038" cy="3226094"/>
          </a:xfrm>
        </p:grpSpPr>
        <p:sp>
          <p:nvSpPr>
            <p:cNvPr id="11" name="Rectangle: Folded Corner 10">
              <a:extLst>
                <a:ext uri="{FF2B5EF4-FFF2-40B4-BE49-F238E27FC236}">
                  <a16:creationId xmlns:a16="http://schemas.microsoft.com/office/drawing/2014/main" id="{08193E13-3551-FB46-F0AD-E8B2098B77C4}"/>
                </a:ext>
              </a:extLst>
            </p:cNvPr>
            <p:cNvSpPr/>
            <p:nvPr/>
          </p:nvSpPr>
          <p:spPr>
            <a:xfrm>
              <a:off x="390546" y="881706"/>
              <a:ext cx="3624038" cy="2888351"/>
            </a:xfrm>
            <a:prstGeom prst="foldedCorner">
              <a:avLst/>
            </a:prstGeom>
            <a:solidFill>
              <a:schemeClr val="accent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C55BB50-66E1-E9B8-1C8A-612923B9A53D}"/>
                </a:ext>
              </a:extLst>
            </p:cNvPr>
            <p:cNvSpPr/>
            <p:nvPr/>
          </p:nvSpPr>
          <p:spPr>
            <a:xfrm>
              <a:off x="390546" y="543963"/>
              <a:ext cx="3167903" cy="542408"/>
            </a:xfrm>
            <a:prstGeom prst="roundRect">
              <a:avLst/>
            </a:prstGeom>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Câu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hỏi</a:t>
              </a:r>
              <a:r>
                <a:rPr lang="en-US" sz="2000" b="1" dirty="0">
                  <a:solidFill>
                    <a:schemeClr val="accent2"/>
                  </a:solidFill>
                  <a:latin typeface="Arial" panose="020B0604020202020204" pitchFamily="34" charset="0"/>
                  <a:cs typeface="Arial" panose="020B0604020202020204" pitchFamily="34" charset="0"/>
                </a:rPr>
                <a:t> 7 (SGK - tr.41) </a:t>
              </a:r>
            </a:p>
          </p:txBody>
        </p:sp>
        <p:sp>
          <p:nvSpPr>
            <p:cNvPr id="6" name="TextBox 5">
              <a:extLst>
                <a:ext uri="{FF2B5EF4-FFF2-40B4-BE49-F238E27FC236}">
                  <a16:creationId xmlns:a16="http://schemas.microsoft.com/office/drawing/2014/main" id="{B07B67D2-5477-7754-642F-5808D4C8159E}"/>
                </a:ext>
              </a:extLst>
            </p:cNvPr>
            <p:cNvSpPr txBox="1"/>
            <p:nvPr/>
          </p:nvSpPr>
          <p:spPr>
            <a:xfrm>
              <a:off x="471770" y="1246892"/>
              <a:ext cx="3432203" cy="2112822"/>
            </a:xfrm>
            <a:prstGeom prst="rect">
              <a:avLst/>
            </a:prstGeom>
            <a:noFill/>
          </p:spPr>
          <p:txBody>
            <a:bodyPr wrap="square">
              <a:spAutoFit/>
            </a:bodyPr>
            <a:lstStyle/>
            <a:p>
              <a:pPr marL="0" marR="0" algn="just">
                <a:lnSpc>
                  <a:spcPct val="170000"/>
                </a:lnSpc>
                <a:spcBef>
                  <a:spcPts val="0"/>
                </a:spcBef>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2.5.</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ECA29F06-5F3A-E21D-2133-A118F66FD2DB}"/>
              </a:ext>
            </a:extLst>
          </p:cNvPr>
          <p:cNvGrpSpPr/>
          <p:nvPr/>
        </p:nvGrpSpPr>
        <p:grpSpPr>
          <a:xfrm>
            <a:off x="4211060" y="759154"/>
            <a:ext cx="4733534" cy="3809501"/>
            <a:chOff x="4355358" y="838177"/>
            <a:chExt cx="4733534" cy="3809501"/>
          </a:xfrm>
        </p:grpSpPr>
        <p:sp>
          <p:nvSpPr>
            <p:cNvPr id="7" name="TextBox 6">
              <a:extLst>
                <a:ext uri="{FF2B5EF4-FFF2-40B4-BE49-F238E27FC236}">
                  <a16:creationId xmlns:a16="http://schemas.microsoft.com/office/drawing/2014/main" id="{3F655A1F-651B-42F4-770A-0DF1F0AEAAC5}"/>
                </a:ext>
              </a:extLst>
            </p:cNvPr>
            <p:cNvSpPr txBox="1"/>
            <p:nvPr/>
          </p:nvSpPr>
          <p:spPr>
            <a:xfrm>
              <a:off x="4622239" y="3360146"/>
              <a:ext cx="4199772" cy="1287532"/>
            </a:xfrm>
            <a:prstGeom prst="rect">
              <a:avLst/>
            </a:prstGeom>
            <a:noFill/>
          </p:spPr>
          <p:txBody>
            <a:bodyPr wrap="square" rtlCol="0">
              <a:spAutoFit/>
            </a:bodyPr>
            <a:lstStyle/>
            <a:p>
              <a:pPr algn="ctr">
                <a:lnSpc>
                  <a:spcPct val="150000"/>
                </a:lnSpc>
              </a:pPr>
              <a:r>
                <a:rPr lang="en-US" sz="1800" b="1" dirty="0" err="1"/>
                <a:t>Hình</a:t>
              </a:r>
              <a:r>
                <a:rPr lang="en-US" sz="1800" b="1" dirty="0"/>
                <a:t> 2.5. </a:t>
              </a:r>
              <a:r>
                <a:rPr lang="en-US" sz="1800" dirty="0" err="1"/>
                <a:t>Đồ</a:t>
              </a:r>
              <a:r>
                <a:rPr lang="en-US" sz="1800" dirty="0"/>
                <a:t> </a:t>
              </a:r>
              <a:r>
                <a:rPr lang="en-US" sz="1800" dirty="0" err="1"/>
                <a:t>thị</a:t>
              </a:r>
              <a:r>
                <a:rPr lang="en-US" sz="1800" dirty="0"/>
                <a:t> </a:t>
              </a:r>
              <a:r>
                <a:rPr lang="en-US" sz="1800" dirty="0" err="1"/>
                <a:t>biểu</a:t>
              </a:r>
              <a:r>
                <a:rPr lang="en-US" sz="1800" dirty="0"/>
                <a:t> </a:t>
              </a:r>
              <a:r>
                <a:rPr lang="en-US" sz="1800" dirty="0" err="1"/>
                <a:t>diễn</a:t>
              </a:r>
              <a:r>
                <a:rPr lang="en-US" sz="1800" dirty="0"/>
                <a:t> </a:t>
              </a:r>
              <a:r>
                <a:rPr lang="en-US" sz="1800" dirty="0" err="1"/>
                <a:t>mối</a:t>
              </a:r>
              <a:r>
                <a:rPr lang="en-US" sz="1800" dirty="0"/>
                <a:t> </a:t>
              </a:r>
              <a:r>
                <a:rPr lang="en-US" sz="1800" dirty="0" err="1"/>
                <a:t>liên</a:t>
              </a:r>
              <a:r>
                <a:rPr lang="en-US" sz="1800" dirty="0"/>
                <a:t> </a:t>
              </a:r>
              <a:r>
                <a:rPr lang="en-US" sz="1800" dirty="0" err="1"/>
                <a:t>hệ</a:t>
              </a:r>
              <a:r>
                <a:rPr lang="en-US" sz="1800" dirty="0"/>
                <a:t> </a:t>
              </a:r>
              <a:r>
                <a:rPr lang="en-US" sz="1800" dirty="0" err="1"/>
                <a:t>thể</a:t>
              </a:r>
              <a:r>
                <a:rPr lang="en-US" sz="1800" dirty="0"/>
                <a:t> </a:t>
              </a:r>
              <a:r>
                <a:rPr lang="en-US" sz="1800" dirty="0" err="1"/>
                <a:t>tích</a:t>
              </a:r>
              <a:r>
                <a:rPr lang="en-US" sz="1800" dirty="0"/>
                <a:t> - </a:t>
              </a:r>
              <a:r>
                <a:rPr lang="en-US" sz="1800" dirty="0" err="1"/>
                <a:t>nhiệt</a:t>
              </a:r>
              <a:r>
                <a:rPr lang="en-US" sz="1800" dirty="0"/>
                <a:t> </a:t>
              </a:r>
              <a:r>
                <a:rPr lang="en-US" sz="1800" dirty="0" err="1"/>
                <a:t>độ</a:t>
              </a:r>
              <a:r>
                <a:rPr lang="en-US" sz="1800" dirty="0"/>
                <a:t> </a:t>
              </a:r>
              <a:r>
                <a:rPr lang="en-US" sz="1800" dirty="0" err="1"/>
                <a:t>của</a:t>
              </a:r>
              <a:r>
                <a:rPr lang="en-US" sz="1800" dirty="0"/>
                <a:t> </a:t>
              </a:r>
              <a:r>
                <a:rPr lang="en-US" sz="1800" dirty="0" err="1"/>
                <a:t>một</a:t>
              </a:r>
              <a:r>
                <a:rPr lang="en-US" sz="1800" dirty="0"/>
                <a:t> </a:t>
              </a:r>
              <a:r>
                <a:rPr lang="en-US" sz="1800" dirty="0" err="1"/>
                <a:t>lượng</a:t>
              </a:r>
              <a:r>
                <a:rPr lang="en-US" sz="1800" dirty="0"/>
                <a:t> </a:t>
              </a:r>
              <a:r>
                <a:rPr lang="en-US" sz="1800" dirty="0" err="1"/>
                <a:t>khí</a:t>
              </a:r>
              <a:r>
                <a:rPr lang="en-US" sz="1800" dirty="0"/>
                <a:t> </a:t>
              </a:r>
              <a:r>
                <a:rPr lang="en-US" sz="1800" dirty="0" err="1"/>
                <a:t>khi</a:t>
              </a:r>
              <a:r>
                <a:rPr lang="en-US" sz="1800" dirty="0"/>
                <a:t> </a:t>
              </a:r>
              <a:r>
                <a:rPr lang="en-US" sz="1800" dirty="0" err="1"/>
                <a:t>áp</a:t>
              </a:r>
              <a:r>
                <a:rPr lang="en-US" sz="1800" dirty="0"/>
                <a:t> </a:t>
              </a:r>
              <a:r>
                <a:rPr lang="en-US" sz="1800" dirty="0" err="1"/>
                <a:t>suất</a:t>
              </a:r>
              <a:r>
                <a:rPr lang="en-US" sz="1800" dirty="0"/>
                <a:t> </a:t>
              </a:r>
              <a:r>
                <a:rPr lang="en-US" sz="1800" dirty="0" err="1"/>
                <a:t>không</a:t>
              </a:r>
              <a:r>
                <a:rPr lang="en-US" sz="1800" dirty="0"/>
                <a:t> </a:t>
              </a:r>
              <a:r>
                <a:rPr lang="en-US" sz="1800" dirty="0" err="1"/>
                <a:t>đổi</a:t>
              </a:r>
              <a:endParaRPr lang="en-US" sz="1800" dirty="0"/>
            </a:p>
          </p:txBody>
        </p:sp>
        <p:pic>
          <p:nvPicPr>
            <p:cNvPr id="2" name="Picture 1">
              <a:extLst>
                <a:ext uri="{FF2B5EF4-FFF2-40B4-BE49-F238E27FC236}">
                  <a16:creationId xmlns:a16="http://schemas.microsoft.com/office/drawing/2014/main" id="{A0165A80-AF19-E0CD-9F6F-A2A9793406E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55358" y="838177"/>
              <a:ext cx="4733534" cy="2345635"/>
            </a:xfrm>
            <a:prstGeom prst="rect">
              <a:avLst/>
            </a:prstGeom>
          </p:spPr>
        </p:pic>
      </p:grpSp>
    </p:spTree>
    <p:extLst>
      <p:ext uri="{BB962C8B-B14F-4D97-AF65-F5344CB8AC3E}">
        <p14:creationId xmlns:p14="http://schemas.microsoft.com/office/powerpoint/2010/main" val="242109523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6D0FB-C27E-3801-76D0-7EF6303402A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B7D8572-5A8F-95E9-CDE8-B33288C360FF}"/>
              </a:ext>
            </a:extLst>
          </p:cNvPr>
          <p:cNvGrpSpPr/>
          <p:nvPr/>
        </p:nvGrpSpPr>
        <p:grpSpPr>
          <a:xfrm>
            <a:off x="4211060" y="759154"/>
            <a:ext cx="4733534" cy="3809501"/>
            <a:chOff x="4355358" y="838177"/>
            <a:chExt cx="4733534" cy="3809501"/>
          </a:xfrm>
        </p:grpSpPr>
        <p:sp>
          <p:nvSpPr>
            <p:cNvPr id="7" name="TextBox 6">
              <a:extLst>
                <a:ext uri="{FF2B5EF4-FFF2-40B4-BE49-F238E27FC236}">
                  <a16:creationId xmlns:a16="http://schemas.microsoft.com/office/drawing/2014/main" id="{E3521A78-8B67-8E92-C0F0-DE1A6DEEB1DD}"/>
                </a:ext>
              </a:extLst>
            </p:cNvPr>
            <p:cNvSpPr txBox="1"/>
            <p:nvPr/>
          </p:nvSpPr>
          <p:spPr>
            <a:xfrm>
              <a:off x="4622239" y="3360146"/>
              <a:ext cx="4199772" cy="1287532"/>
            </a:xfrm>
            <a:prstGeom prst="rect">
              <a:avLst/>
            </a:prstGeom>
            <a:noFill/>
          </p:spPr>
          <p:txBody>
            <a:bodyPr wrap="square" rtlCol="0">
              <a:spAutoFit/>
            </a:bodyPr>
            <a:lstStyle/>
            <a:p>
              <a:pPr algn="ctr">
                <a:lnSpc>
                  <a:spcPct val="150000"/>
                </a:lnSpc>
              </a:pPr>
              <a:r>
                <a:rPr lang="en-US" sz="1800" b="1" dirty="0" err="1"/>
                <a:t>Hình</a:t>
              </a:r>
              <a:r>
                <a:rPr lang="en-US" sz="1800" b="1" dirty="0"/>
                <a:t> 2.5. </a:t>
              </a:r>
              <a:r>
                <a:rPr lang="en-US" sz="1800" dirty="0" err="1"/>
                <a:t>Đồ</a:t>
              </a:r>
              <a:r>
                <a:rPr lang="en-US" sz="1800" dirty="0"/>
                <a:t> </a:t>
              </a:r>
              <a:r>
                <a:rPr lang="en-US" sz="1800" dirty="0" err="1"/>
                <a:t>thị</a:t>
              </a:r>
              <a:r>
                <a:rPr lang="en-US" sz="1800" dirty="0"/>
                <a:t> </a:t>
              </a:r>
              <a:r>
                <a:rPr lang="en-US" sz="1800" dirty="0" err="1"/>
                <a:t>biểu</a:t>
              </a:r>
              <a:r>
                <a:rPr lang="en-US" sz="1800" dirty="0"/>
                <a:t> </a:t>
              </a:r>
              <a:r>
                <a:rPr lang="en-US" sz="1800" dirty="0" err="1"/>
                <a:t>diễn</a:t>
              </a:r>
              <a:r>
                <a:rPr lang="en-US" sz="1800" dirty="0"/>
                <a:t> </a:t>
              </a:r>
              <a:r>
                <a:rPr lang="en-US" sz="1800" dirty="0" err="1"/>
                <a:t>mối</a:t>
              </a:r>
              <a:r>
                <a:rPr lang="en-US" sz="1800" dirty="0"/>
                <a:t> </a:t>
              </a:r>
              <a:r>
                <a:rPr lang="en-US" sz="1800" dirty="0" err="1"/>
                <a:t>liên</a:t>
              </a:r>
              <a:r>
                <a:rPr lang="en-US" sz="1800" dirty="0"/>
                <a:t> </a:t>
              </a:r>
              <a:r>
                <a:rPr lang="en-US" sz="1800" dirty="0" err="1"/>
                <a:t>hệ</a:t>
              </a:r>
              <a:r>
                <a:rPr lang="en-US" sz="1800" dirty="0"/>
                <a:t> </a:t>
              </a:r>
              <a:r>
                <a:rPr lang="en-US" sz="1800" dirty="0" err="1"/>
                <a:t>thể</a:t>
              </a:r>
              <a:r>
                <a:rPr lang="en-US" sz="1800" dirty="0"/>
                <a:t> </a:t>
              </a:r>
              <a:r>
                <a:rPr lang="en-US" sz="1800" dirty="0" err="1"/>
                <a:t>tích</a:t>
              </a:r>
              <a:r>
                <a:rPr lang="en-US" sz="1800" dirty="0"/>
                <a:t> - </a:t>
              </a:r>
              <a:r>
                <a:rPr lang="en-US" sz="1800" dirty="0" err="1"/>
                <a:t>nhiệt</a:t>
              </a:r>
              <a:r>
                <a:rPr lang="en-US" sz="1800" dirty="0"/>
                <a:t> </a:t>
              </a:r>
              <a:r>
                <a:rPr lang="en-US" sz="1800" dirty="0" err="1"/>
                <a:t>độ</a:t>
              </a:r>
              <a:r>
                <a:rPr lang="en-US" sz="1800" dirty="0"/>
                <a:t> </a:t>
              </a:r>
              <a:r>
                <a:rPr lang="en-US" sz="1800" dirty="0" err="1"/>
                <a:t>của</a:t>
              </a:r>
              <a:r>
                <a:rPr lang="en-US" sz="1800" dirty="0"/>
                <a:t> </a:t>
              </a:r>
              <a:r>
                <a:rPr lang="en-US" sz="1800" dirty="0" err="1"/>
                <a:t>một</a:t>
              </a:r>
              <a:r>
                <a:rPr lang="en-US" sz="1800" dirty="0"/>
                <a:t> </a:t>
              </a:r>
              <a:r>
                <a:rPr lang="en-US" sz="1800" dirty="0" err="1"/>
                <a:t>lượng</a:t>
              </a:r>
              <a:r>
                <a:rPr lang="en-US" sz="1800" dirty="0"/>
                <a:t> </a:t>
              </a:r>
              <a:r>
                <a:rPr lang="en-US" sz="1800" dirty="0" err="1"/>
                <a:t>khí</a:t>
              </a:r>
              <a:r>
                <a:rPr lang="en-US" sz="1800" dirty="0"/>
                <a:t> </a:t>
              </a:r>
              <a:r>
                <a:rPr lang="en-US" sz="1800" dirty="0" err="1"/>
                <a:t>khi</a:t>
              </a:r>
              <a:r>
                <a:rPr lang="en-US" sz="1800" dirty="0"/>
                <a:t> </a:t>
              </a:r>
              <a:r>
                <a:rPr lang="en-US" sz="1800" dirty="0" err="1"/>
                <a:t>áp</a:t>
              </a:r>
              <a:r>
                <a:rPr lang="en-US" sz="1800" dirty="0"/>
                <a:t> </a:t>
              </a:r>
              <a:r>
                <a:rPr lang="en-US" sz="1800" dirty="0" err="1"/>
                <a:t>suất</a:t>
              </a:r>
              <a:r>
                <a:rPr lang="en-US" sz="1800" dirty="0"/>
                <a:t> </a:t>
              </a:r>
              <a:r>
                <a:rPr lang="en-US" sz="1800" dirty="0" err="1"/>
                <a:t>không</a:t>
              </a:r>
              <a:r>
                <a:rPr lang="en-US" sz="1800" dirty="0"/>
                <a:t> </a:t>
              </a:r>
              <a:r>
                <a:rPr lang="en-US" sz="1800" dirty="0" err="1"/>
                <a:t>đổi</a:t>
              </a:r>
              <a:endParaRPr lang="en-US" sz="1800" dirty="0"/>
            </a:p>
          </p:txBody>
        </p:sp>
        <p:pic>
          <p:nvPicPr>
            <p:cNvPr id="2" name="Picture 1">
              <a:extLst>
                <a:ext uri="{FF2B5EF4-FFF2-40B4-BE49-F238E27FC236}">
                  <a16:creationId xmlns:a16="http://schemas.microsoft.com/office/drawing/2014/main" id="{E895BA6B-1768-5997-0058-D8BD324A25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55358" y="838177"/>
              <a:ext cx="4733534" cy="2345635"/>
            </a:xfrm>
            <a:prstGeom prst="rect">
              <a:avLst/>
            </a:prstGeom>
          </p:spPr>
        </p:pic>
      </p:grpSp>
      <p:pic>
        <p:nvPicPr>
          <p:cNvPr id="14" name="Picture 13">
            <a:extLst>
              <a:ext uri="{FF2B5EF4-FFF2-40B4-BE49-F238E27FC236}">
                <a16:creationId xmlns:a16="http://schemas.microsoft.com/office/drawing/2014/main" id="{32FCFE02-D667-068F-895C-56960F0FA11C}"/>
              </a:ext>
            </a:extLst>
          </p:cNvPr>
          <p:cNvPicPr>
            <a:picLocks noChangeAspect="1"/>
          </p:cNvPicPr>
          <p:nvPr/>
        </p:nvPicPr>
        <p:blipFill>
          <a:blip r:embed="rId3">
            <a:duotone>
              <a:schemeClr val="accent1">
                <a:shade val="45000"/>
                <a:satMod val="135000"/>
              </a:schemeClr>
              <a:prstClr val="white"/>
            </a:duotone>
          </a:blip>
          <a:stretch>
            <a:fillRect/>
          </a:stretch>
        </p:blipFill>
        <p:spPr>
          <a:xfrm rot="2348287">
            <a:off x="4113267" y="513254"/>
            <a:ext cx="1522102" cy="1056920"/>
          </a:xfrm>
          <a:prstGeom prst="rect">
            <a:avLst/>
          </a:prstGeom>
        </p:spPr>
      </p:pic>
      <p:grpSp>
        <p:nvGrpSpPr>
          <p:cNvPr id="16" name="Group 15">
            <a:extLst>
              <a:ext uri="{FF2B5EF4-FFF2-40B4-BE49-F238E27FC236}">
                <a16:creationId xmlns:a16="http://schemas.microsoft.com/office/drawing/2014/main" id="{B5B83CA0-C328-CEE9-D97C-DD1D4FE64FB5}"/>
              </a:ext>
            </a:extLst>
          </p:cNvPr>
          <p:cNvGrpSpPr/>
          <p:nvPr/>
        </p:nvGrpSpPr>
        <p:grpSpPr>
          <a:xfrm>
            <a:off x="501710" y="338518"/>
            <a:ext cx="3448756" cy="4081214"/>
            <a:chOff x="501711" y="304651"/>
            <a:chExt cx="3448756" cy="4081214"/>
          </a:xfrm>
        </p:grpSpPr>
        <p:sp>
          <p:nvSpPr>
            <p:cNvPr id="4" name="TextBox 3">
              <a:extLst>
                <a:ext uri="{FF2B5EF4-FFF2-40B4-BE49-F238E27FC236}">
                  <a16:creationId xmlns:a16="http://schemas.microsoft.com/office/drawing/2014/main" id="{D25CDC07-530E-B001-598C-08236AAC2186}"/>
                </a:ext>
              </a:extLst>
            </p:cNvPr>
            <p:cNvSpPr txBox="1"/>
            <p:nvPr/>
          </p:nvSpPr>
          <p:spPr>
            <a:xfrm>
              <a:off x="501711" y="1118880"/>
              <a:ext cx="3448756" cy="3266985"/>
            </a:xfrm>
            <a:prstGeom prst="rect">
              <a:avLst/>
            </a:prstGeom>
            <a:noFill/>
          </p:spPr>
          <p:txBody>
            <a:bodyPr wrap="square">
              <a:spAutoFit/>
            </a:bodyPr>
            <a:lstStyle/>
            <a:p>
              <a:pPr algn="just">
                <a:lnSpc>
                  <a:spcPct val="150000"/>
                </a:lnSpc>
              </a:pPr>
              <a:r>
                <a:rPr lang="vi-VN" sz="2000" dirty="0"/>
                <a:t>Đồ thị V – T thu được có dạng giống đồ thị Hình 2.5 có dạng đường thẳng kéo dài đi qua gốc tọa độ. Ta nói thể tích của một lượng khí tỉ lệ thuận với nhiệt độ tuyệt đối khi áp suất không đổi.</a:t>
              </a:r>
              <a:endParaRPr lang="en-US" sz="2000" dirty="0"/>
            </a:p>
          </p:txBody>
        </p:sp>
        <p:pic>
          <p:nvPicPr>
            <p:cNvPr id="15" name="Picture 14">
              <a:extLst>
                <a:ext uri="{FF2B5EF4-FFF2-40B4-BE49-F238E27FC236}">
                  <a16:creationId xmlns:a16="http://schemas.microsoft.com/office/drawing/2014/main" id="{D664001D-0B4F-4F3C-DB37-0A1B48A7816F}"/>
                </a:ext>
              </a:extLst>
            </p:cNvPr>
            <p:cNvPicPr>
              <a:picLocks noChangeAspect="1"/>
            </p:cNvPicPr>
            <p:nvPr/>
          </p:nvPicPr>
          <p:blipFill>
            <a:blip r:embed="rId4"/>
            <a:stretch>
              <a:fillRect/>
            </a:stretch>
          </p:blipFill>
          <p:spPr>
            <a:xfrm>
              <a:off x="1855463" y="304651"/>
              <a:ext cx="741251" cy="718945"/>
            </a:xfrm>
            <a:prstGeom prst="rect">
              <a:avLst/>
            </a:prstGeom>
          </p:spPr>
        </p:pic>
      </p:grpSp>
    </p:spTree>
    <p:extLst>
      <p:ext uri="{BB962C8B-B14F-4D97-AF65-F5344CB8AC3E}">
        <p14:creationId xmlns:p14="http://schemas.microsoft.com/office/powerpoint/2010/main" val="423341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Ô PHỎNG QUÁ TRÌNH ĐẲNG ÁP_480p">
            <a:hlinkClick r:id="" action="ppaction://media"/>
            <a:extLst>
              <a:ext uri="{FF2B5EF4-FFF2-40B4-BE49-F238E27FC236}">
                <a16:creationId xmlns:a16="http://schemas.microsoft.com/office/drawing/2014/main" id="{CF76DE21-0617-8478-C6CD-9E0BCF0229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8490" y="274732"/>
            <a:ext cx="6647019" cy="4187098"/>
          </a:xfrm>
          <a:prstGeom prst="rect">
            <a:avLst/>
          </a:prstGeom>
        </p:spPr>
      </p:pic>
      <p:sp>
        <p:nvSpPr>
          <p:cNvPr id="3" name="TextBox 2">
            <a:extLst>
              <a:ext uri="{FF2B5EF4-FFF2-40B4-BE49-F238E27FC236}">
                <a16:creationId xmlns:a16="http://schemas.microsoft.com/office/drawing/2014/main" id="{D79F07D0-4650-9747-E83B-A2F34E32BE0B}"/>
              </a:ext>
            </a:extLst>
          </p:cNvPr>
          <p:cNvSpPr txBox="1"/>
          <p:nvPr/>
        </p:nvSpPr>
        <p:spPr>
          <a:xfrm>
            <a:off x="1248490" y="4624135"/>
            <a:ext cx="6647019" cy="400110"/>
          </a:xfrm>
          <a:prstGeom prst="rect">
            <a:avLst/>
          </a:prstGeom>
          <a:noFill/>
        </p:spPr>
        <p:txBody>
          <a:bodyPr wrap="square" rtlCol="0">
            <a:spAutoFit/>
          </a:bodyPr>
          <a:lstStyle/>
          <a:p>
            <a:pPr algn="ctr"/>
            <a:r>
              <a:rPr lang="en-US" sz="2000" dirty="0"/>
              <a:t>Video </a:t>
            </a:r>
            <a:r>
              <a:rPr lang="en-US" sz="2000" dirty="0" err="1"/>
              <a:t>mô</a:t>
            </a:r>
            <a:r>
              <a:rPr lang="en-US" sz="2000" dirty="0"/>
              <a:t> </a:t>
            </a:r>
            <a:r>
              <a:rPr lang="en-US" sz="2000" dirty="0" err="1"/>
              <a:t>phỏng</a:t>
            </a:r>
            <a:r>
              <a:rPr lang="en-US" sz="2000" dirty="0"/>
              <a:t> </a:t>
            </a:r>
            <a:r>
              <a:rPr lang="en-US" sz="2000" dirty="0" err="1"/>
              <a:t>quá</a:t>
            </a:r>
            <a:r>
              <a:rPr lang="en-US" sz="2000" dirty="0"/>
              <a:t> </a:t>
            </a:r>
            <a:r>
              <a:rPr lang="en-US" sz="2000" dirty="0" err="1"/>
              <a:t>trình</a:t>
            </a:r>
            <a:r>
              <a:rPr lang="en-US" sz="2000" dirty="0"/>
              <a:t> </a:t>
            </a:r>
            <a:r>
              <a:rPr lang="en-US" sz="2000" dirty="0" err="1"/>
              <a:t>đẳng</a:t>
            </a:r>
            <a:r>
              <a:rPr lang="en-US" sz="2000" dirty="0"/>
              <a:t> </a:t>
            </a:r>
            <a:r>
              <a:rPr lang="en-US" sz="2000" dirty="0" err="1"/>
              <a:t>áp</a:t>
            </a:r>
            <a:endParaRPr lang="en-US" sz="2000" dirty="0"/>
          </a:p>
        </p:txBody>
      </p:sp>
      <p:pic>
        <p:nvPicPr>
          <p:cNvPr id="4" name="Picture 3">
            <a:extLst>
              <a:ext uri="{FF2B5EF4-FFF2-40B4-BE49-F238E27FC236}">
                <a16:creationId xmlns:a16="http://schemas.microsoft.com/office/drawing/2014/main" id="{55F5802E-5D35-B3ED-5FB7-F364F8658B68}"/>
              </a:ext>
            </a:extLst>
          </p:cNvPr>
          <p:cNvPicPr>
            <a:picLocks noChangeAspect="1"/>
          </p:cNvPicPr>
          <p:nvPr/>
        </p:nvPicPr>
        <p:blipFill>
          <a:blip r:embed="rId6"/>
          <a:stretch>
            <a:fillRect/>
          </a:stretch>
        </p:blipFill>
        <p:spPr>
          <a:xfrm>
            <a:off x="4273534" y="2275447"/>
            <a:ext cx="596932" cy="592606"/>
          </a:xfrm>
          <a:prstGeom prst="rect">
            <a:avLst/>
          </a:prstGeom>
        </p:spPr>
      </p:pic>
    </p:spTree>
    <p:extLst>
      <p:ext uri="{BB962C8B-B14F-4D97-AF65-F5344CB8AC3E}">
        <p14:creationId xmlns:p14="http://schemas.microsoft.com/office/powerpoint/2010/main" val="3621875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4" name="Picture 3">
            <a:extLst>
              <a:ext uri="{FF2B5EF4-FFF2-40B4-BE49-F238E27FC236}">
                <a16:creationId xmlns:a16="http://schemas.microsoft.com/office/drawing/2014/main" id="{0663A42D-AAEB-B1DF-1D41-2263E3E4084E}"/>
              </a:ext>
            </a:extLst>
          </p:cNvPr>
          <p:cNvPicPr>
            <a:picLocks noChangeAspect="1"/>
          </p:cNvPicPr>
          <p:nvPr/>
        </p:nvPicPr>
        <p:blipFill>
          <a:blip r:embed="rId3"/>
          <a:srcRect l="15438" t="60260"/>
          <a:stretch/>
        </p:blipFill>
        <p:spPr>
          <a:xfrm>
            <a:off x="-1" y="0"/>
            <a:ext cx="2675491" cy="1511043"/>
          </a:xfrm>
          <a:prstGeom prst="rect">
            <a:avLst/>
          </a:prstGeom>
        </p:spPr>
      </p:pic>
      <p:sp>
        <p:nvSpPr>
          <p:cNvPr id="5" name="TextBox 4">
            <a:extLst>
              <a:ext uri="{FF2B5EF4-FFF2-40B4-BE49-F238E27FC236}">
                <a16:creationId xmlns:a16="http://schemas.microsoft.com/office/drawing/2014/main" id="{60C9E395-8FD8-5368-C06D-FD92BF79CD98}"/>
              </a:ext>
            </a:extLst>
          </p:cNvPr>
          <p:cNvSpPr txBox="1"/>
          <p:nvPr/>
        </p:nvSpPr>
        <p:spPr>
          <a:xfrm>
            <a:off x="144967" y="1511043"/>
            <a:ext cx="8696006" cy="2862322"/>
          </a:xfrm>
          <a:prstGeom prst="rect">
            <a:avLst/>
          </a:prstGeom>
          <a:noFill/>
        </p:spPr>
        <p:txBody>
          <a:bodyPr wrap="square" rtlCol="0">
            <a:spAutoFit/>
          </a:bodyPr>
          <a:lstStyle/>
          <a:p>
            <a:pPr algn="ctr">
              <a:lnSpc>
                <a:spcPct val="150000"/>
              </a:lnSpc>
            </a:pPr>
            <a:r>
              <a:rPr lang="en-US" sz="4000" b="1" dirty="0">
                <a:solidFill>
                  <a:schemeClr val="tx1">
                    <a:lumMod val="90000"/>
                    <a:lumOff val="10000"/>
                  </a:schemeClr>
                </a:solidFill>
              </a:rPr>
              <a:t>NHIỆT LIỆT CHÀO ĐÓN </a:t>
            </a:r>
          </a:p>
          <a:p>
            <a:pPr algn="ctr">
              <a:lnSpc>
                <a:spcPct val="150000"/>
              </a:lnSpc>
            </a:pPr>
            <a:r>
              <a:rPr lang="en-US" sz="4000" b="1" dirty="0">
                <a:solidFill>
                  <a:schemeClr val="tx1">
                    <a:lumMod val="90000"/>
                    <a:lumOff val="10000"/>
                  </a:schemeClr>
                </a:solidFill>
              </a:rPr>
              <a:t>QUÝ THẦY,CÔ TỔ LÍ – TIN – CNCN THĂM VÀ DỰ GIỜ LỚP 12A2</a:t>
            </a:r>
          </a:p>
        </p:txBody>
      </p:sp>
      <p:sp>
        <p:nvSpPr>
          <p:cNvPr id="8" name="Freeform 10">
            <a:extLst>
              <a:ext uri="{FF2B5EF4-FFF2-40B4-BE49-F238E27FC236}">
                <a16:creationId xmlns:a16="http://schemas.microsoft.com/office/drawing/2014/main" id="{3F84300C-1663-B498-C253-7B1A6FE48CE0}"/>
              </a:ext>
            </a:extLst>
          </p:cNvPr>
          <p:cNvSpPr/>
          <p:nvPr/>
        </p:nvSpPr>
        <p:spPr>
          <a:xfrm>
            <a:off x="5996762" y="3927623"/>
            <a:ext cx="3002429" cy="1215877"/>
          </a:xfrm>
          <a:custGeom>
            <a:avLst/>
            <a:gdLst/>
            <a:ahLst/>
            <a:cxnLst/>
            <a:rect l="l" t="t" r="r" b="b"/>
            <a:pathLst>
              <a:path w="7315200" h="3165487">
                <a:moveTo>
                  <a:pt x="0" y="0"/>
                </a:moveTo>
                <a:lnTo>
                  <a:pt x="7315200" y="0"/>
                </a:lnTo>
                <a:lnTo>
                  <a:pt x="7315200" y="3165486"/>
                </a:lnTo>
                <a:lnTo>
                  <a:pt x="0" y="3165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412866448"/>
      </p:ext>
    </p:extLst>
  </p:cSld>
  <p:clrMapOvr>
    <a:masterClrMapping/>
  </p:clrMapOvr>
  <p:transition spd="med">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EFF555-DC7D-1D17-6AE6-BB6FD4795BED}"/>
              </a:ext>
            </a:extLst>
          </p:cNvPr>
          <p:cNvGrpSpPr/>
          <p:nvPr/>
        </p:nvGrpSpPr>
        <p:grpSpPr>
          <a:xfrm>
            <a:off x="344388" y="368219"/>
            <a:ext cx="8455223" cy="1045223"/>
            <a:chOff x="282375" y="324892"/>
            <a:chExt cx="8455223" cy="1045223"/>
          </a:xfrm>
        </p:grpSpPr>
        <p:sp>
          <p:nvSpPr>
            <p:cNvPr id="7" name="TextBox 6">
              <a:extLst>
                <a:ext uri="{FF2B5EF4-FFF2-40B4-BE49-F238E27FC236}">
                  <a16:creationId xmlns:a16="http://schemas.microsoft.com/office/drawing/2014/main" id="{D8E69570-F30E-1FA8-83F7-E85E8D4004AB}"/>
                </a:ext>
              </a:extLst>
            </p:cNvPr>
            <p:cNvSpPr txBox="1"/>
            <p:nvPr/>
          </p:nvSpPr>
          <p:spPr>
            <a:xfrm>
              <a:off x="1207911" y="324892"/>
              <a:ext cx="7529687" cy="1045223"/>
            </a:xfrm>
            <a:prstGeom prst="rect">
              <a:avLst/>
            </a:prstGeom>
            <a:noFill/>
          </p:spPr>
          <p:txBody>
            <a:bodyPr wrap="square">
              <a:spAutoFit/>
            </a:bodyPr>
            <a:lstStyle/>
            <a:p>
              <a:pPr marL="0" marR="0" algn="just">
                <a:lnSpc>
                  <a:spcPct val="150000"/>
                </a:lnSpc>
                <a:spcBef>
                  <a:spcPts val="0"/>
                </a:spcBef>
                <a:spcAft>
                  <a:spcPts val="800"/>
                </a:spcAft>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tưởng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trạng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(P</a:t>
              </a:r>
              <a:r>
                <a:rPr lang="en-US" sz="22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t>
              </a:r>
              <a:r>
                <a:rPr lang="en-US" sz="22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t>
              </a:r>
              <a:r>
                <a:rPr lang="en-US" sz="22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sang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trạng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(P</a:t>
              </a:r>
              <a:r>
                <a:rPr lang="en-US" sz="22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t>
              </a:r>
              <a:r>
                <a:rPr lang="en-US" sz="22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t>
              </a:r>
              <a:r>
                <a:rPr lang="en-US" sz="22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A06006B-BA8F-D281-0C2E-BB51AEABD4A1}"/>
                </a:ext>
              </a:extLst>
            </p:cNvPr>
            <p:cNvPicPr>
              <a:picLocks noChangeAspect="1"/>
            </p:cNvPicPr>
            <p:nvPr/>
          </p:nvPicPr>
          <p:blipFill>
            <a:blip r:embed="rId2"/>
            <a:stretch>
              <a:fillRect/>
            </a:stretch>
          </p:blipFill>
          <p:spPr>
            <a:xfrm>
              <a:off x="282375" y="377354"/>
              <a:ext cx="825773" cy="940297"/>
            </a:xfrm>
            <a:prstGeom prst="rect">
              <a:avLst/>
            </a:prstGeom>
          </p:spPr>
        </p:pic>
      </p:grpSp>
      <p:pic>
        <p:nvPicPr>
          <p:cNvPr id="10" name="Picture 9">
            <a:extLst>
              <a:ext uri="{FF2B5EF4-FFF2-40B4-BE49-F238E27FC236}">
                <a16:creationId xmlns:a16="http://schemas.microsoft.com/office/drawing/2014/main" id="{0E10734D-E7E1-18AC-EC28-0978B6312A75}"/>
              </a:ext>
            </a:extLst>
          </p:cNvPr>
          <p:cNvPicPr>
            <a:picLocks noChangeAspect="1"/>
          </p:cNvPicPr>
          <p:nvPr/>
        </p:nvPicPr>
        <p:blipFill>
          <a:blip r:embed="rId3"/>
          <a:srcRect b="33786"/>
          <a:stretch/>
        </p:blipFill>
        <p:spPr>
          <a:xfrm>
            <a:off x="764543" y="2698044"/>
            <a:ext cx="2199557" cy="2445456"/>
          </a:xfrm>
          <a:prstGeom prst="rect">
            <a:avLst/>
          </a:prstGeom>
        </p:spPr>
      </p:pic>
      <p:grpSp>
        <p:nvGrpSpPr>
          <p:cNvPr id="16" name="Group 15">
            <a:extLst>
              <a:ext uri="{FF2B5EF4-FFF2-40B4-BE49-F238E27FC236}">
                <a16:creationId xmlns:a16="http://schemas.microsoft.com/office/drawing/2014/main" id="{F976CD06-0FC5-C163-50DE-41D66DE0C690}"/>
              </a:ext>
            </a:extLst>
          </p:cNvPr>
          <p:cNvGrpSpPr/>
          <p:nvPr/>
        </p:nvGrpSpPr>
        <p:grpSpPr>
          <a:xfrm>
            <a:off x="3089720" y="1851919"/>
            <a:ext cx="5289737" cy="2226091"/>
            <a:chOff x="3089720" y="1851919"/>
            <a:chExt cx="5289737" cy="2226091"/>
          </a:xfrm>
        </p:grpSpPr>
        <p:grpSp>
          <p:nvGrpSpPr>
            <p:cNvPr id="11" name="Group 11">
              <a:extLst>
                <a:ext uri="{FF2B5EF4-FFF2-40B4-BE49-F238E27FC236}">
                  <a16:creationId xmlns:a16="http://schemas.microsoft.com/office/drawing/2014/main" id="{6F805ECB-9E7A-EF08-4D8A-235F5868EA66}"/>
                </a:ext>
              </a:extLst>
            </p:cNvPr>
            <p:cNvGrpSpPr/>
            <p:nvPr/>
          </p:nvGrpSpPr>
          <p:grpSpPr>
            <a:xfrm flipH="1">
              <a:off x="3089720" y="1851919"/>
              <a:ext cx="5289737" cy="2226091"/>
              <a:chOff x="133131" y="-64347"/>
              <a:chExt cx="6238240" cy="2112010"/>
            </a:xfrm>
            <a:solidFill>
              <a:schemeClr val="tx2">
                <a:lumMod val="40000"/>
                <a:lumOff val="60000"/>
              </a:schemeClr>
            </a:solidFill>
          </p:grpSpPr>
          <p:sp>
            <p:nvSpPr>
              <p:cNvPr id="12" name="Freeform 12">
                <a:extLst>
                  <a:ext uri="{FF2B5EF4-FFF2-40B4-BE49-F238E27FC236}">
                    <a16:creationId xmlns:a16="http://schemas.microsoft.com/office/drawing/2014/main" id="{56B170DB-65F6-E616-B73D-03D670E4CAF0}"/>
                  </a:ext>
                </a:extLst>
              </p:cNvPr>
              <p:cNvSpPr/>
              <p:nvPr/>
            </p:nvSpPr>
            <p:spPr>
              <a:xfrm>
                <a:off x="133131" y="-64347"/>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txBody>
              <a:bodyPr/>
              <a:lstStyle/>
              <a:p>
                <a:endParaRPr lang="en-US"/>
              </a:p>
            </p:txBody>
          </p:sp>
        </p:grpSp>
        <p:sp>
          <p:nvSpPr>
            <p:cNvPr id="15" name="TextBox 14">
              <a:extLst>
                <a:ext uri="{FF2B5EF4-FFF2-40B4-BE49-F238E27FC236}">
                  <a16:creationId xmlns:a16="http://schemas.microsoft.com/office/drawing/2014/main" id="{A73109E9-EE8C-39C2-61EC-FFC52BC7C3C5}"/>
                </a:ext>
              </a:extLst>
            </p:cNvPr>
            <p:cNvSpPr txBox="1"/>
            <p:nvPr/>
          </p:nvSpPr>
          <p:spPr>
            <a:xfrm>
              <a:off x="3900311" y="2086479"/>
              <a:ext cx="4284133" cy="1615827"/>
            </a:xfrm>
            <a:prstGeom prst="rect">
              <a:avLst/>
            </a:prstGeom>
            <a:noFill/>
          </p:spPr>
          <p:txBody>
            <a:bodyPr wrap="square">
              <a:spAutoFit/>
            </a:bodyPr>
            <a:lstStyle/>
            <a:p>
              <a:pPr algn="just">
                <a:lnSpc>
                  <a:spcPct val="150000"/>
                </a:lnSpc>
              </a:pPr>
              <a:r>
                <a:rPr lang="en-US" sz="2200" dirty="0" err="1"/>
                <a:t>Mối</a:t>
              </a:r>
              <a:r>
                <a:rPr lang="en-US" sz="2200" dirty="0"/>
                <a:t> </a:t>
              </a:r>
              <a:r>
                <a:rPr lang="en-US" sz="2200" dirty="0" err="1"/>
                <a:t>liên</a:t>
              </a:r>
              <a:r>
                <a:rPr lang="en-US" sz="2200" dirty="0"/>
                <a:t> </a:t>
              </a:r>
              <a:r>
                <a:rPr lang="en-US" sz="2200" dirty="0" err="1"/>
                <a:t>hệ</a:t>
              </a:r>
              <a:r>
                <a:rPr lang="en-US" sz="2200" dirty="0"/>
                <a:t> </a:t>
              </a:r>
              <a:r>
                <a:rPr lang="en-US" sz="2200" dirty="0" err="1"/>
                <a:t>giữa</a:t>
              </a:r>
              <a:r>
                <a:rPr lang="en-US" sz="2200" dirty="0"/>
                <a:t> </a:t>
              </a:r>
              <a:r>
                <a:rPr lang="en-US" sz="2200" dirty="0" err="1"/>
                <a:t>các</a:t>
              </a:r>
              <a:r>
                <a:rPr lang="en-US" sz="2200" dirty="0"/>
                <a:t> </a:t>
              </a:r>
              <a:r>
                <a:rPr lang="en-US" sz="2200" dirty="0" err="1"/>
                <a:t>thông</a:t>
              </a:r>
              <a:r>
                <a:rPr lang="en-US" sz="2200" dirty="0"/>
                <a:t> </a:t>
              </a:r>
              <a:r>
                <a:rPr lang="en-US" sz="2200" dirty="0" err="1"/>
                <a:t>số</a:t>
              </a:r>
              <a:r>
                <a:rPr lang="en-US" sz="2200" dirty="0"/>
                <a:t> </a:t>
              </a:r>
              <a:r>
                <a:rPr lang="en-US" sz="2200" dirty="0" err="1"/>
                <a:t>của</a:t>
              </a:r>
              <a:r>
                <a:rPr lang="en-US" sz="2200" dirty="0"/>
                <a:t> </a:t>
              </a:r>
              <a:r>
                <a:rPr lang="en-US" sz="2200" dirty="0" err="1"/>
                <a:t>hai</a:t>
              </a:r>
              <a:r>
                <a:rPr lang="en-US" sz="2200" dirty="0"/>
                <a:t> </a:t>
              </a:r>
              <a:r>
                <a:rPr lang="en-US" sz="2200" dirty="0" err="1"/>
                <a:t>trạng</a:t>
              </a:r>
              <a:r>
                <a:rPr lang="en-US" sz="2200" dirty="0"/>
                <a:t> </a:t>
              </a:r>
              <a:r>
                <a:rPr lang="en-US" sz="2200" dirty="0" err="1"/>
                <a:t>thái</a:t>
              </a:r>
              <a:r>
                <a:rPr lang="en-US" sz="2200" dirty="0"/>
                <a:t> 1 </a:t>
              </a:r>
              <a:r>
                <a:rPr lang="en-US" sz="2200" dirty="0" err="1"/>
                <a:t>và</a:t>
              </a:r>
              <a:r>
                <a:rPr lang="en-US" sz="2200" dirty="0"/>
                <a:t> 2 </a:t>
              </a:r>
              <a:r>
                <a:rPr lang="en-US" sz="2200" dirty="0" err="1"/>
                <a:t>như</a:t>
              </a:r>
              <a:r>
                <a:rPr lang="en-US" sz="2200" dirty="0"/>
                <a:t> </a:t>
              </a:r>
              <a:r>
                <a:rPr lang="en-US" sz="2200" dirty="0" err="1"/>
                <a:t>thế</a:t>
              </a:r>
              <a:r>
                <a:rPr lang="en-US" sz="2200" dirty="0"/>
                <a:t> </a:t>
              </a:r>
              <a:r>
                <a:rPr lang="en-US" sz="2200" dirty="0" err="1"/>
                <a:t>nào</a:t>
              </a:r>
              <a:r>
                <a:rPr lang="en-US" sz="2200" dirty="0"/>
                <a:t> </a:t>
              </a:r>
              <a:r>
                <a:rPr lang="en-US" sz="2200" dirty="0" err="1"/>
                <a:t>với</a:t>
              </a:r>
              <a:r>
                <a:rPr lang="en-US" sz="2200" dirty="0"/>
                <a:t> </a:t>
              </a:r>
              <a:r>
                <a:rPr lang="en-US" sz="2200" dirty="0" err="1"/>
                <a:t>nhau</a:t>
              </a:r>
              <a:r>
                <a:rPr lang="en-US" sz="2200" dirty="0"/>
                <a:t>?.</a:t>
              </a:r>
            </a:p>
          </p:txBody>
        </p:sp>
      </p:grpSp>
    </p:spTree>
    <p:extLst>
      <p:ext uri="{BB962C8B-B14F-4D97-AF65-F5344CB8AC3E}">
        <p14:creationId xmlns:p14="http://schemas.microsoft.com/office/powerpoint/2010/main" val="425361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grpSp>
        <p:nvGrpSpPr>
          <p:cNvPr id="340" name="Google Shape;340;p41"/>
          <p:cNvGrpSpPr/>
          <p:nvPr/>
        </p:nvGrpSpPr>
        <p:grpSpPr>
          <a:xfrm rot="10800000" flipH="1">
            <a:off x="5696075" y="-2964475"/>
            <a:ext cx="2907625" cy="8586975"/>
            <a:chOff x="6005650" y="-1385000"/>
            <a:chExt cx="2907625" cy="8586975"/>
          </a:xfrm>
        </p:grpSpPr>
        <p:sp>
          <p:nvSpPr>
            <p:cNvPr id="341" name="Google Shape;341;p41"/>
            <p:cNvSpPr/>
            <p:nvPr/>
          </p:nvSpPr>
          <p:spPr>
            <a:xfrm>
              <a:off x="7286675" y="904675"/>
              <a:ext cx="1626600" cy="6297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342" name="Google Shape;342;p41"/>
            <p:cNvSpPr/>
            <p:nvPr/>
          </p:nvSpPr>
          <p:spPr>
            <a:xfrm>
              <a:off x="6234375" y="2458969"/>
              <a:ext cx="1483500" cy="4365000"/>
            </a:xfrm>
            <a:prstGeom prst="roundRect">
              <a:avLst>
                <a:gd name="adj" fmla="val 50000"/>
              </a:avLst>
            </a:prstGeom>
            <a:solidFill>
              <a:srgbClr val="F6F6F6">
                <a:alpha val="206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343" name="Google Shape;343;p41"/>
            <p:cNvSpPr/>
            <p:nvPr/>
          </p:nvSpPr>
          <p:spPr>
            <a:xfrm>
              <a:off x="6005650" y="-1385000"/>
              <a:ext cx="1107300" cy="1107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
        <p:nvSpPr>
          <p:cNvPr id="14" name="Oval 13">
            <a:extLst>
              <a:ext uri="{FF2B5EF4-FFF2-40B4-BE49-F238E27FC236}">
                <a16:creationId xmlns:a16="http://schemas.microsoft.com/office/drawing/2014/main" id="{5BAAC282-AA4E-98E8-4578-8A2E204D0EEC}"/>
              </a:ext>
            </a:extLst>
          </p:cNvPr>
          <p:cNvSpPr/>
          <p:nvPr/>
        </p:nvSpPr>
        <p:spPr>
          <a:xfrm>
            <a:off x="252159" y="2103987"/>
            <a:ext cx="1145590" cy="1145590"/>
          </a:xfrm>
          <a:prstGeom prst="ellipse">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2"/>
                </a:solidFill>
                <a:latin typeface="Arial" panose="020B0604020202020204" pitchFamily="34" charset="0"/>
                <a:cs typeface="Arial" panose="020B0604020202020204" pitchFamily="34" charset="0"/>
              </a:rPr>
              <a:t>III.</a:t>
            </a:r>
          </a:p>
        </p:txBody>
      </p:sp>
      <p:sp>
        <p:nvSpPr>
          <p:cNvPr id="15" name="TextBox 14">
            <a:extLst>
              <a:ext uri="{FF2B5EF4-FFF2-40B4-BE49-F238E27FC236}">
                <a16:creationId xmlns:a16="http://schemas.microsoft.com/office/drawing/2014/main" id="{77D8AF89-4618-3BA4-7F08-2729057FA846}"/>
              </a:ext>
            </a:extLst>
          </p:cNvPr>
          <p:cNvSpPr txBox="1"/>
          <p:nvPr/>
        </p:nvSpPr>
        <p:spPr>
          <a:xfrm>
            <a:off x="1397749" y="2156537"/>
            <a:ext cx="6336526" cy="1738296"/>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3800" b="1" dirty="0">
                <a:solidFill>
                  <a:srgbClr val="F6F6F6"/>
                </a:solidFill>
                <a:latin typeface="Arial" panose="020B0604020202020204" pitchFamily="34" charset="0"/>
                <a:ea typeface="Poppins"/>
                <a:cs typeface="Arial" panose="020B0604020202020204" pitchFamily="34" charset="0"/>
                <a:sym typeface="Poppins"/>
              </a:rPr>
              <a:t>PHƯƠNG TRÌNH TRẠNG THÁI KHÍ LÍ TƯỞNG</a:t>
            </a:r>
            <a:endParaRPr kumimoji="0" lang="en-US" sz="3800" b="1" i="0" u="none" strike="noStrike" kern="0" cap="none" spc="0" normalizeH="0" baseline="0" noProof="0" dirty="0">
              <a:ln>
                <a:noFill/>
              </a:ln>
              <a:solidFill>
                <a:srgbClr val="F6F6F6"/>
              </a:solidFill>
              <a:effectLst/>
              <a:uLnTx/>
              <a:uFillTx/>
              <a:latin typeface="Arial" panose="020B0604020202020204" pitchFamily="34" charset="0"/>
              <a:ea typeface="Poppins"/>
              <a:cs typeface="Arial" panose="020B0604020202020204" pitchFamily="34" charset="0"/>
              <a:sym typeface="Poppins"/>
            </a:endParaRPr>
          </a:p>
        </p:txBody>
      </p:sp>
      <p:sp>
        <p:nvSpPr>
          <p:cNvPr id="2" name="TextBox 1">
            <a:extLst>
              <a:ext uri="{FF2B5EF4-FFF2-40B4-BE49-F238E27FC236}">
                <a16:creationId xmlns:a16="http://schemas.microsoft.com/office/drawing/2014/main" id="{3D5F5C51-3FDA-D0D9-B658-95977E79949C}"/>
              </a:ext>
            </a:extLst>
          </p:cNvPr>
          <p:cNvSpPr txBox="1"/>
          <p:nvPr/>
        </p:nvSpPr>
        <p:spPr>
          <a:xfrm>
            <a:off x="230725" y="24999"/>
            <a:ext cx="8818682" cy="2084801"/>
          </a:xfrm>
          <a:prstGeom prst="rect">
            <a:avLst/>
          </a:prstGeom>
          <a:noFill/>
        </p:spPr>
        <p:txBody>
          <a:bodyPr wrap="square">
            <a:spAutoFit/>
          </a:bodyPr>
          <a:lstStyle/>
          <a:p>
            <a:pPr algn="ctr">
              <a:lnSpc>
                <a:spcPct val="150000"/>
              </a:lnSpc>
            </a:pPr>
            <a:r>
              <a:rPr lang="en-US" sz="4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BÀI 2: PHƯƠNG TRÌNH TRẠNG THÁI KHÍ LÍ TƯỞNG(</a:t>
            </a:r>
            <a:r>
              <a:rPr lang="en-US" sz="46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tt</a:t>
            </a:r>
            <a:r>
              <a:rPr lang="en-US" sz="4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6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gallery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51A51D3-04EA-2D23-C0A2-42AE73A5BE80}"/>
              </a:ext>
            </a:extLst>
          </p:cNvPr>
          <p:cNvGrpSpPr/>
          <p:nvPr/>
        </p:nvGrpSpPr>
        <p:grpSpPr>
          <a:xfrm>
            <a:off x="372532" y="336550"/>
            <a:ext cx="4278489" cy="4568900"/>
            <a:chOff x="372532" y="336550"/>
            <a:chExt cx="4278489" cy="4568900"/>
          </a:xfrm>
        </p:grpSpPr>
        <p:pic>
          <p:nvPicPr>
            <p:cNvPr id="5" name="Picture 4">
              <a:extLst>
                <a:ext uri="{FF2B5EF4-FFF2-40B4-BE49-F238E27FC236}">
                  <a16:creationId xmlns:a16="http://schemas.microsoft.com/office/drawing/2014/main" id="{68AB1CF7-415C-01D1-7809-C19513B0D53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2532" y="336550"/>
              <a:ext cx="4278489" cy="3793816"/>
            </a:xfrm>
            <a:prstGeom prst="rect">
              <a:avLst/>
            </a:prstGeom>
          </p:spPr>
        </p:pic>
        <p:sp>
          <p:nvSpPr>
            <p:cNvPr id="6" name="TextBox 5">
              <a:extLst>
                <a:ext uri="{FF2B5EF4-FFF2-40B4-BE49-F238E27FC236}">
                  <a16:creationId xmlns:a16="http://schemas.microsoft.com/office/drawing/2014/main" id="{2DED35E6-950A-E7EC-B6A7-D22965CD7304}"/>
                </a:ext>
              </a:extLst>
            </p:cNvPr>
            <p:cNvSpPr txBox="1"/>
            <p:nvPr/>
          </p:nvSpPr>
          <p:spPr>
            <a:xfrm>
              <a:off x="411890" y="4130366"/>
              <a:ext cx="4199772" cy="775084"/>
            </a:xfrm>
            <a:prstGeom prst="rect">
              <a:avLst/>
            </a:prstGeom>
            <a:noFill/>
          </p:spPr>
          <p:txBody>
            <a:bodyPr wrap="square" rtlCol="0">
              <a:spAutoFit/>
            </a:bodyPr>
            <a:lstStyle/>
            <a:p>
              <a:pPr algn="ctr">
                <a:lnSpc>
                  <a:spcPct val="130000"/>
                </a:lnSpc>
              </a:pPr>
              <a:r>
                <a:rPr lang="en-US" sz="1800" b="1" dirty="0" err="1"/>
                <a:t>Hình</a:t>
              </a:r>
              <a:r>
                <a:rPr lang="en-US" sz="1800" b="1" dirty="0"/>
                <a:t> 2.9. </a:t>
              </a:r>
              <a:r>
                <a:rPr lang="en-US" sz="1800" dirty="0" err="1"/>
                <a:t>Quá</a:t>
              </a:r>
              <a:r>
                <a:rPr lang="en-US" sz="1800" dirty="0"/>
                <a:t> </a:t>
              </a:r>
              <a:r>
                <a:rPr lang="en-US" sz="1800" dirty="0" err="1"/>
                <a:t>trình</a:t>
              </a:r>
              <a:r>
                <a:rPr lang="en-US" sz="1800" dirty="0"/>
                <a:t> </a:t>
              </a:r>
              <a:r>
                <a:rPr lang="en-US" sz="1800" dirty="0" err="1"/>
                <a:t>đẳng</a:t>
              </a:r>
              <a:r>
                <a:rPr lang="en-US" sz="1800" dirty="0"/>
                <a:t> </a:t>
              </a:r>
              <a:r>
                <a:rPr lang="en-US" sz="1800" dirty="0" err="1"/>
                <a:t>nhiệt</a:t>
              </a:r>
              <a:r>
                <a:rPr lang="en-US" sz="1800" dirty="0"/>
                <a:t> 1 → 2’ </a:t>
              </a:r>
              <a:r>
                <a:rPr lang="en-US" sz="1800" dirty="0" err="1"/>
                <a:t>và</a:t>
              </a:r>
              <a:r>
                <a:rPr lang="en-US" sz="1800" dirty="0"/>
                <a:t> </a:t>
              </a:r>
              <a:r>
                <a:rPr lang="en-US" sz="1800" dirty="0" err="1"/>
                <a:t>quá</a:t>
              </a:r>
              <a:r>
                <a:rPr lang="en-US" sz="1800" dirty="0"/>
                <a:t> </a:t>
              </a:r>
              <a:r>
                <a:rPr lang="en-US" sz="1800" dirty="0" err="1"/>
                <a:t>trình</a:t>
              </a:r>
              <a:r>
                <a:rPr lang="en-US" sz="1800" dirty="0"/>
                <a:t> </a:t>
              </a:r>
              <a:r>
                <a:rPr lang="en-US" sz="1800" dirty="0" err="1"/>
                <a:t>đẳng</a:t>
              </a:r>
              <a:r>
                <a:rPr lang="en-US" sz="1800" dirty="0"/>
                <a:t> </a:t>
              </a:r>
              <a:r>
                <a:rPr lang="en-US" sz="1800" dirty="0" err="1"/>
                <a:t>áp</a:t>
              </a:r>
              <a:r>
                <a:rPr lang="en-US" sz="1800" dirty="0"/>
                <a:t> 2’ → 2</a:t>
              </a:r>
            </a:p>
          </p:txBody>
        </p:sp>
      </p:grpSp>
      <p:grpSp>
        <p:nvGrpSpPr>
          <p:cNvPr id="12" name="Group 11">
            <a:extLst>
              <a:ext uri="{FF2B5EF4-FFF2-40B4-BE49-F238E27FC236}">
                <a16:creationId xmlns:a16="http://schemas.microsoft.com/office/drawing/2014/main" id="{67CD8D8E-0B32-04F2-70A7-1615AE5B20D4}"/>
              </a:ext>
            </a:extLst>
          </p:cNvPr>
          <p:cNvGrpSpPr/>
          <p:nvPr/>
        </p:nvGrpSpPr>
        <p:grpSpPr>
          <a:xfrm>
            <a:off x="4961316" y="555685"/>
            <a:ext cx="3770794" cy="3653705"/>
            <a:chOff x="4961316" y="476662"/>
            <a:chExt cx="3770794" cy="3653705"/>
          </a:xfrm>
        </p:grpSpPr>
        <p:sp>
          <p:nvSpPr>
            <p:cNvPr id="11" name="Rectangle: Folded Corner 10">
              <a:extLst>
                <a:ext uri="{FF2B5EF4-FFF2-40B4-BE49-F238E27FC236}">
                  <a16:creationId xmlns:a16="http://schemas.microsoft.com/office/drawing/2014/main" id="{290678A1-7F94-A11A-85D7-DDA8157F4A16}"/>
                </a:ext>
              </a:extLst>
            </p:cNvPr>
            <p:cNvSpPr/>
            <p:nvPr/>
          </p:nvSpPr>
          <p:spPr>
            <a:xfrm>
              <a:off x="4961316" y="747867"/>
              <a:ext cx="3770794" cy="3382500"/>
            </a:xfrm>
            <a:prstGeom prst="foldedCorner">
              <a:avLst/>
            </a:prstGeom>
            <a:solidFill>
              <a:schemeClr val="accent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5949C12-8AE7-CC08-A26C-496089C3DDF5}"/>
                </a:ext>
              </a:extLst>
            </p:cNvPr>
            <p:cNvSpPr/>
            <p:nvPr/>
          </p:nvSpPr>
          <p:spPr>
            <a:xfrm>
              <a:off x="4961316" y="476662"/>
              <a:ext cx="3172483" cy="542408"/>
            </a:xfrm>
            <a:prstGeom prst="roundRect">
              <a:avLst/>
            </a:prstGeom>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Câu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hỏi</a:t>
              </a:r>
              <a:r>
                <a:rPr lang="en-US" sz="2000" b="1" dirty="0">
                  <a:solidFill>
                    <a:schemeClr val="accent2"/>
                  </a:solidFill>
                  <a:latin typeface="Arial" panose="020B0604020202020204" pitchFamily="34" charset="0"/>
                  <a:cs typeface="Arial" panose="020B0604020202020204" pitchFamily="34" charset="0"/>
                </a:rPr>
                <a:t> 8 (SGK - tr.42) </a:t>
              </a:r>
            </a:p>
          </p:txBody>
        </p:sp>
        <p:sp>
          <p:nvSpPr>
            <p:cNvPr id="10" name="TextBox 9">
              <a:extLst>
                <a:ext uri="{FF2B5EF4-FFF2-40B4-BE49-F238E27FC236}">
                  <a16:creationId xmlns:a16="http://schemas.microsoft.com/office/drawing/2014/main" id="{8EB1826F-1AE1-86F3-54EC-784D3F52393D}"/>
                </a:ext>
              </a:extLst>
            </p:cNvPr>
            <p:cNvSpPr txBox="1"/>
            <p:nvPr/>
          </p:nvSpPr>
          <p:spPr>
            <a:xfrm>
              <a:off x="5079848" y="1169090"/>
              <a:ext cx="3533729" cy="2805320"/>
            </a:xfrm>
            <a:prstGeom prst="rect">
              <a:avLst/>
            </a:prstGeom>
            <a:noFill/>
          </p:spPr>
          <p:txBody>
            <a:bodyPr wrap="square">
              <a:spAutoFit/>
            </a:bodyPr>
            <a:lstStyle/>
            <a:p>
              <a:pPr algn="just">
                <a:lnSpc>
                  <a:spcPct val="150000"/>
                </a:lnSpc>
              </a:pPr>
              <a:r>
                <a:rPr lang="vi-VN" sz="2000" dirty="0"/>
                <a:t>Với quá trình biến đổi được biểu diễn trên Hình 2.9, hãy so sánh nhiệt độ, thể tích, áp suất của trạng thái 1 với trạng thái 2</a:t>
              </a:r>
              <a:r>
                <a:rPr lang="en-US" sz="2000" dirty="0"/>
                <a:t>’</a:t>
              </a:r>
              <a:r>
                <a:rPr lang="vi-VN" sz="2000" dirty="0"/>
                <a:t>, của trạng thái 2</a:t>
              </a:r>
              <a:r>
                <a:rPr lang="en-US" sz="2000" dirty="0"/>
                <a:t>’</a:t>
              </a:r>
              <a:r>
                <a:rPr lang="vi-VN" sz="2000" dirty="0"/>
                <a:t> với trạng thái 2.</a:t>
              </a:r>
              <a:endParaRPr lang="en-US" sz="2000" dirty="0"/>
            </a:p>
          </p:txBody>
        </p:sp>
      </p:grpSp>
    </p:spTree>
    <p:extLst>
      <p:ext uri="{BB962C8B-B14F-4D97-AF65-F5344CB8AC3E}">
        <p14:creationId xmlns:p14="http://schemas.microsoft.com/office/powerpoint/2010/main" val="172381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A7305C-5669-0626-95D3-9448CC55FBEA}"/>
              </a:ext>
            </a:extLst>
          </p:cNvPr>
          <p:cNvGrpSpPr/>
          <p:nvPr/>
        </p:nvGrpSpPr>
        <p:grpSpPr>
          <a:xfrm>
            <a:off x="372532" y="336550"/>
            <a:ext cx="4278489" cy="4568900"/>
            <a:chOff x="372532" y="336550"/>
            <a:chExt cx="4278489" cy="4568900"/>
          </a:xfrm>
        </p:grpSpPr>
        <p:pic>
          <p:nvPicPr>
            <p:cNvPr id="5" name="Picture 4">
              <a:extLst>
                <a:ext uri="{FF2B5EF4-FFF2-40B4-BE49-F238E27FC236}">
                  <a16:creationId xmlns:a16="http://schemas.microsoft.com/office/drawing/2014/main" id="{0CD5C000-2DF3-104C-F169-2043F2B0E1F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2532" y="336550"/>
              <a:ext cx="4278489" cy="3793816"/>
            </a:xfrm>
            <a:prstGeom prst="rect">
              <a:avLst/>
            </a:prstGeom>
          </p:spPr>
        </p:pic>
        <p:sp>
          <p:nvSpPr>
            <p:cNvPr id="6" name="TextBox 5">
              <a:extLst>
                <a:ext uri="{FF2B5EF4-FFF2-40B4-BE49-F238E27FC236}">
                  <a16:creationId xmlns:a16="http://schemas.microsoft.com/office/drawing/2014/main" id="{2D5619BE-4859-18DA-3560-F8AEF39563B8}"/>
                </a:ext>
              </a:extLst>
            </p:cNvPr>
            <p:cNvSpPr txBox="1"/>
            <p:nvPr/>
          </p:nvSpPr>
          <p:spPr>
            <a:xfrm>
              <a:off x="411890" y="4130366"/>
              <a:ext cx="4199772" cy="775084"/>
            </a:xfrm>
            <a:prstGeom prst="rect">
              <a:avLst/>
            </a:prstGeom>
            <a:noFill/>
          </p:spPr>
          <p:txBody>
            <a:bodyPr wrap="square" rtlCol="0">
              <a:spAutoFit/>
            </a:bodyPr>
            <a:lstStyle/>
            <a:p>
              <a:pPr algn="ctr">
                <a:lnSpc>
                  <a:spcPct val="130000"/>
                </a:lnSpc>
              </a:pPr>
              <a:r>
                <a:rPr lang="en-US" sz="1800" b="1" dirty="0" err="1"/>
                <a:t>Hình</a:t>
              </a:r>
              <a:r>
                <a:rPr lang="en-US" sz="1800" b="1" dirty="0"/>
                <a:t> 2.9. </a:t>
              </a:r>
              <a:r>
                <a:rPr lang="en-US" sz="1800" dirty="0" err="1"/>
                <a:t>Quá</a:t>
              </a:r>
              <a:r>
                <a:rPr lang="en-US" sz="1800" dirty="0"/>
                <a:t> </a:t>
              </a:r>
              <a:r>
                <a:rPr lang="en-US" sz="1800" dirty="0" err="1"/>
                <a:t>trình</a:t>
              </a:r>
              <a:r>
                <a:rPr lang="en-US" sz="1800" dirty="0"/>
                <a:t> </a:t>
              </a:r>
              <a:r>
                <a:rPr lang="en-US" sz="1800" dirty="0" err="1"/>
                <a:t>đẳng</a:t>
              </a:r>
              <a:r>
                <a:rPr lang="en-US" sz="1800" dirty="0"/>
                <a:t> </a:t>
              </a:r>
              <a:r>
                <a:rPr lang="en-US" sz="1800" dirty="0" err="1"/>
                <a:t>nhiệt</a:t>
              </a:r>
              <a:r>
                <a:rPr lang="en-US" sz="1800" dirty="0"/>
                <a:t> 1 → 2’ </a:t>
              </a:r>
              <a:r>
                <a:rPr lang="en-US" sz="1800" dirty="0" err="1"/>
                <a:t>và</a:t>
              </a:r>
              <a:r>
                <a:rPr lang="en-US" sz="1800" dirty="0"/>
                <a:t> </a:t>
              </a:r>
              <a:r>
                <a:rPr lang="en-US" sz="1800" dirty="0" err="1"/>
                <a:t>quá</a:t>
              </a:r>
              <a:r>
                <a:rPr lang="en-US" sz="1800" dirty="0"/>
                <a:t> </a:t>
              </a:r>
              <a:r>
                <a:rPr lang="en-US" sz="1800" dirty="0" err="1"/>
                <a:t>trình</a:t>
              </a:r>
              <a:r>
                <a:rPr lang="en-US" sz="1800" dirty="0"/>
                <a:t> </a:t>
              </a:r>
              <a:r>
                <a:rPr lang="en-US" sz="1800" dirty="0" err="1"/>
                <a:t>đẳng</a:t>
              </a:r>
              <a:r>
                <a:rPr lang="en-US" sz="1800" dirty="0"/>
                <a:t> </a:t>
              </a:r>
              <a:r>
                <a:rPr lang="en-US" sz="1800" dirty="0" err="1"/>
                <a:t>áp</a:t>
              </a:r>
              <a:r>
                <a:rPr lang="en-US" sz="1800" dirty="0"/>
                <a:t> 2’ → 2</a:t>
              </a:r>
            </a:p>
          </p:txBody>
        </p:sp>
      </p:grpSp>
      <p:grpSp>
        <p:nvGrpSpPr>
          <p:cNvPr id="11" name="Group 10">
            <a:extLst>
              <a:ext uri="{FF2B5EF4-FFF2-40B4-BE49-F238E27FC236}">
                <a16:creationId xmlns:a16="http://schemas.microsoft.com/office/drawing/2014/main" id="{0EE6B55D-4A00-C440-960F-959E9B938848}"/>
              </a:ext>
            </a:extLst>
          </p:cNvPr>
          <p:cNvGrpSpPr/>
          <p:nvPr/>
        </p:nvGrpSpPr>
        <p:grpSpPr>
          <a:xfrm>
            <a:off x="4690379" y="441563"/>
            <a:ext cx="4120447" cy="1795359"/>
            <a:chOff x="4651021" y="372108"/>
            <a:chExt cx="4120447" cy="1795359"/>
          </a:xfrm>
        </p:grpSpPr>
        <p:sp>
          <p:nvSpPr>
            <p:cNvPr id="7" name="Rectangle: Rounded Corners 6">
              <a:extLst>
                <a:ext uri="{FF2B5EF4-FFF2-40B4-BE49-F238E27FC236}">
                  <a16:creationId xmlns:a16="http://schemas.microsoft.com/office/drawing/2014/main" id="{C1C680EC-62B6-4645-6E54-3BDF5C3C6DE1}"/>
                </a:ext>
              </a:extLst>
            </p:cNvPr>
            <p:cNvSpPr/>
            <p:nvPr/>
          </p:nvSpPr>
          <p:spPr>
            <a:xfrm>
              <a:off x="4899378" y="551831"/>
              <a:ext cx="3872090" cy="1615636"/>
            </a:xfrm>
            <a:prstGeom prst="roundRect">
              <a:avLst>
                <a:gd name="adj" fmla="val 9095"/>
              </a:avLst>
            </a:prstGeom>
            <a:solidFill>
              <a:schemeClr val="accent3"/>
            </a:solidFill>
            <a:ln w="19050">
              <a:solidFill>
                <a:schemeClr val="tx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1274E4C-9B5F-6245-1CF4-8609EEBA54B8}"/>
                </a:ext>
              </a:extLst>
            </p:cNvPr>
            <p:cNvSpPr txBox="1"/>
            <p:nvPr/>
          </p:nvSpPr>
          <p:spPr>
            <a:xfrm>
              <a:off x="5037666" y="649486"/>
              <a:ext cx="3595513" cy="1420325"/>
            </a:xfrm>
            <a:prstGeom prst="rect">
              <a:avLst/>
            </a:prstGeom>
            <a:noFill/>
          </p:spPr>
          <p:txBody>
            <a:bodyPr wrap="square">
              <a:spAutoFit/>
            </a:bodyPr>
            <a:lstStyle/>
            <a:p>
              <a:pPr marL="0" marR="0" algn="just">
                <a:lnSpc>
                  <a:spcPct val="150000"/>
                </a:lnSpc>
                <a:spcBef>
                  <a:spcPts val="0"/>
                </a:spcBef>
                <a:spcAft>
                  <a:spcPts val="800"/>
                </a:spcAft>
              </a:pPr>
              <a:r>
                <a:rPr lang="en-US" sz="2000" dirty="0">
                  <a:effectLst/>
                  <a:latin typeface="Arial" panose="020B0604020202020204" pitchFamily="34" charset="0"/>
                  <a:ea typeface="Calibri" panose="020F0502020204030204" pitchFamily="34" charset="0"/>
                  <a:cs typeface="Arial" panose="020B0604020202020204" pitchFamily="34" charset="0"/>
                </a:rPr>
                <a:t>1 → 2</a:t>
              </a:r>
              <a:r>
                <a:rPr lang="en-US" sz="2000" dirty="0">
                  <a:latin typeface="Arial" panose="020B0604020202020204" pitchFamily="34" charset="0"/>
                  <a:ea typeface="Calibri" panose="020F0502020204030204" pitchFamily="34" charset="0"/>
                  <a:cs typeface="Arial" panose="020B0604020202020204" pitchFamily="34" charset="0"/>
                </a:rPr>
                <a: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đẳng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nhiệt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nên</a:t>
              </a:r>
              <a:r>
                <a:rPr lang="en-US" sz="2000" dirty="0">
                  <a:effectLst/>
                  <a:latin typeface="Arial" panose="020B0604020202020204" pitchFamily="34" charset="0"/>
                  <a:ea typeface="Calibri" panose="020F0502020204030204" pitchFamily="34" charset="0"/>
                  <a:cs typeface="Arial" panose="020B0604020202020204" pitchFamily="34" charset="0"/>
                </a:rPr>
                <a:t> T</a:t>
              </a:r>
              <a:r>
                <a:rPr lang="en-US" sz="2000" baseline="-25000" dirty="0">
                  <a:effectLst/>
                  <a:latin typeface="Arial" panose="020B0604020202020204" pitchFamily="34" charset="0"/>
                  <a:ea typeface="Calibri" panose="020F0502020204030204" pitchFamily="34" charset="0"/>
                  <a:cs typeface="Arial" panose="020B0604020202020204" pitchFamily="34" charset="0"/>
                </a:rPr>
                <a:t>1</a:t>
              </a:r>
              <a:r>
                <a:rPr lang="en-US" sz="2000" dirty="0">
                  <a:effectLst/>
                  <a:latin typeface="Arial" panose="020B0604020202020204" pitchFamily="34" charset="0"/>
                  <a:ea typeface="Calibri" panose="020F0502020204030204" pitchFamily="34" charset="0"/>
                  <a:cs typeface="Arial" panose="020B0604020202020204" pitchFamily="34" charset="0"/>
                </a:rPr>
                <a:t> = T’</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 Theo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a:t>
              </a:r>
              <a:r>
                <a:rPr lang="en-US" sz="2000" dirty="0" err="1">
                  <a:effectLst/>
                  <a:latin typeface="Arial" panose="020B0604020202020204" pitchFamily="34" charset="0"/>
                  <a:ea typeface="Calibri" panose="020F0502020204030204" pitchFamily="34" charset="0"/>
                  <a:cs typeface="Arial" panose="020B0604020202020204" pitchFamily="34" charset="0"/>
                </a:rPr>
                <a:t>ình</a:t>
              </a:r>
              <a:r>
                <a:rPr lang="en-US" sz="2000" dirty="0">
                  <a:effectLst/>
                  <a:latin typeface="Arial" panose="020B0604020202020204" pitchFamily="34" charset="0"/>
                  <a:ea typeface="Calibri" panose="020F0502020204030204" pitchFamily="34" charset="0"/>
                  <a:cs typeface="Arial" panose="020B0604020202020204" pitchFamily="34" charset="0"/>
                </a:rPr>
                <a:t> 2.9 </a:t>
              </a:r>
              <a:r>
                <a:rPr lang="en-US" sz="2000" dirty="0" err="1">
                  <a:effectLst/>
                  <a:latin typeface="Arial" panose="020B0604020202020204" pitchFamily="34" charset="0"/>
                  <a:ea typeface="Calibri" panose="020F0502020204030204" pitchFamily="34" charset="0"/>
                  <a:cs typeface="Arial" panose="020B0604020202020204" pitchFamily="34" charset="0"/>
                </a:rPr>
                <a:t>thì</a:t>
              </a:r>
              <a:r>
                <a:rPr lang="en-US" sz="2000" dirty="0">
                  <a:effectLst/>
                  <a:latin typeface="Arial" panose="020B0604020202020204" pitchFamily="34" charset="0"/>
                  <a:ea typeface="Calibri" panose="020F0502020204030204" pitchFamily="34" charset="0"/>
                  <a:cs typeface="Arial" panose="020B0604020202020204" pitchFamily="34" charset="0"/>
                </a:rPr>
                <a:t> P</a:t>
              </a:r>
              <a:r>
                <a:rPr lang="en-US" sz="2000" baseline="-25000" dirty="0">
                  <a:effectLst/>
                  <a:latin typeface="Arial" panose="020B0604020202020204" pitchFamily="34" charset="0"/>
                  <a:ea typeface="Calibri" panose="020F0502020204030204" pitchFamily="34" charset="0"/>
                  <a:cs typeface="Arial" panose="020B0604020202020204" pitchFamily="34" charset="0"/>
                </a:rPr>
                <a:t>1</a:t>
              </a:r>
              <a:r>
                <a:rPr lang="en-US" sz="2000" dirty="0">
                  <a:effectLst/>
                  <a:latin typeface="Arial" panose="020B0604020202020204" pitchFamily="34" charset="0"/>
                  <a:ea typeface="Calibri" panose="020F0502020204030204" pitchFamily="34" charset="0"/>
                  <a:cs typeface="Arial" panose="020B0604020202020204" pitchFamily="34" charset="0"/>
                </a:rPr>
                <a:t> &gt; P’</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 V</a:t>
              </a:r>
              <a:r>
                <a:rPr lang="en-US" sz="2000" baseline="-25000" dirty="0">
                  <a:effectLst/>
                  <a:latin typeface="Arial" panose="020B0604020202020204" pitchFamily="34" charset="0"/>
                  <a:ea typeface="Calibri" panose="020F0502020204030204" pitchFamily="34" charset="0"/>
                  <a:cs typeface="Arial" panose="020B0604020202020204" pitchFamily="34" charset="0"/>
                </a:rPr>
                <a:t>1</a:t>
              </a:r>
              <a:r>
                <a:rPr lang="en-US" sz="2000" dirty="0">
                  <a:effectLst/>
                  <a:latin typeface="Arial" panose="020B0604020202020204" pitchFamily="34" charset="0"/>
                  <a:ea typeface="Calibri" panose="020F0502020204030204" pitchFamily="34" charset="0"/>
                  <a:cs typeface="Arial" panose="020B0604020202020204" pitchFamily="34" charset="0"/>
                </a:rPr>
                <a:t> &lt; V’</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05F9A7EA-A469-6C04-FCFA-FD926F0A7FA9}"/>
                </a:ext>
              </a:extLst>
            </p:cNvPr>
            <p:cNvPicPr>
              <a:picLocks noChangeAspect="1"/>
            </p:cNvPicPr>
            <p:nvPr/>
          </p:nvPicPr>
          <p:blipFill>
            <a:blip r:embed="rId3"/>
            <a:stretch>
              <a:fillRect/>
            </a:stretch>
          </p:blipFill>
          <p:spPr>
            <a:xfrm>
              <a:off x="4651021" y="372108"/>
              <a:ext cx="557058" cy="554756"/>
            </a:xfrm>
            <a:prstGeom prst="rect">
              <a:avLst/>
            </a:prstGeom>
          </p:spPr>
        </p:pic>
      </p:grpSp>
      <p:grpSp>
        <p:nvGrpSpPr>
          <p:cNvPr id="12" name="Group 11">
            <a:extLst>
              <a:ext uri="{FF2B5EF4-FFF2-40B4-BE49-F238E27FC236}">
                <a16:creationId xmlns:a16="http://schemas.microsoft.com/office/drawing/2014/main" id="{C33758E9-3F55-3265-B318-42E236488B81}"/>
              </a:ext>
            </a:extLst>
          </p:cNvPr>
          <p:cNvGrpSpPr/>
          <p:nvPr/>
        </p:nvGrpSpPr>
        <p:grpSpPr>
          <a:xfrm>
            <a:off x="4690379" y="2706135"/>
            <a:ext cx="4120447" cy="1795359"/>
            <a:chOff x="4651021" y="372108"/>
            <a:chExt cx="4120447" cy="1795359"/>
          </a:xfrm>
        </p:grpSpPr>
        <p:sp>
          <p:nvSpPr>
            <p:cNvPr id="13" name="Rectangle: Rounded Corners 12">
              <a:extLst>
                <a:ext uri="{FF2B5EF4-FFF2-40B4-BE49-F238E27FC236}">
                  <a16:creationId xmlns:a16="http://schemas.microsoft.com/office/drawing/2014/main" id="{63372DA8-D9A2-0192-58E9-2561FF8C68D6}"/>
                </a:ext>
              </a:extLst>
            </p:cNvPr>
            <p:cNvSpPr/>
            <p:nvPr/>
          </p:nvSpPr>
          <p:spPr>
            <a:xfrm>
              <a:off x="4899378" y="551831"/>
              <a:ext cx="3872090" cy="1615636"/>
            </a:xfrm>
            <a:prstGeom prst="roundRect">
              <a:avLst>
                <a:gd name="adj" fmla="val 9095"/>
              </a:avLst>
            </a:prstGeom>
            <a:solidFill>
              <a:schemeClr val="accent3"/>
            </a:solidFill>
            <a:ln w="19050">
              <a:solidFill>
                <a:schemeClr val="tx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5083804-5D00-10EE-42C9-7347AA2773A5}"/>
                </a:ext>
              </a:extLst>
            </p:cNvPr>
            <p:cNvSpPr txBox="1"/>
            <p:nvPr/>
          </p:nvSpPr>
          <p:spPr>
            <a:xfrm>
              <a:off x="5037666" y="649486"/>
              <a:ext cx="3595513" cy="1477328"/>
            </a:xfrm>
            <a:prstGeom prst="rect">
              <a:avLst/>
            </a:prstGeom>
            <a:noFill/>
          </p:spPr>
          <p:txBody>
            <a:bodyPr wrap="square">
              <a:spAutoFit/>
            </a:bodyPr>
            <a:lstStyle/>
            <a:p>
              <a:pPr marL="0" marR="0" algn="just">
                <a:lnSpc>
                  <a:spcPct val="150000"/>
                </a:lnSpc>
                <a:spcBef>
                  <a:spcPts val="0"/>
                </a:spcBef>
                <a:spcAft>
                  <a:spcPts val="800"/>
                </a:spcAft>
              </a:pPr>
              <a:r>
                <a:rPr lang="en-US" sz="2000" dirty="0">
                  <a:effectLst/>
                  <a:latin typeface="Arial" panose="020B0604020202020204" pitchFamily="34" charset="0"/>
                  <a:ea typeface="Calibri" panose="020F0502020204030204" pitchFamily="34" charset="0"/>
                  <a:cs typeface="Arial" panose="020B0604020202020204" pitchFamily="34" charset="0"/>
                </a:rPr>
                <a:t>2’ → 2 </a:t>
              </a:r>
              <a:r>
                <a:rPr lang="en-US" sz="2000" dirty="0" err="1">
                  <a:effectLst/>
                  <a:latin typeface="Arial" panose="020B0604020202020204" pitchFamily="34" charset="0"/>
                  <a:ea typeface="Calibri" panose="020F0502020204030204" pitchFamily="34" charset="0"/>
                  <a:cs typeface="Arial" panose="020B0604020202020204" pitchFamily="34" charset="0"/>
                </a:rPr>
                <a:t>là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đẳng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áp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nên</a:t>
              </a:r>
              <a:r>
                <a:rPr lang="en-US" sz="2000" dirty="0">
                  <a:effectLst/>
                  <a:latin typeface="Arial" panose="020B0604020202020204" pitchFamily="34" charset="0"/>
                  <a:ea typeface="Calibri" panose="020F0502020204030204" pitchFamily="34" charset="0"/>
                  <a:cs typeface="Arial" panose="020B0604020202020204" pitchFamily="34" charset="0"/>
                </a:rPr>
                <a:t> P’</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 = P</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 Theo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2.9 </a:t>
              </a:r>
              <a:r>
                <a:rPr lang="en-US" sz="2000" dirty="0" err="1">
                  <a:effectLst/>
                  <a:latin typeface="Arial" panose="020B0604020202020204" pitchFamily="34" charset="0"/>
                  <a:ea typeface="Calibri" panose="020F0502020204030204" pitchFamily="34" charset="0"/>
                  <a:cs typeface="Arial" panose="020B0604020202020204" pitchFamily="34" charset="0"/>
                </a:rPr>
                <a:t>thì</a:t>
              </a:r>
              <a:r>
                <a:rPr lang="en-US" sz="2000" dirty="0">
                  <a:effectLst/>
                  <a:latin typeface="Arial" panose="020B0604020202020204" pitchFamily="34" charset="0"/>
                  <a:ea typeface="Calibri" panose="020F0502020204030204" pitchFamily="34" charset="0"/>
                  <a:cs typeface="Arial" panose="020B0604020202020204" pitchFamily="34" charset="0"/>
                </a:rPr>
                <a:t> V’</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 &lt; V</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nên</a:t>
              </a:r>
              <a:r>
                <a:rPr lang="en-US" sz="2000" dirty="0">
                  <a:effectLst/>
                  <a:latin typeface="Arial" panose="020B0604020202020204" pitchFamily="34" charset="0"/>
                  <a:ea typeface="Calibri" panose="020F0502020204030204" pitchFamily="34" charset="0"/>
                  <a:cs typeface="Arial" panose="020B0604020202020204" pitchFamily="34" charset="0"/>
                </a:rPr>
                <a:t> T’</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 &lt; T</a:t>
              </a:r>
              <a:r>
                <a:rPr lang="en-US" sz="2000" baseline="-25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6F26B83-E040-B0CD-25F1-FC7074556EF0}"/>
                </a:ext>
              </a:extLst>
            </p:cNvPr>
            <p:cNvPicPr>
              <a:picLocks noChangeAspect="1"/>
            </p:cNvPicPr>
            <p:nvPr/>
          </p:nvPicPr>
          <p:blipFill>
            <a:blip r:embed="rId3"/>
            <a:stretch>
              <a:fillRect/>
            </a:stretch>
          </p:blipFill>
          <p:spPr>
            <a:xfrm>
              <a:off x="4651021" y="372108"/>
              <a:ext cx="557058" cy="554756"/>
            </a:xfrm>
            <a:prstGeom prst="rect">
              <a:avLst/>
            </a:prstGeom>
          </p:spPr>
        </p:pic>
      </p:grpSp>
    </p:spTree>
    <p:extLst>
      <p:ext uri="{BB962C8B-B14F-4D97-AF65-F5344CB8AC3E}">
        <p14:creationId xmlns:p14="http://schemas.microsoft.com/office/powerpoint/2010/main" val="128093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684812-7884-DD42-F7F7-780410BB1DD1}"/>
              </a:ext>
            </a:extLst>
          </p:cNvPr>
          <p:cNvGrpSpPr/>
          <p:nvPr/>
        </p:nvGrpSpPr>
        <p:grpSpPr>
          <a:xfrm>
            <a:off x="372532" y="336550"/>
            <a:ext cx="4278489" cy="4568900"/>
            <a:chOff x="372532" y="336550"/>
            <a:chExt cx="4278489" cy="4568900"/>
          </a:xfrm>
        </p:grpSpPr>
        <p:pic>
          <p:nvPicPr>
            <p:cNvPr id="5" name="Picture 4">
              <a:extLst>
                <a:ext uri="{FF2B5EF4-FFF2-40B4-BE49-F238E27FC236}">
                  <a16:creationId xmlns:a16="http://schemas.microsoft.com/office/drawing/2014/main" id="{A63D4B19-CAAD-063F-5A6C-669F5B710DE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2532" y="336550"/>
              <a:ext cx="4278489" cy="3793816"/>
            </a:xfrm>
            <a:prstGeom prst="rect">
              <a:avLst/>
            </a:prstGeom>
          </p:spPr>
        </p:pic>
        <p:sp>
          <p:nvSpPr>
            <p:cNvPr id="6" name="TextBox 5">
              <a:extLst>
                <a:ext uri="{FF2B5EF4-FFF2-40B4-BE49-F238E27FC236}">
                  <a16:creationId xmlns:a16="http://schemas.microsoft.com/office/drawing/2014/main" id="{EF983AA3-4F1F-058B-C3C2-501ED3CD2F72}"/>
                </a:ext>
              </a:extLst>
            </p:cNvPr>
            <p:cNvSpPr txBox="1"/>
            <p:nvPr/>
          </p:nvSpPr>
          <p:spPr>
            <a:xfrm>
              <a:off x="411890" y="4130366"/>
              <a:ext cx="4199772" cy="775084"/>
            </a:xfrm>
            <a:prstGeom prst="rect">
              <a:avLst/>
            </a:prstGeom>
            <a:noFill/>
          </p:spPr>
          <p:txBody>
            <a:bodyPr wrap="square" rtlCol="0">
              <a:spAutoFit/>
            </a:bodyPr>
            <a:lstStyle/>
            <a:p>
              <a:pPr algn="ctr">
                <a:lnSpc>
                  <a:spcPct val="130000"/>
                </a:lnSpc>
              </a:pPr>
              <a:r>
                <a:rPr lang="en-US" sz="1800" b="1" dirty="0" err="1"/>
                <a:t>Hình</a:t>
              </a:r>
              <a:r>
                <a:rPr lang="en-US" sz="1800" b="1" dirty="0"/>
                <a:t> 2.9. </a:t>
              </a:r>
              <a:r>
                <a:rPr lang="en-US" sz="1800" dirty="0" err="1"/>
                <a:t>Quá</a:t>
              </a:r>
              <a:r>
                <a:rPr lang="en-US" sz="1800" dirty="0"/>
                <a:t> </a:t>
              </a:r>
              <a:r>
                <a:rPr lang="en-US" sz="1800" dirty="0" err="1"/>
                <a:t>trình</a:t>
              </a:r>
              <a:r>
                <a:rPr lang="en-US" sz="1800" dirty="0"/>
                <a:t> </a:t>
              </a:r>
              <a:r>
                <a:rPr lang="en-US" sz="1800" dirty="0" err="1"/>
                <a:t>đẳng</a:t>
              </a:r>
              <a:r>
                <a:rPr lang="en-US" sz="1800" dirty="0"/>
                <a:t> </a:t>
              </a:r>
              <a:r>
                <a:rPr lang="en-US" sz="1800" dirty="0" err="1"/>
                <a:t>nhiệt</a:t>
              </a:r>
              <a:r>
                <a:rPr lang="en-US" sz="1800" dirty="0"/>
                <a:t> 1 → 2’ </a:t>
              </a:r>
              <a:r>
                <a:rPr lang="en-US" sz="1800" dirty="0" err="1"/>
                <a:t>và</a:t>
              </a:r>
              <a:r>
                <a:rPr lang="en-US" sz="1800" dirty="0"/>
                <a:t> </a:t>
              </a:r>
              <a:r>
                <a:rPr lang="en-US" sz="1800" dirty="0" err="1"/>
                <a:t>quá</a:t>
              </a:r>
              <a:r>
                <a:rPr lang="en-US" sz="1800" dirty="0"/>
                <a:t> </a:t>
              </a:r>
              <a:r>
                <a:rPr lang="en-US" sz="1800" dirty="0" err="1"/>
                <a:t>trình</a:t>
              </a:r>
              <a:r>
                <a:rPr lang="en-US" sz="1800" dirty="0"/>
                <a:t> </a:t>
              </a:r>
              <a:r>
                <a:rPr lang="en-US" sz="1800" dirty="0" err="1"/>
                <a:t>đẳng</a:t>
              </a:r>
              <a:r>
                <a:rPr lang="en-US" sz="1800" dirty="0"/>
                <a:t> </a:t>
              </a:r>
              <a:r>
                <a:rPr lang="en-US" sz="1800" dirty="0" err="1"/>
                <a:t>áp</a:t>
              </a:r>
              <a:r>
                <a:rPr lang="en-US" sz="1800" dirty="0"/>
                <a:t> 2’ → 2</a:t>
              </a:r>
            </a:p>
          </p:txBody>
        </p:sp>
      </p:grpSp>
      <p:grpSp>
        <p:nvGrpSpPr>
          <p:cNvPr id="17" name="Group 16">
            <a:extLst>
              <a:ext uri="{FF2B5EF4-FFF2-40B4-BE49-F238E27FC236}">
                <a16:creationId xmlns:a16="http://schemas.microsoft.com/office/drawing/2014/main" id="{77DB1E2C-8E5D-277D-9DA1-2E400B6ADF4E}"/>
              </a:ext>
            </a:extLst>
          </p:cNvPr>
          <p:cNvGrpSpPr/>
          <p:nvPr/>
        </p:nvGrpSpPr>
        <p:grpSpPr>
          <a:xfrm>
            <a:off x="4651020" y="551212"/>
            <a:ext cx="4081090" cy="4053048"/>
            <a:chOff x="4961316" y="551212"/>
            <a:chExt cx="3770794" cy="4053048"/>
          </a:xfrm>
        </p:grpSpPr>
        <p:grpSp>
          <p:nvGrpSpPr>
            <p:cNvPr id="7" name="Group 6">
              <a:extLst>
                <a:ext uri="{FF2B5EF4-FFF2-40B4-BE49-F238E27FC236}">
                  <a16:creationId xmlns:a16="http://schemas.microsoft.com/office/drawing/2014/main" id="{7D760BBC-B9B4-225B-E5E8-A887B25764FA}"/>
                </a:ext>
              </a:extLst>
            </p:cNvPr>
            <p:cNvGrpSpPr/>
            <p:nvPr/>
          </p:nvGrpSpPr>
          <p:grpSpPr>
            <a:xfrm>
              <a:off x="4961316" y="551212"/>
              <a:ext cx="3770794" cy="4053048"/>
              <a:chOff x="4961316" y="488635"/>
              <a:chExt cx="3770794" cy="4053048"/>
            </a:xfrm>
          </p:grpSpPr>
          <p:sp>
            <p:nvSpPr>
              <p:cNvPr id="8" name="Rectangle: Folded Corner 7">
                <a:extLst>
                  <a:ext uri="{FF2B5EF4-FFF2-40B4-BE49-F238E27FC236}">
                    <a16:creationId xmlns:a16="http://schemas.microsoft.com/office/drawing/2014/main" id="{52F38B78-5C1C-79D2-9C84-D9E20A291EFC}"/>
                  </a:ext>
                </a:extLst>
              </p:cNvPr>
              <p:cNvSpPr/>
              <p:nvPr/>
            </p:nvSpPr>
            <p:spPr>
              <a:xfrm>
                <a:off x="4961316" y="747867"/>
                <a:ext cx="3770794" cy="3793816"/>
              </a:xfrm>
              <a:prstGeom prst="foldedCorner">
                <a:avLst/>
              </a:prstGeom>
              <a:solidFill>
                <a:schemeClr val="accent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B124107-00D8-574A-7CD4-3FC6F81A0B6F}"/>
                  </a:ext>
                </a:extLst>
              </p:cNvPr>
              <p:cNvSpPr/>
              <p:nvPr/>
            </p:nvSpPr>
            <p:spPr>
              <a:xfrm>
                <a:off x="5351609" y="488635"/>
                <a:ext cx="3172483" cy="542408"/>
              </a:xfrm>
              <a:prstGeom prst="roundRect">
                <a:avLst/>
              </a:prstGeom>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solidFill>
                      <a:schemeClr val="accent2"/>
                    </a:solidFill>
                    <a:latin typeface="Arial" panose="020B0604020202020204" pitchFamily="34" charset="0"/>
                    <a:cs typeface="Arial" panose="020B0604020202020204" pitchFamily="34" charset="0"/>
                  </a:rPr>
                  <a:t>PHIẾU HỌC TẬP SỐ 3 </a:t>
                </a:r>
              </a:p>
            </p:txBody>
          </p:sp>
          <p:sp>
            <p:nvSpPr>
              <p:cNvPr id="10" name="TextBox 9">
                <a:extLst>
                  <a:ext uri="{FF2B5EF4-FFF2-40B4-BE49-F238E27FC236}">
                    <a16:creationId xmlns:a16="http://schemas.microsoft.com/office/drawing/2014/main" id="{72D204D9-EFE6-EAF4-6BC7-2F649DF4011C}"/>
                  </a:ext>
                </a:extLst>
              </p:cNvPr>
              <p:cNvSpPr txBox="1"/>
              <p:nvPr/>
            </p:nvSpPr>
            <p:spPr>
              <a:xfrm>
                <a:off x="4997683" y="1112645"/>
                <a:ext cx="3615895" cy="2400657"/>
              </a:xfrm>
              <a:prstGeom prst="rect">
                <a:avLst/>
              </a:prstGeom>
              <a:noFill/>
            </p:spPr>
            <p:txBody>
              <a:bodyPr wrap="square">
                <a:spAutoFit/>
              </a:bodyPr>
              <a:lstStyle/>
              <a:p>
                <a:pPr algn="just">
                  <a:lnSpc>
                    <a:spcPct val="150000"/>
                  </a:lnSpc>
                </a:pPr>
                <a:r>
                  <a:rPr lang="vi-VN" sz="2000" dirty="0"/>
                  <a:t>Hãy </a:t>
                </a:r>
                <a:r>
                  <a:rPr lang="en-US" sz="2000" dirty="0" err="1"/>
                  <a:t>xây</a:t>
                </a:r>
                <a:r>
                  <a:rPr lang="en-US" sz="2000" dirty="0"/>
                  <a:t> </a:t>
                </a:r>
                <a:r>
                  <a:rPr lang="en-US" sz="2000" dirty="0" err="1"/>
                  <a:t>dựng</a:t>
                </a:r>
                <a:r>
                  <a:rPr lang="en-US" sz="2000" dirty="0"/>
                  <a:t> </a:t>
                </a:r>
                <a:r>
                  <a:rPr lang="en-US" sz="2000" dirty="0" err="1"/>
                  <a:t>mối</a:t>
                </a:r>
                <a:r>
                  <a:rPr lang="en-US" sz="2000" dirty="0"/>
                  <a:t> </a:t>
                </a:r>
                <a:r>
                  <a:rPr lang="en-US" sz="2000" dirty="0" err="1"/>
                  <a:t>liên</a:t>
                </a:r>
                <a:r>
                  <a:rPr lang="en-US" sz="2000" dirty="0"/>
                  <a:t> </a:t>
                </a:r>
                <a:r>
                  <a:rPr lang="en-US" sz="2000" dirty="0" err="1"/>
                  <a:t>hệ</a:t>
                </a:r>
                <a:r>
                  <a:rPr lang="en-US" sz="2000" dirty="0"/>
                  <a:t> </a:t>
                </a:r>
                <a:r>
                  <a:rPr lang="en-US" sz="2000" dirty="0" err="1"/>
                  <a:t>giữa</a:t>
                </a:r>
                <a:r>
                  <a:rPr lang="en-US" sz="2000" dirty="0"/>
                  <a:t> 3 </a:t>
                </a:r>
                <a:r>
                  <a:rPr lang="en-US" sz="2000" dirty="0" err="1"/>
                  <a:t>thông</a:t>
                </a:r>
                <a:r>
                  <a:rPr lang="en-US" sz="2000" dirty="0"/>
                  <a:t> </a:t>
                </a:r>
                <a:r>
                  <a:rPr lang="en-US" sz="2000" dirty="0" err="1"/>
                  <a:t>số</a:t>
                </a:r>
                <a:r>
                  <a:rPr lang="en-US" sz="2000" dirty="0"/>
                  <a:t> </a:t>
                </a:r>
                <a:r>
                  <a:rPr lang="en-US" sz="2000" dirty="0" err="1"/>
                  <a:t>trạng</a:t>
                </a:r>
                <a:r>
                  <a:rPr lang="en-US" sz="2000" dirty="0"/>
                  <a:t> </a:t>
                </a:r>
                <a:r>
                  <a:rPr lang="en-US" sz="2000" dirty="0" err="1"/>
                  <a:t>thái</a:t>
                </a:r>
                <a:r>
                  <a:rPr lang="en-US" sz="2000" dirty="0"/>
                  <a:t> </a:t>
                </a:r>
                <a:r>
                  <a:rPr lang="vi-VN" sz="2000" dirty="0"/>
                  <a:t>khí biến đổi từ trạng thái 1</a:t>
                </a:r>
                <a:r>
                  <a:rPr lang="en-US" sz="2000" dirty="0"/>
                  <a:t> (</a:t>
                </a:r>
                <a:r>
                  <a:rPr lang="en-US" sz="2000" dirty="0">
                    <a:latin typeface="Arial" panose="020B0604020202020204" pitchFamily="34" charset="0"/>
                    <a:ea typeface="Calibri" panose="020F0502020204030204" pitchFamily="34" charset="0"/>
                    <a:cs typeface="Arial" panose="020B0604020202020204" pitchFamily="34" charset="0"/>
                  </a:rPr>
                  <a:t>P</a:t>
                </a:r>
                <a:r>
                  <a:rPr lang="en-US" sz="2000" baseline="-25000" dirty="0">
                    <a:latin typeface="Arial" panose="020B0604020202020204" pitchFamily="34" charset="0"/>
                    <a:ea typeface="Calibri" panose="020F0502020204030204" pitchFamily="34" charset="0"/>
                    <a:cs typeface="Arial" panose="020B0604020202020204" pitchFamily="34" charset="0"/>
                  </a:rPr>
                  <a:t>1,</a:t>
                </a:r>
                <a:r>
                  <a:rPr lang="en-US" sz="2000" dirty="0">
                    <a:latin typeface="Arial" panose="020B0604020202020204" pitchFamily="34" charset="0"/>
                    <a:ea typeface="Calibri" panose="020F0502020204030204" pitchFamily="34" charset="0"/>
                    <a:cs typeface="Arial" panose="020B0604020202020204" pitchFamily="34" charset="0"/>
                  </a:rPr>
                  <a:t> V</a:t>
                </a:r>
                <a:r>
                  <a:rPr lang="en-US" sz="2000" baseline="-25000" dirty="0">
                    <a:latin typeface="Arial" panose="020B0604020202020204" pitchFamily="34" charset="0"/>
                    <a:ea typeface="Calibri" panose="020F0502020204030204" pitchFamily="34" charset="0"/>
                    <a:cs typeface="Arial" panose="020B0604020202020204" pitchFamily="34" charset="0"/>
                  </a:rPr>
                  <a:t>1,</a:t>
                </a:r>
                <a:r>
                  <a:rPr lang="en-US" sz="2000" dirty="0">
                    <a:latin typeface="Arial" panose="020B0604020202020204" pitchFamily="34" charset="0"/>
                    <a:ea typeface="Calibri" panose="020F0502020204030204" pitchFamily="34" charset="0"/>
                    <a:cs typeface="Arial" panose="020B0604020202020204" pitchFamily="34" charset="0"/>
                  </a:rPr>
                  <a:t> T</a:t>
                </a:r>
                <a:r>
                  <a:rPr lang="en-US" sz="2000" baseline="-25000" dirty="0">
                    <a:latin typeface="Arial" panose="020B0604020202020204" pitchFamily="34" charset="0"/>
                    <a:ea typeface="Calibri" panose="020F0502020204030204" pitchFamily="34" charset="0"/>
                    <a:cs typeface="Arial" panose="020B0604020202020204" pitchFamily="34" charset="0"/>
                  </a:rPr>
                  <a:t>1</a:t>
                </a:r>
                <a:r>
                  <a:rPr lang="en-US" sz="2000" dirty="0">
                    <a:ea typeface="Calibri" panose="020F0502020204030204" pitchFamily="34" charset="0"/>
                  </a:rPr>
                  <a:t>) </a:t>
                </a:r>
                <a:r>
                  <a:rPr lang="vi-VN" sz="2000" dirty="0"/>
                  <a:t>sang trạng thái 2</a:t>
                </a:r>
                <a:r>
                  <a:rPr lang="en-US" sz="2000" dirty="0"/>
                  <a:t> (</a:t>
                </a:r>
                <a:r>
                  <a:rPr lang="en-US" sz="2000" dirty="0">
                    <a:latin typeface="Arial" panose="020B0604020202020204" pitchFamily="34" charset="0"/>
                    <a:ea typeface="Calibri" panose="020F0502020204030204" pitchFamily="34" charset="0"/>
                    <a:cs typeface="Arial" panose="020B0604020202020204" pitchFamily="34" charset="0"/>
                  </a:rPr>
                  <a:t>P</a:t>
                </a:r>
                <a:r>
                  <a:rPr lang="en-US" sz="2000" baseline="-25000" dirty="0">
                    <a:latin typeface="Arial" panose="020B0604020202020204" pitchFamily="34" charset="0"/>
                    <a:ea typeface="Calibri" panose="020F0502020204030204" pitchFamily="34" charset="0"/>
                    <a:cs typeface="Arial" panose="020B0604020202020204" pitchFamily="34" charset="0"/>
                  </a:rPr>
                  <a:t>2,</a:t>
                </a:r>
                <a:r>
                  <a:rPr lang="en-US" sz="2000" dirty="0">
                    <a:latin typeface="Arial" panose="020B0604020202020204" pitchFamily="34" charset="0"/>
                    <a:ea typeface="Calibri" panose="020F0502020204030204" pitchFamily="34" charset="0"/>
                    <a:cs typeface="Arial" panose="020B0604020202020204" pitchFamily="34" charset="0"/>
                  </a:rPr>
                  <a:t> V</a:t>
                </a:r>
                <a:r>
                  <a:rPr lang="en-US" sz="2000" baseline="-25000" dirty="0">
                    <a:latin typeface="Arial" panose="020B0604020202020204" pitchFamily="34" charset="0"/>
                    <a:ea typeface="Calibri" panose="020F0502020204030204" pitchFamily="34" charset="0"/>
                    <a:cs typeface="Arial" panose="020B0604020202020204" pitchFamily="34" charset="0"/>
                  </a:rPr>
                  <a:t>2,</a:t>
                </a:r>
                <a:r>
                  <a:rPr lang="en-US" sz="2000" dirty="0">
                    <a:latin typeface="Arial" panose="020B0604020202020204" pitchFamily="34" charset="0"/>
                    <a:ea typeface="Calibri" panose="020F0502020204030204" pitchFamily="34" charset="0"/>
                    <a:cs typeface="Arial" panose="020B0604020202020204" pitchFamily="34" charset="0"/>
                  </a:rPr>
                  <a:t> T</a:t>
                </a:r>
                <a:r>
                  <a:rPr lang="en-US" sz="2000" baseline="-25000" dirty="0">
                    <a:latin typeface="Arial" panose="020B0604020202020204" pitchFamily="34" charset="0"/>
                    <a:ea typeface="Calibri" panose="020F0502020204030204" pitchFamily="34" charset="0"/>
                    <a:cs typeface="Arial" panose="020B0604020202020204" pitchFamily="34" charset="0"/>
                  </a:rPr>
                  <a:t>3)</a:t>
                </a:r>
                <a:r>
                  <a:rPr lang="vi-VN" sz="2000" dirty="0"/>
                  <a:t> qua trạng thái trung gian 2</a:t>
                </a:r>
                <a:r>
                  <a:rPr lang="en-US" sz="2000" dirty="0"/>
                  <a:t>’:</a:t>
                </a:r>
              </a:p>
            </p:txBody>
          </p:sp>
        </p:grpSp>
        <p:grpSp>
          <p:nvGrpSpPr>
            <p:cNvPr id="13" name="Group 12">
              <a:extLst>
                <a:ext uri="{FF2B5EF4-FFF2-40B4-BE49-F238E27FC236}">
                  <a16:creationId xmlns:a16="http://schemas.microsoft.com/office/drawing/2014/main" id="{071CED65-FF08-DFE8-6349-C3C37F757EE5}"/>
                </a:ext>
              </a:extLst>
            </p:cNvPr>
            <p:cNvGrpSpPr/>
            <p:nvPr/>
          </p:nvGrpSpPr>
          <p:grpSpPr>
            <a:xfrm>
              <a:off x="5914772" y="3949659"/>
              <a:ext cx="557666" cy="491395"/>
              <a:chOff x="5904475" y="4310549"/>
              <a:chExt cx="557666" cy="491395"/>
            </a:xfrm>
          </p:grpSpPr>
          <p:sp>
            <p:nvSpPr>
              <p:cNvPr id="14" name="TextBox 13">
                <a:extLst>
                  <a:ext uri="{FF2B5EF4-FFF2-40B4-BE49-F238E27FC236}">
                    <a16:creationId xmlns:a16="http://schemas.microsoft.com/office/drawing/2014/main" id="{46116E25-DCA2-0FFD-E5DD-B3D8CAF5512C}"/>
                  </a:ext>
                </a:extLst>
              </p:cNvPr>
              <p:cNvSpPr txBox="1"/>
              <p:nvPr/>
            </p:nvSpPr>
            <p:spPr>
              <a:xfrm>
                <a:off x="5904475" y="4310549"/>
                <a:ext cx="517356" cy="400110"/>
              </a:xfrm>
              <a:prstGeom prst="rect">
                <a:avLst/>
              </a:prstGeom>
              <a:noFill/>
            </p:spPr>
            <p:txBody>
              <a:bodyPr wrap="square">
                <a:spAutoFit/>
              </a:bodyPr>
              <a:lstStyle/>
              <a:p>
                <a:pPr algn="ct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Poppins"/>
                    <a:cs typeface="Arial" panose="020B0604020202020204" pitchFamily="34" charset="0"/>
                    <a:sym typeface="Poppins"/>
                  </a:rPr>
                  <a:t>pV</a:t>
                </a:r>
                <a:endParaRPr lang="en-US" dirty="0"/>
              </a:p>
            </p:txBody>
          </p:sp>
          <p:cxnSp>
            <p:nvCxnSpPr>
              <p:cNvPr id="15" name="Straight Connector 14">
                <a:extLst>
                  <a:ext uri="{FF2B5EF4-FFF2-40B4-BE49-F238E27FC236}">
                    <a16:creationId xmlns:a16="http://schemas.microsoft.com/office/drawing/2014/main" id="{E6A11428-AA1A-A0DC-3207-C769D94721BD}"/>
                  </a:ext>
                </a:extLst>
              </p:cNvPr>
              <p:cNvCxnSpPr>
                <a:cxnSpLocks/>
              </p:cNvCxnSpPr>
              <p:nvPr/>
            </p:nvCxnSpPr>
            <p:spPr>
              <a:xfrm>
                <a:off x="6094079" y="4424149"/>
                <a:ext cx="32775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BC4B4CF-68A5-B0A3-4FEF-3D93E99C42F1}"/>
                  </a:ext>
                </a:extLst>
              </p:cNvPr>
              <p:cNvSpPr txBox="1"/>
              <p:nvPr/>
            </p:nvSpPr>
            <p:spPr>
              <a:xfrm>
                <a:off x="6053768" y="4401834"/>
                <a:ext cx="408373" cy="400110"/>
              </a:xfrm>
              <a:prstGeom prst="rect">
                <a:avLst/>
              </a:prstGeom>
              <a:noFill/>
            </p:spPr>
            <p:txBody>
              <a:bodyPr wrap="square">
                <a:spAutoFit/>
              </a:bodyPr>
              <a:lstStyle/>
              <a:p>
                <a:pPr algn="ctr"/>
                <a:r>
                  <a:rPr lang="en" sz="2000" b="1" dirty="0">
                    <a:solidFill>
                      <a:srgbClr val="FFFFFF"/>
                    </a:solidFill>
                    <a:latin typeface="Arial" panose="020B0604020202020204" pitchFamily="34" charset="0"/>
                    <a:cs typeface="Arial" panose="020B0604020202020204" pitchFamily="34" charset="0"/>
                    <a:sym typeface="Poppins"/>
                  </a:rPr>
                  <a:t>T</a:t>
                </a:r>
                <a:endParaRPr lang="en-US" dirty="0"/>
              </a:p>
            </p:txBody>
          </p:sp>
        </p:grpSp>
      </p:grpSp>
    </p:spTree>
    <p:extLst>
      <p:ext uri="{BB962C8B-B14F-4D97-AF65-F5344CB8AC3E}">
        <p14:creationId xmlns:p14="http://schemas.microsoft.com/office/powerpoint/2010/main" val="2456853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28D2A6D-CC4B-3810-F5BB-E8ECC16864FC}"/>
              </a:ext>
            </a:extLst>
          </p:cNvPr>
          <p:cNvGrpSpPr/>
          <p:nvPr/>
        </p:nvGrpSpPr>
        <p:grpSpPr>
          <a:xfrm>
            <a:off x="4026780" y="293050"/>
            <a:ext cx="1090435" cy="748481"/>
            <a:chOff x="637952" y="2490275"/>
            <a:chExt cx="1090435" cy="833804"/>
          </a:xfrm>
          <a:solidFill>
            <a:srgbClr val="A9DA74"/>
          </a:solidFill>
        </p:grpSpPr>
        <p:sp>
          <p:nvSpPr>
            <p:cNvPr id="5" name="Speech Bubble: Oval 4">
              <a:extLst>
                <a:ext uri="{FF2B5EF4-FFF2-40B4-BE49-F238E27FC236}">
                  <a16:creationId xmlns:a16="http://schemas.microsoft.com/office/drawing/2014/main" id="{B3FC733F-2CEB-CF15-FAA1-7BA56409A362}"/>
                </a:ext>
              </a:extLst>
            </p:cNvPr>
            <p:cNvSpPr/>
            <p:nvPr/>
          </p:nvSpPr>
          <p:spPr>
            <a:xfrm>
              <a:off x="637952" y="2490275"/>
              <a:ext cx="1090435" cy="833804"/>
            </a:xfrm>
            <a:prstGeom prst="wedgeEllipseCallout">
              <a:avLst>
                <a:gd name="adj1" fmla="val 42656"/>
                <a:gd name="adj2" fmla="val 55768"/>
              </a:avLst>
            </a:prstGeom>
            <a:grpFill/>
            <a:ln w="19050">
              <a:solidFill>
                <a:schemeClr val="accent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1BDB51-6803-BBE9-2251-69532551637F}"/>
                </a:ext>
              </a:extLst>
            </p:cNvPr>
            <p:cNvSpPr txBox="1"/>
            <p:nvPr/>
          </p:nvSpPr>
          <p:spPr>
            <a:xfrm>
              <a:off x="694092" y="2690304"/>
              <a:ext cx="978153" cy="445720"/>
            </a:xfrm>
            <a:prstGeom prst="rect">
              <a:avLst/>
            </a:prstGeom>
            <a:noFill/>
          </p:spPr>
          <p:txBody>
            <a:bodyPr wrap="none" rtlCol="0">
              <a:spAutoFit/>
            </a:bodyPr>
            <a:lstStyle/>
            <a:p>
              <a:pPr algn="ctr"/>
              <a:r>
                <a:rPr lang="en-US" sz="2000" b="1" dirty="0" err="1">
                  <a:latin typeface="Arial" panose="020B0604020202020204" pitchFamily="34" charset="0"/>
                  <a:cs typeface="Arial" panose="020B0604020202020204" pitchFamily="34" charset="0"/>
                </a:rPr>
                <a:t>Trả</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lời</a:t>
              </a:r>
              <a:endParaRPr lang="en-US" sz="2000" b="1"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5B4D5D9E-135C-508D-6047-999E11C1F68B}"/>
              </a:ext>
            </a:extLst>
          </p:cNvPr>
          <p:cNvSpPr txBox="1"/>
          <p:nvPr/>
        </p:nvSpPr>
        <p:spPr>
          <a:xfrm>
            <a:off x="253503" y="906442"/>
            <a:ext cx="5459606" cy="3375283"/>
          </a:xfrm>
          <a:prstGeom prst="rect">
            <a:avLst/>
          </a:prstGeom>
          <a:noFill/>
        </p:spPr>
        <p:txBody>
          <a:bodyPr wrap="square">
            <a:spAutoFit/>
          </a:bodyPr>
          <a:lstStyle/>
          <a:p>
            <a:pPr marL="342900" indent="-342900" algn="just">
              <a:lnSpc>
                <a:spcPct val="150000"/>
              </a:lnSpc>
              <a:spcAft>
                <a:spcPts val="800"/>
              </a:spcAft>
              <a:buFont typeface="Wingdings" panose="05000000000000000000" pitchFamily="2" charset="2"/>
              <a:buChar char="§"/>
            </a:pPr>
            <a:r>
              <a:rPr lang="en-US" sz="2000" dirty="0">
                <a:latin typeface="Arial" panose="020B0604020202020204" pitchFamily="34" charset="0"/>
                <a:ea typeface="Calibri" panose="020F0502020204030204" pitchFamily="34" charset="0"/>
                <a:cs typeface="Arial" panose="020B0604020202020204" pitchFamily="34" charset="0"/>
              </a:rPr>
              <a:t>1 → 2’ </a:t>
            </a:r>
            <a:r>
              <a:rPr lang="en-US" sz="2000" dirty="0" err="1">
                <a:latin typeface="Arial" panose="020B0604020202020204" pitchFamily="34" charset="0"/>
                <a:ea typeface="Calibri" panose="020F0502020204030204" pitchFamily="34" charset="0"/>
                <a:cs typeface="Arial" panose="020B0604020202020204" pitchFamily="34" charset="0"/>
              </a:rPr>
              <a:t>là</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quá</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trình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đẳng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nhiệt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nên</a:t>
            </a:r>
            <a:r>
              <a:rPr lang="en-US" sz="2000" dirty="0">
                <a:latin typeface="Arial" panose="020B0604020202020204" pitchFamily="34" charset="0"/>
                <a:ea typeface="Calibri" panose="020F0502020204030204" pitchFamily="34" charset="0"/>
                <a:cs typeface="Arial" panose="020B0604020202020204" pitchFamily="34" charset="0"/>
              </a:rPr>
              <a:t> T</a:t>
            </a:r>
            <a:r>
              <a:rPr lang="en-US" sz="2000" baseline="-25000" dirty="0">
                <a:latin typeface="Arial" panose="020B0604020202020204" pitchFamily="34" charset="0"/>
                <a:ea typeface="Calibri" panose="020F0502020204030204" pitchFamily="34" charset="0"/>
                <a:cs typeface="Arial" panose="020B0604020202020204" pitchFamily="34" charset="0"/>
              </a:rPr>
              <a:t>1</a:t>
            </a:r>
            <a:r>
              <a:rPr lang="en-US" sz="2000" dirty="0">
                <a:latin typeface="Arial" panose="020B0604020202020204" pitchFamily="34" charset="0"/>
                <a:ea typeface="Calibri" panose="020F0502020204030204" pitchFamily="34" charset="0"/>
                <a:cs typeface="Arial" panose="020B0604020202020204" pitchFamily="34" charset="0"/>
              </a:rPr>
              <a:t> = T’</a:t>
            </a:r>
            <a:r>
              <a:rPr lang="en-US" sz="2000" baseline="-25000" dirty="0">
                <a:latin typeface="Arial" panose="020B0604020202020204" pitchFamily="34" charset="0"/>
                <a:ea typeface="Calibri" panose="020F0502020204030204" pitchFamily="34" charset="0"/>
                <a:cs typeface="Arial" panose="020B0604020202020204" pitchFamily="34" charset="0"/>
              </a:rPr>
              <a:t>2</a:t>
            </a:r>
            <a:r>
              <a:rPr lang="en-US" sz="20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2000" dirty="0">
                <a:latin typeface="Arial" panose="020B0604020202020204" pitchFamily="34" charset="0"/>
                <a:ea typeface="Times New Roman" panose="02020603050405020304" pitchFamily="18" charset="0"/>
                <a:cs typeface="Arial" panose="020B0604020202020204" pitchFamily="34" charset="0"/>
              </a:rPr>
              <a:t>Ta </a:t>
            </a:r>
            <a:r>
              <a:rPr lang="en-US" sz="2000" dirty="0" err="1">
                <a:latin typeface="Arial" panose="020B0604020202020204" pitchFamily="34" charset="0"/>
                <a:ea typeface="Times New Roman" panose="02020603050405020304" pitchFamily="18" charset="0"/>
                <a:cs typeface="Arial" panose="020B0604020202020204" pitchFamily="34" charset="0"/>
              </a:rPr>
              <a:t>có</a:t>
            </a:r>
            <a:r>
              <a:rPr lang="en-US" sz="2000" dirty="0">
                <a:latin typeface="Arial" panose="020B0604020202020204" pitchFamily="34" charset="0"/>
                <a:ea typeface="Times New Roman" panose="02020603050405020304" pitchFamily="18" charset="0"/>
                <a:cs typeface="Arial" panose="020B0604020202020204" pitchFamily="34" charset="0"/>
              </a:rPr>
              <a:t>: 	P</a:t>
            </a:r>
            <a:r>
              <a:rPr lang="en-US" sz="2000" baseline="-25000" dirty="0">
                <a:latin typeface="Arial" panose="020B0604020202020204" pitchFamily="34" charset="0"/>
                <a:ea typeface="Times New Roman" panose="02020603050405020304" pitchFamily="18" charset="0"/>
                <a:cs typeface="Arial" panose="020B0604020202020204" pitchFamily="34" charset="0"/>
              </a:rPr>
              <a:t>1</a:t>
            </a:r>
            <a:r>
              <a:rPr lang="en-US" sz="2000" dirty="0">
                <a:latin typeface="Arial" panose="020B0604020202020204" pitchFamily="34" charset="0"/>
                <a:ea typeface="Times New Roman" panose="02020603050405020304" pitchFamily="18" charset="0"/>
                <a:cs typeface="Arial" panose="020B0604020202020204" pitchFamily="34" charset="0"/>
              </a:rPr>
              <a:t>V</a:t>
            </a:r>
            <a:r>
              <a:rPr lang="en-US" sz="2000" baseline="-25000" dirty="0">
                <a:latin typeface="Arial" panose="020B0604020202020204" pitchFamily="34" charset="0"/>
                <a:ea typeface="Times New Roman" panose="02020603050405020304" pitchFamily="18" charset="0"/>
                <a:cs typeface="Arial" panose="020B0604020202020204" pitchFamily="34" charset="0"/>
              </a:rPr>
              <a:t>1</a:t>
            </a:r>
            <a:r>
              <a:rPr lang="en-US" sz="2000" dirty="0">
                <a:latin typeface="Arial" panose="020B0604020202020204" pitchFamily="34" charset="0"/>
                <a:ea typeface="Times New Roman" panose="02020603050405020304" pitchFamily="18" charset="0"/>
                <a:cs typeface="Arial" panose="020B0604020202020204" pitchFamily="34" charset="0"/>
              </a:rPr>
              <a:t> = P</a:t>
            </a:r>
            <a:r>
              <a:rPr lang="en-US" sz="2000" baseline="-25000" dirty="0">
                <a:latin typeface="Arial" panose="020B0604020202020204" pitchFamily="34" charset="0"/>
                <a:ea typeface="Times New Roman" panose="02020603050405020304" pitchFamily="18" charset="0"/>
                <a:cs typeface="Arial" panose="020B0604020202020204" pitchFamily="34" charset="0"/>
              </a:rPr>
              <a:t>2</a:t>
            </a:r>
            <a:r>
              <a:rPr lang="en-US" sz="2000" dirty="0">
                <a:latin typeface="Arial" panose="020B0604020202020204" pitchFamily="34" charset="0"/>
                <a:ea typeface="Calibri" panose="020F0502020204030204" pitchFamily="34" charset="0"/>
                <a:cs typeface="Arial" panose="020B0604020202020204" pitchFamily="34" charset="0"/>
              </a:rPr>
              <a:t> V’</a:t>
            </a:r>
            <a:r>
              <a:rPr lang="en-US" sz="2000" baseline="-25000" dirty="0">
                <a:latin typeface="Arial" panose="020B0604020202020204" pitchFamily="34" charset="0"/>
                <a:ea typeface="Calibri" panose="020F0502020204030204" pitchFamily="34" charset="0"/>
                <a:cs typeface="Arial" panose="020B0604020202020204" pitchFamily="34" charset="0"/>
              </a:rPr>
              <a:t>2</a:t>
            </a:r>
            <a:r>
              <a:rPr lang="en-US" sz="2000" dirty="0">
                <a:latin typeface="Arial" panose="020B0604020202020204" pitchFamily="34" charset="0"/>
                <a:ea typeface="Times New Roman" panose="02020603050405020304" pitchFamily="18" charset="0"/>
                <a:cs typeface="Arial" panose="020B0604020202020204" pitchFamily="34" charset="0"/>
              </a:rPr>
              <a:t>.  </a:t>
            </a: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Aft>
                <a:spcPts val="800"/>
              </a:spcAft>
              <a:buFont typeface="Wingdings" panose="05000000000000000000" pitchFamily="2" charset="2"/>
              <a:buChar char="§"/>
            </a:pPr>
            <a:r>
              <a:rPr lang="en-US" sz="2000" dirty="0">
                <a:latin typeface="Arial" panose="020B0604020202020204" pitchFamily="34" charset="0"/>
                <a:ea typeface="Calibri" panose="020F0502020204030204" pitchFamily="34" charset="0"/>
                <a:cs typeface="Arial" panose="020B0604020202020204" pitchFamily="34" charset="0"/>
              </a:rPr>
              <a:t>2’ → 2 </a:t>
            </a:r>
            <a:r>
              <a:rPr lang="en-US" sz="2000" dirty="0" err="1">
                <a:latin typeface="Arial" panose="020B0604020202020204" pitchFamily="34" charset="0"/>
                <a:ea typeface="Calibri" panose="020F0502020204030204" pitchFamily="34" charset="0"/>
                <a:cs typeface="Arial" panose="020B0604020202020204" pitchFamily="34" charset="0"/>
              </a:rPr>
              <a:t>là</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quá</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trình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đẳng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áp</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nên</a:t>
            </a:r>
            <a:r>
              <a:rPr lang="en-US" sz="2000" dirty="0">
                <a:latin typeface="Arial" panose="020B0604020202020204" pitchFamily="34" charset="0"/>
                <a:ea typeface="Calibri" panose="020F0502020204030204" pitchFamily="34" charset="0"/>
                <a:cs typeface="Arial" panose="020B0604020202020204" pitchFamily="34" charset="0"/>
              </a:rPr>
              <a:t> P’</a:t>
            </a:r>
            <a:r>
              <a:rPr lang="en-US" sz="2000" baseline="-25000" dirty="0">
                <a:latin typeface="Arial" panose="020B0604020202020204" pitchFamily="34" charset="0"/>
                <a:ea typeface="Calibri" panose="020F0502020204030204" pitchFamily="34" charset="0"/>
                <a:cs typeface="Arial" panose="020B0604020202020204" pitchFamily="34" charset="0"/>
              </a:rPr>
              <a:t>2</a:t>
            </a:r>
            <a:r>
              <a:rPr lang="en-US" sz="2000" dirty="0">
                <a:latin typeface="Arial" panose="020B0604020202020204" pitchFamily="34" charset="0"/>
                <a:ea typeface="Calibri" panose="020F0502020204030204" pitchFamily="34" charset="0"/>
                <a:cs typeface="Arial" panose="020B0604020202020204" pitchFamily="34" charset="0"/>
              </a:rPr>
              <a:t> = P</a:t>
            </a:r>
            <a:r>
              <a:rPr lang="en-US" sz="2000" baseline="-25000" dirty="0">
                <a:latin typeface="Arial" panose="020B0604020202020204" pitchFamily="34" charset="0"/>
                <a:ea typeface="Calibri" panose="020F0502020204030204" pitchFamily="34" charset="0"/>
                <a:cs typeface="Arial" panose="020B0604020202020204" pitchFamily="34" charset="0"/>
              </a:rPr>
              <a:t>2</a:t>
            </a:r>
            <a:r>
              <a:rPr lang="en-US" sz="20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2000" dirty="0">
                <a:latin typeface="Arial" panose="020B0604020202020204" pitchFamily="34" charset="0"/>
                <a:ea typeface="Calibri" panose="020F0502020204030204" pitchFamily="34" charset="0"/>
                <a:cs typeface="Arial" panose="020B0604020202020204" pitchFamily="34" charset="0"/>
              </a:rPr>
              <a:t>Ta </a:t>
            </a:r>
            <a:r>
              <a:rPr lang="en-US" sz="2000" dirty="0" err="1">
                <a:latin typeface="Arial" panose="020B0604020202020204" pitchFamily="34" charset="0"/>
                <a:ea typeface="Calibri" panose="020F0502020204030204" pitchFamily="34" charset="0"/>
                <a:cs typeface="Arial" panose="020B0604020202020204" pitchFamily="34" charset="0"/>
              </a:rPr>
              <a:t>có</a:t>
            </a:r>
            <a:r>
              <a:rPr lang="en-US" sz="2000" dirty="0">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800"/>
              </a:spcAft>
            </a:pPr>
            <a:endParaRPr lang="en-US" sz="2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FDB1F34A-F46A-A3EA-0A9E-A7C5E61AFFBF}"/>
              </a:ext>
            </a:extLst>
          </p:cNvPr>
          <p:cNvGrpSpPr/>
          <p:nvPr/>
        </p:nvGrpSpPr>
        <p:grpSpPr>
          <a:xfrm>
            <a:off x="584353" y="3447736"/>
            <a:ext cx="5459607" cy="1055161"/>
            <a:chOff x="684715" y="4131599"/>
            <a:chExt cx="4937148" cy="1055161"/>
          </a:xfrm>
        </p:grpSpPr>
        <p:sp>
          <p:nvSpPr>
            <p:cNvPr id="18" name="TextBox 17">
              <a:extLst>
                <a:ext uri="{FF2B5EF4-FFF2-40B4-BE49-F238E27FC236}">
                  <a16:creationId xmlns:a16="http://schemas.microsoft.com/office/drawing/2014/main" id="{16F95AB5-7B9C-31E9-333F-D0BF40F2F051}"/>
                </a:ext>
              </a:extLst>
            </p:cNvPr>
            <p:cNvSpPr txBox="1"/>
            <p:nvPr/>
          </p:nvSpPr>
          <p:spPr>
            <a:xfrm>
              <a:off x="684715" y="4200153"/>
              <a:ext cx="2927729" cy="400110"/>
            </a:xfrm>
            <a:prstGeom prst="rect">
              <a:avLst/>
            </a:prstGeom>
            <a:noFill/>
          </p:spPr>
          <p:txBody>
            <a:bodyPr wrap="square">
              <a:spAutoFit/>
            </a:bodyPr>
            <a:lstStyle/>
            <a:p>
              <a:pPr marR="0" algn="just">
                <a:spcBef>
                  <a:spcPts val="0"/>
                </a:spcBef>
                <a:spcAft>
                  <a:spcPts val="800"/>
                </a:spcAft>
              </a:pPr>
              <a:r>
                <a:rPr lang="en-US" sz="2000" dirty="0">
                  <a:latin typeface="Arial" panose="020B0604020202020204" pitchFamily="34" charset="0"/>
                  <a:ea typeface="Calibri" panose="020F0502020204030204" pitchFamily="34" charset="0"/>
                  <a:cs typeface="Arial" panose="020B0604020202020204" pitchFamily="34" charset="0"/>
                </a:rPr>
                <a:t>Khi </a:t>
              </a:r>
              <a:r>
                <a:rPr lang="en-US" sz="2000" dirty="0" err="1">
                  <a:latin typeface="Arial" panose="020B0604020202020204" pitchFamily="34" charset="0"/>
                  <a:ea typeface="Calibri" panose="020F0502020204030204" pitchFamily="34" charset="0"/>
                  <a:cs typeface="Arial" panose="020B0604020202020204" pitchFamily="34" charset="0"/>
                </a:rPr>
                <a:t>đó</a:t>
              </a:r>
              <a:r>
                <a:rPr lang="en-US" sz="2000" dirty="0">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127F84E-C245-095B-499F-AFE78E44A9FF}"/>
                    </a:ext>
                  </a:extLst>
                </p:cNvPr>
                <p:cNvSpPr txBox="1"/>
                <p:nvPr/>
              </p:nvSpPr>
              <p:spPr>
                <a:xfrm>
                  <a:off x="2093924" y="4131599"/>
                  <a:ext cx="3527939" cy="10551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latin typeface="Cambria Math" panose="02040503050406030204" pitchFamily="18" charset="0"/>
                              </a:rPr>
                            </m:ctrlPr>
                          </m:fPr>
                          <m:num>
                            <m:sSub>
                              <m:sSubPr>
                                <m:ctrlPr>
                                  <a:rPr lang="en-US" sz="2000" i="1">
                                    <a:solidFill>
                                      <a:srgbClr val="000000"/>
                                    </a:solidFill>
                                    <a:latin typeface="Cambria Math" panose="02040503050406030204" pitchFamily="18" charset="0"/>
                                  </a:rPr>
                                </m:ctrlPr>
                              </m:sSubPr>
                              <m:e>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𝑃</m:t>
                                    </m:r>
                                  </m:e>
                                  <m:sub>
                                    <m:r>
                                      <a:rPr lang="en-US" sz="2000" i="0">
                                        <a:solidFill>
                                          <a:srgbClr val="000000"/>
                                        </a:solidFill>
                                        <a:latin typeface="Cambria Math" panose="02040503050406030204" pitchFamily="18" charset="0"/>
                                      </a:rPr>
                                      <m:t>1</m:t>
                                    </m:r>
                                  </m:sub>
                                </m:sSub>
                                <m:r>
                                  <a:rPr lang="en-US" sz="2000" i="1">
                                    <a:solidFill>
                                      <a:srgbClr val="000000"/>
                                    </a:solidFill>
                                    <a:latin typeface="Cambria Math" panose="02040503050406030204" pitchFamily="18" charset="0"/>
                                  </a:rPr>
                                  <m:t>𝑉</m:t>
                                </m:r>
                              </m:e>
                              <m:sub>
                                <m:r>
                                  <a:rPr lang="en-US" sz="2000" i="0">
                                    <a:solidFill>
                                      <a:srgbClr val="000000"/>
                                    </a:solidFill>
                                    <a:latin typeface="Cambria Math" panose="02040503050406030204" pitchFamily="18" charset="0"/>
                                  </a:rPr>
                                  <m:t>1</m:t>
                                </m:r>
                              </m:sub>
                            </m:sSub>
                          </m:num>
                          <m:den>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𝑇</m:t>
                                </m:r>
                              </m:e>
                              <m:sub>
                                <m:r>
                                  <a:rPr lang="en-US" sz="2000" i="0">
                                    <a:solidFill>
                                      <a:srgbClr val="000000"/>
                                    </a:solidFill>
                                    <a:latin typeface="Cambria Math" panose="02040503050406030204" pitchFamily="18" charset="0"/>
                                  </a:rPr>
                                  <m:t>1</m:t>
                                </m:r>
                              </m:sub>
                            </m:sSub>
                          </m:den>
                        </m:f>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sSub>
                                  <m:sSubPr>
                                    <m:ctrlPr>
                                      <a:rPr lang="en-US" sz="2000" i="1">
                                        <a:solidFill>
                                          <a:srgbClr val="836967"/>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𝑃</m:t>
                                    </m:r>
                                  </m:e>
                                  <m:sub>
                                    <m:r>
                                      <a:rPr lang="en-US" sz="2000" i="0">
                                        <a:latin typeface="Cambria Math" panose="02040503050406030204" pitchFamily="18" charset="0"/>
                                      </a:rPr>
                                      <m:t>2</m:t>
                                    </m:r>
                                  </m:sub>
                                </m:sSub>
                                <m:r>
                                  <a:rPr lang="en-US" sz="2000" i="1">
                                    <a:latin typeface="Cambria Math" panose="02040503050406030204" pitchFamily="18" charset="0"/>
                                  </a:rPr>
                                  <m:t>𝑉</m:t>
                                </m:r>
                              </m:e>
                              <m:sub>
                                <m:r>
                                  <a:rPr lang="en-US" sz="2000" i="0">
                                    <a:latin typeface="Cambria Math" panose="02040503050406030204" pitchFamily="18" charset="0"/>
                                  </a:rPr>
                                  <m:t>2</m:t>
                                </m:r>
                              </m:sub>
                            </m:sSub>
                          </m:num>
                          <m:den>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𝑇</m:t>
                                </m:r>
                              </m:e>
                              <m:sub>
                                <m:r>
                                  <a:rPr lang="en-US" sz="2000" i="0">
                                    <a:latin typeface="Cambria Math" panose="02040503050406030204" pitchFamily="18" charset="0"/>
                                  </a:rPr>
                                  <m:t>2</m:t>
                                </m:r>
                              </m:sub>
                            </m:sSub>
                          </m:den>
                        </m:f>
                      </m:oMath>
                    </m:oMathPara>
                  </a14:m>
                  <a:endParaRPr lang="en-US" sz="2000" b="0" dirty="0"/>
                </a:p>
                <a:p>
                  <a:endParaRPr lang="en-US" sz="2000" dirty="0"/>
                </a:p>
              </p:txBody>
            </p:sp>
          </mc:Choice>
          <mc:Fallback xmlns="">
            <p:sp>
              <p:nvSpPr>
                <p:cNvPr id="21" name="TextBox 20">
                  <a:extLst>
                    <a:ext uri="{FF2B5EF4-FFF2-40B4-BE49-F238E27FC236}">
                      <a16:creationId xmlns:a16="http://schemas.microsoft.com/office/drawing/2014/main" id="{B127F84E-C245-095B-499F-AFE78E44A9FF}"/>
                    </a:ext>
                  </a:extLst>
                </p:cNvPr>
                <p:cNvSpPr txBox="1">
                  <a:spLocks noRot="1" noChangeAspect="1" noMove="1" noResize="1" noEditPoints="1" noAdjustHandles="1" noChangeArrowheads="1" noChangeShapeType="1" noTextEdit="1"/>
                </p:cNvSpPr>
                <p:nvPr/>
              </p:nvSpPr>
              <p:spPr>
                <a:xfrm>
                  <a:off x="2093924" y="4131599"/>
                  <a:ext cx="3527939" cy="1055161"/>
                </a:xfrm>
                <a:prstGeom prst="rect">
                  <a:avLst/>
                </a:prstGeom>
                <a:blipFill>
                  <a:blip r:embed="rId2"/>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B127F84E-C245-095B-499F-AFE78E44A9FF}"/>
                  </a:ext>
                </a:extLst>
              </p:cNvPr>
              <p:cNvSpPr txBox="1"/>
              <p:nvPr/>
            </p:nvSpPr>
            <p:spPr>
              <a:xfrm>
                <a:off x="960283" y="2569308"/>
                <a:ext cx="1461919" cy="7473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smtClean="0">
                              <a:solidFill>
                                <a:srgbClr val="836967"/>
                              </a:solidFill>
                              <a:latin typeface="Cambria Math" panose="02040503050406030204" pitchFamily="18" charset="0"/>
                            </a:rPr>
                          </m:ctrlPr>
                        </m:fPr>
                        <m:num>
                          <m:r>
                            <m:rPr>
                              <m:nor/>
                            </m:rPr>
                            <a:rPr lang="en-US" sz="2000" dirty="0">
                              <a:latin typeface="Arial" panose="020B0604020202020204" pitchFamily="34" charset="0"/>
                              <a:ea typeface="Calibri" panose="020F0502020204030204" pitchFamily="34" charset="0"/>
                              <a:cs typeface="Arial" panose="020B0604020202020204" pitchFamily="34" charset="0"/>
                            </a:rPr>
                            <m:t>V</m:t>
                          </m:r>
                          <m:r>
                            <m:rPr>
                              <m:nor/>
                            </m:rPr>
                            <a:rPr lang="en-US" sz="2000" dirty="0">
                              <a:latin typeface="Arial" panose="020B0604020202020204" pitchFamily="34" charset="0"/>
                              <a:ea typeface="Calibri" panose="020F0502020204030204" pitchFamily="34" charset="0"/>
                              <a:cs typeface="Arial" panose="020B0604020202020204" pitchFamily="34" charset="0"/>
                            </a:rPr>
                            <m:t>’2</m:t>
                          </m:r>
                        </m:num>
                        <m:den>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𝑇</m:t>
                              </m:r>
                            </m:e>
                            <m:sub>
                              <m:r>
                                <a:rPr lang="en-US" sz="2000" i="0">
                                  <a:latin typeface="Cambria Math" panose="02040503050406030204" pitchFamily="18" charset="0"/>
                                </a:rPr>
                                <m:t>1</m:t>
                              </m:r>
                            </m:sub>
                          </m:sSub>
                        </m:den>
                      </m:f>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𝑉</m:t>
                              </m:r>
                            </m:e>
                            <m:sub>
                              <m:r>
                                <a:rPr lang="en-US" sz="2000" i="0">
                                  <a:latin typeface="Cambria Math" panose="02040503050406030204" pitchFamily="18" charset="0"/>
                                </a:rPr>
                                <m:t>2</m:t>
                              </m:r>
                            </m:sub>
                          </m:sSub>
                        </m:num>
                        <m:den>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𝑇</m:t>
                              </m:r>
                            </m:e>
                            <m:sub>
                              <m:r>
                                <a:rPr lang="en-US" sz="2000" i="0">
                                  <a:latin typeface="Cambria Math" panose="02040503050406030204" pitchFamily="18" charset="0"/>
                                </a:rPr>
                                <m:t>2</m:t>
                              </m:r>
                            </m:sub>
                          </m:sSub>
                        </m:den>
                      </m:f>
                    </m:oMath>
                  </m:oMathPara>
                </a14:m>
                <a:endParaRPr lang="en-US" sz="2000" dirty="0"/>
              </a:p>
            </p:txBody>
          </p:sp>
        </mc:Choice>
        <mc:Fallback>
          <p:sp>
            <p:nvSpPr>
              <p:cNvPr id="14" name="TextBox 13">
                <a:extLst>
                  <a:ext uri="{FF2B5EF4-FFF2-40B4-BE49-F238E27FC236}">
                    <a16:creationId xmlns:a16="http://schemas.microsoft.com/office/drawing/2014/main" id="{B127F84E-C245-095B-499F-AFE78E44A9FF}"/>
                  </a:ext>
                </a:extLst>
              </p:cNvPr>
              <p:cNvSpPr txBox="1">
                <a:spLocks noRot="1" noChangeAspect="1" noMove="1" noResize="1" noEditPoints="1" noAdjustHandles="1" noChangeArrowheads="1" noChangeShapeType="1" noTextEdit="1"/>
              </p:cNvSpPr>
              <p:nvPr/>
            </p:nvSpPr>
            <p:spPr>
              <a:xfrm>
                <a:off x="960283" y="2569308"/>
                <a:ext cx="1461919" cy="747384"/>
              </a:xfrm>
              <a:prstGeom prst="rect">
                <a:avLst/>
              </a:prstGeom>
              <a:blipFill>
                <a:blip r:embed="rId3"/>
                <a:stretch>
                  <a:fillRect/>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FDB1F34A-F46A-A3EA-0A9E-A7C5E61AFFBF}"/>
              </a:ext>
            </a:extLst>
          </p:cNvPr>
          <p:cNvGrpSpPr/>
          <p:nvPr/>
        </p:nvGrpSpPr>
        <p:grpSpPr>
          <a:xfrm>
            <a:off x="363631" y="4338882"/>
            <a:ext cx="5459608" cy="974306"/>
            <a:chOff x="684715" y="4194867"/>
            <a:chExt cx="3609953" cy="974306"/>
          </a:xfrm>
        </p:grpSpPr>
        <p:sp>
          <p:nvSpPr>
            <p:cNvPr id="19" name="TextBox 18">
              <a:extLst>
                <a:ext uri="{FF2B5EF4-FFF2-40B4-BE49-F238E27FC236}">
                  <a16:creationId xmlns:a16="http://schemas.microsoft.com/office/drawing/2014/main" id="{16F95AB5-7B9C-31E9-333F-D0BF40F2F051}"/>
                </a:ext>
              </a:extLst>
            </p:cNvPr>
            <p:cNvSpPr txBox="1"/>
            <p:nvPr/>
          </p:nvSpPr>
          <p:spPr>
            <a:xfrm>
              <a:off x="684715" y="4200153"/>
              <a:ext cx="2927729" cy="400110"/>
            </a:xfrm>
            <a:prstGeom prst="rect">
              <a:avLst/>
            </a:prstGeom>
            <a:noFill/>
          </p:spPr>
          <p:txBody>
            <a:bodyPr wrap="square">
              <a:spAutoFit/>
            </a:bodyPr>
            <a:lstStyle/>
            <a:p>
              <a:pPr marL="342900" marR="0" indent="-342900" algn="just">
                <a:spcBef>
                  <a:spcPts val="0"/>
                </a:spcBef>
                <a:spcAft>
                  <a:spcPts val="800"/>
                </a:spcAft>
                <a:buFont typeface="Wingdings" panose="05000000000000000000" pitchFamily="2" charset="2"/>
                <a:buChar char="§"/>
              </a:pPr>
              <a:r>
                <a:rPr lang="en-US" sz="2000" dirty="0">
                  <a:latin typeface="Arial" panose="020B0604020202020204" pitchFamily="34" charset="0"/>
                  <a:ea typeface="Calibri" panose="020F0502020204030204" pitchFamily="34" charset="0"/>
                  <a:cs typeface="Arial" panose="020B0604020202020204" pitchFamily="34" charset="0"/>
                </a:rPr>
                <a:t>Hay:</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127F84E-C245-095B-499F-AFE78E44A9FF}"/>
                    </a:ext>
                  </a:extLst>
                </p:cNvPr>
                <p:cNvSpPr txBox="1"/>
                <p:nvPr/>
              </p:nvSpPr>
              <p:spPr>
                <a:xfrm>
                  <a:off x="1324846" y="4194867"/>
                  <a:ext cx="2969822" cy="974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smtClean="0">
                                <a:solidFill>
                                  <a:srgbClr val="FF0000"/>
                                </a:solidFill>
                                <a:latin typeface="Cambria Math" panose="02040503050406030204" pitchFamily="18" charset="0"/>
                              </a:rPr>
                            </m:ctrlPr>
                          </m:fPr>
                          <m:num>
                            <m:r>
                              <a:rPr lang="en-US" sz="2000" b="0" i="1" smtClean="0">
                                <a:solidFill>
                                  <a:srgbClr val="FF0000"/>
                                </a:solidFill>
                                <a:latin typeface="Cambria Math" panose="02040503050406030204" pitchFamily="18" charset="0"/>
                              </a:rPr>
                              <m:t>𝑃𝑉</m:t>
                            </m:r>
                          </m:num>
                          <m:den>
                            <m:r>
                              <a:rPr lang="en-US" sz="2000" b="0" i="1" smtClean="0">
                                <a:solidFill>
                                  <a:srgbClr val="FF0000"/>
                                </a:solidFill>
                                <a:latin typeface="Cambria Math" panose="02040503050406030204" pitchFamily="18" charset="0"/>
                              </a:rPr>
                              <m:t>𝑇</m:t>
                            </m:r>
                          </m:den>
                        </m:f>
                        <m:r>
                          <a:rPr lang="en-US" sz="2000" b="0" i="0" smtClean="0">
                            <a:solidFill>
                              <a:srgbClr val="FF0000"/>
                            </a:solidFill>
                            <a:latin typeface="Cambria Math" panose="02040503050406030204" pitchFamily="18" charset="0"/>
                          </a:rPr>
                          <m:t>=</m:t>
                        </m:r>
                        <m:r>
                          <m:rPr>
                            <m:sty m:val="p"/>
                          </m:rPr>
                          <a:rPr lang="en-US" sz="2000" b="0" i="0" smtClean="0">
                            <a:solidFill>
                              <a:srgbClr val="FF0000"/>
                            </a:solidFill>
                            <a:latin typeface="Cambria Math" panose="02040503050406030204" pitchFamily="18" charset="0"/>
                          </a:rPr>
                          <m:t>h</m:t>
                        </m:r>
                        <m:r>
                          <a:rPr lang="en-US" sz="2000" b="0" i="0" smtClean="0">
                            <a:solidFill>
                              <a:srgbClr val="FF0000"/>
                            </a:solidFill>
                            <a:latin typeface="Cambria Math" panose="02040503050406030204" pitchFamily="18" charset="0"/>
                          </a:rPr>
                          <m:t>ằ</m:t>
                        </m:r>
                        <m:r>
                          <m:rPr>
                            <m:sty m:val="p"/>
                          </m:rPr>
                          <a:rPr lang="en-US" sz="2000" b="0" i="0" smtClean="0">
                            <a:solidFill>
                              <a:srgbClr val="FF0000"/>
                            </a:solidFill>
                            <a:latin typeface="Cambria Math" panose="02040503050406030204" pitchFamily="18" charset="0"/>
                          </a:rPr>
                          <m:t>ng</m:t>
                        </m:r>
                        <m:r>
                          <a:rPr lang="en-US" sz="2000" b="0" i="0" smtClean="0">
                            <a:solidFill>
                              <a:srgbClr val="FF0000"/>
                            </a:solidFill>
                            <a:latin typeface="Cambria Math" panose="02040503050406030204" pitchFamily="18" charset="0"/>
                          </a:rPr>
                          <m:t> </m:t>
                        </m:r>
                        <m:r>
                          <m:rPr>
                            <m:sty m:val="p"/>
                          </m:rPr>
                          <a:rPr lang="en-US" sz="2000" b="0" i="0" smtClean="0">
                            <a:solidFill>
                              <a:srgbClr val="FF0000"/>
                            </a:solidFill>
                            <a:latin typeface="Cambria Math" panose="02040503050406030204" pitchFamily="18" charset="0"/>
                          </a:rPr>
                          <m:t>s</m:t>
                        </m:r>
                        <m:r>
                          <a:rPr lang="en-US" sz="2000" b="0" i="0" smtClean="0">
                            <a:solidFill>
                              <a:srgbClr val="FF0000"/>
                            </a:solidFill>
                            <a:latin typeface="Cambria Math" panose="02040503050406030204" pitchFamily="18" charset="0"/>
                          </a:rPr>
                          <m:t>ố   </m:t>
                        </m:r>
                        <m:d>
                          <m:dPr>
                            <m:ctrlPr>
                              <a:rPr lang="en-US" sz="2000" b="0" i="1" smtClean="0">
                                <a:solidFill>
                                  <a:srgbClr val="FF0000"/>
                                </a:solidFill>
                                <a:latin typeface="Cambria Math" panose="02040503050406030204" pitchFamily="18" charset="0"/>
                              </a:rPr>
                            </m:ctrlPr>
                          </m:dPr>
                          <m:e>
                            <m:r>
                              <a:rPr lang="en-US" sz="2000" b="0" i="1" smtClean="0">
                                <a:solidFill>
                                  <a:srgbClr val="FF0000"/>
                                </a:solidFill>
                                <a:latin typeface="Cambria Math" panose="02040503050406030204" pitchFamily="18" charset="0"/>
                              </a:rPr>
                              <m:t>3</m:t>
                            </m:r>
                          </m:e>
                        </m:d>
                      </m:oMath>
                    </m:oMathPara>
                  </a14:m>
                  <a:endParaRPr lang="en-US" sz="2000" b="0" dirty="0">
                    <a:solidFill>
                      <a:srgbClr val="FF0000"/>
                    </a:solidFill>
                  </a:endParaRPr>
                </a:p>
                <a:p>
                  <a:endParaRPr lang="en-US" sz="2000" dirty="0">
                    <a:solidFill>
                      <a:srgbClr val="FF0000"/>
                    </a:solidFill>
                  </a:endParaRPr>
                </a:p>
              </p:txBody>
            </p:sp>
          </mc:Choice>
          <mc:Fallback xmlns="">
            <p:sp>
              <p:nvSpPr>
                <p:cNvPr id="20" name="TextBox 19">
                  <a:extLst>
                    <a:ext uri="{FF2B5EF4-FFF2-40B4-BE49-F238E27FC236}">
                      <a16:creationId xmlns:a16="http://schemas.microsoft.com/office/drawing/2014/main" id="{B127F84E-C245-095B-499F-AFE78E44A9FF}"/>
                    </a:ext>
                  </a:extLst>
                </p:cNvPr>
                <p:cNvSpPr txBox="1">
                  <a:spLocks noRot="1" noChangeAspect="1" noMove="1" noResize="1" noEditPoints="1" noAdjustHandles="1" noChangeArrowheads="1" noChangeShapeType="1" noTextEdit="1"/>
                </p:cNvSpPr>
                <p:nvPr/>
              </p:nvSpPr>
              <p:spPr>
                <a:xfrm>
                  <a:off x="1324846" y="4194867"/>
                  <a:ext cx="2969822" cy="974306"/>
                </a:xfrm>
                <a:prstGeom prst="rect">
                  <a:avLst/>
                </a:prstGeom>
                <a:blipFill>
                  <a:blip r:embed="rId4"/>
                  <a:stretch>
                    <a:fillRect/>
                  </a:stretch>
                </a:blipFill>
              </p:spPr>
              <p:txBody>
                <a:bodyPr/>
                <a:lstStyle/>
                <a:p>
                  <a:r>
                    <a:rPr lang="en-US">
                      <a:noFill/>
                    </a:rPr>
                    <a:t> </a:t>
                  </a:r>
                </a:p>
              </p:txBody>
            </p:sp>
          </mc:Fallback>
        </mc:AlternateContent>
      </p:grpSp>
      <p:graphicFrame>
        <p:nvGraphicFramePr>
          <p:cNvPr id="3" name="Object 2">
            <a:extLst>
              <a:ext uri="{FF2B5EF4-FFF2-40B4-BE49-F238E27FC236}">
                <a16:creationId xmlns:a16="http://schemas.microsoft.com/office/drawing/2014/main" id="{D21AADF2-9434-4DC5-C89D-948E8C2F2648}"/>
              </a:ext>
            </a:extLst>
          </p:cNvPr>
          <p:cNvGraphicFramePr>
            <a:graphicFrameLocks noChangeAspect="1"/>
          </p:cNvGraphicFramePr>
          <p:nvPr>
            <p:extLst>
              <p:ext uri="{D42A27DB-BD31-4B8C-83A1-F6EECF244321}">
                <p14:modId xmlns:p14="http://schemas.microsoft.com/office/powerpoint/2010/main" val="131868027"/>
              </p:ext>
            </p:extLst>
          </p:nvPr>
        </p:nvGraphicFramePr>
        <p:xfrm>
          <a:off x="4502150" y="3078163"/>
          <a:ext cx="139700" cy="393700"/>
        </p:xfrm>
        <a:graphic>
          <a:graphicData uri="http://schemas.openxmlformats.org/presentationml/2006/ole">
            <mc:AlternateContent xmlns:mc="http://schemas.openxmlformats.org/markup-compatibility/2006">
              <mc:Choice xmlns:v="urn:schemas-microsoft-com:vml" Requires="v">
                <p:oleObj name="Equation" r:id="rId5" imgW="139680" imgH="393480" progId="Equation.DSMT4">
                  <p:embed/>
                </p:oleObj>
              </mc:Choice>
              <mc:Fallback>
                <p:oleObj name="Equation" r:id="rId5" imgW="139680" imgH="393480" progId="Equation.DSMT4">
                  <p:embed/>
                  <p:pic>
                    <p:nvPicPr>
                      <p:cNvPr id="0" name=""/>
                      <p:cNvPicPr/>
                      <p:nvPr/>
                    </p:nvPicPr>
                    <p:blipFill>
                      <a:blip r:embed="rId6"/>
                      <a:stretch>
                        <a:fillRect/>
                      </a:stretch>
                    </p:blipFill>
                    <p:spPr>
                      <a:xfrm>
                        <a:off x="4502150" y="3078163"/>
                        <a:ext cx="139700" cy="3937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D2AA31B-D3F9-24FE-FD2F-89446C9B90F3}"/>
              </a:ext>
            </a:extLst>
          </p:cNvPr>
          <p:cNvGraphicFramePr>
            <a:graphicFrameLocks noChangeAspect="1"/>
          </p:cNvGraphicFramePr>
          <p:nvPr>
            <p:extLst>
              <p:ext uri="{D42A27DB-BD31-4B8C-83A1-F6EECF244321}">
                <p14:modId xmlns:p14="http://schemas.microsoft.com/office/powerpoint/2010/main" val="337204209"/>
              </p:ext>
            </p:extLst>
          </p:nvPr>
        </p:nvGraphicFramePr>
        <p:xfrm>
          <a:off x="1779059" y="3447736"/>
          <a:ext cx="1286287" cy="718851"/>
        </p:xfrm>
        <a:graphic>
          <a:graphicData uri="http://schemas.openxmlformats.org/presentationml/2006/ole">
            <mc:AlternateContent xmlns:mc="http://schemas.openxmlformats.org/markup-compatibility/2006">
              <mc:Choice xmlns:v="urn:schemas-microsoft-com:vml" Requires="v">
                <p:oleObj name="Equation" r:id="rId7" imgW="799920" imgH="431640" progId="Equation.DSMT4">
                  <p:embed/>
                </p:oleObj>
              </mc:Choice>
              <mc:Fallback>
                <p:oleObj name="Equation" r:id="rId7" imgW="799920" imgH="431640" progId="Equation.DSMT4">
                  <p:embed/>
                  <p:pic>
                    <p:nvPicPr>
                      <p:cNvPr id="0" name=""/>
                      <p:cNvPicPr/>
                      <p:nvPr/>
                    </p:nvPicPr>
                    <p:blipFill>
                      <a:blip r:embed="rId8"/>
                      <a:stretch>
                        <a:fillRect/>
                      </a:stretch>
                    </p:blipFill>
                    <p:spPr>
                      <a:xfrm>
                        <a:off x="1779059" y="3447736"/>
                        <a:ext cx="1286287" cy="718851"/>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A1FB1590-8492-6AB1-7D57-7F2DBDE787C2}"/>
              </a:ext>
            </a:extLst>
          </p:cNvPr>
          <p:cNvGrpSpPr/>
          <p:nvPr/>
        </p:nvGrpSpPr>
        <p:grpSpPr>
          <a:xfrm>
            <a:off x="5415438" y="399804"/>
            <a:ext cx="3899006" cy="3516596"/>
            <a:chOff x="67167" y="564058"/>
            <a:chExt cx="4544495" cy="4341392"/>
          </a:xfrm>
        </p:grpSpPr>
        <p:pic>
          <p:nvPicPr>
            <p:cNvPr id="10" name="Picture 9">
              <a:extLst>
                <a:ext uri="{FF2B5EF4-FFF2-40B4-BE49-F238E27FC236}">
                  <a16:creationId xmlns:a16="http://schemas.microsoft.com/office/drawing/2014/main" id="{E4C4263B-CE15-1EAD-A90E-CAE196292FA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7167" y="564058"/>
              <a:ext cx="4538989" cy="3793816"/>
            </a:xfrm>
            <a:prstGeom prst="rect">
              <a:avLst/>
            </a:prstGeom>
          </p:spPr>
        </p:pic>
        <p:sp>
          <p:nvSpPr>
            <p:cNvPr id="11" name="TextBox 10">
              <a:extLst>
                <a:ext uri="{FF2B5EF4-FFF2-40B4-BE49-F238E27FC236}">
                  <a16:creationId xmlns:a16="http://schemas.microsoft.com/office/drawing/2014/main" id="{A2F7A56E-8689-7DB3-6012-6E566BEB6037}"/>
                </a:ext>
              </a:extLst>
            </p:cNvPr>
            <p:cNvSpPr txBox="1"/>
            <p:nvPr/>
          </p:nvSpPr>
          <p:spPr>
            <a:xfrm>
              <a:off x="411890" y="4130366"/>
              <a:ext cx="4199772" cy="775084"/>
            </a:xfrm>
            <a:prstGeom prst="rect">
              <a:avLst/>
            </a:prstGeom>
            <a:noFill/>
          </p:spPr>
          <p:txBody>
            <a:bodyPr wrap="square" rtlCol="0">
              <a:spAutoFit/>
            </a:bodyPr>
            <a:lstStyle/>
            <a:p>
              <a:pPr algn="ctr">
                <a:lnSpc>
                  <a:spcPct val="130000"/>
                </a:lnSpc>
              </a:pPr>
              <a:r>
                <a:rPr lang="en-US" sz="1800" b="1" dirty="0" err="1"/>
                <a:t>Hình</a:t>
              </a:r>
              <a:r>
                <a:rPr lang="en-US" sz="1800" b="1" dirty="0"/>
                <a:t> 2.9. </a:t>
              </a:r>
              <a:r>
                <a:rPr lang="en-US" sz="1800" dirty="0" err="1"/>
                <a:t>Quá</a:t>
              </a:r>
              <a:r>
                <a:rPr lang="en-US" sz="1800" dirty="0"/>
                <a:t> </a:t>
              </a:r>
              <a:r>
                <a:rPr lang="en-US" sz="1800" dirty="0" err="1"/>
                <a:t>trình</a:t>
              </a:r>
              <a:r>
                <a:rPr lang="en-US" sz="1800" dirty="0"/>
                <a:t> </a:t>
              </a:r>
              <a:r>
                <a:rPr lang="en-US" sz="1800" dirty="0" err="1"/>
                <a:t>đẳng</a:t>
              </a:r>
              <a:r>
                <a:rPr lang="en-US" sz="1800" dirty="0"/>
                <a:t> </a:t>
              </a:r>
              <a:r>
                <a:rPr lang="en-US" sz="1800" dirty="0" err="1"/>
                <a:t>nhiệt</a:t>
              </a:r>
              <a:r>
                <a:rPr lang="en-US" sz="1800" dirty="0"/>
                <a:t> 1 → 2’ </a:t>
              </a:r>
              <a:r>
                <a:rPr lang="en-US" sz="1800" dirty="0" err="1"/>
                <a:t>và</a:t>
              </a:r>
              <a:r>
                <a:rPr lang="en-US" sz="1800" dirty="0"/>
                <a:t> </a:t>
              </a:r>
              <a:r>
                <a:rPr lang="en-US" sz="1800" dirty="0" err="1"/>
                <a:t>quá</a:t>
              </a:r>
              <a:r>
                <a:rPr lang="en-US" sz="1800" dirty="0"/>
                <a:t> </a:t>
              </a:r>
              <a:r>
                <a:rPr lang="en-US" sz="1800" dirty="0" err="1"/>
                <a:t>trình</a:t>
              </a:r>
              <a:r>
                <a:rPr lang="en-US" sz="1800" dirty="0"/>
                <a:t> </a:t>
              </a:r>
              <a:r>
                <a:rPr lang="en-US" sz="1800" dirty="0" err="1"/>
                <a:t>đẳng</a:t>
              </a:r>
              <a:r>
                <a:rPr lang="en-US" sz="1800" dirty="0"/>
                <a:t> </a:t>
              </a:r>
              <a:r>
                <a:rPr lang="en-US" sz="1800" dirty="0" err="1"/>
                <a:t>áp</a:t>
              </a:r>
              <a:r>
                <a:rPr lang="en-US" sz="1800" dirty="0"/>
                <a:t> 2’ → 2</a:t>
              </a:r>
            </a:p>
          </p:txBody>
        </p:sp>
      </p:grpSp>
    </p:spTree>
    <p:extLst>
      <p:ext uri="{BB962C8B-B14F-4D97-AF65-F5344CB8AC3E}">
        <p14:creationId xmlns:p14="http://schemas.microsoft.com/office/powerpoint/2010/main" val="183134447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B92288-0A3F-DC9D-08BC-1ABC2907EAB2}"/>
              </a:ext>
            </a:extLst>
          </p:cNvPr>
          <p:cNvSpPr txBox="1"/>
          <p:nvPr/>
        </p:nvSpPr>
        <p:spPr>
          <a:xfrm>
            <a:off x="449224" y="1055967"/>
            <a:ext cx="8245549" cy="2084801"/>
          </a:xfrm>
          <a:prstGeom prst="rect">
            <a:avLst/>
          </a:prstGeom>
          <a:noFill/>
        </p:spPr>
        <p:txBody>
          <a:bodyPr wrap="square">
            <a:spAutoFit/>
          </a:bodyPr>
          <a:lstStyle/>
          <a:p>
            <a:pPr algn="ctr">
              <a:lnSpc>
                <a:spcPct val="150000"/>
              </a:lnSpc>
            </a:pPr>
            <a:r>
              <a:rPr lang="en-US" sz="46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BÀI 2: PHƯƠNG TRÌNH TRẠNG THÁI KHÍ LÍ TƯỞNG</a:t>
            </a:r>
            <a:endParaRPr lang="en-US" sz="4600" dirty="0">
              <a:solidFill>
                <a:schemeClr val="accent2"/>
              </a:solidFill>
              <a:latin typeface="Arial" panose="020B0604020202020204" pitchFamily="34" charset="0"/>
              <a:cs typeface="Arial" panose="020B0604020202020204" pitchFamily="34" charset="0"/>
            </a:endParaRPr>
          </a:p>
        </p:txBody>
      </p:sp>
      <p:pic>
        <p:nvPicPr>
          <p:cNvPr id="15" name="Google Shape;246;p4">
            <a:extLst>
              <a:ext uri="{FF2B5EF4-FFF2-40B4-BE49-F238E27FC236}">
                <a16:creationId xmlns:a16="http://schemas.microsoft.com/office/drawing/2014/main" id="{1AA11514-9D98-CA5B-E1D1-3C0E9F0A8F55}"/>
              </a:ext>
            </a:extLst>
          </p:cNvPr>
          <p:cNvPicPr preferRelativeResize="0"/>
          <p:nvPr/>
        </p:nvPicPr>
        <p:blipFill rotWithShape="1">
          <a:blip r:embed="rId2">
            <a:alphaModFix/>
          </a:blip>
          <a:srcRect/>
          <a:stretch/>
        </p:blipFill>
        <p:spPr>
          <a:xfrm>
            <a:off x="3365337" y="3662185"/>
            <a:ext cx="2413321" cy="425348"/>
          </a:xfrm>
          <a:prstGeom prst="rect">
            <a:avLst/>
          </a:prstGeom>
          <a:noFill/>
          <a:ln>
            <a:noFill/>
          </a:ln>
        </p:spPr>
      </p:pic>
    </p:spTree>
    <p:extLst>
      <p:ext uri="{BB962C8B-B14F-4D97-AF65-F5344CB8AC3E}">
        <p14:creationId xmlns:p14="http://schemas.microsoft.com/office/powerpoint/2010/main" val="3956365877"/>
      </p:ext>
    </p:extLst>
  </p:cSld>
  <p:clrMapOvr>
    <a:masterClrMapping/>
  </p:clrMapOvr>
  <p:transition spd="slow">
    <p:comb/>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pSp>
        <p:nvGrpSpPr>
          <p:cNvPr id="28" name="Group 27">
            <a:extLst>
              <a:ext uri="{FF2B5EF4-FFF2-40B4-BE49-F238E27FC236}">
                <a16:creationId xmlns:a16="http://schemas.microsoft.com/office/drawing/2014/main" id="{0D2C193D-0515-A2D9-3931-7DBCA7E67946}"/>
              </a:ext>
            </a:extLst>
          </p:cNvPr>
          <p:cNvGrpSpPr/>
          <p:nvPr/>
        </p:nvGrpSpPr>
        <p:grpSpPr>
          <a:xfrm>
            <a:off x="762332" y="296519"/>
            <a:ext cx="7775451" cy="4680734"/>
            <a:chOff x="684273" y="1389339"/>
            <a:chExt cx="7775451" cy="2845582"/>
          </a:xfrm>
        </p:grpSpPr>
        <p:sp>
          <p:nvSpPr>
            <p:cNvPr id="8" name="TextBox 7">
              <a:extLst>
                <a:ext uri="{FF2B5EF4-FFF2-40B4-BE49-F238E27FC236}">
                  <a16:creationId xmlns:a16="http://schemas.microsoft.com/office/drawing/2014/main" id="{301DC600-9A91-4660-BF47-99A36BFF3AFA}"/>
                </a:ext>
              </a:extLst>
            </p:cNvPr>
            <p:cNvSpPr txBox="1"/>
            <p:nvPr/>
          </p:nvSpPr>
          <p:spPr>
            <a:xfrm>
              <a:off x="684273" y="1389339"/>
              <a:ext cx="7456117" cy="735959"/>
            </a:xfrm>
            <a:prstGeom prst="rect">
              <a:avLst/>
            </a:prstGeom>
            <a:noFill/>
          </p:spPr>
          <p:txBody>
            <a:bodyPr wrap="square">
              <a:spAutoFit/>
            </a:bodyPr>
            <a:lstStyle/>
            <a:p>
              <a:pPr lvl="0" algn="just">
                <a:spcAft>
                  <a:spcPts val="800"/>
                </a:spcAft>
                <a:defRPr/>
              </a:pP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Nếu</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xét</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một</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lượng</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khí</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có</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khối</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lượng</a:t>
              </a:r>
              <a:r>
                <a:rPr lang="en-US" sz="2200" dirty="0">
                  <a:latin typeface="Arial" panose="020B0604020202020204" pitchFamily="34" charset="0"/>
                  <a:ea typeface="Times New Roman" panose="02020603050405020304" pitchFamily="18" charset="0"/>
                  <a:cs typeface="Arial" panose="020B0604020202020204" pitchFamily="34" charset="0"/>
                </a:rPr>
                <a:t> m, </a:t>
              </a:r>
              <a:r>
                <a:rPr lang="en-US" sz="2200" dirty="0" err="1">
                  <a:latin typeface="Arial" panose="020B0604020202020204" pitchFamily="34" charset="0"/>
                  <a:ea typeface="Times New Roman" panose="02020603050405020304" pitchFamily="18" charset="0"/>
                  <a:cs typeface="Arial" panose="020B0604020202020204" pitchFamily="34" charset="0"/>
                </a:rPr>
                <a:t>khối</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lượng</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mol</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nguyên</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tử</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hoặc</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phân</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tử</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là</a:t>
              </a:r>
              <a:r>
                <a:rPr lang="en-US" sz="2200" dirty="0">
                  <a:latin typeface="Arial" panose="020B0604020202020204" pitchFamily="34" charset="0"/>
                  <a:ea typeface="Times New Roman" panose="02020603050405020304" pitchFamily="18" charset="0"/>
                  <a:cs typeface="Arial" panose="020B0604020202020204" pitchFamily="34" charset="0"/>
                </a:rPr>
                <a:t> M </a:t>
              </a:r>
              <a:r>
                <a:rPr lang="en-US" sz="2200" dirty="0" err="1">
                  <a:latin typeface="Arial" panose="020B0604020202020204" pitchFamily="34" charset="0"/>
                  <a:ea typeface="Times New Roman" panose="02020603050405020304" pitchFamily="18" charset="0"/>
                  <a:cs typeface="Arial" panose="020B0604020202020204" pitchFamily="34" charset="0"/>
                </a:rPr>
                <a:t>thì</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số</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mol</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khí</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sẽ</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là</a:t>
              </a:r>
              <a:r>
                <a:rPr lang="en-US" sz="2200" dirty="0">
                  <a:latin typeface="Arial" panose="020B0604020202020204" pitchFamily="34" charset="0"/>
                  <a:ea typeface="Times New Roman" panose="02020603050405020304" pitchFamily="18" charset="0"/>
                  <a:cs typeface="Arial" panose="020B0604020202020204" pitchFamily="34" charset="0"/>
                </a:rPr>
                <a:t>: </a:t>
              </a:r>
            </a:p>
            <a:p>
              <a:pPr lvl="0" algn="just">
                <a:spcAft>
                  <a:spcPts val="800"/>
                </a:spcAf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Khí</a:t>
              </a:r>
              <a:r>
                <a:rPr kumimoji="0" lang="en-US" sz="2200" b="0" i="0" u="none" strike="noStrike" kern="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đó</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phương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trình</a:t>
              </a:r>
              <a:r>
                <a:rPr lang="en-US" sz="2200" dirty="0">
                  <a:latin typeface="Arial" panose="020B0604020202020204" pitchFamily="34" charset="0"/>
                  <a:ea typeface="Calibri" panose="020F0502020204030204" pitchFamily="34" charset="0"/>
                  <a:cs typeface="Arial" panose="020B0604020202020204" pitchFamily="34" charset="0"/>
                </a:rPr>
                <a:t> (3) </a:t>
              </a:r>
              <a:r>
                <a:rPr lang="en-US" sz="2200" dirty="0" err="1">
                  <a:latin typeface="Arial" panose="020B0604020202020204" pitchFamily="34" charset="0"/>
                  <a:ea typeface="Calibri" panose="020F0502020204030204" pitchFamily="34" charset="0"/>
                  <a:cs typeface="Arial" panose="020B0604020202020204" pitchFamily="34" charset="0"/>
                </a:rPr>
                <a:t>viết</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lại</a:t>
              </a:r>
              <a:r>
                <a:rPr lang="en-US" sz="2200" dirty="0">
                  <a:latin typeface="Arial" panose="020B0604020202020204" pitchFamily="34" charset="0"/>
                  <a:ea typeface="Calibri" panose="020F0502020204030204" pitchFamily="34" charset="0"/>
                  <a:cs typeface="Arial" panose="020B0604020202020204" pitchFamily="34" charset="0"/>
                </a:rPr>
                <a:t>:</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nvGrpSpPr>
            <p:cNvPr id="7" name="Group 6">
              <a:extLst>
                <a:ext uri="{FF2B5EF4-FFF2-40B4-BE49-F238E27FC236}">
                  <a16:creationId xmlns:a16="http://schemas.microsoft.com/office/drawing/2014/main" id="{903BCBA4-FF03-FD04-76C0-AE4764A3C591}"/>
                </a:ext>
              </a:extLst>
            </p:cNvPr>
            <p:cNvGrpSpPr/>
            <p:nvPr/>
          </p:nvGrpSpPr>
          <p:grpSpPr>
            <a:xfrm>
              <a:off x="2462661" y="2441424"/>
              <a:ext cx="4016196" cy="943558"/>
              <a:chOff x="1202630" y="3265039"/>
              <a:chExt cx="4016196" cy="943558"/>
            </a:xfrm>
          </p:grpSpPr>
          <p:pic>
            <p:nvPicPr>
              <p:cNvPr id="10" name="Picture 9">
                <a:extLst>
                  <a:ext uri="{FF2B5EF4-FFF2-40B4-BE49-F238E27FC236}">
                    <a16:creationId xmlns:a16="http://schemas.microsoft.com/office/drawing/2014/main" id="{458776D7-615B-9743-331D-9433D4D671A3}"/>
                  </a:ext>
                </a:extLst>
              </p:cNvPr>
              <p:cNvPicPr>
                <a:picLocks noChangeAspect="1"/>
              </p:cNvPicPr>
              <p:nvPr/>
            </p:nvPicPr>
            <p:blipFill>
              <a:blip r:embed="rId3"/>
              <a:stretch>
                <a:fillRect/>
              </a:stretch>
            </p:blipFill>
            <p:spPr>
              <a:xfrm>
                <a:off x="1202630" y="3329324"/>
                <a:ext cx="1069387" cy="879273"/>
              </a:xfrm>
              <a:prstGeom prst="rect">
                <a:avLst/>
              </a:prstGeom>
            </p:spPr>
          </p:pic>
          <p:sp>
            <p:nvSpPr>
              <p:cNvPr id="11" name="Speech Bubble: Rectangle with Corners Rounded 10">
                <a:extLst>
                  <a:ext uri="{FF2B5EF4-FFF2-40B4-BE49-F238E27FC236}">
                    <a16:creationId xmlns:a16="http://schemas.microsoft.com/office/drawing/2014/main" id="{B45730A9-3B1B-D8EB-CE91-3EB7F393C5D6}"/>
                  </a:ext>
                </a:extLst>
              </p:cNvPr>
              <p:cNvSpPr/>
              <p:nvPr/>
            </p:nvSpPr>
            <p:spPr>
              <a:xfrm>
                <a:off x="2690197" y="3265039"/>
                <a:ext cx="2528629" cy="783874"/>
              </a:xfrm>
              <a:prstGeom prst="wedgeRoundRectCallout">
                <a:avLst>
                  <a:gd name="adj1" fmla="val -78935"/>
                  <a:gd name="adj2" fmla="val 42652"/>
                  <a:gd name="adj3" fmla="val 16667"/>
                </a:avLst>
              </a:prstGeom>
              <a:solidFill>
                <a:schemeClr val="tx2">
                  <a:lumMod val="60000"/>
                  <a:lumOff val="40000"/>
                </a:schemeClr>
              </a:solidFill>
              <a:ln w="19050"/>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2200" b="1" dirty="0" err="1">
                    <a:solidFill>
                      <a:srgbClr val="FF0000"/>
                    </a:solidFill>
                    <a:latin typeface="Arial" panose="020B0604020202020204" pitchFamily="34" charset="0"/>
                    <a:ea typeface="Poppins"/>
                    <a:cs typeface="Arial" panose="020B0604020202020204" pitchFamily="34" charset="0"/>
                    <a:sym typeface="Poppins"/>
                  </a:rPr>
                  <a:t>P</a:t>
                </a:r>
                <a:r>
                  <a:rPr kumimoji="0" lang="en-US" sz="2200" b="1" i="0" u="none" strike="noStrike" kern="0" cap="none" spc="0" normalizeH="0" baseline="0" noProof="0" dirty="0">
                    <a:ln>
                      <a:noFill/>
                    </a:ln>
                    <a:solidFill>
                      <a:srgbClr val="FF0000"/>
                    </a:solidFill>
                    <a:effectLst/>
                    <a:uLnTx/>
                    <a:uFillTx/>
                    <a:latin typeface="Arial" panose="020B0604020202020204" pitchFamily="34" charset="0"/>
                    <a:ea typeface="Poppins"/>
                    <a:cs typeface="Arial" panose="020B0604020202020204" pitchFamily="34" charset="0"/>
                    <a:sym typeface="Poppins"/>
                  </a:rPr>
                  <a:t>V = </a:t>
                </a:r>
                <a:r>
                  <a:rPr kumimoji="0" lang="en-US" sz="2200" b="1" i="0" u="none" strike="noStrike" kern="0" cap="none" spc="0" normalizeH="0" baseline="0" noProof="0" dirty="0" err="1">
                    <a:ln>
                      <a:noFill/>
                    </a:ln>
                    <a:solidFill>
                      <a:srgbClr val="FF0000"/>
                    </a:solidFill>
                    <a:effectLst/>
                    <a:uLnTx/>
                    <a:uFillTx/>
                    <a:latin typeface="Arial" panose="020B0604020202020204" pitchFamily="34" charset="0"/>
                    <a:ea typeface="Poppins"/>
                    <a:cs typeface="Arial" panose="020B0604020202020204" pitchFamily="34" charset="0"/>
                    <a:sym typeface="Poppins"/>
                  </a:rPr>
                  <a:t>nRT</a:t>
                </a:r>
                <a:r>
                  <a:rPr kumimoji="0" lang="en-US" sz="2200" b="1" i="0" u="none" strike="noStrike" kern="0" cap="none" spc="0" normalizeH="0" baseline="0" noProof="0" dirty="0">
                    <a:ln>
                      <a:noFill/>
                    </a:ln>
                    <a:solidFill>
                      <a:srgbClr val="FF0000"/>
                    </a:solidFill>
                    <a:effectLst/>
                    <a:uLnTx/>
                    <a:uFillTx/>
                    <a:latin typeface="Arial" panose="020B0604020202020204" pitchFamily="34" charset="0"/>
                    <a:ea typeface="Poppins"/>
                    <a:cs typeface="Arial" panose="020B0604020202020204" pitchFamily="34" charset="0"/>
                    <a:sym typeface="Poppins"/>
                  </a:rPr>
                  <a:t>   (4)</a:t>
                </a:r>
              </a:p>
            </p:txBody>
          </p:sp>
        </p:grpSp>
        <p:sp>
          <p:nvSpPr>
            <p:cNvPr id="19" name="TextBox 18">
              <a:extLst>
                <a:ext uri="{FF2B5EF4-FFF2-40B4-BE49-F238E27FC236}">
                  <a16:creationId xmlns:a16="http://schemas.microsoft.com/office/drawing/2014/main" id="{5F01A1D1-3644-18AD-A77A-44E4E1145348}"/>
                </a:ext>
              </a:extLst>
            </p:cNvPr>
            <p:cNvSpPr txBox="1"/>
            <p:nvPr/>
          </p:nvSpPr>
          <p:spPr>
            <a:xfrm>
              <a:off x="684273" y="3290765"/>
              <a:ext cx="7775451" cy="944156"/>
            </a:xfrm>
            <a:prstGeom prst="rect">
              <a:avLst/>
            </a:prstGeom>
            <a:noFill/>
          </p:spPr>
          <p:txBody>
            <a:bodyPr wrap="square">
              <a:spAutoFit/>
            </a:bodyPr>
            <a:lstStyle/>
            <a:p>
              <a:pPr algn="just">
                <a:lnSpc>
                  <a:spcPct val="150000"/>
                </a:lnSpc>
              </a:pPr>
              <a:r>
                <a:rPr lang="vi-VN" sz="2200" dirty="0"/>
                <a:t>Với </a:t>
              </a:r>
              <a:r>
                <a:rPr lang="en-US" sz="2200" dirty="0"/>
                <a:t>R</a:t>
              </a:r>
              <a:r>
                <a:rPr lang="vi-VN" sz="2200" dirty="0"/>
                <a:t> là một hằng số có giá trị thực nghiệm là R = 8,31 J/(mol.K), R là hằng số khí lí tưởng.</a:t>
              </a:r>
              <a:endParaRPr lang="en-US" sz="2200" dirty="0"/>
            </a:p>
            <a:p>
              <a:pPr algn="just">
                <a:lnSpc>
                  <a:spcPct val="150000"/>
                </a:lnSpc>
              </a:pPr>
              <a:r>
                <a:rPr lang="en-US" sz="2200" dirty="0" err="1"/>
                <a:t>Phương</a:t>
              </a:r>
              <a:r>
                <a:rPr lang="en-US" sz="2200" dirty="0"/>
                <a:t> </a:t>
              </a:r>
              <a:r>
                <a:rPr lang="en-US" sz="2200" dirty="0" err="1"/>
                <a:t>trình</a:t>
              </a:r>
              <a:r>
                <a:rPr lang="en-US" sz="2200" dirty="0"/>
                <a:t> (4) </a:t>
              </a:r>
              <a:r>
                <a:rPr lang="en-US" sz="2200" dirty="0" err="1"/>
                <a:t>gọi</a:t>
              </a:r>
              <a:r>
                <a:rPr lang="en-US" sz="2200" dirty="0"/>
                <a:t> </a:t>
              </a:r>
              <a:r>
                <a:rPr lang="en-US" sz="2200" dirty="0" err="1"/>
                <a:t>là</a:t>
              </a:r>
              <a:r>
                <a:rPr lang="en-US" sz="2200" dirty="0"/>
                <a:t> </a:t>
              </a:r>
              <a:r>
                <a:rPr lang="en-US" sz="2200" dirty="0" err="1"/>
                <a:t>phương</a:t>
              </a:r>
              <a:r>
                <a:rPr lang="en-US" sz="2200" dirty="0"/>
                <a:t> </a:t>
              </a:r>
              <a:r>
                <a:rPr lang="en-US" sz="2200" dirty="0" err="1"/>
                <a:t>trình</a:t>
              </a:r>
              <a:r>
                <a:rPr lang="en-US" sz="2200" dirty="0"/>
                <a:t> </a:t>
              </a:r>
              <a:r>
                <a:rPr lang="en-US" sz="2200" dirty="0" err="1"/>
                <a:t>trạng</a:t>
              </a:r>
              <a:r>
                <a:rPr lang="en-US" sz="2200" dirty="0"/>
                <a:t> </a:t>
              </a:r>
              <a:r>
                <a:rPr lang="en-US" sz="2200" dirty="0" err="1"/>
                <a:t>thái</a:t>
              </a:r>
              <a:r>
                <a:rPr lang="en-US" sz="2200" dirty="0"/>
                <a:t> </a:t>
              </a:r>
              <a:r>
                <a:rPr lang="en-US" sz="2200" dirty="0" err="1"/>
                <a:t>khí</a:t>
              </a:r>
              <a:r>
                <a:rPr lang="en-US" sz="2200" dirty="0"/>
                <a:t> </a:t>
              </a:r>
              <a:r>
                <a:rPr lang="en-US" sz="2200" dirty="0" err="1"/>
                <a:t>lí</a:t>
              </a:r>
              <a:r>
                <a:rPr lang="en-US" sz="2200" dirty="0"/>
                <a:t> </a:t>
              </a:r>
              <a:r>
                <a:rPr lang="en-US" sz="2200" dirty="0" err="1"/>
                <a:t>tưởng</a:t>
              </a:r>
              <a:r>
                <a:rPr lang="en-US" sz="2200" dirty="0"/>
                <a:t>.</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127F84E-C245-095B-499F-AFE78E44A9FF}"/>
                  </a:ext>
                </a:extLst>
              </p:cNvPr>
              <p:cNvSpPr txBox="1"/>
              <p:nvPr/>
            </p:nvSpPr>
            <p:spPr>
              <a:xfrm>
                <a:off x="6912903" y="611694"/>
                <a:ext cx="2099733" cy="502573"/>
              </a:xfrm>
              <a:prstGeom prst="rect">
                <a:avLst/>
              </a:prstGeom>
              <a:noFill/>
            </p:spPr>
            <p:txBody>
              <a:bodyPr wrap="square">
                <a:spAutoFit/>
              </a:bodyPr>
              <a:lstStyle/>
              <a:p>
                <a:r>
                  <a:rPr lang="en-US" sz="2000" dirty="0"/>
                  <a:t>n</a:t>
                </a:r>
                <a14:m>
                  <m:oMath xmlns:m="http://schemas.openxmlformats.org/officeDocument/2006/math">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b="0" i="1" smtClean="0">
                            <a:solidFill>
                              <a:srgbClr val="000000"/>
                            </a:solidFill>
                            <a:latin typeface="Cambria Math" panose="02040503050406030204" pitchFamily="18" charset="0"/>
                          </a:rPr>
                          <m:t>𝑚</m:t>
                        </m:r>
                      </m:num>
                      <m:den>
                        <m:r>
                          <a:rPr lang="en-US" sz="2000" b="0" i="1" smtClean="0">
                            <a:latin typeface="Cambria Math" panose="02040503050406030204" pitchFamily="18" charset="0"/>
                          </a:rPr>
                          <m:t>𝑀</m:t>
                        </m:r>
                      </m:den>
                    </m:f>
                  </m:oMath>
                </a14:m>
                <a:endParaRPr lang="en-US" sz="2000" dirty="0"/>
              </a:p>
            </p:txBody>
          </p:sp>
        </mc:Choice>
        <mc:Fallback xmlns="">
          <p:sp>
            <p:nvSpPr>
              <p:cNvPr id="13" name="TextBox 12">
                <a:extLst>
                  <a:ext uri="{FF2B5EF4-FFF2-40B4-BE49-F238E27FC236}">
                    <a16:creationId xmlns:a16="http://schemas.microsoft.com/office/drawing/2014/main" id="{B127F84E-C245-095B-499F-AFE78E44A9FF}"/>
                  </a:ext>
                </a:extLst>
              </p:cNvPr>
              <p:cNvSpPr txBox="1">
                <a:spLocks noRot="1" noChangeAspect="1" noMove="1" noResize="1" noEditPoints="1" noAdjustHandles="1" noChangeArrowheads="1" noChangeShapeType="1" noTextEdit="1"/>
              </p:cNvSpPr>
              <p:nvPr/>
            </p:nvSpPr>
            <p:spPr>
              <a:xfrm>
                <a:off x="6912903" y="611694"/>
                <a:ext cx="2099733" cy="502573"/>
              </a:xfrm>
              <a:prstGeom prst="rect">
                <a:avLst/>
              </a:prstGeom>
              <a:blipFill>
                <a:blip r:embed="rId4"/>
                <a:stretch>
                  <a:fillRect l="-2907" b="-7229"/>
                </a:stretch>
              </a:blipFill>
            </p:spPr>
            <p:txBody>
              <a:bodyPr/>
              <a:lstStyle/>
              <a:p>
                <a:r>
                  <a:rPr lang="en-US">
                    <a:noFill/>
                  </a:rPr>
                  <a:t> </a:t>
                </a:r>
              </a:p>
            </p:txBody>
          </p:sp>
        </mc:Fallback>
      </mc:AlternateContent>
    </p:spTree>
    <p:extLst>
      <p:ext uri="{BB962C8B-B14F-4D97-AF65-F5344CB8AC3E}">
        <p14:creationId xmlns:p14="http://schemas.microsoft.com/office/powerpoint/2010/main" val="259948496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8" name="TextBox 7">
            <a:extLst>
              <a:ext uri="{FF2B5EF4-FFF2-40B4-BE49-F238E27FC236}">
                <a16:creationId xmlns:a16="http://schemas.microsoft.com/office/drawing/2014/main" id="{301DC600-9A91-4660-BF47-99A36BFF3AFA}"/>
              </a:ext>
            </a:extLst>
          </p:cNvPr>
          <p:cNvSpPr txBox="1"/>
          <p:nvPr/>
        </p:nvSpPr>
        <p:spPr>
          <a:xfrm>
            <a:off x="674723" y="909098"/>
            <a:ext cx="7885993" cy="1313180"/>
          </a:xfrm>
          <a:prstGeom prst="rect">
            <a:avLst/>
          </a:prstGeom>
          <a:noFill/>
        </p:spPr>
        <p:txBody>
          <a:bodyPr wrap="square">
            <a:spAutoFit/>
          </a:bodyPr>
          <a:lstStyle/>
          <a:p>
            <a:pPr marL="342900" lvl="0" indent="-342900" algn="just">
              <a:spcAft>
                <a:spcPts val="800"/>
              </a:spcAft>
              <a:buFont typeface="Arial" panose="020B0604020202020204" pitchFamily="34" charset="0"/>
              <a:buChar char="•"/>
              <a:defRPr/>
            </a:pPr>
            <a:r>
              <a:rPr lang="en-US" sz="2200" dirty="0" err="1">
                <a:latin typeface="Arial" panose="020B0604020202020204" pitchFamily="34" charset="0"/>
                <a:ea typeface="Times New Roman" panose="02020603050405020304" pitchFamily="18" charset="0"/>
                <a:cs typeface="Arial" panose="020B0604020202020204" pitchFamily="34" charset="0"/>
              </a:rPr>
              <a:t>Nếu</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xét</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một</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lượng</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khí</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có</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khối</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lượng</a:t>
            </a:r>
            <a:r>
              <a:rPr lang="en-US" sz="2200" dirty="0">
                <a:latin typeface="Arial" panose="020B0604020202020204" pitchFamily="34" charset="0"/>
                <a:ea typeface="Times New Roman" panose="02020603050405020304" pitchFamily="18" charset="0"/>
                <a:cs typeface="Arial" panose="020B0604020202020204" pitchFamily="34" charset="0"/>
              </a:rPr>
              <a:t> m, </a:t>
            </a:r>
          </a:p>
          <a:p>
            <a:pPr marL="342900" lvl="0" indent="-342900" algn="just">
              <a:spcAft>
                <a:spcPts val="800"/>
              </a:spcAft>
              <a:buFont typeface="Arial" panose="020B0604020202020204" pitchFamily="34" charset="0"/>
              <a:buChar char="•"/>
              <a:defRPr/>
            </a:pPr>
            <a:r>
              <a:rPr lang="en-US" sz="2200" dirty="0" err="1">
                <a:latin typeface="Arial" panose="020B0604020202020204" pitchFamily="34" charset="0"/>
                <a:ea typeface="Times New Roman" panose="02020603050405020304" pitchFamily="18" charset="0"/>
                <a:cs typeface="Arial" panose="020B0604020202020204" pitchFamily="34" charset="0"/>
              </a:rPr>
              <a:t>Khối</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lượng</a:t>
            </a:r>
            <a:r>
              <a:rPr lang="en-US" sz="2200" dirty="0">
                <a:latin typeface="Arial" panose="020B0604020202020204" pitchFamily="34" charset="0"/>
                <a:ea typeface="Times New Roman" panose="02020603050405020304" pitchFamily="18" charset="0"/>
                <a:cs typeface="Arial" panose="020B0604020202020204" pitchFamily="34" charset="0"/>
              </a:rPr>
              <a:t> mol </a:t>
            </a:r>
            <a:r>
              <a:rPr lang="en-US" sz="2200" dirty="0" err="1">
                <a:latin typeface="Arial" panose="020B0604020202020204" pitchFamily="34" charset="0"/>
                <a:ea typeface="Times New Roman" panose="02020603050405020304" pitchFamily="18" charset="0"/>
                <a:cs typeface="Arial" panose="020B0604020202020204" pitchFamily="34" charset="0"/>
              </a:rPr>
              <a:t>nguyên</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tử</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hoặc</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phân</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tử</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là</a:t>
            </a:r>
            <a:r>
              <a:rPr lang="en-US" sz="2200" dirty="0">
                <a:latin typeface="Arial" panose="020B0604020202020204" pitchFamily="34" charset="0"/>
                <a:ea typeface="Times New Roman" panose="02020603050405020304" pitchFamily="18" charset="0"/>
                <a:cs typeface="Arial" panose="020B0604020202020204" pitchFamily="34" charset="0"/>
              </a:rPr>
              <a:t> M </a:t>
            </a:r>
          </a:p>
          <a:p>
            <a:pPr lvl="0" algn="just">
              <a:spcAft>
                <a:spcPts val="800"/>
              </a:spcAft>
              <a:defRPr/>
            </a:pPr>
            <a:r>
              <a:rPr lang="en-US" sz="2200" dirty="0" err="1">
                <a:latin typeface="Arial" panose="020B0604020202020204" pitchFamily="34" charset="0"/>
                <a:ea typeface="Times New Roman" panose="02020603050405020304" pitchFamily="18" charset="0"/>
                <a:cs typeface="Arial" panose="020B0604020202020204" pitchFamily="34" charset="0"/>
              </a:rPr>
              <a:t>thì</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số</a:t>
            </a:r>
            <a:r>
              <a:rPr lang="en-US" sz="2200" dirty="0">
                <a:latin typeface="Arial" panose="020B0604020202020204" pitchFamily="34" charset="0"/>
                <a:ea typeface="Times New Roman" panose="02020603050405020304" pitchFamily="18" charset="0"/>
                <a:cs typeface="Arial" panose="020B0604020202020204" pitchFamily="34" charset="0"/>
              </a:rPr>
              <a:t> mol </a:t>
            </a:r>
            <a:r>
              <a:rPr lang="en-US" sz="2200" dirty="0" err="1">
                <a:latin typeface="Arial" panose="020B0604020202020204" pitchFamily="34" charset="0"/>
                <a:ea typeface="Times New Roman" panose="02020603050405020304" pitchFamily="18" charset="0"/>
                <a:cs typeface="Arial" panose="020B0604020202020204" pitchFamily="34" charset="0"/>
              </a:rPr>
              <a:t>khí</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sẽ</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là</a:t>
            </a:r>
            <a:r>
              <a:rPr lang="en-US" sz="2200" dirty="0">
                <a:latin typeface="Arial" panose="020B0604020202020204" pitchFamily="34" charset="0"/>
                <a:ea typeface="Times New Roman" panose="02020603050405020304" pitchFamily="18" charset="0"/>
                <a:cs typeface="Arial" panose="020B0604020202020204" pitchFamily="34" charset="0"/>
              </a:rPr>
              <a:t>:  </a:t>
            </a:r>
          </a:p>
        </p:txBody>
      </p:sp>
      <p:sp>
        <p:nvSpPr>
          <p:cNvPr id="2" name="TextBox 1">
            <a:extLst>
              <a:ext uri="{FF2B5EF4-FFF2-40B4-BE49-F238E27FC236}">
                <a16:creationId xmlns:a16="http://schemas.microsoft.com/office/drawing/2014/main" id="{2C440EEF-322D-C410-1A5C-9905F8038D41}"/>
              </a:ext>
            </a:extLst>
          </p:cNvPr>
          <p:cNvSpPr txBox="1"/>
          <p:nvPr/>
        </p:nvSpPr>
        <p:spPr>
          <a:xfrm>
            <a:off x="643616" y="2409097"/>
            <a:ext cx="7782578" cy="2636619"/>
          </a:xfrm>
          <a:prstGeom prst="rect">
            <a:avLst/>
          </a:prstGeom>
          <a:noFill/>
        </p:spPr>
        <p:txBody>
          <a:bodyPr wrap="square">
            <a:spAutoFit/>
          </a:bodyPr>
          <a:lstStyle/>
          <a:p>
            <a:pPr marL="342900" lvl="0" indent="-342900" algn="just">
              <a:spcAft>
                <a:spcPts val="800"/>
              </a:spcAft>
              <a:buFont typeface="Arial" panose="020B0604020202020204" pitchFamily="34" charset="0"/>
              <a:buChar char="•"/>
              <a:defRPr/>
            </a:pPr>
            <a:r>
              <a:rPr lang="en-US" sz="2200" dirty="0" err="1">
                <a:latin typeface="Arial" panose="020B0604020202020204" pitchFamily="34" charset="0"/>
                <a:ea typeface="Times New Roman" panose="02020603050405020304" pitchFamily="18" charset="0"/>
                <a:cs typeface="Arial" panose="020B0604020202020204" pitchFamily="34" charset="0"/>
              </a:rPr>
              <a:t>Đặt</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lượng</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khí</a:t>
            </a:r>
            <a:r>
              <a:rPr lang="en-US" sz="2200" dirty="0">
                <a:latin typeface="Arial" panose="020B0604020202020204" pitchFamily="34" charset="0"/>
                <a:ea typeface="Times New Roman" panose="02020603050405020304" pitchFamily="18" charset="0"/>
                <a:cs typeface="Arial" panose="020B0604020202020204" pitchFamily="34" charset="0"/>
              </a:rPr>
              <a:t> ở </a:t>
            </a:r>
            <a:r>
              <a:rPr lang="en-US" sz="2200" dirty="0" err="1">
                <a:latin typeface="Arial" panose="020B0604020202020204" pitchFamily="34" charset="0"/>
                <a:ea typeface="Times New Roman" panose="02020603050405020304" pitchFamily="18" charset="0"/>
                <a:cs typeface="Arial" panose="020B0604020202020204" pitchFamily="34" charset="0"/>
              </a:rPr>
              <a:t>điều</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kiện</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chuẩn</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có</a:t>
            </a:r>
            <a:r>
              <a:rPr lang="en-US" sz="2200" dirty="0">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spcAft>
                <a:spcPts val="800"/>
              </a:spcAft>
              <a:buFont typeface="Arial" panose="020B0604020202020204" pitchFamily="34" charset="0"/>
              <a:buChar char="•"/>
              <a:defRPr/>
            </a:pPr>
            <a:r>
              <a:rPr lang="en-US" sz="2200" dirty="0" err="1">
                <a:latin typeface="Arial" panose="020B0604020202020204" pitchFamily="34" charset="0"/>
                <a:ea typeface="Calibri" panose="020F0502020204030204" pitchFamily="34" charset="0"/>
                <a:cs typeface="Arial" panose="020B0604020202020204" pitchFamily="34" charset="0"/>
              </a:rPr>
              <a:t>Áp</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suất</a:t>
            </a:r>
            <a:r>
              <a:rPr lang="en-US" sz="2200" dirty="0">
                <a:latin typeface="Arial" panose="020B0604020202020204" pitchFamily="34" charset="0"/>
                <a:ea typeface="Calibri" panose="020F0502020204030204" pitchFamily="34" charset="0"/>
                <a:cs typeface="Arial" panose="020B0604020202020204" pitchFamily="34" charset="0"/>
              </a:rPr>
              <a:t>: </a:t>
            </a:r>
          </a:p>
          <a:p>
            <a:pPr marL="342900" lvl="0" indent="-342900" algn="just">
              <a:spcAft>
                <a:spcPts val="800"/>
              </a:spcAft>
              <a:buFont typeface="Arial" panose="020B0604020202020204" pitchFamily="34" charset="0"/>
              <a:buChar char="•"/>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Nhiệt</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en-US" sz="2200" dirty="0" err="1">
                <a:latin typeface="Arial" panose="020B0604020202020204" pitchFamily="34" charset="0"/>
                <a:ea typeface="Calibri" panose="020F0502020204030204" pitchFamily="34" charset="0"/>
                <a:cs typeface="Arial" panose="020B0604020202020204" pitchFamily="34" charset="0"/>
              </a:rPr>
              <a:t>độ</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T= 273K</a:t>
            </a:r>
            <a:endParaRPr lang="en-US" sz="22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800"/>
              </a:spcAft>
              <a:buFont typeface="Arial" panose="020B0604020202020204" pitchFamily="34" charset="0"/>
              <a:buChar char="•"/>
              <a:defRPr/>
            </a:pPr>
            <a:r>
              <a:rPr lang="en-US" sz="2200" dirty="0" err="1">
                <a:latin typeface="Arial" panose="020B0604020202020204" pitchFamily="34" charset="0"/>
                <a:ea typeface="Calibri" panose="020F0502020204030204" pitchFamily="34" charset="0"/>
                <a:cs typeface="Arial" panose="020B0604020202020204" pitchFamily="34" charset="0"/>
              </a:rPr>
              <a:t>Thể</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tích</a:t>
            </a:r>
            <a:r>
              <a:rPr lang="en-US" sz="2200" dirty="0">
                <a:latin typeface="Arial" panose="020B0604020202020204" pitchFamily="34" charset="0"/>
                <a:ea typeface="Calibri" panose="020F0502020204030204" pitchFamily="34" charset="0"/>
                <a:cs typeface="Arial" panose="020B0604020202020204" pitchFamily="34" charset="0"/>
              </a:rPr>
              <a:t>: </a:t>
            </a:r>
          </a:p>
          <a:p>
            <a:pPr lvl="0" algn="just">
              <a:spcAft>
                <a:spcPts val="800"/>
              </a:spcAft>
              <a:defRPr/>
            </a:pPr>
            <a:endParaRPr lang="en-US" sz="22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800"/>
              </a:spcAft>
              <a:buFont typeface="Arial" panose="020B0604020202020204" pitchFamily="34" charset="0"/>
              <a:buChar char="•"/>
              <a:defRPr/>
            </a:pP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aphicFrame>
        <p:nvGraphicFramePr>
          <p:cNvPr id="3" name="Object 2">
            <a:extLst>
              <a:ext uri="{FF2B5EF4-FFF2-40B4-BE49-F238E27FC236}">
                <a16:creationId xmlns:a16="http://schemas.microsoft.com/office/drawing/2014/main" id="{524DEB61-2E17-F92A-E954-1EAF607AC8C4}"/>
              </a:ext>
            </a:extLst>
          </p:cNvPr>
          <p:cNvGraphicFramePr>
            <a:graphicFrameLocks noChangeAspect="1"/>
          </p:cNvGraphicFramePr>
          <p:nvPr>
            <p:extLst>
              <p:ext uri="{D42A27DB-BD31-4B8C-83A1-F6EECF244321}">
                <p14:modId xmlns:p14="http://schemas.microsoft.com/office/powerpoint/2010/main" val="2832543338"/>
              </p:ext>
            </p:extLst>
          </p:nvPr>
        </p:nvGraphicFramePr>
        <p:xfrm>
          <a:off x="3623131" y="1763580"/>
          <a:ext cx="911774" cy="578069"/>
        </p:xfrm>
        <a:graphic>
          <a:graphicData uri="http://schemas.openxmlformats.org/presentationml/2006/ole">
            <mc:AlternateContent xmlns:mc="http://schemas.openxmlformats.org/markup-compatibility/2006">
              <mc:Choice xmlns:v="urn:schemas-microsoft-com:vml" Requires="v">
                <p:oleObj name="Equation" r:id="rId3" imgW="457200" imgH="393480" progId="Equation.DSMT4">
                  <p:embed/>
                </p:oleObj>
              </mc:Choice>
              <mc:Fallback>
                <p:oleObj name="Equation" r:id="rId3" imgW="457200" imgH="393480" progId="Equation.DSMT4">
                  <p:embed/>
                  <p:pic>
                    <p:nvPicPr>
                      <p:cNvPr id="3" name="Object 2">
                        <a:extLst>
                          <a:ext uri="{FF2B5EF4-FFF2-40B4-BE49-F238E27FC236}">
                            <a16:creationId xmlns:a16="http://schemas.microsoft.com/office/drawing/2014/main" id="{524DEB61-2E17-F92A-E954-1EAF607AC8C4}"/>
                          </a:ext>
                        </a:extLst>
                      </p:cNvPr>
                      <p:cNvPicPr/>
                      <p:nvPr/>
                    </p:nvPicPr>
                    <p:blipFill>
                      <a:blip r:embed="rId4"/>
                      <a:stretch>
                        <a:fillRect/>
                      </a:stretch>
                    </p:blipFill>
                    <p:spPr>
                      <a:xfrm>
                        <a:off x="3623131" y="1763580"/>
                        <a:ext cx="911774" cy="578069"/>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30EDA57-BEA2-5639-CBC6-CBE3983970B2}"/>
              </a:ext>
            </a:extLst>
          </p:cNvPr>
          <p:cNvGraphicFramePr>
            <a:graphicFrameLocks noChangeAspect="1"/>
          </p:cNvGraphicFramePr>
          <p:nvPr>
            <p:extLst>
              <p:ext uri="{D42A27DB-BD31-4B8C-83A1-F6EECF244321}">
                <p14:modId xmlns:p14="http://schemas.microsoft.com/office/powerpoint/2010/main" val="753340366"/>
              </p:ext>
            </p:extLst>
          </p:nvPr>
        </p:nvGraphicFramePr>
        <p:xfrm>
          <a:off x="2173190" y="2852270"/>
          <a:ext cx="1540126" cy="436059"/>
        </p:xfrm>
        <a:graphic>
          <a:graphicData uri="http://schemas.openxmlformats.org/presentationml/2006/ole">
            <mc:AlternateContent xmlns:mc="http://schemas.openxmlformats.org/markup-compatibility/2006">
              <mc:Choice xmlns:v="urn:schemas-microsoft-com:vml" Requires="v">
                <p:oleObj name="Equation" r:id="rId5" imgW="1066680" imgH="228600" progId="Equation.DSMT4">
                  <p:embed/>
                </p:oleObj>
              </mc:Choice>
              <mc:Fallback>
                <p:oleObj name="Equation" r:id="rId5" imgW="1066680" imgH="228600" progId="Equation.DSMT4">
                  <p:embed/>
                  <p:pic>
                    <p:nvPicPr>
                      <p:cNvPr id="4" name="Object 3">
                        <a:extLst>
                          <a:ext uri="{FF2B5EF4-FFF2-40B4-BE49-F238E27FC236}">
                            <a16:creationId xmlns:a16="http://schemas.microsoft.com/office/drawing/2014/main" id="{930EDA57-BEA2-5639-CBC6-CBE3983970B2}"/>
                          </a:ext>
                        </a:extLst>
                      </p:cNvPr>
                      <p:cNvPicPr/>
                      <p:nvPr/>
                    </p:nvPicPr>
                    <p:blipFill>
                      <a:blip r:embed="rId6"/>
                      <a:stretch>
                        <a:fillRect/>
                      </a:stretch>
                    </p:blipFill>
                    <p:spPr>
                      <a:xfrm>
                        <a:off x="2173190" y="2852270"/>
                        <a:ext cx="1540126" cy="436059"/>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36EBDB82-A2A1-E6B3-9B85-04C55A405593}"/>
              </a:ext>
            </a:extLst>
          </p:cNvPr>
          <p:cNvGraphicFramePr>
            <a:graphicFrameLocks noChangeAspect="1"/>
          </p:cNvGraphicFramePr>
          <p:nvPr>
            <p:extLst>
              <p:ext uri="{D42A27DB-BD31-4B8C-83A1-F6EECF244321}">
                <p14:modId xmlns:p14="http://schemas.microsoft.com/office/powerpoint/2010/main" val="2104697253"/>
              </p:ext>
            </p:extLst>
          </p:nvPr>
        </p:nvGraphicFramePr>
        <p:xfrm>
          <a:off x="2248790" y="3611649"/>
          <a:ext cx="4105275" cy="674688"/>
        </p:xfrm>
        <a:graphic>
          <a:graphicData uri="http://schemas.openxmlformats.org/presentationml/2006/ole">
            <mc:AlternateContent xmlns:mc="http://schemas.openxmlformats.org/markup-compatibility/2006">
              <mc:Choice xmlns:v="urn:schemas-microsoft-com:vml" Requires="v">
                <p:oleObj name="Equation" r:id="rId7" imgW="2184120" imgH="393480" progId="Equation.DSMT4">
                  <p:embed/>
                </p:oleObj>
              </mc:Choice>
              <mc:Fallback>
                <p:oleObj name="Equation" r:id="rId7" imgW="2184120" imgH="393480" progId="Equation.DSMT4">
                  <p:embed/>
                  <p:pic>
                    <p:nvPicPr>
                      <p:cNvPr id="5" name="Object 4">
                        <a:extLst>
                          <a:ext uri="{FF2B5EF4-FFF2-40B4-BE49-F238E27FC236}">
                            <a16:creationId xmlns:a16="http://schemas.microsoft.com/office/drawing/2014/main" id="{36EBDB82-A2A1-E6B3-9B85-04C55A405593}"/>
                          </a:ext>
                        </a:extLst>
                      </p:cNvPr>
                      <p:cNvPicPr/>
                      <p:nvPr/>
                    </p:nvPicPr>
                    <p:blipFill>
                      <a:blip r:embed="rId8"/>
                      <a:stretch>
                        <a:fillRect/>
                      </a:stretch>
                    </p:blipFill>
                    <p:spPr>
                      <a:xfrm>
                        <a:off x="2248790" y="3611649"/>
                        <a:ext cx="4105275" cy="674688"/>
                      </a:xfrm>
                      <a:prstGeom prst="rect">
                        <a:avLst/>
                      </a:prstGeom>
                    </p:spPr>
                  </p:pic>
                </p:oleObj>
              </mc:Fallback>
            </mc:AlternateContent>
          </a:graphicData>
        </a:graphic>
      </p:graphicFrame>
    </p:spTree>
    <p:extLst>
      <p:ext uri="{BB962C8B-B14F-4D97-AF65-F5344CB8AC3E}">
        <p14:creationId xmlns:p14="http://schemas.microsoft.com/office/powerpoint/2010/main" val="2721898502"/>
      </p:ext>
    </p:extLst>
  </p:cSld>
  <p:clrMapOvr>
    <a:masterClrMapping/>
  </p:clrMapOvr>
  <p:transition spd="med">
    <p:plus/>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19" name="TextBox 18">
            <a:extLst>
              <a:ext uri="{FF2B5EF4-FFF2-40B4-BE49-F238E27FC236}">
                <a16:creationId xmlns:a16="http://schemas.microsoft.com/office/drawing/2014/main" id="{5F01A1D1-3644-18AD-A77A-44E4E1145348}"/>
              </a:ext>
            </a:extLst>
          </p:cNvPr>
          <p:cNvSpPr txBox="1"/>
          <p:nvPr/>
        </p:nvSpPr>
        <p:spPr>
          <a:xfrm>
            <a:off x="204645" y="2701045"/>
            <a:ext cx="8660523" cy="2060884"/>
          </a:xfrm>
          <a:prstGeom prst="rect">
            <a:avLst/>
          </a:prstGeom>
          <a:noFill/>
        </p:spPr>
        <p:txBody>
          <a:bodyPr wrap="square">
            <a:spAutoFit/>
          </a:bodyPr>
          <a:lstStyle/>
          <a:p>
            <a:pPr algn="just">
              <a:lnSpc>
                <a:spcPct val="150000"/>
              </a:lnSpc>
            </a:pPr>
            <a:r>
              <a:rPr lang="en-US" sz="2200" dirty="0" err="1"/>
              <a:t>Từ</a:t>
            </a:r>
            <a:r>
              <a:rPr lang="en-US" sz="2200" dirty="0"/>
              <a:t> </a:t>
            </a:r>
            <a:r>
              <a:rPr lang="en-US" sz="2200" dirty="0" err="1"/>
              <a:t>đó</a:t>
            </a:r>
            <a:r>
              <a:rPr lang="en-US" sz="2200" dirty="0"/>
              <a:t>:                              </a:t>
            </a:r>
            <a:r>
              <a:rPr lang="en-US" sz="2200" dirty="0">
                <a:solidFill>
                  <a:srgbClr val="FF0000"/>
                </a:solidFill>
              </a:rPr>
              <a:t>PV=</a:t>
            </a:r>
            <a:r>
              <a:rPr lang="en-US" sz="2200" dirty="0" err="1">
                <a:solidFill>
                  <a:srgbClr val="FF0000"/>
                </a:solidFill>
              </a:rPr>
              <a:t>nRT</a:t>
            </a:r>
            <a:r>
              <a:rPr lang="en-US" sz="2200" dirty="0">
                <a:solidFill>
                  <a:srgbClr val="FF0000"/>
                </a:solidFill>
              </a:rPr>
              <a:t>   (4)</a:t>
            </a:r>
          </a:p>
          <a:p>
            <a:pPr algn="just">
              <a:lnSpc>
                <a:spcPct val="150000"/>
              </a:lnSpc>
            </a:pPr>
            <a:r>
              <a:rPr lang="vi-VN" sz="2200" dirty="0"/>
              <a:t>Với </a:t>
            </a:r>
            <a:r>
              <a:rPr lang="en-US" sz="2200" dirty="0"/>
              <a:t>R</a:t>
            </a:r>
            <a:r>
              <a:rPr lang="vi-VN" sz="2200" dirty="0"/>
              <a:t> là một hằng số có giá trị thực nghiệm là R = 8,31 J/(mol.K),</a:t>
            </a:r>
            <a:endParaRPr lang="en-US" sz="2200" dirty="0"/>
          </a:p>
          <a:p>
            <a:pPr algn="just">
              <a:lnSpc>
                <a:spcPct val="150000"/>
              </a:lnSpc>
            </a:pPr>
            <a:r>
              <a:rPr lang="vi-VN" sz="2200" dirty="0"/>
              <a:t> R </a:t>
            </a:r>
            <a:r>
              <a:rPr lang="en-US" sz="2200" dirty="0"/>
              <a:t> </a:t>
            </a:r>
            <a:r>
              <a:rPr lang="en-US" sz="2200" dirty="0" err="1"/>
              <a:t>gọi</a:t>
            </a:r>
            <a:r>
              <a:rPr lang="en-US" sz="2200" dirty="0"/>
              <a:t> </a:t>
            </a:r>
            <a:r>
              <a:rPr lang="vi-VN" sz="2200" dirty="0"/>
              <a:t>là hằng số khí lí tưởng.</a:t>
            </a:r>
            <a:endParaRPr lang="en-US" sz="2200" dirty="0"/>
          </a:p>
          <a:p>
            <a:pPr algn="just">
              <a:lnSpc>
                <a:spcPct val="150000"/>
              </a:lnSpc>
            </a:pPr>
            <a:r>
              <a:rPr lang="en-US" sz="2200" dirty="0"/>
              <a:t>       </a:t>
            </a:r>
            <a:r>
              <a:rPr lang="en-US" sz="2200" dirty="0" err="1"/>
              <a:t>Phương</a:t>
            </a:r>
            <a:r>
              <a:rPr lang="en-US" sz="2200" dirty="0"/>
              <a:t> </a:t>
            </a:r>
            <a:r>
              <a:rPr lang="en-US" sz="2200" dirty="0" err="1"/>
              <a:t>trình</a:t>
            </a:r>
            <a:r>
              <a:rPr lang="en-US" sz="2200" dirty="0"/>
              <a:t> (5) </a:t>
            </a:r>
            <a:r>
              <a:rPr lang="en-US" sz="2200" dirty="0" err="1"/>
              <a:t>gọi</a:t>
            </a:r>
            <a:r>
              <a:rPr lang="en-US" sz="2200" dirty="0"/>
              <a:t> </a:t>
            </a:r>
            <a:r>
              <a:rPr lang="en-US" sz="2200" dirty="0" err="1"/>
              <a:t>là</a:t>
            </a:r>
            <a:r>
              <a:rPr lang="en-US" sz="2200" dirty="0"/>
              <a:t> </a:t>
            </a:r>
            <a:r>
              <a:rPr lang="en-US" sz="2200" dirty="0" err="1"/>
              <a:t>phương</a:t>
            </a:r>
            <a:r>
              <a:rPr lang="en-US" sz="2200" dirty="0"/>
              <a:t> </a:t>
            </a:r>
            <a:r>
              <a:rPr lang="en-US" sz="2200" dirty="0" err="1"/>
              <a:t>trình</a:t>
            </a:r>
            <a:r>
              <a:rPr lang="en-US" sz="2200" dirty="0"/>
              <a:t> </a:t>
            </a:r>
            <a:r>
              <a:rPr lang="en-US" sz="2200" dirty="0" err="1"/>
              <a:t>trạng</a:t>
            </a:r>
            <a:r>
              <a:rPr lang="en-US" sz="2200" dirty="0"/>
              <a:t> </a:t>
            </a:r>
            <a:r>
              <a:rPr lang="en-US" sz="2200" dirty="0" err="1"/>
              <a:t>thái</a:t>
            </a:r>
            <a:r>
              <a:rPr lang="en-US" sz="2200" dirty="0"/>
              <a:t> </a:t>
            </a:r>
            <a:r>
              <a:rPr lang="en-US" sz="2200" dirty="0" err="1"/>
              <a:t>khí</a:t>
            </a:r>
            <a:r>
              <a:rPr lang="en-US" sz="2200" dirty="0"/>
              <a:t> </a:t>
            </a:r>
            <a:r>
              <a:rPr lang="en-US" sz="2200" dirty="0" err="1"/>
              <a:t>lí</a:t>
            </a:r>
            <a:r>
              <a:rPr lang="en-US" sz="2200" dirty="0"/>
              <a:t> </a:t>
            </a:r>
            <a:r>
              <a:rPr lang="en-US" sz="2200" dirty="0" err="1"/>
              <a:t>tưởng</a:t>
            </a:r>
            <a:r>
              <a:rPr lang="en-US" sz="2200" dirty="0"/>
              <a:t>.</a:t>
            </a:r>
          </a:p>
        </p:txBody>
      </p:sp>
      <p:sp>
        <p:nvSpPr>
          <p:cNvPr id="2" name="TextBox 1">
            <a:extLst>
              <a:ext uri="{FF2B5EF4-FFF2-40B4-BE49-F238E27FC236}">
                <a16:creationId xmlns:a16="http://schemas.microsoft.com/office/drawing/2014/main" id="{2C440EEF-322D-C410-1A5C-9905F8038D41}"/>
              </a:ext>
            </a:extLst>
          </p:cNvPr>
          <p:cNvSpPr txBox="1"/>
          <p:nvPr/>
        </p:nvSpPr>
        <p:spPr>
          <a:xfrm>
            <a:off x="393831" y="507518"/>
            <a:ext cx="7782578" cy="1754326"/>
          </a:xfrm>
          <a:prstGeom prst="rect">
            <a:avLst/>
          </a:prstGeom>
          <a:noFill/>
        </p:spPr>
        <p:txBody>
          <a:bodyPr wrap="square">
            <a:spAutoFit/>
          </a:bodyPr>
          <a:lstStyle/>
          <a:p>
            <a:pPr lvl="0" algn="just">
              <a:spcAft>
                <a:spcPts val="800"/>
              </a:spcAft>
              <a:defRPr/>
            </a:pPr>
            <a:r>
              <a:rPr lang="en-US" sz="2200" dirty="0" err="1">
                <a:latin typeface="Arial" panose="020B0604020202020204" pitchFamily="34" charset="0"/>
                <a:ea typeface="Calibri" panose="020F0502020204030204" pitchFamily="34" charset="0"/>
                <a:cs typeface="Arial" panose="020B0604020202020204" pitchFamily="34" charset="0"/>
              </a:rPr>
              <a:t>Thay</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các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giá</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trị</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trên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vào</a:t>
            </a:r>
            <a:r>
              <a:rPr lang="en-US" sz="2200" dirty="0">
                <a:latin typeface="Arial" panose="020B0604020202020204" pitchFamily="34" charset="0"/>
                <a:ea typeface="Calibri" panose="020F0502020204030204" pitchFamily="34" charset="0"/>
                <a:cs typeface="Arial" panose="020B0604020202020204" pitchFamily="34" charset="0"/>
              </a:rPr>
              <a:t> (3), </a:t>
            </a:r>
            <a:r>
              <a:rPr lang="en-US" sz="2200" dirty="0" err="1">
                <a:latin typeface="Arial" panose="020B0604020202020204" pitchFamily="34" charset="0"/>
                <a:ea typeface="Calibri" panose="020F0502020204030204" pitchFamily="34" charset="0"/>
                <a:cs typeface="Arial" panose="020B0604020202020204" pitchFamily="34" charset="0"/>
              </a:rPr>
              <a:t>thì</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hằng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số</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biểu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thức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trên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là</a:t>
            </a:r>
            <a:r>
              <a:rPr lang="en-US" sz="2200" dirty="0">
                <a:latin typeface="Arial" panose="020B0604020202020204" pitchFamily="34" charset="0"/>
                <a:ea typeface="Calibri" panose="020F0502020204030204" pitchFamily="34" charset="0"/>
                <a:cs typeface="Arial" panose="020B0604020202020204" pitchFamily="34" charset="0"/>
              </a:rPr>
              <a:t>: </a:t>
            </a:r>
          </a:p>
          <a:p>
            <a:pPr lvl="0" algn="just">
              <a:spcAft>
                <a:spcPts val="800"/>
              </a:spcAft>
              <a:defRPr/>
            </a:pPr>
            <a:endParaRPr lang="en-US" sz="2200" dirty="0">
              <a:latin typeface="Arial" panose="020B0604020202020204" pitchFamily="34" charset="0"/>
              <a:ea typeface="Calibri" panose="020F0502020204030204" pitchFamily="34" charset="0"/>
              <a:cs typeface="Arial" panose="020B0604020202020204" pitchFamily="34" charset="0"/>
            </a:endParaRPr>
          </a:p>
          <a:p>
            <a:pPr lvl="0" algn="just">
              <a:spcAft>
                <a:spcPts val="800"/>
              </a:spcAft>
              <a:defRPr/>
            </a:pPr>
            <a:endParaRPr lang="en-US" sz="22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800"/>
              </a:spcAft>
              <a:buFont typeface="Arial" panose="020B0604020202020204" pitchFamily="34" charset="0"/>
              <a:buChar char="•"/>
              <a:defRPr/>
            </a:pP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aphicFrame>
        <p:nvGraphicFramePr>
          <p:cNvPr id="6" name="Object 5">
            <a:extLst>
              <a:ext uri="{FF2B5EF4-FFF2-40B4-BE49-F238E27FC236}">
                <a16:creationId xmlns:a16="http://schemas.microsoft.com/office/drawing/2014/main" id="{44AB9EDB-E409-A33A-8E69-34EA6C126E5B}"/>
              </a:ext>
            </a:extLst>
          </p:cNvPr>
          <p:cNvGraphicFramePr>
            <a:graphicFrameLocks noChangeAspect="1"/>
          </p:cNvGraphicFramePr>
          <p:nvPr>
            <p:extLst>
              <p:ext uri="{D42A27DB-BD31-4B8C-83A1-F6EECF244321}">
                <p14:modId xmlns:p14="http://schemas.microsoft.com/office/powerpoint/2010/main" val="3828746789"/>
              </p:ext>
            </p:extLst>
          </p:nvPr>
        </p:nvGraphicFramePr>
        <p:xfrm>
          <a:off x="711732" y="1025049"/>
          <a:ext cx="4463041" cy="1001056"/>
        </p:xfrm>
        <a:graphic>
          <a:graphicData uri="http://schemas.openxmlformats.org/presentationml/2006/ole">
            <mc:AlternateContent xmlns:mc="http://schemas.openxmlformats.org/markup-compatibility/2006">
              <mc:Choice xmlns:v="urn:schemas-microsoft-com:vml" Requires="v">
                <p:oleObj name="Equation" r:id="rId3" imgW="2717640" imgH="609480" progId="Equation.DSMT4">
                  <p:embed/>
                </p:oleObj>
              </mc:Choice>
              <mc:Fallback>
                <p:oleObj name="Equation" r:id="rId3" imgW="2717640" imgH="609480" progId="Equation.DSMT4">
                  <p:embed/>
                  <p:pic>
                    <p:nvPicPr>
                      <p:cNvPr id="0" name=""/>
                      <p:cNvPicPr/>
                      <p:nvPr/>
                    </p:nvPicPr>
                    <p:blipFill>
                      <a:blip r:embed="rId4"/>
                      <a:stretch>
                        <a:fillRect/>
                      </a:stretch>
                    </p:blipFill>
                    <p:spPr>
                      <a:xfrm>
                        <a:off x="711732" y="1025049"/>
                        <a:ext cx="4463041" cy="1001056"/>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1C5C542-E7D2-FBF9-312D-D857D43352D3}"/>
              </a:ext>
            </a:extLst>
          </p:cNvPr>
          <p:cNvGraphicFramePr>
            <a:graphicFrameLocks noChangeAspect="1"/>
          </p:cNvGraphicFramePr>
          <p:nvPr>
            <p:extLst>
              <p:ext uri="{D42A27DB-BD31-4B8C-83A1-F6EECF244321}">
                <p14:modId xmlns:p14="http://schemas.microsoft.com/office/powerpoint/2010/main" val="4151878945"/>
              </p:ext>
            </p:extLst>
          </p:nvPr>
        </p:nvGraphicFramePr>
        <p:xfrm>
          <a:off x="1720850" y="1649413"/>
          <a:ext cx="3868738" cy="787400"/>
        </p:xfrm>
        <a:graphic>
          <a:graphicData uri="http://schemas.openxmlformats.org/presentationml/2006/ole">
            <mc:AlternateContent xmlns:mc="http://schemas.openxmlformats.org/markup-compatibility/2006">
              <mc:Choice xmlns:v="urn:schemas-microsoft-com:vml" Requires="v">
                <p:oleObj name="Equation" r:id="rId5" imgW="2286000" imgH="419040" progId="Equation.DSMT4">
                  <p:embed/>
                </p:oleObj>
              </mc:Choice>
              <mc:Fallback>
                <p:oleObj name="Equation" r:id="rId5" imgW="2286000" imgH="419040" progId="Equation.DSMT4">
                  <p:embed/>
                  <p:pic>
                    <p:nvPicPr>
                      <p:cNvPr id="0" name=""/>
                      <p:cNvPicPr/>
                      <p:nvPr/>
                    </p:nvPicPr>
                    <p:blipFill>
                      <a:blip r:embed="rId6"/>
                      <a:stretch>
                        <a:fillRect/>
                      </a:stretch>
                    </p:blipFill>
                    <p:spPr>
                      <a:xfrm>
                        <a:off x="1720850" y="1649413"/>
                        <a:ext cx="3868738" cy="787400"/>
                      </a:xfrm>
                      <a:prstGeom prst="rect">
                        <a:avLst/>
                      </a:prstGeom>
                    </p:spPr>
                  </p:pic>
                </p:oleObj>
              </mc:Fallback>
            </mc:AlternateContent>
          </a:graphicData>
        </a:graphic>
      </p:graphicFrame>
    </p:spTree>
    <p:extLst>
      <p:ext uri="{BB962C8B-B14F-4D97-AF65-F5344CB8AC3E}">
        <p14:creationId xmlns:p14="http://schemas.microsoft.com/office/powerpoint/2010/main" val="3461609455"/>
      </p:ext>
    </p:extLst>
  </p:cSld>
  <p:clrMapOvr>
    <a:masterClrMapping/>
  </p:clrMapOvr>
  <p:transition spd="med">
    <p:plus/>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6" name="TextBox 5">
            <a:extLst>
              <a:ext uri="{FF2B5EF4-FFF2-40B4-BE49-F238E27FC236}">
                <a16:creationId xmlns:a16="http://schemas.microsoft.com/office/drawing/2014/main" id="{4FB4743C-285A-9147-B4D0-D4A8B074B149}"/>
              </a:ext>
            </a:extLst>
          </p:cNvPr>
          <p:cNvSpPr txBox="1"/>
          <p:nvPr/>
        </p:nvSpPr>
        <p:spPr>
          <a:xfrm>
            <a:off x="3417331" y="460655"/>
            <a:ext cx="23093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2557A">
                    <a:lumMod val="75000"/>
                  </a:srgbClr>
                </a:solidFill>
                <a:effectLst/>
                <a:uLnTx/>
                <a:uFillTx/>
                <a:latin typeface="Arial"/>
                <a:cs typeface="Arial"/>
                <a:sym typeface="Arial"/>
              </a:rPr>
              <a:t>GHI NHỚ</a:t>
            </a:r>
          </a:p>
        </p:txBody>
      </p:sp>
      <p:grpSp>
        <p:nvGrpSpPr>
          <p:cNvPr id="28" name="Group 27">
            <a:extLst>
              <a:ext uri="{FF2B5EF4-FFF2-40B4-BE49-F238E27FC236}">
                <a16:creationId xmlns:a16="http://schemas.microsoft.com/office/drawing/2014/main" id="{0D2C193D-0515-A2D9-3931-7DBCA7E67946}"/>
              </a:ext>
            </a:extLst>
          </p:cNvPr>
          <p:cNvGrpSpPr/>
          <p:nvPr/>
        </p:nvGrpSpPr>
        <p:grpSpPr>
          <a:xfrm>
            <a:off x="684273" y="1389339"/>
            <a:ext cx="7775451" cy="3454480"/>
            <a:chOff x="684273" y="1389339"/>
            <a:chExt cx="7775451" cy="3454480"/>
          </a:xfrm>
        </p:grpSpPr>
        <p:sp>
          <p:nvSpPr>
            <p:cNvPr id="8" name="TextBox 7">
              <a:extLst>
                <a:ext uri="{FF2B5EF4-FFF2-40B4-BE49-F238E27FC236}">
                  <a16:creationId xmlns:a16="http://schemas.microsoft.com/office/drawing/2014/main" id="{301DC600-9A91-4660-BF47-99A36BFF3AFA}"/>
                </a:ext>
              </a:extLst>
            </p:cNvPr>
            <p:cNvSpPr txBox="1"/>
            <p:nvPr/>
          </p:nvSpPr>
          <p:spPr>
            <a:xfrm>
              <a:off x="684273" y="1389339"/>
              <a:ext cx="6714295" cy="430887"/>
            </a:xfrm>
            <a:prstGeom prst="rect">
              <a:avLst/>
            </a:prstGeom>
            <a:noFill/>
          </p:spPr>
          <p:txBody>
            <a:bodyPr wrap="square">
              <a:spAutoFit/>
            </a:bodyPr>
            <a:lstStyle/>
            <a:p>
              <a:pPr lvl="0" algn="just">
                <a:spcAft>
                  <a:spcPts val="800"/>
                </a:spcAft>
                <a:defRPr/>
              </a:pPr>
              <a:r>
                <a:rPr lang="vi-VN" sz="2200" dirty="0">
                  <a:latin typeface="Arial" panose="020B0604020202020204" pitchFamily="34" charset="0"/>
                  <a:ea typeface="Times New Roman" panose="02020603050405020304" pitchFamily="18" charset="0"/>
                  <a:cs typeface="Arial" panose="020B0604020202020204" pitchFamily="34" charset="0"/>
                </a:rPr>
                <a:t>Phương trình trạng thái của một lượng khí lí tưởng: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nvGrpSpPr>
            <p:cNvPr id="7" name="Group 6">
              <a:extLst>
                <a:ext uri="{FF2B5EF4-FFF2-40B4-BE49-F238E27FC236}">
                  <a16:creationId xmlns:a16="http://schemas.microsoft.com/office/drawing/2014/main" id="{903BCBA4-FF03-FD04-76C0-AE4764A3C591}"/>
                </a:ext>
              </a:extLst>
            </p:cNvPr>
            <p:cNvGrpSpPr/>
            <p:nvPr/>
          </p:nvGrpSpPr>
          <p:grpSpPr>
            <a:xfrm>
              <a:off x="2537704" y="2164135"/>
              <a:ext cx="3490563" cy="902659"/>
              <a:chOff x="1277673" y="2987750"/>
              <a:chExt cx="3490563" cy="902659"/>
            </a:xfrm>
          </p:grpSpPr>
          <p:pic>
            <p:nvPicPr>
              <p:cNvPr id="10" name="Picture 9">
                <a:extLst>
                  <a:ext uri="{FF2B5EF4-FFF2-40B4-BE49-F238E27FC236}">
                    <a16:creationId xmlns:a16="http://schemas.microsoft.com/office/drawing/2014/main" id="{458776D7-615B-9743-331D-9433D4D671A3}"/>
                  </a:ext>
                </a:extLst>
              </p:cNvPr>
              <p:cNvPicPr>
                <a:picLocks noChangeAspect="1"/>
              </p:cNvPicPr>
              <p:nvPr/>
            </p:nvPicPr>
            <p:blipFill>
              <a:blip r:embed="rId3"/>
              <a:stretch>
                <a:fillRect/>
              </a:stretch>
            </p:blipFill>
            <p:spPr>
              <a:xfrm>
                <a:off x="1277673" y="3011136"/>
                <a:ext cx="1069387" cy="879273"/>
              </a:xfrm>
              <a:prstGeom prst="rect">
                <a:avLst/>
              </a:prstGeom>
            </p:spPr>
          </p:pic>
          <p:sp>
            <p:nvSpPr>
              <p:cNvPr id="11" name="Speech Bubble: Rectangle with Corners Rounded 10">
                <a:extLst>
                  <a:ext uri="{FF2B5EF4-FFF2-40B4-BE49-F238E27FC236}">
                    <a16:creationId xmlns:a16="http://schemas.microsoft.com/office/drawing/2014/main" id="{B45730A9-3B1B-D8EB-CE91-3EB7F393C5D6}"/>
                  </a:ext>
                </a:extLst>
              </p:cNvPr>
              <p:cNvSpPr/>
              <p:nvPr/>
            </p:nvSpPr>
            <p:spPr>
              <a:xfrm>
                <a:off x="2968978" y="2987750"/>
                <a:ext cx="1799258" cy="783874"/>
              </a:xfrm>
              <a:prstGeom prst="wedgeRoundRectCallout">
                <a:avLst>
                  <a:gd name="adj1" fmla="val -78935"/>
                  <a:gd name="adj2" fmla="val 42652"/>
                  <a:gd name="adj3" fmla="val 16667"/>
                </a:avLst>
              </a:prstGeom>
              <a:solidFill>
                <a:schemeClr val="tx2">
                  <a:lumMod val="60000"/>
                  <a:lumOff val="40000"/>
                </a:schemeClr>
              </a:solidFill>
              <a:ln w="19050"/>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0B3550"/>
                    </a:solidFill>
                    <a:effectLst/>
                    <a:uLnTx/>
                    <a:uFillTx/>
                    <a:latin typeface="Arial" panose="020B0604020202020204" pitchFamily="34" charset="0"/>
                    <a:ea typeface="Poppins"/>
                    <a:cs typeface="Arial" panose="020B0604020202020204" pitchFamily="34" charset="0"/>
                    <a:sym typeface="Poppins"/>
                  </a:rPr>
                  <a:t>pV</a:t>
                </a:r>
                <a:r>
                  <a:rPr kumimoji="0" lang="en-US" sz="2200" b="1" i="0" u="none" strike="noStrike" kern="0" cap="none" spc="0" normalizeH="0" baseline="0" noProof="0" dirty="0">
                    <a:ln>
                      <a:noFill/>
                    </a:ln>
                    <a:solidFill>
                      <a:srgbClr val="0B3550"/>
                    </a:solidFill>
                    <a:effectLst/>
                    <a:uLnTx/>
                    <a:uFillTx/>
                    <a:latin typeface="Arial" panose="020B0604020202020204" pitchFamily="34" charset="0"/>
                    <a:ea typeface="Poppins"/>
                    <a:cs typeface="Arial" panose="020B0604020202020204" pitchFamily="34" charset="0"/>
                    <a:sym typeface="Poppins"/>
                  </a:rPr>
                  <a:t> = </a:t>
                </a:r>
                <a:r>
                  <a:rPr kumimoji="0" lang="en-US" sz="2200" b="1" i="0" u="none" strike="noStrike" kern="0" cap="none" spc="0" normalizeH="0" baseline="0" noProof="0" dirty="0" err="1">
                    <a:ln>
                      <a:noFill/>
                    </a:ln>
                    <a:solidFill>
                      <a:srgbClr val="0B3550"/>
                    </a:solidFill>
                    <a:effectLst/>
                    <a:uLnTx/>
                    <a:uFillTx/>
                    <a:latin typeface="Arial" panose="020B0604020202020204" pitchFamily="34" charset="0"/>
                    <a:ea typeface="Poppins"/>
                    <a:cs typeface="Arial" panose="020B0604020202020204" pitchFamily="34" charset="0"/>
                    <a:sym typeface="Poppins"/>
                  </a:rPr>
                  <a:t>nRT</a:t>
                </a:r>
                <a:endParaRPr kumimoji="0" lang="en-US" sz="2200" b="1" i="0" u="none" strike="noStrike" kern="0" cap="none" spc="0" normalizeH="0" baseline="0" noProof="0" dirty="0">
                  <a:ln>
                    <a:noFill/>
                  </a:ln>
                  <a:solidFill>
                    <a:srgbClr val="0B3550"/>
                  </a:solidFill>
                  <a:effectLst/>
                  <a:uLnTx/>
                  <a:uFillTx/>
                  <a:latin typeface="Arial" panose="020B0604020202020204" pitchFamily="34" charset="0"/>
                  <a:ea typeface="Poppins"/>
                  <a:cs typeface="Arial" panose="020B0604020202020204" pitchFamily="34" charset="0"/>
                  <a:sym typeface="Poppins"/>
                </a:endParaRPr>
              </a:p>
            </p:txBody>
          </p:sp>
        </p:grpSp>
        <p:sp>
          <p:nvSpPr>
            <p:cNvPr id="19" name="TextBox 18">
              <a:extLst>
                <a:ext uri="{FF2B5EF4-FFF2-40B4-BE49-F238E27FC236}">
                  <a16:creationId xmlns:a16="http://schemas.microsoft.com/office/drawing/2014/main" id="{5F01A1D1-3644-18AD-A77A-44E4E1145348}"/>
                </a:ext>
              </a:extLst>
            </p:cNvPr>
            <p:cNvSpPr txBox="1"/>
            <p:nvPr/>
          </p:nvSpPr>
          <p:spPr>
            <a:xfrm>
              <a:off x="684273" y="3290765"/>
              <a:ext cx="7775451" cy="1553054"/>
            </a:xfrm>
            <a:prstGeom prst="rect">
              <a:avLst/>
            </a:prstGeom>
            <a:noFill/>
          </p:spPr>
          <p:txBody>
            <a:bodyPr wrap="square">
              <a:spAutoFit/>
            </a:bodyPr>
            <a:lstStyle/>
            <a:p>
              <a:pPr algn="just">
                <a:lnSpc>
                  <a:spcPct val="150000"/>
                </a:lnSpc>
              </a:pPr>
              <a:r>
                <a:rPr lang="vi-VN" sz="2200" dirty="0"/>
                <a:t>Với</a:t>
              </a:r>
              <a:r>
                <a:rPr lang="en-US" sz="2200" dirty="0"/>
                <a:t>:</a:t>
              </a:r>
              <a:r>
                <a:rPr lang="vi-VN" sz="2200" dirty="0"/>
                <a:t> n</a:t>
              </a:r>
              <a:r>
                <a:rPr lang="en-US" sz="2200" dirty="0"/>
                <a:t> =</a:t>
              </a:r>
              <a:r>
                <a:rPr lang="vi-VN" sz="2200" dirty="0"/>
                <a:t> </a:t>
              </a:r>
              <a:r>
                <a:rPr lang="en-US" sz="2200" dirty="0"/>
                <a:t>    </a:t>
              </a:r>
              <a:r>
                <a:rPr lang="vi-VN" sz="2200" dirty="0"/>
                <a:t>là số mol khí đang xét </a:t>
              </a:r>
              <a:endParaRPr lang="en-US" sz="2200" dirty="0"/>
            </a:p>
            <a:p>
              <a:pPr algn="just">
                <a:lnSpc>
                  <a:spcPct val="150000"/>
                </a:lnSpc>
              </a:pPr>
              <a:r>
                <a:rPr lang="en-US" sz="2200" dirty="0"/>
                <a:t> </a:t>
              </a:r>
              <a:r>
                <a:rPr lang="vi-VN" sz="2200" dirty="0"/>
                <a:t>R là một hằng số có giá trị là R = 8,31 J/(mol.K), R là hằng số khí lí tưởng.</a:t>
              </a:r>
              <a:endParaRPr lang="en-US" sz="2200" dirty="0"/>
            </a:p>
          </p:txBody>
        </p:sp>
      </p:grpSp>
      <p:pic>
        <p:nvPicPr>
          <p:cNvPr id="27" name="Picture 26">
            <a:extLst>
              <a:ext uri="{FF2B5EF4-FFF2-40B4-BE49-F238E27FC236}">
                <a16:creationId xmlns:a16="http://schemas.microsoft.com/office/drawing/2014/main" id="{71AAAF6A-8EB1-E15D-8F57-42EEF329B034}"/>
              </a:ext>
            </a:extLst>
          </p:cNvPr>
          <p:cNvPicPr>
            <a:picLocks noChangeAspect="1"/>
          </p:cNvPicPr>
          <p:nvPr/>
        </p:nvPicPr>
        <p:blipFill>
          <a:blip r:embed="rId4"/>
          <a:stretch>
            <a:fillRect/>
          </a:stretch>
        </p:blipFill>
        <p:spPr>
          <a:xfrm>
            <a:off x="3039193" y="431183"/>
            <a:ext cx="482145" cy="570899"/>
          </a:xfrm>
          <a:prstGeom prst="rect">
            <a:avLst/>
          </a:prstGeom>
        </p:spPr>
      </p:pic>
      <p:graphicFrame>
        <p:nvGraphicFramePr>
          <p:cNvPr id="2" name="Object 1">
            <a:extLst>
              <a:ext uri="{FF2B5EF4-FFF2-40B4-BE49-F238E27FC236}">
                <a16:creationId xmlns:a16="http://schemas.microsoft.com/office/drawing/2014/main" id="{56182770-9093-356B-CC5F-E499C78D9E94}"/>
              </a:ext>
            </a:extLst>
          </p:cNvPr>
          <p:cNvGraphicFramePr>
            <a:graphicFrameLocks noChangeAspect="1"/>
          </p:cNvGraphicFramePr>
          <p:nvPr>
            <p:extLst>
              <p:ext uri="{D42A27DB-BD31-4B8C-83A1-F6EECF244321}">
                <p14:modId xmlns:p14="http://schemas.microsoft.com/office/powerpoint/2010/main" val="2572179674"/>
              </p:ext>
            </p:extLst>
          </p:nvPr>
        </p:nvGraphicFramePr>
        <p:xfrm>
          <a:off x="1746031" y="3290765"/>
          <a:ext cx="303452" cy="619083"/>
        </p:xfrm>
        <a:graphic>
          <a:graphicData uri="http://schemas.openxmlformats.org/presentationml/2006/ole">
            <mc:AlternateContent xmlns:mc="http://schemas.openxmlformats.org/markup-compatibility/2006">
              <mc:Choice xmlns:v="urn:schemas-microsoft-com:vml" Requires="v">
                <p:oleObj name="Equation" r:id="rId5" imgW="228600" imgH="393480" progId="Equation.DSMT4">
                  <p:embed/>
                </p:oleObj>
              </mc:Choice>
              <mc:Fallback>
                <p:oleObj name="Equation" r:id="rId5" imgW="228600" imgH="393480" progId="Equation.DSMT4">
                  <p:embed/>
                  <p:pic>
                    <p:nvPicPr>
                      <p:cNvPr id="0" name=""/>
                      <p:cNvPicPr/>
                      <p:nvPr/>
                    </p:nvPicPr>
                    <p:blipFill>
                      <a:blip r:embed="rId6"/>
                      <a:stretch>
                        <a:fillRect/>
                      </a:stretch>
                    </p:blipFill>
                    <p:spPr>
                      <a:xfrm>
                        <a:off x="1746031" y="3290765"/>
                        <a:ext cx="303452" cy="619083"/>
                      </a:xfrm>
                      <a:prstGeom prst="rect">
                        <a:avLst/>
                      </a:prstGeom>
                    </p:spPr>
                  </p:pic>
                </p:oleObj>
              </mc:Fallback>
            </mc:AlternateContent>
          </a:graphicData>
        </a:graphic>
      </p:graphicFrame>
    </p:spTree>
    <p:extLst>
      <p:ext uri="{BB962C8B-B14F-4D97-AF65-F5344CB8AC3E}">
        <p14:creationId xmlns:p14="http://schemas.microsoft.com/office/powerpoint/2010/main" val="183448201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1EC1E2-D8BD-18B3-5DF5-617C28D941C9}"/>
              </a:ext>
            </a:extLst>
          </p:cNvPr>
          <p:cNvGrpSpPr/>
          <p:nvPr/>
        </p:nvGrpSpPr>
        <p:grpSpPr>
          <a:xfrm>
            <a:off x="489098" y="333652"/>
            <a:ext cx="8165804" cy="4215572"/>
            <a:chOff x="489098" y="333652"/>
            <a:chExt cx="8165804" cy="4215572"/>
          </a:xfrm>
        </p:grpSpPr>
        <p:sp>
          <p:nvSpPr>
            <p:cNvPr id="3" name="Rectangle: Rounded Corners 2">
              <a:extLst>
                <a:ext uri="{FF2B5EF4-FFF2-40B4-BE49-F238E27FC236}">
                  <a16:creationId xmlns:a16="http://schemas.microsoft.com/office/drawing/2014/main" id="{2FF3A22B-0F24-8A16-7E42-85A3EACC48D3}"/>
                </a:ext>
              </a:extLst>
            </p:cNvPr>
            <p:cNvSpPr/>
            <p:nvPr/>
          </p:nvSpPr>
          <p:spPr>
            <a:xfrm>
              <a:off x="489098" y="600667"/>
              <a:ext cx="8165804" cy="1829381"/>
            </a:xfrm>
            <a:prstGeom prst="roundRect">
              <a:avLst>
                <a:gd name="adj" fmla="val 11949"/>
              </a:avLst>
            </a:prstGeom>
            <a:solidFill>
              <a:schemeClr val="accent2"/>
            </a:solid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261A92D-BB7E-8B41-AA6D-F272697F0437}"/>
                </a:ext>
              </a:extLst>
            </p:cNvPr>
            <p:cNvSpPr/>
            <p:nvPr/>
          </p:nvSpPr>
          <p:spPr>
            <a:xfrm>
              <a:off x="2423002" y="333652"/>
              <a:ext cx="3337835" cy="542408"/>
            </a:xfrm>
            <a:prstGeom prst="roundRect">
              <a:avLst/>
            </a:prstGeom>
            <a:solidFill>
              <a:srgbClr val="EB8D03"/>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solidFill>
                    <a:schemeClr val="accent2"/>
                  </a:solidFill>
                  <a:latin typeface="Arial" panose="020B0604020202020204" pitchFamily="34" charset="0"/>
                  <a:cs typeface="Arial" panose="020B0604020202020204" pitchFamily="34" charset="0"/>
                </a:rPr>
                <a:t>PHIẾU HỌC TẬP 4</a:t>
              </a:r>
            </a:p>
          </p:txBody>
        </p:sp>
        <p:sp>
          <p:nvSpPr>
            <p:cNvPr id="5" name="TextBox 4">
              <a:extLst>
                <a:ext uri="{FF2B5EF4-FFF2-40B4-BE49-F238E27FC236}">
                  <a16:creationId xmlns:a16="http://schemas.microsoft.com/office/drawing/2014/main" id="{285CD831-3D16-A278-3E49-E1000967A588}"/>
                </a:ext>
              </a:extLst>
            </p:cNvPr>
            <p:cNvSpPr txBox="1"/>
            <p:nvPr/>
          </p:nvSpPr>
          <p:spPr>
            <a:xfrm>
              <a:off x="489098" y="871871"/>
              <a:ext cx="7896531" cy="3677353"/>
            </a:xfrm>
            <a:prstGeom prst="rect">
              <a:avLst/>
            </a:prstGeom>
            <a:noFill/>
          </p:spPr>
          <p:txBody>
            <a:bodyPr wrap="square">
              <a:spAutoFit/>
            </a:bodyPr>
            <a:lstStyle/>
            <a:p>
              <a:pPr marL="0" marR="0" algn="just">
                <a:lnSpc>
                  <a:spcPct val="150000"/>
                </a:lnSpc>
                <a:spcBef>
                  <a:spcPts val="0"/>
                </a:spcBef>
                <a:spcAft>
                  <a:spcPts val="800"/>
                </a:spcAft>
              </a:pPr>
              <a:r>
                <a:rPr lang="en-US" sz="2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lốp xe chứa 0,02 m</a:t>
              </a:r>
              <a:r>
                <a:rPr lang="en-US" sz="2000" baseline="30000" dirty="0">
                  <a:latin typeface="Arial" panose="020B0604020202020204" pitchFamily="34" charset="0"/>
                  <a:ea typeface="Times New Roman" panose="02020603050405020304" pitchFamily="18" charset="0"/>
                  <a:cs typeface="Arial" panose="020B0604020202020204" pitchFamily="34" charset="0"/>
                </a:rPr>
                <a:t>3</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không khí ở 27</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và áp suất 3.10</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 Tính khối lượng không khí trong lốp xe. Biết khối lượng mol của không khí là 28,8 g/mol.</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en-US" sz="2000" b="1" dirty="0" err="1">
                  <a:latin typeface="Arial" panose="020B0604020202020204" pitchFamily="34" charset="0"/>
                  <a:ea typeface="Times New Roman" panose="02020603050405020304" pitchFamily="18" charset="0"/>
                  <a:cs typeface="Arial" panose="020B0604020202020204" pitchFamily="34" charset="0"/>
                </a:rPr>
                <a:t>Câu</a:t>
              </a:r>
              <a:r>
                <a:rPr lang="en-US" sz="2000" b="1" dirty="0">
                  <a:latin typeface="Arial" panose="020B0604020202020204" pitchFamily="34" charset="0"/>
                  <a:ea typeface="Times New Roman" panose="02020603050405020304" pitchFamily="18" charset="0"/>
                  <a:cs typeface="Arial" panose="020B0604020202020204" pitchFamily="34" charset="0"/>
                </a:rPr>
                <a:t> 2. </a:t>
              </a:r>
              <a:r>
                <a:rPr lang="en-US" sz="2000" dirty="0" err="1">
                  <a:latin typeface="Arial" panose="020B0604020202020204" pitchFamily="34" charset="0"/>
                  <a:ea typeface="Times New Roman" panose="02020603050405020304" pitchFamily="18" charset="0"/>
                  <a:cs typeface="Arial" panose="020B0604020202020204" pitchFamily="34" charset="0"/>
                </a:rPr>
                <a:t>Một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bình</a:t>
              </a:r>
              <a:r>
                <a:rPr lang="en-US" sz="2000" dirty="0">
                  <a:latin typeface="Arial" panose="020B0604020202020204" pitchFamily="34" charset="0"/>
                  <a:ea typeface="Times New Roman" panose="02020603050405020304" pitchFamily="18" charset="0"/>
                  <a:cs typeface="Arial" panose="020B0604020202020204" pitchFamily="34" charset="0"/>
                </a:rPr>
                <a:t> dung </a:t>
              </a:r>
              <a:r>
                <a:rPr lang="en-US" sz="2000" dirty="0" err="1">
                  <a:latin typeface="Arial" panose="020B0604020202020204" pitchFamily="34" charset="0"/>
                  <a:ea typeface="Times New Roman" panose="02020603050405020304" pitchFamily="18" charset="0"/>
                  <a:cs typeface="Arial" panose="020B0604020202020204" pitchFamily="34" charset="0"/>
                </a:rPr>
                <a:t>tích</a:t>
              </a:r>
              <a:r>
                <a:rPr lang="en-US" sz="2000" dirty="0">
                  <a:latin typeface="Arial" panose="020B0604020202020204" pitchFamily="34" charset="0"/>
                  <a:ea typeface="Times New Roman" panose="02020603050405020304" pitchFamily="18" charset="0"/>
                  <a:cs typeface="Arial" panose="020B0604020202020204" pitchFamily="34" charset="0"/>
                </a:rPr>
                <a:t> 5 </a:t>
              </a:r>
              <a:r>
                <a:rPr lang="en-US" sz="2000" dirty="0" err="1">
                  <a:latin typeface="Arial" panose="020B0604020202020204" pitchFamily="34" charset="0"/>
                  <a:ea typeface="Times New Roman" panose="02020603050405020304" pitchFamily="18" charset="0"/>
                  <a:cs typeface="Arial" panose="020B0604020202020204" pitchFamily="34" charset="0"/>
                </a:rPr>
                <a:t>lít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chứa</a:t>
              </a:r>
              <a:r>
                <a:rPr lang="en-US" sz="2000" dirty="0">
                  <a:latin typeface="Arial" panose="020B0604020202020204" pitchFamily="34" charset="0"/>
                  <a:ea typeface="Times New Roman" panose="02020603050405020304" pitchFamily="18" charset="0"/>
                  <a:cs typeface="Arial" panose="020B0604020202020204" pitchFamily="34" charset="0"/>
                </a:rPr>
                <a:t> 7g Nitrogen(  ) </a:t>
              </a:r>
              <a:r>
                <a:rPr lang="en-US" sz="2000" dirty="0" err="1">
                  <a:latin typeface="Arial" panose="020B0604020202020204" pitchFamily="34" charset="0"/>
                  <a:ea typeface="Times New Roman" panose="02020603050405020304" pitchFamily="18" charset="0"/>
                  <a:cs typeface="Arial" panose="020B0604020202020204" pitchFamily="34" charset="0"/>
                </a:rPr>
                <a:t>và</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nhiệt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Tính</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áp</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suất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khí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trong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bình</a:t>
              </a:r>
              <a:r>
                <a:rPr lang="en-US" sz="2000" dirty="0">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graphicFrame>
        <p:nvGraphicFramePr>
          <p:cNvPr id="7" name="Object 6">
            <a:extLst>
              <a:ext uri="{FF2B5EF4-FFF2-40B4-BE49-F238E27FC236}">
                <a16:creationId xmlns:a16="http://schemas.microsoft.com/office/drawing/2014/main" id="{75CD00D9-ED61-BB72-5EBE-FAB1BDFC847E}"/>
              </a:ext>
            </a:extLst>
          </p:cNvPr>
          <p:cNvGraphicFramePr>
            <a:graphicFrameLocks noChangeAspect="1"/>
          </p:cNvGraphicFramePr>
          <p:nvPr>
            <p:extLst>
              <p:ext uri="{D42A27DB-BD31-4B8C-83A1-F6EECF244321}">
                <p14:modId xmlns:p14="http://schemas.microsoft.com/office/powerpoint/2010/main" val="62229274"/>
              </p:ext>
            </p:extLst>
          </p:nvPr>
        </p:nvGraphicFramePr>
        <p:xfrm>
          <a:off x="8385629" y="2468672"/>
          <a:ext cx="538546" cy="311012"/>
        </p:xfrm>
        <a:graphic>
          <a:graphicData uri="http://schemas.openxmlformats.org/presentationml/2006/ole">
            <mc:AlternateContent xmlns:mc="http://schemas.openxmlformats.org/markup-compatibility/2006">
              <mc:Choice xmlns:v="urn:schemas-microsoft-com:vml" Requires="v">
                <p:oleObj name="Equation" r:id="rId2" imgW="291960" imgH="203040" progId="Equation.DSMT4">
                  <p:embed/>
                </p:oleObj>
              </mc:Choice>
              <mc:Fallback>
                <p:oleObj name="Equation" r:id="rId2" imgW="291960" imgH="203040" progId="Equation.DSMT4">
                  <p:embed/>
                  <p:pic>
                    <p:nvPicPr>
                      <p:cNvPr id="0" name=""/>
                      <p:cNvPicPr/>
                      <p:nvPr/>
                    </p:nvPicPr>
                    <p:blipFill>
                      <a:blip r:embed="rId3"/>
                      <a:stretch>
                        <a:fillRect/>
                      </a:stretch>
                    </p:blipFill>
                    <p:spPr>
                      <a:xfrm>
                        <a:off x="8385629" y="2468672"/>
                        <a:ext cx="538546" cy="31101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FD83EC3B-D2C5-8850-BE11-9280B6F75C68}"/>
              </a:ext>
            </a:extLst>
          </p:cNvPr>
          <p:cNvGraphicFramePr>
            <a:graphicFrameLocks noChangeAspect="1"/>
          </p:cNvGraphicFramePr>
          <p:nvPr>
            <p:extLst>
              <p:ext uri="{D42A27DB-BD31-4B8C-83A1-F6EECF244321}">
                <p14:modId xmlns:p14="http://schemas.microsoft.com/office/powerpoint/2010/main" val="2130282612"/>
              </p:ext>
            </p:extLst>
          </p:nvPr>
        </p:nvGraphicFramePr>
        <p:xfrm>
          <a:off x="6524075" y="2468672"/>
          <a:ext cx="381219" cy="467296"/>
        </p:xfrm>
        <a:graphic>
          <a:graphicData uri="http://schemas.openxmlformats.org/presentationml/2006/ole">
            <mc:AlternateContent xmlns:mc="http://schemas.openxmlformats.org/markup-compatibility/2006">
              <mc:Choice xmlns:v="urn:schemas-microsoft-com:vml" Requires="v">
                <p:oleObj name="Equation" r:id="rId4" imgW="215640" imgH="228600" progId="Equation.DSMT4">
                  <p:embed/>
                </p:oleObj>
              </mc:Choice>
              <mc:Fallback>
                <p:oleObj name="Equation" r:id="rId4" imgW="215640" imgH="228600" progId="Equation.DSMT4">
                  <p:embed/>
                  <p:pic>
                    <p:nvPicPr>
                      <p:cNvPr id="0" name=""/>
                      <p:cNvPicPr/>
                      <p:nvPr/>
                    </p:nvPicPr>
                    <p:blipFill>
                      <a:blip r:embed="rId5"/>
                      <a:stretch>
                        <a:fillRect/>
                      </a:stretch>
                    </p:blipFill>
                    <p:spPr>
                      <a:xfrm>
                        <a:off x="6524075" y="2468672"/>
                        <a:ext cx="381219" cy="467296"/>
                      </a:xfrm>
                      <a:prstGeom prst="rect">
                        <a:avLst/>
                      </a:prstGeom>
                    </p:spPr>
                  </p:pic>
                </p:oleObj>
              </mc:Fallback>
            </mc:AlternateContent>
          </a:graphicData>
        </a:graphic>
      </p:graphicFrame>
    </p:spTree>
    <p:extLst>
      <p:ext uri="{BB962C8B-B14F-4D97-AF65-F5344CB8AC3E}">
        <p14:creationId xmlns:p14="http://schemas.microsoft.com/office/powerpoint/2010/main" val="299713474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1EC1E2-D8BD-18B3-5DF5-617C28D941C9}"/>
              </a:ext>
            </a:extLst>
          </p:cNvPr>
          <p:cNvGrpSpPr/>
          <p:nvPr/>
        </p:nvGrpSpPr>
        <p:grpSpPr>
          <a:xfrm>
            <a:off x="489098" y="329463"/>
            <a:ext cx="8165804" cy="2100585"/>
            <a:chOff x="489098" y="329463"/>
            <a:chExt cx="8165804" cy="2100585"/>
          </a:xfrm>
        </p:grpSpPr>
        <p:sp>
          <p:nvSpPr>
            <p:cNvPr id="3" name="Rectangle: Rounded Corners 2">
              <a:extLst>
                <a:ext uri="{FF2B5EF4-FFF2-40B4-BE49-F238E27FC236}">
                  <a16:creationId xmlns:a16="http://schemas.microsoft.com/office/drawing/2014/main" id="{2FF3A22B-0F24-8A16-7E42-85A3EACC48D3}"/>
                </a:ext>
              </a:extLst>
            </p:cNvPr>
            <p:cNvSpPr/>
            <p:nvPr/>
          </p:nvSpPr>
          <p:spPr>
            <a:xfrm>
              <a:off x="489098" y="600667"/>
              <a:ext cx="8165804" cy="1829381"/>
            </a:xfrm>
            <a:prstGeom prst="roundRect">
              <a:avLst>
                <a:gd name="adj" fmla="val 11949"/>
              </a:avLst>
            </a:prstGeom>
            <a:solidFill>
              <a:schemeClr val="accent2"/>
            </a:solid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261A92D-BB7E-8B41-AA6D-F272697F0437}"/>
                </a:ext>
              </a:extLst>
            </p:cNvPr>
            <p:cNvSpPr/>
            <p:nvPr/>
          </p:nvSpPr>
          <p:spPr>
            <a:xfrm>
              <a:off x="2903081" y="329463"/>
              <a:ext cx="3337835" cy="542408"/>
            </a:xfrm>
            <a:prstGeom prst="roundRect">
              <a:avLst/>
            </a:prstGeom>
            <a:solidFill>
              <a:srgbClr val="EB8D03"/>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solidFill>
                    <a:schemeClr val="accent2"/>
                  </a:solidFill>
                  <a:latin typeface="Arial" panose="020B0604020202020204" pitchFamily="34" charset="0"/>
                  <a:cs typeface="Arial" panose="020B0604020202020204" pitchFamily="34" charset="0"/>
                </a:rPr>
                <a:t>PHIẾU HỌC TẬP 4</a:t>
              </a:r>
            </a:p>
          </p:txBody>
        </p:sp>
        <p:sp>
          <p:nvSpPr>
            <p:cNvPr id="5" name="TextBox 4">
              <a:extLst>
                <a:ext uri="{FF2B5EF4-FFF2-40B4-BE49-F238E27FC236}">
                  <a16:creationId xmlns:a16="http://schemas.microsoft.com/office/drawing/2014/main" id="{285CD831-3D16-A278-3E49-E1000967A588}"/>
                </a:ext>
              </a:extLst>
            </p:cNvPr>
            <p:cNvSpPr txBox="1"/>
            <p:nvPr/>
          </p:nvSpPr>
          <p:spPr>
            <a:xfrm>
              <a:off x="656480" y="871871"/>
              <a:ext cx="7831039" cy="1420325"/>
            </a:xfrm>
            <a:prstGeom prst="rect">
              <a:avLst/>
            </a:prstGeom>
            <a:noFill/>
          </p:spPr>
          <p:txBody>
            <a:bodyPr wrap="square">
              <a:spAutoFit/>
            </a:bodyPr>
            <a:lstStyle/>
            <a:p>
              <a:pPr marL="0" marR="0" algn="just">
                <a:lnSpc>
                  <a:spcPct val="150000"/>
                </a:lnSpc>
                <a:spcBef>
                  <a:spcPts val="0"/>
                </a:spcBef>
                <a:spcAft>
                  <a:spcPts val="800"/>
                </a:spcAft>
              </a:pPr>
              <a:r>
                <a:rPr lang="en-US" sz="2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lốp xe chứa 0,02 m</a:t>
              </a:r>
              <a:r>
                <a:rPr lang="en-US" sz="2000" baseline="30000" dirty="0">
                  <a:latin typeface="Arial" panose="020B0604020202020204" pitchFamily="34" charset="0"/>
                  <a:ea typeface="Times New Roman" panose="02020603050405020304" pitchFamily="18" charset="0"/>
                  <a:cs typeface="Arial" panose="020B0604020202020204" pitchFamily="34" charset="0"/>
                </a:rPr>
                <a:t>3</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không khí ở 27</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và áp suất 3.10</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 Tính khối lượng không khí trong lốp xe. Biết khối lượng mol của không khí là 28,8 g/mol.</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8C5464DD-D7A2-71BC-6C6B-9ADEAF7B2778}"/>
              </a:ext>
            </a:extLst>
          </p:cNvPr>
          <p:cNvGrpSpPr/>
          <p:nvPr/>
        </p:nvGrpSpPr>
        <p:grpSpPr>
          <a:xfrm>
            <a:off x="516062" y="2642815"/>
            <a:ext cx="1090435" cy="833805"/>
            <a:chOff x="637952" y="2490275"/>
            <a:chExt cx="1090435" cy="833805"/>
          </a:xfrm>
        </p:grpSpPr>
        <p:sp>
          <p:nvSpPr>
            <p:cNvPr id="10" name="Speech Bubble: Oval 9">
              <a:extLst>
                <a:ext uri="{FF2B5EF4-FFF2-40B4-BE49-F238E27FC236}">
                  <a16:creationId xmlns:a16="http://schemas.microsoft.com/office/drawing/2014/main" id="{ACD409BD-BE32-F1E6-02B5-63548215C95E}"/>
                </a:ext>
              </a:extLst>
            </p:cNvPr>
            <p:cNvSpPr/>
            <p:nvPr/>
          </p:nvSpPr>
          <p:spPr>
            <a:xfrm>
              <a:off x="637952" y="2490275"/>
              <a:ext cx="1090435" cy="833805"/>
            </a:xfrm>
            <a:prstGeom prst="wedgeEllipseCallout">
              <a:avLst>
                <a:gd name="adj1" fmla="val 42656"/>
                <a:gd name="adj2" fmla="val 55768"/>
              </a:avLst>
            </a:prstGeom>
            <a:solidFill>
              <a:srgbClr val="A9DA74"/>
            </a:solidFill>
            <a:ln w="19050">
              <a:solidFill>
                <a:schemeClr val="accent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892F9C9-5E54-80F5-442A-83E6C5AE1DB0}"/>
                </a:ext>
              </a:extLst>
            </p:cNvPr>
            <p:cNvSpPr txBox="1"/>
            <p:nvPr/>
          </p:nvSpPr>
          <p:spPr>
            <a:xfrm>
              <a:off x="838953" y="2692741"/>
              <a:ext cx="667170" cy="400110"/>
            </a:xfrm>
            <a:prstGeom prst="rect">
              <a:avLst/>
            </a:prstGeom>
            <a:noFill/>
          </p:spPr>
          <p:txBody>
            <a:bodyPr wrap="none" rtlCol="0">
              <a:spAutoFit/>
            </a:bodyPr>
            <a:lstStyle/>
            <a:p>
              <a:pPr algn="ctr"/>
              <a:r>
                <a:rPr lang="en-US" sz="2000" b="1" dirty="0" err="1">
                  <a:latin typeface="Arial" panose="020B0604020202020204" pitchFamily="34" charset="0"/>
                  <a:cs typeface="Arial" panose="020B0604020202020204" pitchFamily="34" charset="0"/>
                </a:rPr>
                <a:t>Giải</a:t>
              </a:r>
              <a:endParaRPr lang="en-US" sz="2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F1B6978-C9B0-60C5-914B-7CC1457C773B}"/>
                  </a:ext>
                </a:extLst>
              </p:cNvPr>
              <p:cNvSpPr txBox="1"/>
              <p:nvPr/>
            </p:nvSpPr>
            <p:spPr>
              <a:xfrm>
                <a:off x="1889508" y="2697063"/>
                <a:ext cx="6618863" cy="2287999"/>
              </a:xfrm>
              <a:prstGeom prst="rect">
                <a:avLst/>
              </a:prstGeom>
              <a:noFill/>
            </p:spPr>
            <p:txBody>
              <a:bodyPr wrap="square">
                <a:spAutoFit/>
              </a:bodyPr>
              <a:lstStyle/>
              <a:p>
                <a:pPr marL="0" marR="0" algn="just">
                  <a:lnSpc>
                    <a:spcPct val="150000"/>
                  </a:lnSpc>
                  <a:spcBef>
                    <a:spcPts val="0"/>
                  </a:spcBef>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 = 3.10</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 V = 0,02 m</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 = 27 + 273 = 300 K; R = 8,31 J/(</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mol.K</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 = 28,8 g/mol.</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mol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lốp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n</m:t>
                    </m:r>
                    <m: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pV</m:t>
                        </m:r>
                      </m:num>
                      <m:den>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RT</m:t>
                        </m:r>
                      </m:den>
                    </m:f>
                    <m:r>
                      <a:rPr lang="en-US" sz="200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2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mol</m:t>
                    </m:r>
                  </m:oMath>
                </a14:m>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lốp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 =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69,41 g.</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9F1B6978-C9B0-60C5-914B-7CC1457C773B}"/>
                  </a:ext>
                </a:extLst>
              </p:cNvPr>
              <p:cNvSpPr txBox="1">
                <a:spLocks noRot="1" noChangeAspect="1" noMove="1" noResize="1" noEditPoints="1" noAdjustHandles="1" noChangeArrowheads="1" noChangeShapeType="1" noTextEdit="1"/>
              </p:cNvSpPr>
              <p:nvPr/>
            </p:nvSpPr>
            <p:spPr>
              <a:xfrm>
                <a:off x="1889508" y="2697063"/>
                <a:ext cx="6618863" cy="2287999"/>
              </a:xfrm>
              <a:prstGeom prst="rect">
                <a:avLst/>
              </a:prstGeom>
              <a:blipFill>
                <a:blip r:embed="rId2"/>
                <a:stretch>
                  <a:fillRect l="-1013" r="-921" b="-3723"/>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BA4109DC-7DA6-C674-012F-3F37F665D44C}"/>
              </a:ext>
            </a:extLst>
          </p:cNvPr>
          <p:cNvPicPr>
            <a:picLocks noChangeAspect="1"/>
          </p:cNvPicPr>
          <p:nvPr/>
        </p:nvPicPr>
        <p:blipFill>
          <a:blip r:embed="rId3"/>
          <a:srcRect l="11371" t="26337" r="11152" b="16950"/>
          <a:stretch/>
        </p:blipFill>
        <p:spPr>
          <a:xfrm>
            <a:off x="8069" y="3964946"/>
            <a:ext cx="1598428" cy="1170033"/>
          </a:xfrm>
          <a:prstGeom prst="rect">
            <a:avLst/>
          </a:prstGeom>
        </p:spPr>
      </p:pic>
    </p:spTree>
    <p:extLst>
      <p:ext uri="{BB962C8B-B14F-4D97-AF65-F5344CB8AC3E}">
        <p14:creationId xmlns:p14="http://schemas.microsoft.com/office/powerpoint/2010/main" val="229801787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5464DD-D7A2-71BC-6C6B-9ADEAF7B2778}"/>
              </a:ext>
            </a:extLst>
          </p:cNvPr>
          <p:cNvGrpSpPr/>
          <p:nvPr/>
        </p:nvGrpSpPr>
        <p:grpSpPr>
          <a:xfrm>
            <a:off x="516062" y="2959452"/>
            <a:ext cx="1090435" cy="833805"/>
            <a:chOff x="637952" y="2490275"/>
            <a:chExt cx="1090435" cy="833805"/>
          </a:xfrm>
        </p:grpSpPr>
        <p:sp>
          <p:nvSpPr>
            <p:cNvPr id="10" name="Speech Bubble: Oval 9">
              <a:extLst>
                <a:ext uri="{FF2B5EF4-FFF2-40B4-BE49-F238E27FC236}">
                  <a16:creationId xmlns:a16="http://schemas.microsoft.com/office/drawing/2014/main" id="{ACD409BD-BE32-F1E6-02B5-63548215C95E}"/>
                </a:ext>
              </a:extLst>
            </p:cNvPr>
            <p:cNvSpPr/>
            <p:nvPr/>
          </p:nvSpPr>
          <p:spPr>
            <a:xfrm>
              <a:off x="637952" y="2490275"/>
              <a:ext cx="1090435" cy="833805"/>
            </a:xfrm>
            <a:prstGeom prst="wedgeEllipseCallout">
              <a:avLst>
                <a:gd name="adj1" fmla="val 42656"/>
                <a:gd name="adj2" fmla="val 55768"/>
              </a:avLst>
            </a:prstGeom>
            <a:solidFill>
              <a:srgbClr val="A9DA74"/>
            </a:solidFill>
            <a:ln w="19050">
              <a:solidFill>
                <a:schemeClr val="accent3"/>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892F9C9-5E54-80F5-442A-83E6C5AE1DB0}"/>
                </a:ext>
              </a:extLst>
            </p:cNvPr>
            <p:cNvSpPr txBox="1"/>
            <p:nvPr/>
          </p:nvSpPr>
          <p:spPr>
            <a:xfrm>
              <a:off x="838953" y="2692741"/>
              <a:ext cx="667170" cy="400110"/>
            </a:xfrm>
            <a:prstGeom prst="rect">
              <a:avLst/>
            </a:prstGeom>
            <a:noFill/>
          </p:spPr>
          <p:txBody>
            <a:bodyPr wrap="none" rtlCol="0">
              <a:spAutoFit/>
            </a:bodyPr>
            <a:lstStyle/>
            <a:p>
              <a:pPr algn="ctr"/>
              <a:r>
                <a:rPr lang="en-US" sz="2000" b="1" dirty="0" err="1">
                  <a:latin typeface="Arial" panose="020B0604020202020204" pitchFamily="34" charset="0"/>
                  <a:cs typeface="Arial" panose="020B0604020202020204" pitchFamily="34" charset="0"/>
                </a:rPr>
                <a:t>Giải</a:t>
              </a:r>
              <a:endParaRPr lang="en-US" sz="2000" b="1" dirty="0">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9F1B6978-C9B0-60C5-914B-7CC1457C773B}"/>
                  </a:ext>
                </a:extLst>
              </p:cNvPr>
              <p:cNvSpPr txBox="1"/>
              <p:nvPr/>
            </p:nvSpPr>
            <p:spPr>
              <a:xfrm>
                <a:off x="1552569" y="2449785"/>
                <a:ext cx="7075369" cy="2805127"/>
              </a:xfrm>
              <a:prstGeom prst="rect">
                <a:avLst/>
              </a:prstGeom>
              <a:noFill/>
            </p:spPr>
            <p:txBody>
              <a:bodyPr wrap="square">
                <a:spAutoFit/>
              </a:bodyPr>
              <a:lstStyle/>
              <a:p>
                <a:pPr marL="0" marR="0" algn="just">
                  <a:lnSpc>
                    <a:spcPct val="150000"/>
                  </a:lnSpc>
                  <a:spcBef>
                    <a:spcPts val="0"/>
                  </a:spcBef>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 = </a:t>
                </a:r>
                <a:r>
                  <a:rPr lang="en-US" sz="2000" dirty="0">
                    <a:latin typeface="Arial" panose="020B0604020202020204" pitchFamily="34" charset="0"/>
                    <a:ea typeface="Times New Roman" panose="02020603050405020304" pitchFamily="18" charset="0"/>
                    <a:cs typeface="Arial" panose="020B0604020202020204" pitchFamily="34" charset="0"/>
                  </a:rPr>
                  <a:t>5l = 0,005</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 = 2 + 273 = 275K; R = 8,31 J/(</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mol.K</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 = 7g, M = 28 g/mol.</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mol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lốp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n</m:t>
                    </m:r>
                    <m: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m:t>
                        </m:r>
                      </m:num>
                      <m:den>
                        <m:r>
                          <m:rPr>
                            <m:sty m:val="p"/>
                          </m:rPr>
                          <a:rPr lang="en-US" sz="2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m:t>
                        </m:r>
                      </m:den>
                    </m:f>
                    <m:r>
                      <a:rPr lang="en-US" sz="2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en-US" sz="2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mol</m:t>
                    </m:r>
                  </m:oMath>
                </a14:m>
                <a:endPar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800"/>
                  </a:spcAft>
                </a:pPr>
                <a:r>
                  <a:rPr lang="en-US" sz="2000" dirty="0" err="1">
                    <a:latin typeface="Arial" panose="020B0604020202020204" pitchFamily="34" charset="0"/>
                    <a:ea typeface="Times New Roman" panose="02020603050405020304" pitchFamily="18" charset="0"/>
                    <a:cs typeface="Times New Roman" panose="02020603050405020304" pitchFamily="18" charset="0"/>
                  </a:rPr>
                  <a:t>Áp</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suất</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bình</a:t>
                </a:r>
                <a:r>
                  <a:rPr lang="en-US"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80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TextBox 12">
                <a:extLst>
                  <a:ext uri="{FF2B5EF4-FFF2-40B4-BE49-F238E27FC236}">
                    <a16:creationId xmlns:a16="http://schemas.microsoft.com/office/drawing/2014/main" id="{9F1B6978-C9B0-60C5-914B-7CC1457C773B}"/>
                  </a:ext>
                </a:extLst>
              </p:cNvPr>
              <p:cNvSpPr txBox="1">
                <a:spLocks noRot="1" noChangeAspect="1" noMove="1" noResize="1" noEditPoints="1" noAdjustHandles="1" noChangeArrowheads="1" noChangeShapeType="1" noTextEdit="1"/>
              </p:cNvSpPr>
              <p:nvPr/>
            </p:nvSpPr>
            <p:spPr>
              <a:xfrm>
                <a:off x="1552569" y="2449785"/>
                <a:ext cx="7075369" cy="2805127"/>
              </a:xfrm>
              <a:prstGeom prst="rect">
                <a:avLst/>
              </a:prstGeom>
              <a:blipFill>
                <a:blip r:embed="rId2"/>
                <a:stretch>
                  <a:fillRect l="-948" r="-862"/>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E953FC65-BB13-6064-769C-2CDC5C4992B1}"/>
              </a:ext>
            </a:extLst>
          </p:cNvPr>
          <p:cNvGrpSpPr/>
          <p:nvPr/>
        </p:nvGrpSpPr>
        <p:grpSpPr>
          <a:xfrm>
            <a:off x="717063" y="433932"/>
            <a:ext cx="8165804" cy="2805126"/>
            <a:chOff x="489098" y="333652"/>
            <a:chExt cx="8165804" cy="2727986"/>
          </a:xfrm>
        </p:grpSpPr>
        <p:sp>
          <p:nvSpPr>
            <p:cNvPr id="7" name="Rectangle: Rounded Corners 6">
              <a:extLst>
                <a:ext uri="{FF2B5EF4-FFF2-40B4-BE49-F238E27FC236}">
                  <a16:creationId xmlns:a16="http://schemas.microsoft.com/office/drawing/2014/main" id="{D33C225D-3A5B-0E73-950A-74418963C736}"/>
                </a:ext>
              </a:extLst>
            </p:cNvPr>
            <p:cNvSpPr/>
            <p:nvPr/>
          </p:nvSpPr>
          <p:spPr>
            <a:xfrm>
              <a:off x="489098" y="600667"/>
              <a:ext cx="8165804" cy="1829381"/>
            </a:xfrm>
            <a:prstGeom prst="roundRect">
              <a:avLst>
                <a:gd name="adj" fmla="val 11949"/>
              </a:avLst>
            </a:prstGeom>
            <a:solidFill>
              <a:schemeClr val="accent2"/>
            </a:solid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8D5B5DB-E5AD-ADE3-11EA-07A2C73EDC5C}"/>
                </a:ext>
              </a:extLst>
            </p:cNvPr>
            <p:cNvSpPr/>
            <p:nvPr/>
          </p:nvSpPr>
          <p:spPr>
            <a:xfrm>
              <a:off x="2423002" y="333652"/>
              <a:ext cx="3337835" cy="542408"/>
            </a:xfrm>
            <a:prstGeom prst="roundRect">
              <a:avLst/>
            </a:prstGeom>
            <a:solidFill>
              <a:srgbClr val="EB8D03"/>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solidFill>
                    <a:schemeClr val="accent2"/>
                  </a:solidFill>
                  <a:latin typeface="Arial" panose="020B0604020202020204" pitchFamily="34" charset="0"/>
                  <a:cs typeface="Arial" panose="020B0604020202020204" pitchFamily="34" charset="0"/>
                </a:rPr>
                <a:t>PHIẾU HỌC TẬP 4</a:t>
              </a:r>
            </a:p>
          </p:txBody>
        </p:sp>
        <p:sp>
          <p:nvSpPr>
            <p:cNvPr id="12" name="TextBox 11">
              <a:extLst>
                <a:ext uri="{FF2B5EF4-FFF2-40B4-BE49-F238E27FC236}">
                  <a16:creationId xmlns:a16="http://schemas.microsoft.com/office/drawing/2014/main" id="{8EA9B40D-0090-46A4-E7D7-DDF5867EFEFC}"/>
                </a:ext>
              </a:extLst>
            </p:cNvPr>
            <p:cNvSpPr txBox="1"/>
            <p:nvPr/>
          </p:nvSpPr>
          <p:spPr>
            <a:xfrm>
              <a:off x="489098" y="871871"/>
              <a:ext cx="8143466" cy="2189767"/>
            </a:xfrm>
            <a:prstGeom prst="rect">
              <a:avLst/>
            </a:prstGeom>
            <a:noFill/>
          </p:spPr>
          <p:txBody>
            <a:bodyPr wrap="square">
              <a:spAutoFit/>
            </a:bodyPr>
            <a:lstStyle/>
            <a:p>
              <a:pPr marL="0" marR="0" algn="just">
                <a:lnSpc>
                  <a:spcPct val="150000"/>
                </a:lnSpc>
                <a:spcBef>
                  <a:spcPts val="0"/>
                </a:spcBef>
                <a:spcAft>
                  <a:spcPts val="800"/>
                </a:spcAft>
              </a:pPr>
              <a:r>
                <a:rPr lang="en-US" sz="2000" b="1" dirty="0" err="1">
                  <a:latin typeface="Arial" panose="020B0604020202020204" pitchFamily="34" charset="0"/>
                  <a:ea typeface="Times New Roman" panose="02020603050405020304" pitchFamily="18" charset="0"/>
                  <a:cs typeface="Arial" panose="020B0604020202020204" pitchFamily="34" charset="0"/>
                </a:rPr>
                <a:t>Câu</a:t>
              </a:r>
              <a:r>
                <a:rPr lang="en-US" sz="2000" b="1" dirty="0">
                  <a:latin typeface="Arial" panose="020B0604020202020204" pitchFamily="34" charset="0"/>
                  <a:ea typeface="Times New Roman" panose="02020603050405020304" pitchFamily="18" charset="0"/>
                  <a:cs typeface="Arial" panose="020B0604020202020204" pitchFamily="34" charset="0"/>
                </a:rPr>
                <a:t> 2. </a:t>
              </a:r>
              <a:r>
                <a:rPr lang="en-US" sz="2000" dirty="0" err="1">
                  <a:latin typeface="Arial" panose="020B0604020202020204" pitchFamily="34" charset="0"/>
                  <a:ea typeface="Times New Roman" panose="02020603050405020304" pitchFamily="18" charset="0"/>
                  <a:cs typeface="Arial" panose="020B0604020202020204" pitchFamily="34" charset="0"/>
                </a:rPr>
                <a:t>Một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bình</a:t>
              </a:r>
              <a:r>
                <a:rPr lang="en-US" sz="2000" dirty="0">
                  <a:latin typeface="Arial" panose="020B0604020202020204" pitchFamily="34" charset="0"/>
                  <a:ea typeface="Times New Roman" panose="02020603050405020304" pitchFamily="18" charset="0"/>
                  <a:cs typeface="Arial" panose="020B0604020202020204" pitchFamily="34" charset="0"/>
                </a:rPr>
                <a:t> dung </a:t>
              </a:r>
              <a:r>
                <a:rPr lang="en-US" sz="2000" dirty="0" err="1">
                  <a:latin typeface="Arial" panose="020B0604020202020204" pitchFamily="34" charset="0"/>
                  <a:ea typeface="Times New Roman" panose="02020603050405020304" pitchFamily="18" charset="0"/>
                  <a:cs typeface="Arial" panose="020B0604020202020204" pitchFamily="34" charset="0"/>
                </a:rPr>
                <a:t>tích</a:t>
              </a:r>
              <a:r>
                <a:rPr lang="en-US" sz="2000" dirty="0">
                  <a:latin typeface="Arial" panose="020B0604020202020204" pitchFamily="34" charset="0"/>
                  <a:ea typeface="Times New Roman" panose="02020603050405020304" pitchFamily="18" charset="0"/>
                  <a:cs typeface="Arial" panose="020B0604020202020204" pitchFamily="34" charset="0"/>
                </a:rPr>
                <a:t> 5 </a:t>
              </a:r>
              <a:r>
                <a:rPr lang="en-US" sz="2000" dirty="0" err="1">
                  <a:latin typeface="Arial" panose="020B0604020202020204" pitchFamily="34" charset="0"/>
                  <a:ea typeface="Times New Roman" panose="02020603050405020304" pitchFamily="18" charset="0"/>
                  <a:cs typeface="Arial" panose="020B0604020202020204" pitchFamily="34" charset="0"/>
                </a:rPr>
                <a:t>lít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chứa</a:t>
              </a:r>
              <a:r>
                <a:rPr lang="en-US" sz="2000" dirty="0">
                  <a:latin typeface="Arial" panose="020B0604020202020204" pitchFamily="34" charset="0"/>
                  <a:ea typeface="Times New Roman" panose="02020603050405020304" pitchFamily="18" charset="0"/>
                  <a:cs typeface="Arial" panose="020B0604020202020204" pitchFamily="34" charset="0"/>
                </a:rPr>
                <a:t> 7 gam Nitrogen(    ) </a:t>
              </a:r>
              <a:r>
                <a:rPr lang="en-US" sz="2000" dirty="0" err="1">
                  <a:latin typeface="Arial" panose="020B0604020202020204" pitchFamily="34" charset="0"/>
                  <a:ea typeface="Times New Roman" panose="02020603050405020304" pitchFamily="18" charset="0"/>
                  <a:cs typeface="Arial" panose="020B0604020202020204" pitchFamily="34" charset="0"/>
                </a:rPr>
                <a:t>và</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nhiệt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a:t>
              </a:r>
              <a:r>
                <a:rPr lang="en-US" sz="2000" dirty="0">
                  <a:latin typeface="Arial" panose="020B0604020202020204" pitchFamily="34" charset="0"/>
                  <a:ea typeface="Times New Roman" panose="02020603050405020304" pitchFamily="18" charset="0"/>
                  <a:cs typeface="Arial" panose="020B0604020202020204" pitchFamily="34" charset="0"/>
                </a:rPr>
                <a:t>                         </a:t>
              </a:r>
            </a:p>
            <a:p>
              <a:pPr marL="0" marR="0" algn="just">
                <a:lnSpc>
                  <a:spcPct val="150000"/>
                </a:lnSpc>
                <a:spcBef>
                  <a:spcPts val="0"/>
                </a:spcBef>
                <a:spcAft>
                  <a:spcPts val="800"/>
                </a:spcAft>
              </a:pP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Tính</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áp</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suất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khí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trong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bình</a:t>
              </a:r>
              <a:r>
                <a:rPr lang="en-US" sz="2000" dirty="0">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graphicFrame>
        <p:nvGraphicFramePr>
          <p:cNvPr id="14" name="Object 13">
            <a:extLst>
              <a:ext uri="{FF2B5EF4-FFF2-40B4-BE49-F238E27FC236}">
                <a16:creationId xmlns:a16="http://schemas.microsoft.com/office/drawing/2014/main" id="{2750D2B4-97B3-2873-812E-944961AFEA66}"/>
              </a:ext>
            </a:extLst>
          </p:cNvPr>
          <p:cNvGraphicFramePr>
            <a:graphicFrameLocks noChangeAspect="1"/>
          </p:cNvGraphicFramePr>
          <p:nvPr>
            <p:extLst>
              <p:ext uri="{D42A27DB-BD31-4B8C-83A1-F6EECF244321}">
                <p14:modId xmlns:p14="http://schemas.microsoft.com/office/powerpoint/2010/main" val="4068000097"/>
              </p:ext>
            </p:extLst>
          </p:nvPr>
        </p:nvGraphicFramePr>
        <p:xfrm>
          <a:off x="3795713" y="4171950"/>
          <a:ext cx="5351462" cy="746125"/>
        </p:xfrm>
        <a:graphic>
          <a:graphicData uri="http://schemas.openxmlformats.org/presentationml/2006/ole">
            <mc:AlternateContent xmlns:mc="http://schemas.openxmlformats.org/markup-compatibility/2006">
              <mc:Choice xmlns:v="urn:schemas-microsoft-com:vml" Requires="v">
                <p:oleObj name="Equation" r:id="rId3" imgW="3390840" imgH="419040" progId="Equation.DSMT4">
                  <p:embed/>
                </p:oleObj>
              </mc:Choice>
              <mc:Fallback>
                <p:oleObj name="Equation" r:id="rId3" imgW="3390840" imgH="419040" progId="Equation.DSMT4">
                  <p:embed/>
                  <p:pic>
                    <p:nvPicPr>
                      <p:cNvPr id="0" name=""/>
                      <p:cNvPicPr/>
                      <p:nvPr/>
                    </p:nvPicPr>
                    <p:blipFill>
                      <a:blip r:embed="rId4"/>
                      <a:stretch>
                        <a:fillRect/>
                      </a:stretch>
                    </p:blipFill>
                    <p:spPr>
                      <a:xfrm>
                        <a:off x="3795713" y="4171950"/>
                        <a:ext cx="5351462" cy="7461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6FBCC66-AF53-2923-9CC0-2FBD06B25A6A}"/>
              </a:ext>
            </a:extLst>
          </p:cNvPr>
          <p:cNvGraphicFramePr>
            <a:graphicFrameLocks noChangeAspect="1"/>
          </p:cNvGraphicFramePr>
          <p:nvPr>
            <p:extLst>
              <p:ext uri="{D42A27DB-BD31-4B8C-83A1-F6EECF244321}">
                <p14:modId xmlns:p14="http://schemas.microsoft.com/office/powerpoint/2010/main" val="876029838"/>
              </p:ext>
            </p:extLst>
          </p:nvPr>
        </p:nvGraphicFramePr>
        <p:xfrm>
          <a:off x="6797332" y="1122291"/>
          <a:ext cx="265620" cy="395203"/>
        </p:xfrm>
        <a:graphic>
          <a:graphicData uri="http://schemas.openxmlformats.org/presentationml/2006/ole">
            <mc:AlternateContent xmlns:mc="http://schemas.openxmlformats.org/markup-compatibility/2006">
              <mc:Choice xmlns:v="urn:schemas-microsoft-com:vml" Requires="v">
                <p:oleObj name="Equation" r:id="rId5" imgW="215640" imgH="228600" progId="Equation.DSMT4">
                  <p:embed/>
                </p:oleObj>
              </mc:Choice>
              <mc:Fallback>
                <p:oleObj name="Equation" r:id="rId5" imgW="215640" imgH="228600" progId="Equation.DSMT4">
                  <p:embed/>
                  <p:pic>
                    <p:nvPicPr>
                      <p:cNvPr id="0" name=""/>
                      <p:cNvPicPr/>
                      <p:nvPr/>
                    </p:nvPicPr>
                    <p:blipFill>
                      <a:blip r:embed="rId6"/>
                      <a:stretch>
                        <a:fillRect/>
                      </a:stretch>
                    </p:blipFill>
                    <p:spPr>
                      <a:xfrm>
                        <a:off x="6797332" y="1122291"/>
                        <a:ext cx="265620" cy="39520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9D0B9C4D-E78E-EC21-2718-2D74C8A7A691}"/>
              </a:ext>
            </a:extLst>
          </p:cNvPr>
          <p:cNvGraphicFramePr>
            <a:graphicFrameLocks noChangeAspect="1"/>
          </p:cNvGraphicFramePr>
          <p:nvPr>
            <p:extLst>
              <p:ext uri="{D42A27DB-BD31-4B8C-83A1-F6EECF244321}">
                <p14:modId xmlns:p14="http://schemas.microsoft.com/office/powerpoint/2010/main" val="1986881933"/>
              </p:ext>
            </p:extLst>
          </p:nvPr>
        </p:nvGraphicFramePr>
        <p:xfrm>
          <a:off x="4114800" y="3175000"/>
          <a:ext cx="914400" cy="198438"/>
        </p:xfrm>
        <a:graphic>
          <a:graphicData uri="http://schemas.openxmlformats.org/presentationml/2006/ole">
            <mc:AlternateContent xmlns:mc="http://schemas.openxmlformats.org/markup-compatibility/2006">
              <mc:Choice xmlns:v="urn:schemas-microsoft-com:vml" Requires="v">
                <p:oleObj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4114800" y="3175000"/>
                        <a:ext cx="914400" cy="198438"/>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4A49673-64F7-CE2B-4F64-2CCE4EA32D8B}"/>
              </a:ext>
            </a:extLst>
          </p:cNvPr>
          <p:cNvGraphicFramePr>
            <a:graphicFrameLocks noChangeAspect="1"/>
          </p:cNvGraphicFramePr>
          <p:nvPr>
            <p:extLst>
              <p:ext uri="{D42A27DB-BD31-4B8C-83A1-F6EECF244321}">
                <p14:modId xmlns:p14="http://schemas.microsoft.com/office/powerpoint/2010/main" val="3322985985"/>
              </p:ext>
            </p:extLst>
          </p:nvPr>
        </p:nvGraphicFramePr>
        <p:xfrm>
          <a:off x="4114800" y="3175000"/>
          <a:ext cx="914400" cy="198438"/>
        </p:xfrm>
        <a:graphic>
          <a:graphicData uri="http://schemas.openxmlformats.org/presentationml/2006/ole">
            <mc:AlternateContent xmlns:mc="http://schemas.openxmlformats.org/markup-compatibility/2006">
              <mc:Choice xmlns:v="urn:schemas-microsoft-com:vml" Requires="v">
                <p:oleObj name="Equation" r:id="rId9" imgW="914400" imgH="198720" progId="Equation.DSMT4">
                  <p:embed/>
                </p:oleObj>
              </mc:Choice>
              <mc:Fallback>
                <p:oleObj name="Equation" r:id="rId9" imgW="914400" imgH="198720" progId="Equation.DSMT4">
                  <p:embed/>
                  <p:pic>
                    <p:nvPicPr>
                      <p:cNvPr id="0" name=""/>
                      <p:cNvPicPr/>
                      <p:nvPr/>
                    </p:nvPicPr>
                    <p:blipFill>
                      <a:blip r:embed="rId8"/>
                      <a:stretch>
                        <a:fillRect/>
                      </a:stretch>
                    </p:blipFill>
                    <p:spPr>
                      <a:xfrm>
                        <a:off x="4114800" y="3175000"/>
                        <a:ext cx="914400" cy="19843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7AC037A4-0BF7-6E66-3D70-1FC1126B5751}"/>
              </a:ext>
            </a:extLst>
          </p:cNvPr>
          <p:cNvGraphicFramePr>
            <a:graphicFrameLocks noChangeAspect="1"/>
          </p:cNvGraphicFramePr>
          <p:nvPr>
            <p:extLst>
              <p:ext uri="{D42A27DB-BD31-4B8C-83A1-F6EECF244321}">
                <p14:modId xmlns:p14="http://schemas.microsoft.com/office/powerpoint/2010/main" val="2086527674"/>
              </p:ext>
            </p:extLst>
          </p:nvPr>
        </p:nvGraphicFramePr>
        <p:xfrm>
          <a:off x="8426937" y="1122291"/>
          <a:ext cx="433592" cy="301629"/>
        </p:xfrm>
        <a:graphic>
          <a:graphicData uri="http://schemas.openxmlformats.org/presentationml/2006/ole">
            <mc:AlternateContent xmlns:mc="http://schemas.openxmlformats.org/markup-compatibility/2006">
              <mc:Choice xmlns:v="urn:schemas-microsoft-com:vml" Requires="v">
                <p:oleObj name="Equation" r:id="rId10" imgW="291960" imgH="203040" progId="Equation.DSMT4">
                  <p:embed/>
                </p:oleObj>
              </mc:Choice>
              <mc:Fallback>
                <p:oleObj name="Equation" r:id="rId10" imgW="291960" imgH="203040" progId="Equation.DSMT4">
                  <p:embed/>
                  <p:pic>
                    <p:nvPicPr>
                      <p:cNvPr id="0" name=""/>
                      <p:cNvPicPr/>
                      <p:nvPr/>
                    </p:nvPicPr>
                    <p:blipFill>
                      <a:blip r:embed="rId11"/>
                      <a:stretch>
                        <a:fillRect/>
                      </a:stretch>
                    </p:blipFill>
                    <p:spPr>
                      <a:xfrm>
                        <a:off x="8426937" y="1122291"/>
                        <a:ext cx="433592" cy="301629"/>
                      </a:xfrm>
                      <a:prstGeom prst="rect">
                        <a:avLst/>
                      </a:prstGeom>
                    </p:spPr>
                  </p:pic>
                </p:oleObj>
              </mc:Fallback>
            </mc:AlternateContent>
          </a:graphicData>
        </a:graphic>
      </p:graphicFrame>
    </p:spTree>
    <p:extLst>
      <p:ext uri="{BB962C8B-B14F-4D97-AF65-F5344CB8AC3E}">
        <p14:creationId xmlns:p14="http://schemas.microsoft.com/office/powerpoint/2010/main" val="45400141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4" name="Picture 3">
            <a:extLst>
              <a:ext uri="{FF2B5EF4-FFF2-40B4-BE49-F238E27FC236}">
                <a16:creationId xmlns:a16="http://schemas.microsoft.com/office/drawing/2014/main" id="{0663A42D-AAEB-B1DF-1D41-2263E3E4084E}"/>
              </a:ext>
            </a:extLst>
          </p:cNvPr>
          <p:cNvPicPr>
            <a:picLocks noChangeAspect="1"/>
          </p:cNvPicPr>
          <p:nvPr/>
        </p:nvPicPr>
        <p:blipFill>
          <a:blip r:embed="rId3"/>
          <a:srcRect l="15438" t="60260"/>
          <a:stretch/>
        </p:blipFill>
        <p:spPr>
          <a:xfrm>
            <a:off x="-1" y="0"/>
            <a:ext cx="2675491" cy="1511043"/>
          </a:xfrm>
          <a:prstGeom prst="rect">
            <a:avLst/>
          </a:prstGeom>
        </p:spPr>
      </p:pic>
      <p:sp>
        <p:nvSpPr>
          <p:cNvPr id="5" name="TextBox 4">
            <a:extLst>
              <a:ext uri="{FF2B5EF4-FFF2-40B4-BE49-F238E27FC236}">
                <a16:creationId xmlns:a16="http://schemas.microsoft.com/office/drawing/2014/main" id="{60C9E395-8FD8-5368-C06D-FD92BF79CD98}"/>
              </a:ext>
            </a:extLst>
          </p:cNvPr>
          <p:cNvSpPr txBox="1"/>
          <p:nvPr/>
        </p:nvSpPr>
        <p:spPr>
          <a:xfrm>
            <a:off x="303027" y="1511043"/>
            <a:ext cx="8537945" cy="191154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4200" b="1" dirty="0">
                <a:solidFill>
                  <a:schemeClr val="tx1">
                    <a:lumMod val="90000"/>
                    <a:lumOff val="10000"/>
                  </a:schemeClr>
                </a:solidFill>
              </a:rPr>
              <a:t>CẢM ƠN QÚY THẦY, CÔ GIÁO VÀ CÁC EM</a:t>
            </a:r>
            <a:r>
              <a:rPr kumimoji="0" lang="en-US" sz="4200" b="1" i="0" u="none" strike="noStrike" kern="0" cap="none" spc="0" normalizeH="0" baseline="0" noProof="0" dirty="0">
                <a:ln>
                  <a:noFill/>
                </a:ln>
                <a:solidFill>
                  <a:schemeClr val="tx1">
                    <a:lumMod val="90000"/>
                    <a:lumOff val="10000"/>
                  </a:schemeClr>
                </a:solidFill>
                <a:effectLst/>
                <a:uLnTx/>
                <a:uFillTx/>
                <a:latin typeface="Arial"/>
                <a:cs typeface="Arial"/>
                <a:sym typeface="Arial"/>
              </a:rPr>
              <a:t>!</a:t>
            </a:r>
          </a:p>
        </p:txBody>
      </p:sp>
      <p:sp>
        <p:nvSpPr>
          <p:cNvPr id="8" name="Freeform 10">
            <a:extLst>
              <a:ext uri="{FF2B5EF4-FFF2-40B4-BE49-F238E27FC236}">
                <a16:creationId xmlns:a16="http://schemas.microsoft.com/office/drawing/2014/main" id="{3F84300C-1663-B498-C253-7B1A6FE48CE0}"/>
              </a:ext>
            </a:extLst>
          </p:cNvPr>
          <p:cNvSpPr/>
          <p:nvPr/>
        </p:nvSpPr>
        <p:spPr>
          <a:xfrm>
            <a:off x="5996762" y="3927623"/>
            <a:ext cx="3002429" cy="1215877"/>
          </a:xfrm>
          <a:custGeom>
            <a:avLst/>
            <a:gdLst/>
            <a:ahLst/>
            <a:cxnLst/>
            <a:rect l="l" t="t" r="r" b="b"/>
            <a:pathLst>
              <a:path w="7315200" h="3165487">
                <a:moveTo>
                  <a:pt x="0" y="0"/>
                </a:moveTo>
                <a:lnTo>
                  <a:pt x="7315200" y="0"/>
                </a:lnTo>
                <a:lnTo>
                  <a:pt x="7315200" y="3165486"/>
                </a:lnTo>
                <a:lnTo>
                  <a:pt x="0" y="3165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17008171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557"/>
        <p:cNvGrpSpPr/>
        <p:nvPr/>
      </p:nvGrpSpPr>
      <p:grpSpPr>
        <a:xfrm>
          <a:off x="0" y="0"/>
          <a:ext cx="0" cy="0"/>
          <a:chOff x="0" y="0"/>
          <a:chExt cx="0" cy="0"/>
        </a:xfrm>
      </p:grpSpPr>
      <p:sp>
        <p:nvSpPr>
          <p:cNvPr id="13" name="Google Shape;561;p56">
            <a:extLst>
              <a:ext uri="{FF2B5EF4-FFF2-40B4-BE49-F238E27FC236}">
                <a16:creationId xmlns:a16="http://schemas.microsoft.com/office/drawing/2014/main" id="{54794F88-9F27-AF86-8DB8-C79DEC0C55E6}"/>
              </a:ext>
            </a:extLst>
          </p:cNvPr>
          <p:cNvSpPr txBox="1">
            <a:spLocks/>
          </p:cNvSpPr>
          <p:nvPr/>
        </p:nvSpPr>
        <p:spPr>
          <a:xfrm>
            <a:off x="720000" y="365719"/>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9pPr>
          </a:lstStyle>
          <a:p>
            <a:pPr>
              <a:buClr>
                <a:srgbClr val="0B3550"/>
              </a:buClr>
            </a:pPr>
            <a:r>
              <a:rPr lang="en-US" sz="3600" dirty="0">
                <a:solidFill>
                  <a:schemeClr val="bg2">
                    <a:lumMod val="50000"/>
                  </a:schemeClr>
                </a:solidFill>
                <a:latin typeface="Arial" panose="020B0604020202020204" pitchFamily="34" charset="0"/>
                <a:cs typeface="Arial" panose="020B0604020202020204" pitchFamily="34" charset="0"/>
              </a:rPr>
              <a:t>LUYỆN TẬP</a:t>
            </a:r>
          </a:p>
        </p:txBody>
      </p:sp>
      <p:sp>
        <p:nvSpPr>
          <p:cNvPr id="14" name="Snip Diagonal Corner Rectangle 3">
            <a:extLst>
              <a:ext uri="{FF2B5EF4-FFF2-40B4-BE49-F238E27FC236}">
                <a16:creationId xmlns:a16="http://schemas.microsoft.com/office/drawing/2014/main" id="{D3909A76-F090-CACC-CAB3-985384972B0F}"/>
              </a:ext>
            </a:extLst>
          </p:cNvPr>
          <p:cNvSpPr/>
          <p:nvPr/>
        </p:nvSpPr>
        <p:spPr>
          <a:xfrm>
            <a:off x="720000" y="1184493"/>
            <a:ext cx="7588052" cy="1387258"/>
          </a:xfrm>
          <a:prstGeom prst="snip2DiagRect">
            <a:avLst/>
          </a:prstGeom>
          <a:solidFill>
            <a:srgbClr val="FFFFFF"/>
          </a:solidFill>
          <a:ln w="38100" cap="flat" cmpd="sng" algn="ctr">
            <a:noFill/>
            <a:prstDash val="solid"/>
            <a:miter lim="800000"/>
          </a:ln>
          <a:effectLst/>
        </p:spPr>
        <p:txBody>
          <a:bodyPr rtlCol="0" anchor="ctr"/>
          <a:lstStyle/>
          <a:p>
            <a:pPr algn="ctr">
              <a:buClrTx/>
              <a:buFontTx/>
              <a:buNone/>
              <a:defRPr/>
            </a:pPr>
            <a:r>
              <a:rPr lang="en-US" sz="2400" b="1" kern="1200" dirty="0" err="1">
                <a:solidFill>
                  <a:srgbClr val="F2557A">
                    <a:lumMod val="75000"/>
                  </a:srgbClr>
                </a:solidFill>
                <a:latin typeface="Arial" panose="020B0604020202020204" pitchFamily="34" charset="0"/>
                <a:ea typeface="+mn-ea"/>
                <a:cs typeface="Arial" panose="020B0604020202020204" pitchFamily="34" charset="0"/>
              </a:rPr>
              <a:t>Câu</a:t>
            </a:r>
            <a:r>
              <a:rPr lang="en-US" sz="2400" b="1" kern="1200" dirty="0">
                <a:solidFill>
                  <a:srgbClr val="F2557A">
                    <a:lumMod val="75000"/>
                  </a:srgbClr>
                </a:solidFill>
                <a:latin typeface="Arial" panose="020B0604020202020204" pitchFamily="34" charset="0"/>
                <a:ea typeface="+mn-ea"/>
                <a:cs typeface="Arial" panose="020B0604020202020204" pitchFamily="34" charset="0"/>
              </a:rPr>
              <a:t> 1: </a:t>
            </a:r>
            <a:r>
              <a:rPr lang="en-US" sz="2400" kern="1200" dirty="0" err="1">
                <a:solidFill>
                  <a:prstClr val="black"/>
                </a:solidFill>
                <a:latin typeface="Arial" panose="020B0604020202020204" pitchFamily="34" charset="0"/>
                <a:ea typeface="+mn-ea"/>
                <a:cs typeface="Arial" panose="020B0604020202020204" pitchFamily="34" charset="0"/>
              </a:rPr>
              <a:t>Hệ</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thức</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của</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định</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luật</a:t>
            </a:r>
            <a:r>
              <a:rPr lang="en-US" sz="2400" kern="1200" dirty="0">
                <a:solidFill>
                  <a:prstClr val="black"/>
                </a:solidFill>
                <a:latin typeface="Arial" panose="020B0604020202020204" pitchFamily="34" charset="0"/>
                <a:ea typeface="+mn-ea"/>
                <a:cs typeface="Arial" panose="020B0604020202020204" pitchFamily="34" charset="0"/>
              </a:rPr>
              <a:t> Charles </a:t>
            </a:r>
            <a:r>
              <a:rPr lang="en-US" sz="2400" kern="1200" dirty="0" err="1">
                <a:solidFill>
                  <a:prstClr val="black"/>
                </a:solidFill>
                <a:latin typeface="Arial" panose="020B0604020202020204" pitchFamily="34" charset="0"/>
                <a:ea typeface="+mn-ea"/>
                <a:cs typeface="Arial" panose="020B0604020202020204" pitchFamily="34" charset="0"/>
              </a:rPr>
              <a:t>là</a:t>
            </a:r>
            <a:r>
              <a:rPr lang="en-US" sz="2400" kern="1200" dirty="0">
                <a:solidFill>
                  <a:prstClr val="black"/>
                </a:solidFill>
                <a:latin typeface="Arial" panose="020B0604020202020204" pitchFamily="34" charset="0"/>
                <a:ea typeface="+mn-ea"/>
                <a:cs typeface="Arial" panose="020B0604020202020204" pitchFamily="34" charset="0"/>
              </a:rPr>
              <a:t>:</a:t>
            </a:r>
            <a:endParaRPr lang="vi-VN" sz="2400"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55225BB0-1D7F-5ECF-CFE1-17EA95D15605}"/>
                  </a:ext>
                </a:extLst>
              </p:cNvPr>
              <p:cNvSpPr/>
              <p:nvPr/>
            </p:nvSpPr>
            <p:spPr>
              <a:xfrm>
                <a:off x="4739260" y="3764959"/>
                <a:ext cx="3464906" cy="781307"/>
              </a:xfrm>
              <a:prstGeom prst="rect">
                <a:avLst/>
              </a:prstGeom>
              <a:solidFill>
                <a:srgbClr val="FFFFFF"/>
              </a:solidFill>
              <a:ln w="2857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f>
                      <m:fPr>
                        <m:ctrlP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ctrlPr>
                      </m:fPr>
                      <m:num>
                        <m:sSub>
                          <m:sSubPr>
                            <m:ctrlP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ctrlPr>
                          </m:sSubPr>
                          <m:e>
                            <m: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t>𝑉</m:t>
                            </m:r>
                          </m:e>
                          <m:sub>
                            <m: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t>1</m:t>
                            </m:r>
                          </m:sub>
                        </m:sSub>
                      </m:num>
                      <m:den>
                        <m:sSub>
                          <m:sSubPr>
                            <m:ctrlP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ctrlPr>
                          </m:sSubPr>
                          <m:e>
                            <m: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t>𝑇</m:t>
                            </m:r>
                          </m:e>
                          <m:sub>
                            <m: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t>1</m:t>
                            </m:r>
                          </m:sub>
                        </m:sSub>
                      </m:den>
                    </m:f>
                    <m: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t>=</m:t>
                    </m:r>
                    <m:f>
                      <m:fPr>
                        <m:ctrlP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ctrlPr>
                      </m:fPr>
                      <m:num>
                        <m:sSub>
                          <m:sSubPr>
                            <m:ctrlP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ctrlPr>
                          </m:sSubPr>
                          <m:e>
                            <m: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t>𝑉</m:t>
                            </m:r>
                          </m:e>
                          <m:sub>
                            <m: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t>2</m:t>
                            </m:r>
                          </m:sub>
                        </m:sSub>
                      </m:num>
                      <m:den>
                        <m:sSub>
                          <m:sSubPr>
                            <m:ctrlP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ctrlPr>
                          </m:sSubPr>
                          <m:e>
                            <m: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t>𝑇</m:t>
                            </m:r>
                          </m:e>
                          <m:sub>
                            <m:r>
                              <a:rPr kumimoji="0" lang="en-US" sz="2400" b="0" i="1" u="none" strike="noStrike" kern="0" cap="none" spc="0" normalizeH="0" baseline="0" noProof="0">
                                <a:ln>
                                  <a:noFill/>
                                </a:ln>
                                <a:solidFill>
                                  <a:sysClr val="windowText" lastClr="000000"/>
                                </a:solidFill>
                                <a:effectLst/>
                                <a:uLnTx/>
                                <a:uFillTx/>
                                <a:latin typeface="Cambria Math" panose="02040503050406030204" pitchFamily="18" charset="0"/>
                              </a:rPr>
                              <m:t>2</m:t>
                            </m:r>
                          </m:sub>
                        </m:sSub>
                      </m:den>
                    </m:f>
                  </m:oMath>
                </a14:m>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5" name="Rectangle 14">
                <a:extLst>
                  <a:ext uri="{FF2B5EF4-FFF2-40B4-BE49-F238E27FC236}">
                    <a16:creationId xmlns:a16="http://schemas.microsoft.com/office/drawing/2014/main" id="{55225BB0-1D7F-5ECF-CFE1-17EA95D15605}"/>
                  </a:ext>
                </a:extLst>
              </p:cNvPr>
              <p:cNvSpPr>
                <a:spLocks noRot="1" noChangeAspect="1" noMove="1" noResize="1" noEditPoints="1" noAdjustHandles="1" noChangeArrowheads="1" noChangeShapeType="1" noTextEdit="1"/>
              </p:cNvSpPr>
              <p:nvPr/>
            </p:nvSpPr>
            <p:spPr>
              <a:xfrm>
                <a:off x="4739260" y="3764959"/>
                <a:ext cx="3464906" cy="781307"/>
              </a:xfrm>
              <a:prstGeom prst="rect">
                <a:avLst/>
              </a:prstGeom>
              <a:blipFill>
                <a:blip r:embed="rId6"/>
                <a:stretch>
                  <a:fillRect l="-2636"/>
                </a:stretch>
              </a:blipFill>
              <a:ln w="28575"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925CF1D-158F-38D0-4B7B-341F9E703E68}"/>
                  </a:ext>
                </a:extLst>
              </p:cNvPr>
              <p:cNvSpPr/>
              <p:nvPr/>
            </p:nvSpPr>
            <p:spPr>
              <a:xfrm>
                <a:off x="4739260" y="2817826"/>
                <a:ext cx="3464906" cy="781307"/>
              </a:xfrm>
              <a:prstGeom prst="rect">
                <a:avLst/>
              </a:prstGeom>
              <a:solidFill>
                <a:srgbClr val="FFFFFF"/>
              </a:solidFill>
              <a:ln w="28575" cap="flat" cmpd="sng" algn="ctr">
                <a:noFill/>
                <a:prstDash val="solid"/>
                <a:miter lim="800000"/>
              </a:ln>
              <a:effectLst/>
            </p:spPr>
            <p:txBody>
              <a:bodyPr rtlCol="0" anchor="ctr"/>
              <a:lstStyle/>
              <a:p>
                <a:pPr>
                  <a:buClrTx/>
                  <a:buFontTx/>
                  <a:buNone/>
                  <a:defRPr/>
                </a:pPr>
                <a:r>
                  <a:rPr lang="vi-VN" sz="2400" kern="1200" dirty="0">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400" i="1">
                            <a:solidFill>
                              <a:sysClr val="windowText" lastClr="000000"/>
                            </a:solidFill>
                            <a:latin typeface="Cambria Math" panose="02040503050406030204" pitchFamily="18" charset="0"/>
                            <a:cs typeface="Times New Roman" panose="02020603050405020304" pitchFamily="18" charset="0"/>
                          </a:rPr>
                        </m:ctrlPr>
                      </m:fPr>
                      <m:num>
                        <m:sSub>
                          <m:sSubPr>
                            <m:ctrlPr>
                              <a:rPr lang="en-US" sz="2400" i="1">
                                <a:solidFill>
                                  <a:sysClr val="windowText" lastClr="000000"/>
                                </a:solidFill>
                                <a:latin typeface="Cambria Math" panose="02040503050406030204" pitchFamily="18" charset="0"/>
                                <a:cs typeface="Times New Roman" panose="02020603050405020304" pitchFamily="18" charset="0"/>
                              </a:rPr>
                            </m:ctrlPr>
                          </m:sSubPr>
                          <m:e>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1</m:t>
                            </m:r>
                          </m:sub>
                        </m:sSub>
                      </m:num>
                      <m:den>
                        <m:sSub>
                          <m:sSubPr>
                            <m:ctrlPr>
                              <a:rPr lang="en-US" sz="2400" i="1">
                                <a:solidFill>
                                  <a:sysClr val="windowText" lastClr="000000"/>
                                </a:solidFill>
                                <a:latin typeface="Cambria Math" panose="02040503050406030204" pitchFamily="18" charset="0"/>
                                <a:cs typeface="Times New Roman" panose="02020603050405020304" pitchFamily="18" charset="0"/>
                              </a:rPr>
                            </m:ctrlPr>
                          </m:sSubPr>
                          <m:e>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2</m:t>
                            </m:r>
                          </m:sub>
                        </m:sSub>
                      </m:den>
                    </m:f>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ysClr val="windowText" lastClr="000000"/>
                            </a:solidFill>
                            <a:latin typeface="Cambria Math" panose="02040503050406030204" pitchFamily="18" charset="0"/>
                            <a:cs typeface="Times New Roman" panose="02020603050405020304" pitchFamily="18" charset="0"/>
                          </a:rPr>
                        </m:ctrlPr>
                      </m:fPr>
                      <m:num>
                        <m:sSub>
                          <m:sSubPr>
                            <m:ctrlPr>
                              <a:rPr lang="en-US" sz="2400" i="1">
                                <a:solidFill>
                                  <a:sysClr val="windowText" lastClr="000000"/>
                                </a:solidFill>
                                <a:latin typeface="Cambria Math" panose="02040503050406030204" pitchFamily="18" charset="0"/>
                                <a:cs typeface="Times New Roman" panose="02020603050405020304" pitchFamily="18" charset="0"/>
                              </a:rPr>
                            </m:ctrlPr>
                          </m:sSubPr>
                          <m:e>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𝑇</m:t>
                            </m:r>
                          </m:e>
                          <m:sub>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2</m:t>
                            </m:r>
                          </m:sub>
                        </m:sSub>
                      </m:num>
                      <m:den>
                        <m:sSub>
                          <m:sSubPr>
                            <m:ctrlPr>
                              <a:rPr lang="en-US" sz="2400" i="1">
                                <a:solidFill>
                                  <a:sysClr val="windowText" lastClr="000000"/>
                                </a:solidFill>
                                <a:latin typeface="Cambria Math" panose="02040503050406030204" pitchFamily="18" charset="0"/>
                                <a:cs typeface="Times New Roman" panose="02020603050405020304" pitchFamily="18" charset="0"/>
                              </a:rPr>
                            </m:ctrlPr>
                          </m:sSubPr>
                          <m:e>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𝑇</m:t>
                            </m:r>
                          </m:e>
                          <m:sub>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1</m:t>
                            </m:r>
                          </m:sub>
                        </m:sSub>
                      </m:den>
                    </m:f>
                  </m:oMath>
                </a14:m>
                <a:endParaRPr lang="vi-VN" sz="2400" kern="1200" dirty="0">
                  <a:solidFill>
                    <a:prstClr val="black"/>
                  </a:solidFill>
                  <a:latin typeface="Arial" panose="020B0604020202020204" pitchFamily="34" charset="0"/>
                  <a:ea typeface="+mn-ea"/>
                  <a:cs typeface="Arial" panose="020B0604020202020204" pitchFamily="34" charset="0"/>
                </a:endParaRPr>
              </a:p>
            </p:txBody>
          </p:sp>
        </mc:Choice>
        <mc:Fallback xmlns="">
          <p:sp>
            <p:nvSpPr>
              <p:cNvPr id="16" name="Rectangle 15">
                <a:extLst>
                  <a:ext uri="{FF2B5EF4-FFF2-40B4-BE49-F238E27FC236}">
                    <a16:creationId xmlns:a16="http://schemas.microsoft.com/office/drawing/2014/main" id="{E925CF1D-158F-38D0-4B7B-341F9E703E68}"/>
                  </a:ext>
                </a:extLst>
              </p:cNvPr>
              <p:cNvSpPr>
                <a:spLocks noRot="1" noChangeAspect="1" noMove="1" noResize="1" noEditPoints="1" noAdjustHandles="1" noChangeArrowheads="1" noChangeShapeType="1" noTextEdit="1"/>
              </p:cNvSpPr>
              <p:nvPr/>
            </p:nvSpPr>
            <p:spPr>
              <a:xfrm>
                <a:off x="4739260" y="2817826"/>
                <a:ext cx="3464906" cy="781307"/>
              </a:xfrm>
              <a:prstGeom prst="rect">
                <a:avLst/>
              </a:prstGeom>
              <a:blipFill>
                <a:blip r:embed="rId7"/>
                <a:stretch>
                  <a:fillRect l="-2636"/>
                </a:stretch>
              </a:blipFill>
              <a:ln w="28575"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6878AB6-673E-1F88-DC24-0A8B928C033C}"/>
                  </a:ext>
                </a:extLst>
              </p:cNvPr>
              <p:cNvSpPr/>
              <p:nvPr/>
            </p:nvSpPr>
            <p:spPr>
              <a:xfrm>
                <a:off x="807684" y="3764959"/>
                <a:ext cx="3464906" cy="781307"/>
              </a:xfrm>
              <a:prstGeom prst="rect">
                <a:avLst/>
              </a:prstGeom>
              <a:solidFill>
                <a:srgbClr val="FFFFFF"/>
              </a:solidFill>
              <a:ln w="28575" cap="flat" cmpd="sng" algn="ctr">
                <a:noFill/>
                <a:prstDash val="solid"/>
                <a:miter lim="800000"/>
              </a:ln>
              <a:effectLst/>
            </p:spPr>
            <p:txBody>
              <a:bodyPr rtlCol="0" anchor="ctr"/>
              <a:lstStyle/>
              <a:p>
                <a:pPr>
                  <a:buClrTx/>
                  <a:buFontTx/>
                  <a:buNone/>
                  <a:defRPr/>
                </a:pPr>
                <a:r>
                  <a:rPr lang="vi-VN" sz="2400" kern="1200" dirty="0">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400" i="1">
                            <a:solidFill>
                              <a:sysClr val="windowText" lastClr="000000"/>
                            </a:solidFill>
                            <a:latin typeface="Cambria Math" panose="02040503050406030204" pitchFamily="18" charset="0"/>
                            <a:cs typeface="Times New Roman" panose="02020603050405020304" pitchFamily="18" charset="0"/>
                          </a:rPr>
                        </m:ctrlPr>
                      </m:fPr>
                      <m:num>
                        <m:sSub>
                          <m:sSubPr>
                            <m:ctrlPr>
                              <a:rPr lang="en-US" sz="2400" i="1">
                                <a:solidFill>
                                  <a:sysClr val="windowText" lastClr="000000"/>
                                </a:solidFill>
                                <a:latin typeface="Cambria Math" panose="02040503050406030204" pitchFamily="18" charset="0"/>
                                <a:cs typeface="Times New Roman" panose="02020603050405020304" pitchFamily="18" charset="0"/>
                              </a:rPr>
                            </m:ctrlPr>
                          </m:sSubPr>
                          <m:e>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1</m:t>
                            </m:r>
                          </m:sub>
                        </m:sSub>
                      </m:num>
                      <m:den>
                        <m:sSub>
                          <m:sSubPr>
                            <m:ctrlPr>
                              <a:rPr lang="en-US" sz="2400" i="1">
                                <a:solidFill>
                                  <a:sysClr val="windowText" lastClr="000000"/>
                                </a:solidFill>
                                <a:latin typeface="Cambria Math" panose="02040503050406030204" pitchFamily="18" charset="0"/>
                                <a:cs typeface="Times New Roman" panose="02020603050405020304" pitchFamily="18" charset="0"/>
                              </a:rPr>
                            </m:ctrlPr>
                          </m:sSubPr>
                          <m:e>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𝑇</m:t>
                            </m:r>
                          </m:e>
                          <m:sub>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2</m:t>
                            </m:r>
                          </m:sub>
                        </m:sSub>
                      </m:den>
                    </m:f>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ysClr val="windowText" lastClr="000000"/>
                            </a:solidFill>
                            <a:latin typeface="Cambria Math" panose="02040503050406030204" pitchFamily="18" charset="0"/>
                            <a:cs typeface="Times New Roman" panose="02020603050405020304" pitchFamily="18" charset="0"/>
                          </a:rPr>
                        </m:ctrlPr>
                      </m:fPr>
                      <m:num>
                        <m:sSub>
                          <m:sSubPr>
                            <m:ctrlPr>
                              <a:rPr lang="en-US" sz="2400" i="1">
                                <a:solidFill>
                                  <a:sysClr val="windowText" lastClr="000000"/>
                                </a:solidFill>
                                <a:latin typeface="Cambria Math" panose="02040503050406030204" pitchFamily="18" charset="0"/>
                                <a:cs typeface="Times New Roman" panose="02020603050405020304" pitchFamily="18" charset="0"/>
                              </a:rPr>
                            </m:ctrlPr>
                          </m:sSubPr>
                          <m:e>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2</m:t>
                            </m:r>
                          </m:sub>
                        </m:sSub>
                      </m:num>
                      <m:den>
                        <m:sSub>
                          <m:sSubPr>
                            <m:ctrlPr>
                              <a:rPr lang="en-US" sz="2400" i="1">
                                <a:solidFill>
                                  <a:sysClr val="windowText" lastClr="000000"/>
                                </a:solidFill>
                                <a:latin typeface="Cambria Math" panose="02040503050406030204" pitchFamily="18" charset="0"/>
                                <a:cs typeface="Times New Roman" panose="02020603050405020304" pitchFamily="18" charset="0"/>
                              </a:rPr>
                            </m:ctrlPr>
                          </m:sSubPr>
                          <m:e>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𝑇</m:t>
                            </m:r>
                          </m:e>
                          <m:sub>
                            <m:r>
                              <a:rPr lang="en-US" sz="2400" i="1">
                                <a:solidFill>
                                  <a:sysClr val="windowText" lastClr="000000"/>
                                </a:solidFill>
                                <a:latin typeface="Cambria Math" panose="02040503050406030204" pitchFamily="18" charset="0"/>
                                <a:ea typeface="Calibri" panose="020F0502020204030204" pitchFamily="34" charset="0"/>
                                <a:cs typeface="Times New Roman" panose="02020603050405020304" pitchFamily="18" charset="0"/>
                              </a:rPr>
                              <m:t>1</m:t>
                            </m:r>
                          </m:sub>
                        </m:sSub>
                      </m:den>
                    </m:f>
                  </m:oMath>
                </a14:m>
                <a:endParaRPr lang="vi-VN" sz="2400" kern="1200" dirty="0">
                  <a:solidFill>
                    <a:prstClr val="black"/>
                  </a:solidFill>
                  <a:latin typeface="Arial" panose="020B0604020202020204" pitchFamily="34" charset="0"/>
                  <a:ea typeface="+mn-ea"/>
                  <a:cs typeface="Arial" panose="020B0604020202020204" pitchFamily="34" charset="0"/>
                </a:endParaRPr>
              </a:p>
            </p:txBody>
          </p:sp>
        </mc:Choice>
        <mc:Fallback xmlns="">
          <p:sp>
            <p:nvSpPr>
              <p:cNvPr id="17" name="Rectangle 16">
                <a:extLst>
                  <a:ext uri="{FF2B5EF4-FFF2-40B4-BE49-F238E27FC236}">
                    <a16:creationId xmlns:a16="http://schemas.microsoft.com/office/drawing/2014/main" id="{76878AB6-673E-1F88-DC24-0A8B928C033C}"/>
                  </a:ext>
                </a:extLst>
              </p:cNvPr>
              <p:cNvSpPr>
                <a:spLocks noRot="1" noChangeAspect="1" noMove="1" noResize="1" noEditPoints="1" noAdjustHandles="1" noChangeArrowheads="1" noChangeShapeType="1" noTextEdit="1"/>
              </p:cNvSpPr>
              <p:nvPr/>
            </p:nvSpPr>
            <p:spPr>
              <a:xfrm>
                <a:off x="807684" y="3764959"/>
                <a:ext cx="3464906" cy="781307"/>
              </a:xfrm>
              <a:prstGeom prst="rect">
                <a:avLst/>
              </a:prstGeom>
              <a:blipFill>
                <a:blip r:embed="rId8"/>
                <a:stretch>
                  <a:fillRect l="-2636"/>
                </a:stretch>
              </a:blipFill>
              <a:ln w="28575" cap="flat" cmpd="sng" algn="ctr">
                <a:noFill/>
                <a:prstDash val="solid"/>
                <a:miter lim="800000"/>
              </a:ln>
              <a:effectLst/>
            </p:spPr>
            <p:txBody>
              <a:bodyPr/>
              <a:lstStyle/>
              <a:p>
                <a:r>
                  <a:rPr lang="en-US">
                    <a:noFill/>
                  </a:rPr>
                  <a:t> </a:t>
                </a:r>
              </a:p>
            </p:txBody>
          </p:sp>
        </mc:Fallback>
      </mc:AlternateContent>
      <p:sp>
        <p:nvSpPr>
          <p:cNvPr id="18" name="Rectangle 17">
            <a:extLst>
              <a:ext uri="{FF2B5EF4-FFF2-40B4-BE49-F238E27FC236}">
                <a16:creationId xmlns:a16="http://schemas.microsoft.com/office/drawing/2014/main" id="{F9DF9A67-12A8-835E-8FEB-9CA313108748}"/>
              </a:ext>
            </a:extLst>
          </p:cNvPr>
          <p:cNvSpPr/>
          <p:nvPr/>
        </p:nvSpPr>
        <p:spPr>
          <a:xfrm>
            <a:off x="807684" y="2817825"/>
            <a:ext cx="3464906" cy="781307"/>
          </a:xfrm>
          <a:prstGeom prst="rect">
            <a:avLst/>
          </a:prstGeom>
          <a:solidFill>
            <a:srgbClr val="FFFFFF"/>
          </a:solidFill>
          <a:ln w="28575" cap="flat" cmpd="sng" algn="ctr">
            <a:noFill/>
            <a:prstDash val="solid"/>
            <a:miter lim="800000"/>
          </a:ln>
          <a:effectLst/>
        </p:spPr>
        <p:txBody>
          <a:bodyPr rtlCol="0" anchor="ctr"/>
          <a:lstStyle/>
          <a:p>
            <a:pPr>
              <a:buClrTx/>
              <a:buFontTx/>
              <a:buNone/>
              <a:defRPr/>
            </a:pPr>
            <a:r>
              <a:rPr lang="en-US" sz="2400" kern="1200" dirty="0">
                <a:solidFill>
                  <a:prstClr val="black"/>
                </a:solidFill>
                <a:latin typeface="Arial" panose="020B0604020202020204" pitchFamily="34" charset="0"/>
                <a:ea typeface="+mn-ea"/>
                <a:cs typeface="Arial" panose="020B0604020202020204" pitchFamily="34" charset="0"/>
              </a:rPr>
              <a:t>A</a:t>
            </a:r>
            <a:r>
              <a:rPr lang="vi-VN" sz="2400" kern="1200" dirty="0">
                <a:solidFill>
                  <a:prstClr val="black"/>
                </a:solidFill>
                <a:latin typeface="Arial" panose="020B0604020202020204" pitchFamily="34" charset="0"/>
                <a:ea typeface="+mn-ea"/>
                <a:cs typeface="Arial" panose="020B0604020202020204" pitchFamily="34" charset="0"/>
              </a:rPr>
              <a:t>. </a:t>
            </a:r>
            <a:r>
              <a:rPr lang="en-US" sz="2400" kern="1200" dirty="0">
                <a:solidFill>
                  <a:prstClr val="black"/>
                </a:solidFill>
                <a:latin typeface="Arial" panose="020B0604020202020204" pitchFamily="34" charset="0"/>
                <a:ea typeface="+mn-ea"/>
                <a:cs typeface="Arial" panose="020B0604020202020204" pitchFamily="34" charset="0"/>
              </a:rPr>
              <a:t>V</a:t>
            </a:r>
            <a:r>
              <a:rPr lang="en-US" sz="2400" kern="1200" baseline="-25000" dirty="0">
                <a:solidFill>
                  <a:prstClr val="black"/>
                </a:solidFill>
                <a:latin typeface="Arial" panose="020B0604020202020204" pitchFamily="34" charset="0"/>
                <a:ea typeface="+mn-ea"/>
                <a:cs typeface="Arial" panose="020B0604020202020204" pitchFamily="34" charset="0"/>
              </a:rPr>
              <a:t>1</a:t>
            </a:r>
            <a:r>
              <a:rPr lang="en-US" sz="2400" kern="1200" dirty="0">
                <a:solidFill>
                  <a:prstClr val="black"/>
                </a:solidFill>
                <a:latin typeface="Arial" panose="020B0604020202020204" pitchFamily="34" charset="0"/>
                <a:ea typeface="+mn-ea"/>
                <a:cs typeface="Arial" panose="020B0604020202020204" pitchFamily="34" charset="0"/>
              </a:rPr>
              <a:t>T</a:t>
            </a:r>
            <a:r>
              <a:rPr lang="en-US" sz="2400" kern="1200" baseline="-25000" dirty="0">
                <a:solidFill>
                  <a:prstClr val="black"/>
                </a:solidFill>
                <a:latin typeface="Arial" panose="020B0604020202020204" pitchFamily="34" charset="0"/>
                <a:ea typeface="+mn-ea"/>
                <a:cs typeface="Arial" panose="020B0604020202020204" pitchFamily="34" charset="0"/>
              </a:rPr>
              <a:t>1</a:t>
            </a:r>
            <a:r>
              <a:rPr lang="en-US" sz="2400" kern="1200" dirty="0">
                <a:solidFill>
                  <a:prstClr val="black"/>
                </a:solidFill>
                <a:latin typeface="Arial" panose="020B0604020202020204" pitchFamily="34" charset="0"/>
                <a:ea typeface="+mn-ea"/>
                <a:cs typeface="Arial" panose="020B0604020202020204" pitchFamily="34" charset="0"/>
              </a:rPr>
              <a:t> = V</a:t>
            </a:r>
            <a:r>
              <a:rPr lang="en-US" sz="2400" kern="1200" baseline="-25000" dirty="0">
                <a:solidFill>
                  <a:prstClr val="black"/>
                </a:solidFill>
                <a:latin typeface="Arial" panose="020B0604020202020204" pitchFamily="34" charset="0"/>
                <a:ea typeface="+mn-ea"/>
                <a:cs typeface="Arial" panose="020B0604020202020204" pitchFamily="34" charset="0"/>
              </a:rPr>
              <a:t>2</a:t>
            </a:r>
            <a:r>
              <a:rPr lang="en-US" sz="2400" kern="1200" dirty="0">
                <a:solidFill>
                  <a:prstClr val="black"/>
                </a:solidFill>
                <a:latin typeface="Arial" panose="020B0604020202020204" pitchFamily="34" charset="0"/>
                <a:ea typeface="+mn-ea"/>
                <a:cs typeface="Arial" panose="020B0604020202020204" pitchFamily="34" charset="0"/>
              </a:rPr>
              <a:t>T</a:t>
            </a:r>
            <a:r>
              <a:rPr lang="en-US" sz="2400" kern="1200" baseline="-25000" dirty="0">
                <a:solidFill>
                  <a:prstClr val="black"/>
                </a:solidFill>
                <a:latin typeface="Arial" panose="020B0604020202020204" pitchFamily="34" charset="0"/>
                <a:ea typeface="+mn-ea"/>
                <a:cs typeface="Arial" panose="020B0604020202020204" pitchFamily="34" charset="0"/>
              </a:rPr>
              <a:t>2</a:t>
            </a:r>
            <a:endParaRPr lang="vi-VN" sz="2400" kern="1200" dirty="0">
              <a:solidFill>
                <a:prstClr val="black"/>
              </a:solidFill>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06DD2E07-62FF-F0A7-1A7A-6AB1E9ACC15C}"/>
              </a:ext>
            </a:extLst>
          </p:cNvPr>
          <p:cNvPicPr>
            <a:picLocks noChangeAspect="1"/>
          </p:cNvPicPr>
          <p:nvPr/>
        </p:nvPicPr>
        <p:blipFill rotWithShape="1">
          <a:blip r:embed="rId9" cstate="hqprint">
            <a:duotone>
              <a:prstClr val="black"/>
              <a:srgbClr val="70AD47">
                <a:tint val="45000"/>
                <a:satMod val="400000"/>
              </a:srgbClr>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r="-5485"/>
          <a:stretch/>
        </p:blipFill>
        <p:spPr>
          <a:xfrm>
            <a:off x="7430781" y="3914919"/>
            <a:ext cx="719964" cy="575930"/>
          </a:xfrm>
          <a:prstGeom prst="rect">
            <a:avLst/>
          </a:prstGeom>
        </p:spPr>
      </p:pic>
      <p:pic>
        <p:nvPicPr>
          <p:cNvPr id="20" name="Picture 19">
            <a:extLst>
              <a:ext uri="{FF2B5EF4-FFF2-40B4-BE49-F238E27FC236}">
                <a16:creationId xmlns:a16="http://schemas.microsoft.com/office/drawing/2014/main" id="{C29043AF-DB38-E7D1-7359-9E64EEBDAAF2}"/>
              </a:ext>
            </a:extLst>
          </p:cNvPr>
          <p:cNvPicPr>
            <a:picLocks noChangeAspect="1"/>
          </p:cNvPicPr>
          <p:nvPr/>
        </p:nvPicPr>
        <p:blipFill rotWithShape="1">
          <a:blip r:embed="rId11"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3579804" y="3864846"/>
            <a:ext cx="654404" cy="572700"/>
          </a:xfrm>
          <a:prstGeom prst="rect">
            <a:avLst/>
          </a:prstGeom>
        </p:spPr>
      </p:pic>
      <p:pic>
        <p:nvPicPr>
          <p:cNvPr id="21" name="Picture 20">
            <a:extLst>
              <a:ext uri="{FF2B5EF4-FFF2-40B4-BE49-F238E27FC236}">
                <a16:creationId xmlns:a16="http://schemas.microsoft.com/office/drawing/2014/main" id="{D5299333-E276-F347-AD01-A293BD395B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8019" y="2858077"/>
            <a:ext cx="654571" cy="575229"/>
          </a:xfrm>
          <a:prstGeom prst="rect">
            <a:avLst/>
          </a:prstGeom>
        </p:spPr>
      </p:pic>
      <p:pic>
        <p:nvPicPr>
          <p:cNvPr id="22" name="Picture 21">
            <a:extLst>
              <a:ext uri="{FF2B5EF4-FFF2-40B4-BE49-F238E27FC236}">
                <a16:creationId xmlns:a16="http://schemas.microsoft.com/office/drawing/2014/main" id="{9A957AD2-96B7-6DD3-FC11-0604B03C11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49595" y="2916523"/>
            <a:ext cx="654571" cy="57522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5"/>
                                        </p:tgtEl>
                                        <p:attrNameLst>
                                          <p:attrName>fillcolor</p:attrName>
                                        </p:attrNameLst>
                                      </p:cBhvr>
                                      <p:to>
                                        <a:srgbClr val="FFF2CC"/>
                                      </p:to>
                                    </p:animClr>
                                    <p:set>
                                      <p:cBhvr>
                                        <p:cTn id="39" dur="250" fill="hold"/>
                                        <p:tgtEl>
                                          <p:spTgt spid="15"/>
                                        </p:tgtEl>
                                        <p:attrNameLst>
                                          <p:attrName>fill.type</p:attrName>
                                        </p:attrNameLst>
                                      </p:cBhvr>
                                      <p:to>
                                        <p:strVal val="solid"/>
                                      </p:to>
                                    </p:set>
                                    <p:set>
                                      <p:cBhvr>
                                        <p:cTn id="40" dur="250" fill="hold"/>
                                        <p:tgtEl>
                                          <p:spTgt spid="15"/>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9"/>
                                        </p:tgtEl>
                                        <p:attrNameLst>
                                          <p:attrName>style.visibility</p:attrName>
                                        </p:attrNameLst>
                                      </p:cBhvr>
                                      <p:to>
                                        <p:strVal val="visible"/>
                                      </p:to>
                                    </p:set>
                                    <p:anim calcmode="lin" valueType="num">
                                      <p:cBhvr>
                                        <p:cTn id="43" dur="250" fill="hold"/>
                                        <p:tgtEl>
                                          <p:spTgt spid="19"/>
                                        </p:tgtEl>
                                        <p:attrNameLst>
                                          <p:attrName>ppt_w</p:attrName>
                                        </p:attrNameLst>
                                      </p:cBhvr>
                                      <p:tavLst>
                                        <p:tav tm="0">
                                          <p:val>
                                            <p:strVal val="4*#ppt_w"/>
                                          </p:val>
                                        </p:tav>
                                        <p:tav tm="100000">
                                          <p:val>
                                            <p:strVal val="#ppt_w"/>
                                          </p:val>
                                        </p:tav>
                                      </p:tavLst>
                                    </p:anim>
                                    <p:anim calcmode="lin" valueType="num">
                                      <p:cBhvr>
                                        <p:cTn id="4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par>
                                <p:cTn id="45" presetID="1" presetClass="emph" presetSubtype="2" fill="hold" nodeType="withEffect">
                                  <p:stCondLst>
                                    <p:cond delay="1000"/>
                                  </p:stCondLst>
                                  <p:childTnLst>
                                    <p:animClr clrSpc="rgb" dir="cw">
                                      <p:cBhvr>
                                        <p:cTn id="46" dur="250" fill="hold"/>
                                        <p:tgtEl>
                                          <p:spTgt spid="15"/>
                                        </p:tgtEl>
                                        <p:attrNameLst>
                                          <p:attrName>fillcolor</p:attrName>
                                        </p:attrNameLst>
                                      </p:cBhvr>
                                      <p:to>
                                        <a:srgbClr val="00B050"/>
                                      </p:to>
                                    </p:animClr>
                                    <p:set>
                                      <p:cBhvr>
                                        <p:cTn id="47" dur="250" fill="hold"/>
                                        <p:tgtEl>
                                          <p:spTgt spid="15"/>
                                        </p:tgtEl>
                                        <p:attrNameLst>
                                          <p:attrName>fill.type</p:attrName>
                                        </p:attrNameLst>
                                      </p:cBhvr>
                                      <p:to>
                                        <p:strVal val="solid"/>
                                      </p:to>
                                    </p:set>
                                    <p:set>
                                      <p:cBhvr>
                                        <p:cTn id="4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6"/>
                                        </p:tgtEl>
                                        <p:attrNameLst>
                                          <p:attrName>fillcolor</p:attrName>
                                        </p:attrNameLst>
                                      </p:cBhvr>
                                      <p:to>
                                        <a:srgbClr val="FFF2CC"/>
                                      </p:to>
                                    </p:animClr>
                                    <p:set>
                                      <p:cBhvr>
                                        <p:cTn id="54" dur="250" fill="hold"/>
                                        <p:tgtEl>
                                          <p:spTgt spid="16"/>
                                        </p:tgtEl>
                                        <p:attrNameLst>
                                          <p:attrName>fill.type</p:attrName>
                                        </p:attrNameLst>
                                      </p:cBhvr>
                                      <p:to>
                                        <p:strVal val="solid"/>
                                      </p:to>
                                    </p:set>
                                    <p:set>
                                      <p:cBhvr>
                                        <p:cTn id="55" dur="250" fill="hold"/>
                                        <p:tgtEl>
                                          <p:spTgt spid="1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2"/>
                                        </p:tgtEl>
                                        <p:attrNameLst>
                                          <p:attrName>style.visibility</p:attrName>
                                        </p:attrNameLst>
                                      </p:cBhvr>
                                      <p:to>
                                        <p:strVal val="visible"/>
                                      </p:to>
                                    </p:set>
                                    <p:anim calcmode="lin" valueType="num">
                                      <p:cBhvr>
                                        <p:cTn id="58" dur="250" fill="hold"/>
                                        <p:tgtEl>
                                          <p:spTgt spid="22"/>
                                        </p:tgtEl>
                                        <p:attrNameLst>
                                          <p:attrName>ppt_w</p:attrName>
                                        </p:attrNameLst>
                                      </p:cBhvr>
                                      <p:tavLst>
                                        <p:tav tm="0">
                                          <p:val>
                                            <p:strVal val="4*#ppt_w"/>
                                          </p:val>
                                        </p:tav>
                                        <p:tav tm="100000">
                                          <p:val>
                                            <p:strVal val="#ppt_w"/>
                                          </p:val>
                                        </p:tav>
                                      </p:tavLst>
                                    </p:anim>
                                    <p:anim calcmode="lin" valueType="num">
                                      <p:cBhvr>
                                        <p:cTn id="59"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par>
                                <p:cTn id="60" presetID="1" presetClass="emph" presetSubtype="2" fill="hold" nodeType="withEffect">
                                  <p:stCondLst>
                                    <p:cond delay="1000"/>
                                  </p:stCondLst>
                                  <p:childTnLst>
                                    <p:animClr clrSpc="rgb" dir="cw">
                                      <p:cBhvr>
                                        <p:cTn id="61" dur="250" fill="hold"/>
                                        <p:tgtEl>
                                          <p:spTgt spid="16"/>
                                        </p:tgtEl>
                                        <p:attrNameLst>
                                          <p:attrName>fillcolor</p:attrName>
                                        </p:attrNameLst>
                                      </p:cBhvr>
                                      <p:to>
                                        <a:srgbClr val="FFFF00"/>
                                      </p:to>
                                    </p:animClr>
                                    <p:set>
                                      <p:cBhvr>
                                        <p:cTn id="62" dur="250" fill="hold"/>
                                        <p:tgtEl>
                                          <p:spTgt spid="16"/>
                                        </p:tgtEl>
                                        <p:attrNameLst>
                                          <p:attrName>fill.type</p:attrName>
                                        </p:attrNameLst>
                                      </p:cBhvr>
                                      <p:to>
                                        <p:strVal val="solid"/>
                                      </p:to>
                                    </p:set>
                                    <p:set>
                                      <p:cBhvr>
                                        <p:cTn id="6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7"/>
                                        </p:tgtEl>
                                        <p:attrNameLst>
                                          <p:attrName>fillcolor</p:attrName>
                                        </p:attrNameLst>
                                      </p:cBhvr>
                                      <p:to>
                                        <a:srgbClr val="FFF2CC"/>
                                      </p:to>
                                    </p:animClr>
                                    <p:set>
                                      <p:cBhvr>
                                        <p:cTn id="69" dur="250" fill="hold"/>
                                        <p:tgtEl>
                                          <p:spTgt spid="17"/>
                                        </p:tgtEl>
                                        <p:attrNameLst>
                                          <p:attrName>fill.type</p:attrName>
                                        </p:attrNameLst>
                                      </p:cBhvr>
                                      <p:to>
                                        <p:strVal val="solid"/>
                                      </p:to>
                                    </p:set>
                                    <p:set>
                                      <p:cBhvr>
                                        <p:cTn id="70" dur="250" fill="hold"/>
                                        <p:tgtEl>
                                          <p:spTgt spid="17"/>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20"/>
                                        </p:tgtEl>
                                        <p:attrNameLst>
                                          <p:attrName>style.visibility</p:attrName>
                                        </p:attrNameLst>
                                      </p:cBhvr>
                                      <p:to>
                                        <p:strVal val="visible"/>
                                      </p:to>
                                    </p:set>
                                    <p:anim calcmode="lin" valueType="num">
                                      <p:cBhvr>
                                        <p:cTn id="73" dur="250" fill="hold"/>
                                        <p:tgtEl>
                                          <p:spTgt spid="20"/>
                                        </p:tgtEl>
                                        <p:attrNameLst>
                                          <p:attrName>ppt_w</p:attrName>
                                        </p:attrNameLst>
                                      </p:cBhvr>
                                      <p:tavLst>
                                        <p:tav tm="0">
                                          <p:val>
                                            <p:strVal val="4*#ppt_w"/>
                                          </p:val>
                                        </p:tav>
                                        <p:tav tm="100000">
                                          <p:val>
                                            <p:strVal val="#ppt_w"/>
                                          </p:val>
                                        </p:tav>
                                      </p:tavLst>
                                    </p:anim>
                                    <p:anim calcmode="lin" valueType="num">
                                      <p:cBhvr>
                                        <p:cTn id="7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par>
                                <p:cTn id="75" presetID="1" presetClass="emph" presetSubtype="2" fill="hold" nodeType="withEffect">
                                  <p:stCondLst>
                                    <p:cond delay="1000"/>
                                  </p:stCondLst>
                                  <p:childTnLst>
                                    <p:animClr clrSpc="rgb" dir="cw">
                                      <p:cBhvr>
                                        <p:cTn id="76" dur="250" fill="hold"/>
                                        <p:tgtEl>
                                          <p:spTgt spid="17"/>
                                        </p:tgtEl>
                                        <p:attrNameLst>
                                          <p:attrName>fillcolor</p:attrName>
                                        </p:attrNameLst>
                                      </p:cBhvr>
                                      <p:to>
                                        <a:srgbClr val="FFFF00"/>
                                      </p:to>
                                    </p:animClr>
                                    <p:set>
                                      <p:cBhvr>
                                        <p:cTn id="77" dur="250" fill="hold"/>
                                        <p:tgtEl>
                                          <p:spTgt spid="17"/>
                                        </p:tgtEl>
                                        <p:attrNameLst>
                                          <p:attrName>fill.type</p:attrName>
                                        </p:attrNameLst>
                                      </p:cBhvr>
                                      <p:to>
                                        <p:strVal val="solid"/>
                                      </p:to>
                                    </p:set>
                                    <p:set>
                                      <p:cBhvr>
                                        <p:cTn id="78"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8"/>
                                        </p:tgtEl>
                                        <p:attrNameLst>
                                          <p:attrName>fillcolor</p:attrName>
                                        </p:attrNameLst>
                                      </p:cBhvr>
                                      <p:to>
                                        <a:srgbClr val="FFF2CC"/>
                                      </p:to>
                                    </p:animClr>
                                    <p:set>
                                      <p:cBhvr>
                                        <p:cTn id="84" dur="250" fill="hold"/>
                                        <p:tgtEl>
                                          <p:spTgt spid="18"/>
                                        </p:tgtEl>
                                        <p:attrNameLst>
                                          <p:attrName>fill.type</p:attrName>
                                        </p:attrNameLst>
                                      </p:cBhvr>
                                      <p:to>
                                        <p:strVal val="solid"/>
                                      </p:to>
                                    </p:set>
                                    <p:set>
                                      <p:cBhvr>
                                        <p:cTn id="85" dur="250" fill="hold"/>
                                        <p:tgtEl>
                                          <p:spTgt spid="1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21"/>
                                        </p:tgtEl>
                                        <p:attrNameLst>
                                          <p:attrName>style.visibility</p:attrName>
                                        </p:attrNameLst>
                                      </p:cBhvr>
                                      <p:to>
                                        <p:strVal val="visible"/>
                                      </p:to>
                                    </p:set>
                                    <p:anim calcmode="lin" valueType="num">
                                      <p:cBhvr>
                                        <p:cTn id="88" dur="250" fill="hold"/>
                                        <p:tgtEl>
                                          <p:spTgt spid="21"/>
                                        </p:tgtEl>
                                        <p:attrNameLst>
                                          <p:attrName>ppt_w</p:attrName>
                                        </p:attrNameLst>
                                      </p:cBhvr>
                                      <p:tavLst>
                                        <p:tav tm="0">
                                          <p:val>
                                            <p:strVal val="4*#ppt_w"/>
                                          </p:val>
                                        </p:tav>
                                        <p:tav tm="100000">
                                          <p:val>
                                            <p:strVal val="#ppt_w"/>
                                          </p:val>
                                        </p:tav>
                                      </p:tavLst>
                                    </p:anim>
                                    <p:anim calcmode="lin" valueType="num">
                                      <p:cBhvr>
                                        <p:cTn id="8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par>
                                <p:cTn id="90" presetID="1" presetClass="emph" presetSubtype="2" fill="hold" nodeType="withEffect">
                                  <p:stCondLst>
                                    <p:cond delay="1000"/>
                                  </p:stCondLst>
                                  <p:childTnLst>
                                    <p:animClr clrSpc="rgb" dir="cw">
                                      <p:cBhvr>
                                        <p:cTn id="91" dur="250" fill="hold"/>
                                        <p:tgtEl>
                                          <p:spTgt spid="18"/>
                                        </p:tgtEl>
                                        <p:attrNameLst>
                                          <p:attrName>fillcolor</p:attrName>
                                        </p:attrNameLst>
                                      </p:cBhvr>
                                      <p:to>
                                        <a:srgbClr val="FFFF00"/>
                                      </p:to>
                                    </p:animClr>
                                    <p:set>
                                      <p:cBhvr>
                                        <p:cTn id="92" dur="250" fill="hold"/>
                                        <p:tgtEl>
                                          <p:spTgt spid="18"/>
                                        </p:tgtEl>
                                        <p:attrNameLst>
                                          <p:attrName>fill.type</p:attrName>
                                        </p:attrNameLst>
                                      </p:cBhvr>
                                      <p:to>
                                        <p:strVal val="solid"/>
                                      </p:to>
                                    </p:set>
                                    <p:set>
                                      <p:cBhvr>
                                        <p:cTn id="93"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EE4EE"/>
        </a:solidFill>
        <a:effectLst/>
      </p:bgPr>
    </p:bg>
    <p:spTree>
      <p:nvGrpSpPr>
        <p:cNvPr id="1" name="Shape 513"/>
        <p:cNvGrpSpPr/>
        <p:nvPr/>
      </p:nvGrpSpPr>
      <p:grpSpPr>
        <a:xfrm>
          <a:off x="0" y="0"/>
          <a:ext cx="0" cy="0"/>
          <a:chOff x="0" y="0"/>
          <a:chExt cx="0" cy="0"/>
        </a:xfrm>
      </p:grpSpPr>
      <p:sp>
        <p:nvSpPr>
          <p:cNvPr id="13" name="Snip Diagonal Corner Rectangle 3">
            <a:extLst>
              <a:ext uri="{FF2B5EF4-FFF2-40B4-BE49-F238E27FC236}">
                <a16:creationId xmlns:a16="http://schemas.microsoft.com/office/drawing/2014/main" id="{DE6DF51B-77B0-CB64-001F-45FFEA2CB07B}"/>
              </a:ext>
            </a:extLst>
          </p:cNvPr>
          <p:cNvSpPr/>
          <p:nvPr/>
        </p:nvSpPr>
        <p:spPr>
          <a:xfrm>
            <a:off x="777974" y="349284"/>
            <a:ext cx="7588052" cy="1280162"/>
          </a:xfrm>
          <a:prstGeom prst="snip2DiagRect">
            <a:avLst/>
          </a:prstGeom>
          <a:solidFill>
            <a:schemeClr val="accent2"/>
          </a:solidFill>
          <a:ln w="38100" cap="flat" cmpd="sng" algn="ctr">
            <a:noFill/>
            <a:prstDash val="solid"/>
            <a:miter lim="800000"/>
          </a:ln>
          <a:effectLst/>
        </p:spPr>
        <p:txBody>
          <a:bodyPr rtlCol="0" anchor="ctr"/>
          <a:lstStyle/>
          <a:p>
            <a:pPr algn="ctr">
              <a:lnSpc>
                <a:spcPct val="150000"/>
              </a:lnSpc>
              <a:buClrTx/>
              <a:defRPr/>
            </a:pPr>
            <a:r>
              <a:rPr kumimoji="0" lang="en-US" sz="2200" b="1" i="0" u="none" strike="noStrike" kern="1200" cap="none" spc="0" normalizeH="0" baseline="0" noProof="0" dirty="0" err="1">
                <a:ln>
                  <a:noFill/>
                </a:ln>
                <a:solidFill>
                  <a:schemeClr val="accent1">
                    <a:lumMod val="75000"/>
                  </a:schemeClr>
                </a:solidFill>
                <a:effectLst/>
                <a:uLnTx/>
                <a:uFillTx/>
                <a:latin typeface="Arial" panose="020B0604020202020204" pitchFamily="34" charset="0"/>
                <a:ea typeface="+mn-ea"/>
                <a:cs typeface="Arial" panose="020B0604020202020204" pitchFamily="34" charset="0"/>
              </a:rPr>
              <a:t>Câu</a:t>
            </a:r>
            <a:r>
              <a:rPr kumimoji="0" lang="en-US" sz="22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 2: </a:t>
            </a:r>
            <a:r>
              <a:rPr lang="en-US" sz="2200" dirty="0" err="1"/>
              <a:t>Hình</a:t>
            </a:r>
            <a:r>
              <a:rPr lang="en-US" sz="2200" dirty="0"/>
              <a:t> </a:t>
            </a:r>
            <a:r>
              <a:rPr lang="en-US" sz="2200" dirty="0" err="1"/>
              <a:t>nào</a:t>
            </a:r>
            <a:r>
              <a:rPr lang="en-US" sz="2200" dirty="0"/>
              <a:t> </a:t>
            </a:r>
            <a:r>
              <a:rPr lang="en-US" sz="2200" dirty="0" err="1"/>
              <a:t>dưới</a:t>
            </a:r>
            <a:r>
              <a:rPr lang="en-US" sz="2200" dirty="0"/>
              <a:t> </a:t>
            </a:r>
            <a:r>
              <a:rPr lang="en-US" sz="2200" dirty="0" err="1"/>
              <a:t>đây</a:t>
            </a:r>
            <a:r>
              <a:rPr lang="en-US" sz="2200" dirty="0"/>
              <a:t> </a:t>
            </a:r>
            <a:r>
              <a:rPr lang="en-US" sz="2200" dirty="0" err="1"/>
              <a:t>mô</a:t>
            </a:r>
            <a:r>
              <a:rPr lang="en-US" sz="2200" dirty="0"/>
              <a:t> </a:t>
            </a:r>
            <a:r>
              <a:rPr lang="en-US" sz="2200" dirty="0" err="1"/>
              <a:t>tả</a:t>
            </a:r>
            <a:r>
              <a:rPr lang="en-US" sz="2200" dirty="0"/>
              <a:t> </a:t>
            </a:r>
            <a:r>
              <a:rPr lang="en-US" sz="2200" dirty="0" err="1"/>
              <a:t>quá</a:t>
            </a:r>
            <a:r>
              <a:rPr lang="en-US" sz="2200" dirty="0"/>
              <a:t> </a:t>
            </a:r>
            <a:r>
              <a:rPr lang="en-US" sz="2200" dirty="0" err="1"/>
              <a:t>trình</a:t>
            </a:r>
            <a:r>
              <a:rPr lang="en-US" sz="2200" dirty="0"/>
              <a:t> </a:t>
            </a:r>
            <a:r>
              <a:rPr lang="en-US" sz="2200" dirty="0" err="1"/>
              <a:t>đẳng</a:t>
            </a:r>
            <a:r>
              <a:rPr lang="en-US" sz="2200" dirty="0"/>
              <a:t> </a:t>
            </a:r>
            <a:r>
              <a:rPr lang="en-US" sz="2200" dirty="0" err="1"/>
              <a:t>nhiệt</a:t>
            </a:r>
            <a:r>
              <a:rPr lang="en-US" sz="2200" dirty="0"/>
              <a:t> </a:t>
            </a:r>
            <a:r>
              <a:rPr lang="en-US" sz="2200" dirty="0" err="1"/>
              <a:t>của</a:t>
            </a:r>
            <a:r>
              <a:rPr lang="en-US" sz="2200" dirty="0"/>
              <a:t> </a:t>
            </a:r>
            <a:r>
              <a:rPr lang="en-US" sz="2200" dirty="0" err="1"/>
              <a:t>một</a:t>
            </a:r>
            <a:r>
              <a:rPr lang="en-US" sz="2200" dirty="0"/>
              <a:t> </a:t>
            </a:r>
            <a:r>
              <a:rPr lang="en-US" sz="2200" dirty="0" err="1"/>
              <a:t>khối</a:t>
            </a:r>
            <a:r>
              <a:rPr lang="en-US" sz="2200" dirty="0"/>
              <a:t> </a:t>
            </a:r>
            <a:r>
              <a:rPr lang="en-US" sz="2200" dirty="0" err="1"/>
              <a:t>lượng</a:t>
            </a:r>
            <a:r>
              <a:rPr lang="en-US" sz="2200" dirty="0"/>
              <a:t> </a:t>
            </a:r>
            <a:r>
              <a:rPr lang="en-US" sz="2200" dirty="0" err="1"/>
              <a:t>khí</a:t>
            </a:r>
            <a:r>
              <a:rPr lang="en-US" sz="2200" dirty="0"/>
              <a:t> </a:t>
            </a:r>
            <a:r>
              <a:rPr lang="en-US" sz="2200" dirty="0" err="1"/>
              <a:t>xác</a:t>
            </a:r>
            <a:r>
              <a:rPr lang="en-US" sz="2200" dirty="0"/>
              <a:t> </a:t>
            </a:r>
            <a:r>
              <a:rPr lang="en-US" sz="2200" dirty="0" err="1"/>
              <a:t>định</a:t>
            </a:r>
            <a:r>
              <a:rPr lang="en-US" sz="2200" dirty="0"/>
              <a:t>?</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E1D692D0-9D3D-86D1-3AFA-39F401D9E54E}"/>
              </a:ext>
            </a:extLst>
          </p:cNvPr>
          <p:cNvSpPr/>
          <p:nvPr/>
        </p:nvSpPr>
        <p:spPr>
          <a:xfrm>
            <a:off x="870314" y="1881854"/>
            <a:ext cx="3464906" cy="1405466"/>
          </a:xfrm>
          <a:prstGeom prst="rect">
            <a:avLst/>
          </a:prstGeom>
          <a:solidFill>
            <a:schemeClr val="accent2"/>
          </a:solidFill>
          <a:ln w="2857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p>
        </p:txBody>
      </p:sp>
      <p:sp>
        <p:nvSpPr>
          <p:cNvPr id="15" name="Rectangle 14">
            <a:extLst>
              <a:ext uri="{FF2B5EF4-FFF2-40B4-BE49-F238E27FC236}">
                <a16:creationId xmlns:a16="http://schemas.microsoft.com/office/drawing/2014/main" id="{C7BE6DD8-B86A-527C-4B59-917203D56B5B}"/>
              </a:ext>
            </a:extLst>
          </p:cNvPr>
          <p:cNvSpPr/>
          <p:nvPr/>
        </p:nvSpPr>
        <p:spPr>
          <a:xfrm>
            <a:off x="4801891" y="1881854"/>
            <a:ext cx="3464906" cy="1405466"/>
          </a:xfrm>
          <a:prstGeom prst="rect">
            <a:avLst/>
          </a:prstGeom>
          <a:solidFill>
            <a:schemeClr val="accent2"/>
          </a:solidFill>
          <a:ln w="2857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p>
        </p:txBody>
      </p:sp>
      <p:sp>
        <p:nvSpPr>
          <p:cNvPr id="16" name="Rectangle 15">
            <a:extLst>
              <a:ext uri="{FF2B5EF4-FFF2-40B4-BE49-F238E27FC236}">
                <a16:creationId xmlns:a16="http://schemas.microsoft.com/office/drawing/2014/main" id="{81B21F01-9513-615F-16EB-49B77CB885BD}"/>
              </a:ext>
            </a:extLst>
          </p:cNvPr>
          <p:cNvSpPr/>
          <p:nvPr/>
        </p:nvSpPr>
        <p:spPr>
          <a:xfrm>
            <a:off x="870315" y="3514055"/>
            <a:ext cx="3464906" cy="1405466"/>
          </a:xfrm>
          <a:prstGeom prst="rect">
            <a:avLst/>
          </a:prstGeom>
          <a:solidFill>
            <a:schemeClr val="accent2"/>
          </a:solidFill>
          <a:ln w="2857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p>
        </p:txBody>
      </p:sp>
      <p:sp>
        <p:nvSpPr>
          <p:cNvPr id="17" name="Rectangle 16">
            <a:extLst>
              <a:ext uri="{FF2B5EF4-FFF2-40B4-BE49-F238E27FC236}">
                <a16:creationId xmlns:a16="http://schemas.microsoft.com/office/drawing/2014/main" id="{A24D41C6-5DD7-5E5F-5A35-0297B0A6C053}"/>
              </a:ext>
            </a:extLst>
          </p:cNvPr>
          <p:cNvSpPr/>
          <p:nvPr/>
        </p:nvSpPr>
        <p:spPr>
          <a:xfrm>
            <a:off x="4801891" y="3514055"/>
            <a:ext cx="3464906" cy="1405466"/>
          </a:xfrm>
          <a:prstGeom prst="rect">
            <a:avLst/>
          </a:prstGeom>
          <a:solidFill>
            <a:schemeClr val="accent2"/>
          </a:solidFill>
          <a:ln w="2857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p>
        </p:txBody>
      </p:sp>
      <p:pic>
        <p:nvPicPr>
          <p:cNvPr id="18" name="Picture 17">
            <a:extLst>
              <a:ext uri="{FF2B5EF4-FFF2-40B4-BE49-F238E27FC236}">
                <a16:creationId xmlns:a16="http://schemas.microsoft.com/office/drawing/2014/main" id="{1202A816-821C-B441-9388-63883619DD15}"/>
              </a:ext>
            </a:extLst>
          </p:cNvPr>
          <p:cNvPicPr>
            <a:picLocks noChangeAspect="1"/>
          </p:cNvPicPr>
          <p:nvPr/>
        </p:nvPicPr>
        <p:blipFill rotWithShape="1">
          <a:blip r:embed="rId6" cstate="hqprint">
            <a:duotone>
              <a:prstClr val="black"/>
              <a:srgbClr val="70AD47">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r="-5485"/>
          <a:stretch/>
        </p:blipFill>
        <p:spPr>
          <a:xfrm>
            <a:off x="3561834" y="2346437"/>
            <a:ext cx="719964" cy="575930"/>
          </a:xfrm>
          <a:prstGeom prst="rect">
            <a:avLst/>
          </a:prstGeom>
        </p:spPr>
      </p:pic>
      <p:pic>
        <p:nvPicPr>
          <p:cNvPr id="19" name="Picture 18">
            <a:extLst>
              <a:ext uri="{FF2B5EF4-FFF2-40B4-BE49-F238E27FC236}">
                <a16:creationId xmlns:a16="http://schemas.microsoft.com/office/drawing/2014/main" id="{8D281782-4BF2-F200-726E-7972B93A9300}"/>
              </a:ext>
            </a:extLst>
          </p:cNvPr>
          <p:cNvPicPr>
            <a:picLocks noChangeAspect="1"/>
          </p:cNvPicPr>
          <p:nvPr/>
        </p:nvPicPr>
        <p:blipFill rotWithShape="1">
          <a:blip r:embed="rId8"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3561834" y="3938836"/>
            <a:ext cx="654404" cy="572700"/>
          </a:xfrm>
          <a:prstGeom prst="rect">
            <a:avLst/>
          </a:prstGeom>
        </p:spPr>
      </p:pic>
      <p:pic>
        <p:nvPicPr>
          <p:cNvPr id="20" name="Picture 19">
            <a:extLst>
              <a:ext uri="{FF2B5EF4-FFF2-40B4-BE49-F238E27FC236}">
                <a16:creationId xmlns:a16="http://schemas.microsoft.com/office/drawing/2014/main" id="{F4F704DA-D7A6-FF52-9183-E5C2639220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2225" y="3898036"/>
            <a:ext cx="654571" cy="575229"/>
          </a:xfrm>
          <a:prstGeom prst="rect">
            <a:avLst/>
          </a:prstGeom>
        </p:spPr>
      </p:pic>
      <p:pic>
        <p:nvPicPr>
          <p:cNvPr id="21" name="Picture 20">
            <a:extLst>
              <a:ext uri="{FF2B5EF4-FFF2-40B4-BE49-F238E27FC236}">
                <a16:creationId xmlns:a16="http://schemas.microsoft.com/office/drawing/2014/main" id="{2ACD10A4-2D04-BFB7-F264-ED3EDD1EA1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2224" y="2347138"/>
            <a:ext cx="654571" cy="575229"/>
          </a:xfrm>
          <a:prstGeom prst="rect">
            <a:avLst/>
          </a:prstGeom>
        </p:spPr>
      </p:pic>
      <p:pic>
        <p:nvPicPr>
          <p:cNvPr id="24" name="Picture 23">
            <a:extLst>
              <a:ext uri="{FF2B5EF4-FFF2-40B4-BE49-F238E27FC236}">
                <a16:creationId xmlns:a16="http://schemas.microsoft.com/office/drawing/2014/main" id="{4D80590A-9B69-92E3-6D55-36BB0FE2F5A4}"/>
              </a:ext>
            </a:extLst>
          </p:cNvPr>
          <p:cNvPicPr>
            <a:picLocks noChangeAspect="1"/>
          </p:cNvPicPr>
          <p:nvPr/>
        </p:nvPicPr>
        <p:blipFill>
          <a:blip r:embed="rId10"/>
          <a:srcRect t="74" b="74"/>
          <a:stretch/>
        </p:blipFill>
        <p:spPr>
          <a:xfrm>
            <a:off x="1590285" y="1930061"/>
            <a:ext cx="1533649" cy="1342038"/>
          </a:xfrm>
          <a:prstGeom prst="rect">
            <a:avLst/>
          </a:prstGeom>
        </p:spPr>
      </p:pic>
      <p:pic>
        <p:nvPicPr>
          <p:cNvPr id="25" name="Picture 24">
            <a:extLst>
              <a:ext uri="{FF2B5EF4-FFF2-40B4-BE49-F238E27FC236}">
                <a16:creationId xmlns:a16="http://schemas.microsoft.com/office/drawing/2014/main" id="{742B67BE-AE52-6AE2-656A-0EF0F433FB4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Lst>
          </a:blip>
          <a:srcRect t="6309" b="3284"/>
          <a:stretch/>
        </p:blipFill>
        <p:spPr bwMode="auto">
          <a:xfrm>
            <a:off x="5402075" y="1889800"/>
            <a:ext cx="1609966" cy="1363900"/>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96F95CE0-BC09-D8B9-B146-1EEA9C4A26E0}"/>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Lst>
          </a:blip>
          <a:srcRect t="3896" b="4504"/>
          <a:stretch/>
        </p:blipFill>
        <p:spPr bwMode="auto">
          <a:xfrm>
            <a:off x="1590285" y="3568694"/>
            <a:ext cx="1504878" cy="1311964"/>
          </a:xfrm>
          <a:prstGeom prst="rect">
            <a:avLst/>
          </a:prstGeom>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118D2CCA-1A2F-D986-3613-3027FCAA1A9D}"/>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50000"/>
                    </a14:imgEffect>
                  </a14:imgLayer>
                </a14:imgProps>
              </a:ext>
            </a:extLst>
          </a:blip>
          <a:srcRect b="2619"/>
          <a:stretch/>
        </p:blipFill>
        <p:spPr bwMode="auto">
          <a:xfrm>
            <a:off x="5552784" y="3528747"/>
            <a:ext cx="1473788" cy="1349506"/>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anim calcmode="lin" valueType="num">
                                      <p:cBhvr>
                                        <p:cTn id="28" dur="500" fill="hold"/>
                                        <p:tgtEl>
                                          <p:spTgt spid="25"/>
                                        </p:tgtEl>
                                        <p:attrNameLst>
                                          <p:attrName>ppt_x</p:attrName>
                                        </p:attrNameLst>
                                      </p:cBhvr>
                                      <p:tavLst>
                                        <p:tav tm="0">
                                          <p:val>
                                            <p:strVal val="#ppt_x"/>
                                          </p:val>
                                        </p:tav>
                                        <p:tav tm="100000">
                                          <p:val>
                                            <p:strVal val="#ppt_x"/>
                                          </p:val>
                                        </p:tav>
                                      </p:tavLst>
                                    </p:anim>
                                    <p:anim calcmode="lin" valueType="num">
                                      <p:cBhvr>
                                        <p:cTn id="29" dur="5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5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anim calcmode="lin" valueType="num">
                                      <p:cBhvr>
                                        <p:cTn id="38" dur="500" fill="hold"/>
                                        <p:tgtEl>
                                          <p:spTgt spid="26"/>
                                        </p:tgtEl>
                                        <p:attrNameLst>
                                          <p:attrName>ppt_x</p:attrName>
                                        </p:attrNameLst>
                                      </p:cBhvr>
                                      <p:tavLst>
                                        <p:tav tm="0">
                                          <p:val>
                                            <p:strVal val="#ppt_x"/>
                                          </p:val>
                                        </p:tav>
                                        <p:tav tm="100000">
                                          <p:val>
                                            <p:strVal val="#ppt_x"/>
                                          </p:val>
                                        </p:tav>
                                      </p:tavLst>
                                    </p:anim>
                                    <p:anim calcmode="lin" valueType="num">
                                      <p:cBhvr>
                                        <p:cTn id="39" dur="5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anim calcmode="lin" valueType="num">
                                      <p:cBhvr>
                                        <p:cTn id="43" dur="500" fill="hold"/>
                                        <p:tgtEl>
                                          <p:spTgt spid="17"/>
                                        </p:tgtEl>
                                        <p:attrNameLst>
                                          <p:attrName>ppt_x</p:attrName>
                                        </p:attrNameLst>
                                      </p:cBhvr>
                                      <p:tavLst>
                                        <p:tav tm="0">
                                          <p:val>
                                            <p:strVal val="#ppt_x"/>
                                          </p:val>
                                        </p:tav>
                                        <p:tav tm="100000">
                                          <p:val>
                                            <p:strVal val="#ppt_x"/>
                                          </p:val>
                                        </p:tav>
                                      </p:tavLst>
                                    </p:anim>
                                    <p:anim calcmode="lin" valueType="num">
                                      <p:cBhvr>
                                        <p:cTn id="44" dur="5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00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anim calcmode="lin" valueType="num">
                                      <p:cBhvr>
                                        <p:cTn id="48" dur="500" fill="hold"/>
                                        <p:tgtEl>
                                          <p:spTgt spid="27"/>
                                        </p:tgtEl>
                                        <p:attrNameLst>
                                          <p:attrName>ppt_x</p:attrName>
                                        </p:attrNameLst>
                                      </p:cBhvr>
                                      <p:tavLst>
                                        <p:tav tm="0">
                                          <p:val>
                                            <p:strVal val="#ppt_x"/>
                                          </p:val>
                                        </p:tav>
                                        <p:tav tm="100000">
                                          <p:val>
                                            <p:strVal val="#ppt_x"/>
                                          </p:val>
                                        </p:tav>
                                      </p:tavLst>
                                    </p:anim>
                                    <p:anim calcmode="lin" valueType="num">
                                      <p:cBhvr>
                                        <p:cTn id="4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8"/>
                                        </p:tgtEl>
                                        <p:attrNameLst>
                                          <p:attrName>style.visibility</p:attrName>
                                        </p:attrNameLst>
                                      </p:cBhvr>
                                      <p:to>
                                        <p:strVal val="visible"/>
                                      </p:to>
                                    </p:set>
                                    <p:anim calcmode="lin" valueType="num">
                                      <p:cBhvr>
                                        <p:cTn id="59" dur="250" fill="hold"/>
                                        <p:tgtEl>
                                          <p:spTgt spid="18"/>
                                        </p:tgtEl>
                                        <p:attrNameLst>
                                          <p:attrName>ppt_w</p:attrName>
                                        </p:attrNameLst>
                                      </p:cBhvr>
                                      <p:tavLst>
                                        <p:tav tm="0">
                                          <p:val>
                                            <p:strVal val="4*#ppt_w"/>
                                          </p:val>
                                        </p:tav>
                                        <p:tav tm="100000">
                                          <p:val>
                                            <p:strVal val="#ppt_w"/>
                                          </p:val>
                                        </p:tav>
                                      </p:tavLst>
                                    </p:anim>
                                    <p:anim calcmode="lin" valueType="num">
                                      <p:cBhvr>
                                        <p:cTn id="6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par>
                                <p:cTn id="61" presetID="1" presetClass="emph" presetSubtype="2" fill="hold" nodeType="withEffect">
                                  <p:stCondLst>
                                    <p:cond delay="1000"/>
                                  </p:stCondLst>
                                  <p:childTnLst>
                                    <p:animClr clrSpc="rgb" dir="cw">
                                      <p:cBhvr>
                                        <p:cTn id="62" dur="250" fill="hold"/>
                                        <p:tgtEl>
                                          <p:spTgt spid="14"/>
                                        </p:tgtEl>
                                        <p:attrNameLst>
                                          <p:attrName>fillcolor</p:attrName>
                                        </p:attrNameLst>
                                      </p:cBhvr>
                                      <p:to>
                                        <a:srgbClr val="00B05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15"/>
                                        </p:tgtEl>
                                        <p:attrNameLst>
                                          <p:attrName>fillcolor</p:attrName>
                                        </p:attrNameLst>
                                      </p:cBhvr>
                                      <p:to>
                                        <a:srgbClr val="FFF2CC"/>
                                      </p:to>
                                    </p:animClr>
                                    <p:set>
                                      <p:cBhvr>
                                        <p:cTn id="70" dur="250" fill="hold"/>
                                        <p:tgtEl>
                                          <p:spTgt spid="15"/>
                                        </p:tgtEl>
                                        <p:attrNameLst>
                                          <p:attrName>fill.type</p:attrName>
                                        </p:attrNameLst>
                                      </p:cBhvr>
                                      <p:to>
                                        <p:strVal val="solid"/>
                                      </p:to>
                                    </p:set>
                                    <p:set>
                                      <p:cBhvr>
                                        <p:cTn id="71" dur="250" fill="hold"/>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21"/>
                                        </p:tgtEl>
                                        <p:attrNameLst>
                                          <p:attrName>style.visibility</p:attrName>
                                        </p:attrNameLst>
                                      </p:cBhvr>
                                      <p:to>
                                        <p:strVal val="visible"/>
                                      </p:to>
                                    </p:set>
                                    <p:anim calcmode="lin" valueType="num">
                                      <p:cBhvr>
                                        <p:cTn id="74" dur="250" fill="hold"/>
                                        <p:tgtEl>
                                          <p:spTgt spid="21"/>
                                        </p:tgtEl>
                                        <p:attrNameLst>
                                          <p:attrName>ppt_w</p:attrName>
                                        </p:attrNameLst>
                                      </p:cBhvr>
                                      <p:tavLst>
                                        <p:tav tm="0">
                                          <p:val>
                                            <p:strVal val="4*#ppt_w"/>
                                          </p:val>
                                        </p:tav>
                                        <p:tav tm="100000">
                                          <p:val>
                                            <p:strVal val="#ppt_w"/>
                                          </p:val>
                                        </p:tav>
                                      </p:tavLst>
                                    </p:anim>
                                    <p:anim calcmode="lin" valueType="num">
                                      <p:cBhvr>
                                        <p:cTn id="7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Wrong Buzzer.wav"/>
                                        </p:tgtEl>
                                      </p:cMediaNode>
                                    </p:audio>
                                  </p:subTnLst>
                                </p:cTn>
                              </p:par>
                              <p:par>
                                <p:cTn id="76" presetID="1" presetClass="emph" presetSubtype="2" fill="hold" nodeType="withEffect">
                                  <p:stCondLst>
                                    <p:cond delay="1000"/>
                                  </p:stCondLst>
                                  <p:childTnLst>
                                    <p:animClr clrSpc="rgb" dir="cw">
                                      <p:cBhvr>
                                        <p:cTn id="77" dur="250" fill="hold"/>
                                        <p:tgtEl>
                                          <p:spTgt spid="15"/>
                                        </p:tgtEl>
                                        <p:attrNameLst>
                                          <p:attrName>fillcolor</p:attrName>
                                        </p:attrNameLst>
                                      </p:cBhvr>
                                      <p:to>
                                        <a:srgbClr val="FFFF00"/>
                                      </p:to>
                                    </p:animClr>
                                    <p:set>
                                      <p:cBhvr>
                                        <p:cTn id="78" dur="250" fill="hold"/>
                                        <p:tgtEl>
                                          <p:spTgt spid="15"/>
                                        </p:tgtEl>
                                        <p:attrNameLst>
                                          <p:attrName>fill.type</p:attrName>
                                        </p:attrNameLst>
                                      </p:cBhvr>
                                      <p:to>
                                        <p:strVal val="solid"/>
                                      </p:to>
                                    </p:set>
                                    <p:set>
                                      <p:cBhvr>
                                        <p:cTn id="7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9"/>
                                        </p:tgtEl>
                                        <p:attrNameLst>
                                          <p:attrName>style.visibility</p:attrName>
                                        </p:attrNameLst>
                                      </p:cBhvr>
                                      <p:to>
                                        <p:strVal val="visible"/>
                                      </p:to>
                                    </p:set>
                                    <p:anim calcmode="lin" valueType="num">
                                      <p:cBhvr>
                                        <p:cTn id="89" dur="250" fill="hold"/>
                                        <p:tgtEl>
                                          <p:spTgt spid="19"/>
                                        </p:tgtEl>
                                        <p:attrNameLst>
                                          <p:attrName>ppt_w</p:attrName>
                                        </p:attrNameLst>
                                      </p:cBhvr>
                                      <p:tavLst>
                                        <p:tav tm="0">
                                          <p:val>
                                            <p:strVal val="4*#ppt_w"/>
                                          </p:val>
                                        </p:tav>
                                        <p:tav tm="100000">
                                          <p:val>
                                            <p:strVal val="#ppt_w"/>
                                          </p:val>
                                        </p:tav>
                                      </p:tavLst>
                                    </p:anim>
                                    <p:anim calcmode="lin" valueType="num">
                                      <p:cBhvr>
                                        <p:cTn id="9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par>
                                <p:cTn id="91" presetID="1" presetClass="emph" presetSubtype="2" fill="hold" nodeType="withEffect">
                                  <p:stCondLst>
                                    <p:cond delay="1000"/>
                                  </p:stCondLst>
                                  <p:childTnLst>
                                    <p:animClr clrSpc="rgb" dir="cw">
                                      <p:cBhvr>
                                        <p:cTn id="92" dur="250" fill="hold"/>
                                        <p:tgtEl>
                                          <p:spTgt spid="16"/>
                                        </p:tgtEl>
                                        <p:attrNameLst>
                                          <p:attrName>fillcolor</p:attrName>
                                        </p:attrNameLst>
                                      </p:cBhvr>
                                      <p:to>
                                        <a:srgbClr val="FFFF00"/>
                                      </p:to>
                                    </p:animClr>
                                    <p:set>
                                      <p:cBhvr>
                                        <p:cTn id="93" dur="250" fill="hold"/>
                                        <p:tgtEl>
                                          <p:spTgt spid="16"/>
                                        </p:tgtEl>
                                        <p:attrNameLst>
                                          <p:attrName>fill.type</p:attrName>
                                        </p:attrNameLst>
                                      </p:cBhvr>
                                      <p:to>
                                        <p:strVal val="solid"/>
                                      </p:to>
                                    </p:set>
                                    <p:set>
                                      <p:cBhvr>
                                        <p:cTn id="9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95" restart="whenNotActive" fill="hold" evtFilter="cancelBubble" nodeType="interactiveSeq">
                <p:stCondLst>
                  <p:cond evt="onClick" delay="0">
                    <p:tgtEl>
                      <p:spTgt spid="17"/>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250" fill="hold"/>
                                        <p:tgtEl>
                                          <p:spTgt spid="17"/>
                                        </p:tgtEl>
                                        <p:attrNameLst>
                                          <p:attrName>fillcolor</p:attrName>
                                        </p:attrNameLst>
                                      </p:cBhvr>
                                      <p:to>
                                        <a:srgbClr val="FFF2CC"/>
                                      </p:to>
                                    </p:animClr>
                                    <p:set>
                                      <p:cBhvr>
                                        <p:cTn id="100" dur="250" fill="hold"/>
                                        <p:tgtEl>
                                          <p:spTgt spid="17"/>
                                        </p:tgtEl>
                                        <p:attrNameLst>
                                          <p:attrName>fill.type</p:attrName>
                                        </p:attrNameLst>
                                      </p:cBhvr>
                                      <p:to>
                                        <p:strVal val="solid"/>
                                      </p:to>
                                    </p:set>
                                    <p:set>
                                      <p:cBhvr>
                                        <p:cTn id="101" dur="250" fill="hold"/>
                                        <p:tgtEl>
                                          <p:spTgt spid="17"/>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par>
                                <p:cTn id="102" presetID="23" presetClass="entr" presetSubtype="32" fill="hold" nodeType="withEffect">
                                  <p:stCondLst>
                                    <p:cond delay="1000"/>
                                  </p:stCondLst>
                                  <p:childTnLst>
                                    <p:set>
                                      <p:cBhvr>
                                        <p:cTn id="103" dur="1" fill="hold">
                                          <p:stCondLst>
                                            <p:cond delay="0"/>
                                          </p:stCondLst>
                                        </p:cTn>
                                        <p:tgtEl>
                                          <p:spTgt spid="20"/>
                                        </p:tgtEl>
                                        <p:attrNameLst>
                                          <p:attrName>style.visibility</p:attrName>
                                        </p:attrNameLst>
                                      </p:cBhvr>
                                      <p:to>
                                        <p:strVal val="visible"/>
                                      </p:to>
                                    </p:set>
                                    <p:anim calcmode="lin" valueType="num">
                                      <p:cBhvr>
                                        <p:cTn id="104" dur="250" fill="hold"/>
                                        <p:tgtEl>
                                          <p:spTgt spid="20"/>
                                        </p:tgtEl>
                                        <p:attrNameLst>
                                          <p:attrName>ppt_w</p:attrName>
                                        </p:attrNameLst>
                                      </p:cBhvr>
                                      <p:tavLst>
                                        <p:tav tm="0">
                                          <p:val>
                                            <p:strVal val="4*#ppt_w"/>
                                          </p:val>
                                        </p:tav>
                                        <p:tav tm="100000">
                                          <p:val>
                                            <p:strVal val="#ppt_w"/>
                                          </p:val>
                                        </p:tav>
                                      </p:tavLst>
                                    </p:anim>
                                    <p:anim calcmode="lin" valueType="num">
                                      <p:cBhvr>
                                        <p:cTn id="10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2"/>
                                            </p:cond>
                                          </p:stCondLst>
                                          <p:endCondLst>
                                            <p:cond evt="onStopAudio" delay="0">
                                              <p:tgtEl>
                                                <p:sldTgt/>
                                              </p:tgtEl>
                                            </p:cond>
                                          </p:endCondLst>
                                        </p:cTn>
                                        <p:tgtEl>
                                          <p:sndTgt r:embed="rId5" name="Wrong Buzzer.wav"/>
                                        </p:tgtEl>
                                      </p:cMediaNode>
                                    </p:audio>
                                  </p:subTnLst>
                                </p:cTn>
                              </p:par>
                              <p:par>
                                <p:cTn id="106" presetID="1" presetClass="emph" presetSubtype="2" fill="hold" nodeType="withEffect">
                                  <p:stCondLst>
                                    <p:cond delay="1000"/>
                                  </p:stCondLst>
                                  <p:childTnLst>
                                    <p:animClr clrSpc="rgb" dir="cw">
                                      <p:cBhvr>
                                        <p:cTn id="107" dur="250" fill="hold"/>
                                        <p:tgtEl>
                                          <p:spTgt spid="17"/>
                                        </p:tgtEl>
                                        <p:attrNameLst>
                                          <p:attrName>fillcolor</p:attrName>
                                        </p:attrNameLst>
                                      </p:cBhvr>
                                      <p:to>
                                        <a:srgbClr val="FFFF00"/>
                                      </p:to>
                                    </p:animClr>
                                    <p:set>
                                      <p:cBhvr>
                                        <p:cTn id="108" dur="250" fill="hold"/>
                                        <p:tgtEl>
                                          <p:spTgt spid="17"/>
                                        </p:tgtEl>
                                        <p:attrNameLst>
                                          <p:attrName>fill.type</p:attrName>
                                        </p:attrNameLst>
                                      </p:cBhvr>
                                      <p:to>
                                        <p:strVal val="solid"/>
                                      </p:to>
                                    </p:set>
                                    <p:set>
                                      <p:cBhvr>
                                        <p:cTn id="10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pSp>
        <p:nvGrpSpPr>
          <p:cNvPr id="644" name="Group 643">
            <a:extLst>
              <a:ext uri="{FF2B5EF4-FFF2-40B4-BE49-F238E27FC236}">
                <a16:creationId xmlns:a16="http://schemas.microsoft.com/office/drawing/2014/main" id="{89ED4202-502F-F617-B8C2-378D69CB6670}"/>
              </a:ext>
            </a:extLst>
          </p:cNvPr>
          <p:cNvGrpSpPr/>
          <p:nvPr/>
        </p:nvGrpSpPr>
        <p:grpSpPr>
          <a:xfrm>
            <a:off x="1157423" y="2415075"/>
            <a:ext cx="7480892" cy="1112450"/>
            <a:chOff x="1002618" y="2359148"/>
            <a:chExt cx="7480892" cy="1112450"/>
          </a:xfrm>
        </p:grpSpPr>
        <p:grpSp>
          <p:nvGrpSpPr>
            <p:cNvPr id="26" name="Group 25">
              <a:extLst>
                <a:ext uri="{FF2B5EF4-FFF2-40B4-BE49-F238E27FC236}">
                  <a16:creationId xmlns:a16="http://schemas.microsoft.com/office/drawing/2014/main" id="{74E74B87-378F-05AA-8ED6-DC55416B60A5}"/>
                </a:ext>
              </a:extLst>
            </p:cNvPr>
            <p:cNvGrpSpPr/>
            <p:nvPr/>
          </p:nvGrpSpPr>
          <p:grpSpPr>
            <a:xfrm>
              <a:off x="1410159" y="2590382"/>
              <a:ext cx="7073351" cy="881216"/>
              <a:chOff x="1410159" y="1410293"/>
              <a:chExt cx="7073351" cy="881216"/>
            </a:xfrm>
          </p:grpSpPr>
          <p:sp>
            <p:nvSpPr>
              <p:cNvPr id="27" name="Google Shape;648;p57">
                <a:extLst>
                  <a:ext uri="{FF2B5EF4-FFF2-40B4-BE49-F238E27FC236}">
                    <a16:creationId xmlns:a16="http://schemas.microsoft.com/office/drawing/2014/main" id="{7A83A102-D862-AD5E-D423-74B0E5CFB598}"/>
                  </a:ext>
                </a:extLst>
              </p:cNvPr>
              <p:cNvSpPr/>
              <p:nvPr/>
            </p:nvSpPr>
            <p:spPr>
              <a:xfrm>
                <a:off x="1410159" y="1410293"/>
                <a:ext cx="7073351" cy="881216"/>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algn="ctr">
                  <a:lnSpc>
                    <a:spcPct val="114000"/>
                  </a:lnSpc>
                  <a:spcBef>
                    <a:spcPts val="0"/>
                  </a:spcBef>
                  <a:spcAft>
                    <a:spcPts val="800"/>
                  </a:spcAft>
                </a:pPr>
                <a:endParaRPr lang="en-US" sz="2400" b="1" dirty="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EEF3FDE-D360-171A-D63A-2BADF5715908}"/>
                  </a:ext>
                </a:extLst>
              </p:cNvPr>
              <p:cNvSpPr txBox="1"/>
              <p:nvPr/>
            </p:nvSpPr>
            <p:spPr>
              <a:xfrm>
                <a:off x="1883831" y="1611829"/>
                <a:ext cx="6566054" cy="478144"/>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800"/>
                  </a:spcAft>
                  <a:buClr>
                    <a:srgbClr val="000000"/>
                  </a:buClr>
                  <a:buSzTx/>
                  <a:buFont typeface="Arial"/>
                  <a:buNone/>
                  <a:tabLst/>
                  <a:defRPr/>
                </a:pP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Mối</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liên</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hệ</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giữa</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thể</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tích</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nhiệt</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độ</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của</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chất</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khí</a:t>
                </a:r>
                <a:endParaRPr kumimoji="0" lang="en-US" sz="230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grpSp>
          <p:nvGrpSpPr>
            <p:cNvPr id="23" name="Group 22">
              <a:extLst>
                <a:ext uri="{FF2B5EF4-FFF2-40B4-BE49-F238E27FC236}">
                  <a16:creationId xmlns:a16="http://schemas.microsoft.com/office/drawing/2014/main" id="{0AF003A1-CA29-E339-76F0-3CCA795DC48A}"/>
                </a:ext>
              </a:extLst>
            </p:cNvPr>
            <p:cNvGrpSpPr/>
            <p:nvPr/>
          </p:nvGrpSpPr>
          <p:grpSpPr>
            <a:xfrm>
              <a:off x="1002618" y="2359148"/>
              <a:ext cx="881216" cy="881216"/>
              <a:chOff x="7867158" y="958601"/>
              <a:chExt cx="659004" cy="659004"/>
            </a:xfrm>
          </p:grpSpPr>
          <p:sp>
            <p:nvSpPr>
              <p:cNvPr id="24" name="Oval 23">
                <a:extLst>
                  <a:ext uri="{FF2B5EF4-FFF2-40B4-BE49-F238E27FC236}">
                    <a16:creationId xmlns:a16="http://schemas.microsoft.com/office/drawing/2014/main" id="{4C970B10-77B1-4259-3EA2-9852A0101EDC}"/>
                  </a:ext>
                </a:extLst>
              </p:cNvPr>
              <p:cNvSpPr/>
              <p:nvPr/>
            </p:nvSpPr>
            <p:spPr>
              <a:xfrm>
                <a:off x="7867158" y="958601"/>
                <a:ext cx="659004" cy="659004"/>
              </a:xfrm>
              <a:prstGeom prst="ellipse">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3"/>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F316AA9-2245-923B-14EA-7B4C2A8EB827}"/>
                  </a:ext>
                </a:extLst>
              </p:cNvPr>
              <p:cNvSpPr txBox="1"/>
              <p:nvPr/>
            </p:nvSpPr>
            <p:spPr>
              <a:xfrm>
                <a:off x="7892302" y="1092462"/>
                <a:ext cx="608714" cy="3912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02</a:t>
                </a:r>
              </a:p>
            </p:txBody>
          </p:sp>
        </p:grpSp>
      </p:grpSp>
      <p:grpSp>
        <p:nvGrpSpPr>
          <p:cNvPr id="646" name="Group 645">
            <a:extLst>
              <a:ext uri="{FF2B5EF4-FFF2-40B4-BE49-F238E27FC236}">
                <a16:creationId xmlns:a16="http://schemas.microsoft.com/office/drawing/2014/main" id="{48944D12-E254-3DC3-1450-9F909EFB7B42}"/>
              </a:ext>
            </a:extLst>
          </p:cNvPr>
          <p:cNvGrpSpPr/>
          <p:nvPr/>
        </p:nvGrpSpPr>
        <p:grpSpPr>
          <a:xfrm>
            <a:off x="2222104" y="3696282"/>
            <a:ext cx="6756642" cy="1104612"/>
            <a:chOff x="1002616" y="3547075"/>
            <a:chExt cx="6756642" cy="1104612"/>
          </a:xfrm>
        </p:grpSpPr>
        <p:grpSp>
          <p:nvGrpSpPr>
            <p:cNvPr id="640" name="Group 639">
              <a:extLst>
                <a:ext uri="{FF2B5EF4-FFF2-40B4-BE49-F238E27FC236}">
                  <a16:creationId xmlns:a16="http://schemas.microsoft.com/office/drawing/2014/main" id="{20C9A497-8783-DC75-C3D9-D9AAF0743567}"/>
                </a:ext>
              </a:extLst>
            </p:cNvPr>
            <p:cNvGrpSpPr/>
            <p:nvPr/>
          </p:nvGrpSpPr>
          <p:grpSpPr>
            <a:xfrm>
              <a:off x="1410157" y="3770471"/>
              <a:ext cx="6349101" cy="881216"/>
              <a:chOff x="1410158" y="1410293"/>
              <a:chExt cx="6349101" cy="881216"/>
            </a:xfrm>
          </p:grpSpPr>
          <p:sp>
            <p:nvSpPr>
              <p:cNvPr id="641" name="Google Shape;648;p57">
                <a:extLst>
                  <a:ext uri="{FF2B5EF4-FFF2-40B4-BE49-F238E27FC236}">
                    <a16:creationId xmlns:a16="http://schemas.microsoft.com/office/drawing/2014/main" id="{717423A4-7AF2-7175-1E60-A340054FFF41}"/>
                  </a:ext>
                </a:extLst>
              </p:cNvPr>
              <p:cNvSpPr/>
              <p:nvPr/>
            </p:nvSpPr>
            <p:spPr>
              <a:xfrm>
                <a:off x="1410158" y="1410293"/>
                <a:ext cx="6349101" cy="881216"/>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algn="ctr">
                  <a:lnSpc>
                    <a:spcPct val="114000"/>
                  </a:lnSpc>
                  <a:spcBef>
                    <a:spcPts val="0"/>
                  </a:spcBef>
                  <a:spcAft>
                    <a:spcPts val="800"/>
                  </a:spcAft>
                </a:pPr>
                <a:endParaRPr lang="en-US" sz="2400" b="1" dirty="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42" name="TextBox 641">
                <a:extLst>
                  <a:ext uri="{FF2B5EF4-FFF2-40B4-BE49-F238E27FC236}">
                    <a16:creationId xmlns:a16="http://schemas.microsoft.com/office/drawing/2014/main" id="{A7AEC813-5BE9-E130-3686-7E8D147B1CDD}"/>
                  </a:ext>
                </a:extLst>
              </p:cNvPr>
              <p:cNvSpPr txBox="1"/>
              <p:nvPr/>
            </p:nvSpPr>
            <p:spPr>
              <a:xfrm>
                <a:off x="1917455" y="1592685"/>
                <a:ext cx="5045726" cy="478144"/>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800"/>
                  </a:spcAft>
                  <a:buClr>
                    <a:srgbClr val="000000"/>
                  </a:buClr>
                  <a:buSzTx/>
                  <a:buFont typeface="Arial"/>
                  <a:buNone/>
                  <a:tabLst/>
                  <a:defRPr/>
                </a:pP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Phương</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trình</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trạng</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thái</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khí</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lí</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tưởng</a:t>
                </a:r>
                <a:endParaRPr kumimoji="0" lang="en-US" sz="230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grpSp>
          <p:nvGrpSpPr>
            <p:cNvPr id="29" name="Group 28">
              <a:extLst>
                <a:ext uri="{FF2B5EF4-FFF2-40B4-BE49-F238E27FC236}">
                  <a16:creationId xmlns:a16="http://schemas.microsoft.com/office/drawing/2014/main" id="{DDA944C0-5092-8DA4-5629-6F7F8ED7D210}"/>
                </a:ext>
              </a:extLst>
            </p:cNvPr>
            <p:cNvGrpSpPr/>
            <p:nvPr/>
          </p:nvGrpSpPr>
          <p:grpSpPr>
            <a:xfrm>
              <a:off x="1002616" y="3547075"/>
              <a:ext cx="881216" cy="881216"/>
              <a:chOff x="7867158" y="958601"/>
              <a:chExt cx="659004" cy="659004"/>
            </a:xfrm>
          </p:grpSpPr>
          <p:sp>
            <p:nvSpPr>
              <p:cNvPr id="30" name="Oval 29">
                <a:extLst>
                  <a:ext uri="{FF2B5EF4-FFF2-40B4-BE49-F238E27FC236}">
                    <a16:creationId xmlns:a16="http://schemas.microsoft.com/office/drawing/2014/main" id="{32691164-F45A-E8E5-22F8-523C367A33C6}"/>
                  </a:ext>
                </a:extLst>
              </p:cNvPr>
              <p:cNvSpPr/>
              <p:nvPr/>
            </p:nvSpPr>
            <p:spPr>
              <a:xfrm>
                <a:off x="7867158" y="958601"/>
                <a:ext cx="659004" cy="659004"/>
              </a:xfrm>
              <a:prstGeom prst="ellipse">
                <a:avLst/>
              </a:prstGeom>
              <a:solidFill>
                <a:srgbClr val="EB8D0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3"/>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E0774A3-7DE4-1154-5330-E5E1F95B0E47}"/>
                  </a:ext>
                </a:extLst>
              </p:cNvPr>
              <p:cNvSpPr txBox="1"/>
              <p:nvPr/>
            </p:nvSpPr>
            <p:spPr>
              <a:xfrm>
                <a:off x="7892302" y="1092462"/>
                <a:ext cx="608714" cy="3912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0</a:t>
                </a:r>
                <a:r>
                  <a:rPr lang="en-US" sz="2800" b="1" dirty="0">
                    <a:solidFill>
                      <a:srgbClr val="FFFFFF"/>
                    </a:solidFill>
                    <a:latin typeface="Arial" panose="020B0604020202020204" pitchFamily="34" charset="0"/>
                    <a:ea typeface="+mn-ea"/>
                    <a:cs typeface="Arial" panose="020B0604020202020204" pitchFamily="34" charset="0"/>
                  </a:rPr>
                  <a:t>3</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grpSp>
      <p:grpSp>
        <p:nvGrpSpPr>
          <p:cNvPr id="643" name="Group 642">
            <a:extLst>
              <a:ext uri="{FF2B5EF4-FFF2-40B4-BE49-F238E27FC236}">
                <a16:creationId xmlns:a16="http://schemas.microsoft.com/office/drawing/2014/main" id="{45C03463-511A-C3F0-66B6-0EF3E7486812}"/>
              </a:ext>
            </a:extLst>
          </p:cNvPr>
          <p:cNvGrpSpPr/>
          <p:nvPr/>
        </p:nvGrpSpPr>
        <p:grpSpPr>
          <a:xfrm>
            <a:off x="467706" y="1138165"/>
            <a:ext cx="7480891" cy="1120288"/>
            <a:chOff x="1002620" y="1171221"/>
            <a:chExt cx="7480891" cy="1120288"/>
          </a:xfrm>
        </p:grpSpPr>
        <p:grpSp>
          <p:nvGrpSpPr>
            <p:cNvPr id="22" name="Group 21">
              <a:extLst>
                <a:ext uri="{FF2B5EF4-FFF2-40B4-BE49-F238E27FC236}">
                  <a16:creationId xmlns:a16="http://schemas.microsoft.com/office/drawing/2014/main" id="{BA3D4F74-0CE2-B33E-4CD8-F4EED0A111E4}"/>
                </a:ext>
              </a:extLst>
            </p:cNvPr>
            <p:cNvGrpSpPr/>
            <p:nvPr/>
          </p:nvGrpSpPr>
          <p:grpSpPr>
            <a:xfrm>
              <a:off x="1410158" y="1410293"/>
              <a:ext cx="7073353" cy="881216"/>
              <a:chOff x="1410158" y="1410293"/>
              <a:chExt cx="7073353" cy="881216"/>
            </a:xfrm>
          </p:grpSpPr>
          <p:sp>
            <p:nvSpPr>
              <p:cNvPr id="20" name="Google Shape;648;p57">
                <a:extLst>
                  <a:ext uri="{FF2B5EF4-FFF2-40B4-BE49-F238E27FC236}">
                    <a16:creationId xmlns:a16="http://schemas.microsoft.com/office/drawing/2014/main" id="{2889C87B-DEA1-0324-6DDD-A32890C3FDF1}"/>
                  </a:ext>
                </a:extLst>
              </p:cNvPr>
              <p:cNvSpPr/>
              <p:nvPr/>
            </p:nvSpPr>
            <p:spPr>
              <a:xfrm>
                <a:off x="1410158" y="1410293"/>
                <a:ext cx="7073353" cy="881216"/>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algn="ctr">
                  <a:lnSpc>
                    <a:spcPct val="114000"/>
                  </a:lnSpc>
                  <a:spcBef>
                    <a:spcPts val="0"/>
                  </a:spcBef>
                  <a:spcAft>
                    <a:spcPts val="800"/>
                  </a:spcAft>
                </a:pPr>
                <a:endParaRPr lang="en-US" sz="2400" b="1" dirty="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AFFCA2E-01DC-3100-0ADF-7CF51D01ED2B}"/>
                  </a:ext>
                </a:extLst>
              </p:cNvPr>
              <p:cNvSpPr txBox="1"/>
              <p:nvPr/>
            </p:nvSpPr>
            <p:spPr>
              <a:xfrm>
                <a:off x="1917458" y="1611829"/>
                <a:ext cx="6566053" cy="478144"/>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800"/>
                  </a:spcAft>
                  <a:buClr>
                    <a:srgbClr val="000000"/>
                  </a:buClr>
                  <a:buSzTx/>
                  <a:buFont typeface="Arial"/>
                  <a:buNone/>
                  <a:tabLst/>
                  <a:defRPr/>
                </a:pP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Mối</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liên</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hệ</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giữa</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thể</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tích</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áp</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suất</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của</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chất</a:t>
                </a:r>
                <a:r>
                  <a:rPr kumimoji="0" lang="en-US" sz="230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30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khí</a:t>
                </a:r>
                <a:endParaRPr kumimoji="0" lang="en-US" sz="230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grpSp>
          <p:nvGrpSpPr>
            <p:cNvPr id="19" name="Group 18">
              <a:extLst>
                <a:ext uri="{FF2B5EF4-FFF2-40B4-BE49-F238E27FC236}">
                  <a16:creationId xmlns:a16="http://schemas.microsoft.com/office/drawing/2014/main" id="{19E76193-67EF-66E0-386C-F7BA0AE65E26}"/>
                </a:ext>
              </a:extLst>
            </p:cNvPr>
            <p:cNvGrpSpPr/>
            <p:nvPr/>
          </p:nvGrpSpPr>
          <p:grpSpPr>
            <a:xfrm>
              <a:off x="1002620" y="1171221"/>
              <a:ext cx="881216" cy="881216"/>
              <a:chOff x="7867158" y="958601"/>
              <a:chExt cx="659004" cy="659004"/>
            </a:xfrm>
          </p:grpSpPr>
          <p:sp>
            <p:nvSpPr>
              <p:cNvPr id="17" name="Oval 16">
                <a:extLst>
                  <a:ext uri="{FF2B5EF4-FFF2-40B4-BE49-F238E27FC236}">
                    <a16:creationId xmlns:a16="http://schemas.microsoft.com/office/drawing/2014/main" id="{D743AF22-27D9-0200-A1DF-2927FD9A2926}"/>
                  </a:ext>
                </a:extLst>
              </p:cNvPr>
              <p:cNvSpPr/>
              <p:nvPr/>
            </p:nvSpPr>
            <p:spPr>
              <a:xfrm>
                <a:off x="7867158" y="958601"/>
                <a:ext cx="659004" cy="659004"/>
              </a:xfrm>
              <a:prstGeom prst="ellipse">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3"/>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F9513FE-E820-5C5B-15EF-3D79B940534F}"/>
                  </a:ext>
                </a:extLst>
              </p:cNvPr>
              <p:cNvSpPr txBox="1"/>
              <p:nvPr/>
            </p:nvSpPr>
            <p:spPr>
              <a:xfrm>
                <a:off x="7892302" y="1092462"/>
                <a:ext cx="608714" cy="3912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01</a:t>
                </a:r>
              </a:p>
            </p:txBody>
          </p:sp>
        </p:grpSp>
      </p:grpSp>
      <p:pic>
        <p:nvPicPr>
          <p:cNvPr id="651" name="Picture 650">
            <a:extLst>
              <a:ext uri="{FF2B5EF4-FFF2-40B4-BE49-F238E27FC236}">
                <a16:creationId xmlns:a16="http://schemas.microsoft.com/office/drawing/2014/main" id="{55E6AB29-071A-CE35-A379-EBBB36CF3C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6200000">
            <a:off x="7696302" y="-37131"/>
            <a:ext cx="1455395" cy="1455395"/>
          </a:xfrm>
          <a:prstGeom prst="rect">
            <a:avLst/>
          </a:prstGeom>
        </p:spPr>
      </p:pic>
      <p:sp>
        <p:nvSpPr>
          <p:cNvPr id="659" name="Google Shape;645;p57"/>
          <p:cNvSpPr txBox="1">
            <a:spLocks noGrp="1"/>
          </p:cNvSpPr>
          <p:nvPr>
            <p:ph type="title"/>
          </p:nvPr>
        </p:nvSpPr>
        <p:spPr>
          <a:xfrm>
            <a:off x="720000" y="40974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Arial" panose="020B0604020202020204" pitchFamily="34" charset="0"/>
                <a:cs typeface="Arial" panose="020B0604020202020204" pitchFamily="34" charset="0"/>
              </a:rPr>
              <a:t>NỘI DUNG BÀI HỌC</a:t>
            </a:r>
            <a:endParaRPr sz="3200" dirty="0">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500"/>
                                        <p:tgtEl>
                                          <p:spTgt spid="643"/>
                                        </p:tgtEl>
                                      </p:cBhvr>
                                    </p:animEffect>
                                    <p:anim calcmode="lin" valueType="num">
                                      <p:cBhvr>
                                        <p:cTn id="8" dur="500" fill="hold"/>
                                        <p:tgtEl>
                                          <p:spTgt spid="643"/>
                                        </p:tgtEl>
                                        <p:attrNameLst>
                                          <p:attrName>ppt_x</p:attrName>
                                        </p:attrNameLst>
                                      </p:cBhvr>
                                      <p:tavLst>
                                        <p:tav tm="0">
                                          <p:val>
                                            <p:strVal val="#ppt_x"/>
                                          </p:val>
                                        </p:tav>
                                        <p:tav tm="100000">
                                          <p:val>
                                            <p:strVal val="#ppt_x"/>
                                          </p:val>
                                        </p:tav>
                                      </p:tavLst>
                                    </p:anim>
                                    <p:anim calcmode="lin" valueType="num">
                                      <p:cBhvr>
                                        <p:cTn id="9" dur="500" fill="hold"/>
                                        <p:tgtEl>
                                          <p:spTgt spid="64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44"/>
                                        </p:tgtEl>
                                        <p:attrNameLst>
                                          <p:attrName>style.visibility</p:attrName>
                                        </p:attrNameLst>
                                      </p:cBhvr>
                                      <p:to>
                                        <p:strVal val="visible"/>
                                      </p:to>
                                    </p:set>
                                    <p:animEffect transition="in" filter="fade">
                                      <p:cBhvr>
                                        <p:cTn id="13" dur="500"/>
                                        <p:tgtEl>
                                          <p:spTgt spid="644"/>
                                        </p:tgtEl>
                                      </p:cBhvr>
                                    </p:animEffect>
                                    <p:anim calcmode="lin" valueType="num">
                                      <p:cBhvr>
                                        <p:cTn id="14" dur="500" fill="hold"/>
                                        <p:tgtEl>
                                          <p:spTgt spid="644"/>
                                        </p:tgtEl>
                                        <p:attrNameLst>
                                          <p:attrName>ppt_x</p:attrName>
                                        </p:attrNameLst>
                                      </p:cBhvr>
                                      <p:tavLst>
                                        <p:tav tm="0">
                                          <p:val>
                                            <p:strVal val="#ppt_x"/>
                                          </p:val>
                                        </p:tav>
                                        <p:tav tm="100000">
                                          <p:val>
                                            <p:strVal val="#ppt_x"/>
                                          </p:val>
                                        </p:tav>
                                      </p:tavLst>
                                    </p:anim>
                                    <p:anim calcmode="lin" valueType="num">
                                      <p:cBhvr>
                                        <p:cTn id="15" dur="500" fill="hold"/>
                                        <p:tgtEl>
                                          <p:spTgt spid="64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46"/>
                                        </p:tgtEl>
                                        <p:attrNameLst>
                                          <p:attrName>style.visibility</p:attrName>
                                        </p:attrNameLst>
                                      </p:cBhvr>
                                      <p:to>
                                        <p:strVal val="visible"/>
                                      </p:to>
                                    </p:set>
                                    <p:animEffect transition="in" filter="fade">
                                      <p:cBhvr>
                                        <p:cTn id="19" dur="500"/>
                                        <p:tgtEl>
                                          <p:spTgt spid="646"/>
                                        </p:tgtEl>
                                      </p:cBhvr>
                                    </p:animEffect>
                                    <p:anim calcmode="lin" valueType="num">
                                      <p:cBhvr>
                                        <p:cTn id="20" dur="500" fill="hold"/>
                                        <p:tgtEl>
                                          <p:spTgt spid="646"/>
                                        </p:tgtEl>
                                        <p:attrNameLst>
                                          <p:attrName>ppt_x</p:attrName>
                                        </p:attrNameLst>
                                      </p:cBhvr>
                                      <p:tavLst>
                                        <p:tav tm="0">
                                          <p:val>
                                            <p:strVal val="#ppt_x"/>
                                          </p:val>
                                        </p:tav>
                                        <p:tav tm="100000">
                                          <p:val>
                                            <p:strVal val="#ppt_x"/>
                                          </p:val>
                                        </p:tav>
                                      </p:tavLst>
                                    </p:anim>
                                    <p:anim calcmode="lin" valueType="num">
                                      <p:cBhvr>
                                        <p:cTn id="21" dur="500" fill="hold"/>
                                        <p:tgtEl>
                                          <p:spTgt spid="6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AEE4EE"/>
        </a:solidFill>
        <a:effectLst/>
      </p:bgPr>
    </p:bg>
    <p:spTree>
      <p:nvGrpSpPr>
        <p:cNvPr id="1" name=""/>
        <p:cNvGrpSpPr/>
        <p:nvPr/>
      </p:nvGrpSpPr>
      <p:grpSpPr>
        <a:xfrm>
          <a:off x="0" y="0"/>
          <a:ext cx="0" cy="0"/>
          <a:chOff x="0" y="0"/>
          <a:chExt cx="0" cy="0"/>
        </a:xfrm>
      </p:grpSpPr>
      <p:sp>
        <p:nvSpPr>
          <p:cNvPr id="11" name="Snip Diagonal Corner Rectangle 3">
            <a:extLst>
              <a:ext uri="{FF2B5EF4-FFF2-40B4-BE49-F238E27FC236}">
                <a16:creationId xmlns:a16="http://schemas.microsoft.com/office/drawing/2014/main" id="{3A2C9618-42E2-B9AD-56C4-0F9BC37B7E4D}"/>
              </a:ext>
            </a:extLst>
          </p:cNvPr>
          <p:cNvSpPr/>
          <p:nvPr/>
        </p:nvSpPr>
        <p:spPr>
          <a:xfrm>
            <a:off x="682052" y="519878"/>
            <a:ext cx="7779895" cy="1455294"/>
          </a:xfrm>
          <a:prstGeom prst="snip2DiagRect">
            <a:avLst/>
          </a:prstGeom>
          <a:solidFill>
            <a:srgbClr val="FFFFFF"/>
          </a:solidFill>
          <a:ln w="38100" cap="flat" cmpd="sng" algn="ctr">
            <a:noFill/>
            <a:prstDash val="solid"/>
            <a:miter lim="800000"/>
          </a:ln>
          <a:effectLst/>
        </p:spPr>
        <p:txBody>
          <a:bodyPr rtlCol="0" anchor="ctr"/>
          <a:lstStyle/>
          <a:p>
            <a:pPr algn="ctr">
              <a:lnSpc>
                <a:spcPct val="150000"/>
              </a:lnSpc>
              <a:buClrTx/>
              <a:defRPr/>
            </a:pPr>
            <a:r>
              <a:rPr lang="en-US" sz="2400" b="1" kern="1200" dirty="0" err="1">
                <a:solidFill>
                  <a:srgbClr val="F2557A">
                    <a:lumMod val="75000"/>
                  </a:srgbClr>
                </a:solidFill>
                <a:latin typeface="Arial" panose="020B0604020202020204" pitchFamily="34" charset="0"/>
                <a:ea typeface="+mn-ea"/>
                <a:cs typeface="Arial" panose="020B0604020202020204" pitchFamily="34" charset="0"/>
              </a:rPr>
              <a:t>Câu</a:t>
            </a:r>
            <a:r>
              <a:rPr lang="en-US" sz="2400" b="1" kern="1200" dirty="0">
                <a:solidFill>
                  <a:srgbClr val="F2557A">
                    <a:lumMod val="75000"/>
                  </a:srgbClr>
                </a:solidFill>
                <a:latin typeface="Arial" panose="020B0604020202020204" pitchFamily="34" charset="0"/>
                <a:ea typeface="+mn-ea"/>
                <a:cs typeface="Arial" panose="020B0604020202020204" pitchFamily="34" charset="0"/>
              </a:rPr>
              <a:t> 3: </a:t>
            </a:r>
            <a:r>
              <a:rPr lang="en-US" sz="2400" kern="1200" dirty="0" err="1">
                <a:latin typeface="Arial" panose="020B0604020202020204" pitchFamily="34" charset="0"/>
                <a:ea typeface="+mn-ea"/>
                <a:cs typeface="Arial" panose="020B0604020202020204" pitchFamily="34" charset="0"/>
              </a:rPr>
              <a:t>Đâu</a:t>
            </a:r>
            <a:r>
              <a:rPr lang="en-US" sz="2400" kern="1200" dirty="0">
                <a:latin typeface="Arial" panose="020B0604020202020204" pitchFamily="34" charset="0"/>
                <a:ea typeface="+mn-ea"/>
                <a:cs typeface="Arial" panose="020B0604020202020204" pitchFamily="34" charset="0"/>
              </a:rPr>
              <a:t> </a:t>
            </a:r>
            <a:r>
              <a:rPr lang="en-US" sz="2400" kern="1200" dirty="0" err="1">
                <a:latin typeface="Arial" panose="020B0604020202020204" pitchFamily="34" charset="0"/>
                <a:ea typeface="+mn-ea"/>
                <a:cs typeface="Arial" panose="020B0604020202020204" pitchFamily="34" charset="0"/>
              </a:rPr>
              <a:t>là</a:t>
            </a:r>
            <a:r>
              <a:rPr lang="en-US" sz="2400" kern="1200" dirty="0">
                <a:latin typeface="Arial" panose="020B0604020202020204" pitchFamily="34" charset="0"/>
                <a:ea typeface="+mn-ea"/>
                <a:cs typeface="Arial" panose="020B0604020202020204" pitchFamily="34" charset="0"/>
              </a:rPr>
              <a:t> </a:t>
            </a:r>
            <a:r>
              <a:rPr lang="en-US" sz="2400" kern="1200" dirty="0" err="1">
                <a:latin typeface="Arial" panose="020B0604020202020204" pitchFamily="34" charset="0"/>
                <a:ea typeface="+mn-ea"/>
                <a:cs typeface="Arial" panose="020B0604020202020204" pitchFamily="34" charset="0"/>
              </a:rPr>
              <a:t>nhóm</a:t>
            </a:r>
            <a:r>
              <a:rPr lang="en-US" sz="2400" kern="1200" dirty="0">
                <a:latin typeface="Arial" panose="020B0604020202020204" pitchFamily="34" charset="0"/>
                <a:ea typeface="+mn-ea"/>
                <a:cs typeface="Arial" panose="020B0604020202020204" pitchFamily="34" charset="0"/>
              </a:rPr>
              <a:t> </a:t>
            </a:r>
            <a:r>
              <a:rPr lang="en-US" sz="2400" kern="1200" dirty="0" err="1">
                <a:latin typeface="Arial" panose="020B0604020202020204" pitchFamily="34" charset="0"/>
                <a:ea typeface="+mn-ea"/>
                <a:cs typeface="Arial" panose="020B0604020202020204" pitchFamily="34" charset="0"/>
              </a:rPr>
              <a:t>các</a:t>
            </a:r>
            <a:r>
              <a:rPr lang="en-US" sz="2400" kern="1200" dirty="0">
                <a:latin typeface="Arial" panose="020B0604020202020204" pitchFamily="34" charset="0"/>
                <a:ea typeface="+mn-ea"/>
                <a:cs typeface="Arial" panose="020B0604020202020204" pitchFamily="34" charset="0"/>
              </a:rPr>
              <a:t> </a:t>
            </a:r>
            <a:r>
              <a:rPr lang="en-US" sz="2400" kern="1200" dirty="0" err="1">
                <a:latin typeface="Arial" panose="020B0604020202020204" pitchFamily="34" charset="0"/>
                <a:ea typeface="+mn-ea"/>
                <a:cs typeface="Arial" panose="020B0604020202020204" pitchFamily="34" charset="0"/>
              </a:rPr>
              <a:t>thông</a:t>
            </a:r>
            <a:r>
              <a:rPr lang="en-US" sz="2400" kern="1200" dirty="0">
                <a:latin typeface="Arial" panose="020B0604020202020204" pitchFamily="34" charset="0"/>
                <a:ea typeface="+mn-ea"/>
                <a:cs typeface="Arial" panose="020B0604020202020204" pitchFamily="34" charset="0"/>
              </a:rPr>
              <a:t> </a:t>
            </a:r>
            <a:r>
              <a:rPr lang="en-US" sz="2400" kern="1200" dirty="0" err="1">
                <a:latin typeface="Arial" panose="020B0604020202020204" pitchFamily="34" charset="0"/>
                <a:ea typeface="+mn-ea"/>
                <a:cs typeface="Arial" panose="020B0604020202020204" pitchFamily="34" charset="0"/>
              </a:rPr>
              <a:t>số</a:t>
            </a:r>
            <a:r>
              <a:rPr lang="en-US" sz="2400" kern="1200" dirty="0">
                <a:latin typeface="Arial" panose="020B0604020202020204" pitchFamily="34" charset="0"/>
                <a:ea typeface="+mn-ea"/>
                <a:cs typeface="Arial" panose="020B0604020202020204" pitchFamily="34" charset="0"/>
              </a:rPr>
              <a:t> </a:t>
            </a:r>
            <a:r>
              <a:rPr lang="en-US" sz="2400" kern="1200" dirty="0" err="1">
                <a:latin typeface="Arial" panose="020B0604020202020204" pitchFamily="34" charset="0"/>
                <a:ea typeface="+mn-ea"/>
                <a:cs typeface="Arial" panose="020B0604020202020204" pitchFamily="34" charset="0"/>
              </a:rPr>
              <a:t>trạng</a:t>
            </a:r>
            <a:r>
              <a:rPr lang="en-US" sz="2400" kern="1200" dirty="0">
                <a:latin typeface="Arial" panose="020B0604020202020204" pitchFamily="34" charset="0"/>
                <a:ea typeface="+mn-ea"/>
                <a:cs typeface="Arial" panose="020B0604020202020204" pitchFamily="34" charset="0"/>
              </a:rPr>
              <a:t> </a:t>
            </a:r>
            <a:r>
              <a:rPr lang="en-US" sz="2400" kern="1200" dirty="0" err="1">
                <a:latin typeface="Arial" panose="020B0604020202020204" pitchFamily="34" charset="0"/>
                <a:ea typeface="+mn-ea"/>
                <a:cs typeface="Arial" panose="020B0604020202020204" pitchFamily="34" charset="0"/>
              </a:rPr>
              <a:t>thái</a:t>
            </a:r>
            <a:r>
              <a:rPr lang="en-US" sz="2400" kern="1200" dirty="0">
                <a:latin typeface="Arial" panose="020B0604020202020204" pitchFamily="34" charset="0"/>
                <a:ea typeface="+mn-ea"/>
                <a:cs typeface="Arial" panose="020B0604020202020204" pitchFamily="34" charset="0"/>
              </a:rPr>
              <a:t> </a:t>
            </a:r>
            <a:r>
              <a:rPr lang="en-US" sz="2400" kern="1200" dirty="0" err="1">
                <a:latin typeface="Arial" panose="020B0604020202020204" pitchFamily="34" charset="0"/>
                <a:ea typeface="+mn-ea"/>
                <a:cs typeface="Arial" panose="020B0604020202020204" pitchFamily="34" charset="0"/>
              </a:rPr>
              <a:t>của</a:t>
            </a:r>
            <a:r>
              <a:rPr lang="en-US" sz="2400" kern="1200" dirty="0">
                <a:latin typeface="Arial" panose="020B0604020202020204" pitchFamily="34" charset="0"/>
                <a:ea typeface="+mn-ea"/>
                <a:cs typeface="Arial" panose="020B0604020202020204" pitchFamily="34" charset="0"/>
              </a:rPr>
              <a:t> </a:t>
            </a:r>
          </a:p>
          <a:p>
            <a:pPr algn="ctr">
              <a:lnSpc>
                <a:spcPct val="150000"/>
              </a:lnSpc>
              <a:buClrTx/>
              <a:defRPr/>
            </a:pPr>
            <a:r>
              <a:rPr lang="en-US" sz="2400" kern="1200" dirty="0" err="1">
                <a:latin typeface="Arial" panose="020B0604020202020204" pitchFamily="34" charset="0"/>
                <a:ea typeface="+mn-ea"/>
                <a:cs typeface="Arial" panose="020B0604020202020204" pitchFamily="34" charset="0"/>
              </a:rPr>
              <a:t>một</a:t>
            </a:r>
            <a:r>
              <a:rPr lang="en-US" sz="2400" kern="1200" dirty="0">
                <a:latin typeface="Arial" panose="020B0604020202020204" pitchFamily="34" charset="0"/>
                <a:ea typeface="+mn-ea"/>
                <a:cs typeface="Arial" panose="020B0604020202020204" pitchFamily="34" charset="0"/>
              </a:rPr>
              <a:t> </a:t>
            </a:r>
            <a:r>
              <a:rPr lang="en-US" sz="2400" kern="1200" dirty="0" err="1">
                <a:latin typeface="Arial" panose="020B0604020202020204" pitchFamily="34" charset="0"/>
                <a:ea typeface="+mn-ea"/>
                <a:cs typeface="Arial" panose="020B0604020202020204" pitchFamily="34" charset="0"/>
              </a:rPr>
              <a:t>lượng</a:t>
            </a:r>
            <a:r>
              <a:rPr lang="en-US" sz="2400" kern="1200" dirty="0">
                <a:latin typeface="Arial" panose="020B0604020202020204" pitchFamily="34" charset="0"/>
                <a:ea typeface="+mn-ea"/>
                <a:cs typeface="Arial" panose="020B0604020202020204" pitchFamily="34" charset="0"/>
              </a:rPr>
              <a:t> </a:t>
            </a:r>
            <a:r>
              <a:rPr lang="en-US" sz="2400" kern="1200" dirty="0" err="1">
                <a:latin typeface="Arial" panose="020B0604020202020204" pitchFamily="34" charset="0"/>
                <a:ea typeface="+mn-ea"/>
                <a:cs typeface="Arial" panose="020B0604020202020204" pitchFamily="34" charset="0"/>
              </a:rPr>
              <a:t>khí</a:t>
            </a:r>
            <a:r>
              <a:rPr lang="en-US" sz="2400" kern="1200" dirty="0">
                <a:latin typeface="Arial" panose="020B0604020202020204" pitchFamily="34" charset="0"/>
                <a:ea typeface="+mn-ea"/>
                <a:cs typeface="Arial" panose="020B0604020202020204" pitchFamily="34" charset="0"/>
              </a:rPr>
              <a:t> </a:t>
            </a:r>
            <a:r>
              <a:rPr lang="en-US" sz="2400" kern="1200" dirty="0" err="1">
                <a:latin typeface="Arial" panose="020B0604020202020204" pitchFamily="34" charset="0"/>
                <a:ea typeface="+mn-ea"/>
                <a:cs typeface="Arial" panose="020B0604020202020204" pitchFamily="34" charset="0"/>
              </a:rPr>
              <a:t>xác</a:t>
            </a:r>
            <a:r>
              <a:rPr lang="en-US" sz="2400" kern="1200" dirty="0">
                <a:latin typeface="Arial" panose="020B0604020202020204" pitchFamily="34" charset="0"/>
                <a:ea typeface="+mn-ea"/>
                <a:cs typeface="Arial" panose="020B0604020202020204" pitchFamily="34" charset="0"/>
              </a:rPr>
              <a:t> </a:t>
            </a:r>
            <a:r>
              <a:rPr lang="en-US" sz="2400" kern="1200" dirty="0" err="1">
                <a:latin typeface="Arial" panose="020B0604020202020204" pitchFamily="34" charset="0"/>
                <a:ea typeface="+mn-ea"/>
                <a:cs typeface="Arial" panose="020B0604020202020204" pitchFamily="34" charset="0"/>
              </a:rPr>
              <a:t>định</a:t>
            </a:r>
            <a:r>
              <a:rPr lang="en-US" sz="2400" kern="1200" dirty="0">
                <a:latin typeface="Arial" panose="020B0604020202020204" pitchFamily="34" charset="0"/>
                <a:ea typeface="+mn-ea"/>
                <a:cs typeface="Arial" panose="020B0604020202020204" pitchFamily="34" charset="0"/>
              </a:rPr>
              <a:t>?</a:t>
            </a:r>
            <a:r>
              <a:rPr lang="en-US" sz="2400" b="1" kern="1200" dirty="0">
                <a:solidFill>
                  <a:srgbClr val="F2557A">
                    <a:lumMod val="75000"/>
                  </a:srgbClr>
                </a:solidFill>
                <a:latin typeface="Arial" panose="020B0604020202020204" pitchFamily="34" charset="0"/>
                <a:ea typeface="+mn-ea"/>
                <a:cs typeface="Arial" panose="020B0604020202020204" pitchFamily="34" charset="0"/>
              </a:rPr>
              <a:t> </a:t>
            </a:r>
            <a:endParaRPr lang="en-US" sz="2400" dirty="0"/>
          </a:p>
        </p:txBody>
      </p:sp>
      <p:sp>
        <p:nvSpPr>
          <p:cNvPr id="12" name="Rectangle 11">
            <a:extLst>
              <a:ext uri="{FF2B5EF4-FFF2-40B4-BE49-F238E27FC236}">
                <a16:creationId xmlns:a16="http://schemas.microsoft.com/office/drawing/2014/main" id="{EA0FAC0D-7AD9-598D-6AF0-58A4C37CD261}"/>
              </a:ext>
            </a:extLst>
          </p:cNvPr>
          <p:cNvSpPr/>
          <p:nvPr/>
        </p:nvSpPr>
        <p:spPr>
          <a:xfrm>
            <a:off x="887768" y="2200340"/>
            <a:ext cx="3464906" cy="1154494"/>
          </a:xfrm>
          <a:prstGeom prst="rect">
            <a:avLst/>
          </a:prstGeom>
          <a:solidFill>
            <a:srgbClr val="FFFFFF"/>
          </a:solidFill>
          <a:ln w="28575" cap="flat" cmpd="sng" algn="ctr">
            <a:noFill/>
            <a:prstDash val="solid"/>
            <a:miter lim="800000"/>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400" kern="1200" dirty="0">
                <a:solidFill>
                  <a:prstClr val="black"/>
                </a:solidFill>
                <a:latin typeface="Arial" panose="020B0604020202020204" pitchFamily="34" charset="0"/>
                <a:ea typeface="+mn-ea"/>
                <a:cs typeface="Arial" panose="020B0604020202020204" pitchFamily="34" charset="0"/>
              </a:rPr>
              <a:t>A</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Áp</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suất</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nhiệt</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độ</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thể</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tích</a:t>
            </a:r>
            <a:r>
              <a:rPr lang="en-US" sz="2400" kern="1200" dirty="0">
                <a:solidFill>
                  <a:prstClr val="black"/>
                </a:solidFill>
                <a:latin typeface="Arial" panose="020B0604020202020204" pitchFamily="34" charset="0"/>
                <a:ea typeface="+mn-ea"/>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DF934599-92E1-5CBD-B0FE-BA53F20D95D1}"/>
              </a:ext>
            </a:extLst>
          </p:cNvPr>
          <p:cNvSpPr/>
          <p:nvPr/>
        </p:nvSpPr>
        <p:spPr>
          <a:xfrm>
            <a:off x="4819344" y="2185403"/>
            <a:ext cx="3464906" cy="1154494"/>
          </a:xfrm>
          <a:prstGeom prst="rect">
            <a:avLst/>
          </a:prstGeom>
          <a:solidFill>
            <a:srgbClr val="FFFFFF"/>
          </a:solidFill>
          <a:ln w="28575" cap="flat" cmpd="sng" algn="ctr">
            <a:noFill/>
            <a:prstDash val="solid"/>
            <a:miter lim="800000"/>
          </a:ln>
          <a:effectLst/>
        </p:spPr>
        <p:txBody>
          <a:bodyPr rtlCol="0" anchor="ctr"/>
          <a:lstStyle/>
          <a:p>
            <a:pPr algn="just">
              <a:lnSpc>
                <a:spcPct val="150000"/>
              </a:lnSpc>
              <a:buClrTx/>
              <a:buFontTx/>
              <a:buNone/>
              <a:defRPr/>
            </a:pPr>
            <a:r>
              <a:rPr lang="vi-VN" sz="2400" kern="1200" dirty="0">
                <a:solidFill>
                  <a:prstClr val="black"/>
                </a:solidFill>
                <a:latin typeface="Arial" panose="020B0604020202020204" pitchFamily="34" charset="0"/>
                <a:ea typeface="+mn-ea"/>
                <a:cs typeface="Arial" panose="020B0604020202020204" pitchFamily="34" charset="0"/>
              </a:rPr>
              <a:t>B. </a:t>
            </a:r>
            <a:r>
              <a:rPr lang="en-US" sz="2400" kern="1200" dirty="0" err="1">
                <a:solidFill>
                  <a:prstClr val="black"/>
                </a:solidFill>
                <a:latin typeface="Arial" panose="020B0604020202020204" pitchFamily="34" charset="0"/>
                <a:ea typeface="+mn-ea"/>
                <a:cs typeface="Arial" panose="020B0604020202020204" pitchFamily="34" charset="0"/>
              </a:rPr>
              <a:t>Áp</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suất</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nhiệt</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độ</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khối</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lượng</a:t>
            </a:r>
            <a:r>
              <a:rPr lang="en-US" sz="2400" kern="1200" dirty="0">
                <a:solidFill>
                  <a:prstClr val="black"/>
                </a:solidFill>
                <a:latin typeface="Arial" panose="020B0604020202020204" pitchFamily="34" charset="0"/>
                <a:ea typeface="+mn-ea"/>
                <a:cs typeface="Arial" panose="020B0604020202020204" pitchFamily="34" charset="0"/>
              </a:rPr>
              <a:t>.</a:t>
            </a:r>
            <a:endParaRPr lang="vi-VN" sz="2400" kern="1200" dirty="0">
              <a:solidFill>
                <a:prstClr val="black"/>
              </a:solidFill>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06D55975-BFA7-0168-EC19-D2FE4F8B1BB9}"/>
              </a:ext>
            </a:extLst>
          </p:cNvPr>
          <p:cNvSpPr/>
          <p:nvPr/>
        </p:nvSpPr>
        <p:spPr>
          <a:xfrm>
            <a:off x="887768" y="3566329"/>
            <a:ext cx="3464906" cy="1154494"/>
          </a:xfrm>
          <a:prstGeom prst="rect">
            <a:avLst/>
          </a:prstGeom>
          <a:solidFill>
            <a:srgbClr val="FFFFFF"/>
          </a:solidFill>
          <a:ln w="28575" cap="flat" cmpd="sng" algn="ctr">
            <a:noFill/>
            <a:prstDash val="solid"/>
            <a:miter lim="800000"/>
          </a:ln>
          <a:effectLst/>
        </p:spPr>
        <p:txBody>
          <a:bodyPr rtlCol="0" anchor="ctr"/>
          <a:lstStyle/>
          <a:p>
            <a:pPr algn="just">
              <a:lnSpc>
                <a:spcPct val="150000"/>
              </a:lnSpc>
              <a:buClrTx/>
              <a:buFontTx/>
              <a:buNone/>
              <a:defRPr/>
            </a:pPr>
            <a:r>
              <a:rPr lang="vi-VN" sz="2400" kern="1200" dirty="0">
                <a:solidFill>
                  <a:prstClr val="black"/>
                </a:solidFill>
                <a:latin typeface="Arial" panose="020B0604020202020204" pitchFamily="34" charset="0"/>
                <a:ea typeface="+mn-ea"/>
                <a:cs typeface="Arial" panose="020B0604020202020204" pitchFamily="34" charset="0"/>
              </a:rPr>
              <a:t>C. </a:t>
            </a:r>
            <a:r>
              <a:rPr lang="en-US" sz="2400" kern="1200" dirty="0" err="1">
                <a:solidFill>
                  <a:prstClr val="black"/>
                </a:solidFill>
                <a:latin typeface="Arial" panose="020B0604020202020204" pitchFamily="34" charset="0"/>
                <a:ea typeface="+mn-ea"/>
                <a:cs typeface="Arial" panose="020B0604020202020204" pitchFamily="34" charset="0"/>
              </a:rPr>
              <a:t>Khối</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lượng</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nhiệt</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độ</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thể</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tích</a:t>
            </a:r>
            <a:r>
              <a:rPr lang="en-US" sz="2400" kern="1200" dirty="0">
                <a:solidFill>
                  <a:prstClr val="black"/>
                </a:solidFill>
                <a:latin typeface="Arial" panose="020B0604020202020204" pitchFamily="34" charset="0"/>
                <a:ea typeface="+mn-ea"/>
                <a:cs typeface="Arial" panose="020B0604020202020204" pitchFamily="34" charset="0"/>
              </a:rPr>
              <a:t>.</a:t>
            </a:r>
            <a:endParaRPr lang="vi-VN" sz="2400" kern="1200" dirty="0">
              <a:solidFill>
                <a:prstClr val="black"/>
              </a:solidFill>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F789B50A-DAFC-3E88-7410-D4914B715761}"/>
              </a:ext>
            </a:extLst>
          </p:cNvPr>
          <p:cNvSpPr/>
          <p:nvPr/>
        </p:nvSpPr>
        <p:spPr>
          <a:xfrm>
            <a:off x="4819344" y="3565065"/>
            <a:ext cx="3464906" cy="1154494"/>
          </a:xfrm>
          <a:prstGeom prst="rect">
            <a:avLst/>
          </a:prstGeom>
          <a:solidFill>
            <a:srgbClr val="FFFFFF"/>
          </a:solidFill>
          <a:ln w="28575" cap="flat" cmpd="sng" algn="ctr">
            <a:noFill/>
            <a:prstDash val="solid"/>
            <a:miter lim="800000"/>
          </a:ln>
          <a:effectLst/>
        </p:spPr>
        <p:txBody>
          <a:bodyPr rtlCol="0" anchor="ctr"/>
          <a:lstStyle/>
          <a:p>
            <a:pPr algn="just">
              <a:lnSpc>
                <a:spcPct val="150000"/>
              </a:lnSpc>
              <a:buClrTx/>
              <a:buFontTx/>
              <a:buNone/>
              <a:defRPr/>
            </a:pPr>
            <a:r>
              <a:rPr lang="en-US" sz="2400" kern="1200" dirty="0">
                <a:solidFill>
                  <a:prstClr val="black"/>
                </a:solidFill>
                <a:latin typeface="Arial" panose="020B0604020202020204" pitchFamily="34" charset="0"/>
                <a:ea typeface="+mn-ea"/>
                <a:cs typeface="Arial" panose="020B0604020202020204" pitchFamily="34" charset="0"/>
              </a:rPr>
              <a:t>D</a:t>
            </a:r>
            <a:r>
              <a:rPr lang="vi-VN"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Khối</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lượng</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áp</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suất</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thể</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tích</a:t>
            </a:r>
            <a:r>
              <a:rPr lang="en-US" sz="2400" kern="1200" dirty="0">
                <a:solidFill>
                  <a:prstClr val="black"/>
                </a:solidFill>
                <a:latin typeface="Arial" panose="020B0604020202020204" pitchFamily="34" charset="0"/>
                <a:ea typeface="+mn-ea"/>
                <a:cs typeface="Arial" panose="020B0604020202020204" pitchFamily="34" charset="0"/>
              </a:rPr>
              <a:t>.</a:t>
            </a:r>
            <a:endParaRPr lang="vi-VN" sz="2400" kern="1200" dirty="0">
              <a:solidFill>
                <a:prstClr val="black"/>
              </a:solidFill>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96B02812-0090-C0B2-49B4-B23A2892D80C}"/>
              </a:ext>
            </a:extLst>
          </p:cNvPr>
          <p:cNvPicPr>
            <a:picLocks noChangeAspect="1"/>
          </p:cNvPicPr>
          <p:nvPr/>
        </p:nvPicPr>
        <p:blipFill rotWithShape="1">
          <a:blip r:embed="rId5" cstate="hqprint">
            <a:duotone>
              <a:prstClr val="black"/>
              <a:srgbClr val="70AD47">
                <a:tint val="45000"/>
                <a:satMod val="400000"/>
              </a:srgbClr>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r="-5485"/>
          <a:stretch/>
        </p:blipFill>
        <p:spPr>
          <a:xfrm>
            <a:off x="3604693" y="2564427"/>
            <a:ext cx="719964" cy="575930"/>
          </a:xfrm>
          <a:prstGeom prst="rect">
            <a:avLst/>
          </a:prstGeom>
        </p:spPr>
      </p:pic>
      <p:pic>
        <p:nvPicPr>
          <p:cNvPr id="17" name="Picture 16">
            <a:extLst>
              <a:ext uri="{FF2B5EF4-FFF2-40B4-BE49-F238E27FC236}">
                <a16:creationId xmlns:a16="http://schemas.microsoft.com/office/drawing/2014/main" id="{332B1F1D-B3D8-C52D-7E63-B0745E97D3D8}"/>
              </a:ext>
            </a:extLst>
          </p:cNvPr>
          <p:cNvPicPr>
            <a:picLocks noChangeAspect="1"/>
          </p:cNvPicPr>
          <p:nvPr/>
        </p:nvPicPr>
        <p:blipFill rotWithShape="1">
          <a:blip r:embed="rId7"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3604693" y="3855962"/>
            <a:ext cx="654404" cy="572700"/>
          </a:xfrm>
          <a:prstGeom prst="rect">
            <a:avLst/>
          </a:prstGeom>
        </p:spPr>
      </p:pic>
      <p:pic>
        <p:nvPicPr>
          <p:cNvPr id="18" name="Picture 17">
            <a:extLst>
              <a:ext uri="{FF2B5EF4-FFF2-40B4-BE49-F238E27FC236}">
                <a16:creationId xmlns:a16="http://schemas.microsoft.com/office/drawing/2014/main" id="{D23EE1AC-CEF5-EE03-CFC1-1CD0FEC7C4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1660" y="3855962"/>
            <a:ext cx="654571" cy="575229"/>
          </a:xfrm>
          <a:prstGeom prst="rect">
            <a:avLst/>
          </a:prstGeom>
        </p:spPr>
      </p:pic>
      <p:pic>
        <p:nvPicPr>
          <p:cNvPr id="19" name="Picture 18">
            <a:extLst>
              <a:ext uri="{FF2B5EF4-FFF2-40B4-BE49-F238E27FC236}">
                <a16:creationId xmlns:a16="http://schemas.microsoft.com/office/drawing/2014/main" id="{224FCEA6-9C96-5E65-D527-878DB9F9AA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1661" y="2563005"/>
            <a:ext cx="654571" cy="575229"/>
          </a:xfrm>
          <a:prstGeom prst="rect">
            <a:avLst/>
          </a:prstGeom>
        </p:spPr>
      </p:pic>
    </p:spTree>
    <p:extLst>
      <p:ext uri="{BB962C8B-B14F-4D97-AF65-F5344CB8AC3E}">
        <p14:creationId xmlns:p14="http://schemas.microsoft.com/office/powerpoint/2010/main" val="428137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2"/>
                                        </p:tgtEl>
                                        <p:attrNameLst>
                                          <p:attrName>fillcolor</p:attrName>
                                        </p:attrNameLst>
                                      </p:cBhvr>
                                      <p:to>
                                        <a:srgbClr val="FFF2CC"/>
                                      </p:to>
                                    </p:animClr>
                                    <p:set>
                                      <p:cBhvr>
                                        <p:cTn id="39" dur="250" fill="hold"/>
                                        <p:tgtEl>
                                          <p:spTgt spid="12"/>
                                        </p:tgtEl>
                                        <p:attrNameLst>
                                          <p:attrName>fill.type</p:attrName>
                                        </p:attrNameLst>
                                      </p:cBhvr>
                                      <p:to>
                                        <p:strVal val="solid"/>
                                      </p:to>
                                    </p:set>
                                    <p:set>
                                      <p:cBhvr>
                                        <p:cTn id="40" dur="250" fill="hold"/>
                                        <p:tgtEl>
                                          <p:spTgt spid="12"/>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12"/>
                                        </p:tgtEl>
                                        <p:attrNameLst>
                                          <p:attrName>fillcolor</p:attrName>
                                        </p:attrNameLst>
                                      </p:cBhvr>
                                      <p:to>
                                        <a:srgbClr val="00B050"/>
                                      </p:to>
                                    </p:animClr>
                                    <p:set>
                                      <p:cBhvr>
                                        <p:cTn id="47" dur="250" fill="hold"/>
                                        <p:tgtEl>
                                          <p:spTgt spid="12"/>
                                        </p:tgtEl>
                                        <p:attrNameLst>
                                          <p:attrName>fill.type</p:attrName>
                                        </p:attrNameLst>
                                      </p:cBhvr>
                                      <p:to>
                                        <p:strVal val="solid"/>
                                      </p:to>
                                    </p:set>
                                    <p:set>
                                      <p:cBhvr>
                                        <p:cTn id="4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3"/>
                                        </p:tgtEl>
                                        <p:attrNameLst>
                                          <p:attrName>fillcolor</p:attrName>
                                        </p:attrNameLst>
                                      </p:cBhvr>
                                      <p:to>
                                        <a:srgbClr val="FFF2CC"/>
                                      </p:to>
                                    </p:animClr>
                                    <p:set>
                                      <p:cBhvr>
                                        <p:cTn id="54" dur="250" fill="hold"/>
                                        <p:tgtEl>
                                          <p:spTgt spid="13"/>
                                        </p:tgtEl>
                                        <p:attrNameLst>
                                          <p:attrName>fill.type</p:attrName>
                                        </p:attrNameLst>
                                      </p:cBhvr>
                                      <p:to>
                                        <p:strVal val="solid"/>
                                      </p:to>
                                    </p:set>
                                    <p:set>
                                      <p:cBhvr>
                                        <p:cTn id="55" dur="250" fill="hold"/>
                                        <p:tgtEl>
                                          <p:spTgt spid="1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9"/>
                                        </p:tgtEl>
                                        <p:attrNameLst>
                                          <p:attrName>style.visibility</p:attrName>
                                        </p:attrNameLst>
                                      </p:cBhvr>
                                      <p:to>
                                        <p:strVal val="visible"/>
                                      </p:to>
                                    </p:set>
                                    <p:anim calcmode="lin" valueType="num">
                                      <p:cBhvr>
                                        <p:cTn id="58" dur="250" fill="hold"/>
                                        <p:tgtEl>
                                          <p:spTgt spid="19"/>
                                        </p:tgtEl>
                                        <p:attrNameLst>
                                          <p:attrName>ppt_w</p:attrName>
                                        </p:attrNameLst>
                                      </p:cBhvr>
                                      <p:tavLst>
                                        <p:tav tm="0">
                                          <p:val>
                                            <p:strVal val="4*#ppt_w"/>
                                          </p:val>
                                        </p:tav>
                                        <p:tav tm="100000">
                                          <p:val>
                                            <p:strVal val="#ppt_w"/>
                                          </p:val>
                                        </p:tav>
                                      </p:tavLst>
                                    </p:anim>
                                    <p:anim calcmode="lin" valueType="num">
                                      <p:cBhvr>
                                        <p:cTn id="5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13"/>
                                        </p:tgtEl>
                                        <p:attrNameLst>
                                          <p:attrName>fillcolor</p:attrName>
                                        </p:attrNameLst>
                                      </p:cBhvr>
                                      <p:to>
                                        <a:srgbClr val="FFFF00"/>
                                      </p:to>
                                    </p:animClr>
                                    <p:set>
                                      <p:cBhvr>
                                        <p:cTn id="62" dur="250" fill="hold"/>
                                        <p:tgtEl>
                                          <p:spTgt spid="13"/>
                                        </p:tgtEl>
                                        <p:attrNameLst>
                                          <p:attrName>fill.type</p:attrName>
                                        </p:attrNameLst>
                                      </p:cBhvr>
                                      <p:to>
                                        <p:strVal val="solid"/>
                                      </p:to>
                                    </p:set>
                                    <p:set>
                                      <p:cBhvr>
                                        <p:cTn id="6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4"/>
                                        </p:tgtEl>
                                        <p:attrNameLst>
                                          <p:attrName>fillcolor</p:attrName>
                                        </p:attrNameLst>
                                      </p:cBhvr>
                                      <p:to>
                                        <a:srgbClr val="FFF2CC"/>
                                      </p:to>
                                    </p:animClr>
                                    <p:set>
                                      <p:cBhvr>
                                        <p:cTn id="69" dur="250" fill="hold"/>
                                        <p:tgtEl>
                                          <p:spTgt spid="14"/>
                                        </p:tgtEl>
                                        <p:attrNameLst>
                                          <p:attrName>fill.type</p:attrName>
                                        </p:attrNameLst>
                                      </p:cBhvr>
                                      <p:to>
                                        <p:strVal val="solid"/>
                                      </p:to>
                                    </p:set>
                                    <p:set>
                                      <p:cBhvr>
                                        <p:cTn id="70" dur="250" fill="hold"/>
                                        <p:tgtEl>
                                          <p:spTgt spid="14"/>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7"/>
                                        </p:tgtEl>
                                        <p:attrNameLst>
                                          <p:attrName>style.visibility</p:attrName>
                                        </p:attrNameLst>
                                      </p:cBhvr>
                                      <p:to>
                                        <p:strVal val="visible"/>
                                      </p:to>
                                    </p:set>
                                    <p:anim calcmode="lin" valueType="num">
                                      <p:cBhvr>
                                        <p:cTn id="73" dur="250" fill="hold"/>
                                        <p:tgtEl>
                                          <p:spTgt spid="17"/>
                                        </p:tgtEl>
                                        <p:attrNameLst>
                                          <p:attrName>ppt_w</p:attrName>
                                        </p:attrNameLst>
                                      </p:cBhvr>
                                      <p:tavLst>
                                        <p:tav tm="0">
                                          <p:val>
                                            <p:strVal val="4*#ppt_w"/>
                                          </p:val>
                                        </p:tav>
                                        <p:tav tm="100000">
                                          <p:val>
                                            <p:strVal val="#ppt_w"/>
                                          </p:val>
                                        </p:tav>
                                      </p:tavLst>
                                    </p:anim>
                                    <p:anim calcmode="lin" valueType="num">
                                      <p:cBhvr>
                                        <p:cTn id="7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14"/>
                                        </p:tgtEl>
                                        <p:attrNameLst>
                                          <p:attrName>fillcolor</p:attrName>
                                        </p:attrNameLst>
                                      </p:cBhvr>
                                      <p:to>
                                        <a:srgbClr val="FFFF00"/>
                                      </p:to>
                                    </p:animClr>
                                    <p:set>
                                      <p:cBhvr>
                                        <p:cTn id="77" dur="250" fill="hold"/>
                                        <p:tgtEl>
                                          <p:spTgt spid="14"/>
                                        </p:tgtEl>
                                        <p:attrNameLst>
                                          <p:attrName>fill.type</p:attrName>
                                        </p:attrNameLst>
                                      </p:cBhvr>
                                      <p:to>
                                        <p:strVal val="solid"/>
                                      </p:to>
                                    </p:set>
                                    <p:set>
                                      <p:cBhvr>
                                        <p:cTn id="7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5"/>
                                        </p:tgtEl>
                                        <p:attrNameLst>
                                          <p:attrName>fillcolor</p:attrName>
                                        </p:attrNameLst>
                                      </p:cBhvr>
                                      <p:to>
                                        <a:srgbClr val="FFF2CC"/>
                                      </p:to>
                                    </p:animClr>
                                    <p:set>
                                      <p:cBhvr>
                                        <p:cTn id="84" dur="250" fill="hold"/>
                                        <p:tgtEl>
                                          <p:spTgt spid="15"/>
                                        </p:tgtEl>
                                        <p:attrNameLst>
                                          <p:attrName>fill.type</p:attrName>
                                        </p:attrNameLst>
                                      </p:cBhvr>
                                      <p:to>
                                        <p:strVal val="solid"/>
                                      </p:to>
                                    </p:set>
                                    <p:set>
                                      <p:cBhvr>
                                        <p:cTn id="85" dur="250" fill="hold"/>
                                        <p:tgtEl>
                                          <p:spTgt spid="15"/>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8"/>
                                        </p:tgtEl>
                                        <p:attrNameLst>
                                          <p:attrName>style.visibility</p:attrName>
                                        </p:attrNameLst>
                                      </p:cBhvr>
                                      <p:to>
                                        <p:strVal val="visible"/>
                                      </p:to>
                                    </p:set>
                                    <p:anim calcmode="lin" valueType="num">
                                      <p:cBhvr>
                                        <p:cTn id="88" dur="250" fill="hold"/>
                                        <p:tgtEl>
                                          <p:spTgt spid="18"/>
                                        </p:tgtEl>
                                        <p:attrNameLst>
                                          <p:attrName>ppt_w</p:attrName>
                                        </p:attrNameLst>
                                      </p:cBhvr>
                                      <p:tavLst>
                                        <p:tav tm="0">
                                          <p:val>
                                            <p:strVal val="4*#ppt_w"/>
                                          </p:val>
                                        </p:tav>
                                        <p:tav tm="100000">
                                          <p:val>
                                            <p:strVal val="#ppt_w"/>
                                          </p:val>
                                        </p:tav>
                                      </p:tavLst>
                                    </p:anim>
                                    <p:anim calcmode="lin" valueType="num">
                                      <p:cBhvr>
                                        <p:cTn id="8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15"/>
                                        </p:tgtEl>
                                        <p:attrNameLst>
                                          <p:attrName>fillcolor</p:attrName>
                                        </p:attrNameLst>
                                      </p:cBhvr>
                                      <p:to>
                                        <a:srgbClr val="FFFF00"/>
                                      </p:to>
                                    </p:animClr>
                                    <p:set>
                                      <p:cBhvr>
                                        <p:cTn id="92" dur="250" fill="hold"/>
                                        <p:tgtEl>
                                          <p:spTgt spid="15"/>
                                        </p:tgtEl>
                                        <p:attrNameLst>
                                          <p:attrName>fill.type</p:attrName>
                                        </p:attrNameLst>
                                      </p:cBhvr>
                                      <p:to>
                                        <p:strVal val="solid"/>
                                      </p:to>
                                    </p:set>
                                    <p:set>
                                      <p:cBhvr>
                                        <p:cTn id="93"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1" grpId="0" animBg="1"/>
      <p:bldP spid="12" grpId="0" animBg="1"/>
      <p:bldP spid="13" grpId="0" animBg="1"/>
      <p:bldP spid="14"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557"/>
        <p:cNvGrpSpPr/>
        <p:nvPr/>
      </p:nvGrpSpPr>
      <p:grpSpPr>
        <a:xfrm>
          <a:off x="0" y="0"/>
          <a:ext cx="0" cy="0"/>
          <a:chOff x="0" y="0"/>
          <a:chExt cx="0" cy="0"/>
        </a:xfrm>
      </p:grpSpPr>
      <p:sp>
        <p:nvSpPr>
          <p:cNvPr id="12" name="Snip Diagonal Corner Rectangle 3">
            <a:extLst>
              <a:ext uri="{FF2B5EF4-FFF2-40B4-BE49-F238E27FC236}">
                <a16:creationId xmlns:a16="http://schemas.microsoft.com/office/drawing/2014/main" id="{E93C3923-85E8-0835-1B37-426343D1B842}"/>
              </a:ext>
            </a:extLst>
          </p:cNvPr>
          <p:cNvSpPr/>
          <p:nvPr/>
        </p:nvSpPr>
        <p:spPr>
          <a:xfrm>
            <a:off x="577862" y="390954"/>
            <a:ext cx="7988275" cy="1375935"/>
          </a:xfrm>
          <a:prstGeom prst="snip2DiagRect">
            <a:avLst/>
          </a:prstGeom>
          <a:solidFill>
            <a:srgbClr val="FFFFFF"/>
          </a:solidFill>
          <a:ln w="38100" cap="flat" cmpd="sng" algn="ctr">
            <a:noFill/>
            <a:prstDash val="solid"/>
            <a:miter lim="800000"/>
          </a:ln>
          <a:effectLst/>
        </p:spPr>
        <p:txBody>
          <a:bodyPr rtlCol="0" anchor="ctr"/>
          <a:lstStyle/>
          <a:p>
            <a:pPr algn="ctr">
              <a:lnSpc>
                <a:spcPct val="150000"/>
              </a:lnSpc>
              <a:buClrTx/>
              <a:defRPr/>
            </a:pPr>
            <a:r>
              <a:rPr lang="en-US" sz="2000" b="1" kern="1200" dirty="0" err="1">
                <a:solidFill>
                  <a:srgbClr val="F2557A">
                    <a:lumMod val="75000"/>
                  </a:srgbClr>
                </a:solidFill>
                <a:latin typeface="Arial" panose="020B0604020202020204" pitchFamily="34" charset="0"/>
                <a:ea typeface="+mn-ea"/>
                <a:cs typeface="Arial" panose="020B0604020202020204" pitchFamily="34" charset="0"/>
              </a:rPr>
              <a:t>Câu</a:t>
            </a:r>
            <a:r>
              <a:rPr lang="en-US" sz="2000" b="1" kern="1200" dirty="0">
                <a:solidFill>
                  <a:srgbClr val="F2557A">
                    <a:lumMod val="75000"/>
                  </a:srgbClr>
                </a:solidFill>
                <a:latin typeface="Arial" panose="020B0604020202020204" pitchFamily="34" charset="0"/>
                <a:ea typeface="+mn-ea"/>
                <a:cs typeface="Arial" panose="020B0604020202020204" pitchFamily="34" charset="0"/>
              </a:rPr>
              <a:t> 4: </a:t>
            </a:r>
            <a:r>
              <a:rPr lang="vi-VN" sz="2000" dirty="0"/>
              <a:t>Trong quá trình nào sau đây, cả ba thông số trạng thái p, V, T của một lượng khí xác định đều thay đổi?</a:t>
            </a:r>
            <a:endParaRPr lang="en-US" sz="2000" dirty="0"/>
          </a:p>
        </p:txBody>
      </p:sp>
      <p:sp>
        <p:nvSpPr>
          <p:cNvPr id="23" name="Rectangle 22">
            <a:extLst>
              <a:ext uri="{FF2B5EF4-FFF2-40B4-BE49-F238E27FC236}">
                <a16:creationId xmlns:a16="http://schemas.microsoft.com/office/drawing/2014/main" id="{2BF6FBF3-34B4-2FCE-09E2-F61F9F6A97DD}"/>
              </a:ext>
            </a:extLst>
          </p:cNvPr>
          <p:cNvSpPr/>
          <p:nvPr/>
        </p:nvSpPr>
        <p:spPr>
          <a:xfrm>
            <a:off x="4662311" y="1943762"/>
            <a:ext cx="3715735" cy="1375934"/>
          </a:xfrm>
          <a:prstGeom prst="rect">
            <a:avLst/>
          </a:prstGeom>
          <a:solidFill>
            <a:srgbClr val="FFFFFF"/>
          </a:solidFill>
          <a:ln w="28575" cap="flat" cmpd="sng" algn="ctr">
            <a:noFill/>
            <a:prstDash val="solid"/>
            <a:miter lim="800000"/>
          </a:ln>
          <a:effectLst/>
        </p:spPr>
        <p:txBody>
          <a:bodyPr rtlCol="0" anchor="ctr"/>
          <a:lstStyle/>
          <a:p>
            <a:pPr lvl="0" algn="just">
              <a:lnSpc>
                <a:spcPct val="150000"/>
              </a:lnSpc>
              <a:buClrTx/>
              <a:defRPr/>
            </a:pPr>
            <a:r>
              <a:rPr lang="en-US" sz="2000" kern="1200" noProof="0" dirty="0">
                <a:solidFill>
                  <a:prstClr val="black"/>
                </a:solidFill>
                <a:latin typeface="Arial" panose="020B0604020202020204" pitchFamily="34" charset="0"/>
                <a:ea typeface="+mn-ea"/>
                <a:cs typeface="Arial" panose="020B0604020202020204" pitchFamily="34" charset="0"/>
              </a:rPr>
              <a:t>B</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000" kern="1200" dirty="0">
                <a:solidFill>
                  <a:prstClr val="black"/>
                </a:solidFill>
                <a:latin typeface="Arial" panose="020B0604020202020204" pitchFamily="34" charset="0"/>
                <a:ea typeface="+mn-ea"/>
                <a:cs typeface="Arial" panose="020B0604020202020204" pitchFamily="34" charset="0"/>
              </a:rPr>
              <a:t>Không khí trong phòng mở cửa khi nhiệt độ môi trường và áp suất khí quyển tăng lên.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90F225E0-8066-8262-168F-E563BB3235B7}"/>
              </a:ext>
            </a:extLst>
          </p:cNvPr>
          <p:cNvSpPr/>
          <p:nvPr/>
        </p:nvSpPr>
        <p:spPr>
          <a:xfrm>
            <a:off x="730902" y="1939095"/>
            <a:ext cx="3715735" cy="1375934"/>
          </a:xfrm>
          <a:prstGeom prst="rect">
            <a:avLst/>
          </a:prstGeom>
          <a:solidFill>
            <a:srgbClr val="FFFFFF"/>
          </a:solidFill>
          <a:ln w="28575" cap="flat" cmpd="sng" algn="ctr">
            <a:noFill/>
            <a:prstDash val="solid"/>
            <a:miter lim="800000"/>
          </a:ln>
          <a:effectLst/>
        </p:spPr>
        <p:txBody>
          <a:bodyPr rtlCol="0" anchor="ctr"/>
          <a:lstStyle/>
          <a:p>
            <a:pPr algn="just">
              <a:lnSpc>
                <a:spcPct val="150000"/>
              </a:lnSpc>
              <a:buClrTx/>
              <a:buFontTx/>
              <a:buNone/>
              <a:defRPr/>
            </a:pPr>
            <a:r>
              <a:rPr lang="en-US" sz="2000" kern="1200" dirty="0">
                <a:solidFill>
                  <a:prstClr val="black"/>
                </a:solidFill>
                <a:latin typeface="Arial" panose="020B0604020202020204" pitchFamily="34" charset="0"/>
                <a:ea typeface="+mn-ea"/>
                <a:cs typeface="Arial" panose="020B0604020202020204" pitchFamily="34" charset="0"/>
              </a:rPr>
              <a:t>A</a:t>
            </a:r>
            <a:r>
              <a:rPr lang="vi-VN" sz="2000" kern="1200" dirty="0">
                <a:solidFill>
                  <a:prstClr val="black"/>
                </a:solidFill>
                <a:latin typeface="Arial" panose="020B0604020202020204" pitchFamily="34" charset="0"/>
                <a:ea typeface="+mn-ea"/>
                <a:cs typeface="Arial" panose="020B0604020202020204" pitchFamily="34" charset="0"/>
              </a:rPr>
              <a:t>. Không khí được nung nóng trong một bình đậy kín.</a:t>
            </a:r>
          </a:p>
        </p:txBody>
      </p:sp>
      <p:sp>
        <p:nvSpPr>
          <p:cNvPr id="25" name="Rectangle 24">
            <a:extLst>
              <a:ext uri="{FF2B5EF4-FFF2-40B4-BE49-F238E27FC236}">
                <a16:creationId xmlns:a16="http://schemas.microsoft.com/office/drawing/2014/main" id="{0C89AFF3-BBCE-14D6-D677-CFA5042A67B8}"/>
              </a:ext>
            </a:extLst>
          </p:cNvPr>
          <p:cNvSpPr/>
          <p:nvPr/>
        </p:nvSpPr>
        <p:spPr>
          <a:xfrm>
            <a:off x="730735" y="3465983"/>
            <a:ext cx="3715735" cy="1375934"/>
          </a:xfrm>
          <a:prstGeom prst="rect">
            <a:avLst/>
          </a:prstGeom>
          <a:solidFill>
            <a:srgbClr val="FFFFFF"/>
          </a:solidFill>
          <a:ln w="28575" cap="flat" cmpd="sng" algn="ctr">
            <a:noFill/>
            <a:prstDash val="solid"/>
            <a:miter lim="800000"/>
          </a:ln>
          <a:effectLst/>
        </p:spPr>
        <p:txBody>
          <a:bodyPr rtlCol="0" anchor="ctr"/>
          <a:lstStyle/>
          <a:p>
            <a:pPr algn="just">
              <a:lnSpc>
                <a:spcPct val="150000"/>
              </a:lnSpc>
              <a:buClrTx/>
              <a:buFontTx/>
              <a:buNone/>
              <a:defRPr/>
            </a:pPr>
            <a:r>
              <a:rPr lang="vi-VN" sz="2000" kern="1200" dirty="0">
                <a:solidFill>
                  <a:prstClr val="black"/>
                </a:solidFill>
                <a:latin typeface="Arial" panose="020B0604020202020204" pitchFamily="34" charset="0"/>
                <a:ea typeface="+mn-ea"/>
                <a:cs typeface="Arial" panose="020B0604020202020204" pitchFamily="34" charset="0"/>
              </a:rPr>
              <a:t>C. </a:t>
            </a:r>
            <a:r>
              <a:rPr lang="en-US" sz="2000" kern="1200" dirty="0" err="1">
                <a:solidFill>
                  <a:prstClr val="black"/>
                </a:solidFill>
                <a:latin typeface="Arial" panose="020B0604020202020204" pitchFamily="34" charset="0"/>
                <a:ea typeface="+mn-ea"/>
                <a:cs typeface="Arial" panose="020B0604020202020204" pitchFamily="34" charset="0"/>
              </a:rPr>
              <a:t>Khí</a:t>
            </a:r>
            <a:r>
              <a:rPr lang="en-US" sz="2000" kern="1200" dirty="0">
                <a:solidFill>
                  <a:prstClr val="black"/>
                </a:solidFill>
                <a:latin typeface="Arial" panose="020B0604020202020204" pitchFamily="34" charset="0"/>
                <a:ea typeface="+mn-ea"/>
                <a:cs typeface="Arial" panose="020B0604020202020204" pitchFamily="34" charset="0"/>
              </a:rPr>
              <a:t> nitrogen </a:t>
            </a:r>
            <a:r>
              <a:rPr lang="en-US" sz="2000" kern="1200" dirty="0" err="1">
                <a:solidFill>
                  <a:prstClr val="black"/>
                </a:solidFill>
                <a:latin typeface="Arial" panose="020B0604020202020204" pitchFamily="34" charset="0"/>
                <a:ea typeface="+mn-ea"/>
                <a:cs typeface="Arial" panose="020B0604020202020204" pitchFamily="34" charset="0"/>
              </a:rPr>
              <a:t>trong</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quả</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bóng</a:t>
            </a:r>
            <a:r>
              <a:rPr lang="en-US" sz="2000" kern="1200" dirty="0">
                <a:solidFill>
                  <a:prstClr val="black"/>
                </a:solidFill>
                <a:latin typeface="Arial" panose="020B0604020202020204" pitchFamily="34" charset="0"/>
                <a:ea typeface="+mn-ea"/>
                <a:cs typeface="Arial" panose="020B0604020202020204" pitchFamily="34" charset="0"/>
              </a:rPr>
              <a:t> bay </a:t>
            </a:r>
            <a:r>
              <a:rPr lang="en-US" sz="2000" kern="1200" dirty="0" err="1">
                <a:solidFill>
                  <a:prstClr val="black"/>
                </a:solidFill>
                <a:latin typeface="Arial" panose="020B0604020202020204" pitchFamily="34" charset="0"/>
                <a:ea typeface="+mn-ea"/>
                <a:cs typeface="Arial" panose="020B0604020202020204" pitchFamily="34" charset="0"/>
              </a:rPr>
              <a:t>bị</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bóp</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xẹp</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từ</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từ</a:t>
            </a:r>
            <a:r>
              <a:rPr lang="en-US" sz="2000" kern="1200" dirty="0">
                <a:solidFill>
                  <a:prstClr val="black"/>
                </a:solidFill>
                <a:latin typeface="Arial" panose="020B0604020202020204" pitchFamily="34" charset="0"/>
                <a:ea typeface="+mn-ea"/>
                <a:cs typeface="Arial" panose="020B0604020202020204" pitchFamily="34" charset="0"/>
              </a:rPr>
              <a:t>.</a:t>
            </a:r>
            <a:endParaRPr lang="vi-VN" sz="2000" kern="1200" dirty="0">
              <a:solidFill>
                <a:prstClr val="black"/>
              </a:solidFill>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F4958F8A-A179-20ED-2F4B-438289A10B2A}"/>
              </a:ext>
            </a:extLst>
          </p:cNvPr>
          <p:cNvSpPr/>
          <p:nvPr/>
        </p:nvSpPr>
        <p:spPr>
          <a:xfrm>
            <a:off x="4662311" y="3464719"/>
            <a:ext cx="3715735" cy="1375934"/>
          </a:xfrm>
          <a:prstGeom prst="rect">
            <a:avLst/>
          </a:prstGeom>
          <a:solidFill>
            <a:srgbClr val="FFFFFF"/>
          </a:solidFill>
          <a:ln w="28575" cap="flat" cmpd="sng" algn="ctr">
            <a:noFill/>
            <a:prstDash val="solid"/>
            <a:miter lim="800000"/>
          </a:ln>
          <a:effectLst/>
        </p:spPr>
        <p:txBody>
          <a:bodyPr rtlCol="0" anchor="ctr"/>
          <a:lstStyle/>
          <a:p>
            <a:pPr algn="just">
              <a:lnSpc>
                <a:spcPct val="150000"/>
              </a:lnSpc>
              <a:buClrTx/>
              <a:buFontTx/>
              <a:buNone/>
              <a:defRPr/>
            </a:pPr>
            <a:r>
              <a:rPr lang="en-US" sz="2000" kern="1200" dirty="0">
                <a:solidFill>
                  <a:prstClr val="black"/>
                </a:solidFill>
                <a:latin typeface="Arial" panose="020B0604020202020204" pitchFamily="34" charset="0"/>
                <a:ea typeface="+mn-ea"/>
                <a:cs typeface="Arial" panose="020B0604020202020204" pitchFamily="34" charset="0"/>
              </a:rPr>
              <a:t>D</a:t>
            </a:r>
            <a:r>
              <a:rPr lang="vi-VN" sz="2000" kern="1200" dirty="0">
                <a:solidFill>
                  <a:prstClr val="black"/>
                </a:solidFill>
                <a:latin typeface="Arial" panose="020B0604020202020204" pitchFamily="34" charset="0"/>
                <a:ea typeface="+mn-ea"/>
                <a:cs typeface="Arial" panose="020B0604020202020204" pitchFamily="34" charset="0"/>
              </a:rPr>
              <a:t>. Khí oxygen trong bình kín vừa được làm lạnh vừa được nén cho áp suất không đổi.</a:t>
            </a:r>
          </a:p>
        </p:txBody>
      </p:sp>
      <p:pic>
        <p:nvPicPr>
          <p:cNvPr id="27" name="Picture 26">
            <a:extLst>
              <a:ext uri="{FF2B5EF4-FFF2-40B4-BE49-F238E27FC236}">
                <a16:creationId xmlns:a16="http://schemas.microsoft.com/office/drawing/2014/main" id="{9E6558CD-6E2F-B518-A141-DD68AD8D29FF}"/>
              </a:ext>
            </a:extLst>
          </p:cNvPr>
          <p:cNvPicPr>
            <a:picLocks noChangeAspect="1"/>
          </p:cNvPicPr>
          <p:nvPr/>
        </p:nvPicPr>
        <p:blipFill rotWithShape="1">
          <a:blip r:embed="rId6" cstate="hqprint">
            <a:duotone>
              <a:prstClr val="black"/>
              <a:srgbClr val="70AD47">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r="-5485"/>
          <a:stretch/>
        </p:blipFill>
        <p:spPr>
          <a:xfrm>
            <a:off x="7658082" y="2344191"/>
            <a:ext cx="719964" cy="575930"/>
          </a:xfrm>
          <a:prstGeom prst="rect">
            <a:avLst/>
          </a:prstGeom>
        </p:spPr>
      </p:pic>
      <p:pic>
        <p:nvPicPr>
          <p:cNvPr id="28" name="Picture 27">
            <a:extLst>
              <a:ext uri="{FF2B5EF4-FFF2-40B4-BE49-F238E27FC236}">
                <a16:creationId xmlns:a16="http://schemas.microsoft.com/office/drawing/2014/main" id="{1F7355CE-11B8-D9E1-6449-BCAB26DF846D}"/>
              </a:ext>
            </a:extLst>
          </p:cNvPr>
          <p:cNvPicPr>
            <a:picLocks noChangeAspect="1"/>
          </p:cNvPicPr>
          <p:nvPr/>
        </p:nvPicPr>
        <p:blipFill rotWithShape="1">
          <a:blip r:embed="rId8"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3763939" y="3867600"/>
            <a:ext cx="654404" cy="572700"/>
          </a:xfrm>
          <a:prstGeom prst="rect">
            <a:avLst/>
          </a:prstGeom>
        </p:spPr>
      </p:pic>
      <p:pic>
        <p:nvPicPr>
          <p:cNvPr id="29" name="Picture 28">
            <a:extLst>
              <a:ext uri="{FF2B5EF4-FFF2-40B4-BE49-F238E27FC236}">
                <a16:creationId xmlns:a16="http://schemas.microsoft.com/office/drawing/2014/main" id="{E6293425-D850-3BE4-DE7B-3784A71166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0778" y="3865071"/>
            <a:ext cx="654571" cy="575229"/>
          </a:xfrm>
          <a:prstGeom prst="rect">
            <a:avLst/>
          </a:prstGeom>
        </p:spPr>
      </p:pic>
      <p:pic>
        <p:nvPicPr>
          <p:cNvPr id="30" name="Picture 29">
            <a:extLst>
              <a:ext uri="{FF2B5EF4-FFF2-40B4-BE49-F238E27FC236}">
                <a16:creationId xmlns:a16="http://schemas.microsoft.com/office/drawing/2014/main" id="{39932013-E26A-273A-3727-EFC0E7E785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3486" y="2339447"/>
            <a:ext cx="654571" cy="575229"/>
          </a:xfrm>
          <a:prstGeom prst="rect">
            <a:avLst/>
          </a:prstGeom>
        </p:spPr>
      </p:pic>
    </p:spTree>
    <p:extLst>
      <p:ext uri="{BB962C8B-B14F-4D97-AF65-F5344CB8AC3E}">
        <p14:creationId xmlns:p14="http://schemas.microsoft.com/office/powerpoint/2010/main" val="144419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3"/>
                                        </p:tgtEl>
                                        <p:attrNameLst>
                                          <p:attrName>fillcolor</p:attrName>
                                        </p:attrNameLst>
                                      </p:cBhvr>
                                      <p:to>
                                        <a:srgbClr val="FFF2CC"/>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27"/>
                                        </p:tgtEl>
                                        <p:attrNameLst>
                                          <p:attrName>style.visibility</p:attrName>
                                        </p:attrNameLst>
                                      </p:cBhvr>
                                      <p:to>
                                        <p:strVal val="visible"/>
                                      </p:to>
                                    </p:set>
                                    <p:anim calcmode="lin" valueType="num">
                                      <p:cBhvr>
                                        <p:cTn id="43" dur="250" fill="hold"/>
                                        <p:tgtEl>
                                          <p:spTgt spid="27"/>
                                        </p:tgtEl>
                                        <p:attrNameLst>
                                          <p:attrName>ppt_w</p:attrName>
                                        </p:attrNameLst>
                                      </p:cBhvr>
                                      <p:tavLst>
                                        <p:tav tm="0">
                                          <p:val>
                                            <p:strVal val="4*#ppt_w"/>
                                          </p:val>
                                        </p:tav>
                                        <p:tav tm="100000">
                                          <p:val>
                                            <p:strVal val="#ppt_w"/>
                                          </p:val>
                                        </p:tav>
                                      </p:tavLst>
                                    </p:anim>
                                    <p:anim calcmode="lin" valueType="num">
                                      <p:cBhvr>
                                        <p:cTn id="44"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par>
                                <p:cTn id="45" presetID="1" presetClass="emph" presetSubtype="2" fill="hold" nodeType="withEffect">
                                  <p:stCondLst>
                                    <p:cond delay="1000"/>
                                  </p:stCondLst>
                                  <p:childTnLst>
                                    <p:animClr clrSpc="rgb" dir="cw">
                                      <p:cBhvr>
                                        <p:cTn id="46" dur="250" fill="hold"/>
                                        <p:tgtEl>
                                          <p:spTgt spid="23"/>
                                        </p:tgtEl>
                                        <p:attrNameLst>
                                          <p:attrName>fillcolor</p:attrName>
                                        </p:attrNameLst>
                                      </p:cBhvr>
                                      <p:to>
                                        <a:srgbClr val="00B050"/>
                                      </p:to>
                                    </p:animClr>
                                    <p:set>
                                      <p:cBhvr>
                                        <p:cTn id="47" dur="250" fill="hold"/>
                                        <p:tgtEl>
                                          <p:spTgt spid="23"/>
                                        </p:tgtEl>
                                        <p:attrNameLst>
                                          <p:attrName>fill.type</p:attrName>
                                        </p:attrNameLst>
                                      </p:cBhvr>
                                      <p:to>
                                        <p:strVal val="solid"/>
                                      </p:to>
                                    </p:set>
                                    <p:set>
                                      <p:cBhvr>
                                        <p:cTn id="48"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4"/>
                                        </p:tgtEl>
                                        <p:attrNameLst>
                                          <p:attrName>fillcolor</p:attrName>
                                        </p:attrNameLst>
                                      </p:cBhvr>
                                      <p:to>
                                        <a:srgbClr val="FFF2CC"/>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30"/>
                                        </p:tgtEl>
                                        <p:attrNameLst>
                                          <p:attrName>style.visibility</p:attrName>
                                        </p:attrNameLst>
                                      </p:cBhvr>
                                      <p:to>
                                        <p:strVal val="visible"/>
                                      </p:to>
                                    </p:set>
                                    <p:anim calcmode="lin" valueType="num">
                                      <p:cBhvr>
                                        <p:cTn id="58" dur="250" fill="hold"/>
                                        <p:tgtEl>
                                          <p:spTgt spid="30"/>
                                        </p:tgtEl>
                                        <p:attrNameLst>
                                          <p:attrName>ppt_w</p:attrName>
                                        </p:attrNameLst>
                                      </p:cBhvr>
                                      <p:tavLst>
                                        <p:tav tm="0">
                                          <p:val>
                                            <p:strVal val="4*#ppt_w"/>
                                          </p:val>
                                        </p:tav>
                                        <p:tav tm="100000">
                                          <p:val>
                                            <p:strVal val="#ppt_w"/>
                                          </p:val>
                                        </p:tav>
                                      </p:tavLst>
                                    </p:anim>
                                    <p:anim calcmode="lin" valueType="num">
                                      <p:cBhvr>
                                        <p:cTn id="5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par>
                                <p:cTn id="60" presetID="1" presetClass="emph" presetSubtype="2" fill="hold" nodeType="withEffect">
                                  <p:stCondLst>
                                    <p:cond delay="1000"/>
                                  </p:stCondLst>
                                  <p:childTnLst>
                                    <p:animClr clrSpc="rgb" dir="cw">
                                      <p:cBhvr>
                                        <p:cTn id="61" dur="250" fill="hold"/>
                                        <p:tgtEl>
                                          <p:spTgt spid="24"/>
                                        </p:tgtEl>
                                        <p:attrNameLst>
                                          <p:attrName>fillcolor</p:attrName>
                                        </p:attrNameLst>
                                      </p:cBhvr>
                                      <p:to>
                                        <a:srgbClr val="FFFF00"/>
                                      </p:to>
                                    </p:animClr>
                                    <p:set>
                                      <p:cBhvr>
                                        <p:cTn id="62" dur="250" fill="hold"/>
                                        <p:tgtEl>
                                          <p:spTgt spid="24"/>
                                        </p:tgtEl>
                                        <p:attrNameLst>
                                          <p:attrName>fill.type</p:attrName>
                                        </p:attrNameLst>
                                      </p:cBhvr>
                                      <p:to>
                                        <p:strVal val="solid"/>
                                      </p:to>
                                    </p:set>
                                    <p:set>
                                      <p:cBhvr>
                                        <p:cTn id="63"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4" restart="whenNotActive" fill="hold" evtFilter="cancelBubble" nodeType="interactiveSeq">
                <p:stCondLst>
                  <p:cond evt="onClick" delay="0">
                    <p:tgtEl>
                      <p:spTgt spid="2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25"/>
                                        </p:tgtEl>
                                        <p:attrNameLst>
                                          <p:attrName>fillcolor</p:attrName>
                                        </p:attrNameLst>
                                      </p:cBhvr>
                                      <p:to>
                                        <a:srgbClr val="FFF2CC"/>
                                      </p:to>
                                    </p:animClr>
                                    <p:set>
                                      <p:cBhvr>
                                        <p:cTn id="69" dur="250" fill="hold"/>
                                        <p:tgtEl>
                                          <p:spTgt spid="25"/>
                                        </p:tgtEl>
                                        <p:attrNameLst>
                                          <p:attrName>fill.type</p:attrName>
                                        </p:attrNameLst>
                                      </p:cBhvr>
                                      <p:to>
                                        <p:strVal val="solid"/>
                                      </p:to>
                                    </p:set>
                                    <p:set>
                                      <p:cBhvr>
                                        <p:cTn id="70" dur="250" fill="hold"/>
                                        <p:tgtEl>
                                          <p:spTgt spid="2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par>
                                <p:cTn id="75" presetID="1" presetClass="emph" presetSubtype="2" fill="hold" nodeType="withEffect">
                                  <p:stCondLst>
                                    <p:cond delay="1000"/>
                                  </p:stCondLst>
                                  <p:childTnLst>
                                    <p:animClr clrSpc="rgb" dir="cw">
                                      <p:cBhvr>
                                        <p:cTn id="76" dur="250" fill="hold"/>
                                        <p:tgtEl>
                                          <p:spTgt spid="25"/>
                                        </p:tgtEl>
                                        <p:attrNameLst>
                                          <p:attrName>fillcolor</p:attrName>
                                        </p:attrNameLst>
                                      </p:cBhvr>
                                      <p:to>
                                        <a:srgbClr val="FFFF00"/>
                                      </p:to>
                                    </p:animClr>
                                    <p:set>
                                      <p:cBhvr>
                                        <p:cTn id="77" dur="250" fill="hold"/>
                                        <p:tgtEl>
                                          <p:spTgt spid="25"/>
                                        </p:tgtEl>
                                        <p:attrNameLst>
                                          <p:attrName>fill.type</p:attrName>
                                        </p:attrNameLst>
                                      </p:cBhvr>
                                      <p:to>
                                        <p:strVal val="solid"/>
                                      </p:to>
                                    </p:set>
                                    <p:set>
                                      <p:cBhvr>
                                        <p:cTn id="78"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9" restart="whenNotActive" fill="hold" evtFilter="cancelBubble" nodeType="interactiveSeq">
                <p:stCondLst>
                  <p:cond evt="onClick" delay="0">
                    <p:tgtEl>
                      <p:spTgt spid="2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26"/>
                                        </p:tgtEl>
                                        <p:attrNameLst>
                                          <p:attrName>fillcolor</p:attrName>
                                        </p:attrNameLst>
                                      </p:cBhvr>
                                      <p:to>
                                        <a:srgbClr val="FFF2CC"/>
                                      </p:to>
                                    </p:animClr>
                                    <p:set>
                                      <p:cBhvr>
                                        <p:cTn id="84" dur="250" fill="hold"/>
                                        <p:tgtEl>
                                          <p:spTgt spid="26"/>
                                        </p:tgtEl>
                                        <p:attrNameLst>
                                          <p:attrName>fill.type</p:attrName>
                                        </p:attrNameLst>
                                      </p:cBhvr>
                                      <p:to>
                                        <p:strVal val="solid"/>
                                      </p:to>
                                    </p:set>
                                    <p:set>
                                      <p:cBhvr>
                                        <p:cTn id="85" dur="250" fill="hold"/>
                                        <p:tgtEl>
                                          <p:spTgt spid="2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29"/>
                                        </p:tgtEl>
                                        <p:attrNameLst>
                                          <p:attrName>style.visibility</p:attrName>
                                        </p:attrNameLst>
                                      </p:cBhvr>
                                      <p:to>
                                        <p:strVal val="visible"/>
                                      </p:to>
                                    </p:set>
                                    <p:anim calcmode="lin" valueType="num">
                                      <p:cBhvr>
                                        <p:cTn id="88" dur="250" fill="hold"/>
                                        <p:tgtEl>
                                          <p:spTgt spid="29"/>
                                        </p:tgtEl>
                                        <p:attrNameLst>
                                          <p:attrName>ppt_w</p:attrName>
                                        </p:attrNameLst>
                                      </p:cBhvr>
                                      <p:tavLst>
                                        <p:tav tm="0">
                                          <p:val>
                                            <p:strVal val="4*#ppt_w"/>
                                          </p:val>
                                        </p:tav>
                                        <p:tav tm="100000">
                                          <p:val>
                                            <p:strVal val="#ppt_w"/>
                                          </p:val>
                                        </p:tav>
                                      </p:tavLst>
                                    </p:anim>
                                    <p:anim calcmode="lin" valueType="num">
                                      <p:cBhvr>
                                        <p:cTn id="89"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par>
                                <p:cTn id="90" presetID="1" presetClass="emph" presetSubtype="2" fill="hold" nodeType="withEffect">
                                  <p:stCondLst>
                                    <p:cond delay="1000"/>
                                  </p:stCondLst>
                                  <p:childTnLst>
                                    <p:animClr clrSpc="rgb" dir="cw">
                                      <p:cBhvr>
                                        <p:cTn id="91" dur="250" fill="hold"/>
                                        <p:tgtEl>
                                          <p:spTgt spid="26"/>
                                        </p:tgtEl>
                                        <p:attrNameLst>
                                          <p:attrName>fillcolor</p:attrName>
                                        </p:attrNameLst>
                                      </p:cBhvr>
                                      <p:to>
                                        <a:srgbClr val="FFFF00"/>
                                      </p:to>
                                    </p:animClr>
                                    <p:set>
                                      <p:cBhvr>
                                        <p:cTn id="92" dur="250" fill="hold"/>
                                        <p:tgtEl>
                                          <p:spTgt spid="26"/>
                                        </p:tgtEl>
                                        <p:attrNameLst>
                                          <p:attrName>fill.type</p:attrName>
                                        </p:attrNameLst>
                                      </p:cBhvr>
                                      <p:to>
                                        <p:strVal val="solid"/>
                                      </p:to>
                                    </p:set>
                                    <p:set>
                                      <p:cBhvr>
                                        <p:cTn id="9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12" grpId="0" animBg="1"/>
      <p:bldP spid="23" grpId="0" animBg="1"/>
      <p:bldP spid="24" grpId="0" animBg="1"/>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557"/>
        <p:cNvGrpSpPr/>
        <p:nvPr/>
      </p:nvGrpSpPr>
      <p:grpSpPr>
        <a:xfrm>
          <a:off x="0" y="0"/>
          <a:ext cx="0" cy="0"/>
          <a:chOff x="0" y="0"/>
          <a:chExt cx="0" cy="0"/>
        </a:xfrm>
      </p:grpSpPr>
      <p:sp>
        <p:nvSpPr>
          <p:cNvPr id="12" name="Snip Diagonal Corner Rectangle 3">
            <a:extLst>
              <a:ext uri="{FF2B5EF4-FFF2-40B4-BE49-F238E27FC236}">
                <a16:creationId xmlns:a16="http://schemas.microsoft.com/office/drawing/2014/main" id="{E93C3923-85E8-0835-1B37-426343D1B842}"/>
              </a:ext>
            </a:extLst>
          </p:cNvPr>
          <p:cNvSpPr/>
          <p:nvPr/>
        </p:nvSpPr>
        <p:spPr>
          <a:xfrm>
            <a:off x="651353" y="589397"/>
            <a:ext cx="7841293" cy="1952856"/>
          </a:xfrm>
          <a:prstGeom prst="snip2DiagRect">
            <a:avLst/>
          </a:prstGeom>
          <a:solidFill>
            <a:srgbClr val="FFFFFF"/>
          </a:solidFill>
          <a:ln w="38100" cap="flat" cmpd="sng" algn="ctr">
            <a:noFill/>
            <a:prstDash val="solid"/>
            <a:miter lim="800000"/>
          </a:ln>
          <a:effectLst/>
        </p:spPr>
        <p:txBody>
          <a:bodyPr rtlCol="0" anchor="ctr"/>
          <a:lstStyle/>
          <a:p>
            <a:pPr algn="ctr">
              <a:lnSpc>
                <a:spcPct val="150000"/>
              </a:lnSpc>
            </a:pPr>
            <a:r>
              <a:rPr lang="en-US" sz="2200" b="1" kern="1200" dirty="0" err="1">
                <a:solidFill>
                  <a:srgbClr val="F2557A">
                    <a:lumMod val="75000"/>
                  </a:srgbClr>
                </a:solidFill>
                <a:latin typeface="Arial" panose="020B0604020202020204" pitchFamily="34" charset="0"/>
                <a:ea typeface="+mn-ea"/>
                <a:cs typeface="Arial" panose="020B0604020202020204" pitchFamily="34" charset="0"/>
              </a:rPr>
              <a:t>Câu</a:t>
            </a:r>
            <a:r>
              <a:rPr lang="en-US" sz="2200" b="1" kern="1200" dirty="0">
                <a:solidFill>
                  <a:srgbClr val="F2557A">
                    <a:lumMod val="75000"/>
                  </a:srgbClr>
                </a:solidFill>
                <a:latin typeface="Arial" panose="020B0604020202020204" pitchFamily="34" charset="0"/>
                <a:ea typeface="+mn-ea"/>
                <a:cs typeface="Arial" panose="020B0604020202020204" pitchFamily="34" charset="0"/>
              </a:rPr>
              <a:t> 5: </a:t>
            </a:r>
            <a:r>
              <a:rPr lang="en-US" sz="2200" dirty="0" err="1">
                <a:latin typeface="Arial" panose="020B0604020202020204" pitchFamily="34" charset="0"/>
                <a:ea typeface="Calibri" panose="020F0502020204030204" pitchFamily="34" charset="0"/>
                <a:cs typeface="Arial" panose="020B0604020202020204" pitchFamily="34" charset="0"/>
              </a:rPr>
              <a:t>Một</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quả</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bóng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có</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chứa</a:t>
            </a:r>
            <a:r>
              <a:rPr lang="en-US" sz="2200" dirty="0">
                <a:latin typeface="Arial" panose="020B0604020202020204" pitchFamily="34" charset="0"/>
                <a:ea typeface="Calibri" panose="020F0502020204030204" pitchFamily="34" charset="0"/>
                <a:cs typeface="Arial" panose="020B0604020202020204" pitchFamily="34" charset="0"/>
              </a:rPr>
              <a:t> 0,02 m</a:t>
            </a:r>
            <a:r>
              <a:rPr lang="en-US" sz="2200" baseline="30000" dirty="0">
                <a:latin typeface="Arial" panose="020B0604020202020204" pitchFamily="34" charset="0"/>
                <a:ea typeface="Calibri" panose="020F0502020204030204" pitchFamily="34" charset="0"/>
                <a:cs typeface="Arial" panose="020B0604020202020204" pitchFamily="34" charset="0"/>
              </a:rPr>
              <a:t>3</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khí</a:t>
            </a:r>
            <a:r>
              <a:rPr lang="en-US" sz="2200" dirty="0">
                <a:latin typeface="Arial" panose="020B0604020202020204" pitchFamily="34" charset="0"/>
                <a:ea typeface="Calibri" panose="020F0502020204030204" pitchFamily="34" charset="0"/>
                <a:cs typeface="Arial" panose="020B0604020202020204" pitchFamily="34" charset="0"/>
              </a:rPr>
              <a:t> ở </a:t>
            </a:r>
            <a:r>
              <a:rPr lang="en-US" sz="2200" dirty="0" err="1">
                <a:latin typeface="Arial" panose="020B0604020202020204" pitchFamily="34" charset="0"/>
                <a:ea typeface="Calibri" panose="020F0502020204030204" pitchFamily="34" charset="0"/>
                <a:cs typeface="Arial" panose="020B0604020202020204" pitchFamily="34" charset="0"/>
              </a:rPr>
              <a:t>áp</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suất</a:t>
            </a:r>
            <a:r>
              <a:rPr lang="en-US" sz="2200" dirty="0">
                <a:latin typeface="Arial" panose="020B0604020202020204" pitchFamily="34" charset="0"/>
                <a:ea typeface="Calibri" panose="020F0502020204030204" pitchFamily="34" charset="0"/>
                <a:cs typeface="Arial" panose="020B0604020202020204" pitchFamily="34" charset="0"/>
              </a:rPr>
              <a:t> 100 kPa. </a:t>
            </a:r>
            <a:r>
              <a:rPr lang="en-US" sz="2200" dirty="0" err="1">
                <a:latin typeface="Arial" panose="020B0604020202020204" pitchFamily="34" charset="0"/>
                <a:ea typeface="Calibri" panose="020F0502020204030204" pitchFamily="34" charset="0"/>
                <a:cs typeface="Arial" panose="020B0604020202020204" pitchFamily="34" charset="0"/>
              </a:rPr>
              <a:t>Nếu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giảm</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thể</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tích</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quả</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bóng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xuống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còn</a:t>
            </a:r>
            <a:r>
              <a:rPr lang="en-US" sz="2200" dirty="0">
                <a:latin typeface="Arial" panose="020B0604020202020204" pitchFamily="34" charset="0"/>
                <a:ea typeface="Calibri" panose="020F0502020204030204" pitchFamily="34" charset="0"/>
                <a:cs typeface="Arial" panose="020B0604020202020204" pitchFamily="34" charset="0"/>
              </a:rPr>
              <a:t> 0,005 m</a:t>
            </a:r>
            <a:r>
              <a:rPr lang="en-US" sz="2200" baseline="30000" dirty="0">
                <a:latin typeface="Arial" panose="020B0604020202020204" pitchFamily="34" charset="0"/>
                <a:ea typeface="Calibri" panose="020F0502020204030204" pitchFamily="34" charset="0"/>
                <a:cs typeface="Arial" panose="020B0604020202020204" pitchFamily="34" charset="0"/>
              </a:rPr>
              <a:t>3</a:t>
            </a:r>
            <a:r>
              <a:rPr lang="en-US" sz="2200" dirty="0">
                <a:latin typeface="Arial" panose="020B0604020202020204" pitchFamily="34" charset="0"/>
                <a:ea typeface="Calibri" panose="020F0502020204030204" pitchFamily="34" charset="0"/>
                <a:cs typeface="Arial" panose="020B0604020202020204" pitchFamily="34" charset="0"/>
              </a:rPr>
              <a:t> ở </a:t>
            </a:r>
            <a:r>
              <a:rPr lang="en-US" sz="2200" dirty="0" err="1">
                <a:latin typeface="Arial" panose="020B0604020202020204" pitchFamily="34" charset="0"/>
                <a:ea typeface="Calibri" panose="020F0502020204030204" pitchFamily="34" charset="0"/>
                <a:cs typeface="Arial" panose="020B0604020202020204" pitchFamily="34" charset="0"/>
              </a:rPr>
              <a:t>nhiệt</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độ</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không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đổi</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thì</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áp</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suất</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khí</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trong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quả</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bóng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là</a:t>
            </a:r>
            <a:endParaRPr lang="en-US" sz="2200" dirty="0">
              <a:latin typeface="Arial" panose="020B0604020202020204" pitchFamily="34" charset="0"/>
              <a:ea typeface="Calibri" panose="020F050202020403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BF6FBF3-34B4-2FCE-09E2-F61F9F6A97DD}"/>
              </a:ext>
            </a:extLst>
          </p:cNvPr>
          <p:cNvSpPr/>
          <p:nvPr/>
        </p:nvSpPr>
        <p:spPr>
          <a:xfrm>
            <a:off x="883007" y="3944376"/>
            <a:ext cx="3464906" cy="781307"/>
          </a:xfrm>
          <a:prstGeom prst="rect">
            <a:avLst/>
          </a:prstGeom>
          <a:solidFill>
            <a:srgbClr val="FFFFFF"/>
          </a:solidFill>
          <a:ln w="2857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2200" kern="1200" dirty="0">
                <a:solidFill>
                  <a:prstClr val="black"/>
                </a:solidFill>
                <a:latin typeface="Arial" panose="020B0604020202020204" pitchFamily="34" charset="0"/>
                <a:ea typeface="+mn-ea"/>
                <a:cs typeface="Arial" panose="020B0604020202020204" pitchFamily="34" charset="0"/>
              </a:rPr>
              <a:t>C</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400 kPa</a:t>
            </a:r>
            <a:r>
              <a:rPr lang="en-US" sz="2200" kern="1200" dirty="0">
                <a:solidFill>
                  <a:prstClr val="black"/>
                </a:solidFill>
                <a:latin typeface="Arial" panose="020B0604020202020204" pitchFamily="34" charset="0"/>
                <a:ea typeface="+mn-ea"/>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90F225E0-8066-8262-168F-E563BB3235B7}"/>
              </a:ext>
            </a:extLst>
          </p:cNvPr>
          <p:cNvSpPr/>
          <p:nvPr/>
        </p:nvSpPr>
        <p:spPr>
          <a:xfrm>
            <a:off x="883007" y="2852661"/>
            <a:ext cx="3464906" cy="781307"/>
          </a:xfrm>
          <a:prstGeom prst="rect">
            <a:avLst/>
          </a:prstGeom>
          <a:solidFill>
            <a:srgbClr val="FFFFFF"/>
          </a:solidFill>
          <a:ln w="28575" cap="flat" cmpd="sng" algn="ctr">
            <a:noFill/>
            <a:prstDash val="solid"/>
            <a:miter lim="800000"/>
          </a:ln>
          <a:effectLst/>
        </p:spPr>
        <p:txBody>
          <a:bodyPr rtlCol="0" anchor="ctr"/>
          <a:lstStyle/>
          <a:p>
            <a:pPr>
              <a:buClrTx/>
              <a:buFontTx/>
              <a:buNone/>
              <a:defRPr/>
            </a:pPr>
            <a:r>
              <a:rPr lang="en-US" sz="2200" kern="1200" dirty="0">
                <a:solidFill>
                  <a:prstClr val="black"/>
                </a:solidFill>
                <a:latin typeface="Arial" panose="020B0604020202020204" pitchFamily="34" charset="0"/>
                <a:ea typeface="+mn-ea"/>
                <a:cs typeface="Arial" panose="020B0604020202020204" pitchFamily="34" charset="0"/>
              </a:rPr>
              <a:t>A</a:t>
            </a:r>
            <a:r>
              <a:rPr lang="vi-VN" sz="2200" kern="1200" dirty="0">
                <a:solidFill>
                  <a:prstClr val="black"/>
                </a:solidFill>
                <a:latin typeface="Arial" panose="020B0604020202020204" pitchFamily="34" charset="0"/>
                <a:ea typeface="+mn-ea"/>
                <a:cs typeface="Arial" panose="020B0604020202020204" pitchFamily="34" charset="0"/>
              </a:rPr>
              <a:t>. </a:t>
            </a:r>
            <a:r>
              <a:rPr lang="en-US" sz="2200" kern="1200" dirty="0">
                <a:solidFill>
                  <a:prstClr val="black"/>
                </a:solidFill>
                <a:latin typeface="Arial" panose="020B0604020202020204" pitchFamily="34" charset="0"/>
                <a:ea typeface="+mn-ea"/>
                <a:cs typeface="Arial" panose="020B0604020202020204" pitchFamily="34" charset="0"/>
              </a:rPr>
              <a:t>75 kPa.</a:t>
            </a:r>
            <a:endParaRPr lang="vi-VN" sz="2200" kern="1200" dirty="0">
              <a:solidFill>
                <a:prstClr val="black"/>
              </a:solidFill>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0C89AFF3-BBCE-14D6-D677-CFA5042A67B8}"/>
              </a:ext>
            </a:extLst>
          </p:cNvPr>
          <p:cNvSpPr/>
          <p:nvPr/>
        </p:nvSpPr>
        <p:spPr>
          <a:xfrm>
            <a:off x="4833607" y="2852660"/>
            <a:ext cx="3464906" cy="781307"/>
          </a:xfrm>
          <a:prstGeom prst="rect">
            <a:avLst/>
          </a:prstGeom>
          <a:solidFill>
            <a:srgbClr val="FFFFFF"/>
          </a:solidFill>
          <a:ln w="28575" cap="flat" cmpd="sng" algn="ctr">
            <a:noFill/>
            <a:prstDash val="solid"/>
            <a:miter lim="800000"/>
          </a:ln>
          <a:effectLst/>
        </p:spPr>
        <p:txBody>
          <a:bodyPr rtlCol="0" anchor="ctr"/>
          <a:lstStyle/>
          <a:p>
            <a:pPr>
              <a:buClrTx/>
              <a:buFontTx/>
              <a:buNone/>
              <a:defRPr/>
            </a:pPr>
            <a:r>
              <a:rPr lang="en-US" sz="2200" kern="1200" dirty="0">
                <a:solidFill>
                  <a:prstClr val="black"/>
                </a:solidFill>
                <a:latin typeface="Arial" panose="020B0604020202020204" pitchFamily="34" charset="0"/>
                <a:ea typeface="+mn-ea"/>
                <a:cs typeface="Arial" panose="020B0604020202020204" pitchFamily="34" charset="0"/>
              </a:rPr>
              <a:t>B</a:t>
            </a:r>
            <a:r>
              <a:rPr lang="vi-VN" sz="2200" kern="1200" dirty="0">
                <a:solidFill>
                  <a:prstClr val="black"/>
                </a:solidFill>
                <a:latin typeface="Arial" panose="020B0604020202020204" pitchFamily="34" charset="0"/>
                <a:ea typeface="+mn-ea"/>
                <a:cs typeface="Arial" panose="020B0604020202020204" pitchFamily="34" charset="0"/>
              </a:rPr>
              <a:t>. </a:t>
            </a:r>
            <a:r>
              <a:rPr lang="en-US" sz="2200" kern="1200" dirty="0">
                <a:solidFill>
                  <a:prstClr val="black"/>
                </a:solidFill>
                <a:latin typeface="Arial" panose="020B0604020202020204" pitchFamily="34" charset="0"/>
                <a:ea typeface="+mn-ea"/>
                <a:cs typeface="Arial" panose="020B0604020202020204" pitchFamily="34" charset="0"/>
              </a:rPr>
              <a:t>300 kPa.</a:t>
            </a:r>
            <a:endParaRPr lang="vi-VN" sz="2200" kern="1200" dirty="0">
              <a:solidFill>
                <a:prstClr val="black"/>
              </a:solidFill>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F4958F8A-A179-20ED-2F4B-438289A10B2A}"/>
              </a:ext>
            </a:extLst>
          </p:cNvPr>
          <p:cNvSpPr/>
          <p:nvPr/>
        </p:nvSpPr>
        <p:spPr>
          <a:xfrm>
            <a:off x="4814416" y="3944376"/>
            <a:ext cx="3464906" cy="781307"/>
          </a:xfrm>
          <a:prstGeom prst="rect">
            <a:avLst/>
          </a:prstGeom>
          <a:solidFill>
            <a:srgbClr val="FFFFFF"/>
          </a:solidFill>
          <a:ln w="28575" cap="flat" cmpd="sng" algn="ctr">
            <a:noFill/>
            <a:prstDash val="solid"/>
            <a:miter lim="800000"/>
          </a:ln>
          <a:effectLst/>
        </p:spPr>
        <p:txBody>
          <a:bodyPr rtlCol="0" anchor="ctr"/>
          <a:lstStyle/>
          <a:p>
            <a:pPr>
              <a:buClrTx/>
              <a:buFontTx/>
              <a:buNone/>
              <a:defRPr/>
            </a:pPr>
            <a:r>
              <a:rPr lang="en-US" sz="2200" kern="1200" dirty="0">
                <a:solidFill>
                  <a:prstClr val="black"/>
                </a:solidFill>
                <a:latin typeface="Arial" panose="020B0604020202020204" pitchFamily="34" charset="0"/>
                <a:ea typeface="+mn-ea"/>
                <a:cs typeface="Arial" panose="020B0604020202020204" pitchFamily="34" charset="0"/>
              </a:rPr>
              <a:t>D</a:t>
            </a:r>
            <a:r>
              <a:rPr lang="vi-VN" sz="2200" kern="1200" dirty="0">
                <a:solidFill>
                  <a:prstClr val="black"/>
                </a:solidFill>
                <a:latin typeface="Arial" panose="020B0604020202020204" pitchFamily="34" charset="0"/>
                <a:ea typeface="+mn-ea"/>
                <a:cs typeface="Arial" panose="020B0604020202020204" pitchFamily="34" charset="0"/>
              </a:rPr>
              <a:t>. </a:t>
            </a:r>
            <a:r>
              <a:rPr lang="en-US" sz="2200" kern="1200" dirty="0">
                <a:solidFill>
                  <a:prstClr val="black"/>
                </a:solidFill>
                <a:latin typeface="Arial" panose="020B0604020202020204" pitchFamily="34" charset="0"/>
                <a:ea typeface="+mn-ea"/>
                <a:cs typeface="Arial" panose="020B0604020202020204" pitchFamily="34" charset="0"/>
              </a:rPr>
              <a:t>25 kPa.</a:t>
            </a:r>
            <a:endParaRPr lang="vi-VN" sz="2200" kern="1200" dirty="0">
              <a:solidFill>
                <a:prstClr val="black"/>
              </a:solidFill>
              <a:latin typeface="Arial" panose="020B0604020202020204" pitchFamily="34" charset="0"/>
              <a:ea typeface="+mn-ea"/>
              <a:cs typeface="Arial" panose="020B0604020202020204" pitchFamily="34" charset="0"/>
            </a:endParaRPr>
          </a:p>
        </p:txBody>
      </p:sp>
      <p:pic>
        <p:nvPicPr>
          <p:cNvPr id="27" name="Picture 26">
            <a:extLst>
              <a:ext uri="{FF2B5EF4-FFF2-40B4-BE49-F238E27FC236}">
                <a16:creationId xmlns:a16="http://schemas.microsoft.com/office/drawing/2014/main" id="{9E6558CD-6E2F-B518-A141-DD68AD8D29FF}"/>
              </a:ext>
            </a:extLst>
          </p:cNvPr>
          <p:cNvPicPr>
            <a:picLocks noChangeAspect="1"/>
          </p:cNvPicPr>
          <p:nvPr/>
        </p:nvPicPr>
        <p:blipFill rotWithShape="1">
          <a:blip r:embed="rId6" cstate="hqprint">
            <a:duotone>
              <a:prstClr val="black"/>
              <a:srgbClr val="70AD47">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r="-5485"/>
          <a:stretch/>
        </p:blipFill>
        <p:spPr>
          <a:xfrm>
            <a:off x="3660645" y="4045449"/>
            <a:ext cx="719964" cy="575930"/>
          </a:xfrm>
          <a:prstGeom prst="rect">
            <a:avLst/>
          </a:prstGeom>
        </p:spPr>
      </p:pic>
      <p:pic>
        <p:nvPicPr>
          <p:cNvPr id="28" name="Picture 27">
            <a:extLst>
              <a:ext uri="{FF2B5EF4-FFF2-40B4-BE49-F238E27FC236}">
                <a16:creationId xmlns:a16="http://schemas.microsoft.com/office/drawing/2014/main" id="{1F7355CE-11B8-D9E1-6449-BCAB26DF846D}"/>
              </a:ext>
            </a:extLst>
          </p:cNvPr>
          <p:cNvPicPr>
            <a:picLocks noChangeAspect="1"/>
          </p:cNvPicPr>
          <p:nvPr/>
        </p:nvPicPr>
        <p:blipFill rotWithShape="1">
          <a:blip r:embed="rId8"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7644109" y="2956963"/>
            <a:ext cx="654404" cy="572700"/>
          </a:xfrm>
          <a:prstGeom prst="rect">
            <a:avLst/>
          </a:prstGeom>
        </p:spPr>
      </p:pic>
      <p:pic>
        <p:nvPicPr>
          <p:cNvPr id="29" name="Picture 28">
            <a:extLst>
              <a:ext uri="{FF2B5EF4-FFF2-40B4-BE49-F238E27FC236}">
                <a16:creationId xmlns:a16="http://schemas.microsoft.com/office/drawing/2014/main" id="{E6293425-D850-3BE4-DE7B-3784A71166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3942" y="4047414"/>
            <a:ext cx="654571" cy="575229"/>
          </a:xfrm>
          <a:prstGeom prst="rect">
            <a:avLst/>
          </a:prstGeom>
        </p:spPr>
      </p:pic>
      <p:pic>
        <p:nvPicPr>
          <p:cNvPr id="30" name="Picture 29">
            <a:extLst>
              <a:ext uri="{FF2B5EF4-FFF2-40B4-BE49-F238E27FC236}">
                <a16:creationId xmlns:a16="http://schemas.microsoft.com/office/drawing/2014/main" id="{39932013-E26A-273A-3727-EFC0E7E785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3342" y="2960453"/>
            <a:ext cx="654571" cy="575229"/>
          </a:xfrm>
          <a:prstGeom prst="rect">
            <a:avLst/>
          </a:prstGeom>
        </p:spPr>
      </p:pic>
    </p:spTree>
    <p:extLst>
      <p:ext uri="{BB962C8B-B14F-4D97-AF65-F5344CB8AC3E}">
        <p14:creationId xmlns:p14="http://schemas.microsoft.com/office/powerpoint/2010/main" val="218003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strVal val="#ppt_x"/>
                                          </p:val>
                                        </p:tav>
                                        <p:tav tm="100000">
                                          <p:val>
                                            <p:strVal val="#ppt_x"/>
                                          </p:val>
                                        </p:tav>
                                      </p:tavLst>
                                    </p:anim>
                                    <p:anim calcmode="lin" valueType="num">
                                      <p:cBhvr>
                                        <p:cTn id="27" dur="5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3"/>
                                        </p:tgtEl>
                                        <p:attrNameLst>
                                          <p:attrName>fillcolor</p:attrName>
                                        </p:attrNameLst>
                                      </p:cBhvr>
                                      <p:to>
                                        <a:srgbClr val="FFF2CC"/>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27"/>
                                        </p:tgtEl>
                                        <p:attrNameLst>
                                          <p:attrName>style.visibility</p:attrName>
                                        </p:attrNameLst>
                                      </p:cBhvr>
                                      <p:to>
                                        <p:strVal val="visible"/>
                                      </p:to>
                                    </p:set>
                                    <p:anim calcmode="lin" valueType="num">
                                      <p:cBhvr>
                                        <p:cTn id="43" dur="250" fill="hold"/>
                                        <p:tgtEl>
                                          <p:spTgt spid="27"/>
                                        </p:tgtEl>
                                        <p:attrNameLst>
                                          <p:attrName>ppt_w</p:attrName>
                                        </p:attrNameLst>
                                      </p:cBhvr>
                                      <p:tavLst>
                                        <p:tav tm="0">
                                          <p:val>
                                            <p:strVal val="4*#ppt_w"/>
                                          </p:val>
                                        </p:tav>
                                        <p:tav tm="100000">
                                          <p:val>
                                            <p:strVal val="#ppt_w"/>
                                          </p:val>
                                        </p:tav>
                                      </p:tavLst>
                                    </p:anim>
                                    <p:anim calcmode="lin" valueType="num">
                                      <p:cBhvr>
                                        <p:cTn id="44"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par>
                                <p:cTn id="45" presetID="1" presetClass="emph" presetSubtype="2" fill="hold" nodeType="withEffect">
                                  <p:stCondLst>
                                    <p:cond delay="1000"/>
                                  </p:stCondLst>
                                  <p:childTnLst>
                                    <p:animClr clrSpc="rgb" dir="cw">
                                      <p:cBhvr>
                                        <p:cTn id="46" dur="250" fill="hold"/>
                                        <p:tgtEl>
                                          <p:spTgt spid="23"/>
                                        </p:tgtEl>
                                        <p:attrNameLst>
                                          <p:attrName>fillcolor</p:attrName>
                                        </p:attrNameLst>
                                      </p:cBhvr>
                                      <p:to>
                                        <a:srgbClr val="00B050"/>
                                      </p:to>
                                    </p:animClr>
                                    <p:set>
                                      <p:cBhvr>
                                        <p:cTn id="47" dur="250" fill="hold"/>
                                        <p:tgtEl>
                                          <p:spTgt spid="23"/>
                                        </p:tgtEl>
                                        <p:attrNameLst>
                                          <p:attrName>fill.type</p:attrName>
                                        </p:attrNameLst>
                                      </p:cBhvr>
                                      <p:to>
                                        <p:strVal val="solid"/>
                                      </p:to>
                                    </p:set>
                                    <p:set>
                                      <p:cBhvr>
                                        <p:cTn id="48"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4"/>
                                        </p:tgtEl>
                                        <p:attrNameLst>
                                          <p:attrName>fillcolor</p:attrName>
                                        </p:attrNameLst>
                                      </p:cBhvr>
                                      <p:to>
                                        <a:srgbClr val="FFF2CC"/>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30"/>
                                        </p:tgtEl>
                                        <p:attrNameLst>
                                          <p:attrName>style.visibility</p:attrName>
                                        </p:attrNameLst>
                                      </p:cBhvr>
                                      <p:to>
                                        <p:strVal val="visible"/>
                                      </p:to>
                                    </p:set>
                                    <p:anim calcmode="lin" valueType="num">
                                      <p:cBhvr>
                                        <p:cTn id="58" dur="250" fill="hold"/>
                                        <p:tgtEl>
                                          <p:spTgt spid="30"/>
                                        </p:tgtEl>
                                        <p:attrNameLst>
                                          <p:attrName>ppt_w</p:attrName>
                                        </p:attrNameLst>
                                      </p:cBhvr>
                                      <p:tavLst>
                                        <p:tav tm="0">
                                          <p:val>
                                            <p:strVal val="4*#ppt_w"/>
                                          </p:val>
                                        </p:tav>
                                        <p:tav tm="100000">
                                          <p:val>
                                            <p:strVal val="#ppt_w"/>
                                          </p:val>
                                        </p:tav>
                                      </p:tavLst>
                                    </p:anim>
                                    <p:anim calcmode="lin" valueType="num">
                                      <p:cBhvr>
                                        <p:cTn id="5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par>
                                <p:cTn id="60" presetID="1" presetClass="emph" presetSubtype="2" fill="hold" nodeType="withEffect">
                                  <p:stCondLst>
                                    <p:cond delay="1000"/>
                                  </p:stCondLst>
                                  <p:childTnLst>
                                    <p:animClr clrSpc="rgb" dir="cw">
                                      <p:cBhvr>
                                        <p:cTn id="61" dur="250" fill="hold"/>
                                        <p:tgtEl>
                                          <p:spTgt spid="24"/>
                                        </p:tgtEl>
                                        <p:attrNameLst>
                                          <p:attrName>fillcolor</p:attrName>
                                        </p:attrNameLst>
                                      </p:cBhvr>
                                      <p:to>
                                        <a:srgbClr val="FFFF00"/>
                                      </p:to>
                                    </p:animClr>
                                    <p:set>
                                      <p:cBhvr>
                                        <p:cTn id="62" dur="250" fill="hold"/>
                                        <p:tgtEl>
                                          <p:spTgt spid="24"/>
                                        </p:tgtEl>
                                        <p:attrNameLst>
                                          <p:attrName>fill.type</p:attrName>
                                        </p:attrNameLst>
                                      </p:cBhvr>
                                      <p:to>
                                        <p:strVal val="solid"/>
                                      </p:to>
                                    </p:set>
                                    <p:set>
                                      <p:cBhvr>
                                        <p:cTn id="63"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4" restart="whenNotActive" fill="hold" evtFilter="cancelBubble" nodeType="interactiveSeq">
                <p:stCondLst>
                  <p:cond evt="onClick" delay="0">
                    <p:tgtEl>
                      <p:spTgt spid="2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25"/>
                                        </p:tgtEl>
                                        <p:attrNameLst>
                                          <p:attrName>fillcolor</p:attrName>
                                        </p:attrNameLst>
                                      </p:cBhvr>
                                      <p:to>
                                        <a:srgbClr val="FFF2CC"/>
                                      </p:to>
                                    </p:animClr>
                                    <p:set>
                                      <p:cBhvr>
                                        <p:cTn id="69" dur="250" fill="hold"/>
                                        <p:tgtEl>
                                          <p:spTgt spid="25"/>
                                        </p:tgtEl>
                                        <p:attrNameLst>
                                          <p:attrName>fill.type</p:attrName>
                                        </p:attrNameLst>
                                      </p:cBhvr>
                                      <p:to>
                                        <p:strVal val="solid"/>
                                      </p:to>
                                    </p:set>
                                    <p:set>
                                      <p:cBhvr>
                                        <p:cTn id="70" dur="250" fill="hold"/>
                                        <p:tgtEl>
                                          <p:spTgt spid="2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par>
                                <p:cTn id="75" presetID="1" presetClass="emph" presetSubtype="2" fill="hold" nodeType="withEffect">
                                  <p:stCondLst>
                                    <p:cond delay="1000"/>
                                  </p:stCondLst>
                                  <p:childTnLst>
                                    <p:animClr clrSpc="rgb" dir="cw">
                                      <p:cBhvr>
                                        <p:cTn id="76" dur="250" fill="hold"/>
                                        <p:tgtEl>
                                          <p:spTgt spid="25"/>
                                        </p:tgtEl>
                                        <p:attrNameLst>
                                          <p:attrName>fillcolor</p:attrName>
                                        </p:attrNameLst>
                                      </p:cBhvr>
                                      <p:to>
                                        <a:srgbClr val="FFFF00"/>
                                      </p:to>
                                    </p:animClr>
                                    <p:set>
                                      <p:cBhvr>
                                        <p:cTn id="77" dur="250" fill="hold"/>
                                        <p:tgtEl>
                                          <p:spTgt spid="25"/>
                                        </p:tgtEl>
                                        <p:attrNameLst>
                                          <p:attrName>fill.type</p:attrName>
                                        </p:attrNameLst>
                                      </p:cBhvr>
                                      <p:to>
                                        <p:strVal val="solid"/>
                                      </p:to>
                                    </p:set>
                                    <p:set>
                                      <p:cBhvr>
                                        <p:cTn id="78"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9" restart="whenNotActive" fill="hold" evtFilter="cancelBubble" nodeType="interactiveSeq">
                <p:stCondLst>
                  <p:cond evt="onClick" delay="0">
                    <p:tgtEl>
                      <p:spTgt spid="2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26"/>
                                        </p:tgtEl>
                                        <p:attrNameLst>
                                          <p:attrName>fillcolor</p:attrName>
                                        </p:attrNameLst>
                                      </p:cBhvr>
                                      <p:to>
                                        <a:srgbClr val="FFF2CC"/>
                                      </p:to>
                                    </p:animClr>
                                    <p:set>
                                      <p:cBhvr>
                                        <p:cTn id="84" dur="250" fill="hold"/>
                                        <p:tgtEl>
                                          <p:spTgt spid="26"/>
                                        </p:tgtEl>
                                        <p:attrNameLst>
                                          <p:attrName>fill.type</p:attrName>
                                        </p:attrNameLst>
                                      </p:cBhvr>
                                      <p:to>
                                        <p:strVal val="solid"/>
                                      </p:to>
                                    </p:set>
                                    <p:set>
                                      <p:cBhvr>
                                        <p:cTn id="85" dur="250" fill="hold"/>
                                        <p:tgtEl>
                                          <p:spTgt spid="2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29"/>
                                        </p:tgtEl>
                                        <p:attrNameLst>
                                          <p:attrName>style.visibility</p:attrName>
                                        </p:attrNameLst>
                                      </p:cBhvr>
                                      <p:to>
                                        <p:strVal val="visible"/>
                                      </p:to>
                                    </p:set>
                                    <p:anim calcmode="lin" valueType="num">
                                      <p:cBhvr>
                                        <p:cTn id="88" dur="250" fill="hold"/>
                                        <p:tgtEl>
                                          <p:spTgt spid="29"/>
                                        </p:tgtEl>
                                        <p:attrNameLst>
                                          <p:attrName>ppt_w</p:attrName>
                                        </p:attrNameLst>
                                      </p:cBhvr>
                                      <p:tavLst>
                                        <p:tav tm="0">
                                          <p:val>
                                            <p:strVal val="4*#ppt_w"/>
                                          </p:val>
                                        </p:tav>
                                        <p:tav tm="100000">
                                          <p:val>
                                            <p:strVal val="#ppt_w"/>
                                          </p:val>
                                        </p:tav>
                                      </p:tavLst>
                                    </p:anim>
                                    <p:anim calcmode="lin" valueType="num">
                                      <p:cBhvr>
                                        <p:cTn id="89"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par>
                                <p:cTn id="90" presetID="1" presetClass="emph" presetSubtype="2" fill="hold" nodeType="withEffect">
                                  <p:stCondLst>
                                    <p:cond delay="1000"/>
                                  </p:stCondLst>
                                  <p:childTnLst>
                                    <p:animClr clrSpc="rgb" dir="cw">
                                      <p:cBhvr>
                                        <p:cTn id="91" dur="250" fill="hold"/>
                                        <p:tgtEl>
                                          <p:spTgt spid="26"/>
                                        </p:tgtEl>
                                        <p:attrNameLst>
                                          <p:attrName>fillcolor</p:attrName>
                                        </p:attrNameLst>
                                      </p:cBhvr>
                                      <p:to>
                                        <a:srgbClr val="FFFF00"/>
                                      </p:to>
                                    </p:animClr>
                                    <p:set>
                                      <p:cBhvr>
                                        <p:cTn id="92" dur="250" fill="hold"/>
                                        <p:tgtEl>
                                          <p:spTgt spid="26"/>
                                        </p:tgtEl>
                                        <p:attrNameLst>
                                          <p:attrName>fill.type</p:attrName>
                                        </p:attrNameLst>
                                      </p:cBhvr>
                                      <p:to>
                                        <p:strVal val="solid"/>
                                      </p:to>
                                    </p:set>
                                    <p:set>
                                      <p:cBhvr>
                                        <p:cTn id="9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12" grpId="0" animBg="1"/>
      <p:bldP spid="23" grpId="0" animBg="1"/>
      <p:bldP spid="24" grpId="0" animBg="1"/>
      <p:bldP spid="25" grpId="0" animBg="1"/>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AEE4EE"/>
        </a:solidFill>
        <a:effectLst/>
      </p:bgPr>
    </p:bg>
    <p:spTree>
      <p:nvGrpSpPr>
        <p:cNvPr id="1" name=""/>
        <p:cNvGrpSpPr/>
        <p:nvPr/>
      </p:nvGrpSpPr>
      <p:grpSpPr>
        <a:xfrm>
          <a:off x="0" y="0"/>
          <a:ext cx="0" cy="0"/>
          <a:chOff x="0" y="0"/>
          <a:chExt cx="0" cy="0"/>
        </a:xfrm>
      </p:grpSpPr>
      <p:sp>
        <p:nvSpPr>
          <p:cNvPr id="11" name="Snip Diagonal Corner Rectangle 3">
            <a:extLst>
              <a:ext uri="{FF2B5EF4-FFF2-40B4-BE49-F238E27FC236}">
                <a16:creationId xmlns:a16="http://schemas.microsoft.com/office/drawing/2014/main" id="{3A2C9618-42E2-B9AD-56C4-0F9BC37B7E4D}"/>
              </a:ext>
            </a:extLst>
          </p:cNvPr>
          <p:cNvSpPr/>
          <p:nvPr/>
        </p:nvSpPr>
        <p:spPr>
          <a:xfrm>
            <a:off x="694403" y="497090"/>
            <a:ext cx="7785173" cy="2339839"/>
          </a:xfrm>
          <a:prstGeom prst="snip2DiagRect">
            <a:avLst/>
          </a:prstGeom>
          <a:solidFill>
            <a:srgbClr val="FFFFFF"/>
          </a:solidFill>
          <a:ln w="38100" cap="flat" cmpd="sng" algn="ctr">
            <a:noFill/>
            <a:prstDash val="solid"/>
            <a:miter lim="800000"/>
          </a:ln>
          <a:effectLst/>
        </p:spPr>
        <p:txBody>
          <a:bodyPr rtlCol="0" anchor="ctr"/>
          <a:lstStyle/>
          <a:p>
            <a:pPr algn="ctr">
              <a:lnSpc>
                <a:spcPct val="150000"/>
              </a:lnSpc>
            </a:pPr>
            <a:r>
              <a:rPr lang="en-US" sz="2000" b="1" kern="1200" dirty="0" err="1">
                <a:solidFill>
                  <a:srgbClr val="F2557A">
                    <a:lumMod val="75000"/>
                  </a:srgbClr>
                </a:solidFill>
                <a:latin typeface="Arial" panose="020B0604020202020204" pitchFamily="34" charset="0"/>
                <a:ea typeface="+mn-ea"/>
                <a:cs typeface="Arial" panose="020B0604020202020204" pitchFamily="34" charset="0"/>
              </a:rPr>
              <a:t>Câu</a:t>
            </a:r>
            <a:r>
              <a:rPr lang="en-US" sz="2000" b="1" kern="1200" dirty="0">
                <a:solidFill>
                  <a:srgbClr val="F2557A">
                    <a:lumMod val="75000"/>
                  </a:srgbClr>
                </a:solidFill>
                <a:latin typeface="Arial" panose="020B0604020202020204" pitchFamily="34" charset="0"/>
                <a:ea typeface="+mn-ea"/>
                <a:cs typeface="Arial" panose="020B0604020202020204" pitchFamily="34" charset="0"/>
              </a:rPr>
              <a:t> 6: </a:t>
            </a:r>
            <a:r>
              <a:rPr lang="en-US" sz="2000" dirty="0" err="1">
                <a:latin typeface="Arial" panose="020B0604020202020204" pitchFamily="34" charset="0"/>
                <a:ea typeface="Calibri" panose="020F0502020204030204" pitchFamily="34" charset="0"/>
                <a:cs typeface="Arial" panose="020B0604020202020204" pitchFamily="34" charset="0"/>
              </a:rPr>
              <a:t>Một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chiếc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xe</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tải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vượt</a:t>
            </a:r>
            <a:r>
              <a:rPr lang="en-US" sz="2000" dirty="0">
                <a:latin typeface="Arial" panose="020B0604020202020204" pitchFamily="34" charset="0"/>
                <a:ea typeface="Calibri" panose="020F0502020204030204" pitchFamily="34" charset="0"/>
                <a:cs typeface="Arial" panose="020B0604020202020204" pitchFamily="34" charset="0"/>
              </a:rPr>
              <a:t> qua </a:t>
            </a:r>
            <a:r>
              <a:rPr lang="en-US" sz="2000" dirty="0" err="1">
                <a:latin typeface="Arial" panose="020B0604020202020204" pitchFamily="34" charset="0"/>
                <a:ea typeface="Calibri" panose="020F0502020204030204" pitchFamily="34" charset="0"/>
                <a:cs typeface="Arial" panose="020B0604020202020204" pitchFamily="34" charset="0"/>
              </a:rPr>
              <a:t>sa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mạc</a:t>
            </a:r>
            <a:r>
              <a:rPr lang="en-US" sz="2000" dirty="0">
                <a:latin typeface="Arial" panose="020B0604020202020204" pitchFamily="34" charset="0"/>
                <a:ea typeface="Calibri" panose="020F0502020204030204" pitchFamily="34" charset="0"/>
                <a:cs typeface="Arial" panose="020B0604020202020204" pitchFamily="34" charset="0"/>
              </a:rPr>
              <a:t> Sahara. </a:t>
            </a:r>
            <a:r>
              <a:rPr lang="en-US" sz="2000" dirty="0" err="1">
                <a:latin typeface="Arial" panose="020B0604020202020204" pitchFamily="34" charset="0"/>
                <a:ea typeface="Calibri" panose="020F0502020204030204" pitchFamily="34" charset="0"/>
                <a:cs typeface="Arial" panose="020B0604020202020204" pitchFamily="34" charset="0"/>
              </a:rPr>
              <a:t>Chuyến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bắt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đầu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vào</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sáng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sớm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nhiệt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độ</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là</a:t>
            </a:r>
            <a:r>
              <a:rPr lang="en-US" sz="2000" dirty="0">
                <a:latin typeface="Arial" panose="020B0604020202020204" pitchFamily="34" charset="0"/>
                <a:ea typeface="Calibri" panose="020F0502020204030204" pitchFamily="34" charset="0"/>
                <a:cs typeface="Arial" panose="020B0604020202020204" pitchFamily="34" charset="0"/>
              </a:rPr>
              <a:t> 3</a:t>
            </a:r>
            <a:r>
              <a:rPr lang="en-US" sz="2000" baseline="30000" dirty="0">
                <a:latin typeface="Arial" panose="020B0604020202020204" pitchFamily="34" charset="0"/>
                <a:ea typeface="Calibri" panose="020F0502020204030204" pitchFamily="34" charset="0"/>
                <a:cs typeface="Arial" panose="020B0604020202020204" pitchFamily="34" charset="0"/>
              </a:rPr>
              <a:t>o</a:t>
            </a:r>
            <a:r>
              <a:rPr lang="en-US" sz="2000" dirty="0">
                <a:latin typeface="Arial" panose="020B0604020202020204" pitchFamily="34" charset="0"/>
                <a:ea typeface="Calibri" panose="020F0502020204030204" pitchFamily="34" charset="0"/>
                <a:cs typeface="Arial" panose="020B0604020202020204" pitchFamily="34" charset="0"/>
              </a:rPr>
              <a:t>C. </a:t>
            </a:r>
            <a:r>
              <a:rPr lang="en-US" sz="2000" dirty="0" err="1">
                <a:latin typeface="Arial" panose="020B0604020202020204" pitchFamily="34" charset="0"/>
                <a:ea typeface="Calibri" panose="020F0502020204030204" pitchFamily="34" charset="0"/>
                <a:cs typeface="Arial" panose="020B0604020202020204" pitchFamily="34" charset="0"/>
              </a:rPr>
              <a:t>Thể</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tích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chứa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trong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mỗi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lốp</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xe</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là</a:t>
            </a:r>
            <a:r>
              <a:rPr lang="en-US" sz="2000" dirty="0">
                <a:latin typeface="Arial" panose="020B0604020202020204" pitchFamily="34" charset="0"/>
                <a:ea typeface="Calibri" panose="020F0502020204030204" pitchFamily="34" charset="0"/>
                <a:cs typeface="Arial" panose="020B0604020202020204" pitchFamily="34" charset="0"/>
              </a:rPr>
              <a:t> 1,50 m</a:t>
            </a:r>
            <a:r>
              <a:rPr lang="en-US" sz="2000" baseline="30000" dirty="0">
                <a:latin typeface="Arial" panose="020B0604020202020204" pitchFamily="34" charset="0"/>
                <a:ea typeface="Calibri" panose="020F0502020204030204" pitchFamily="34" charset="0"/>
                <a:cs typeface="Arial" panose="020B0604020202020204" pitchFamily="34" charset="0"/>
              </a:rPr>
              <a:t>3</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và</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áp</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suất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trong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lốp</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xe</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là</a:t>
            </a:r>
            <a:r>
              <a:rPr lang="en-US" sz="2000" dirty="0">
                <a:latin typeface="Arial" panose="020B0604020202020204" pitchFamily="34" charset="0"/>
                <a:ea typeface="Calibri" panose="020F0502020204030204" pitchFamily="34" charset="0"/>
                <a:cs typeface="Arial" panose="020B0604020202020204" pitchFamily="34" charset="0"/>
              </a:rPr>
              <a:t> 3,42.10</a:t>
            </a:r>
            <a:r>
              <a:rPr lang="en-US" sz="2000" baseline="30000" dirty="0">
                <a:latin typeface="Arial" panose="020B0604020202020204" pitchFamily="34" charset="0"/>
                <a:ea typeface="Calibri" panose="020F0502020204030204" pitchFamily="34" charset="0"/>
                <a:cs typeface="Arial" panose="020B0604020202020204" pitchFamily="34" charset="0"/>
              </a:rPr>
              <a:t>5</a:t>
            </a:r>
            <a:r>
              <a:rPr lang="en-US" sz="2000" dirty="0">
                <a:latin typeface="Arial" panose="020B0604020202020204" pitchFamily="34" charset="0"/>
                <a:ea typeface="Calibri" panose="020F0502020204030204" pitchFamily="34" charset="0"/>
                <a:cs typeface="Arial" panose="020B0604020202020204" pitchFamily="34" charset="0"/>
              </a:rPr>
              <a:t> Pa. </a:t>
            </a:r>
            <a:r>
              <a:rPr lang="en-US" sz="2000" dirty="0" err="1">
                <a:latin typeface="Arial" panose="020B0604020202020204" pitchFamily="34" charset="0"/>
                <a:ea typeface="Calibri" panose="020F0502020204030204" pitchFamily="34" charset="0"/>
                <a:cs typeface="Arial" panose="020B0604020202020204" pitchFamily="34" charset="0"/>
              </a:rPr>
              <a:t>Coi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trong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lốp</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xe</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có</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nhiệt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độ</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như</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ngoài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trời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Số</a:t>
            </a:r>
            <a:r>
              <a:rPr lang="en-US" sz="2000" dirty="0">
                <a:latin typeface="Arial" panose="020B0604020202020204" pitchFamily="34" charset="0"/>
                <a:ea typeface="Calibri" panose="020F0502020204030204" pitchFamily="34" charset="0"/>
                <a:cs typeface="Arial" panose="020B0604020202020204" pitchFamily="34" charset="0"/>
              </a:rPr>
              <a:t> mol </a:t>
            </a:r>
            <a:r>
              <a:rPr lang="en-US" sz="2000" dirty="0" err="1">
                <a:latin typeface="Arial" panose="020B0604020202020204" pitchFamily="34" charset="0"/>
                <a:ea typeface="Calibri" panose="020F0502020204030204" pitchFamily="34" charset="0"/>
                <a:cs typeface="Arial" panose="020B0604020202020204" pitchFamily="34" charset="0"/>
              </a:rPr>
              <a:t>khí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trong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mỗi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lốp</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xe</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là</a:t>
            </a: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A0FAC0D-7AD9-598D-6AF0-58A4C37CD261}"/>
              </a:ext>
            </a:extLst>
          </p:cNvPr>
          <p:cNvSpPr/>
          <p:nvPr/>
        </p:nvSpPr>
        <p:spPr>
          <a:xfrm>
            <a:off x="4819344" y="3958974"/>
            <a:ext cx="3464906" cy="781307"/>
          </a:xfrm>
          <a:prstGeom prst="rect">
            <a:avLst/>
          </a:prstGeom>
          <a:solidFill>
            <a:srgbClr val="FFFFFF"/>
          </a:solidFill>
          <a:ln w="2857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164 mol</a:t>
            </a:r>
            <a:r>
              <a:rPr lang="en-US" sz="2000" kern="1200" dirty="0">
                <a:solidFill>
                  <a:prstClr val="black"/>
                </a:solidFill>
                <a:latin typeface="Arial" panose="020B0604020202020204" pitchFamily="34" charset="0"/>
                <a:ea typeface="+mn-ea"/>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DF934599-92E1-5CBD-B0FE-BA53F20D95D1}"/>
              </a:ext>
            </a:extLst>
          </p:cNvPr>
          <p:cNvSpPr/>
          <p:nvPr/>
        </p:nvSpPr>
        <p:spPr>
          <a:xfrm>
            <a:off x="4819344" y="3007299"/>
            <a:ext cx="3464906" cy="781307"/>
          </a:xfrm>
          <a:prstGeom prst="rect">
            <a:avLst/>
          </a:prstGeom>
          <a:solidFill>
            <a:srgbClr val="FFFFFF"/>
          </a:solidFill>
          <a:ln w="28575" cap="flat" cmpd="sng" algn="ctr">
            <a:noFill/>
            <a:prstDash val="solid"/>
            <a:miter lim="800000"/>
          </a:ln>
          <a:effectLst/>
        </p:spPr>
        <p:txBody>
          <a:bodyPr rtlCol="0" anchor="ctr"/>
          <a:lstStyle/>
          <a:p>
            <a:pPr>
              <a:buClrTx/>
              <a:buFontTx/>
              <a:buNone/>
              <a:defRPr/>
            </a:pPr>
            <a:r>
              <a:rPr lang="vi-VN" sz="2000" kern="1200" dirty="0">
                <a:solidFill>
                  <a:prstClr val="black"/>
                </a:solidFill>
                <a:latin typeface="Arial" panose="020B0604020202020204" pitchFamily="34" charset="0"/>
                <a:ea typeface="+mn-ea"/>
                <a:cs typeface="Arial" panose="020B0604020202020204" pitchFamily="34" charset="0"/>
              </a:rPr>
              <a:t>B. </a:t>
            </a:r>
            <a:r>
              <a:rPr lang="en-US" sz="2000" kern="1200" dirty="0">
                <a:solidFill>
                  <a:prstClr val="black"/>
                </a:solidFill>
                <a:latin typeface="Arial" panose="020B0604020202020204" pitchFamily="34" charset="0"/>
                <a:ea typeface="+mn-ea"/>
                <a:cs typeface="Arial" panose="020B0604020202020204" pitchFamily="34" charset="0"/>
              </a:rPr>
              <a:t>246 mol.</a:t>
            </a:r>
            <a:endParaRPr lang="vi-VN" sz="2000" kern="1200" dirty="0">
              <a:solidFill>
                <a:prstClr val="black"/>
              </a:solidFill>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06D55975-BFA7-0168-EC19-D2FE4F8B1BB9}"/>
              </a:ext>
            </a:extLst>
          </p:cNvPr>
          <p:cNvSpPr/>
          <p:nvPr/>
        </p:nvSpPr>
        <p:spPr>
          <a:xfrm>
            <a:off x="887768" y="3958974"/>
            <a:ext cx="3464906" cy="781307"/>
          </a:xfrm>
          <a:prstGeom prst="rect">
            <a:avLst/>
          </a:prstGeom>
          <a:solidFill>
            <a:srgbClr val="FFFFFF"/>
          </a:solidFill>
          <a:ln w="28575" cap="flat" cmpd="sng" algn="ctr">
            <a:noFill/>
            <a:prstDash val="solid"/>
            <a:miter lim="800000"/>
          </a:ln>
          <a:effectLst/>
        </p:spPr>
        <p:txBody>
          <a:bodyPr rtlCol="0" anchor="ctr"/>
          <a:lstStyle/>
          <a:p>
            <a:pPr>
              <a:buClrTx/>
              <a:buFontTx/>
              <a:buNone/>
              <a:defRPr/>
            </a:pPr>
            <a:r>
              <a:rPr lang="vi-VN" sz="2000" kern="1200" dirty="0">
                <a:solidFill>
                  <a:prstClr val="black"/>
                </a:solidFill>
                <a:latin typeface="Arial" panose="020B0604020202020204" pitchFamily="34" charset="0"/>
                <a:ea typeface="+mn-ea"/>
                <a:cs typeface="Arial" panose="020B0604020202020204" pitchFamily="34" charset="0"/>
              </a:rPr>
              <a:t>C. </a:t>
            </a:r>
            <a:r>
              <a:rPr lang="en-US" sz="2000" kern="1200" dirty="0">
                <a:solidFill>
                  <a:prstClr val="black"/>
                </a:solidFill>
                <a:latin typeface="Arial" panose="020B0604020202020204" pitchFamily="34" charset="0"/>
                <a:ea typeface="+mn-ea"/>
                <a:cs typeface="Arial" panose="020B0604020202020204" pitchFamily="34" charset="0"/>
              </a:rPr>
              <a:t>48 mol.</a:t>
            </a:r>
            <a:endParaRPr lang="vi-VN" sz="2000" kern="1200" dirty="0">
              <a:solidFill>
                <a:prstClr val="black"/>
              </a:solidFill>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F789B50A-DAFC-3E88-7410-D4914B715761}"/>
              </a:ext>
            </a:extLst>
          </p:cNvPr>
          <p:cNvSpPr/>
          <p:nvPr/>
        </p:nvSpPr>
        <p:spPr>
          <a:xfrm>
            <a:off x="887768" y="3007298"/>
            <a:ext cx="3464906" cy="781307"/>
          </a:xfrm>
          <a:prstGeom prst="rect">
            <a:avLst/>
          </a:prstGeom>
          <a:solidFill>
            <a:srgbClr val="FFFFFF"/>
          </a:solidFill>
          <a:ln w="28575" cap="flat" cmpd="sng" algn="ctr">
            <a:noFill/>
            <a:prstDash val="solid"/>
            <a:miter lim="800000"/>
          </a:ln>
          <a:effectLst/>
        </p:spPr>
        <p:txBody>
          <a:bodyPr rtlCol="0" anchor="ctr"/>
          <a:lstStyle/>
          <a:p>
            <a:pPr>
              <a:buClrTx/>
              <a:buFontTx/>
              <a:buNone/>
              <a:defRPr/>
            </a:pPr>
            <a:r>
              <a:rPr lang="en-US" sz="2000" kern="1200" dirty="0">
                <a:solidFill>
                  <a:prstClr val="black"/>
                </a:solidFill>
                <a:latin typeface="Arial" panose="020B0604020202020204" pitchFamily="34" charset="0"/>
                <a:ea typeface="+mn-ea"/>
                <a:cs typeface="Arial" panose="020B0604020202020204" pitchFamily="34" charset="0"/>
              </a:rPr>
              <a:t>A</a:t>
            </a:r>
            <a:r>
              <a:rPr lang="vi-VN" sz="2000" kern="1200" dirty="0">
                <a:solidFill>
                  <a:prstClr val="black"/>
                </a:solidFill>
                <a:latin typeface="Arial" panose="020B0604020202020204" pitchFamily="34" charset="0"/>
                <a:ea typeface="+mn-ea"/>
                <a:cs typeface="Arial" panose="020B0604020202020204" pitchFamily="34" charset="0"/>
              </a:rPr>
              <a:t>. </a:t>
            </a:r>
            <a:r>
              <a:rPr lang="en-US" sz="2000" kern="1200" dirty="0">
                <a:solidFill>
                  <a:prstClr val="black"/>
                </a:solidFill>
                <a:latin typeface="Arial" panose="020B0604020202020204" pitchFamily="34" charset="0"/>
                <a:ea typeface="+mn-ea"/>
                <a:cs typeface="Arial" panose="020B0604020202020204" pitchFamily="34" charset="0"/>
              </a:rPr>
              <a:t>64 mol.</a:t>
            </a:r>
            <a:endParaRPr lang="vi-VN" sz="2000" kern="1200" dirty="0">
              <a:solidFill>
                <a:prstClr val="black"/>
              </a:solidFill>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96B02812-0090-C0B2-49B4-B23A2892D80C}"/>
              </a:ext>
            </a:extLst>
          </p:cNvPr>
          <p:cNvPicPr>
            <a:picLocks noChangeAspect="1"/>
          </p:cNvPicPr>
          <p:nvPr/>
        </p:nvPicPr>
        <p:blipFill rotWithShape="1">
          <a:blip r:embed="rId5" cstate="hqprint">
            <a:duotone>
              <a:prstClr val="black"/>
              <a:srgbClr val="70AD47">
                <a:tint val="45000"/>
                <a:satMod val="400000"/>
              </a:srgbClr>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r="-5485"/>
          <a:stretch/>
        </p:blipFill>
        <p:spPr>
          <a:xfrm>
            <a:off x="7510865" y="4108934"/>
            <a:ext cx="719964" cy="575930"/>
          </a:xfrm>
          <a:prstGeom prst="rect">
            <a:avLst/>
          </a:prstGeom>
        </p:spPr>
      </p:pic>
      <p:pic>
        <p:nvPicPr>
          <p:cNvPr id="17" name="Picture 16">
            <a:extLst>
              <a:ext uri="{FF2B5EF4-FFF2-40B4-BE49-F238E27FC236}">
                <a16:creationId xmlns:a16="http://schemas.microsoft.com/office/drawing/2014/main" id="{332B1F1D-B3D8-C52D-7E63-B0745E97D3D8}"/>
              </a:ext>
            </a:extLst>
          </p:cNvPr>
          <p:cNvPicPr>
            <a:picLocks noChangeAspect="1"/>
          </p:cNvPicPr>
          <p:nvPr/>
        </p:nvPicPr>
        <p:blipFill rotWithShape="1">
          <a:blip r:embed="rId7"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3659888" y="4058861"/>
            <a:ext cx="654404" cy="572700"/>
          </a:xfrm>
          <a:prstGeom prst="rect">
            <a:avLst/>
          </a:prstGeom>
        </p:spPr>
      </p:pic>
      <p:pic>
        <p:nvPicPr>
          <p:cNvPr id="18" name="Picture 17">
            <a:extLst>
              <a:ext uri="{FF2B5EF4-FFF2-40B4-BE49-F238E27FC236}">
                <a16:creationId xmlns:a16="http://schemas.microsoft.com/office/drawing/2014/main" id="{D23EE1AC-CEF5-EE03-CFC1-1CD0FEC7C4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8103" y="3105996"/>
            <a:ext cx="654571" cy="575229"/>
          </a:xfrm>
          <a:prstGeom prst="rect">
            <a:avLst/>
          </a:prstGeom>
        </p:spPr>
      </p:pic>
      <p:pic>
        <p:nvPicPr>
          <p:cNvPr id="19" name="Picture 18">
            <a:extLst>
              <a:ext uri="{FF2B5EF4-FFF2-40B4-BE49-F238E27FC236}">
                <a16:creationId xmlns:a16="http://schemas.microsoft.com/office/drawing/2014/main" id="{224FCEA6-9C96-5E65-D527-878DB9F9AA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9679" y="3105996"/>
            <a:ext cx="654571" cy="575229"/>
          </a:xfrm>
          <a:prstGeom prst="rect">
            <a:avLst/>
          </a:prstGeom>
        </p:spPr>
      </p:pic>
    </p:spTree>
    <p:extLst>
      <p:ext uri="{BB962C8B-B14F-4D97-AF65-F5344CB8AC3E}">
        <p14:creationId xmlns:p14="http://schemas.microsoft.com/office/powerpoint/2010/main" val="350677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2"/>
                                        </p:tgtEl>
                                        <p:attrNameLst>
                                          <p:attrName>fillcolor</p:attrName>
                                        </p:attrNameLst>
                                      </p:cBhvr>
                                      <p:to>
                                        <a:srgbClr val="FFF2CC"/>
                                      </p:to>
                                    </p:animClr>
                                    <p:set>
                                      <p:cBhvr>
                                        <p:cTn id="39" dur="250" fill="hold"/>
                                        <p:tgtEl>
                                          <p:spTgt spid="12"/>
                                        </p:tgtEl>
                                        <p:attrNameLst>
                                          <p:attrName>fill.type</p:attrName>
                                        </p:attrNameLst>
                                      </p:cBhvr>
                                      <p:to>
                                        <p:strVal val="solid"/>
                                      </p:to>
                                    </p:set>
                                    <p:set>
                                      <p:cBhvr>
                                        <p:cTn id="40" dur="250" fill="hold"/>
                                        <p:tgtEl>
                                          <p:spTgt spid="12"/>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12"/>
                                        </p:tgtEl>
                                        <p:attrNameLst>
                                          <p:attrName>fillcolor</p:attrName>
                                        </p:attrNameLst>
                                      </p:cBhvr>
                                      <p:to>
                                        <a:srgbClr val="00B050"/>
                                      </p:to>
                                    </p:animClr>
                                    <p:set>
                                      <p:cBhvr>
                                        <p:cTn id="47" dur="250" fill="hold"/>
                                        <p:tgtEl>
                                          <p:spTgt spid="12"/>
                                        </p:tgtEl>
                                        <p:attrNameLst>
                                          <p:attrName>fill.type</p:attrName>
                                        </p:attrNameLst>
                                      </p:cBhvr>
                                      <p:to>
                                        <p:strVal val="solid"/>
                                      </p:to>
                                    </p:set>
                                    <p:set>
                                      <p:cBhvr>
                                        <p:cTn id="4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3"/>
                                        </p:tgtEl>
                                        <p:attrNameLst>
                                          <p:attrName>fillcolor</p:attrName>
                                        </p:attrNameLst>
                                      </p:cBhvr>
                                      <p:to>
                                        <a:srgbClr val="FFF2CC"/>
                                      </p:to>
                                    </p:animClr>
                                    <p:set>
                                      <p:cBhvr>
                                        <p:cTn id="54" dur="250" fill="hold"/>
                                        <p:tgtEl>
                                          <p:spTgt spid="13"/>
                                        </p:tgtEl>
                                        <p:attrNameLst>
                                          <p:attrName>fill.type</p:attrName>
                                        </p:attrNameLst>
                                      </p:cBhvr>
                                      <p:to>
                                        <p:strVal val="solid"/>
                                      </p:to>
                                    </p:set>
                                    <p:set>
                                      <p:cBhvr>
                                        <p:cTn id="55" dur="250" fill="hold"/>
                                        <p:tgtEl>
                                          <p:spTgt spid="1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9"/>
                                        </p:tgtEl>
                                        <p:attrNameLst>
                                          <p:attrName>style.visibility</p:attrName>
                                        </p:attrNameLst>
                                      </p:cBhvr>
                                      <p:to>
                                        <p:strVal val="visible"/>
                                      </p:to>
                                    </p:set>
                                    <p:anim calcmode="lin" valueType="num">
                                      <p:cBhvr>
                                        <p:cTn id="58" dur="250" fill="hold"/>
                                        <p:tgtEl>
                                          <p:spTgt spid="19"/>
                                        </p:tgtEl>
                                        <p:attrNameLst>
                                          <p:attrName>ppt_w</p:attrName>
                                        </p:attrNameLst>
                                      </p:cBhvr>
                                      <p:tavLst>
                                        <p:tav tm="0">
                                          <p:val>
                                            <p:strVal val="4*#ppt_w"/>
                                          </p:val>
                                        </p:tav>
                                        <p:tav tm="100000">
                                          <p:val>
                                            <p:strVal val="#ppt_w"/>
                                          </p:val>
                                        </p:tav>
                                      </p:tavLst>
                                    </p:anim>
                                    <p:anim calcmode="lin" valueType="num">
                                      <p:cBhvr>
                                        <p:cTn id="5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13"/>
                                        </p:tgtEl>
                                        <p:attrNameLst>
                                          <p:attrName>fillcolor</p:attrName>
                                        </p:attrNameLst>
                                      </p:cBhvr>
                                      <p:to>
                                        <a:srgbClr val="FFFF00"/>
                                      </p:to>
                                    </p:animClr>
                                    <p:set>
                                      <p:cBhvr>
                                        <p:cTn id="62" dur="250" fill="hold"/>
                                        <p:tgtEl>
                                          <p:spTgt spid="13"/>
                                        </p:tgtEl>
                                        <p:attrNameLst>
                                          <p:attrName>fill.type</p:attrName>
                                        </p:attrNameLst>
                                      </p:cBhvr>
                                      <p:to>
                                        <p:strVal val="solid"/>
                                      </p:to>
                                    </p:set>
                                    <p:set>
                                      <p:cBhvr>
                                        <p:cTn id="6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4"/>
                                        </p:tgtEl>
                                        <p:attrNameLst>
                                          <p:attrName>fillcolor</p:attrName>
                                        </p:attrNameLst>
                                      </p:cBhvr>
                                      <p:to>
                                        <a:srgbClr val="FFF2CC"/>
                                      </p:to>
                                    </p:animClr>
                                    <p:set>
                                      <p:cBhvr>
                                        <p:cTn id="69" dur="250" fill="hold"/>
                                        <p:tgtEl>
                                          <p:spTgt spid="14"/>
                                        </p:tgtEl>
                                        <p:attrNameLst>
                                          <p:attrName>fill.type</p:attrName>
                                        </p:attrNameLst>
                                      </p:cBhvr>
                                      <p:to>
                                        <p:strVal val="solid"/>
                                      </p:to>
                                    </p:set>
                                    <p:set>
                                      <p:cBhvr>
                                        <p:cTn id="70" dur="250" fill="hold"/>
                                        <p:tgtEl>
                                          <p:spTgt spid="14"/>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7"/>
                                        </p:tgtEl>
                                        <p:attrNameLst>
                                          <p:attrName>style.visibility</p:attrName>
                                        </p:attrNameLst>
                                      </p:cBhvr>
                                      <p:to>
                                        <p:strVal val="visible"/>
                                      </p:to>
                                    </p:set>
                                    <p:anim calcmode="lin" valueType="num">
                                      <p:cBhvr>
                                        <p:cTn id="73" dur="250" fill="hold"/>
                                        <p:tgtEl>
                                          <p:spTgt spid="17"/>
                                        </p:tgtEl>
                                        <p:attrNameLst>
                                          <p:attrName>ppt_w</p:attrName>
                                        </p:attrNameLst>
                                      </p:cBhvr>
                                      <p:tavLst>
                                        <p:tav tm="0">
                                          <p:val>
                                            <p:strVal val="4*#ppt_w"/>
                                          </p:val>
                                        </p:tav>
                                        <p:tav tm="100000">
                                          <p:val>
                                            <p:strVal val="#ppt_w"/>
                                          </p:val>
                                        </p:tav>
                                      </p:tavLst>
                                    </p:anim>
                                    <p:anim calcmode="lin" valueType="num">
                                      <p:cBhvr>
                                        <p:cTn id="7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14"/>
                                        </p:tgtEl>
                                        <p:attrNameLst>
                                          <p:attrName>fillcolor</p:attrName>
                                        </p:attrNameLst>
                                      </p:cBhvr>
                                      <p:to>
                                        <a:srgbClr val="FFFF00"/>
                                      </p:to>
                                    </p:animClr>
                                    <p:set>
                                      <p:cBhvr>
                                        <p:cTn id="77" dur="250" fill="hold"/>
                                        <p:tgtEl>
                                          <p:spTgt spid="14"/>
                                        </p:tgtEl>
                                        <p:attrNameLst>
                                          <p:attrName>fill.type</p:attrName>
                                        </p:attrNameLst>
                                      </p:cBhvr>
                                      <p:to>
                                        <p:strVal val="solid"/>
                                      </p:to>
                                    </p:set>
                                    <p:set>
                                      <p:cBhvr>
                                        <p:cTn id="7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5"/>
                                        </p:tgtEl>
                                        <p:attrNameLst>
                                          <p:attrName>fillcolor</p:attrName>
                                        </p:attrNameLst>
                                      </p:cBhvr>
                                      <p:to>
                                        <a:srgbClr val="FFF2CC"/>
                                      </p:to>
                                    </p:animClr>
                                    <p:set>
                                      <p:cBhvr>
                                        <p:cTn id="84" dur="250" fill="hold"/>
                                        <p:tgtEl>
                                          <p:spTgt spid="15"/>
                                        </p:tgtEl>
                                        <p:attrNameLst>
                                          <p:attrName>fill.type</p:attrName>
                                        </p:attrNameLst>
                                      </p:cBhvr>
                                      <p:to>
                                        <p:strVal val="solid"/>
                                      </p:to>
                                    </p:set>
                                    <p:set>
                                      <p:cBhvr>
                                        <p:cTn id="85" dur="250" fill="hold"/>
                                        <p:tgtEl>
                                          <p:spTgt spid="15"/>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8"/>
                                        </p:tgtEl>
                                        <p:attrNameLst>
                                          <p:attrName>style.visibility</p:attrName>
                                        </p:attrNameLst>
                                      </p:cBhvr>
                                      <p:to>
                                        <p:strVal val="visible"/>
                                      </p:to>
                                    </p:set>
                                    <p:anim calcmode="lin" valueType="num">
                                      <p:cBhvr>
                                        <p:cTn id="88" dur="250" fill="hold"/>
                                        <p:tgtEl>
                                          <p:spTgt spid="18"/>
                                        </p:tgtEl>
                                        <p:attrNameLst>
                                          <p:attrName>ppt_w</p:attrName>
                                        </p:attrNameLst>
                                      </p:cBhvr>
                                      <p:tavLst>
                                        <p:tav tm="0">
                                          <p:val>
                                            <p:strVal val="4*#ppt_w"/>
                                          </p:val>
                                        </p:tav>
                                        <p:tav tm="100000">
                                          <p:val>
                                            <p:strVal val="#ppt_w"/>
                                          </p:val>
                                        </p:tav>
                                      </p:tavLst>
                                    </p:anim>
                                    <p:anim calcmode="lin" valueType="num">
                                      <p:cBhvr>
                                        <p:cTn id="8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15"/>
                                        </p:tgtEl>
                                        <p:attrNameLst>
                                          <p:attrName>fillcolor</p:attrName>
                                        </p:attrNameLst>
                                      </p:cBhvr>
                                      <p:to>
                                        <a:srgbClr val="FFFF00"/>
                                      </p:to>
                                    </p:animClr>
                                    <p:set>
                                      <p:cBhvr>
                                        <p:cTn id="92" dur="250" fill="hold"/>
                                        <p:tgtEl>
                                          <p:spTgt spid="15"/>
                                        </p:tgtEl>
                                        <p:attrNameLst>
                                          <p:attrName>fill.type</p:attrName>
                                        </p:attrNameLst>
                                      </p:cBhvr>
                                      <p:to>
                                        <p:strVal val="solid"/>
                                      </p:to>
                                    </p:set>
                                    <p:set>
                                      <p:cBhvr>
                                        <p:cTn id="93"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1" grpId="0" animBg="1"/>
      <p:bldP spid="12" grpId="0" animBg="1"/>
      <p:bldP spid="13"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557">
          <a:extLst>
            <a:ext uri="{FF2B5EF4-FFF2-40B4-BE49-F238E27FC236}">
              <a16:creationId xmlns:a16="http://schemas.microsoft.com/office/drawing/2014/main" id="{641AB243-896F-E1BB-1D35-3F0BB05D2DE2}"/>
            </a:ext>
          </a:extLst>
        </p:cNvPr>
        <p:cNvGrpSpPr/>
        <p:nvPr/>
      </p:nvGrpSpPr>
      <p:grpSpPr>
        <a:xfrm>
          <a:off x="0" y="0"/>
          <a:ext cx="0" cy="0"/>
          <a:chOff x="0" y="0"/>
          <a:chExt cx="0" cy="0"/>
        </a:xfrm>
      </p:grpSpPr>
      <p:sp>
        <p:nvSpPr>
          <p:cNvPr id="12" name="Snip Diagonal Corner Rectangle 3">
            <a:extLst>
              <a:ext uri="{FF2B5EF4-FFF2-40B4-BE49-F238E27FC236}">
                <a16:creationId xmlns:a16="http://schemas.microsoft.com/office/drawing/2014/main" id="{41518BED-2B94-BE98-C941-94185C6AA933}"/>
              </a:ext>
            </a:extLst>
          </p:cNvPr>
          <p:cNvSpPr/>
          <p:nvPr/>
        </p:nvSpPr>
        <p:spPr>
          <a:xfrm>
            <a:off x="523713" y="403432"/>
            <a:ext cx="8096573" cy="3296152"/>
          </a:xfrm>
          <a:prstGeom prst="snip2DiagRect">
            <a:avLst>
              <a:gd name="adj1" fmla="val 0"/>
              <a:gd name="adj2" fmla="val 12108"/>
            </a:avLst>
          </a:prstGeom>
          <a:solidFill>
            <a:srgbClr val="FFFFFF"/>
          </a:solidFill>
          <a:ln w="38100" cap="flat" cmpd="sng" algn="ctr">
            <a:noFill/>
            <a:prstDash val="solid"/>
            <a:miter lim="800000"/>
          </a:ln>
          <a:effectLst/>
        </p:spPr>
        <p:txBody>
          <a:bodyPr rtlCol="0" anchor="ctr"/>
          <a:lstStyle/>
          <a:p>
            <a:pPr algn="just">
              <a:lnSpc>
                <a:spcPct val="150000"/>
              </a:lnSpc>
            </a:pPr>
            <a:r>
              <a:rPr lang="en-US" sz="2000" b="1" kern="1200" dirty="0" err="1">
                <a:solidFill>
                  <a:srgbClr val="F2557A">
                    <a:lumMod val="75000"/>
                  </a:srgbClr>
                </a:solidFill>
                <a:latin typeface="Arial" panose="020B0604020202020204" pitchFamily="34" charset="0"/>
                <a:ea typeface="+mn-ea"/>
                <a:cs typeface="Arial" panose="020B0604020202020204" pitchFamily="34" charset="0"/>
              </a:rPr>
              <a:t>Câu</a:t>
            </a:r>
            <a:r>
              <a:rPr lang="en-US" sz="2000" b="1" kern="1200" dirty="0">
                <a:solidFill>
                  <a:srgbClr val="F2557A">
                    <a:lumMod val="75000"/>
                  </a:srgbClr>
                </a:solidFill>
                <a:latin typeface="Arial" panose="020B0604020202020204" pitchFamily="34" charset="0"/>
                <a:ea typeface="+mn-ea"/>
                <a:cs typeface="Arial" panose="020B0604020202020204" pitchFamily="34" charset="0"/>
              </a:rPr>
              <a:t> 7: </a:t>
            </a:r>
            <a:r>
              <a:rPr lang="en-US" sz="2000" dirty="0" err="1">
                <a:latin typeface="Arial" panose="020B0604020202020204" pitchFamily="34" charset="0"/>
                <a:ea typeface="Calibri" panose="020F0502020204030204" pitchFamily="34" charset="0"/>
                <a:cs typeface="Arial" panose="020B0604020202020204" pitchFamily="34" charset="0"/>
              </a:rPr>
              <a:t>Một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khinh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cầu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có</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khoang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chứa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và</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hành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khách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với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tổng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khối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lượng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là</a:t>
            </a:r>
            <a:r>
              <a:rPr lang="en-US" sz="2000" dirty="0">
                <a:latin typeface="Arial" panose="020B0604020202020204" pitchFamily="34" charset="0"/>
                <a:ea typeface="Calibri" panose="020F0502020204030204" pitchFamily="34" charset="0"/>
                <a:cs typeface="Arial" panose="020B0604020202020204" pitchFamily="34" charset="0"/>
              </a:rPr>
              <a:t> 450 kg. </a:t>
            </a:r>
            <a:r>
              <a:rPr lang="en-US" sz="2000" dirty="0" err="1">
                <a:latin typeface="Arial" panose="020B0604020202020204" pitchFamily="34" charset="0"/>
                <a:ea typeface="Calibri" panose="020F0502020204030204" pitchFamily="34" charset="0"/>
                <a:cs typeface="Arial" panose="020B0604020202020204" pitchFamily="34" charset="0"/>
              </a:rPr>
              <a:t>Phần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cầu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chứa</a:t>
            </a:r>
            <a:r>
              <a:rPr lang="en-US" sz="2000" dirty="0">
                <a:latin typeface="Arial" panose="020B0604020202020204" pitchFamily="34" charset="0"/>
                <a:ea typeface="Calibri" panose="020F0502020204030204" pitchFamily="34" charset="0"/>
                <a:cs typeface="Arial" panose="020B0604020202020204" pitchFamily="34" charset="0"/>
              </a:rPr>
              <a:t> 3.10</a:t>
            </a:r>
            <a:r>
              <a:rPr lang="en-US" sz="2000" baseline="30000" dirty="0">
                <a:latin typeface="Arial" panose="020B0604020202020204" pitchFamily="34" charset="0"/>
                <a:ea typeface="Calibri" panose="020F0502020204030204" pitchFamily="34" charset="0"/>
                <a:cs typeface="Arial" panose="020B0604020202020204" pitchFamily="34" charset="0"/>
              </a:rPr>
              <a:t>3</a:t>
            </a:r>
            <a:r>
              <a:rPr lang="en-US" sz="2000" dirty="0">
                <a:latin typeface="Arial" panose="020B0604020202020204" pitchFamily="34" charset="0"/>
                <a:ea typeface="Calibri" panose="020F0502020204030204" pitchFamily="34" charset="0"/>
                <a:cs typeface="Arial" panose="020B0604020202020204" pitchFamily="34" charset="0"/>
              </a:rPr>
              <a:t> m</a:t>
            </a:r>
            <a:r>
              <a:rPr lang="en-US" sz="2000" baseline="30000" dirty="0">
                <a:latin typeface="Arial" panose="020B0604020202020204" pitchFamily="34" charset="0"/>
                <a:ea typeface="Calibri" panose="020F0502020204030204" pitchFamily="34" charset="0"/>
                <a:cs typeface="Arial" panose="020B0604020202020204" pitchFamily="34" charset="0"/>
              </a:rPr>
              <a:t>3</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không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Lấy</a:t>
            </a:r>
            <a:r>
              <a:rPr lang="en-US" sz="2000" dirty="0">
                <a:latin typeface="Arial" panose="020B0604020202020204" pitchFamily="34" charset="0"/>
                <a:ea typeface="Calibri" panose="020F0502020204030204" pitchFamily="34" charset="0"/>
                <a:cs typeface="Arial" panose="020B0604020202020204" pitchFamily="34" charset="0"/>
              </a:rPr>
              <a:t> g = 9,81 m/s</a:t>
            </a:r>
            <a:r>
              <a:rPr lang="en-US" sz="2000" baseline="30000" dirty="0">
                <a:latin typeface="Arial" panose="020B0604020202020204" pitchFamily="34" charset="0"/>
                <a:ea typeface="Calibri" panose="020F0502020204030204" pitchFamily="34" charset="0"/>
                <a:cs typeface="Arial" panose="020B0604020202020204" pitchFamily="34" charset="0"/>
              </a:rPr>
              <a:t>2</a:t>
            </a:r>
            <a:r>
              <a:rPr lang="en-US" sz="2000" dirty="0">
                <a:latin typeface="Arial" panose="020B0604020202020204" pitchFamily="34" charset="0"/>
                <a:ea typeface="Calibri" panose="020F0502020204030204" pitchFamily="34" charset="0"/>
                <a:cs typeface="Arial" panose="020B0604020202020204" pitchFamily="34" charset="0"/>
              </a:rPr>
              <a:t>. Khi </a:t>
            </a:r>
            <a:r>
              <a:rPr lang="en-US" sz="2000" dirty="0" err="1">
                <a:latin typeface="Arial" panose="020B0604020202020204" pitchFamily="34" charset="0"/>
                <a:ea typeface="Calibri" panose="020F0502020204030204" pitchFamily="34" charset="0"/>
                <a:cs typeface="Arial" panose="020B0604020202020204" pitchFamily="34" charset="0"/>
              </a:rPr>
              <a:t>không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được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đốt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nóng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nó</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sẽ</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dãn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nở</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và</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một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phần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bị</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đẩy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ra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ngoài</a:t>
            </a:r>
            <a:r>
              <a:rPr lang="en-US" sz="2000" dirty="0">
                <a:latin typeface="Arial" panose="020B0604020202020204" pitchFamily="34" charset="0"/>
                <a:ea typeface="Calibri" panose="020F0502020204030204" pitchFamily="34" charset="0"/>
                <a:cs typeface="Arial" panose="020B0604020202020204" pitchFamily="34" charset="0"/>
              </a:rPr>
              <a:t> qua </a:t>
            </a:r>
            <a:r>
              <a:rPr lang="en-US" sz="2000" dirty="0" err="1">
                <a:latin typeface="Arial" panose="020B0604020202020204" pitchFamily="34" charset="0"/>
                <a:ea typeface="Calibri" panose="020F0502020204030204" pitchFamily="34" charset="0"/>
                <a:cs typeface="Arial" panose="020B0604020202020204" pitchFamily="34" charset="0"/>
              </a:rPr>
              <a:t>lỗ</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thông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hơi</a:t>
            </a:r>
            <a:r>
              <a:rPr lang="en-US" sz="2000" dirty="0">
                <a:latin typeface="Arial" panose="020B0604020202020204" pitchFamily="34" charset="0"/>
                <a:ea typeface="Calibri" panose="020F0502020204030204" pitchFamily="34" charset="0"/>
                <a:cs typeface="Arial" panose="020B0604020202020204" pitchFamily="34" charset="0"/>
              </a:rPr>
              <a:t> ở </a:t>
            </a:r>
            <a:r>
              <a:rPr lang="en-US" sz="2000" dirty="0" err="1">
                <a:latin typeface="Arial" panose="020B0604020202020204" pitchFamily="34" charset="0"/>
                <a:ea typeface="Calibri" panose="020F0502020204030204" pitchFamily="34" charset="0"/>
                <a:cs typeface="Arial" panose="020B0604020202020204" pitchFamily="34" charset="0"/>
              </a:rPr>
              <a:t>phía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trên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cầu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Coi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cầu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có</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dạng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hình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cầu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bán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kính</a:t>
            </a:r>
            <a:r>
              <a:rPr lang="en-US" sz="2000" dirty="0">
                <a:latin typeface="Arial" panose="020B0604020202020204" pitchFamily="34" charset="0"/>
                <a:ea typeface="Calibri" panose="020F0502020204030204" pitchFamily="34" charset="0"/>
                <a:cs typeface="Arial" panose="020B0604020202020204" pitchFamily="34" charset="0"/>
              </a:rPr>
              <a:t> R </a:t>
            </a:r>
            <a:r>
              <a:rPr lang="en-US" sz="2000" dirty="0" err="1">
                <a:latin typeface="Arial" panose="020B0604020202020204" pitchFamily="34" charset="0"/>
                <a:ea typeface="Calibri" panose="020F0502020204030204" pitchFamily="34" charset="0"/>
                <a:cs typeface="Arial" panose="020B0604020202020204" pitchFamily="34" charset="0"/>
              </a:rPr>
              <a:t>khi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thực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phép</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tính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Nhiệt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độ</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tối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thiểu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mà</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không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bên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trong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cầu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cần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đạt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tới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để</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khinh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cầu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rời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khỏi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mặt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đất</a:t>
            </a: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1239506A-4B8D-8C7E-2239-0E152D53ECE7}"/>
              </a:ext>
            </a:extLst>
          </p:cNvPr>
          <p:cNvSpPr/>
          <p:nvPr/>
        </p:nvSpPr>
        <p:spPr>
          <a:xfrm>
            <a:off x="2736775" y="3960726"/>
            <a:ext cx="1679664" cy="781307"/>
          </a:xfrm>
          <a:prstGeom prst="rect">
            <a:avLst/>
          </a:prstGeom>
          <a:solidFill>
            <a:srgbClr val="FFFFFF"/>
          </a:solidFill>
          <a:ln w="2857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1200" noProof="0" dirty="0">
                <a:solidFill>
                  <a:prstClr val="black"/>
                </a:solidFill>
                <a:latin typeface="Arial" panose="020B0604020202020204" pitchFamily="34" charset="0"/>
                <a:ea typeface="+mn-ea"/>
                <a:cs typeface="Arial" panose="020B0604020202020204" pitchFamily="34" charset="0"/>
              </a:rPr>
              <a:t>B</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324 K</a:t>
            </a:r>
            <a:r>
              <a:rPr lang="en-US" sz="2000" kern="1200" dirty="0">
                <a:solidFill>
                  <a:prstClr val="black"/>
                </a:solidFill>
                <a:latin typeface="Arial" panose="020B0604020202020204" pitchFamily="34" charset="0"/>
                <a:ea typeface="+mn-ea"/>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EA75D2E2-A621-86A2-F259-E4F23D6E6CD0}"/>
              </a:ext>
            </a:extLst>
          </p:cNvPr>
          <p:cNvSpPr/>
          <p:nvPr/>
        </p:nvSpPr>
        <p:spPr>
          <a:xfrm>
            <a:off x="703595" y="3954007"/>
            <a:ext cx="1679664" cy="781307"/>
          </a:xfrm>
          <a:prstGeom prst="rect">
            <a:avLst/>
          </a:prstGeom>
          <a:solidFill>
            <a:srgbClr val="FFFFFF"/>
          </a:solidFill>
          <a:ln w="28575" cap="flat" cmpd="sng" algn="ctr">
            <a:noFill/>
            <a:prstDash val="solid"/>
            <a:miter lim="800000"/>
          </a:ln>
          <a:effectLst/>
        </p:spPr>
        <p:txBody>
          <a:bodyPr rtlCol="0" anchor="ctr"/>
          <a:lstStyle/>
          <a:p>
            <a:pPr>
              <a:buClrTx/>
              <a:buFontTx/>
              <a:buNone/>
              <a:defRPr/>
            </a:pPr>
            <a:r>
              <a:rPr lang="en-US" sz="2000" kern="1200" dirty="0">
                <a:solidFill>
                  <a:prstClr val="black"/>
                </a:solidFill>
                <a:latin typeface="Arial" panose="020B0604020202020204" pitchFamily="34" charset="0"/>
                <a:ea typeface="+mn-ea"/>
                <a:cs typeface="Arial" panose="020B0604020202020204" pitchFamily="34" charset="0"/>
              </a:rPr>
              <a:t>A</a:t>
            </a:r>
            <a:r>
              <a:rPr lang="vi-VN" sz="2000" kern="1200" dirty="0">
                <a:solidFill>
                  <a:prstClr val="black"/>
                </a:solidFill>
                <a:latin typeface="Arial" panose="020B0604020202020204" pitchFamily="34" charset="0"/>
                <a:ea typeface="+mn-ea"/>
                <a:cs typeface="Arial" panose="020B0604020202020204" pitchFamily="34" charset="0"/>
              </a:rPr>
              <a:t>. </a:t>
            </a:r>
            <a:r>
              <a:rPr lang="en-US" sz="2000" kern="1200" dirty="0">
                <a:solidFill>
                  <a:prstClr val="black"/>
                </a:solidFill>
                <a:latin typeface="Arial" panose="020B0604020202020204" pitchFamily="34" charset="0"/>
                <a:ea typeface="+mn-ea"/>
                <a:cs typeface="Arial" panose="020B0604020202020204" pitchFamily="34" charset="0"/>
              </a:rPr>
              <a:t>234 K.</a:t>
            </a:r>
            <a:endParaRPr lang="vi-VN" sz="2000" kern="1200" dirty="0">
              <a:solidFill>
                <a:prstClr val="black"/>
              </a:solidFill>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4C8ABA11-971E-C51A-C745-93B0341A7A5F}"/>
              </a:ext>
            </a:extLst>
          </p:cNvPr>
          <p:cNvSpPr/>
          <p:nvPr/>
        </p:nvSpPr>
        <p:spPr>
          <a:xfrm>
            <a:off x="4744196" y="3957496"/>
            <a:ext cx="1679664" cy="781307"/>
          </a:xfrm>
          <a:prstGeom prst="rect">
            <a:avLst/>
          </a:prstGeom>
          <a:solidFill>
            <a:srgbClr val="FFFFFF"/>
          </a:solidFill>
          <a:ln w="28575" cap="flat" cmpd="sng" algn="ctr">
            <a:noFill/>
            <a:prstDash val="solid"/>
            <a:miter lim="800000"/>
          </a:ln>
          <a:effectLst/>
        </p:spPr>
        <p:txBody>
          <a:bodyPr rtlCol="0" anchor="ctr"/>
          <a:lstStyle/>
          <a:p>
            <a:pPr>
              <a:buClrTx/>
              <a:buFontTx/>
              <a:buNone/>
              <a:defRPr/>
            </a:pPr>
            <a:r>
              <a:rPr lang="vi-VN" sz="2000" kern="1200" dirty="0">
                <a:solidFill>
                  <a:prstClr val="black"/>
                </a:solidFill>
                <a:latin typeface="Arial" panose="020B0604020202020204" pitchFamily="34" charset="0"/>
                <a:ea typeface="+mn-ea"/>
                <a:cs typeface="Arial" panose="020B0604020202020204" pitchFamily="34" charset="0"/>
              </a:rPr>
              <a:t>C. </a:t>
            </a:r>
            <a:r>
              <a:rPr lang="en-US" sz="2000" kern="1200" dirty="0">
                <a:solidFill>
                  <a:prstClr val="black"/>
                </a:solidFill>
                <a:latin typeface="Arial" panose="020B0604020202020204" pitchFamily="34" charset="0"/>
                <a:ea typeface="+mn-ea"/>
                <a:cs typeface="Arial" panose="020B0604020202020204" pitchFamily="34" charset="0"/>
              </a:rPr>
              <a:t>432 K.</a:t>
            </a:r>
            <a:endParaRPr lang="vi-VN" sz="2000" kern="1200" dirty="0">
              <a:solidFill>
                <a:prstClr val="black"/>
              </a:solidFill>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EF9102C6-8D4D-E964-24A2-CB128D6B4501}"/>
              </a:ext>
            </a:extLst>
          </p:cNvPr>
          <p:cNvSpPr/>
          <p:nvPr/>
        </p:nvSpPr>
        <p:spPr>
          <a:xfrm>
            <a:off x="6741550" y="3958761"/>
            <a:ext cx="1679664" cy="781307"/>
          </a:xfrm>
          <a:prstGeom prst="rect">
            <a:avLst/>
          </a:prstGeom>
          <a:solidFill>
            <a:srgbClr val="FFFFFF"/>
          </a:solidFill>
          <a:ln w="28575" cap="flat" cmpd="sng" algn="ctr">
            <a:noFill/>
            <a:prstDash val="solid"/>
            <a:miter lim="800000"/>
          </a:ln>
          <a:effectLst/>
        </p:spPr>
        <p:txBody>
          <a:bodyPr rtlCol="0" anchor="ctr"/>
          <a:lstStyle/>
          <a:p>
            <a:pPr>
              <a:buClrTx/>
              <a:buFontTx/>
              <a:buNone/>
              <a:defRPr/>
            </a:pPr>
            <a:r>
              <a:rPr lang="en-US" sz="2000" kern="1200" dirty="0">
                <a:solidFill>
                  <a:prstClr val="black"/>
                </a:solidFill>
                <a:latin typeface="Arial" panose="020B0604020202020204" pitchFamily="34" charset="0"/>
                <a:ea typeface="+mn-ea"/>
                <a:cs typeface="Arial" panose="020B0604020202020204" pitchFamily="34" charset="0"/>
              </a:rPr>
              <a:t>D</a:t>
            </a:r>
            <a:r>
              <a:rPr lang="vi-VN" sz="2000" kern="1200" dirty="0">
                <a:solidFill>
                  <a:prstClr val="black"/>
                </a:solidFill>
                <a:latin typeface="Arial" panose="020B0604020202020204" pitchFamily="34" charset="0"/>
                <a:ea typeface="+mn-ea"/>
                <a:cs typeface="Arial" panose="020B0604020202020204" pitchFamily="34" charset="0"/>
              </a:rPr>
              <a:t>. </a:t>
            </a:r>
            <a:r>
              <a:rPr lang="en-US" sz="2000" kern="1200" dirty="0">
                <a:solidFill>
                  <a:prstClr val="black"/>
                </a:solidFill>
                <a:latin typeface="Arial" panose="020B0604020202020204" pitchFamily="34" charset="0"/>
                <a:ea typeface="+mn-ea"/>
                <a:cs typeface="Arial" panose="020B0604020202020204" pitchFamily="34" charset="0"/>
              </a:rPr>
              <a:t>423 K.</a:t>
            </a:r>
            <a:endParaRPr lang="vi-VN" sz="2000" kern="1200" dirty="0">
              <a:solidFill>
                <a:prstClr val="black"/>
              </a:solidFill>
              <a:latin typeface="Arial" panose="020B0604020202020204" pitchFamily="34" charset="0"/>
              <a:ea typeface="+mn-ea"/>
              <a:cs typeface="Arial" panose="020B0604020202020204" pitchFamily="34" charset="0"/>
            </a:endParaRPr>
          </a:p>
        </p:txBody>
      </p:sp>
      <p:pic>
        <p:nvPicPr>
          <p:cNvPr id="27" name="Picture 26">
            <a:extLst>
              <a:ext uri="{FF2B5EF4-FFF2-40B4-BE49-F238E27FC236}">
                <a16:creationId xmlns:a16="http://schemas.microsoft.com/office/drawing/2014/main" id="{490B5C83-A0E2-3484-88BB-FBC7C24381E8}"/>
              </a:ext>
            </a:extLst>
          </p:cNvPr>
          <p:cNvPicPr>
            <a:picLocks noChangeAspect="1"/>
          </p:cNvPicPr>
          <p:nvPr/>
        </p:nvPicPr>
        <p:blipFill rotWithShape="1">
          <a:blip r:embed="rId6" cstate="hqprint">
            <a:duotone>
              <a:prstClr val="black"/>
              <a:srgbClr val="70AD47">
                <a:tint val="45000"/>
                <a:satMod val="400000"/>
              </a:srgb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r="-5485"/>
          <a:stretch/>
        </p:blipFill>
        <p:spPr>
          <a:xfrm>
            <a:off x="3729171" y="4061799"/>
            <a:ext cx="719964" cy="575930"/>
          </a:xfrm>
          <a:prstGeom prst="rect">
            <a:avLst/>
          </a:prstGeom>
        </p:spPr>
      </p:pic>
      <p:pic>
        <p:nvPicPr>
          <p:cNvPr id="28" name="Picture 27">
            <a:extLst>
              <a:ext uri="{FF2B5EF4-FFF2-40B4-BE49-F238E27FC236}">
                <a16:creationId xmlns:a16="http://schemas.microsoft.com/office/drawing/2014/main" id="{1614E301-BC23-6159-573A-30D5C4B91694}"/>
              </a:ext>
            </a:extLst>
          </p:cNvPr>
          <p:cNvPicPr>
            <a:picLocks noChangeAspect="1"/>
          </p:cNvPicPr>
          <p:nvPr/>
        </p:nvPicPr>
        <p:blipFill rotWithShape="1">
          <a:blip r:embed="rId8"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769456" y="4061799"/>
            <a:ext cx="654404" cy="572700"/>
          </a:xfrm>
          <a:prstGeom prst="rect">
            <a:avLst/>
          </a:prstGeom>
        </p:spPr>
      </p:pic>
      <p:pic>
        <p:nvPicPr>
          <p:cNvPr id="29" name="Picture 28">
            <a:extLst>
              <a:ext uri="{FF2B5EF4-FFF2-40B4-BE49-F238E27FC236}">
                <a16:creationId xmlns:a16="http://schemas.microsoft.com/office/drawing/2014/main" id="{D7336440-F7A3-E596-C78E-0E210C4812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85834" y="4061799"/>
            <a:ext cx="654571" cy="575229"/>
          </a:xfrm>
          <a:prstGeom prst="rect">
            <a:avLst/>
          </a:prstGeom>
        </p:spPr>
      </p:pic>
      <p:pic>
        <p:nvPicPr>
          <p:cNvPr id="30" name="Picture 29">
            <a:extLst>
              <a:ext uri="{FF2B5EF4-FFF2-40B4-BE49-F238E27FC236}">
                <a16:creationId xmlns:a16="http://schemas.microsoft.com/office/drawing/2014/main" id="{0549777E-189C-BFD6-D581-9ADA44063F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8688" y="4061799"/>
            <a:ext cx="654571" cy="575229"/>
          </a:xfrm>
          <a:prstGeom prst="rect">
            <a:avLst/>
          </a:prstGeom>
        </p:spPr>
      </p:pic>
    </p:spTree>
    <p:extLst>
      <p:ext uri="{BB962C8B-B14F-4D97-AF65-F5344CB8AC3E}">
        <p14:creationId xmlns:p14="http://schemas.microsoft.com/office/powerpoint/2010/main" val="245021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3"/>
                                        </p:tgtEl>
                                        <p:attrNameLst>
                                          <p:attrName>fillcolor</p:attrName>
                                        </p:attrNameLst>
                                      </p:cBhvr>
                                      <p:to>
                                        <a:srgbClr val="FFF2CC"/>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27"/>
                                        </p:tgtEl>
                                        <p:attrNameLst>
                                          <p:attrName>style.visibility</p:attrName>
                                        </p:attrNameLst>
                                      </p:cBhvr>
                                      <p:to>
                                        <p:strVal val="visible"/>
                                      </p:to>
                                    </p:set>
                                    <p:anim calcmode="lin" valueType="num">
                                      <p:cBhvr>
                                        <p:cTn id="43" dur="250" fill="hold"/>
                                        <p:tgtEl>
                                          <p:spTgt spid="27"/>
                                        </p:tgtEl>
                                        <p:attrNameLst>
                                          <p:attrName>ppt_w</p:attrName>
                                        </p:attrNameLst>
                                      </p:cBhvr>
                                      <p:tavLst>
                                        <p:tav tm="0">
                                          <p:val>
                                            <p:strVal val="4*#ppt_w"/>
                                          </p:val>
                                        </p:tav>
                                        <p:tav tm="100000">
                                          <p:val>
                                            <p:strVal val="#ppt_w"/>
                                          </p:val>
                                        </p:tav>
                                      </p:tavLst>
                                    </p:anim>
                                    <p:anim calcmode="lin" valueType="num">
                                      <p:cBhvr>
                                        <p:cTn id="44"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par>
                                <p:cTn id="45" presetID="1" presetClass="emph" presetSubtype="2" fill="hold" nodeType="withEffect">
                                  <p:stCondLst>
                                    <p:cond delay="1000"/>
                                  </p:stCondLst>
                                  <p:childTnLst>
                                    <p:animClr clrSpc="rgb" dir="cw">
                                      <p:cBhvr>
                                        <p:cTn id="46" dur="250" fill="hold"/>
                                        <p:tgtEl>
                                          <p:spTgt spid="23"/>
                                        </p:tgtEl>
                                        <p:attrNameLst>
                                          <p:attrName>fillcolor</p:attrName>
                                        </p:attrNameLst>
                                      </p:cBhvr>
                                      <p:to>
                                        <a:srgbClr val="00B050"/>
                                      </p:to>
                                    </p:animClr>
                                    <p:set>
                                      <p:cBhvr>
                                        <p:cTn id="47" dur="250" fill="hold"/>
                                        <p:tgtEl>
                                          <p:spTgt spid="23"/>
                                        </p:tgtEl>
                                        <p:attrNameLst>
                                          <p:attrName>fill.type</p:attrName>
                                        </p:attrNameLst>
                                      </p:cBhvr>
                                      <p:to>
                                        <p:strVal val="solid"/>
                                      </p:to>
                                    </p:set>
                                    <p:set>
                                      <p:cBhvr>
                                        <p:cTn id="48"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4"/>
                                        </p:tgtEl>
                                        <p:attrNameLst>
                                          <p:attrName>fillcolor</p:attrName>
                                        </p:attrNameLst>
                                      </p:cBhvr>
                                      <p:to>
                                        <a:srgbClr val="FFF2CC"/>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30"/>
                                        </p:tgtEl>
                                        <p:attrNameLst>
                                          <p:attrName>style.visibility</p:attrName>
                                        </p:attrNameLst>
                                      </p:cBhvr>
                                      <p:to>
                                        <p:strVal val="visible"/>
                                      </p:to>
                                    </p:set>
                                    <p:anim calcmode="lin" valueType="num">
                                      <p:cBhvr>
                                        <p:cTn id="58" dur="250" fill="hold"/>
                                        <p:tgtEl>
                                          <p:spTgt spid="30"/>
                                        </p:tgtEl>
                                        <p:attrNameLst>
                                          <p:attrName>ppt_w</p:attrName>
                                        </p:attrNameLst>
                                      </p:cBhvr>
                                      <p:tavLst>
                                        <p:tav tm="0">
                                          <p:val>
                                            <p:strVal val="4*#ppt_w"/>
                                          </p:val>
                                        </p:tav>
                                        <p:tav tm="100000">
                                          <p:val>
                                            <p:strVal val="#ppt_w"/>
                                          </p:val>
                                        </p:tav>
                                      </p:tavLst>
                                    </p:anim>
                                    <p:anim calcmode="lin" valueType="num">
                                      <p:cBhvr>
                                        <p:cTn id="5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par>
                                <p:cTn id="60" presetID="1" presetClass="emph" presetSubtype="2" fill="hold" nodeType="withEffect">
                                  <p:stCondLst>
                                    <p:cond delay="1000"/>
                                  </p:stCondLst>
                                  <p:childTnLst>
                                    <p:animClr clrSpc="rgb" dir="cw">
                                      <p:cBhvr>
                                        <p:cTn id="61" dur="250" fill="hold"/>
                                        <p:tgtEl>
                                          <p:spTgt spid="24"/>
                                        </p:tgtEl>
                                        <p:attrNameLst>
                                          <p:attrName>fillcolor</p:attrName>
                                        </p:attrNameLst>
                                      </p:cBhvr>
                                      <p:to>
                                        <a:srgbClr val="FFFF00"/>
                                      </p:to>
                                    </p:animClr>
                                    <p:set>
                                      <p:cBhvr>
                                        <p:cTn id="62" dur="250" fill="hold"/>
                                        <p:tgtEl>
                                          <p:spTgt spid="24"/>
                                        </p:tgtEl>
                                        <p:attrNameLst>
                                          <p:attrName>fill.type</p:attrName>
                                        </p:attrNameLst>
                                      </p:cBhvr>
                                      <p:to>
                                        <p:strVal val="solid"/>
                                      </p:to>
                                    </p:set>
                                    <p:set>
                                      <p:cBhvr>
                                        <p:cTn id="63"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4" restart="whenNotActive" fill="hold" evtFilter="cancelBubble" nodeType="interactiveSeq">
                <p:stCondLst>
                  <p:cond evt="onClick" delay="0">
                    <p:tgtEl>
                      <p:spTgt spid="2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25"/>
                                        </p:tgtEl>
                                        <p:attrNameLst>
                                          <p:attrName>fillcolor</p:attrName>
                                        </p:attrNameLst>
                                      </p:cBhvr>
                                      <p:to>
                                        <a:srgbClr val="FFF2CC"/>
                                      </p:to>
                                    </p:animClr>
                                    <p:set>
                                      <p:cBhvr>
                                        <p:cTn id="69" dur="250" fill="hold"/>
                                        <p:tgtEl>
                                          <p:spTgt spid="25"/>
                                        </p:tgtEl>
                                        <p:attrNameLst>
                                          <p:attrName>fill.type</p:attrName>
                                        </p:attrNameLst>
                                      </p:cBhvr>
                                      <p:to>
                                        <p:strVal val="solid"/>
                                      </p:to>
                                    </p:set>
                                    <p:set>
                                      <p:cBhvr>
                                        <p:cTn id="70" dur="250" fill="hold"/>
                                        <p:tgtEl>
                                          <p:spTgt spid="2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par>
                                <p:cTn id="75" presetID="1" presetClass="emph" presetSubtype="2" fill="hold" nodeType="withEffect">
                                  <p:stCondLst>
                                    <p:cond delay="1000"/>
                                  </p:stCondLst>
                                  <p:childTnLst>
                                    <p:animClr clrSpc="rgb" dir="cw">
                                      <p:cBhvr>
                                        <p:cTn id="76" dur="250" fill="hold"/>
                                        <p:tgtEl>
                                          <p:spTgt spid="25"/>
                                        </p:tgtEl>
                                        <p:attrNameLst>
                                          <p:attrName>fillcolor</p:attrName>
                                        </p:attrNameLst>
                                      </p:cBhvr>
                                      <p:to>
                                        <a:srgbClr val="FFFF00"/>
                                      </p:to>
                                    </p:animClr>
                                    <p:set>
                                      <p:cBhvr>
                                        <p:cTn id="77" dur="250" fill="hold"/>
                                        <p:tgtEl>
                                          <p:spTgt spid="25"/>
                                        </p:tgtEl>
                                        <p:attrNameLst>
                                          <p:attrName>fill.type</p:attrName>
                                        </p:attrNameLst>
                                      </p:cBhvr>
                                      <p:to>
                                        <p:strVal val="solid"/>
                                      </p:to>
                                    </p:set>
                                    <p:set>
                                      <p:cBhvr>
                                        <p:cTn id="78"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9" restart="whenNotActive" fill="hold" evtFilter="cancelBubble" nodeType="interactiveSeq">
                <p:stCondLst>
                  <p:cond evt="onClick" delay="0">
                    <p:tgtEl>
                      <p:spTgt spid="2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26"/>
                                        </p:tgtEl>
                                        <p:attrNameLst>
                                          <p:attrName>fillcolor</p:attrName>
                                        </p:attrNameLst>
                                      </p:cBhvr>
                                      <p:to>
                                        <a:srgbClr val="FFF2CC"/>
                                      </p:to>
                                    </p:animClr>
                                    <p:set>
                                      <p:cBhvr>
                                        <p:cTn id="84" dur="250" fill="hold"/>
                                        <p:tgtEl>
                                          <p:spTgt spid="26"/>
                                        </p:tgtEl>
                                        <p:attrNameLst>
                                          <p:attrName>fill.type</p:attrName>
                                        </p:attrNameLst>
                                      </p:cBhvr>
                                      <p:to>
                                        <p:strVal val="solid"/>
                                      </p:to>
                                    </p:set>
                                    <p:set>
                                      <p:cBhvr>
                                        <p:cTn id="85" dur="250" fill="hold"/>
                                        <p:tgtEl>
                                          <p:spTgt spid="2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29"/>
                                        </p:tgtEl>
                                        <p:attrNameLst>
                                          <p:attrName>style.visibility</p:attrName>
                                        </p:attrNameLst>
                                      </p:cBhvr>
                                      <p:to>
                                        <p:strVal val="visible"/>
                                      </p:to>
                                    </p:set>
                                    <p:anim calcmode="lin" valueType="num">
                                      <p:cBhvr>
                                        <p:cTn id="88" dur="250" fill="hold"/>
                                        <p:tgtEl>
                                          <p:spTgt spid="29"/>
                                        </p:tgtEl>
                                        <p:attrNameLst>
                                          <p:attrName>ppt_w</p:attrName>
                                        </p:attrNameLst>
                                      </p:cBhvr>
                                      <p:tavLst>
                                        <p:tav tm="0">
                                          <p:val>
                                            <p:strVal val="4*#ppt_w"/>
                                          </p:val>
                                        </p:tav>
                                        <p:tav tm="100000">
                                          <p:val>
                                            <p:strVal val="#ppt_w"/>
                                          </p:val>
                                        </p:tav>
                                      </p:tavLst>
                                    </p:anim>
                                    <p:anim calcmode="lin" valueType="num">
                                      <p:cBhvr>
                                        <p:cTn id="89"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par>
                                <p:cTn id="90" presetID="1" presetClass="emph" presetSubtype="2" fill="hold" nodeType="withEffect">
                                  <p:stCondLst>
                                    <p:cond delay="1000"/>
                                  </p:stCondLst>
                                  <p:childTnLst>
                                    <p:animClr clrSpc="rgb" dir="cw">
                                      <p:cBhvr>
                                        <p:cTn id="91" dur="250" fill="hold"/>
                                        <p:tgtEl>
                                          <p:spTgt spid="26"/>
                                        </p:tgtEl>
                                        <p:attrNameLst>
                                          <p:attrName>fillcolor</p:attrName>
                                        </p:attrNameLst>
                                      </p:cBhvr>
                                      <p:to>
                                        <a:srgbClr val="FFFF00"/>
                                      </p:to>
                                    </p:animClr>
                                    <p:set>
                                      <p:cBhvr>
                                        <p:cTn id="92" dur="250" fill="hold"/>
                                        <p:tgtEl>
                                          <p:spTgt spid="26"/>
                                        </p:tgtEl>
                                        <p:attrNameLst>
                                          <p:attrName>fill.type</p:attrName>
                                        </p:attrNameLst>
                                      </p:cBhvr>
                                      <p:to>
                                        <p:strVal val="solid"/>
                                      </p:to>
                                    </p:set>
                                    <p:set>
                                      <p:cBhvr>
                                        <p:cTn id="9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12" grpId="0" animBg="1"/>
      <p:bldP spid="23" grpId="0" animBg="1"/>
      <p:bldP spid="24" grpId="0" animBg="1"/>
      <p:bldP spid="25" grpId="0" animBg="1"/>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2AC52A6-9374-4F49-3F0E-A53A2B3A8323}"/>
              </a:ext>
            </a:extLst>
          </p:cNvPr>
          <p:cNvGrpSpPr/>
          <p:nvPr/>
        </p:nvGrpSpPr>
        <p:grpSpPr>
          <a:xfrm>
            <a:off x="1" y="0"/>
            <a:ext cx="3905955" cy="574158"/>
            <a:chOff x="2" y="0"/>
            <a:chExt cx="2442207" cy="574158"/>
          </a:xfrm>
        </p:grpSpPr>
        <p:sp>
          <p:nvSpPr>
            <p:cNvPr id="5" name="Rectangle: Single Corner Rounded 4">
              <a:extLst>
                <a:ext uri="{FF2B5EF4-FFF2-40B4-BE49-F238E27FC236}">
                  <a16:creationId xmlns:a16="http://schemas.microsoft.com/office/drawing/2014/main" id="{BEA5F412-0B5C-E17C-F4B9-B4E349E198B3}"/>
                </a:ext>
              </a:extLst>
            </p:cNvPr>
            <p:cNvSpPr/>
            <p:nvPr/>
          </p:nvSpPr>
          <p:spPr>
            <a:xfrm flipV="1">
              <a:off x="2" y="0"/>
              <a:ext cx="2442207" cy="574158"/>
            </a:xfrm>
            <a:prstGeom prst="round1Rect">
              <a:avLst>
                <a:gd name="adj" fmla="val 44445"/>
              </a:avLst>
            </a:prstGeom>
            <a:solidFill>
              <a:schemeClr val="tx1">
                <a:lumMod val="25000"/>
                <a:lumOff val="75000"/>
              </a:schemeClr>
            </a:solidFill>
            <a:ln>
              <a:solidFill>
                <a:schemeClr val="tx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EC78B9-ED5D-8353-4144-4DBE8D1DD646}"/>
                </a:ext>
              </a:extLst>
            </p:cNvPr>
            <p:cNvSpPr txBox="1"/>
            <p:nvPr/>
          </p:nvSpPr>
          <p:spPr>
            <a:xfrm>
              <a:off x="174403" y="87024"/>
              <a:ext cx="2267806" cy="430887"/>
            </a:xfrm>
            <a:prstGeom prst="rect">
              <a:avLst/>
            </a:prstGeom>
            <a:noFill/>
          </p:spPr>
          <p:txBody>
            <a:bodyPr wrap="square" rtlCol="0">
              <a:spAutoFit/>
            </a:bodyPr>
            <a:lstStyle/>
            <a:p>
              <a:r>
                <a:rPr lang="en-US" sz="2200" b="1" dirty="0" err="1"/>
                <a:t>Trắc</a:t>
              </a:r>
              <a:r>
                <a:rPr lang="en-US" sz="2200" b="1" dirty="0"/>
                <a:t> </a:t>
              </a:r>
              <a:r>
                <a:rPr lang="en-US" sz="2200" b="1" dirty="0" err="1"/>
                <a:t>nghiệm</a:t>
              </a:r>
              <a:r>
                <a:rPr lang="en-US" sz="2200" b="1" dirty="0"/>
                <a:t> </a:t>
              </a:r>
              <a:r>
                <a:rPr lang="en-US" sz="2200" b="1" dirty="0" err="1"/>
                <a:t>đúng</a:t>
              </a:r>
              <a:r>
                <a:rPr lang="en-US" sz="2200" b="1" dirty="0"/>
                <a:t> - </a:t>
              </a:r>
              <a:r>
                <a:rPr lang="en-US" sz="2200" b="1" dirty="0" err="1"/>
                <a:t>sai</a:t>
              </a:r>
              <a:r>
                <a:rPr lang="en-US" sz="2200" b="1" dirty="0"/>
                <a:t>:</a:t>
              </a:r>
            </a:p>
          </p:txBody>
        </p:sp>
      </p:grpSp>
      <p:sp>
        <p:nvSpPr>
          <p:cNvPr id="8" name="TextBox 7">
            <a:extLst>
              <a:ext uri="{FF2B5EF4-FFF2-40B4-BE49-F238E27FC236}">
                <a16:creationId xmlns:a16="http://schemas.microsoft.com/office/drawing/2014/main" id="{435E397D-CBFF-AC96-BDF0-2573D32618D1}"/>
              </a:ext>
            </a:extLst>
          </p:cNvPr>
          <p:cNvSpPr txBox="1"/>
          <p:nvPr/>
        </p:nvSpPr>
        <p:spPr>
          <a:xfrm>
            <a:off x="278930" y="849827"/>
            <a:ext cx="8187267" cy="400110"/>
          </a:xfrm>
          <a:prstGeom prst="rect">
            <a:avLst/>
          </a:prstGeom>
          <a:noFill/>
        </p:spPr>
        <p:txBody>
          <a:bodyPr wrap="square">
            <a:spAutoFit/>
          </a:bodyPr>
          <a:lstStyle/>
          <a:p>
            <a:pPr marL="0" marR="0">
              <a:spcBef>
                <a:spcPts val="0"/>
              </a:spcBef>
              <a:spcAft>
                <a:spcPts val="0"/>
              </a:spcAft>
            </a:pP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Trong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các</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phát</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biểu</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sau</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đây</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phát</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biểu</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nào</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đúng</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phát</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biểu</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nào</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sai</a:t>
            </a:r>
            <a:r>
              <a:rPr lang="en-US" sz="2000"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a:t>
            </a:r>
          </a:p>
        </p:txBody>
      </p:sp>
      <p:grpSp>
        <p:nvGrpSpPr>
          <p:cNvPr id="35" name="Group 34">
            <a:extLst>
              <a:ext uri="{FF2B5EF4-FFF2-40B4-BE49-F238E27FC236}">
                <a16:creationId xmlns:a16="http://schemas.microsoft.com/office/drawing/2014/main" id="{46FD7284-21C0-C393-C2BB-74E703FB7482}"/>
              </a:ext>
            </a:extLst>
          </p:cNvPr>
          <p:cNvGrpSpPr/>
          <p:nvPr/>
        </p:nvGrpSpPr>
        <p:grpSpPr>
          <a:xfrm>
            <a:off x="278930" y="1480846"/>
            <a:ext cx="8457730" cy="3322372"/>
            <a:chOff x="278930" y="1627602"/>
            <a:chExt cx="8457730" cy="3322372"/>
          </a:xfrm>
        </p:grpSpPr>
        <p:sp>
          <p:nvSpPr>
            <p:cNvPr id="10" name="TextBox 9">
              <a:extLst>
                <a:ext uri="{FF2B5EF4-FFF2-40B4-BE49-F238E27FC236}">
                  <a16:creationId xmlns:a16="http://schemas.microsoft.com/office/drawing/2014/main" id="{3EF794AF-4B2F-40F6-39E4-D97ADBD98009}"/>
                </a:ext>
              </a:extLst>
            </p:cNvPr>
            <p:cNvSpPr txBox="1"/>
            <p:nvPr/>
          </p:nvSpPr>
          <p:spPr>
            <a:xfrm>
              <a:off x="278930" y="1658880"/>
              <a:ext cx="6716418" cy="400110"/>
            </a:xfrm>
            <a:prstGeom prst="rect">
              <a:avLst/>
            </a:prstGeom>
            <a:noFill/>
          </p:spPr>
          <p:txBody>
            <a:bodyPr wrap="square">
              <a:spAutoFit/>
            </a:bodyPr>
            <a:lstStyle/>
            <a:p>
              <a:pPr marL="457200" marR="0" indent="-457200">
                <a:spcBef>
                  <a:spcPts val="0"/>
                </a:spcBef>
                <a:spcAft>
                  <a:spcPts val="0"/>
                </a:spcAft>
                <a:buFont typeface="+mj-lt"/>
                <a:buAutoNum type="alphaLcParenR"/>
              </a:pPr>
              <a:r>
                <a:rPr lang="en-US" sz="2000" dirty="0" err="1">
                  <a:effectLst/>
                  <a:latin typeface="Arial" panose="020B0604020202020204" pitchFamily="34" charset="0"/>
                  <a:ea typeface="Calibri" panose="020F0502020204030204" pitchFamily="34" charset="0"/>
                  <a:cs typeface="Arial" panose="020B0604020202020204" pitchFamily="34" charset="0"/>
                </a:rPr>
                <a:t>Một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lượng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khí</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xác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định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bởi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phân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tử</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khí</a:t>
              </a:r>
              <a:r>
                <a:rPr lang="en-US" sz="2000" dirty="0">
                  <a:effectLst/>
                  <a:latin typeface="Arial" panose="020B0604020202020204" pitchFamily="34" charset="0"/>
                  <a:ea typeface="Calibri" panose="020F0502020204030204" pitchFamily="34" charset="0"/>
                  <a:cs typeface="Arial" panose="020B0604020202020204" pitchFamily="34" charset="0"/>
                </a:rPr>
                <a:t>.</a:t>
              </a:r>
            </a:p>
          </p:txBody>
        </p:sp>
        <p:sp>
          <p:nvSpPr>
            <p:cNvPr id="27" name="Rectangle: Rounded Corners 26">
              <a:extLst>
                <a:ext uri="{FF2B5EF4-FFF2-40B4-BE49-F238E27FC236}">
                  <a16:creationId xmlns:a16="http://schemas.microsoft.com/office/drawing/2014/main" id="{DD93FA94-3A24-CEC7-9C8A-2A48AC099ECC}"/>
                </a:ext>
              </a:extLst>
            </p:cNvPr>
            <p:cNvSpPr/>
            <p:nvPr/>
          </p:nvSpPr>
          <p:spPr>
            <a:xfrm>
              <a:off x="8194794" y="1627602"/>
              <a:ext cx="541866" cy="541866"/>
            </a:xfrm>
            <a:prstGeom prst="roundRect">
              <a:avLst/>
            </a:prstGeom>
            <a:solidFill>
              <a:schemeClr val="accent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10340B4-4341-09A6-C823-A1FAA4D778A1}"/>
                </a:ext>
              </a:extLst>
            </p:cNvPr>
            <p:cNvSpPr/>
            <p:nvPr/>
          </p:nvSpPr>
          <p:spPr>
            <a:xfrm>
              <a:off x="8194794" y="2455565"/>
              <a:ext cx="541866" cy="541866"/>
            </a:xfrm>
            <a:prstGeom prst="roundRect">
              <a:avLst/>
            </a:prstGeom>
            <a:solidFill>
              <a:schemeClr val="accent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5F85D867-BDD3-2DB8-9DBE-B6F36B625065}"/>
                </a:ext>
              </a:extLst>
            </p:cNvPr>
            <p:cNvSpPr/>
            <p:nvPr/>
          </p:nvSpPr>
          <p:spPr>
            <a:xfrm>
              <a:off x="8194794" y="3283528"/>
              <a:ext cx="541866" cy="541866"/>
            </a:xfrm>
            <a:prstGeom prst="roundRect">
              <a:avLst/>
            </a:prstGeom>
            <a:solidFill>
              <a:schemeClr val="accent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7E3DA53-502D-13F9-2E9E-82CFBF588A76}"/>
                </a:ext>
              </a:extLst>
            </p:cNvPr>
            <p:cNvSpPr/>
            <p:nvPr/>
          </p:nvSpPr>
          <p:spPr>
            <a:xfrm>
              <a:off x="8194794" y="4169496"/>
              <a:ext cx="541866" cy="541866"/>
            </a:xfrm>
            <a:prstGeom prst="roundRect">
              <a:avLst/>
            </a:prstGeom>
            <a:solidFill>
              <a:schemeClr val="accent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4D2B3B4-5C8A-2651-798D-58262184BFB2}"/>
                </a:ext>
              </a:extLst>
            </p:cNvPr>
            <p:cNvSpPr txBox="1"/>
            <p:nvPr/>
          </p:nvSpPr>
          <p:spPr>
            <a:xfrm>
              <a:off x="278930" y="2331804"/>
              <a:ext cx="7586134" cy="400110"/>
            </a:xfrm>
            <a:prstGeom prst="rect">
              <a:avLst/>
            </a:prstGeom>
            <a:noFill/>
          </p:spPr>
          <p:txBody>
            <a:bodyPr wrap="square">
              <a:spAutoFit/>
            </a:bodyPr>
            <a:lstStyle/>
            <a:p>
              <a:pPr marL="457200" marR="0" lvl="0" indent="-457200" algn="l" defTabSz="914400" rtl="0" eaLnBrk="1" fontAlgn="auto" latinLnBrk="0" hangingPunct="1">
                <a:spcBef>
                  <a:spcPts val="0"/>
                </a:spcBef>
                <a:spcAft>
                  <a:spcPts val="0"/>
                </a:spcAft>
                <a:buClr>
                  <a:srgbClr val="000000"/>
                </a:buClr>
                <a:buSzTx/>
                <a:buFont typeface="+mj-lt"/>
                <a:buAutoNum type="alphaLcParenR" startAt="2"/>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Đường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đẳng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nhiệt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trong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hệ</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tọa</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độ</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(p – 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đường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hypebol</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p>
          </p:txBody>
        </p:sp>
        <p:sp>
          <p:nvSpPr>
            <p:cNvPr id="34" name="TextBox 33">
              <a:extLst>
                <a:ext uri="{FF2B5EF4-FFF2-40B4-BE49-F238E27FC236}">
                  <a16:creationId xmlns:a16="http://schemas.microsoft.com/office/drawing/2014/main" id="{E99B43B1-E3A4-BC4B-D507-F16BDF59BD3F}"/>
                </a:ext>
              </a:extLst>
            </p:cNvPr>
            <p:cNvSpPr txBox="1"/>
            <p:nvPr/>
          </p:nvSpPr>
          <p:spPr>
            <a:xfrm>
              <a:off x="278930" y="2837152"/>
              <a:ext cx="7724892" cy="2112822"/>
            </a:xfrm>
            <a:prstGeom prst="rect">
              <a:avLst/>
            </a:prstGeom>
            <a:noFill/>
          </p:spPr>
          <p:txBody>
            <a:bodyPr wrap="square">
              <a:spAutoFit/>
            </a:bodyPr>
            <a:lstStyle/>
            <a:p>
              <a:pPr marL="457200" marR="0" lvl="0" indent="-457200" algn="just" defTabSz="914400" rtl="0" eaLnBrk="1" fontAlgn="auto" latinLnBrk="0" hangingPunct="1">
                <a:lnSpc>
                  <a:spcPct val="170000"/>
                </a:lnSpc>
                <a:spcBef>
                  <a:spcPts val="0"/>
                </a:spcBef>
                <a:spcAft>
                  <a:spcPts val="0"/>
                </a:spcAft>
                <a:buClr>
                  <a:srgbClr val="000000"/>
                </a:buClr>
                <a:buSzTx/>
                <a:buFont typeface="+mj-lt"/>
                <a:buAutoNum type="alphaLcParenR" startAt="3"/>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Định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luật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Boyle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cho</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biết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mối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liên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hệ</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tỉ</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lệ</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thuận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giữa</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áp</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suất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thể</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tích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một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lượng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khí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xác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định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khi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nhiệt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độ</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không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đổi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p>
            <a:p>
              <a:pPr marL="457200" marR="0" lvl="0" indent="-457200" algn="just" defTabSz="914400" rtl="0" eaLnBrk="1" fontAlgn="auto" latinLnBrk="0" hangingPunct="1">
                <a:lnSpc>
                  <a:spcPct val="170000"/>
                </a:lnSpc>
                <a:spcBef>
                  <a:spcPts val="0"/>
                </a:spcBef>
                <a:spcAft>
                  <a:spcPts val="0"/>
                </a:spcAft>
                <a:buClr>
                  <a:srgbClr val="000000"/>
                </a:buClr>
                <a:buSzTx/>
                <a:buFont typeface="+mj-lt"/>
                <a:buAutoNum type="alphaLcParenR" startAt="3"/>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Định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luật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Boyle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cho</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biết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mối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liên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hệ</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tỉ</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lệ</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nghịch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giữa</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áp</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suất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thể</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tích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một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lượng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khí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xác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định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khi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nhiệt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độ</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không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đổi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p>
          </p:txBody>
        </p:sp>
      </p:grpSp>
      <p:sp>
        <p:nvSpPr>
          <p:cNvPr id="36" name="TextBox 35">
            <a:extLst>
              <a:ext uri="{FF2B5EF4-FFF2-40B4-BE49-F238E27FC236}">
                <a16:creationId xmlns:a16="http://schemas.microsoft.com/office/drawing/2014/main" id="{EE229493-173B-E367-011E-05C786D12978}"/>
              </a:ext>
            </a:extLst>
          </p:cNvPr>
          <p:cNvSpPr txBox="1"/>
          <p:nvPr/>
        </p:nvSpPr>
        <p:spPr>
          <a:xfrm>
            <a:off x="8261985" y="1523861"/>
            <a:ext cx="407484" cy="461665"/>
          </a:xfrm>
          <a:prstGeom prst="rect">
            <a:avLst/>
          </a:prstGeom>
          <a:noFill/>
        </p:spPr>
        <p:txBody>
          <a:bodyPr wrap="none" rtlCol="0">
            <a:spAutoFit/>
          </a:bodyPr>
          <a:lstStyle/>
          <a:p>
            <a:pPr algn="ctr"/>
            <a:r>
              <a:rPr lang="en-US" sz="2400" b="1" dirty="0">
                <a:solidFill>
                  <a:srgbClr val="00B050"/>
                </a:solidFill>
              </a:rPr>
              <a:t>Đ</a:t>
            </a:r>
          </a:p>
        </p:txBody>
      </p:sp>
      <p:sp>
        <p:nvSpPr>
          <p:cNvPr id="37" name="TextBox 36">
            <a:extLst>
              <a:ext uri="{FF2B5EF4-FFF2-40B4-BE49-F238E27FC236}">
                <a16:creationId xmlns:a16="http://schemas.microsoft.com/office/drawing/2014/main" id="{FCD5CBAB-95DB-9D11-8A6B-8DB4561F665D}"/>
              </a:ext>
            </a:extLst>
          </p:cNvPr>
          <p:cNvSpPr txBox="1"/>
          <p:nvPr/>
        </p:nvSpPr>
        <p:spPr>
          <a:xfrm>
            <a:off x="8261985" y="4062840"/>
            <a:ext cx="407484" cy="461665"/>
          </a:xfrm>
          <a:prstGeom prst="rect">
            <a:avLst/>
          </a:prstGeom>
          <a:noFill/>
        </p:spPr>
        <p:txBody>
          <a:bodyPr wrap="none" rtlCol="0">
            <a:spAutoFit/>
          </a:bodyPr>
          <a:lstStyle/>
          <a:p>
            <a:pPr algn="ctr"/>
            <a:r>
              <a:rPr lang="en-US" sz="2400" b="1" dirty="0">
                <a:solidFill>
                  <a:srgbClr val="00B050"/>
                </a:solidFill>
              </a:rPr>
              <a:t>Đ</a:t>
            </a:r>
          </a:p>
        </p:txBody>
      </p:sp>
      <p:sp>
        <p:nvSpPr>
          <p:cNvPr id="38" name="TextBox 37">
            <a:extLst>
              <a:ext uri="{FF2B5EF4-FFF2-40B4-BE49-F238E27FC236}">
                <a16:creationId xmlns:a16="http://schemas.microsoft.com/office/drawing/2014/main" id="{0D3B27C5-1BFB-CFFD-D8EB-5E92F5EBD1CA}"/>
              </a:ext>
            </a:extLst>
          </p:cNvPr>
          <p:cNvSpPr txBox="1"/>
          <p:nvPr/>
        </p:nvSpPr>
        <p:spPr>
          <a:xfrm>
            <a:off x="8270801" y="2346792"/>
            <a:ext cx="389851" cy="461665"/>
          </a:xfrm>
          <a:prstGeom prst="rect">
            <a:avLst/>
          </a:prstGeom>
          <a:noFill/>
        </p:spPr>
        <p:txBody>
          <a:bodyPr wrap="none" rtlCol="0">
            <a:spAutoFit/>
          </a:bodyPr>
          <a:lstStyle/>
          <a:p>
            <a:pPr algn="ctr"/>
            <a:r>
              <a:rPr lang="en-US" sz="2400" b="1" dirty="0">
                <a:solidFill>
                  <a:schemeClr val="accent1">
                    <a:lumMod val="75000"/>
                  </a:schemeClr>
                </a:solidFill>
              </a:rPr>
              <a:t>S</a:t>
            </a:r>
          </a:p>
        </p:txBody>
      </p:sp>
      <p:sp>
        <p:nvSpPr>
          <p:cNvPr id="39" name="TextBox 38">
            <a:extLst>
              <a:ext uri="{FF2B5EF4-FFF2-40B4-BE49-F238E27FC236}">
                <a16:creationId xmlns:a16="http://schemas.microsoft.com/office/drawing/2014/main" id="{75084551-1A37-59B0-643E-B3DA47A18060}"/>
              </a:ext>
            </a:extLst>
          </p:cNvPr>
          <p:cNvSpPr txBox="1"/>
          <p:nvPr/>
        </p:nvSpPr>
        <p:spPr>
          <a:xfrm>
            <a:off x="8270801" y="3169700"/>
            <a:ext cx="389851" cy="461665"/>
          </a:xfrm>
          <a:prstGeom prst="rect">
            <a:avLst/>
          </a:prstGeom>
          <a:noFill/>
        </p:spPr>
        <p:txBody>
          <a:bodyPr wrap="none" rtlCol="0">
            <a:spAutoFit/>
          </a:bodyPr>
          <a:lstStyle/>
          <a:p>
            <a:pPr algn="ctr"/>
            <a:r>
              <a:rPr lang="en-US" sz="2400" b="1" dirty="0">
                <a:solidFill>
                  <a:schemeClr val="accent1">
                    <a:lumMod val="75000"/>
                  </a:schemeClr>
                </a:solidFill>
              </a:rPr>
              <a:t>S</a:t>
            </a:r>
          </a:p>
        </p:txBody>
      </p:sp>
    </p:spTree>
    <p:extLst>
      <p:ext uri="{BB962C8B-B14F-4D97-AF65-F5344CB8AC3E}">
        <p14:creationId xmlns:p14="http://schemas.microsoft.com/office/powerpoint/2010/main" val="141738677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vertical)">
                                      <p:cBhvr>
                                        <p:cTn id="12" dur="500"/>
                                        <p:tgtEl>
                                          <p:spTgt spid="8"/>
                                        </p:tgtEl>
                                      </p:cBhvr>
                                    </p:animEffect>
                                  </p:childTnLst>
                                </p:cTn>
                              </p:par>
                              <p:par>
                                <p:cTn id="13" presetID="3" presetClass="entr" presetSubtype="5"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p:cTn id="34" dur="500" fill="hold"/>
                                        <p:tgtEl>
                                          <p:spTgt spid="39"/>
                                        </p:tgtEl>
                                        <p:attrNameLst>
                                          <p:attrName>ppt_w</p:attrName>
                                        </p:attrNameLst>
                                      </p:cBhvr>
                                      <p:tavLst>
                                        <p:tav tm="0">
                                          <p:val>
                                            <p:fltVal val="0"/>
                                          </p:val>
                                        </p:tav>
                                        <p:tav tm="100000">
                                          <p:val>
                                            <p:strVal val="#ppt_w"/>
                                          </p:val>
                                        </p:tav>
                                      </p:tavLst>
                                    </p:anim>
                                    <p:anim calcmode="lin" valueType="num">
                                      <p:cBhvr>
                                        <p:cTn id="35" dur="500" fill="hold"/>
                                        <p:tgtEl>
                                          <p:spTgt spid="39"/>
                                        </p:tgtEl>
                                        <p:attrNameLst>
                                          <p:attrName>ppt_h</p:attrName>
                                        </p:attrNameLst>
                                      </p:cBhvr>
                                      <p:tavLst>
                                        <p:tav tm="0">
                                          <p:val>
                                            <p:fltVal val="0"/>
                                          </p:val>
                                        </p:tav>
                                        <p:tav tm="100000">
                                          <p:val>
                                            <p:strVal val="#ppt_h"/>
                                          </p:val>
                                        </p:tav>
                                      </p:tavLst>
                                    </p:anim>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6" grpId="0"/>
      <p:bldP spid="37" grpId="0"/>
      <p:bldP spid="38" grpId="0"/>
      <p:bldP spid="3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5"/>
          <p:cNvSpPr txBox="1">
            <a:spLocks noGrp="1"/>
          </p:cNvSpPr>
          <p:nvPr>
            <p:ph type="title"/>
          </p:nvPr>
        </p:nvSpPr>
        <p:spPr>
          <a:xfrm>
            <a:off x="720000" y="41115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Arial" panose="020B0604020202020204" pitchFamily="34" charset="0"/>
                <a:cs typeface="Arial" panose="020B0604020202020204" pitchFamily="34" charset="0"/>
              </a:rPr>
              <a:t>VẬN DỤNG</a:t>
            </a:r>
            <a:endParaRPr sz="32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78604C27-FB9C-60C0-A9AC-A8871BA6CADB}"/>
              </a:ext>
            </a:extLst>
          </p:cNvPr>
          <p:cNvGrpSpPr/>
          <p:nvPr/>
        </p:nvGrpSpPr>
        <p:grpSpPr>
          <a:xfrm>
            <a:off x="672723" y="1253067"/>
            <a:ext cx="7798553" cy="1179516"/>
            <a:chOff x="589306" y="1606475"/>
            <a:chExt cx="8078705" cy="1260085"/>
          </a:xfrm>
        </p:grpSpPr>
        <p:sp>
          <p:nvSpPr>
            <p:cNvPr id="5" name="Rectangle: Rounded Corners 4">
              <a:extLst>
                <a:ext uri="{FF2B5EF4-FFF2-40B4-BE49-F238E27FC236}">
                  <a16:creationId xmlns:a16="http://schemas.microsoft.com/office/drawing/2014/main" id="{77F5DB64-4BD7-CEFB-53C8-B683C9AED8EC}"/>
                </a:ext>
              </a:extLst>
            </p:cNvPr>
            <p:cNvSpPr/>
            <p:nvPr/>
          </p:nvSpPr>
          <p:spPr>
            <a:xfrm>
              <a:off x="589306" y="1606475"/>
              <a:ext cx="8078705" cy="1260085"/>
            </a:xfrm>
            <a:prstGeom prst="roundRect">
              <a:avLst>
                <a:gd name="adj" fmla="val 12048"/>
              </a:avLst>
            </a:prstGeom>
            <a:solidFill>
              <a:schemeClr val="accent2"/>
            </a:solidFill>
            <a:ln w="19050">
              <a:solidFill>
                <a:schemeClr val="bg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85F0A25-5FFE-F37B-A6F0-E5FF506DD25C}"/>
                </a:ext>
              </a:extLst>
            </p:cNvPr>
            <p:cNvSpPr txBox="1"/>
            <p:nvPr/>
          </p:nvSpPr>
          <p:spPr>
            <a:xfrm>
              <a:off x="745612" y="1702072"/>
              <a:ext cx="7766092" cy="1024143"/>
            </a:xfrm>
            <a:prstGeom prst="rect">
              <a:avLst/>
            </a:prstGeom>
            <a:noFill/>
          </p:spPr>
          <p:txBody>
            <a:bodyPr wrap="square">
              <a:spAutoFit/>
            </a:bodyPr>
            <a:lstStyle/>
            <a:p>
              <a:pPr algn="just">
                <a:lnSpc>
                  <a:spcPct val="150000"/>
                </a:lnSpc>
              </a:pPr>
              <a:r>
                <a:rPr lang="vi-VN" sz="2000" dirty="0"/>
                <a:t>Hãy vận dụng định luật Boyle để giải thích nguyên lí hoạt động của loại bình xịt như trong Hình 2.10.</a:t>
              </a:r>
              <a:endParaRPr lang="en-US" sz="2000" dirty="0"/>
            </a:p>
          </p:txBody>
        </p:sp>
      </p:grpSp>
      <p:grpSp>
        <p:nvGrpSpPr>
          <p:cNvPr id="20" name="Group 19">
            <a:extLst>
              <a:ext uri="{FF2B5EF4-FFF2-40B4-BE49-F238E27FC236}">
                <a16:creationId xmlns:a16="http://schemas.microsoft.com/office/drawing/2014/main" id="{2F61D34C-7336-C256-DC3B-48FFB9A33544}"/>
              </a:ext>
            </a:extLst>
          </p:cNvPr>
          <p:cNvGrpSpPr/>
          <p:nvPr/>
        </p:nvGrpSpPr>
        <p:grpSpPr>
          <a:xfrm>
            <a:off x="2825222" y="2695149"/>
            <a:ext cx="5465918" cy="2272657"/>
            <a:chOff x="1973460" y="2710918"/>
            <a:chExt cx="5465918" cy="2272657"/>
          </a:xfrm>
        </p:grpSpPr>
        <p:pic>
          <p:nvPicPr>
            <p:cNvPr id="10" name="Picture 9">
              <a:extLst>
                <a:ext uri="{FF2B5EF4-FFF2-40B4-BE49-F238E27FC236}">
                  <a16:creationId xmlns:a16="http://schemas.microsoft.com/office/drawing/2014/main" id="{69B38FF1-26D0-73FA-20CE-2EDA86634BE0}"/>
                </a:ext>
              </a:extLst>
            </p:cNvPr>
            <p:cNvPicPr>
              <a:picLocks noChangeAspect="1"/>
            </p:cNvPicPr>
            <p:nvPr/>
          </p:nvPicPr>
          <p:blipFill>
            <a:blip r:embed="rId3"/>
            <a:srcRect t="3512" b="9795"/>
            <a:stretch/>
          </p:blipFill>
          <p:spPr>
            <a:xfrm flipH="1">
              <a:off x="1973460" y="2710918"/>
              <a:ext cx="3571480" cy="2272657"/>
            </a:xfrm>
            <a:prstGeom prst="rect">
              <a:avLst/>
            </a:prstGeom>
          </p:spPr>
        </p:pic>
        <p:grpSp>
          <p:nvGrpSpPr>
            <p:cNvPr id="19" name="Group 18">
              <a:extLst>
                <a:ext uri="{FF2B5EF4-FFF2-40B4-BE49-F238E27FC236}">
                  <a16:creationId xmlns:a16="http://schemas.microsoft.com/office/drawing/2014/main" id="{A6F83D91-C894-5886-8D61-ECABA4685876}"/>
                </a:ext>
              </a:extLst>
            </p:cNvPr>
            <p:cNvGrpSpPr/>
            <p:nvPr/>
          </p:nvGrpSpPr>
          <p:grpSpPr>
            <a:xfrm>
              <a:off x="5657299" y="3696043"/>
              <a:ext cx="1782079" cy="1230728"/>
              <a:chOff x="5657299" y="3696043"/>
              <a:chExt cx="1782079" cy="1230728"/>
            </a:xfrm>
          </p:grpSpPr>
          <p:sp>
            <p:nvSpPr>
              <p:cNvPr id="15" name="TextBox 14">
                <a:extLst>
                  <a:ext uri="{FF2B5EF4-FFF2-40B4-BE49-F238E27FC236}">
                    <a16:creationId xmlns:a16="http://schemas.microsoft.com/office/drawing/2014/main" id="{B60D1ADC-D4F9-DAD7-ABE7-B4B857F95FD7}"/>
                  </a:ext>
                </a:extLst>
              </p:cNvPr>
              <p:cNvSpPr txBox="1"/>
              <p:nvPr/>
            </p:nvSpPr>
            <p:spPr>
              <a:xfrm>
                <a:off x="5657299" y="3696043"/>
                <a:ext cx="1513241" cy="369332"/>
              </a:xfrm>
              <a:prstGeom prst="rect">
                <a:avLst/>
              </a:prstGeom>
              <a:noFill/>
            </p:spPr>
            <p:txBody>
              <a:bodyPr wrap="square">
                <a:spAutoFit/>
              </a:bodyPr>
              <a:lstStyle/>
              <a:p>
                <a:r>
                  <a:rPr lang="vi-VN" sz="1800" b="1" dirty="0"/>
                  <a:t>►</a:t>
                </a:r>
                <a:r>
                  <a:rPr kumimoji="0" lang="vi-VN" sz="1800" b="1" i="0" u="none" strike="noStrike" kern="0" cap="none" spc="0" normalizeH="0" baseline="0" noProof="0" dirty="0">
                    <a:ln>
                      <a:noFill/>
                    </a:ln>
                    <a:solidFill>
                      <a:srgbClr val="000000"/>
                    </a:solidFill>
                    <a:effectLst/>
                    <a:uLnTx/>
                    <a:uFillTx/>
                    <a:latin typeface="Arial"/>
                    <a:cs typeface="Arial"/>
                    <a:sym typeface="Arial"/>
                  </a:rPr>
                  <a:t>Hình 2.10</a:t>
                </a:r>
                <a:r>
                  <a:rPr kumimoji="0" lang="en-US" sz="1800" b="1" i="0" u="none" strike="noStrike" kern="0" cap="none" spc="0" normalizeH="0" baseline="0" noProof="0" dirty="0">
                    <a:ln>
                      <a:noFill/>
                    </a:ln>
                    <a:solidFill>
                      <a:srgbClr val="000000"/>
                    </a:solidFill>
                    <a:effectLst/>
                    <a:uLnTx/>
                    <a:uFillTx/>
                    <a:latin typeface="Arial"/>
                    <a:cs typeface="Arial"/>
                    <a:sym typeface="Arial"/>
                  </a:rPr>
                  <a:t>. </a:t>
                </a:r>
                <a:endParaRPr lang="en-US" sz="1200" dirty="0"/>
              </a:p>
            </p:txBody>
          </p:sp>
          <p:sp>
            <p:nvSpPr>
              <p:cNvPr id="18" name="TextBox 17">
                <a:extLst>
                  <a:ext uri="{FF2B5EF4-FFF2-40B4-BE49-F238E27FC236}">
                    <a16:creationId xmlns:a16="http://schemas.microsoft.com/office/drawing/2014/main" id="{9E71E453-3771-6955-373A-B6D17D52FA7A}"/>
                  </a:ext>
                </a:extLst>
              </p:cNvPr>
              <p:cNvSpPr txBox="1"/>
              <p:nvPr/>
            </p:nvSpPr>
            <p:spPr>
              <a:xfrm>
                <a:off x="5887156" y="4054737"/>
                <a:ext cx="1552222" cy="872034"/>
              </a:xfrm>
              <a:prstGeom prst="rect">
                <a:avLst/>
              </a:prstGeom>
              <a:noFill/>
            </p:spPr>
            <p:txBody>
              <a:bodyPr wrap="square">
                <a:spAutoFit/>
              </a:bodyPr>
              <a:lstStyle/>
              <a:p>
                <a:pPr>
                  <a:lnSpc>
                    <a:spcPct val="150000"/>
                  </a:lnSpc>
                </a:pPr>
                <a:r>
                  <a:rPr kumimoji="0" lang="en-US" sz="1800" b="0" i="0" u="none" strike="noStrike" kern="0" cap="none" spc="0" normalizeH="0" baseline="0" noProof="0" dirty="0">
                    <a:ln>
                      <a:noFill/>
                    </a:ln>
                    <a:solidFill>
                      <a:srgbClr val="000000"/>
                    </a:solidFill>
                    <a:effectLst/>
                    <a:uLnTx/>
                    <a:uFillTx/>
                    <a:latin typeface="Arial"/>
                    <a:cs typeface="Arial"/>
                    <a:sym typeface="Arial"/>
                  </a:rPr>
                  <a:t>Bình </a:t>
                </a:r>
                <a:r>
                  <a:rPr kumimoji="0" lang="en-US" sz="1800" b="0" i="0" u="none" strike="noStrike" kern="0" cap="none" spc="0" normalizeH="0" baseline="0" noProof="0" dirty="0" err="1">
                    <a:ln>
                      <a:noFill/>
                    </a:ln>
                    <a:solidFill>
                      <a:srgbClr val="000000"/>
                    </a:solidFill>
                    <a:effectLst/>
                    <a:uLnTx/>
                    <a:uFillTx/>
                    <a:latin typeface="Arial"/>
                    <a:cs typeface="Arial"/>
                    <a:sym typeface="Arial"/>
                  </a:rPr>
                  <a:t>xịt</a:t>
                </a:r>
                <a:r>
                  <a:rPr kumimoji="0" lang="en-US" sz="1800" b="0" i="0" u="none" strike="noStrike" kern="0" cap="none" spc="0" normalizeH="0" baseline="0" noProof="0" dirty="0">
                    <a:ln>
                      <a:noFill/>
                    </a:ln>
                    <a:solidFill>
                      <a:srgbClr val="000000"/>
                    </a:solidFill>
                    <a:effectLst/>
                    <a:uLnTx/>
                    <a:uFillTx/>
                    <a:latin typeface="Arial"/>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cs typeface="Arial"/>
                    <a:sym typeface="Arial"/>
                  </a:rPr>
                  <a:t>cồn</a:t>
                </a:r>
                <a:r>
                  <a:rPr kumimoji="0" lang="en-US" sz="1800" b="0" i="0" u="none" strike="noStrike" kern="0" cap="none" spc="0" normalizeH="0" baseline="0" noProof="0" dirty="0">
                    <a:ln>
                      <a:noFill/>
                    </a:ln>
                    <a:solidFill>
                      <a:srgbClr val="000000"/>
                    </a:solidFill>
                    <a:effectLst/>
                    <a:uLnTx/>
                    <a:uFillTx/>
                    <a:latin typeface="Arial"/>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cs typeface="Arial"/>
                    <a:sym typeface="Arial"/>
                  </a:rPr>
                  <a:t>khử</a:t>
                </a:r>
                <a:r>
                  <a:rPr kumimoji="0" lang="en-US" sz="1800" b="0" i="0" u="none" strike="noStrike" kern="0" cap="none" spc="0" normalizeH="0" baseline="0" noProof="0" dirty="0">
                    <a:ln>
                      <a:noFill/>
                    </a:ln>
                    <a:solidFill>
                      <a:srgbClr val="000000"/>
                    </a:solidFill>
                    <a:effectLst/>
                    <a:uLnTx/>
                    <a:uFillTx/>
                    <a:latin typeface="Arial"/>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cs typeface="Arial"/>
                    <a:sym typeface="Arial"/>
                  </a:rPr>
                  <a:t>khuẩn</a:t>
                </a:r>
                <a:endParaRPr lang="en-US" dirty="0"/>
              </a:p>
            </p:txBody>
          </p:sp>
        </p:grpSp>
      </p:grpSp>
      <p:pic>
        <p:nvPicPr>
          <p:cNvPr id="21" name="Picture 20">
            <a:extLst>
              <a:ext uri="{FF2B5EF4-FFF2-40B4-BE49-F238E27FC236}">
                <a16:creationId xmlns:a16="http://schemas.microsoft.com/office/drawing/2014/main" id="{122E14EA-BEF6-DD77-8682-B3DC6CA8C136}"/>
              </a:ext>
            </a:extLst>
          </p:cNvPr>
          <p:cNvPicPr>
            <a:picLocks noChangeAspect="1"/>
          </p:cNvPicPr>
          <p:nvPr/>
        </p:nvPicPr>
        <p:blipFill>
          <a:blip r:embed="rId4"/>
          <a:stretch>
            <a:fillRect/>
          </a:stretch>
        </p:blipFill>
        <p:spPr>
          <a:xfrm>
            <a:off x="897197" y="2870843"/>
            <a:ext cx="1585809" cy="2272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BA4C1B-8100-DDFB-3265-4FCAD38F29E9}"/>
              </a:ext>
            </a:extLst>
          </p:cNvPr>
          <p:cNvSpPr txBox="1"/>
          <p:nvPr/>
        </p:nvSpPr>
        <p:spPr>
          <a:xfrm>
            <a:off x="3522133" y="1272245"/>
            <a:ext cx="5339644" cy="326698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dirty="0"/>
              <a:t>Bình xịt cồn chứa cồn và khí được nén ở áp suất lớn hơn áp suất khí quyển. </a:t>
            </a:r>
            <a:endParaRPr lang="en-US" sz="2000" dirty="0"/>
          </a:p>
          <a:p>
            <a:pPr marL="342900" indent="-342900" algn="just">
              <a:lnSpc>
                <a:spcPct val="150000"/>
              </a:lnSpc>
              <a:buFont typeface="Wingdings" panose="05000000000000000000" pitchFamily="2" charset="2"/>
              <a:buChar char="§"/>
            </a:pPr>
            <a:r>
              <a:rPr lang="vi-VN" sz="2000" dirty="0"/>
              <a:t>Khi ấn nút, áp suất của khí miệng bình giảm đẳng nhiệt đột ngột về áp suất khí quyết nên thể tích khí nén trong bình sẽ tăng lên đột ngột và kéo theo các giọt cồn thoát mạnh ra khỏi bình qua lỗ phun. </a:t>
            </a:r>
            <a:endParaRPr lang="en-US" sz="2000" dirty="0"/>
          </a:p>
        </p:txBody>
      </p:sp>
      <p:pic>
        <p:nvPicPr>
          <p:cNvPr id="9" name="Picture 8">
            <a:extLst>
              <a:ext uri="{FF2B5EF4-FFF2-40B4-BE49-F238E27FC236}">
                <a16:creationId xmlns:a16="http://schemas.microsoft.com/office/drawing/2014/main" id="{3814AB97-741E-36D3-3CEB-19B6D2332A95}"/>
              </a:ext>
            </a:extLst>
          </p:cNvPr>
          <p:cNvPicPr>
            <a:picLocks noChangeAspect="1"/>
          </p:cNvPicPr>
          <p:nvPr/>
        </p:nvPicPr>
        <p:blipFill>
          <a:blip r:embed="rId3">
            <a:clrChange>
              <a:clrFrom>
                <a:srgbClr val="FFFFFF"/>
              </a:clrFrom>
              <a:clrTo>
                <a:srgbClr val="FFFFFF">
                  <a:alpha val="0"/>
                </a:srgbClr>
              </a:clrTo>
            </a:clrChange>
          </a:blip>
          <a:srcRect l="4848" r="5465"/>
          <a:stretch/>
        </p:blipFill>
        <p:spPr>
          <a:xfrm>
            <a:off x="270933" y="1093204"/>
            <a:ext cx="3251200" cy="3625066"/>
          </a:xfrm>
          <a:prstGeom prst="rect">
            <a:avLst/>
          </a:prstGeom>
        </p:spPr>
      </p:pic>
      <p:grpSp>
        <p:nvGrpSpPr>
          <p:cNvPr id="12" name="Group 11">
            <a:extLst>
              <a:ext uri="{FF2B5EF4-FFF2-40B4-BE49-F238E27FC236}">
                <a16:creationId xmlns:a16="http://schemas.microsoft.com/office/drawing/2014/main" id="{54E443E1-9542-BE1B-614E-473B84354CED}"/>
              </a:ext>
            </a:extLst>
          </p:cNvPr>
          <p:cNvGrpSpPr/>
          <p:nvPr/>
        </p:nvGrpSpPr>
        <p:grpSpPr>
          <a:xfrm>
            <a:off x="3527778" y="231374"/>
            <a:ext cx="2088444" cy="860012"/>
            <a:chOff x="3601156" y="180623"/>
            <a:chExt cx="2088444" cy="860012"/>
          </a:xfrm>
        </p:grpSpPr>
        <p:pic>
          <p:nvPicPr>
            <p:cNvPr id="10" name="Picture 9">
              <a:extLst>
                <a:ext uri="{FF2B5EF4-FFF2-40B4-BE49-F238E27FC236}">
                  <a16:creationId xmlns:a16="http://schemas.microsoft.com/office/drawing/2014/main" id="{EF6D4E99-A7B2-A1E2-5C56-C0C4EC8AE2E5}"/>
                </a:ext>
              </a:extLst>
            </p:cNvPr>
            <p:cNvPicPr>
              <a:picLocks noChangeAspect="1"/>
            </p:cNvPicPr>
            <p:nvPr/>
          </p:nvPicPr>
          <p:blipFill>
            <a:blip r:embed="rId4"/>
            <a:stretch>
              <a:fillRect/>
            </a:stretch>
          </p:blipFill>
          <p:spPr>
            <a:xfrm>
              <a:off x="3601156" y="180623"/>
              <a:ext cx="2088444" cy="860012"/>
            </a:xfrm>
            <a:prstGeom prst="rect">
              <a:avLst/>
            </a:prstGeom>
          </p:spPr>
        </p:pic>
        <p:sp>
          <p:nvSpPr>
            <p:cNvPr id="11" name="TextBox 10">
              <a:extLst>
                <a:ext uri="{FF2B5EF4-FFF2-40B4-BE49-F238E27FC236}">
                  <a16:creationId xmlns:a16="http://schemas.microsoft.com/office/drawing/2014/main" id="{73C939D9-448E-0BF2-7CC5-200A99315084}"/>
                </a:ext>
              </a:extLst>
            </p:cNvPr>
            <p:cNvSpPr txBox="1"/>
            <p:nvPr/>
          </p:nvSpPr>
          <p:spPr>
            <a:xfrm>
              <a:off x="3896975" y="404215"/>
              <a:ext cx="1350050" cy="400110"/>
            </a:xfrm>
            <a:prstGeom prst="rect">
              <a:avLst/>
            </a:prstGeom>
            <a:noFill/>
          </p:spPr>
          <p:txBody>
            <a:bodyPr wrap="none" rtlCol="0">
              <a:spAutoFit/>
            </a:bodyPr>
            <a:lstStyle/>
            <a:p>
              <a:pPr algn="ctr"/>
              <a:r>
                <a:rPr lang="en-US" sz="2000" b="1" dirty="0" err="1"/>
                <a:t>Giải</a:t>
              </a:r>
              <a:r>
                <a:rPr lang="en-US" sz="2000" b="1" dirty="0"/>
                <a:t> </a:t>
              </a:r>
              <a:r>
                <a:rPr lang="en-US" sz="2000" b="1" dirty="0" err="1"/>
                <a:t>thích</a:t>
              </a:r>
              <a:endParaRPr lang="en-US" sz="2000" b="1" dirty="0"/>
            </a:p>
          </p:txBody>
        </p:sp>
      </p:grpSp>
    </p:spTree>
    <p:extLst>
      <p:ext uri="{BB962C8B-B14F-4D97-AF65-F5344CB8AC3E}">
        <p14:creationId xmlns:p14="http://schemas.microsoft.com/office/powerpoint/2010/main" val="154443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BBDF601-8CF1-EB3D-B2F1-316822AD48D1}"/>
              </a:ext>
            </a:extLst>
          </p:cNvPr>
          <p:cNvSpPr/>
          <p:nvPr/>
        </p:nvSpPr>
        <p:spPr>
          <a:xfrm>
            <a:off x="363680" y="341727"/>
            <a:ext cx="3609981" cy="542408"/>
          </a:xfrm>
          <a:prstGeom prst="roundRect">
            <a:avLst/>
          </a:prstGeom>
          <a:solidFill>
            <a:schemeClr val="bg2"/>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Tìm</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hiểu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thêm</a:t>
            </a:r>
            <a:r>
              <a:rPr lang="en-US" sz="2000" b="1" dirty="0">
                <a:solidFill>
                  <a:schemeClr val="accent2"/>
                </a:solidFill>
                <a:latin typeface="Arial" panose="020B0604020202020204" pitchFamily="34" charset="0"/>
                <a:cs typeface="Arial" panose="020B0604020202020204" pitchFamily="34" charset="0"/>
              </a:rPr>
              <a:t> (SGK - tr.43)</a:t>
            </a:r>
          </a:p>
        </p:txBody>
      </p:sp>
      <p:sp>
        <p:nvSpPr>
          <p:cNvPr id="22" name="TextBox 21">
            <a:extLst>
              <a:ext uri="{FF2B5EF4-FFF2-40B4-BE49-F238E27FC236}">
                <a16:creationId xmlns:a16="http://schemas.microsoft.com/office/drawing/2014/main" id="{3DBC1925-09B8-4047-CD8E-1FA4F2806214}"/>
              </a:ext>
            </a:extLst>
          </p:cNvPr>
          <p:cNvSpPr txBox="1"/>
          <p:nvPr/>
        </p:nvSpPr>
        <p:spPr>
          <a:xfrm>
            <a:off x="363680" y="1073124"/>
            <a:ext cx="8416640" cy="3728649"/>
          </a:xfrm>
          <a:prstGeom prst="rect">
            <a:avLst/>
          </a:prstGeom>
          <a:noFill/>
        </p:spPr>
        <p:txBody>
          <a:bodyPr wrap="square">
            <a:spAutoFit/>
          </a:bodyPr>
          <a:lstStyle/>
          <a:p>
            <a:pPr algn="just">
              <a:lnSpc>
                <a:spcPct val="150000"/>
              </a:lnSpc>
            </a:pPr>
            <a:r>
              <a:rPr lang="vi-VN" sz="2000" dirty="0"/>
              <a:t>Trong lịch sử, phương trình trạng thái của khí lí tưởng được Clapeyron (Cla-pê-rôn) rút ra từ kết quả của ba định luật thực nghiệm về chất khí là: định luật Boyle (mô tả quá trình đẳng nhiệt), định luật Charles (mô tả quá trình đẳng áp) và định luật Gay-Lussac (mô tả quá trình đẳng tích). Phương trình trạng thái của khí lí tưởng cho thấy rằng ba định luật về chất khí không độc lập với nhau.</a:t>
            </a:r>
          </a:p>
          <a:p>
            <a:pPr algn="just">
              <a:lnSpc>
                <a:spcPct val="150000"/>
              </a:lnSpc>
            </a:pPr>
            <a:r>
              <a:rPr lang="vi-VN" sz="2000" dirty="0"/>
              <a:t>Hãy tìm hiểu để phát biểu và viết công thức mô tả mối liên hệ giữa áp suất và nhiệt độ của một lượng khí lí tưởng trong quá trình đẳng tích.</a:t>
            </a:r>
          </a:p>
        </p:txBody>
      </p:sp>
      <p:pic>
        <p:nvPicPr>
          <p:cNvPr id="2" name="Picture 1">
            <a:extLst>
              <a:ext uri="{FF2B5EF4-FFF2-40B4-BE49-F238E27FC236}">
                <a16:creationId xmlns:a16="http://schemas.microsoft.com/office/drawing/2014/main" id="{5BA19F3C-D90A-3B90-D1D8-2F3907B63BC8}"/>
              </a:ext>
            </a:extLst>
          </p:cNvPr>
          <p:cNvPicPr>
            <a:picLocks noChangeAspect="1"/>
          </p:cNvPicPr>
          <p:nvPr/>
        </p:nvPicPr>
        <p:blipFill>
          <a:blip r:embed="rId3"/>
          <a:stretch>
            <a:fillRect/>
          </a:stretch>
        </p:blipFill>
        <p:spPr>
          <a:xfrm>
            <a:off x="8046091" y="194902"/>
            <a:ext cx="734229" cy="8360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19E86E-83F8-EEF0-AF41-D9AB713691F5}"/>
              </a:ext>
            </a:extLst>
          </p:cNvPr>
          <p:cNvGrpSpPr/>
          <p:nvPr/>
        </p:nvGrpSpPr>
        <p:grpSpPr>
          <a:xfrm>
            <a:off x="3722511" y="400707"/>
            <a:ext cx="1698977" cy="860012"/>
            <a:chOff x="3601156" y="180623"/>
            <a:chExt cx="2088444" cy="860012"/>
          </a:xfrm>
        </p:grpSpPr>
        <p:pic>
          <p:nvPicPr>
            <p:cNvPr id="5" name="Picture 4">
              <a:extLst>
                <a:ext uri="{FF2B5EF4-FFF2-40B4-BE49-F238E27FC236}">
                  <a16:creationId xmlns:a16="http://schemas.microsoft.com/office/drawing/2014/main" id="{53915842-FBD4-52F1-5B7F-159205CF1D8B}"/>
                </a:ext>
              </a:extLst>
            </p:cNvPr>
            <p:cNvPicPr>
              <a:picLocks noChangeAspect="1"/>
            </p:cNvPicPr>
            <p:nvPr/>
          </p:nvPicPr>
          <p:blipFill>
            <a:blip r:embed="rId2"/>
            <a:stretch>
              <a:fillRect/>
            </a:stretch>
          </p:blipFill>
          <p:spPr>
            <a:xfrm>
              <a:off x="3601156" y="180623"/>
              <a:ext cx="2088444" cy="860012"/>
            </a:xfrm>
            <a:prstGeom prst="rect">
              <a:avLst/>
            </a:prstGeom>
          </p:spPr>
        </p:pic>
        <p:sp>
          <p:nvSpPr>
            <p:cNvPr id="6" name="TextBox 5">
              <a:extLst>
                <a:ext uri="{FF2B5EF4-FFF2-40B4-BE49-F238E27FC236}">
                  <a16:creationId xmlns:a16="http://schemas.microsoft.com/office/drawing/2014/main" id="{3AAF5BFA-26F2-5814-4328-82C16B5026BF}"/>
                </a:ext>
              </a:extLst>
            </p:cNvPr>
            <p:cNvSpPr txBox="1"/>
            <p:nvPr/>
          </p:nvSpPr>
          <p:spPr>
            <a:xfrm>
              <a:off x="4048679" y="410574"/>
              <a:ext cx="1193397" cy="400110"/>
            </a:xfrm>
            <a:prstGeom prst="rect">
              <a:avLst/>
            </a:prstGeom>
            <a:noFill/>
          </p:spPr>
          <p:txBody>
            <a:bodyPr wrap="square" rtlCol="0">
              <a:spAutoFit/>
            </a:bodyPr>
            <a:lstStyle/>
            <a:p>
              <a:pPr algn="ctr"/>
              <a:r>
                <a:rPr lang="en-US" sz="2000" b="1" dirty="0"/>
                <a:t>GỢI Ý</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2EF3975-DF0E-E800-23B8-AF3AF97017B8}"/>
                  </a:ext>
                </a:extLst>
              </p:cNvPr>
              <p:cNvSpPr txBox="1"/>
              <p:nvPr/>
            </p:nvSpPr>
            <p:spPr>
              <a:xfrm>
                <a:off x="565853" y="1450290"/>
                <a:ext cx="8012290" cy="1632306"/>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thí</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thấy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quá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đẳng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xác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thì</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tỉ</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lệ</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thuận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tuyệt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đối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oMath>
                </a14:m>
                <a:r>
                  <a:rPr lang="en-US" sz="2000" dirty="0">
                    <a:latin typeface="Arial" panose="020B0604020202020204" pitchFamily="34" charset="0"/>
                    <a:cs typeface="Arial" panose="020B0604020202020204" pitchFamily="34" charset="0"/>
                  </a:rPr>
                  <a:t>.</a:t>
                </a:r>
              </a:p>
            </p:txBody>
          </p:sp>
        </mc:Choice>
        <mc:Fallback xmlns="">
          <p:sp>
            <p:nvSpPr>
              <p:cNvPr id="9" name="TextBox 8">
                <a:extLst>
                  <a:ext uri="{FF2B5EF4-FFF2-40B4-BE49-F238E27FC236}">
                    <a16:creationId xmlns:a16="http://schemas.microsoft.com/office/drawing/2014/main" id="{B2EF3975-DF0E-E800-23B8-AF3AF97017B8}"/>
                  </a:ext>
                </a:extLst>
              </p:cNvPr>
              <p:cNvSpPr txBox="1">
                <a:spLocks noRot="1" noChangeAspect="1" noMove="1" noResize="1" noEditPoints="1" noAdjustHandles="1" noChangeArrowheads="1" noChangeShapeType="1" noTextEdit="1"/>
              </p:cNvSpPr>
              <p:nvPr/>
            </p:nvSpPr>
            <p:spPr>
              <a:xfrm>
                <a:off x="565853" y="1450290"/>
                <a:ext cx="8012290" cy="1632306"/>
              </a:xfrm>
              <a:prstGeom prst="rect">
                <a:avLst/>
              </a:prstGeom>
              <a:blipFill>
                <a:blip r:embed="rId3"/>
                <a:stretch>
                  <a:fillRect l="-685" r="-7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7E8F12E-0EAC-F924-3102-DC370354CC8A}"/>
                  </a:ext>
                </a:extLst>
              </p:cNvPr>
              <p:cNvSpPr txBox="1"/>
              <p:nvPr/>
            </p:nvSpPr>
            <p:spPr>
              <a:xfrm>
                <a:off x="565854" y="3272166"/>
                <a:ext cx="8012289" cy="1213858"/>
              </a:xfrm>
              <a:prstGeom prst="rect">
                <a:avLst/>
              </a:prstGeom>
              <a:noFill/>
            </p:spPr>
            <p:txBody>
              <a:bodyPr wrap="square">
                <a:spAutoFit/>
              </a:bodyPr>
              <a:lstStyle/>
              <a:p>
                <a:pPr marL="342900" marR="0" indent="-342900" algn="just">
                  <a:lnSpc>
                    <a:spcPct val="150000"/>
                  </a:lnSpc>
                  <a:spcBef>
                    <a:spcPts val="0"/>
                  </a:spcBef>
                  <a:spcAft>
                    <a:spcPts val="0"/>
                  </a:spcAft>
                  <a:buFont typeface="Wingdings" panose="05000000000000000000" pitchFamily="2" charset="2"/>
                  <a:buChar char="§"/>
                </a:pPr>
                <a:r>
                  <a:rPr lang="en-US" sz="2000" dirty="0" err="1">
                    <a:effectLst/>
                    <a:latin typeface="Arial" panose="020B0604020202020204" pitchFamily="34" charset="0"/>
                    <a:ea typeface="Times New Roman" panose="02020603050405020304" pitchFamily="18" charset="0"/>
                    <a:cs typeface="Arial" panose="020B0604020202020204" pitchFamily="34" charset="0"/>
                  </a:rPr>
                  <a:t>Kết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quả</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này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cũng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xét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thái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p</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2000" dirty="0">
                    <a:effectLst/>
                    <a:latin typeface="Arial" panose="020B0604020202020204" pitchFamily="34" charset="0"/>
                    <a:ea typeface="Times New Roman" panose="02020603050405020304" pitchFamily="18" charset="0"/>
                    <a:cs typeface="Arial" panose="020B0604020202020204" pitchFamily="34" charset="0"/>
                  </a:rPr>
                  <a:t> V</a:t>
                </a:r>
                <a:r>
                  <a:rPr lang="en-US" sz="2000" baseline="-25000" dirty="0">
                    <a:effectLst/>
                    <a:latin typeface="Arial" panose="020B0604020202020204" pitchFamily="34" charset="0"/>
                    <a:ea typeface="Times New Roman" panose="02020603050405020304" pitchFamily="18" charset="0"/>
                    <a:cs typeface="Arial" panose="020B0604020202020204" pitchFamily="34" charset="0"/>
                  </a:rPr>
                  <a:t>1</a:t>
                </a:r>
                <a:r>
                  <a:rPr lang="en-US" sz="2000" dirty="0">
                    <a:effectLst/>
                    <a:latin typeface="Arial" panose="020B0604020202020204" pitchFamily="34" charset="0"/>
                    <a:ea typeface="Times New Roman" panose="02020603050405020304" pitchFamily="18" charset="0"/>
                    <a:cs typeface="Arial" panose="020B0604020202020204" pitchFamily="34" charset="0"/>
                  </a:rPr>
                  <a:t> = V</a:t>
                </a:r>
                <a:r>
                  <a:rPr lang="en-US" sz="20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87E8F12E-0EAC-F924-3102-DC370354CC8A}"/>
                  </a:ext>
                </a:extLst>
              </p:cNvPr>
              <p:cNvSpPr txBox="1">
                <a:spLocks noRot="1" noChangeAspect="1" noMove="1" noResize="1" noEditPoints="1" noAdjustHandles="1" noChangeArrowheads="1" noChangeShapeType="1" noTextEdit="1"/>
              </p:cNvSpPr>
              <p:nvPr/>
            </p:nvSpPr>
            <p:spPr>
              <a:xfrm>
                <a:off x="565854" y="3272166"/>
                <a:ext cx="8012289" cy="1213858"/>
              </a:xfrm>
              <a:prstGeom prst="rect">
                <a:avLst/>
              </a:prstGeom>
              <a:blipFill>
                <a:blip r:embed="rId4"/>
                <a:stretch>
                  <a:fillRect l="-685" r="-761"/>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19CC26D7-2D5E-F0C5-A978-E0A7C7AD3369}"/>
              </a:ext>
            </a:extLst>
          </p:cNvPr>
          <p:cNvPicPr>
            <a:picLocks noChangeAspect="1"/>
          </p:cNvPicPr>
          <p:nvPr/>
        </p:nvPicPr>
        <p:blipFill>
          <a:blip r:embed="rId5"/>
          <a:stretch>
            <a:fillRect/>
          </a:stretch>
        </p:blipFill>
        <p:spPr>
          <a:xfrm rot="4158289">
            <a:off x="272518" y="3887403"/>
            <a:ext cx="1178357" cy="1197241"/>
          </a:xfrm>
          <a:prstGeom prst="rect">
            <a:avLst/>
          </a:prstGeom>
        </p:spPr>
      </p:pic>
    </p:spTree>
    <p:extLst>
      <p:ext uri="{BB962C8B-B14F-4D97-AF65-F5344CB8AC3E}">
        <p14:creationId xmlns:p14="http://schemas.microsoft.com/office/powerpoint/2010/main" val="42000847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61"/>
        <p:cNvGrpSpPr/>
        <p:nvPr/>
      </p:nvGrpSpPr>
      <p:grpSpPr>
        <a:xfrm>
          <a:off x="0" y="0"/>
          <a:ext cx="0" cy="0"/>
          <a:chOff x="0" y="0"/>
          <a:chExt cx="0" cy="0"/>
        </a:xfrm>
      </p:grpSpPr>
      <p:sp>
        <p:nvSpPr>
          <p:cNvPr id="4" name="Oval 3">
            <a:extLst>
              <a:ext uri="{FF2B5EF4-FFF2-40B4-BE49-F238E27FC236}">
                <a16:creationId xmlns:a16="http://schemas.microsoft.com/office/drawing/2014/main" id="{2B1C980A-B356-67EF-8F37-5492E8F48302}"/>
              </a:ext>
            </a:extLst>
          </p:cNvPr>
          <p:cNvSpPr/>
          <p:nvPr/>
        </p:nvSpPr>
        <p:spPr>
          <a:xfrm>
            <a:off x="3998378" y="812430"/>
            <a:ext cx="1147243" cy="1147243"/>
          </a:xfrm>
          <a:prstGeom prst="ellipse">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2"/>
                </a:solidFill>
                <a:latin typeface="Arial" panose="020B0604020202020204" pitchFamily="34" charset="0"/>
                <a:cs typeface="Arial" panose="020B0604020202020204" pitchFamily="34" charset="0"/>
              </a:rPr>
              <a:t>I.</a:t>
            </a:r>
          </a:p>
        </p:txBody>
      </p:sp>
      <p:sp>
        <p:nvSpPr>
          <p:cNvPr id="6" name="TextBox 5">
            <a:extLst>
              <a:ext uri="{FF2B5EF4-FFF2-40B4-BE49-F238E27FC236}">
                <a16:creationId xmlns:a16="http://schemas.microsoft.com/office/drawing/2014/main" id="{D0B5A6B5-8BB2-AC98-BA66-E92CFE95B87A}"/>
              </a:ext>
            </a:extLst>
          </p:cNvPr>
          <p:cNvSpPr txBox="1"/>
          <p:nvPr/>
        </p:nvSpPr>
        <p:spPr>
          <a:xfrm>
            <a:off x="765946" y="2279386"/>
            <a:ext cx="7612106" cy="17382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dirty="0">
                <a:ln>
                  <a:noFill/>
                </a:ln>
                <a:solidFill>
                  <a:srgbClr val="F6F6F6"/>
                </a:solidFill>
                <a:effectLst/>
                <a:uLnTx/>
                <a:uFillTx/>
                <a:latin typeface="Arial" panose="020B0604020202020204" pitchFamily="34" charset="0"/>
                <a:ea typeface="Poppins"/>
                <a:cs typeface="Arial" panose="020B0604020202020204" pitchFamily="34" charset="0"/>
                <a:sym typeface="Poppins"/>
              </a:rPr>
              <a:t>MỐI LIÊN HỆ GIỮA THỂ TÍCH VÀ ÁP SUẤT CỦA CHẤT KHÍ</a:t>
            </a:r>
          </a:p>
        </p:txBody>
      </p:sp>
      <p:sp>
        <p:nvSpPr>
          <p:cNvPr id="387" name="Freeform 2">
            <a:extLst>
              <a:ext uri="{FF2B5EF4-FFF2-40B4-BE49-F238E27FC236}">
                <a16:creationId xmlns:a16="http://schemas.microsoft.com/office/drawing/2014/main" id="{F8EB7C29-835A-BD02-E409-755366E9606E}"/>
              </a:ext>
            </a:extLst>
          </p:cNvPr>
          <p:cNvSpPr/>
          <p:nvPr/>
        </p:nvSpPr>
        <p:spPr>
          <a:xfrm rot="14606418">
            <a:off x="7369931" y="-231296"/>
            <a:ext cx="1964463" cy="2255645"/>
          </a:xfrm>
          <a:custGeom>
            <a:avLst/>
            <a:gdLst/>
            <a:ahLst/>
            <a:cxnLst/>
            <a:rect l="l" t="t" r="r" b="b"/>
            <a:pathLst>
              <a:path w="4368406" h="5015915">
                <a:moveTo>
                  <a:pt x="0" y="0"/>
                </a:moveTo>
                <a:lnTo>
                  <a:pt x="4368406" y="0"/>
                </a:lnTo>
                <a:lnTo>
                  <a:pt x="4368406" y="5015916"/>
                </a:lnTo>
                <a:lnTo>
                  <a:pt x="0" y="5015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6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Arial" panose="020B0604020202020204" pitchFamily="34" charset="0"/>
                <a:cs typeface="Arial" panose="020B0604020202020204" pitchFamily="34" charset="0"/>
              </a:rPr>
              <a:t>HƯỚNG DẪN VỀ NHÀ</a:t>
            </a:r>
            <a:endParaRPr sz="32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5DEEA25-8CA4-D8BE-02B1-DE42FEA57268}"/>
              </a:ext>
            </a:extLst>
          </p:cNvPr>
          <p:cNvGrpSpPr/>
          <p:nvPr/>
        </p:nvGrpSpPr>
        <p:grpSpPr>
          <a:xfrm>
            <a:off x="601250" y="1423262"/>
            <a:ext cx="2530258" cy="3136212"/>
            <a:chOff x="601250" y="1423262"/>
            <a:chExt cx="2530258" cy="3136212"/>
          </a:xfrm>
        </p:grpSpPr>
        <p:sp>
          <p:nvSpPr>
            <p:cNvPr id="10" name="Rectangle: Rounded Corners 9">
              <a:extLst>
                <a:ext uri="{FF2B5EF4-FFF2-40B4-BE49-F238E27FC236}">
                  <a16:creationId xmlns:a16="http://schemas.microsoft.com/office/drawing/2014/main" id="{D3EDEC35-6DB8-AF8F-9AC7-98985A723130}"/>
                </a:ext>
              </a:extLst>
            </p:cNvPr>
            <p:cNvSpPr/>
            <p:nvPr/>
          </p:nvSpPr>
          <p:spPr>
            <a:xfrm>
              <a:off x="601250" y="1816274"/>
              <a:ext cx="2530258" cy="2743200"/>
            </a:xfrm>
            <a:prstGeom prst="roundRect">
              <a:avLst>
                <a:gd name="adj" fmla="val 9241"/>
              </a:avLst>
            </a:prstGeom>
            <a:solidFill>
              <a:schemeClr val="accent3"/>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57950DE-92F8-93A9-1605-528F3A1C9C86}"/>
                </a:ext>
              </a:extLst>
            </p:cNvPr>
            <p:cNvSpPr/>
            <p:nvPr/>
          </p:nvSpPr>
          <p:spPr>
            <a:xfrm>
              <a:off x="1509386" y="1423262"/>
              <a:ext cx="786023" cy="786023"/>
            </a:xfrm>
            <a:prstGeom prst="ellipse">
              <a:avLst/>
            </a:prstGeom>
            <a:solidFill>
              <a:schemeClr val="accent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latin typeface="Arial" panose="020B0604020202020204" pitchFamily="34" charset="0"/>
                  <a:cs typeface="Arial" panose="020B0604020202020204" pitchFamily="34" charset="0"/>
                </a:rPr>
                <a:t>01</a:t>
              </a:r>
            </a:p>
          </p:txBody>
        </p:sp>
        <p:sp>
          <p:nvSpPr>
            <p:cNvPr id="12" name="TextBox 11">
              <a:extLst>
                <a:ext uri="{FF2B5EF4-FFF2-40B4-BE49-F238E27FC236}">
                  <a16:creationId xmlns:a16="http://schemas.microsoft.com/office/drawing/2014/main" id="{0864EC37-2219-9AEC-3212-EABC05CA79B0}"/>
                </a:ext>
              </a:extLst>
            </p:cNvPr>
            <p:cNvSpPr txBox="1"/>
            <p:nvPr/>
          </p:nvSpPr>
          <p:spPr>
            <a:xfrm>
              <a:off x="654485" y="2571750"/>
              <a:ext cx="2423787" cy="1045223"/>
            </a:xfrm>
            <a:prstGeom prst="rect">
              <a:avLst/>
            </a:prstGeom>
            <a:noFill/>
          </p:spPr>
          <p:txBody>
            <a:bodyPr wrap="square" rtlCol="0">
              <a:spAutoFit/>
            </a:bodyPr>
            <a:lstStyle/>
            <a:p>
              <a:pPr algn="ctr">
                <a:lnSpc>
                  <a:spcPct val="150000"/>
                </a:lnSpc>
              </a:pPr>
              <a:r>
                <a:rPr lang="en-US" sz="2200" dirty="0" err="1"/>
                <a:t>Ghi</a:t>
              </a:r>
              <a:r>
                <a:rPr lang="en-US" sz="2200" dirty="0"/>
                <a:t> </a:t>
              </a:r>
              <a:r>
                <a:rPr lang="en-US" sz="2200" dirty="0" err="1"/>
                <a:t>nhớ</a:t>
              </a:r>
              <a:r>
                <a:rPr lang="en-US" sz="2200" dirty="0"/>
                <a:t> </a:t>
              </a:r>
              <a:r>
                <a:rPr lang="en-US" sz="2200" dirty="0" err="1"/>
                <a:t>kiến</a:t>
              </a:r>
              <a:r>
                <a:rPr lang="en-US" sz="2200" dirty="0"/>
                <a:t> </a:t>
              </a:r>
              <a:r>
                <a:rPr lang="en-US" sz="2200" dirty="0" err="1"/>
                <a:t>thức</a:t>
              </a:r>
              <a:r>
                <a:rPr lang="en-US" sz="2200" dirty="0"/>
                <a:t> </a:t>
              </a:r>
              <a:r>
                <a:rPr lang="en-US" sz="2200" dirty="0" err="1"/>
                <a:t>đã</a:t>
              </a:r>
              <a:r>
                <a:rPr lang="en-US" sz="2200" dirty="0"/>
                <a:t> </a:t>
              </a:r>
              <a:r>
                <a:rPr lang="en-US" sz="2200" dirty="0" err="1"/>
                <a:t>học</a:t>
              </a:r>
              <a:r>
                <a:rPr lang="en-US" sz="2200" dirty="0"/>
                <a:t> </a:t>
              </a:r>
              <a:r>
                <a:rPr lang="en-US" sz="2200" dirty="0" err="1"/>
                <a:t>trong</a:t>
              </a:r>
              <a:r>
                <a:rPr lang="en-US" sz="2200" dirty="0"/>
                <a:t> </a:t>
              </a:r>
              <a:r>
                <a:rPr lang="en-US" sz="2200" dirty="0" err="1"/>
                <a:t>bài</a:t>
              </a:r>
              <a:endParaRPr lang="en-US" sz="2200" dirty="0"/>
            </a:p>
          </p:txBody>
        </p:sp>
      </p:grpSp>
      <p:grpSp>
        <p:nvGrpSpPr>
          <p:cNvPr id="14" name="Group 13">
            <a:extLst>
              <a:ext uri="{FF2B5EF4-FFF2-40B4-BE49-F238E27FC236}">
                <a16:creationId xmlns:a16="http://schemas.microsoft.com/office/drawing/2014/main" id="{80817355-A92C-3ACF-4E71-1C9FF9D60A64}"/>
              </a:ext>
            </a:extLst>
          </p:cNvPr>
          <p:cNvGrpSpPr/>
          <p:nvPr/>
        </p:nvGrpSpPr>
        <p:grpSpPr>
          <a:xfrm>
            <a:off x="3306871" y="1423262"/>
            <a:ext cx="2530258" cy="3136212"/>
            <a:chOff x="601250" y="1423262"/>
            <a:chExt cx="2530258" cy="3136212"/>
          </a:xfrm>
        </p:grpSpPr>
        <p:sp>
          <p:nvSpPr>
            <p:cNvPr id="15" name="Rectangle: Rounded Corners 14">
              <a:extLst>
                <a:ext uri="{FF2B5EF4-FFF2-40B4-BE49-F238E27FC236}">
                  <a16:creationId xmlns:a16="http://schemas.microsoft.com/office/drawing/2014/main" id="{1D923A35-3B3C-024F-8E78-93364057DDB7}"/>
                </a:ext>
              </a:extLst>
            </p:cNvPr>
            <p:cNvSpPr/>
            <p:nvPr/>
          </p:nvSpPr>
          <p:spPr>
            <a:xfrm>
              <a:off x="601250" y="1816274"/>
              <a:ext cx="2530258" cy="2743200"/>
            </a:xfrm>
            <a:prstGeom prst="roundRect">
              <a:avLst>
                <a:gd name="adj" fmla="val 9241"/>
              </a:avLst>
            </a:prstGeom>
            <a:solidFill>
              <a:schemeClr val="accent3"/>
            </a:solid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F9578F4-5B07-C21F-AB09-2FB5E3699195}"/>
                </a:ext>
              </a:extLst>
            </p:cNvPr>
            <p:cNvSpPr/>
            <p:nvPr/>
          </p:nvSpPr>
          <p:spPr>
            <a:xfrm>
              <a:off x="1509386" y="1423262"/>
              <a:ext cx="786023" cy="786023"/>
            </a:xfrm>
            <a:prstGeom prst="ellipse">
              <a:avLst/>
            </a:prstGeom>
            <a:solidFill>
              <a:schemeClr val="tx2">
                <a:lumMod val="75000"/>
              </a:schemeClr>
            </a:solid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latin typeface="Arial" panose="020B0604020202020204" pitchFamily="34" charset="0"/>
                  <a:cs typeface="Arial" panose="020B0604020202020204" pitchFamily="34" charset="0"/>
                </a:rPr>
                <a:t>02</a:t>
              </a:r>
            </a:p>
          </p:txBody>
        </p:sp>
        <p:sp>
          <p:nvSpPr>
            <p:cNvPr id="17" name="TextBox 16">
              <a:extLst>
                <a:ext uri="{FF2B5EF4-FFF2-40B4-BE49-F238E27FC236}">
                  <a16:creationId xmlns:a16="http://schemas.microsoft.com/office/drawing/2014/main" id="{6943284C-CB94-03DF-BD43-C13A2391E720}"/>
                </a:ext>
              </a:extLst>
            </p:cNvPr>
            <p:cNvSpPr txBox="1"/>
            <p:nvPr/>
          </p:nvSpPr>
          <p:spPr>
            <a:xfrm>
              <a:off x="609382" y="2571750"/>
              <a:ext cx="2522126" cy="1045223"/>
            </a:xfrm>
            <a:prstGeom prst="rect">
              <a:avLst/>
            </a:prstGeom>
            <a:noFill/>
          </p:spPr>
          <p:txBody>
            <a:bodyPr wrap="square" rtlCol="0">
              <a:spAutoFit/>
            </a:bodyPr>
            <a:lstStyle/>
            <a:p>
              <a:pPr algn="ctr">
                <a:lnSpc>
                  <a:spcPct val="150000"/>
                </a:lnSpc>
              </a:pPr>
              <a:r>
                <a:rPr lang="en-US" sz="2200" dirty="0"/>
                <a:t>Hoàn </a:t>
              </a:r>
              <a:r>
                <a:rPr lang="en-US" sz="2200" dirty="0" err="1"/>
                <a:t>thành</a:t>
              </a:r>
              <a:r>
                <a:rPr lang="en-US" sz="2200" dirty="0"/>
                <a:t> </a:t>
              </a:r>
              <a:r>
                <a:rPr lang="en-US" sz="2200" dirty="0" err="1"/>
                <a:t>bài</a:t>
              </a:r>
              <a:r>
                <a:rPr lang="en-US" sz="2200" dirty="0"/>
                <a:t> </a:t>
              </a:r>
              <a:r>
                <a:rPr lang="en-US" sz="2200" dirty="0" err="1"/>
                <a:t>tập</a:t>
              </a:r>
              <a:r>
                <a:rPr lang="en-US" sz="2200" dirty="0"/>
                <a:t> </a:t>
              </a:r>
              <a:r>
                <a:rPr lang="en-US" sz="2200" dirty="0" err="1"/>
                <a:t>trong</a:t>
              </a:r>
              <a:r>
                <a:rPr lang="en-US" sz="2200" dirty="0"/>
                <a:t> SBT</a:t>
              </a:r>
            </a:p>
          </p:txBody>
        </p:sp>
      </p:grpSp>
      <p:grpSp>
        <p:nvGrpSpPr>
          <p:cNvPr id="18" name="Group 17">
            <a:extLst>
              <a:ext uri="{FF2B5EF4-FFF2-40B4-BE49-F238E27FC236}">
                <a16:creationId xmlns:a16="http://schemas.microsoft.com/office/drawing/2014/main" id="{6DE0CA15-B0E1-88BE-CB08-5685C17120DA}"/>
              </a:ext>
            </a:extLst>
          </p:cNvPr>
          <p:cNvGrpSpPr/>
          <p:nvPr/>
        </p:nvGrpSpPr>
        <p:grpSpPr>
          <a:xfrm>
            <a:off x="6087661" y="1423262"/>
            <a:ext cx="2530258" cy="3136212"/>
            <a:chOff x="601250" y="1423262"/>
            <a:chExt cx="2530258" cy="3136212"/>
          </a:xfrm>
        </p:grpSpPr>
        <p:sp>
          <p:nvSpPr>
            <p:cNvPr id="19" name="Rectangle: Rounded Corners 18">
              <a:extLst>
                <a:ext uri="{FF2B5EF4-FFF2-40B4-BE49-F238E27FC236}">
                  <a16:creationId xmlns:a16="http://schemas.microsoft.com/office/drawing/2014/main" id="{784EF84D-5A50-BA03-E38C-7A55279129FD}"/>
                </a:ext>
              </a:extLst>
            </p:cNvPr>
            <p:cNvSpPr/>
            <p:nvPr/>
          </p:nvSpPr>
          <p:spPr>
            <a:xfrm>
              <a:off x="601250" y="1816274"/>
              <a:ext cx="2530258" cy="2743200"/>
            </a:xfrm>
            <a:prstGeom prst="roundRect">
              <a:avLst>
                <a:gd name="adj" fmla="val 9241"/>
              </a:avLst>
            </a:prstGeom>
            <a:solidFill>
              <a:schemeClr val="accent3"/>
            </a:solidFill>
            <a:ln w="1905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8A6548F-8D6A-2339-575B-967A0B6CC518}"/>
                </a:ext>
              </a:extLst>
            </p:cNvPr>
            <p:cNvSpPr/>
            <p:nvPr/>
          </p:nvSpPr>
          <p:spPr>
            <a:xfrm>
              <a:off x="1509386" y="1423262"/>
              <a:ext cx="786023" cy="786023"/>
            </a:xfrm>
            <a:prstGeom prst="ellipse">
              <a:avLst/>
            </a:prstGeom>
            <a:solidFill>
              <a:schemeClr val="tx1">
                <a:lumMod val="50000"/>
                <a:lumOff val="50000"/>
              </a:schemeClr>
            </a:solidFill>
            <a:ln w="1905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latin typeface="Arial" panose="020B0604020202020204" pitchFamily="34" charset="0"/>
                  <a:cs typeface="Arial" panose="020B0604020202020204" pitchFamily="34" charset="0"/>
                </a:rPr>
                <a:t>03</a:t>
              </a:r>
            </a:p>
          </p:txBody>
        </p:sp>
        <p:sp>
          <p:nvSpPr>
            <p:cNvPr id="21" name="TextBox 20">
              <a:extLst>
                <a:ext uri="{FF2B5EF4-FFF2-40B4-BE49-F238E27FC236}">
                  <a16:creationId xmlns:a16="http://schemas.microsoft.com/office/drawing/2014/main" id="{3BFBF5A0-D799-7F46-769F-510ACCA6E2FD}"/>
                </a:ext>
              </a:extLst>
            </p:cNvPr>
            <p:cNvSpPr txBox="1"/>
            <p:nvPr/>
          </p:nvSpPr>
          <p:spPr>
            <a:xfrm>
              <a:off x="654485" y="2327928"/>
              <a:ext cx="2423787" cy="2060885"/>
            </a:xfrm>
            <a:prstGeom prst="rect">
              <a:avLst/>
            </a:prstGeom>
            <a:noFill/>
          </p:spPr>
          <p:txBody>
            <a:bodyPr wrap="square" rtlCol="0">
              <a:spAutoFit/>
            </a:bodyPr>
            <a:lstStyle/>
            <a:p>
              <a:pPr algn="ctr">
                <a:lnSpc>
                  <a:spcPct val="150000"/>
                </a:lnSpc>
              </a:pPr>
              <a:r>
                <a:rPr lang="en-US" sz="2200" dirty="0" err="1"/>
                <a:t>Chuẩn</a:t>
              </a:r>
              <a:r>
                <a:rPr lang="en-US" sz="2200" dirty="0"/>
                <a:t> </a:t>
              </a:r>
              <a:r>
                <a:rPr lang="en-US" sz="2200" dirty="0" err="1"/>
                <a:t>bị</a:t>
              </a:r>
              <a:r>
                <a:rPr lang="en-US" sz="2200" dirty="0"/>
                <a:t> </a:t>
              </a:r>
              <a:r>
                <a:rPr lang="en-US" sz="2200" dirty="0" err="1"/>
                <a:t>bài</a:t>
              </a:r>
              <a:r>
                <a:rPr lang="en-US" sz="2200" dirty="0"/>
                <a:t> </a:t>
              </a:r>
              <a:r>
                <a:rPr lang="en-US" sz="2200" dirty="0" err="1"/>
                <a:t>sau</a:t>
              </a:r>
              <a:r>
                <a:rPr lang="en-US" sz="2200" dirty="0"/>
                <a:t> - </a:t>
              </a:r>
              <a:r>
                <a:rPr lang="en-US" sz="2200" b="1" dirty="0" err="1"/>
                <a:t>Bài</a:t>
              </a:r>
              <a:r>
                <a:rPr lang="en-US" sz="2200" b="1" dirty="0"/>
                <a:t> 3: </a:t>
              </a:r>
              <a:r>
                <a:rPr lang="en-US" sz="2200" b="1" dirty="0" err="1"/>
                <a:t>Áp</a:t>
              </a:r>
              <a:r>
                <a:rPr lang="en-US" sz="2200" b="1" dirty="0"/>
                <a:t> </a:t>
              </a:r>
              <a:r>
                <a:rPr lang="en-US" sz="2200" b="1" dirty="0" err="1"/>
                <a:t>suất</a:t>
              </a:r>
              <a:r>
                <a:rPr lang="en-US" sz="2200" b="1" dirty="0"/>
                <a:t> </a:t>
              </a:r>
              <a:r>
                <a:rPr lang="en-US" sz="2200" b="1" dirty="0" err="1"/>
                <a:t>và</a:t>
              </a:r>
              <a:r>
                <a:rPr lang="en-US" sz="2200" b="1" dirty="0"/>
                <a:t> </a:t>
              </a:r>
              <a:r>
                <a:rPr lang="en-US" sz="2200" b="1" dirty="0" err="1"/>
                <a:t>động</a:t>
              </a:r>
              <a:r>
                <a:rPr lang="en-US" sz="2200" b="1" dirty="0"/>
                <a:t> </a:t>
              </a:r>
              <a:r>
                <a:rPr lang="en-US" sz="2200" b="1" dirty="0" err="1"/>
                <a:t>năng</a:t>
              </a:r>
              <a:r>
                <a:rPr lang="en-US" sz="2200" b="1" dirty="0"/>
                <a:t> </a:t>
              </a:r>
              <a:r>
                <a:rPr lang="en-US" sz="2200" b="1" dirty="0" err="1"/>
                <a:t>phân</a:t>
              </a:r>
              <a:r>
                <a:rPr lang="en-US" sz="2200" b="1" dirty="0"/>
                <a:t> </a:t>
              </a:r>
              <a:r>
                <a:rPr lang="en-US" sz="2200" b="1" dirty="0" err="1"/>
                <a:t>tử</a:t>
              </a:r>
              <a:r>
                <a:rPr lang="en-US" sz="2200" b="1" dirty="0"/>
                <a:t> </a:t>
              </a:r>
              <a:r>
                <a:rPr lang="en-US" sz="2200" b="1" dirty="0" err="1"/>
                <a:t>chất</a:t>
              </a:r>
              <a:r>
                <a:rPr lang="en-US" sz="2200" b="1" dirty="0"/>
                <a:t> </a:t>
              </a:r>
              <a:r>
                <a:rPr lang="en-US" sz="2200" b="1" dirty="0" err="1"/>
                <a:t>khí</a:t>
              </a:r>
              <a:endParaRPr lang="en-US" sz="2200" b="1" dirty="0"/>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4" name="Picture 3">
            <a:extLst>
              <a:ext uri="{FF2B5EF4-FFF2-40B4-BE49-F238E27FC236}">
                <a16:creationId xmlns:a16="http://schemas.microsoft.com/office/drawing/2014/main" id="{0663A42D-AAEB-B1DF-1D41-2263E3E4084E}"/>
              </a:ext>
            </a:extLst>
          </p:cNvPr>
          <p:cNvPicPr>
            <a:picLocks noChangeAspect="1"/>
          </p:cNvPicPr>
          <p:nvPr/>
        </p:nvPicPr>
        <p:blipFill>
          <a:blip r:embed="rId3"/>
          <a:srcRect l="15438" t="60260"/>
          <a:stretch/>
        </p:blipFill>
        <p:spPr>
          <a:xfrm>
            <a:off x="-1" y="0"/>
            <a:ext cx="2675491" cy="1511043"/>
          </a:xfrm>
          <a:prstGeom prst="rect">
            <a:avLst/>
          </a:prstGeom>
        </p:spPr>
      </p:pic>
      <p:sp>
        <p:nvSpPr>
          <p:cNvPr id="5" name="TextBox 4">
            <a:extLst>
              <a:ext uri="{FF2B5EF4-FFF2-40B4-BE49-F238E27FC236}">
                <a16:creationId xmlns:a16="http://schemas.microsoft.com/office/drawing/2014/main" id="{60C9E395-8FD8-5368-C06D-FD92BF79CD98}"/>
              </a:ext>
            </a:extLst>
          </p:cNvPr>
          <p:cNvSpPr txBox="1"/>
          <p:nvPr/>
        </p:nvSpPr>
        <p:spPr>
          <a:xfrm>
            <a:off x="303027" y="1511043"/>
            <a:ext cx="8537945" cy="191154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4200" b="1" dirty="0">
                <a:solidFill>
                  <a:schemeClr val="tx1">
                    <a:lumMod val="90000"/>
                    <a:lumOff val="10000"/>
                  </a:schemeClr>
                </a:solidFill>
              </a:rPr>
              <a:t>CẢM ƠN SỰ CHÚ Ý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4200" b="1" dirty="0">
                <a:solidFill>
                  <a:schemeClr val="tx1">
                    <a:lumMod val="90000"/>
                    <a:lumOff val="10000"/>
                  </a:schemeClr>
                </a:solidFill>
              </a:rPr>
              <a:t>LẮNG NGHE CỦA CÁC EM</a:t>
            </a:r>
            <a:r>
              <a:rPr kumimoji="0" lang="en-US" sz="4200" b="1" i="0" u="none" strike="noStrike" kern="0" cap="none" spc="0" normalizeH="0" baseline="0" noProof="0" dirty="0">
                <a:ln>
                  <a:noFill/>
                </a:ln>
                <a:solidFill>
                  <a:schemeClr val="tx1">
                    <a:lumMod val="90000"/>
                    <a:lumOff val="10000"/>
                  </a:schemeClr>
                </a:solidFill>
                <a:effectLst/>
                <a:uLnTx/>
                <a:uFillTx/>
                <a:latin typeface="Arial"/>
                <a:cs typeface="Arial"/>
                <a:sym typeface="Arial"/>
              </a:rPr>
              <a:t>!</a:t>
            </a:r>
          </a:p>
        </p:txBody>
      </p:sp>
      <p:sp>
        <p:nvSpPr>
          <p:cNvPr id="8" name="Freeform 10">
            <a:extLst>
              <a:ext uri="{FF2B5EF4-FFF2-40B4-BE49-F238E27FC236}">
                <a16:creationId xmlns:a16="http://schemas.microsoft.com/office/drawing/2014/main" id="{3F84300C-1663-B498-C253-7B1A6FE48CE0}"/>
              </a:ext>
            </a:extLst>
          </p:cNvPr>
          <p:cNvSpPr/>
          <p:nvPr/>
        </p:nvSpPr>
        <p:spPr>
          <a:xfrm>
            <a:off x="5996762" y="3927623"/>
            <a:ext cx="3002429" cy="1215877"/>
          </a:xfrm>
          <a:custGeom>
            <a:avLst/>
            <a:gdLst/>
            <a:ahLst/>
            <a:cxnLst/>
            <a:rect l="l" t="t" r="r" b="b"/>
            <a:pathLst>
              <a:path w="7315200" h="3165487">
                <a:moveTo>
                  <a:pt x="0" y="0"/>
                </a:moveTo>
                <a:lnTo>
                  <a:pt x="7315200" y="0"/>
                </a:lnTo>
                <a:lnTo>
                  <a:pt x="7315200" y="3165486"/>
                </a:lnTo>
                <a:lnTo>
                  <a:pt x="0" y="3165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44822186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A74065-3ADC-B47C-828E-710B218638F1}"/>
              </a:ext>
            </a:extLst>
          </p:cNvPr>
          <p:cNvGrpSpPr/>
          <p:nvPr/>
        </p:nvGrpSpPr>
        <p:grpSpPr>
          <a:xfrm>
            <a:off x="243625" y="170120"/>
            <a:ext cx="8779189" cy="853782"/>
            <a:chOff x="243625" y="170120"/>
            <a:chExt cx="8779189" cy="853782"/>
          </a:xfrm>
        </p:grpSpPr>
        <p:sp>
          <p:nvSpPr>
            <p:cNvPr id="10" name="TextBox 9">
              <a:extLst>
                <a:ext uri="{FF2B5EF4-FFF2-40B4-BE49-F238E27FC236}">
                  <a16:creationId xmlns:a16="http://schemas.microsoft.com/office/drawing/2014/main" id="{6DE70DE5-516B-C006-25A7-B12C2C22FDCB}"/>
                </a:ext>
              </a:extLst>
            </p:cNvPr>
            <p:cNvSpPr txBox="1"/>
            <p:nvPr/>
          </p:nvSpPr>
          <p:spPr>
            <a:xfrm>
              <a:off x="853807" y="396956"/>
              <a:ext cx="8169007" cy="400110"/>
            </a:xfrm>
            <a:prstGeom prst="rect">
              <a:avLst/>
            </a:prstGeom>
            <a:noFill/>
          </p:spPr>
          <p:txBody>
            <a:bodyPr wrap="square">
              <a:spAutoFit/>
            </a:bodyPr>
            <a:lstStyle/>
            <a:p>
              <a:pPr algn="just"/>
              <a:r>
                <a:rPr lang="en-US" sz="2000" i="1" dirty="0" err="1"/>
                <a:t>Nêu</a:t>
              </a:r>
              <a:r>
                <a:rPr lang="en-US" sz="2000" i="1" dirty="0"/>
                <a:t> </a:t>
              </a:r>
              <a:r>
                <a:rPr lang="en-US" sz="2000" i="1" dirty="0" err="1"/>
                <a:t>các</a:t>
              </a:r>
              <a:r>
                <a:rPr lang="en-US" sz="2000" i="1" dirty="0"/>
                <a:t> </a:t>
              </a:r>
              <a:r>
                <a:rPr lang="en-US" sz="2000" i="1" dirty="0" err="1"/>
                <a:t>thông</a:t>
              </a:r>
              <a:r>
                <a:rPr lang="en-US" sz="2000" i="1" dirty="0"/>
                <a:t> </a:t>
              </a:r>
              <a:r>
                <a:rPr lang="en-US" sz="2000" i="1" dirty="0" err="1"/>
                <a:t>số</a:t>
              </a:r>
              <a:r>
                <a:rPr lang="en-US" sz="2000" i="1" dirty="0"/>
                <a:t> </a:t>
              </a:r>
              <a:r>
                <a:rPr lang="en-US" sz="2000" i="1" dirty="0" err="1"/>
                <a:t>trạng</a:t>
              </a:r>
              <a:r>
                <a:rPr lang="en-US" sz="2000" i="1" dirty="0"/>
                <a:t> </a:t>
              </a:r>
              <a:r>
                <a:rPr lang="en-US" sz="2000" i="1" dirty="0" err="1"/>
                <a:t>thái</a:t>
              </a:r>
              <a:r>
                <a:rPr lang="en-US" sz="2000" i="1" dirty="0"/>
                <a:t> </a:t>
              </a:r>
              <a:r>
                <a:rPr lang="en-US" sz="2000" i="1" dirty="0" err="1"/>
                <a:t>của</a:t>
              </a:r>
              <a:r>
                <a:rPr lang="en-US" sz="2000" i="1" dirty="0"/>
                <a:t> </a:t>
              </a:r>
              <a:r>
                <a:rPr lang="en-US" sz="2000" i="1" dirty="0" err="1"/>
                <a:t>chất</a:t>
              </a:r>
              <a:r>
                <a:rPr lang="en-US" sz="2000" i="1" dirty="0"/>
                <a:t> </a:t>
              </a:r>
              <a:r>
                <a:rPr lang="en-US" sz="2000" i="1" dirty="0" err="1"/>
                <a:t>khí</a:t>
              </a:r>
              <a:r>
                <a:rPr lang="en-US" sz="2000" i="1" dirty="0"/>
                <a:t> </a:t>
              </a:r>
              <a:r>
                <a:rPr lang="en-US" sz="2000" i="1" dirty="0" err="1"/>
                <a:t>mà</a:t>
              </a:r>
              <a:r>
                <a:rPr lang="en-US" sz="2000" i="1" dirty="0"/>
                <a:t> </a:t>
              </a:r>
              <a:r>
                <a:rPr lang="en-US" sz="2000" i="1" dirty="0" err="1"/>
                <a:t>chúng</a:t>
              </a:r>
              <a:r>
                <a:rPr lang="en-US" sz="2000" i="1" dirty="0"/>
                <a:t> ta </a:t>
              </a:r>
              <a:r>
                <a:rPr lang="en-US" sz="2000" i="1" dirty="0" err="1"/>
                <a:t>có</a:t>
              </a:r>
              <a:r>
                <a:rPr lang="en-US" sz="2000" i="1" dirty="0"/>
                <a:t> </a:t>
              </a:r>
              <a:r>
                <a:rPr lang="en-US" sz="2000" i="1" dirty="0" err="1"/>
                <a:t>thể</a:t>
              </a:r>
              <a:r>
                <a:rPr lang="en-US" sz="2000" i="1" dirty="0"/>
                <a:t> </a:t>
              </a:r>
              <a:r>
                <a:rPr lang="en-US" sz="2000" i="1" dirty="0" err="1"/>
                <a:t>đo</a:t>
              </a:r>
              <a:r>
                <a:rPr lang="en-US" sz="2000" i="1" dirty="0"/>
                <a:t> </a:t>
              </a:r>
              <a:r>
                <a:rPr lang="en-US" sz="2000" i="1" dirty="0" err="1"/>
                <a:t>được</a:t>
              </a:r>
              <a:r>
                <a:rPr lang="en-US" sz="2000" i="1" dirty="0"/>
                <a:t>.</a:t>
              </a:r>
            </a:p>
          </p:txBody>
        </p:sp>
        <p:pic>
          <p:nvPicPr>
            <p:cNvPr id="14" name="Picture 13">
              <a:extLst>
                <a:ext uri="{FF2B5EF4-FFF2-40B4-BE49-F238E27FC236}">
                  <a16:creationId xmlns:a16="http://schemas.microsoft.com/office/drawing/2014/main" id="{56AB345B-78F5-1F47-44F3-0A90F2E7F782}"/>
                </a:ext>
              </a:extLst>
            </p:cNvPr>
            <p:cNvPicPr>
              <a:picLocks noChangeAspect="1"/>
            </p:cNvPicPr>
            <p:nvPr/>
          </p:nvPicPr>
          <p:blipFill>
            <a:blip r:embed="rId2"/>
            <a:stretch>
              <a:fillRect/>
            </a:stretch>
          </p:blipFill>
          <p:spPr>
            <a:xfrm>
              <a:off x="243625" y="170120"/>
              <a:ext cx="610182" cy="853782"/>
            </a:xfrm>
            <a:prstGeom prst="rect">
              <a:avLst/>
            </a:prstGeom>
          </p:spPr>
        </p:pic>
      </p:grpSp>
      <p:grpSp>
        <p:nvGrpSpPr>
          <p:cNvPr id="15" name="Group 14">
            <a:extLst>
              <a:ext uri="{FF2B5EF4-FFF2-40B4-BE49-F238E27FC236}">
                <a16:creationId xmlns:a16="http://schemas.microsoft.com/office/drawing/2014/main" id="{CE5F3424-76BE-F18B-0203-636FD4EE05BC}"/>
              </a:ext>
            </a:extLst>
          </p:cNvPr>
          <p:cNvGrpSpPr/>
          <p:nvPr/>
        </p:nvGrpSpPr>
        <p:grpSpPr>
          <a:xfrm>
            <a:off x="484625" y="1449096"/>
            <a:ext cx="1636590" cy="1724008"/>
            <a:chOff x="617099" y="1382998"/>
            <a:chExt cx="1636590" cy="1724008"/>
          </a:xfrm>
        </p:grpSpPr>
        <p:sp>
          <p:nvSpPr>
            <p:cNvPr id="16" name="Cylinder 15">
              <a:extLst>
                <a:ext uri="{FF2B5EF4-FFF2-40B4-BE49-F238E27FC236}">
                  <a16:creationId xmlns:a16="http://schemas.microsoft.com/office/drawing/2014/main" id="{A597D96E-D341-9C0E-F1C0-5E9538B4FBF9}"/>
                </a:ext>
              </a:extLst>
            </p:cNvPr>
            <p:cNvSpPr/>
            <p:nvPr/>
          </p:nvSpPr>
          <p:spPr>
            <a:xfrm>
              <a:off x="617099" y="1382998"/>
              <a:ext cx="1636590" cy="1724008"/>
            </a:xfrm>
            <a:prstGeom prst="can">
              <a:avLst/>
            </a:prstGeom>
            <a:solidFill>
              <a:srgbClr val="FFFFFF"/>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A159121-8956-0091-0918-653807AC9B87}"/>
                </a:ext>
              </a:extLst>
            </p:cNvPr>
            <p:cNvPicPr>
              <a:picLocks noChangeAspect="1"/>
            </p:cNvPicPr>
            <p:nvPr/>
          </p:nvPicPr>
          <p:blipFill>
            <a:blip r:embed="rId3">
              <a:duotone>
                <a:prstClr val="black"/>
                <a:schemeClr val="accent1">
                  <a:tint val="45000"/>
                  <a:satMod val="400000"/>
                </a:schemeClr>
              </a:duotone>
            </a:blip>
            <a:stretch>
              <a:fillRect/>
            </a:stretch>
          </p:blipFill>
          <p:spPr>
            <a:xfrm>
              <a:off x="617099" y="1525284"/>
              <a:ext cx="1636590" cy="1543302"/>
            </a:xfrm>
            <a:prstGeom prst="rect">
              <a:avLst/>
            </a:prstGeom>
          </p:spPr>
        </p:pic>
      </p:grpSp>
      <p:sp>
        <p:nvSpPr>
          <p:cNvPr id="31" name="TextBox 30">
            <a:extLst>
              <a:ext uri="{FF2B5EF4-FFF2-40B4-BE49-F238E27FC236}">
                <a16:creationId xmlns:a16="http://schemas.microsoft.com/office/drawing/2014/main" id="{943EAE06-3519-4570-470F-FE80D224D9BD}"/>
              </a:ext>
            </a:extLst>
          </p:cNvPr>
          <p:cNvSpPr txBox="1"/>
          <p:nvPr/>
        </p:nvSpPr>
        <p:spPr>
          <a:xfrm>
            <a:off x="3170438" y="3932408"/>
            <a:ext cx="5286435" cy="958660"/>
          </a:xfrm>
          <a:prstGeom prst="rect">
            <a:avLst/>
          </a:prstGeom>
          <a:noFill/>
        </p:spPr>
        <p:txBody>
          <a:bodyPr wrap="square">
            <a:spAutoFit/>
          </a:bodyPr>
          <a:lstStyle/>
          <a:p>
            <a:pPr algn="ctr">
              <a:lnSpc>
                <a:spcPct val="150000"/>
              </a:lnSpc>
            </a:pPr>
            <a:r>
              <a:rPr lang="vi-VN" sz="2000" dirty="0"/>
              <a:t>Chúng được gọi là các </a:t>
            </a:r>
            <a:r>
              <a:rPr lang="vi-VN" sz="2000" b="1" dirty="0">
                <a:solidFill>
                  <a:schemeClr val="bg2"/>
                </a:solidFill>
              </a:rPr>
              <a:t>thông số trạng thái </a:t>
            </a:r>
            <a:r>
              <a:rPr lang="vi-VN" sz="2000" dirty="0"/>
              <a:t>của chất khí.</a:t>
            </a:r>
            <a:endParaRPr lang="en-US" sz="2000" dirty="0"/>
          </a:p>
        </p:txBody>
      </p:sp>
      <p:sp>
        <p:nvSpPr>
          <p:cNvPr id="32" name="Right Brace 31">
            <a:extLst>
              <a:ext uri="{FF2B5EF4-FFF2-40B4-BE49-F238E27FC236}">
                <a16:creationId xmlns:a16="http://schemas.microsoft.com/office/drawing/2014/main" id="{3F828BB7-064D-B593-5C4F-C3AF97B313B6}"/>
              </a:ext>
            </a:extLst>
          </p:cNvPr>
          <p:cNvSpPr/>
          <p:nvPr/>
        </p:nvSpPr>
        <p:spPr>
          <a:xfrm rot="5400000">
            <a:off x="5526981" y="1320676"/>
            <a:ext cx="594182" cy="4572159"/>
          </a:xfrm>
          <a:prstGeom prst="rightBrace">
            <a:avLst>
              <a:gd name="adj1" fmla="val 45066"/>
              <a:gd name="adj2" fmla="val 50000"/>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Group 43">
            <a:extLst>
              <a:ext uri="{FF2B5EF4-FFF2-40B4-BE49-F238E27FC236}">
                <a16:creationId xmlns:a16="http://schemas.microsoft.com/office/drawing/2014/main" id="{C741A47E-4112-D7F5-77F8-597F4827A4C2}"/>
              </a:ext>
            </a:extLst>
          </p:cNvPr>
          <p:cNvGrpSpPr/>
          <p:nvPr/>
        </p:nvGrpSpPr>
        <p:grpSpPr>
          <a:xfrm>
            <a:off x="2280006" y="1326207"/>
            <a:ext cx="2112938" cy="1792201"/>
            <a:chOff x="2280006" y="1326207"/>
            <a:chExt cx="2112938" cy="1792201"/>
          </a:xfrm>
        </p:grpSpPr>
        <p:grpSp>
          <p:nvGrpSpPr>
            <p:cNvPr id="18" name="Group 17">
              <a:extLst>
                <a:ext uri="{FF2B5EF4-FFF2-40B4-BE49-F238E27FC236}">
                  <a16:creationId xmlns:a16="http://schemas.microsoft.com/office/drawing/2014/main" id="{2F1AEDBB-77EF-FF44-3E86-CB724B04051C}"/>
                </a:ext>
              </a:extLst>
            </p:cNvPr>
            <p:cNvGrpSpPr/>
            <p:nvPr/>
          </p:nvGrpSpPr>
          <p:grpSpPr>
            <a:xfrm>
              <a:off x="2280006" y="1449097"/>
              <a:ext cx="2112938" cy="1669311"/>
              <a:chOff x="2746141" y="1382998"/>
              <a:chExt cx="2112938" cy="1669311"/>
            </a:xfrm>
          </p:grpSpPr>
          <p:sp>
            <p:nvSpPr>
              <p:cNvPr id="19" name="Isosceles Triangle 18">
                <a:extLst>
                  <a:ext uri="{FF2B5EF4-FFF2-40B4-BE49-F238E27FC236}">
                    <a16:creationId xmlns:a16="http://schemas.microsoft.com/office/drawing/2014/main" id="{FC5F4453-0981-D348-8487-511965C9248B}"/>
                  </a:ext>
                </a:extLst>
              </p:cNvPr>
              <p:cNvSpPr/>
              <p:nvPr/>
            </p:nvSpPr>
            <p:spPr>
              <a:xfrm rot="16200000">
                <a:off x="2784402" y="1986039"/>
                <a:ext cx="393408" cy="469929"/>
              </a:xfrm>
              <a:prstGeom prst="triangl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4FC47E7-428D-63DB-46CA-831E7DA691D4}"/>
                  </a:ext>
                </a:extLst>
              </p:cNvPr>
              <p:cNvSpPr/>
              <p:nvPr/>
            </p:nvSpPr>
            <p:spPr>
              <a:xfrm>
                <a:off x="3189768" y="1382998"/>
                <a:ext cx="1669311" cy="1669311"/>
              </a:xfrm>
              <a:prstGeom prst="ellipse">
                <a:avLst/>
              </a:prstGeom>
              <a:solidFill>
                <a:srgbClr val="BEB2DC"/>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2721F8A-9D10-BCFB-70B3-EC847BC9C43F}"/>
                  </a:ext>
                </a:extLst>
              </p:cNvPr>
              <p:cNvSpPr txBox="1"/>
              <p:nvPr/>
            </p:nvSpPr>
            <p:spPr>
              <a:xfrm>
                <a:off x="3303188" y="1967901"/>
                <a:ext cx="1463303" cy="461665"/>
              </a:xfrm>
              <a:prstGeom prst="rect">
                <a:avLst/>
              </a:prstGeom>
              <a:noFill/>
            </p:spPr>
            <p:txBody>
              <a:bodyPr wrap="square">
                <a:spAutoFit/>
              </a:bodyPr>
              <a:lstStyle/>
              <a:p>
                <a:pPr algn="ctr"/>
                <a:r>
                  <a:rPr lang="en-US" sz="2400" b="1" dirty="0" err="1"/>
                  <a:t>Áp</a:t>
                </a:r>
                <a:r>
                  <a:rPr lang="en-US" sz="2400" b="1" dirty="0"/>
                  <a:t> </a:t>
                </a:r>
                <a:r>
                  <a:rPr lang="en-US" sz="2400" b="1" dirty="0" err="1"/>
                  <a:t>suất</a:t>
                </a:r>
                <a:endParaRPr lang="en-US" sz="2400" b="1" dirty="0"/>
              </a:p>
            </p:txBody>
          </p:sp>
        </p:grpSp>
        <p:pic>
          <p:nvPicPr>
            <p:cNvPr id="36" name="Picture 35">
              <a:extLst>
                <a:ext uri="{FF2B5EF4-FFF2-40B4-BE49-F238E27FC236}">
                  <a16:creationId xmlns:a16="http://schemas.microsoft.com/office/drawing/2014/main" id="{C346869B-601D-754C-DC65-17E8A1BE41A4}"/>
                </a:ext>
              </a:extLst>
            </p:cNvPr>
            <p:cNvPicPr>
              <a:picLocks noChangeAspect="1"/>
            </p:cNvPicPr>
            <p:nvPr/>
          </p:nvPicPr>
          <p:blipFill>
            <a:blip r:embed="rId4"/>
            <a:stretch>
              <a:fillRect/>
            </a:stretch>
          </p:blipFill>
          <p:spPr>
            <a:xfrm>
              <a:off x="3710628" y="1326207"/>
              <a:ext cx="589728" cy="589728"/>
            </a:xfrm>
            <a:prstGeom prst="rect">
              <a:avLst/>
            </a:prstGeom>
          </p:spPr>
        </p:pic>
      </p:grpSp>
      <p:grpSp>
        <p:nvGrpSpPr>
          <p:cNvPr id="46" name="Group 45">
            <a:extLst>
              <a:ext uri="{FF2B5EF4-FFF2-40B4-BE49-F238E27FC236}">
                <a16:creationId xmlns:a16="http://schemas.microsoft.com/office/drawing/2014/main" id="{276C045A-CBA8-006D-D253-413FFF5202CE}"/>
              </a:ext>
            </a:extLst>
          </p:cNvPr>
          <p:cNvGrpSpPr/>
          <p:nvPr/>
        </p:nvGrpSpPr>
        <p:grpSpPr>
          <a:xfrm>
            <a:off x="6790743" y="1285372"/>
            <a:ext cx="2155204" cy="1833036"/>
            <a:chOff x="6790743" y="1285372"/>
            <a:chExt cx="2155204" cy="1833036"/>
          </a:xfrm>
        </p:grpSpPr>
        <p:grpSp>
          <p:nvGrpSpPr>
            <p:cNvPr id="26" name="Group 25">
              <a:extLst>
                <a:ext uri="{FF2B5EF4-FFF2-40B4-BE49-F238E27FC236}">
                  <a16:creationId xmlns:a16="http://schemas.microsoft.com/office/drawing/2014/main" id="{95312677-F5CC-15FE-B8AA-6E4691C38A64}"/>
                </a:ext>
              </a:extLst>
            </p:cNvPr>
            <p:cNvGrpSpPr/>
            <p:nvPr/>
          </p:nvGrpSpPr>
          <p:grpSpPr>
            <a:xfrm>
              <a:off x="6790743" y="1449097"/>
              <a:ext cx="2112938" cy="1669311"/>
              <a:chOff x="2746141" y="1382998"/>
              <a:chExt cx="2112938" cy="1669311"/>
            </a:xfrm>
          </p:grpSpPr>
          <p:sp>
            <p:nvSpPr>
              <p:cNvPr id="27" name="Isosceles Triangle 26">
                <a:extLst>
                  <a:ext uri="{FF2B5EF4-FFF2-40B4-BE49-F238E27FC236}">
                    <a16:creationId xmlns:a16="http://schemas.microsoft.com/office/drawing/2014/main" id="{C68BC295-33D8-A07C-58A4-E0AE5E3537BB}"/>
                  </a:ext>
                </a:extLst>
              </p:cNvPr>
              <p:cNvSpPr/>
              <p:nvPr/>
            </p:nvSpPr>
            <p:spPr>
              <a:xfrm rot="16200000">
                <a:off x="2784402" y="1986039"/>
                <a:ext cx="393408" cy="469929"/>
              </a:xfrm>
              <a:prstGeom prst="triangl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A0CB7C7-244C-0BD3-26FA-B6B6AD06EE0E}"/>
                  </a:ext>
                </a:extLst>
              </p:cNvPr>
              <p:cNvSpPr/>
              <p:nvPr/>
            </p:nvSpPr>
            <p:spPr>
              <a:xfrm>
                <a:off x="3189768" y="1382998"/>
                <a:ext cx="1669311" cy="1669311"/>
              </a:xfrm>
              <a:prstGeom prst="ellipse">
                <a:avLst/>
              </a:prstGeom>
              <a:solidFill>
                <a:srgbClr val="FFD243"/>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407218F-B9F0-297E-644D-347AB0843951}"/>
                  </a:ext>
                </a:extLst>
              </p:cNvPr>
              <p:cNvSpPr txBox="1"/>
              <p:nvPr/>
            </p:nvSpPr>
            <p:spPr>
              <a:xfrm>
                <a:off x="3292771" y="1967900"/>
                <a:ext cx="1463303" cy="461665"/>
              </a:xfrm>
              <a:prstGeom prst="rect">
                <a:avLst/>
              </a:prstGeom>
              <a:noFill/>
            </p:spPr>
            <p:txBody>
              <a:bodyPr wrap="square">
                <a:spAutoFit/>
              </a:bodyPr>
              <a:lstStyle/>
              <a:p>
                <a:pPr algn="ctr"/>
                <a:r>
                  <a:rPr lang="en-US" sz="2400" b="1" dirty="0" err="1"/>
                  <a:t>Nhiệt</a:t>
                </a:r>
                <a:r>
                  <a:rPr lang="en-US" sz="2400" b="1" dirty="0"/>
                  <a:t> </a:t>
                </a:r>
                <a:r>
                  <a:rPr lang="en-US" sz="2400" b="1" dirty="0" err="1"/>
                  <a:t>độ</a:t>
                </a:r>
                <a:endParaRPr lang="en-US" sz="2400" b="1" dirty="0"/>
              </a:p>
            </p:txBody>
          </p:sp>
        </p:grpSp>
        <p:pic>
          <p:nvPicPr>
            <p:cNvPr id="41" name="Picture 40">
              <a:extLst>
                <a:ext uri="{FF2B5EF4-FFF2-40B4-BE49-F238E27FC236}">
                  <a16:creationId xmlns:a16="http://schemas.microsoft.com/office/drawing/2014/main" id="{28C48A7C-BD9A-FC31-AEBA-D7236EF88828}"/>
                </a:ext>
              </a:extLst>
            </p:cNvPr>
            <p:cNvPicPr>
              <a:picLocks noChangeAspect="1"/>
            </p:cNvPicPr>
            <p:nvPr/>
          </p:nvPicPr>
          <p:blipFill>
            <a:blip r:embed="rId5"/>
            <a:stretch>
              <a:fillRect/>
            </a:stretch>
          </p:blipFill>
          <p:spPr>
            <a:xfrm>
              <a:off x="8575728" y="1285372"/>
              <a:ext cx="370219" cy="713994"/>
            </a:xfrm>
            <a:prstGeom prst="rect">
              <a:avLst/>
            </a:prstGeom>
          </p:spPr>
        </p:pic>
      </p:grpSp>
      <p:grpSp>
        <p:nvGrpSpPr>
          <p:cNvPr id="45" name="Group 44">
            <a:extLst>
              <a:ext uri="{FF2B5EF4-FFF2-40B4-BE49-F238E27FC236}">
                <a16:creationId xmlns:a16="http://schemas.microsoft.com/office/drawing/2014/main" id="{3BF5112F-1CE1-5A88-0026-B714A14B5070}"/>
              </a:ext>
            </a:extLst>
          </p:cNvPr>
          <p:cNvGrpSpPr/>
          <p:nvPr/>
        </p:nvGrpSpPr>
        <p:grpSpPr>
          <a:xfrm>
            <a:off x="4545791" y="1381970"/>
            <a:ext cx="2161139" cy="1736437"/>
            <a:chOff x="4545791" y="1381970"/>
            <a:chExt cx="2161139" cy="1736437"/>
          </a:xfrm>
        </p:grpSpPr>
        <p:grpSp>
          <p:nvGrpSpPr>
            <p:cNvPr id="22" name="Group 21">
              <a:extLst>
                <a:ext uri="{FF2B5EF4-FFF2-40B4-BE49-F238E27FC236}">
                  <a16:creationId xmlns:a16="http://schemas.microsoft.com/office/drawing/2014/main" id="{5F427804-361D-9B47-32EE-4FBFD7D547B5}"/>
                </a:ext>
              </a:extLst>
            </p:cNvPr>
            <p:cNvGrpSpPr/>
            <p:nvPr/>
          </p:nvGrpSpPr>
          <p:grpSpPr>
            <a:xfrm>
              <a:off x="4545791" y="1449096"/>
              <a:ext cx="2112938" cy="1669311"/>
              <a:chOff x="2746141" y="1382998"/>
              <a:chExt cx="2112938" cy="1669311"/>
            </a:xfrm>
          </p:grpSpPr>
          <p:sp>
            <p:nvSpPr>
              <p:cNvPr id="23" name="Isosceles Triangle 22">
                <a:extLst>
                  <a:ext uri="{FF2B5EF4-FFF2-40B4-BE49-F238E27FC236}">
                    <a16:creationId xmlns:a16="http://schemas.microsoft.com/office/drawing/2014/main" id="{EBBD8813-1A02-59E0-55C8-D95B40529D75}"/>
                  </a:ext>
                </a:extLst>
              </p:cNvPr>
              <p:cNvSpPr/>
              <p:nvPr/>
            </p:nvSpPr>
            <p:spPr>
              <a:xfrm rot="16200000">
                <a:off x="2784402" y="1986039"/>
                <a:ext cx="393408" cy="469929"/>
              </a:xfrm>
              <a:prstGeom prst="triangl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CDACEAC-25DD-41CA-9DD6-D52B1415939C}"/>
                  </a:ext>
                </a:extLst>
              </p:cNvPr>
              <p:cNvSpPr/>
              <p:nvPr/>
            </p:nvSpPr>
            <p:spPr>
              <a:xfrm>
                <a:off x="3189768" y="1382998"/>
                <a:ext cx="1669311" cy="1669311"/>
              </a:xfrm>
              <a:prstGeom prst="ellipse">
                <a:avLst/>
              </a:prstGeom>
              <a:solidFill>
                <a:srgbClr val="A9DA74"/>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4034FB-A387-9D31-EFB7-585A64285078}"/>
                  </a:ext>
                </a:extLst>
              </p:cNvPr>
              <p:cNvSpPr txBox="1"/>
              <p:nvPr/>
            </p:nvSpPr>
            <p:spPr>
              <a:xfrm>
                <a:off x="3282355" y="1967902"/>
                <a:ext cx="1463303" cy="461665"/>
              </a:xfrm>
              <a:prstGeom prst="rect">
                <a:avLst/>
              </a:prstGeom>
              <a:noFill/>
            </p:spPr>
            <p:txBody>
              <a:bodyPr wrap="square">
                <a:spAutoFit/>
              </a:bodyPr>
              <a:lstStyle/>
              <a:p>
                <a:pPr algn="ctr"/>
                <a:r>
                  <a:rPr lang="en-US" sz="2400" b="1" dirty="0" err="1"/>
                  <a:t>Thể</a:t>
                </a:r>
                <a:r>
                  <a:rPr lang="en-US" sz="2400" b="1" dirty="0"/>
                  <a:t> </a:t>
                </a:r>
                <a:r>
                  <a:rPr lang="en-US" sz="2400" b="1" dirty="0" err="1"/>
                  <a:t>tích</a:t>
                </a:r>
                <a:endParaRPr lang="en-US" sz="2400" b="1" dirty="0"/>
              </a:p>
            </p:txBody>
          </p:sp>
        </p:grpSp>
        <p:pic>
          <p:nvPicPr>
            <p:cNvPr id="43" name="Picture 42">
              <a:extLst>
                <a:ext uri="{FF2B5EF4-FFF2-40B4-BE49-F238E27FC236}">
                  <a16:creationId xmlns:a16="http://schemas.microsoft.com/office/drawing/2014/main" id="{94D57B07-1ADE-F01A-5871-4774C15D0EDF}"/>
                </a:ext>
              </a:extLst>
            </p:cNvPr>
            <p:cNvPicPr>
              <a:picLocks noChangeAspect="1"/>
            </p:cNvPicPr>
            <p:nvPr/>
          </p:nvPicPr>
          <p:blipFill>
            <a:blip r:embed="rId6"/>
            <a:stretch>
              <a:fillRect/>
            </a:stretch>
          </p:blipFill>
          <p:spPr>
            <a:xfrm>
              <a:off x="6117672" y="1381970"/>
              <a:ext cx="589258" cy="589258"/>
            </a:xfrm>
            <a:prstGeom prst="rect">
              <a:avLst/>
            </a:prstGeom>
          </p:spPr>
        </p:pic>
      </p:grpSp>
    </p:spTree>
    <p:extLst>
      <p:ext uri="{BB962C8B-B14F-4D97-AF65-F5344CB8AC3E}">
        <p14:creationId xmlns:p14="http://schemas.microsoft.com/office/powerpoint/2010/main" val="282683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7" presetClass="entr" presetSubtype="8"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ppt_x</p:attrName>
                                        </p:attrNameLst>
                                      </p:cBhvr>
                                      <p:tavLst>
                                        <p:tav tm="0">
                                          <p:val>
                                            <p:strVal val="#ppt_x-#ppt_w/2"/>
                                          </p:val>
                                        </p:tav>
                                        <p:tav tm="100000">
                                          <p:val>
                                            <p:strVal val="#ppt_x"/>
                                          </p:val>
                                        </p:tav>
                                      </p:tavLst>
                                    </p:anim>
                                    <p:anim calcmode="lin" valueType="num">
                                      <p:cBhvr>
                                        <p:cTn id="17" dur="500" fill="hold"/>
                                        <p:tgtEl>
                                          <p:spTgt spid="44"/>
                                        </p:tgtEl>
                                        <p:attrNameLst>
                                          <p:attrName>ppt_y</p:attrName>
                                        </p:attrNameLst>
                                      </p:cBhvr>
                                      <p:tavLst>
                                        <p:tav tm="0">
                                          <p:val>
                                            <p:strVal val="#ppt_y"/>
                                          </p:val>
                                        </p:tav>
                                        <p:tav tm="100000">
                                          <p:val>
                                            <p:strVal val="#ppt_y"/>
                                          </p:val>
                                        </p:tav>
                                      </p:tavLst>
                                    </p:anim>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strVal val="#ppt_h"/>
                                          </p:val>
                                        </p:tav>
                                        <p:tav tm="100000">
                                          <p:val>
                                            <p:strVal val="#ppt_h"/>
                                          </p:val>
                                        </p:tav>
                                      </p:tavLst>
                                    </p:anim>
                                  </p:childTnLst>
                                </p:cTn>
                              </p:par>
                              <p:par>
                                <p:cTn id="20" presetID="17" presetClass="entr" presetSubtype="8"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ppt_x</p:attrName>
                                        </p:attrNameLst>
                                      </p:cBhvr>
                                      <p:tavLst>
                                        <p:tav tm="0">
                                          <p:val>
                                            <p:strVal val="#ppt_x-#ppt_w/2"/>
                                          </p:val>
                                        </p:tav>
                                        <p:tav tm="100000">
                                          <p:val>
                                            <p:strVal val="#ppt_x"/>
                                          </p:val>
                                        </p:tav>
                                      </p:tavLst>
                                    </p:anim>
                                    <p:anim calcmode="lin" valueType="num">
                                      <p:cBhvr>
                                        <p:cTn id="23" dur="500" fill="hold"/>
                                        <p:tgtEl>
                                          <p:spTgt spid="45"/>
                                        </p:tgtEl>
                                        <p:attrNameLst>
                                          <p:attrName>ppt_y</p:attrName>
                                        </p:attrNameLst>
                                      </p:cBhvr>
                                      <p:tavLst>
                                        <p:tav tm="0">
                                          <p:val>
                                            <p:strVal val="#ppt_y"/>
                                          </p:val>
                                        </p:tav>
                                        <p:tav tm="100000">
                                          <p:val>
                                            <p:strVal val="#ppt_y"/>
                                          </p:val>
                                        </p:tav>
                                      </p:tavLst>
                                    </p:anim>
                                    <p:anim calcmode="lin" valueType="num">
                                      <p:cBhvr>
                                        <p:cTn id="24" dur="500" fill="hold"/>
                                        <p:tgtEl>
                                          <p:spTgt spid="45"/>
                                        </p:tgtEl>
                                        <p:attrNameLst>
                                          <p:attrName>ppt_w</p:attrName>
                                        </p:attrNameLst>
                                      </p:cBhvr>
                                      <p:tavLst>
                                        <p:tav tm="0">
                                          <p:val>
                                            <p:fltVal val="0"/>
                                          </p:val>
                                        </p:tav>
                                        <p:tav tm="100000">
                                          <p:val>
                                            <p:strVal val="#ppt_w"/>
                                          </p:val>
                                        </p:tav>
                                      </p:tavLst>
                                    </p:anim>
                                    <p:anim calcmode="lin" valueType="num">
                                      <p:cBhvr>
                                        <p:cTn id="25" dur="500" fill="hold"/>
                                        <p:tgtEl>
                                          <p:spTgt spid="45"/>
                                        </p:tgtEl>
                                        <p:attrNameLst>
                                          <p:attrName>ppt_h</p:attrName>
                                        </p:attrNameLst>
                                      </p:cBhvr>
                                      <p:tavLst>
                                        <p:tav tm="0">
                                          <p:val>
                                            <p:strVal val="#ppt_h"/>
                                          </p:val>
                                        </p:tav>
                                        <p:tav tm="100000">
                                          <p:val>
                                            <p:strVal val="#ppt_h"/>
                                          </p:val>
                                        </p:tav>
                                      </p:tavLst>
                                    </p:anim>
                                  </p:childTnLst>
                                </p:cTn>
                              </p:par>
                              <p:par>
                                <p:cTn id="26" presetID="17" presetClass="entr" presetSubtype="8"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ppt_x</p:attrName>
                                        </p:attrNameLst>
                                      </p:cBhvr>
                                      <p:tavLst>
                                        <p:tav tm="0">
                                          <p:val>
                                            <p:strVal val="#ppt_x-#ppt_w/2"/>
                                          </p:val>
                                        </p:tav>
                                        <p:tav tm="100000">
                                          <p:val>
                                            <p:strVal val="#ppt_x"/>
                                          </p:val>
                                        </p:tav>
                                      </p:tavLst>
                                    </p:anim>
                                    <p:anim calcmode="lin" valueType="num">
                                      <p:cBhvr>
                                        <p:cTn id="29" dur="500" fill="hold"/>
                                        <p:tgtEl>
                                          <p:spTgt spid="46"/>
                                        </p:tgtEl>
                                        <p:attrNameLst>
                                          <p:attrName>ppt_y</p:attrName>
                                        </p:attrNameLst>
                                      </p:cBhvr>
                                      <p:tavLst>
                                        <p:tav tm="0">
                                          <p:val>
                                            <p:strVal val="#ppt_y"/>
                                          </p:val>
                                        </p:tav>
                                        <p:tav tm="100000">
                                          <p:val>
                                            <p:strVal val="#ppt_y"/>
                                          </p:val>
                                        </p:tav>
                                      </p:tavLst>
                                    </p:anim>
                                    <p:anim calcmode="lin" valueType="num">
                                      <p:cBhvr>
                                        <p:cTn id="30" dur="500" fill="hold"/>
                                        <p:tgtEl>
                                          <p:spTgt spid="46"/>
                                        </p:tgtEl>
                                        <p:attrNameLst>
                                          <p:attrName>ppt_w</p:attrName>
                                        </p:attrNameLst>
                                      </p:cBhvr>
                                      <p:tavLst>
                                        <p:tav tm="0">
                                          <p:val>
                                            <p:fltVal val="0"/>
                                          </p:val>
                                        </p:tav>
                                        <p:tav tm="100000">
                                          <p:val>
                                            <p:strVal val="#ppt_w"/>
                                          </p:val>
                                        </p:tav>
                                      </p:tavLst>
                                    </p:anim>
                                    <p:anim calcmode="lin" valueType="num">
                                      <p:cBhvr>
                                        <p:cTn id="31"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8155A30-87AD-7021-04B5-C5D652D59056}"/>
              </a:ext>
            </a:extLst>
          </p:cNvPr>
          <p:cNvGrpSpPr/>
          <p:nvPr/>
        </p:nvGrpSpPr>
        <p:grpSpPr>
          <a:xfrm>
            <a:off x="-633854" y="236917"/>
            <a:ext cx="8962606" cy="1158053"/>
            <a:chOff x="-633854" y="236917"/>
            <a:chExt cx="8962606" cy="1158053"/>
          </a:xfrm>
        </p:grpSpPr>
        <p:sp>
          <p:nvSpPr>
            <p:cNvPr id="7" name="Rectangle: Rounded Corners 6">
              <a:extLst>
                <a:ext uri="{FF2B5EF4-FFF2-40B4-BE49-F238E27FC236}">
                  <a16:creationId xmlns:a16="http://schemas.microsoft.com/office/drawing/2014/main" id="{231F246C-2325-4CBD-4C57-F9CAD87E71DF}"/>
                </a:ext>
              </a:extLst>
            </p:cNvPr>
            <p:cNvSpPr/>
            <p:nvPr/>
          </p:nvSpPr>
          <p:spPr>
            <a:xfrm>
              <a:off x="-633854" y="236917"/>
              <a:ext cx="8962606" cy="1158053"/>
            </a:xfrm>
            <a:prstGeom prst="roundRect">
              <a:avLst>
                <a:gd name="adj" fmla="val 50000"/>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30E20E5-7E8D-007A-8240-3BBF167EE99D}"/>
                </a:ext>
              </a:extLst>
            </p:cNvPr>
            <p:cNvSpPr txBox="1"/>
            <p:nvPr/>
          </p:nvSpPr>
          <p:spPr>
            <a:xfrm>
              <a:off x="217582" y="236917"/>
              <a:ext cx="7780663" cy="1131848"/>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Khảo</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sát</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mối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liên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hệ</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giữa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thể</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tích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áp</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suất</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của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chất</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khí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khi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nhiệt</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độ</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không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đổi</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482F0265-CB53-B0FA-5340-E08F2A2FB692}"/>
              </a:ext>
            </a:extLst>
          </p:cNvPr>
          <p:cNvGrpSpPr/>
          <p:nvPr/>
        </p:nvGrpSpPr>
        <p:grpSpPr>
          <a:xfrm>
            <a:off x="2635860" y="1620798"/>
            <a:ext cx="3872279" cy="701841"/>
            <a:chOff x="2167014" y="376512"/>
            <a:chExt cx="3872279" cy="701841"/>
          </a:xfrm>
        </p:grpSpPr>
        <p:pic>
          <p:nvPicPr>
            <p:cNvPr id="11" name="Picture 10">
              <a:extLst>
                <a:ext uri="{FF2B5EF4-FFF2-40B4-BE49-F238E27FC236}">
                  <a16:creationId xmlns:a16="http://schemas.microsoft.com/office/drawing/2014/main" id="{8E66A3C7-0BFD-F8CF-0576-26BB470305D8}"/>
                </a:ext>
              </a:extLst>
            </p:cNvPr>
            <p:cNvPicPr>
              <a:picLocks noChangeAspect="1"/>
            </p:cNvPicPr>
            <p:nvPr/>
          </p:nvPicPr>
          <p:blipFill>
            <a:blip r:embed="rId2"/>
            <a:stretch>
              <a:fillRect/>
            </a:stretch>
          </p:blipFill>
          <p:spPr>
            <a:xfrm>
              <a:off x="2167014" y="376512"/>
              <a:ext cx="725042" cy="701841"/>
            </a:xfrm>
            <a:prstGeom prst="rect">
              <a:avLst/>
            </a:prstGeom>
          </p:spPr>
        </p:pic>
        <p:sp>
          <p:nvSpPr>
            <p:cNvPr id="12" name="TextBox 11">
              <a:extLst>
                <a:ext uri="{FF2B5EF4-FFF2-40B4-BE49-F238E27FC236}">
                  <a16:creationId xmlns:a16="http://schemas.microsoft.com/office/drawing/2014/main" id="{5C55AA11-4FCC-DB68-E731-93127B0808C3}"/>
                </a:ext>
              </a:extLst>
            </p:cNvPr>
            <p:cNvSpPr txBox="1"/>
            <p:nvPr/>
          </p:nvSpPr>
          <p:spPr>
            <a:xfrm>
              <a:off x="2892056" y="616688"/>
              <a:ext cx="3147237" cy="461665"/>
            </a:xfrm>
            <a:prstGeom prst="rect">
              <a:avLst/>
            </a:prstGeom>
            <a:noFill/>
          </p:spPr>
          <p:txBody>
            <a:bodyPr wrap="square" rtlCol="0">
              <a:spAutoFit/>
            </a:bodyPr>
            <a:lstStyle/>
            <a:p>
              <a:pPr algn="ctr"/>
              <a:r>
                <a:rPr lang="en-US" sz="2400" b="1" dirty="0">
                  <a:solidFill>
                    <a:schemeClr val="bg2">
                      <a:lumMod val="75000"/>
                    </a:schemeClr>
                  </a:solidFill>
                </a:rPr>
                <a:t>THẢO LUẬN NHÓM</a:t>
              </a:r>
            </a:p>
          </p:txBody>
        </p:sp>
      </p:grpSp>
      <p:sp>
        <p:nvSpPr>
          <p:cNvPr id="13" name="Rectangle: Rounded Corners 12">
            <a:extLst>
              <a:ext uri="{FF2B5EF4-FFF2-40B4-BE49-F238E27FC236}">
                <a16:creationId xmlns:a16="http://schemas.microsoft.com/office/drawing/2014/main" id="{9A20FD42-E242-09D8-5291-EC089DFAF6FC}"/>
              </a:ext>
            </a:extLst>
          </p:cNvPr>
          <p:cNvSpPr/>
          <p:nvPr/>
        </p:nvSpPr>
        <p:spPr>
          <a:xfrm>
            <a:off x="567200" y="2646285"/>
            <a:ext cx="3159063" cy="542408"/>
          </a:xfrm>
          <a:prstGeom prst="roundRect">
            <a:avLst/>
          </a:prstGeom>
          <a:solidFill>
            <a:schemeClr val="bg2"/>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Câu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hỏi</a:t>
            </a:r>
            <a:r>
              <a:rPr lang="en-US" sz="2000" b="1" dirty="0">
                <a:solidFill>
                  <a:schemeClr val="accent2"/>
                </a:solidFill>
                <a:latin typeface="Arial" panose="020B0604020202020204" pitchFamily="34" charset="0"/>
                <a:cs typeface="Arial" panose="020B0604020202020204" pitchFamily="34" charset="0"/>
              </a:rPr>
              <a:t> 1 (SGK - tr.37) </a:t>
            </a:r>
          </a:p>
        </p:txBody>
      </p:sp>
      <p:sp>
        <p:nvSpPr>
          <p:cNvPr id="15" name="TextBox 14">
            <a:extLst>
              <a:ext uri="{FF2B5EF4-FFF2-40B4-BE49-F238E27FC236}">
                <a16:creationId xmlns:a16="http://schemas.microsoft.com/office/drawing/2014/main" id="{CEAB0132-810F-A4A4-4CFD-2020B6591857}"/>
              </a:ext>
            </a:extLst>
          </p:cNvPr>
          <p:cNvSpPr txBox="1"/>
          <p:nvPr/>
        </p:nvSpPr>
        <p:spPr>
          <a:xfrm>
            <a:off x="567200" y="3271218"/>
            <a:ext cx="5819753" cy="1420325"/>
          </a:xfrm>
          <a:prstGeom prst="rect">
            <a:avLst/>
          </a:prstGeom>
          <a:noFill/>
        </p:spPr>
        <p:txBody>
          <a:bodyPr wrap="square">
            <a:spAutoFit/>
          </a:bodyPr>
          <a:lstStyle/>
          <a:p>
            <a:pPr algn="just">
              <a:lnSpc>
                <a:spcPct val="150000"/>
              </a:lnSpc>
            </a:pPr>
            <a:r>
              <a:rPr lang="vi-VN" sz="2000" dirty="0"/>
              <a:t>Lập phương án thí nghiệm tìm mối liên hệ giữa thể tích khí và áp suất của nó khi giữ nhiệt độ không đổi với các dụng cụ thực hành ở trường.</a:t>
            </a:r>
            <a:endParaRPr lang="en-US" sz="2000" dirty="0"/>
          </a:p>
        </p:txBody>
      </p:sp>
      <p:grpSp>
        <p:nvGrpSpPr>
          <p:cNvPr id="16" name="Group 15">
            <a:extLst>
              <a:ext uri="{FF2B5EF4-FFF2-40B4-BE49-F238E27FC236}">
                <a16:creationId xmlns:a16="http://schemas.microsoft.com/office/drawing/2014/main" id="{297A2560-70C3-ECB0-C752-7EECD6DC8E08}"/>
              </a:ext>
            </a:extLst>
          </p:cNvPr>
          <p:cNvGrpSpPr/>
          <p:nvPr/>
        </p:nvGrpSpPr>
        <p:grpSpPr>
          <a:xfrm>
            <a:off x="6658391" y="2678031"/>
            <a:ext cx="2246167" cy="2228552"/>
            <a:chOff x="5909244" y="3240254"/>
            <a:chExt cx="2246167" cy="2228552"/>
          </a:xfrm>
        </p:grpSpPr>
        <p:sp>
          <p:nvSpPr>
            <p:cNvPr id="17" name="Freeform 15">
              <a:extLst>
                <a:ext uri="{FF2B5EF4-FFF2-40B4-BE49-F238E27FC236}">
                  <a16:creationId xmlns:a16="http://schemas.microsoft.com/office/drawing/2014/main" id="{EA9AFB95-F15E-BB1B-E47E-B4F50E31E2A6}"/>
                </a:ext>
              </a:extLst>
            </p:cNvPr>
            <p:cNvSpPr/>
            <p:nvPr/>
          </p:nvSpPr>
          <p:spPr>
            <a:xfrm>
              <a:off x="5909244" y="3240254"/>
              <a:ext cx="1242977" cy="1186375"/>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t="-25046" r="223" b="-25046"/>
              </a:stretch>
            </a:blipFill>
            <a:ln w="19050">
              <a:solidFill>
                <a:srgbClr val="000000"/>
              </a:solidFill>
            </a:ln>
          </p:spPr>
          <p:txBody>
            <a:bodyPr/>
            <a:lstStyle/>
            <a:p>
              <a:endParaRPr lang="en-US"/>
            </a:p>
          </p:txBody>
        </p:sp>
        <p:sp>
          <p:nvSpPr>
            <p:cNvPr id="18" name="Freeform 5">
              <a:extLst>
                <a:ext uri="{FF2B5EF4-FFF2-40B4-BE49-F238E27FC236}">
                  <a16:creationId xmlns:a16="http://schemas.microsoft.com/office/drawing/2014/main" id="{F4215BDB-8A11-5CBA-7D68-8D33E790B580}"/>
                </a:ext>
              </a:extLst>
            </p:cNvPr>
            <p:cNvSpPr/>
            <p:nvPr/>
          </p:nvSpPr>
          <p:spPr>
            <a:xfrm rot="15833755">
              <a:off x="6224629" y="4417328"/>
              <a:ext cx="718333" cy="531566"/>
            </a:xfrm>
            <a:custGeom>
              <a:avLst/>
              <a:gdLst/>
              <a:ahLst/>
              <a:cxnLst/>
              <a:rect l="l" t="t" r="r" b="b"/>
              <a:pathLst>
                <a:path w="2244215" h="1660719">
                  <a:moveTo>
                    <a:pt x="0" y="0"/>
                  </a:moveTo>
                  <a:lnTo>
                    <a:pt x="2244214" y="0"/>
                  </a:lnTo>
                  <a:lnTo>
                    <a:pt x="2244214" y="1660718"/>
                  </a:lnTo>
                  <a:lnTo>
                    <a:pt x="0" y="1660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9" name="Picture 18">
              <a:extLst>
                <a:ext uri="{FF2B5EF4-FFF2-40B4-BE49-F238E27FC236}">
                  <a16:creationId xmlns:a16="http://schemas.microsoft.com/office/drawing/2014/main" id="{27F9ABA1-11FF-2ECA-0CB5-7C72B6E87632}"/>
                </a:ext>
              </a:extLst>
            </p:cNvPr>
            <p:cNvPicPr>
              <a:picLocks noChangeAspect="1"/>
            </p:cNvPicPr>
            <p:nvPr/>
          </p:nvPicPr>
          <p:blipFill>
            <a:blip r:embed="rId6"/>
            <a:srcRect t="139" b="139"/>
            <a:stretch/>
          </p:blipFill>
          <p:spPr>
            <a:xfrm>
              <a:off x="6981070" y="4297718"/>
              <a:ext cx="1174341" cy="1171088"/>
            </a:xfrm>
            <a:prstGeom prst="ellipse">
              <a:avLst/>
            </a:prstGeom>
            <a:ln w="19050">
              <a:solidFill>
                <a:srgbClr val="000000"/>
              </a:solidFill>
            </a:ln>
          </p:spPr>
        </p:pic>
      </p:grpSp>
    </p:spTree>
    <p:extLst>
      <p:ext uri="{BB962C8B-B14F-4D97-AF65-F5344CB8AC3E}">
        <p14:creationId xmlns:p14="http://schemas.microsoft.com/office/powerpoint/2010/main" val="214605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67FF9E-9956-7637-A19B-64D90B85EACC}"/>
              </a:ext>
            </a:extLst>
          </p:cNvPr>
          <p:cNvSpPr txBox="1"/>
          <p:nvPr/>
        </p:nvSpPr>
        <p:spPr>
          <a:xfrm>
            <a:off x="1118647" y="401629"/>
            <a:ext cx="4267515" cy="400110"/>
          </a:xfrm>
          <a:prstGeom prst="rect">
            <a:avLst/>
          </a:prstGeom>
          <a:noFill/>
        </p:spPr>
        <p:txBody>
          <a:bodyPr wrap="none" rtlCol="0">
            <a:spAutoFit/>
          </a:bodyPr>
          <a:lstStyle/>
          <a:p>
            <a:r>
              <a:rPr lang="en-US" sz="2000" dirty="0" err="1"/>
              <a:t>Bố</a:t>
            </a:r>
            <a:r>
              <a:rPr lang="en-US" sz="2000" dirty="0"/>
              <a:t> </a:t>
            </a:r>
            <a:r>
              <a:rPr lang="en-US" sz="2000" dirty="0" err="1"/>
              <a:t>trí</a:t>
            </a:r>
            <a:r>
              <a:rPr lang="en-US" sz="2000" dirty="0"/>
              <a:t> </a:t>
            </a:r>
            <a:r>
              <a:rPr lang="en-US" sz="2000" dirty="0" err="1"/>
              <a:t>thí</a:t>
            </a:r>
            <a:r>
              <a:rPr lang="en-US" sz="2000" dirty="0"/>
              <a:t> </a:t>
            </a:r>
            <a:r>
              <a:rPr lang="en-US" sz="2000" dirty="0" err="1"/>
              <a:t>nghiệm</a:t>
            </a:r>
            <a:r>
              <a:rPr lang="en-US" sz="2000" dirty="0"/>
              <a:t> </a:t>
            </a:r>
            <a:r>
              <a:rPr lang="en-US" sz="2000" dirty="0" err="1"/>
              <a:t>khảo</a:t>
            </a:r>
            <a:r>
              <a:rPr lang="en-US" sz="2000" dirty="0"/>
              <a:t> </a:t>
            </a:r>
            <a:r>
              <a:rPr lang="en-US" sz="2000" dirty="0" err="1"/>
              <a:t>sát</a:t>
            </a:r>
            <a:r>
              <a:rPr lang="en-US" sz="2000" dirty="0"/>
              <a:t> </a:t>
            </a:r>
            <a:r>
              <a:rPr lang="en-US" sz="2000" dirty="0" err="1"/>
              <a:t>như</a:t>
            </a:r>
            <a:r>
              <a:rPr lang="en-US" sz="2000" dirty="0"/>
              <a:t> </a:t>
            </a:r>
            <a:r>
              <a:rPr lang="en-US" sz="2000" dirty="0" err="1"/>
              <a:t>hình</a:t>
            </a:r>
            <a:r>
              <a:rPr lang="en-US" sz="2000" dirty="0"/>
              <a:t>:</a:t>
            </a:r>
          </a:p>
        </p:txBody>
      </p:sp>
      <p:pic>
        <p:nvPicPr>
          <p:cNvPr id="7" name="Picture 6">
            <a:extLst>
              <a:ext uri="{FF2B5EF4-FFF2-40B4-BE49-F238E27FC236}">
                <a16:creationId xmlns:a16="http://schemas.microsoft.com/office/drawing/2014/main" id="{64F15917-B57E-F93B-787E-B547978534C4}"/>
              </a:ext>
            </a:extLst>
          </p:cNvPr>
          <p:cNvPicPr>
            <a:picLocks noChangeAspect="1"/>
          </p:cNvPicPr>
          <p:nvPr/>
        </p:nvPicPr>
        <p:blipFill>
          <a:blip r:embed="rId2"/>
          <a:stretch>
            <a:fillRect/>
          </a:stretch>
        </p:blipFill>
        <p:spPr>
          <a:xfrm>
            <a:off x="268741" y="226307"/>
            <a:ext cx="750754" cy="750754"/>
          </a:xfrm>
          <a:prstGeom prst="ellipse">
            <a:avLst/>
          </a:prstGeom>
        </p:spPr>
      </p:pic>
      <p:grpSp>
        <p:nvGrpSpPr>
          <p:cNvPr id="16" name="Group 15">
            <a:extLst>
              <a:ext uri="{FF2B5EF4-FFF2-40B4-BE49-F238E27FC236}">
                <a16:creationId xmlns:a16="http://schemas.microsoft.com/office/drawing/2014/main" id="{400B9559-A57E-3E1B-E769-88C9A0B4C2EA}"/>
              </a:ext>
            </a:extLst>
          </p:cNvPr>
          <p:cNvGrpSpPr/>
          <p:nvPr/>
        </p:nvGrpSpPr>
        <p:grpSpPr>
          <a:xfrm>
            <a:off x="644118" y="1181397"/>
            <a:ext cx="8075364" cy="3625040"/>
            <a:chOff x="644118" y="1181397"/>
            <a:chExt cx="8075364" cy="3625040"/>
          </a:xfrm>
        </p:grpSpPr>
        <p:grpSp>
          <p:nvGrpSpPr>
            <p:cNvPr id="14" name="Group 13">
              <a:extLst>
                <a:ext uri="{FF2B5EF4-FFF2-40B4-BE49-F238E27FC236}">
                  <a16:creationId xmlns:a16="http://schemas.microsoft.com/office/drawing/2014/main" id="{F0B3B47C-0E0D-51DE-CF16-8E67EB18A9A9}"/>
                </a:ext>
              </a:extLst>
            </p:cNvPr>
            <p:cNvGrpSpPr/>
            <p:nvPr/>
          </p:nvGrpSpPr>
          <p:grpSpPr>
            <a:xfrm>
              <a:off x="1526005" y="1181397"/>
              <a:ext cx="6091989" cy="3098348"/>
              <a:chOff x="1526005" y="1154163"/>
              <a:chExt cx="6091989" cy="3098348"/>
            </a:xfrm>
          </p:grpSpPr>
          <p:pic>
            <p:nvPicPr>
              <p:cNvPr id="9" name="Picture 8">
                <a:extLst>
                  <a:ext uri="{FF2B5EF4-FFF2-40B4-BE49-F238E27FC236}">
                    <a16:creationId xmlns:a16="http://schemas.microsoft.com/office/drawing/2014/main" id="{97DA47A5-D295-4896-C669-B2D12768D995}"/>
                  </a:ext>
                </a:extLst>
              </p:cNvPr>
              <p:cNvPicPr>
                <a:picLocks noChangeAspect="1"/>
              </p:cNvPicPr>
              <p:nvPr/>
            </p:nvPicPr>
            <p:blipFill>
              <a:blip r:embed="rId3"/>
              <a:stretch>
                <a:fillRect/>
              </a:stretch>
            </p:blipFill>
            <p:spPr>
              <a:xfrm>
                <a:off x="1526005" y="1154163"/>
                <a:ext cx="6091989" cy="3098348"/>
              </a:xfrm>
              <a:prstGeom prst="roundRect">
                <a:avLst>
                  <a:gd name="adj" fmla="val 4232"/>
                </a:avLst>
              </a:prstGeom>
            </p:spPr>
          </p:pic>
          <p:sp>
            <p:nvSpPr>
              <p:cNvPr id="10" name="TextBox 9">
                <a:extLst>
                  <a:ext uri="{FF2B5EF4-FFF2-40B4-BE49-F238E27FC236}">
                    <a16:creationId xmlns:a16="http://schemas.microsoft.com/office/drawing/2014/main" id="{B7C2BF2C-6470-7E64-5A8D-6C6723CCB8B4}"/>
                  </a:ext>
                </a:extLst>
              </p:cNvPr>
              <p:cNvSpPr txBox="1"/>
              <p:nvPr/>
            </p:nvSpPr>
            <p:spPr>
              <a:xfrm>
                <a:off x="3602516" y="1154163"/>
                <a:ext cx="686406" cy="338554"/>
              </a:xfrm>
              <a:prstGeom prst="rect">
                <a:avLst/>
              </a:prstGeom>
              <a:noFill/>
            </p:spPr>
            <p:txBody>
              <a:bodyPr wrap="none" rtlCol="0">
                <a:spAutoFit/>
              </a:bodyPr>
              <a:lstStyle/>
              <a:p>
                <a:r>
                  <a:rPr lang="en-US" sz="1600" dirty="0" err="1"/>
                  <a:t>áp</a:t>
                </a:r>
                <a:r>
                  <a:rPr lang="en-US" sz="1600" dirty="0"/>
                  <a:t> </a:t>
                </a:r>
                <a:r>
                  <a:rPr lang="en-US" sz="1600" dirty="0" err="1"/>
                  <a:t>kế</a:t>
                </a:r>
                <a:endParaRPr lang="en-US" sz="1600" dirty="0"/>
              </a:p>
            </p:txBody>
          </p:sp>
          <p:sp>
            <p:nvSpPr>
              <p:cNvPr id="11" name="TextBox 10">
                <a:extLst>
                  <a:ext uri="{FF2B5EF4-FFF2-40B4-BE49-F238E27FC236}">
                    <a16:creationId xmlns:a16="http://schemas.microsoft.com/office/drawing/2014/main" id="{EF66E899-776A-D426-D6A9-9AA578E2787B}"/>
                  </a:ext>
                </a:extLst>
              </p:cNvPr>
              <p:cNvSpPr txBox="1"/>
              <p:nvPr/>
            </p:nvSpPr>
            <p:spPr>
              <a:xfrm>
                <a:off x="5275243" y="2050733"/>
                <a:ext cx="881973" cy="338554"/>
              </a:xfrm>
              <a:prstGeom prst="rect">
                <a:avLst/>
              </a:prstGeom>
              <a:noFill/>
            </p:spPr>
            <p:txBody>
              <a:bodyPr wrap="none" rtlCol="0">
                <a:spAutoFit/>
              </a:bodyPr>
              <a:lstStyle/>
              <a:p>
                <a:r>
                  <a:rPr lang="en-US" sz="1600" dirty="0" err="1"/>
                  <a:t>pít-tông</a:t>
                </a:r>
                <a:endParaRPr lang="en-US" sz="1600" dirty="0"/>
              </a:p>
            </p:txBody>
          </p:sp>
          <p:sp>
            <p:nvSpPr>
              <p:cNvPr id="12" name="TextBox 11">
                <a:extLst>
                  <a:ext uri="{FF2B5EF4-FFF2-40B4-BE49-F238E27FC236}">
                    <a16:creationId xmlns:a16="http://schemas.microsoft.com/office/drawing/2014/main" id="{E1178B7D-F021-E01B-C2F0-DA3304A431C0}"/>
                  </a:ext>
                </a:extLst>
              </p:cNvPr>
              <p:cNvSpPr txBox="1"/>
              <p:nvPr/>
            </p:nvSpPr>
            <p:spPr>
              <a:xfrm>
                <a:off x="4097961" y="1843082"/>
                <a:ext cx="776175" cy="338554"/>
              </a:xfrm>
              <a:prstGeom prst="rect">
                <a:avLst/>
              </a:prstGeom>
              <a:noFill/>
            </p:spPr>
            <p:txBody>
              <a:bodyPr wrap="square" rtlCol="0">
                <a:spAutoFit/>
              </a:bodyPr>
              <a:lstStyle/>
              <a:p>
                <a:r>
                  <a:rPr lang="en-US" sz="1600" dirty="0"/>
                  <a:t>xi </a:t>
                </a:r>
                <a:r>
                  <a:rPr lang="en-US" sz="1600" dirty="0" err="1"/>
                  <a:t>lanh</a:t>
                </a:r>
                <a:endParaRPr lang="en-US" sz="1600" dirty="0"/>
              </a:p>
            </p:txBody>
          </p:sp>
          <p:sp>
            <p:nvSpPr>
              <p:cNvPr id="13" name="TextBox 12">
                <a:extLst>
                  <a:ext uri="{FF2B5EF4-FFF2-40B4-BE49-F238E27FC236}">
                    <a16:creationId xmlns:a16="http://schemas.microsoft.com/office/drawing/2014/main" id="{3967DD49-5A6F-FD6E-C0F1-A7D24F145E9A}"/>
                  </a:ext>
                </a:extLst>
              </p:cNvPr>
              <p:cNvSpPr txBox="1"/>
              <p:nvPr/>
            </p:nvSpPr>
            <p:spPr>
              <a:xfrm>
                <a:off x="6157216" y="1673805"/>
                <a:ext cx="981714" cy="338554"/>
              </a:xfrm>
              <a:prstGeom prst="rect">
                <a:avLst/>
              </a:prstGeom>
              <a:noFill/>
            </p:spPr>
            <p:txBody>
              <a:bodyPr wrap="square" rtlCol="0">
                <a:spAutoFit/>
              </a:bodyPr>
              <a:lstStyle/>
              <a:p>
                <a:pPr algn="ctr"/>
                <a:r>
                  <a:rPr lang="en-US" sz="1600" dirty="0" err="1"/>
                  <a:t>tay</a:t>
                </a:r>
                <a:r>
                  <a:rPr lang="en-US" sz="1600" dirty="0"/>
                  <a:t> quay</a:t>
                </a:r>
              </a:p>
            </p:txBody>
          </p:sp>
        </p:grpSp>
        <p:sp>
          <p:nvSpPr>
            <p:cNvPr id="15" name="TextBox 14">
              <a:extLst>
                <a:ext uri="{FF2B5EF4-FFF2-40B4-BE49-F238E27FC236}">
                  <a16:creationId xmlns:a16="http://schemas.microsoft.com/office/drawing/2014/main" id="{407F2C58-CFBC-6CF7-C60A-E8E5FB40C8B3}"/>
                </a:ext>
              </a:extLst>
            </p:cNvPr>
            <p:cNvSpPr txBox="1"/>
            <p:nvPr/>
          </p:nvSpPr>
          <p:spPr>
            <a:xfrm>
              <a:off x="644118" y="4406327"/>
              <a:ext cx="8075364" cy="400110"/>
            </a:xfrm>
            <a:prstGeom prst="rect">
              <a:avLst/>
            </a:prstGeom>
            <a:noFill/>
          </p:spPr>
          <p:txBody>
            <a:bodyPr wrap="square" rtlCol="0">
              <a:spAutoFit/>
            </a:bodyPr>
            <a:lstStyle/>
            <a:p>
              <a:pPr algn="ctr"/>
              <a:r>
                <a:rPr lang="en-US" sz="2000" b="1" dirty="0" err="1"/>
                <a:t>Hình</a:t>
              </a:r>
              <a:r>
                <a:rPr lang="en-US" sz="2000" b="1" dirty="0"/>
                <a:t> 2.2. </a:t>
              </a:r>
              <a:r>
                <a:rPr lang="en-US" sz="2000" dirty="0" err="1"/>
                <a:t>Thí</a:t>
              </a:r>
              <a:r>
                <a:rPr lang="en-US" sz="2000" dirty="0"/>
                <a:t> </a:t>
              </a:r>
              <a:r>
                <a:rPr lang="en-US" sz="2000" dirty="0" err="1"/>
                <a:t>nghiệm</a:t>
              </a:r>
              <a:r>
                <a:rPr lang="en-US" sz="2000" dirty="0"/>
                <a:t> </a:t>
              </a:r>
              <a:r>
                <a:rPr lang="en-US" sz="2000" dirty="0" err="1"/>
                <a:t>khảo</a:t>
              </a:r>
              <a:r>
                <a:rPr lang="en-US" sz="2000" dirty="0"/>
                <a:t> </a:t>
              </a:r>
              <a:r>
                <a:rPr lang="en-US" sz="2000" dirty="0" err="1"/>
                <a:t>sát</a:t>
              </a:r>
              <a:r>
                <a:rPr lang="en-US" sz="2000" dirty="0"/>
                <a:t> </a:t>
              </a:r>
              <a:r>
                <a:rPr lang="en-US" sz="2000" dirty="0" err="1"/>
                <a:t>mối</a:t>
              </a:r>
              <a:r>
                <a:rPr lang="en-US" sz="2000" dirty="0"/>
                <a:t> </a:t>
              </a:r>
              <a:r>
                <a:rPr lang="en-US" sz="2000" dirty="0" err="1"/>
                <a:t>liên</a:t>
              </a:r>
              <a:r>
                <a:rPr lang="en-US" sz="2000" dirty="0"/>
                <a:t> </a:t>
              </a:r>
              <a:r>
                <a:rPr lang="en-US" sz="2000" dirty="0" err="1"/>
                <a:t>hệ</a:t>
              </a:r>
              <a:r>
                <a:rPr lang="en-US" sz="2000" dirty="0"/>
                <a:t> </a:t>
              </a:r>
              <a:r>
                <a:rPr lang="en-US" sz="2000" dirty="0" err="1"/>
                <a:t>thể</a:t>
              </a:r>
              <a:r>
                <a:rPr lang="en-US" sz="2000" dirty="0"/>
                <a:t> </a:t>
              </a:r>
              <a:r>
                <a:rPr lang="en-US" sz="2000" dirty="0" err="1"/>
                <a:t>tích</a:t>
              </a:r>
              <a:r>
                <a:rPr lang="en-US" sz="2000" dirty="0"/>
                <a:t> - </a:t>
              </a:r>
              <a:r>
                <a:rPr lang="en-US" sz="2000" dirty="0" err="1"/>
                <a:t>áp</a:t>
              </a:r>
              <a:r>
                <a:rPr lang="en-US" sz="2000" dirty="0"/>
                <a:t> </a:t>
              </a:r>
              <a:r>
                <a:rPr lang="en-US" sz="2000" dirty="0" err="1"/>
                <a:t>suất</a:t>
              </a:r>
              <a:r>
                <a:rPr lang="en-US" sz="2000" dirty="0"/>
                <a:t> </a:t>
              </a:r>
              <a:r>
                <a:rPr lang="en-US" sz="2000" dirty="0" err="1"/>
                <a:t>chất</a:t>
              </a:r>
              <a:r>
                <a:rPr lang="en-US" sz="2000" dirty="0"/>
                <a:t> </a:t>
              </a:r>
              <a:r>
                <a:rPr lang="en-US" sz="2000" dirty="0" err="1"/>
                <a:t>khí</a:t>
              </a:r>
              <a:endParaRPr lang="en-US" sz="2000" dirty="0"/>
            </a:p>
          </p:txBody>
        </p:sp>
      </p:grpSp>
    </p:spTree>
    <p:extLst>
      <p:ext uri="{BB962C8B-B14F-4D97-AF65-F5344CB8AC3E}">
        <p14:creationId xmlns:p14="http://schemas.microsoft.com/office/powerpoint/2010/main" val="30309280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ellular Respiration and its Impact on Health Research Thesis Defense by Slidesgo">
  <a:themeElements>
    <a:clrScheme name="Simple Light">
      <a:dk1>
        <a:srgbClr val="0B3550"/>
      </a:dk1>
      <a:lt1>
        <a:srgbClr val="F6F6F6"/>
      </a:lt1>
      <a:dk2>
        <a:srgbClr val="0584A4"/>
      </a:dk2>
      <a:lt2>
        <a:srgbClr val="74CEC4"/>
      </a:lt2>
      <a:accent1>
        <a:srgbClr val="F2557A"/>
      </a:accent1>
      <a:accent2>
        <a:srgbClr val="FFFFFF"/>
      </a:accent2>
      <a:accent3>
        <a:srgbClr val="FFFFFF"/>
      </a:accent3>
      <a:accent4>
        <a:srgbClr val="FFFFFF"/>
      </a:accent4>
      <a:accent5>
        <a:srgbClr val="FFFFFF"/>
      </a:accent5>
      <a:accent6>
        <a:srgbClr val="FFFFFF"/>
      </a:accent6>
      <a:hlink>
        <a:srgbClr val="012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831</TotalTime>
  <Words>3719</Words>
  <Application>Microsoft Office PowerPoint</Application>
  <PresentationFormat>On-screen Show (16:9)</PresentationFormat>
  <Paragraphs>308</Paragraphs>
  <Slides>61</Slides>
  <Notes>26</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74" baseType="lpstr">
      <vt:lpstr>Poppins</vt:lpstr>
      <vt:lpstr>Albert Sans</vt:lpstr>
      <vt:lpstr>DM Sans</vt:lpstr>
      <vt:lpstr>Albert Sans Medium</vt:lpstr>
      <vt:lpstr>Wingdings</vt:lpstr>
      <vt:lpstr>Cambria Math</vt:lpstr>
      <vt:lpstr>Nunito Light</vt:lpstr>
      <vt:lpstr>Arial</vt:lpstr>
      <vt:lpstr>Calibri</vt:lpstr>
      <vt:lpstr>Albert Sans Light</vt:lpstr>
      <vt:lpstr>Cellular Respiration and its Impact on Health Research Thesis Defense by Slidesgo</vt:lpstr>
      <vt:lpstr>Equation</vt:lpstr>
      <vt:lpstr>MathType 7.0 Equation</vt:lpstr>
      <vt:lpstr>PowerPoint Presentation</vt:lpstr>
      <vt:lpstr>KHỞI ĐỘNG</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Administrator</cp:lastModifiedBy>
  <cp:revision>47</cp:revision>
  <dcterms:modified xsi:type="dcterms:W3CDTF">2025-11-17T12:51:54Z</dcterms:modified>
</cp:coreProperties>
</file>