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Lst>
  <p:notesMasterIdLst>
    <p:notesMasterId r:id="rId25"/>
  </p:notesMasterIdLst>
  <p:handoutMasterIdLst>
    <p:handoutMasterId r:id="rId26"/>
  </p:handoutMasterIdLst>
  <p:sldIdLst>
    <p:sldId id="316" r:id="rId2"/>
    <p:sldId id="308" r:id="rId3"/>
    <p:sldId id="306" r:id="rId4"/>
    <p:sldId id="319" r:id="rId5"/>
    <p:sldId id="311" r:id="rId6"/>
    <p:sldId id="318" r:id="rId7"/>
    <p:sldId id="276" r:id="rId8"/>
    <p:sldId id="312" r:id="rId9"/>
    <p:sldId id="313" r:id="rId10"/>
    <p:sldId id="297" r:id="rId11"/>
    <p:sldId id="295" r:id="rId12"/>
    <p:sldId id="320" r:id="rId13"/>
    <p:sldId id="309" r:id="rId14"/>
    <p:sldId id="321" r:id="rId15"/>
    <p:sldId id="296" r:id="rId16"/>
    <p:sldId id="322" r:id="rId17"/>
    <p:sldId id="298" r:id="rId18"/>
    <p:sldId id="314" r:id="rId19"/>
    <p:sldId id="304" r:id="rId20"/>
    <p:sldId id="315" r:id="rId21"/>
    <p:sldId id="310" r:id="rId22"/>
    <p:sldId id="317" r:id="rId23"/>
    <p:sldId id="266" r:id="rId24"/>
  </p:sldIdLst>
  <p:sldSz cx="12192000" cy="6858000"/>
  <p:notesSz cx="6858000" cy="9144000"/>
  <p:embeddedFontLst>
    <p:embeddedFont>
      <p:font typeface="Calibri Light" panose="020F0302020204030204" pitchFamily="34" charset="0"/>
      <p:regular r:id="rId27"/>
      <p:italic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
      <p:font typeface="Verdana" panose="020B0604030504040204" pitchFamily="34" charset="0"/>
      <p:regular r:id="rId35"/>
      <p:bold r:id="rId36"/>
      <p:italic r:id="rId37"/>
      <p:boldItalic r:id="rId38"/>
    </p:embeddedFont>
    <p:embeddedFont>
      <p:font typeface="Stencil" panose="040409050D0802020404" pitchFamily="82" charset="0"/>
      <p:regular r:id="rId39"/>
    </p:embeddedFont>
    <p:embeddedFont>
      <p:font typeface="宋体" panose="02010600030101010101" pitchFamily="2" charset="-122"/>
      <p:regular r:id="rId40"/>
    </p:embeddedFont>
    <p:embeddedFont>
      <p:font typeface="#9Slide03 Sofia Pro Soft Bold" panose="020B0604020202020204" charset="-93"/>
      <p:bold r:id="rId41"/>
    </p:embeddedFont>
    <p:embeddedFont>
      <p:font typeface="Questrial" panose="020B0604020202020204" charset="-93"/>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9A3C3"/>
    <a:srgbClr val="FFE699"/>
    <a:srgbClr val="00A69C"/>
    <a:srgbClr val="0AA06E"/>
    <a:srgbClr val="2B8F66"/>
    <a:srgbClr val="FFFFFF"/>
    <a:srgbClr val="C5E0B4"/>
    <a:srgbClr val="0F3041"/>
    <a:srgbClr val="EC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476" autoAdjust="0"/>
    <p:restoredTop sz="94660"/>
  </p:normalViewPr>
  <p:slideViewPr>
    <p:cSldViewPr snapToGrid="0">
      <p:cViewPr varScale="1">
        <p:scale>
          <a:sx n="71" d="100"/>
          <a:sy n="71" d="100"/>
        </p:scale>
        <p:origin x="150" y="84"/>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9Slide03 Sofia Pro Soft Bold" panose="020B0000000000000000"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9Slide03 Sofia Pro Soft Bold" panose="020B0000000000000000" pitchFamily="34" charset="0"/>
              </a:rPr>
              <a:t>2025/11/24</a:t>
            </a:fld>
            <a:endParaRPr lang="zh-CN" altLang="en-US">
              <a:latin typeface="#9Slide03 Sofia Pro Soft Bold" panose="020B0000000000000000"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9Slide03 Sofia Pro Soft Bold" panose="020B0000000000000000"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9Slide03 Sofia Pro Soft Bold" panose="020B0000000000000000" pitchFamily="34" charset="0"/>
              </a:rPr>
              <a:t>‹#›</a:t>
            </a:fld>
            <a:endParaRPr lang="zh-CN" altLang="en-US">
              <a:latin typeface="#9Slide03 Sofia Pro Soft Bold" panose="020B0000000000000000"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D2A48B96-639E-45A3-A0BA-2464DFDB1FAA}" type="datetimeFigureOut">
              <a:rPr lang="zh-CN" altLang="en-US" smtClean="0"/>
              <a:pPr/>
              <a:t>2025/11/24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2pPr>
    <a:lvl3pPr marL="9144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3pPr>
    <a:lvl4pPr marL="13716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4pPr>
    <a:lvl5pPr marL="18288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vi-VN"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C279E7F-99F7-4A34-8EF8-5CD05C18F7F2}" type="slidenum">
              <a:rPr lang="en-US" altLang="vi-VN" smtClean="0"/>
              <a:pPr/>
              <a:t>1</a:t>
            </a:fld>
            <a:endParaRPr lang="en-US" altLang="vi-VN" smtClean="0"/>
          </a:p>
        </p:txBody>
      </p:sp>
    </p:spTree>
    <p:extLst>
      <p:ext uri="{BB962C8B-B14F-4D97-AF65-F5344CB8AC3E}">
        <p14:creationId xmlns:p14="http://schemas.microsoft.com/office/powerpoint/2010/main" val="144174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AB924962-3816-43BA-9BCB-0E93DF6D0E52}" type="datetimeFigureOut">
              <a:rPr lang="zh-CN" altLang="en-US" smtClean="0"/>
              <a:pPr/>
              <a:t>2025/11/24</a:t>
            </a:fld>
            <a:endParaRPr lang="zh-CN" alt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18937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125175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4028795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2031733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4275639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1284514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3129462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4000252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356591" y="1047747"/>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extLst>
      <p:ext uri="{BB962C8B-B14F-4D97-AF65-F5344CB8AC3E}">
        <p14:creationId xmlns:p14="http://schemas.microsoft.com/office/powerpoint/2010/main" val="160730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ABBA846-BFE6-4A6F-6ACC-424D822D5481}"/>
              </a:ext>
            </a:extLst>
          </p:cNvPr>
          <p:cNvGrpSpPr/>
          <p:nvPr userDrawn="1"/>
        </p:nvGrpSpPr>
        <p:grpSpPr>
          <a:xfrm>
            <a:off x="0" y="-3115"/>
            <a:ext cx="12192000" cy="6861116"/>
            <a:chOff x="0" y="-3115"/>
            <a:chExt cx="12192000" cy="6861116"/>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1"/>
              <a:ext cx="12192000" cy="4881093"/>
            </a:xfrm>
            <a:prstGeom prst="rect">
              <a:avLst/>
            </a:prstGeom>
            <a:solidFill>
              <a:schemeClr val="accent6">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687112" y="-3115"/>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3672498"/>
              <a:ext cx="12192000" cy="3185503"/>
            </a:xfrm>
            <a:prstGeom prst="rect">
              <a:avLst/>
            </a:prstGeom>
            <a:solidFill>
              <a:schemeClr val="accent4">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466892" y="292901"/>
              <a:ext cx="1123233" cy="1038992"/>
            </a:xfrm>
            <a:prstGeom prst="rect">
              <a:avLst/>
            </a:prstGeom>
          </p:spPr>
        </p:pic>
        <p:grpSp>
          <p:nvGrpSpPr>
            <p:cNvPr id="11" name="Group 10">
              <a:extLst>
                <a:ext uri="{FF2B5EF4-FFF2-40B4-BE49-F238E27FC236}">
                  <a16:creationId xmlns:a16="http://schemas.microsoft.com/office/drawing/2014/main" id="{B4F3B753-0755-07AE-914C-EE42794D84D6}"/>
                </a:ext>
              </a:extLst>
            </p:cNvPr>
            <p:cNvGrpSpPr/>
            <p:nvPr userDrawn="1"/>
          </p:nvGrpSpPr>
          <p:grpSpPr>
            <a:xfrm>
              <a:off x="2634518" y="1337636"/>
              <a:ext cx="6810085" cy="2994182"/>
              <a:chOff x="2690957" y="2493218"/>
              <a:chExt cx="6810085" cy="2994182"/>
            </a:xfrm>
          </p:grpSpPr>
          <p:pic>
            <p:nvPicPr>
              <p:cNvPr id="9"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572000" y="2493218"/>
                <a:ext cx="2906631" cy="1895632"/>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690957" y="3099800"/>
                <a:ext cx="6810085" cy="2387600"/>
              </a:xfrm>
              <a:prstGeom prst="rect">
                <a:avLst/>
              </a:prstGeom>
            </p:spPr>
          </p:pic>
        </p:grpSp>
        <p:pic>
          <p:nvPicPr>
            <p:cNvPr id="24" name="图片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grpSp>
      <p:sp>
        <p:nvSpPr>
          <p:cNvPr id="3" name="副标题 2"/>
          <p:cNvSpPr>
            <a:spLocks noGrp="1"/>
          </p:cNvSpPr>
          <p:nvPr>
            <p:ph type="subTitle" idx="1" hasCustomPrompt="1"/>
          </p:nvPr>
        </p:nvSpPr>
        <p:spPr>
          <a:xfrm>
            <a:off x="1590125" y="5487674"/>
            <a:ext cx="9144000" cy="656822"/>
          </a:xfrm>
        </p:spPr>
        <p:txBody>
          <a:bodyPr>
            <a:normAutofit/>
          </a:bodyPr>
          <a:lstStyle>
            <a:lvl1pPr marL="0" indent="0" algn="ctr">
              <a:buNone/>
              <a:defRPr sz="3200" baseline="0">
                <a:solidFill>
                  <a:srgbClr val="0F30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BÀI 9: VẬT LIỆU POLYMER</a:t>
            </a:r>
            <a:endParaRPr lang="zh-CN" altLang="en-US"/>
          </a:p>
        </p:txBody>
      </p:sp>
      <p:pic>
        <p:nvPicPr>
          <p:cNvPr id="29" name="Picture 28">
            <a:extLst>
              <a:ext uri="{FF2B5EF4-FFF2-40B4-BE49-F238E27FC236}">
                <a16:creationId xmlns:a16="http://schemas.microsoft.com/office/drawing/2014/main" id="{1583B455-B473-BB86-ACA8-2EB9AFDB73B9}"/>
              </a:ext>
            </a:extLst>
          </p:cNvPr>
          <p:cNvPicPr>
            <a:picLocks noChangeAspect="1"/>
          </p:cNvPicPr>
          <p:nvPr userDrawn="1"/>
        </p:nvPicPr>
        <p:blipFill>
          <a:blip r:embed="rId4"/>
          <a:stretch>
            <a:fillRect/>
          </a:stretch>
        </p:blipFill>
        <p:spPr>
          <a:xfrm rot="1349642">
            <a:off x="10817020" y="4152106"/>
            <a:ext cx="986308" cy="986308"/>
          </a:xfrm>
          <a:prstGeom prst="rect">
            <a:avLst/>
          </a:prstGeom>
        </p:spPr>
      </p:pic>
      <p:sp>
        <p:nvSpPr>
          <p:cNvPr id="30" name="Title 29">
            <a:extLst>
              <a:ext uri="{FF2B5EF4-FFF2-40B4-BE49-F238E27FC236}">
                <a16:creationId xmlns:a16="http://schemas.microsoft.com/office/drawing/2014/main" id="{1EDE7FAB-DF6F-DE9B-C46A-859690A528E2}"/>
              </a:ext>
            </a:extLst>
          </p:cNvPr>
          <p:cNvSpPr>
            <a:spLocks noGrp="1"/>
          </p:cNvSpPr>
          <p:nvPr>
            <p:ph type="title" hasCustomPrompt="1"/>
          </p:nvPr>
        </p:nvSpPr>
        <p:spPr>
          <a:xfrm>
            <a:off x="3703895" y="3931283"/>
            <a:ext cx="7836289" cy="1325563"/>
          </a:xfrm>
        </p:spPr>
        <p:txBody>
          <a:bodyPr>
            <a:normAutofit/>
          </a:bodyPr>
          <a:lstStyle>
            <a:lvl1pPr>
              <a:defRPr sz="3200"/>
            </a:lvl1pPr>
          </a:lstStyle>
          <a:p>
            <a:r>
              <a:rPr lang="en-US" smtClean="0"/>
              <a:t>POLYMER</a:t>
            </a:r>
            <a:endParaRPr lang="en-US"/>
          </a:p>
        </p:txBody>
      </p:sp>
      <p:sp>
        <p:nvSpPr>
          <p:cNvPr id="37" name="日期占位符 3">
            <a:extLst>
              <a:ext uri="{FF2B5EF4-FFF2-40B4-BE49-F238E27FC236}">
                <a16:creationId xmlns:a16="http://schemas.microsoft.com/office/drawing/2014/main" id="{81D632CC-86DF-7FCC-57F4-83C86D44E19D}"/>
              </a:ext>
            </a:extLst>
          </p:cNvPr>
          <p:cNvSpPr txBox="1">
            <a:spLocks/>
          </p:cNvSpPr>
          <p:nvPr userDrawn="1"/>
        </p:nvSpPr>
        <p:spPr>
          <a:xfrm>
            <a:off x="1179815" y="6423208"/>
            <a:ext cx="3106479"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SIÊU DỰ ÁN HÓA 12 CHƯƠNG TRÌNH MỚI</a:t>
            </a:r>
            <a:endParaRPr lang="zh-CN" altLang="en-US"/>
          </a:p>
        </p:txBody>
      </p:sp>
      <p:sp>
        <p:nvSpPr>
          <p:cNvPr id="39" name="Title 29">
            <a:extLst>
              <a:ext uri="{FF2B5EF4-FFF2-40B4-BE49-F238E27FC236}">
                <a16:creationId xmlns:a16="http://schemas.microsoft.com/office/drawing/2014/main" id="{DEA9E4EA-CEFB-5258-0574-9357F235F27F}"/>
              </a:ext>
            </a:extLst>
          </p:cNvPr>
          <p:cNvSpPr txBox="1">
            <a:spLocks/>
          </p:cNvSpPr>
          <p:nvPr userDrawn="1"/>
        </p:nvSpPr>
        <p:spPr>
          <a:xfrm>
            <a:off x="1173676" y="3931283"/>
            <a:ext cx="78362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mtClean="0">
                <a:solidFill>
                  <a:schemeClr val="accent5">
                    <a:lumMod val="50000"/>
                  </a:schemeClr>
                </a:solidFill>
              </a:rPr>
              <a:t>CHỦ</a:t>
            </a:r>
            <a:r>
              <a:rPr lang="en-US" baseline="0" smtClean="0">
                <a:solidFill>
                  <a:schemeClr val="accent5">
                    <a:lumMod val="50000"/>
                  </a:schemeClr>
                </a:solidFill>
              </a:rPr>
              <a:t> ĐỀ 4:</a:t>
            </a:r>
            <a:endParaRPr lang="en-US">
              <a:solidFill>
                <a:schemeClr val="accent5">
                  <a:lumMod val="50000"/>
                </a:scheme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845532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24662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1498677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3793783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224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zh-CN" smtClean="0"/>
              <a:t>SIÊU DỰ ÁN HÓA 12 CHƯƠNG TRÌNH MỚI</a:t>
            </a:r>
            <a:endParaRPr lang="zh-CN" altLang="en-US"/>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r>
              <a:rPr lang="en-US" altLang="zh-CN" smtClean="0"/>
              <a:t>NHÓM 6 - Nhóm trưởng: Thầy Nguyễn Trung Kiên</a:t>
            </a:r>
            <a:endParaRPr lang="zh-CN" altLang="en-US"/>
          </a:p>
        </p:txBody>
      </p:sp>
    </p:spTree>
    <p:extLst>
      <p:ext uri="{BB962C8B-B14F-4D97-AF65-F5344CB8AC3E}">
        <p14:creationId xmlns:p14="http://schemas.microsoft.com/office/powerpoint/2010/main" val="4117693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AB924962-3816-43BA-9BCB-0E93DF6D0E52}" type="datetimeFigureOut">
              <a:rPr lang="zh-CN" altLang="en-US" smtClean="0"/>
              <a:pPr/>
              <a:t>2025/11/24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71475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AB924962-3816-43BA-9BCB-0E93DF6D0E52}" type="datetimeFigureOut">
              <a:rPr lang="zh-CN" altLang="en-US" smtClean="0"/>
              <a:pPr/>
              <a:t>2025/11/24</a:t>
            </a:fld>
            <a:endParaRPr lang="zh-CN" alt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zh-CN" alt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FE987BC6-219C-41BA-B7BF-D5EC59099B72}" type="slidenum">
              <a:rPr lang="zh-CN" altLang="en-US" smtClean="0"/>
              <a:pPr/>
              <a:t>‹#›</a:t>
            </a:fld>
            <a:endParaRPr lang="zh-CN" altLang="en-US"/>
          </a:p>
        </p:txBody>
      </p:sp>
    </p:spTree>
    <p:extLst>
      <p:ext uri="{BB962C8B-B14F-4D97-AF65-F5344CB8AC3E}">
        <p14:creationId xmlns:p14="http://schemas.microsoft.com/office/powerpoint/2010/main" val="223346385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AB924962-3816-43BA-9BCB-0E93DF6D0E52}" type="datetimeFigureOut">
              <a:rPr lang="zh-CN" altLang="en-US" smtClean="0"/>
              <a:pPr/>
              <a:t>2025/11/24</a:t>
            </a:fld>
            <a:endParaRPr lang="zh-CN" alt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zh-CN" alt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FE987BC6-219C-41BA-B7BF-D5EC59099B72}" type="slidenum">
              <a:rPr lang="zh-CN" altLang="en-US" smtClean="0"/>
              <a:pPr/>
              <a:t>‹#›</a:t>
            </a:fld>
            <a:endParaRPr lang="zh-CN" altLang="en-US"/>
          </a:p>
        </p:txBody>
      </p:sp>
      <p:sp>
        <p:nvSpPr>
          <p:cNvPr id="7" name="9Slide.vn - 2019">
            <a:extLst>
              <a:ext uri="{FF2B5EF4-FFF2-40B4-BE49-F238E27FC236}">
                <a16:creationId xmlns:a16="http://schemas.microsoft.com/office/drawing/2014/main" id="{57BF248A-8300-D382-C0FD-7F2F2C7A5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Google Shape;10;p15">
            <a:extLst>
              <a:ext uri="{FF2B5EF4-FFF2-40B4-BE49-F238E27FC236}">
                <a16:creationId xmlns:a16="http://schemas.microsoft.com/office/drawing/2014/main" id="{6921CDAB-DFFB-859D-D802-691E0FA918C0}"/>
              </a:ext>
            </a:extLst>
          </p:cNvPr>
          <p:cNvPicPr preferRelativeResize="0"/>
          <p:nvPr userDrawn="1"/>
        </p:nvPicPr>
        <p:blipFill rotWithShape="1">
          <a:blip r:embed="rId20">
            <a:duotone>
              <a:schemeClr val="accent4">
                <a:shade val="45000"/>
                <a:satMod val="135000"/>
              </a:schemeClr>
              <a:prstClr val="white"/>
            </a:duotone>
            <a:extLst>
              <a:ext uri="{BEBA8EAE-BF5A-486C-A8C5-ECC9F3942E4B}">
                <a14:imgProps xmlns:a14="http://schemas.microsoft.com/office/drawing/2010/main">
                  <a14:imgLayer r:embed="rId21">
                    <a14:imgEffect>
                      <a14:colorTemperature colorTemp="4700"/>
                    </a14:imgEffect>
                  </a14:imgLayer>
                </a14:imgProps>
              </a:ext>
            </a:extLst>
          </a:blip>
          <a:srcRect l="7943" b="-4419"/>
          <a:stretch>
            <a:fillRect/>
          </a:stretch>
        </p:blipFill>
        <p:spPr>
          <a:xfrm>
            <a:off x="1" y="-134029"/>
            <a:ext cx="12192000" cy="743157"/>
          </a:xfrm>
          <a:prstGeom prst="rect">
            <a:avLst/>
          </a:prstGeom>
          <a:noFill/>
          <a:ln>
            <a:noFill/>
          </a:ln>
        </p:spPr>
      </p:pic>
      <p:sp>
        <p:nvSpPr>
          <p:cNvPr id="9" name="Google Shape;11;p15">
            <a:extLst>
              <a:ext uri="{FF2B5EF4-FFF2-40B4-BE49-F238E27FC236}">
                <a16:creationId xmlns:a16="http://schemas.microsoft.com/office/drawing/2014/main" id="{9BD8A69C-5D7E-EF8B-3234-6F3A827C6E25}"/>
              </a:ext>
            </a:extLst>
          </p:cNvPr>
          <p:cNvSpPr txBox="1"/>
          <p:nvPr userDrawn="1"/>
        </p:nvSpPr>
        <p:spPr>
          <a:xfrm>
            <a:off x="2438175" y="-81248"/>
            <a:ext cx="9483728"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smtClean="0">
                <a:solidFill>
                  <a:srgbClr val="0070C0"/>
                </a:solidFill>
                <a:latin typeface="Questrial"/>
                <a:ea typeface="Questrial"/>
                <a:cs typeface="Questrial"/>
                <a:sym typeface="Questrial"/>
              </a:rPr>
              <a:t>VẬT</a:t>
            </a:r>
            <a:r>
              <a:rPr lang="en-US" sz="4000" b="1" i="0" u="none" strike="noStrike" cap="none" baseline="0" smtClean="0">
                <a:solidFill>
                  <a:srgbClr val="0070C0"/>
                </a:solidFill>
                <a:latin typeface="Questrial"/>
                <a:ea typeface="Questrial"/>
                <a:cs typeface="Questrial"/>
                <a:sym typeface="Questrial"/>
              </a:rPr>
              <a:t> LIỆU POLYMER</a:t>
            </a:r>
            <a:endParaRPr sz="4000" b="1" i="0" u="none" strike="noStrike" cap="none" dirty="0">
              <a:solidFill>
                <a:srgbClr val="0070C0"/>
              </a:solidFill>
              <a:latin typeface="Tahoma" panose="020B0604030504040204"/>
              <a:ea typeface="Tahoma" panose="020B0604030504040204"/>
              <a:cs typeface="Tahoma" panose="020B0604030504040204"/>
              <a:sym typeface="Tahoma" panose="020B0604030504040204"/>
            </a:endParaRPr>
          </a:p>
        </p:txBody>
      </p:sp>
      <p:sp>
        <p:nvSpPr>
          <p:cNvPr id="10" name="Google Shape;12;p15">
            <a:extLst>
              <a:ext uri="{FF2B5EF4-FFF2-40B4-BE49-F238E27FC236}">
                <a16:creationId xmlns:a16="http://schemas.microsoft.com/office/drawing/2014/main" id="{96A0F8C4-F8D7-0459-A427-7C5A11B22A1C}"/>
              </a:ext>
            </a:extLst>
          </p:cNvPr>
          <p:cNvSpPr txBox="1"/>
          <p:nvPr userDrawn="1"/>
        </p:nvSpPr>
        <p:spPr>
          <a:xfrm>
            <a:off x="734047" y="-68084"/>
            <a:ext cx="119367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smtClean="0">
                <a:solidFill>
                  <a:srgbClr val="0070C0"/>
                </a:solidFill>
                <a:latin typeface="Questrial"/>
                <a:ea typeface="Questrial"/>
                <a:cs typeface="Questrial"/>
                <a:sym typeface="Questrial"/>
              </a:rPr>
              <a:t>Chủ đề</a:t>
            </a:r>
            <a:r>
              <a:rPr lang="en-US" sz="2000" b="1" i="0" u="none" strike="noStrike" cap="none" baseline="0" smtClean="0">
                <a:solidFill>
                  <a:srgbClr val="0070C0"/>
                </a:solidFill>
                <a:latin typeface="Questrial"/>
                <a:ea typeface="Questrial"/>
                <a:cs typeface="Questrial"/>
                <a:sym typeface="Questrial"/>
              </a:rPr>
              <a:t> </a:t>
            </a:r>
            <a:br>
              <a:rPr lang="en-US" sz="2000" b="1" i="0" u="none" strike="noStrike" cap="none" baseline="0" smtClean="0">
                <a:solidFill>
                  <a:srgbClr val="0070C0"/>
                </a:solidFill>
                <a:latin typeface="Questrial"/>
                <a:ea typeface="Questrial"/>
                <a:cs typeface="Questrial"/>
                <a:sym typeface="Questrial"/>
              </a:rPr>
            </a:br>
            <a:r>
              <a:rPr lang="en-US" sz="2000" b="1" i="0" u="none" strike="noStrike" cap="none" baseline="0" smtClean="0">
                <a:solidFill>
                  <a:srgbClr val="0070C0"/>
                </a:solidFill>
                <a:latin typeface="Questrial"/>
                <a:ea typeface="Questrial"/>
                <a:cs typeface="Questrial"/>
                <a:sym typeface="Questrial"/>
              </a:rPr>
              <a:t>4</a:t>
            </a:r>
            <a:endParaRPr sz="2000" b="1" dirty="0">
              <a:solidFill>
                <a:srgbClr val="0070C0"/>
              </a:solidFill>
            </a:endParaRPr>
          </a:p>
        </p:txBody>
      </p:sp>
      <p:sp>
        <p:nvSpPr>
          <p:cNvPr id="11" name="Google Shape;13;p15">
            <a:extLst>
              <a:ext uri="{FF2B5EF4-FFF2-40B4-BE49-F238E27FC236}">
                <a16:creationId xmlns:a16="http://schemas.microsoft.com/office/drawing/2014/main" id="{89A15E66-DA8A-FE5A-ACA4-636B266E65E5}"/>
              </a:ext>
            </a:extLst>
          </p:cNvPr>
          <p:cNvSpPr txBox="1"/>
          <p:nvPr userDrawn="1"/>
        </p:nvSpPr>
        <p:spPr>
          <a:xfrm>
            <a:off x="-200896" y="-51408"/>
            <a:ext cx="1073849"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smtClean="0">
                <a:solidFill>
                  <a:srgbClr val="0070C0"/>
                </a:solidFill>
                <a:latin typeface="Questrial"/>
                <a:ea typeface="Questrial"/>
                <a:cs typeface="Questrial"/>
                <a:sym typeface="Questrial"/>
              </a:rPr>
              <a:t>CD</a:t>
            </a:r>
            <a:endParaRPr sz="3600" b="1" i="0" u="none" strike="noStrike" cap="none" dirty="0">
              <a:solidFill>
                <a:srgbClr val="0070C0"/>
              </a:solidFill>
              <a:latin typeface="Questrial"/>
              <a:ea typeface="Questrial"/>
              <a:cs typeface="Questrial"/>
              <a:sym typeface="Questrial"/>
            </a:endParaRPr>
          </a:p>
        </p:txBody>
      </p:sp>
      <p:sp>
        <p:nvSpPr>
          <p:cNvPr id="12" name="Google Shape;14;p15">
            <a:extLst>
              <a:ext uri="{FF2B5EF4-FFF2-40B4-BE49-F238E27FC236}">
                <a16:creationId xmlns:a16="http://schemas.microsoft.com/office/drawing/2014/main" id="{F1D5915A-C034-98D8-6ED7-F2A120264595}"/>
              </a:ext>
            </a:extLst>
          </p:cNvPr>
          <p:cNvSpPr txBox="1"/>
          <p:nvPr userDrawn="1"/>
        </p:nvSpPr>
        <p:spPr>
          <a:xfrm>
            <a:off x="1292992" y="-38380"/>
            <a:ext cx="2010487"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0070C0"/>
                </a:solidFill>
                <a:latin typeface="Questrial"/>
                <a:ea typeface="Questrial"/>
                <a:cs typeface="Questrial"/>
                <a:sym typeface="Questrial"/>
              </a:rPr>
              <a:t>BÀI</a:t>
            </a:r>
          </a:p>
          <a:p>
            <a:pPr marL="0" marR="0" lvl="0" indent="0" algn="ctr" rtl="0">
              <a:spcBef>
                <a:spcPts val="0"/>
              </a:spcBef>
              <a:spcAft>
                <a:spcPts val="0"/>
              </a:spcAft>
              <a:buNone/>
            </a:pPr>
            <a:r>
              <a:rPr lang="en-US" sz="1800" b="1" i="0" u="none" strike="noStrike" cap="none" smtClean="0">
                <a:solidFill>
                  <a:srgbClr val="0070C0"/>
                </a:solidFill>
                <a:latin typeface="Questrial"/>
                <a:ea typeface="Questrial"/>
                <a:cs typeface="Questrial"/>
                <a:sym typeface="Questrial"/>
              </a:rPr>
              <a:t>9</a:t>
            </a:r>
            <a:endParaRPr sz="1800" b="1" i="0" u="none" strike="noStrike" cap="none" dirty="0">
              <a:solidFill>
                <a:srgbClr val="0070C0"/>
              </a:solidFill>
              <a:latin typeface="Questrial"/>
              <a:ea typeface="Questrial"/>
              <a:cs typeface="Questrial"/>
              <a:sym typeface="Questrial"/>
            </a:endParaRPr>
          </a:p>
        </p:txBody>
      </p:sp>
    </p:spTree>
    <p:extLst>
      <p:ext uri="{BB962C8B-B14F-4D97-AF65-F5344CB8AC3E}">
        <p14:creationId xmlns:p14="http://schemas.microsoft.com/office/powerpoint/2010/main" val="116416184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4" r:id="rId12"/>
    <p:sldLayoutId id="2147483751" r:id="rId13"/>
    <p:sldLayoutId id="2147483753" r:id="rId14"/>
    <p:sldLayoutId id="2147483754" r:id="rId15"/>
    <p:sldLayoutId id="2147483755" r:id="rId16"/>
    <p:sldLayoutId id="2147483757" r:id="rId17"/>
    <p:sldLayoutId id="2147483649" r:id="rId18"/>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jpe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Rectangle 31"/>
          <p:cNvGraphicFramePr>
            <a:graphicFrameLocks/>
          </p:cNvGraphicFramePr>
          <p:nvPr/>
        </p:nvGraphicFramePr>
        <p:xfrm>
          <a:off x="3048000" y="1397000"/>
          <a:ext cx="6096000" cy="4064000"/>
        </p:xfrm>
        <a:graphic>
          <a:graphicData uri="http://schemas.openxmlformats.org/presentationml/2006/ole">
            <mc:AlternateContent xmlns:mc="http://schemas.openxmlformats.org/markup-compatibility/2006">
              <mc:Choice xmlns:v="urn:schemas-microsoft-com:vml" Requires="v">
                <p:oleObj spid="_x0000_s2072" name="Equation" r:id="rId4" imgW="0" imgH="0" progId="Equation.3">
                  <p:embed/>
                </p:oleObj>
              </mc:Choice>
              <mc:Fallback>
                <p:oleObj name="Equation" r:id="rId4" imgW="0" imgH="0" progId="Equation.3">
                  <p:embed/>
                  <p:pic>
                    <p:nvPicPr>
                      <p:cNvPr id="4098" name="Rectangle 3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3048000" y="1397000"/>
                        <a:ext cx="6096000" cy="406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Rectangle 34"/>
          <p:cNvSpPr>
            <a:spLocks noChangeArrowheads="1"/>
          </p:cNvSpPr>
          <p:nvPr/>
        </p:nvSpPr>
        <p:spPr bwMode="auto">
          <a:xfrm>
            <a:off x="1524001" y="16981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sp>
        <p:nvSpPr>
          <p:cNvPr id="4100" name="Rectangle 36"/>
          <p:cNvSpPr>
            <a:spLocks noChangeArrowheads="1"/>
          </p:cNvSpPr>
          <p:nvPr/>
        </p:nvSpPr>
        <p:spPr bwMode="auto">
          <a:xfrm>
            <a:off x="1524001" y="176002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sp>
        <p:nvSpPr>
          <p:cNvPr id="4101" name="Rectangle 53"/>
          <p:cNvSpPr>
            <a:spLocks noChangeArrowheads="1"/>
          </p:cNvSpPr>
          <p:nvPr/>
        </p:nvSpPr>
        <p:spPr bwMode="auto">
          <a:xfrm>
            <a:off x="1524001" y="9488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70000"/>
              <a:buFont typeface="Wingdings" panose="05000000000000000000" pitchFamily="2" charset="2"/>
              <a:buChar char="¡"/>
              <a:defRPr sz="29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5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tx2"/>
              </a:buClr>
              <a:buSzPct val="65000"/>
              <a:buFont typeface="Wingdings" panose="05000000000000000000" pitchFamily="2" charset="2"/>
              <a:buChar char="¡"/>
              <a:defRPr sz="22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l"/>
              <a:defRPr sz="19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60000"/>
              <a:buFont typeface="Wingdings" panose="05000000000000000000" pitchFamily="2" charset="2"/>
              <a:buChar char="¡"/>
              <a:defRPr sz="19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endParaRPr lang="vi-VN" altLang="vi-VN" sz="1800">
              <a:latin typeface="Arial" panose="020B0604020202020204" pitchFamily="34" charset="0"/>
            </a:endParaRPr>
          </a:p>
        </p:txBody>
      </p:sp>
      <p:pic>
        <p:nvPicPr>
          <p:cNvPr id="4102" name="Picture 1" descr="A Dreamy World (7)"/>
          <p:cNvPicPr>
            <a:picLocks noChangeAspect="1"/>
          </p:cNvPicPr>
          <p:nvPr isPhoto="1"/>
        </p:nvPicPr>
        <p:blipFill>
          <a:blip r:embed="rId5">
            <a:extLst>
              <a:ext uri="{28A0092B-C50C-407E-A947-70E740481C1C}">
                <a14:useLocalDpi xmlns:a14="http://schemas.microsoft.com/office/drawing/2010/main" val="0"/>
              </a:ext>
            </a:extLst>
          </a:blip>
          <a:srcRect/>
          <a:stretch>
            <a:fillRect/>
          </a:stretch>
        </p:blipFill>
        <p:spPr bwMode="auto">
          <a:xfrm>
            <a:off x="0" y="-149902"/>
            <a:ext cx="12192000" cy="700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8672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A56859-5624-115F-58FC-411319F0C6EF}"/>
              </a:ext>
            </a:extLst>
          </p:cNvPr>
          <p:cNvGrpSpPr/>
          <p:nvPr/>
        </p:nvGrpSpPr>
        <p:grpSpPr>
          <a:xfrm>
            <a:off x="5113622" y="1322768"/>
            <a:ext cx="6881153" cy="914400"/>
            <a:chOff x="558818" y="920009"/>
            <a:chExt cx="8523026" cy="914400"/>
          </a:xfrm>
        </p:grpSpPr>
        <p:sp>
          <p:nvSpPr>
            <p:cNvPr id="23" name="文本框 22"/>
            <p:cNvSpPr txBox="1"/>
            <p:nvPr/>
          </p:nvSpPr>
          <p:spPr>
            <a:xfrm>
              <a:off x="1502763" y="1280849"/>
              <a:ext cx="7579081" cy="461665"/>
            </a:xfrm>
            <a:prstGeom prst="rect">
              <a:avLst/>
            </a:prstGeom>
            <a:noFill/>
          </p:spPr>
          <p:txBody>
            <a:bodyPr wrap="square" rtlCol="0">
              <a:spAutoFit/>
              <a:scene3d>
                <a:camera prst="orthographicFront"/>
                <a:lightRig rig="threePt" dir="t"/>
              </a:scene3d>
              <a:sp3d contourW="12700"/>
            </a:bodyPr>
            <a:lstStyle/>
            <a:p>
              <a:r>
                <a:rPr lang="en-US" altLang="zh-CN" sz="2400" b="1" dirty="0" smtClean="0">
                  <a:solidFill>
                    <a:srgbClr val="C00000"/>
                  </a:solidFill>
                  <a:latin typeface="Arial" panose="020B0604020202020204" pitchFamily="34" charset="0"/>
                  <a:cs typeface="Arial" panose="020B0604020202020204" pitchFamily="34" charset="0"/>
                </a:rPr>
                <a:t>Hãy hoàn thành nội dung trong bảng sau</a:t>
              </a:r>
              <a:endParaRPr lang="zh-CN" altLang="en-US" sz="2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558818" y="920009"/>
              <a:ext cx="914400" cy="914400"/>
            </a:xfrm>
            <a:prstGeom prst="rect">
              <a:avLst/>
            </a:prstGeom>
          </p:spPr>
        </p:pic>
      </p:grpSp>
      <p:sp>
        <p:nvSpPr>
          <p:cNvPr id="13" name="Title 1">
            <a:extLst>
              <a:ext uri="{FF2B5EF4-FFF2-40B4-BE49-F238E27FC236}">
                <a16:creationId xmlns:a16="http://schemas.microsoft.com/office/drawing/2014/main" id="{57C3EB65-6BC8-22D0-15EF-138A0FB8CD1E}"/>
              </a:ext>
            </a:extLst>
          </p:cNvPr>
          <p:cNvSpPr txBox="1">
            <a:spLocks/>
          </p:cNvSpPr>
          <p:nvPr/>
        </p:nvSpPr>
        <p:spPr>
          <a:xfrm>
            <a:off x="238588" y="651789"/>
            <a:ext cx="2060859" cy="670979"/>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549845" y="1322768"/>
            <a:ext cx="4563777"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549845" y="1784433"/>
            <a:ext cx="2743033"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a) Tơ tự nhiên</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1758357"/>
              </p:ext>
            </p:extLst>
          </p:nvPr>
        </p:nvGraphicFramePr>
        <p:xfrm>
          <a:off x="0" y="2574022"/>
          <a:ext cx="12192000" cy="4150242"/>
        </p:xfrm>
        <a:graphic>
          <a:graphicData uri="http://schemas.openxmlformats.org/drawingml/2006/table">
            <a:tbl>
              <a:tblPr firstRow="1" bandRow="1">
                <a:tableStyleId>{5C22544A-7EE6-4342-B048-85BDC9FD1C3A}</a:tableStyleId>
              </a:tblPr>
              <a:tblGrid>
                <a:gridCol w="3307976">
                  <a:extLst>
                    <a:ext uri="{9D8B030D-6E8A-4147-A177-3AD203B41FA5}">
                      <a16:colId xmlns:a16="http://schemas.microsoft.com/office/drawing/2014/main" val="3783498104"/>
                    </a:ext>
                  </a:extLst>
                </a:gridCol>
                <a:gridCol w="4820024">
                  <a:extLst>
                    <a:ext uri="{9D8B030D-6E8A-4147-A177-3AD203B41FA5}">
                      <a16:colId xmlns:a16="http://schemas.microsoft.com/office/drawing/2014/main" val="296091322"/>
                    </a:ext>
                  </a:extLst>
                </a:gridCol>
                <a:gridCol w="4064000">
                  <a:extLst>
                    <a:ext uri="{9D8B030D-6E8A-4147-A177-3AD203B41FA5}">
                      <a16:colId xmlns:a16="http://schemas.microsoft.com/office/drawing/2014/main" val="3230093620"/>
                    </a:ext>
                  </a:extLst>
                </a:gridCol>
              </a:tblGrid>
              <a:tr h="867834">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Nguồn</a:t>
                      </a:r>
                      <a:r>
                        <a:rPr lang="en-US" sz="2400" baseline="0" dirty="0" smtClean="0">
                          <a:latin typeface="Arial" panose="020B0604020202020204" pitchFamily="34" charset="0"/>
                          <a:cs typeface="Arial" panose="020B0604020202020204" pitchFamily="34" charset="0"/>
                        </a:rPr>
                        <a:t> gốc và thành phần chính</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Tính</a:t>
                      </a:r>
                      <a:r>
                        <a:rPr lang="en-US" sz="2400" baseline="0" dirty="0" smtClean="0">
                          <a:latin typeface="Arial" panose="020B0604020202020204" pitchFamily="34" charset="0"/>
                          <a:cs typeface="Arial" panose="020B0604020202020204" pitchFamily="34" charset="0"/>
                        </a:rPr>
                        <a:t> chất - Ứng dụng</a:t>
                      </a:r>
                      <a:endParaRPr lang="en-US" sz="2400" dirty="0">
                        <a:latin typeface="Arial" panose="020B0604020202020204" pitchFamily="34" charset="0"/>
                        <a:cs typeface="Arial" panose="020B0604020202020204" pitchFamily="34" charset="0"/>
                      </a:endParaRPr>
                    </a:p>
                  </a:txBody>
                  <a:tcPr>
                    <a:solidFill>
                      <a:srgbClr val="0070C0"/>
                    </a:solidFill>
                  </a:tcPr>
                </a:tc>
                <a:extLst>
                  <a:ext uri="{0D108BD9-81ED-4DB2-BD59-A6C34878D82A}">
                    <a16:rowId xmlns:a16="http://schemas.microsoft.com/office/drawing/2014/main" val="3912628205"/>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94294749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35303256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468422394"/>
                  </a:ext>
                </a:extLst>
              </a:tr>
            </a:tbl>
          </a:graphicData>
        </a:graphic>
      </p:graphicFrame>
    </p:spTree>
    <p:extLst>
      <p:ext uri="{BB962C8B-B14F-4D97-AF65-F5344CB8AC3E}">
        <p14:creationId xmlns:p14="http://schemas.microsoft.com/office/powerpoint/2010/main" val="1796573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656042" y="635484"/>
            <a:ext cx="2573768" cy="623336"/>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549845" y="1184268"/>
            <a:ext cx="730419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549845" y="1651324"/>
            <a:ext cx="2986731"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a) Tơ tự nhiên</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573419635"/>
              </p:ext>
            </p:extLst>
          </p:nvPr>
        </p:nvGraphicFramePr>
        <p:xfrm>
          <a:off x="0" y="2274660"/>
          <a:ext cx="12192000" cy="4583339"/>
        </p:xfrm>
        <a:graphic>
          <a:graphicData uri="http://schemas.openxmlformats.org/drawingml/2006/table">
            <a:tbl>
              <a:tblPr firstRow="1" bandRow="1">
                <a:tableStyleId>{912C8C85-51F0-491E-9774-3900AFEF0FD7}</a:tableStyleId>
              </a:tblPr>
              <a:tblGrid>
                <a:gridCol w="2432957">
                  <a:extLst>
                    <a:ext uri="{9D8B030D-6E8A-4147-A177-3AD203B41FA5}">
                      <a16:colId xmlns:a16="http://schemas.microsoft.com/office/drawing/2014/main" val="3783498104"/>
                    </a:ext>
                  </a:extLst>
                </a:gridCol>
                <a:gridCol w="4761219">
                  <a:extLst>
                    <a:ext uri="{9D8B030D-6E8A-4147-A177-3AD203B41FA5}">
                      <a16:colId xmlns:a16="http://schemas.microsoft.com/office/drawing/2014/main" val="296091322"/>
                    </a:ext>
                  </a:extLst>
                </a:gridCol>
                <a:gridCol w="4997824">
                  <a:extLst>
                    <a:ext uri="{9D8B030D-6E8A-4147-A177-3AD203B41FA5}">
                      <a16:colId xmlns:a16="http://schemas.microsoft.com/office/drawing/2014/main" val="3230093620"/>
                    </a:ext>
                  </a:extLst>
                </a:gridCol>
              </a:tblGrid>
              <a:tr h="958397">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Nguồn</a:t>
                      </a:r>
                      <a:r>
                        <a:rPr lang="en-US" sz="2400" baseline="0" dirty="0" smtClean="0">
                          <a:latin typeface="Arial" panose="020B0604020202020204" pitchFamily="34" charset="0"/>
                          <a:cs typeface="Arial" panose="020B0604020202020204" pitchFamily="34" charset="0"/>
                        </a:rPr>
                        <a:t> gốc và </a:t>
                      </a:r>
                    </a:p>
                    <a:p>
                      <a:pPr algn="ctr"/>
                      <a:r>
                        <a:rPr lang="en-US" sz="2400" baseline="0" dirty="0" smtClean="0">
                          <a:latin typeface="Arial" panose="020B0604020202020204" pitchFamily="34" charset="0"/>
                          <a:cs typeface="Arial" panose="020B0604020202020204" pitchFamily="34" charset="0"/>
                        </a:rPr>
                        <a:t>thành phần chính</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Tính</a:t>
                      </a:r>
                      <a:r>
                        <a:rPr lang="en-US" sz="2400" baseline="0" dirty="0" smtClean="0">
                          <a:latin typeface="Arial" panose="020B0604020202020204" pitchFamily="34" charset="0"/>
                          <a:cs typeface="Arial" panose="020B0604020202020204" pitchFamily="34" charset="0"/>
                        </a:rPr>
                        <a:t> chất</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12628205"/>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42947496"/>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3032566"/>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8422394"/>
                  </a:ext>
                </a:extLst>
              </a:tr>
            </a:tbl>
          </a:graphicData>
        </a:graphic>
      </p:graphicFrame>
      <p:sp>
        <p:nvSpPr>
          <p:cNvPr id="10" name="TextBox 9"/>
          <p:cNvSpPr txBox="1"/>
          <p:nvPr/>
        </p:nvSpPr>
        <p:spPr>
          <a:xfrm>
            <a:off x="0" y="3412825"/>
            <a:ext cx="996043"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Bông</a:t>
            </a:r>
            <a:endParaRPr lang="en-US" sz="2400" b="1" dirty="0">
              <a:solidFill>
                <a:srgbClr val="0000FF"/>
              </a:solidFill>
              <a:latin typeface="Arial" panose="020B0604020202020204" pitchFamily="34" charset="0"/>
              <a:cs typeface="Arial" panose="020B0604020202020204" pitchFamily="34" charset="0"/>
            </a:endParaRPr>
          </a:p>
        </p:txBody>
      </p:sp>
      <p:sp>
        <p:nvSpPr>
          <p:cNvPr id="11" name="TextBox 10"/>
          <p:cNvSpPr txBox="1"/>
          <p:nvPr/>
        </p:nvSpPr>
        <p:spPr>
          <a:xfrm>
            <a:off x="-33671" y="5848909"/>
            <a:ext cx="996043"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Tơ tằm</a:t>
            </a:r>
            <a:endParaRPr lang="en-US" sz="2400" b="1" dirty="0">
              <a:solidFill>
                <a:srgbClr val="0000FF"/>
              </a:solidFill>
              <a:latin typeface="Arial" panose="020B0604020202020204" pitchFamily="34" charset="0"/>
              <a:cs typeface="Arial" panose="020B0604020202020204" pitchFamily="34" charset="0"/>
            </a:endParaRPr>
          </a:p>
        </p:txBody>
      </p:sp>
      <p:sp>
        <p:nvSpPr>
          <p:cNvPr id="16" name="TextBox 15"/>
          <p:cNvSpPr txBox="1"/>
          <p:nvPr/>
        </p:nvSpPr>
        <p:spPr>
          <a:xfrm>
            <a:off x="51823" y="4753138"/>
            <a:ext cx="996043" cy="461665"/>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L</a:t>
            </a:r>
            <a:r>
              <a:rPr lang="en-US" sz="2400" b="1" dirty="0" smtClean="0">
                <a:solidFill>
                  <a:srgbClr val="0000FF"/>
                </a:solidFill>
                <a:latin typeface="Arial" panose="020B0604020202020204" pitchFamily="34" charset="0"/>
                <a:cs typeface="Arial" panose="020B0604020202020204" pitchFamily="34" charset="0"/>
              </a:rPr>
              <a:t>en</a:t>
            </a:r>
            <a:endParaRPr lang="en-US" sz="2400" b="1" dirty="0">
              <a:solidFill>
                <a:srgbClr val="0000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47118" y="3250727"/>
            <a:ext cx="1510814" cy="1130609"/>
          </a:xfrm>
          <a:prstGeom prst="rect">
            <a:avLst/>
          </a:prstGeom>
        </p:spPr>
      </p:pic>
      <p:pic>
        <p:nvPicPr>
          <p:cNvPr id="4" name="Picture 3"/>
          <p:cNvPicPr>
            <a:picLocks noChangeAspect="1"/>
          </p:cNvPicPr>
          <p:nvPr/>
        </p:nvPicPr>
        <p:blipFill>
          <a:blip r:embed="rId3"/>
          <a:stretch>
            <a:fillRect/>
          </a:stretch>
        </p:blipFill>
        <p:spPr>
          <a:xfrm>
            <a:off x="847118" y="4505270"/>
            <a:ext cx="1548197" cy="1061002"/>
          </a:xfrm>
          <a:prstGeom prst="rect">
            <a:avLst/>
          </a:prstGeom>
        </p:spPr>
      </p:pic>
      <p:pic>
        <p:nvPicPr>
          <p:cNvPr id="7" name="Picture 6"/>
          <p:cNvPicPr>
            <a:picLocks noChangeAspect="1"/>
          </p:cNvPicPr>
          <p:nvPr/>
        </p:nvPicPr>
        <p:blipFill>
          <a:blip r:embed="rId4"/>
          <a:stretch>
            <a:fillRect/>
          </a:stretch>
        </p:blipFill>
        <p:spPr>
          <a:xfrm>
            <a:off x="656042" y="5727944"/>
            <a:ext cx="1739273" cy="1072928"/>
          </a:xfrm>
          <a:prstGeom prst="rect">
            <a:avLst/>
          </a:prstGeom>
        </p:spPr>
      </p:pic>
      <p:sp>
        <p:nvSpPr>
          <p:cNvPr id="17" name="Shape 1310"/>
          <p:cNvSpPr txBox="1"/>
          <p:nvPr/>
        </p:nvSpPr>
        <p:spPr>
          <a:xfrm>
            <a:off x="2582033" y="3327106"/>
            <a:ext cx="4733167" cy="911860"/>
          </a:xfrm>
          <a:prstGeom prst="rect">
            <a:avLst/>
          </a:prstGeom>
          <a:noFill/>
        </p:spPr>
        <p:txBody>
          <a:bodyPr lIns="0" tIns="0" rIns="0" bIns="0"/>
          <a:lstStyle/>
          <a:p>
            <a:pPr algn="just">
              <a:lnSpc>
                <a:spcPct val="117000"/>
              </a:lnSpc>
              <a:spcAft>
                <a:spcPts val="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Quả cây bông</a:t>
            </a:r>
          </a:p>
          <a:p>
            <a:pPr algn="just">
              <a:lnSpc>
                <a:spcPct val="117000"/>
              </a:lnSpc>
              <a:spcAft>
                <a:spcPts val="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Thành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phần chính là cellulose.</a:t>
            </a:r>
            <a:endParaRPr lang="en-US" sz="2400" b="1" dirty="0">
              <a:solidFill>
                <a:srgbClr val="0000FF"/>
              </a:solidFill>
              <a:effectLst/>
              <a:latin typeface="Arial" panose="020B0604020202020204" pitchFamily="34" charset="0"/>
              <a:ea typeface="Arial" panose="020B0604020202020204" pitchFamily="34" charset="0"/>
              <a:cs typeface="Arial" panose="020B0604020202020204" pitchFamily="34" charset="0"/>
            </a:endParaRPr>
          </a:p>
        </p:txBody>
      </p:sp>
      <p:sp>
        <p:nvSpPr>
          <p:cNvPr id="18" name="Shape 1328"/>
          <p:cNvSpPr txBox="1"/>
          <p:nvPr/>
        </p:nvSpPr>
        <p:spPr>
          <a:xfrm>
            <a:off x="7312822" y="3303855"/>
            <a:ext cx="4721633" cy="1096611"/>
          </a:xfrm>
          <a:prstGeom prst="rect">
            <a:avLst/>
          </a:prstGeom>
          <a:noFill/>
        </p:spPr>
        <p:txBody>
          <a:bodyPr lIns="0" tIns="0" rIns="0" bIns="0"/>
          <a:lstStyle/>
          <a:p>
            <a:pPr algn="just">
              <a:spcAft>
                <a:spcPts val="110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Khả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năng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thấm nước rất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cao; có khả năng dính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bẩn,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thân thiện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 da người</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Shape 1324"/>
          <p:cNvSpPr txBox="1"/>
          <p:nvPr/>
        </p:nvSpPr>
        <p:spPr>
          <a:xfrm>
            <a:off x="2584153" y="4381336"/>
            <a:ext cx="4502448" cy="1266643"/>
          </a:xfrm>
          <a:prstGeom prst="rect">
            <a:avLst/>
          </a:prstGeom>
          <a:noFill/>
        </p:spPr>
        <p:txBody>
          <a:bodyPr lIns="0" tIns="0" rIns="0" bIns="0"/>
          <a:lstStyle/>
          <a:p>
            <a:pPr algn="just">
              <a:lnSpc>
                <a:spcPct val="115000"/>
              </a:lnSpc>
              <a:spcAft>
                <a:spcPts val="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Lông một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số loài động vật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như cừu, dê</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lạc đà</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210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Thành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phần chính là protein</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Shape 1330"/>
          <p:cNvSpPr txBox="1"/>
          <p:nvPr/>
        </p:nvSpPr>
        <p:spPr>
          <a:xfrm>
            <a:off x="7290200" y="5760451"/>
            <a:ext cx="4698200" cy="1009318"/>
          </a:xfrm>
          <a:prstGeom prst="rect">
            <a:avLst/>
          </a:prstGeom>
          <a:noFill/>
        </p:spPr>
        <p:txBody>
          <a:bodyPr lIns="0" tIns="0" rIns="0" bIns="0"/>
          <a:lstStyle/>
          <a:p>
            <a:pPr algn="just">
              <a:lnSpc>
                <a:spcPct val="117000"/>
              </a:lnSpc>
              <a:spcAft>
                <a:spcPts val="0"/>
              </a:spcAft>
            </a:pP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Thoáng</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nhẹ,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hấp thụ nhiệt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kém, ít bám bụi, </a:t>
            </a:r>
            <a:r>
              <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bề </a:t>
            </a:r>
            <a:r>
              <a:rPr lang="vi-VN" sz="2400" b="1" dirty="0" smtClean="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mặt </a:t>
            </a:r>
            <a:r>
              <a:rPr lang="vi-VN"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mịn.</a:t>
            </a:r>
            <a:endParaRPr lang="en-US" sz="24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2582033" y="5760451"/>
            <a:ext cx="4504568" cy="1046825"/>
          </a:xfrm>
          <a:prstGeom prst="rect">
            <a:avLst/>
          </a:prstGeom>
        </p:spPr>
        <p:txBody>
          <a:bodyPr wrap="square">
            <a:spAutoFit/>
          </a:bodyPr>
          <a:lstStyle/>
          <a:p>
            <a:pPr lvl="0" algn="just">
              <a:lnSpc>
                <a:spcPct val="117000"/>
              </a:lnSpc>
              <a:spcAft>
                <a:spcPts val="1000"/>
              </a:spcAft>
            </a:pPr>
            <a:r>
              <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Tơ tằm</a:t>
            </a:r>
            <a:r>
              <a:rPr lang="vi-VN"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 </a:t>
            </a:r>
            <a:endPar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17000"/>
              </a:lnSpc>
              <a:spcAft>
                <a:spcPts val="1000"/>
              </a:spcAft>
            </a:pPr>
            <a:r>
              <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Thành phần </a:t>
            </a:r>
            <a:r>
              <a:rPr lang="vi-VN"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chính là protein.</a:t>
            </a:r>
            <a:endPar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7275439" y="4728323"/>
            <a:ext cx="2953053" cy="524439"/>
          </a:xfrm>
          <a:prstGeom prst="rect">
            <a:avLst/>
          </a:prstGeom>
        </p:spPr>
        <p:txBody>
          <a:bodyPr wrap="none">
            <a:spAutoFit/>
          </a:bodyPr>
          <a:lstStyle/>
          <a:p>
            <a:pPr lvl="0" algn="just">
              <a:lnSpc>
                <a:spcPct val="117000"/>
              </a:lnSpc>
            </a:pPr>
            <a:r>
              <a:rPr lang="vi-VN"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Nhẹ và giữ </a:t>
            </a:r>
            <a:r>
              <a:rPr lang="vi-VN" sz="24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ấm </a:t>
            </a:r>
            <a:r>
              <a:rPr lang="vi-VN" sz="2400" b="1" dirty="0">
                <a:solidFill>
                  <a:srgbClr val="0000FF"/>
                </a:solidFill>
                <a:latin typeface="Arial" panose="020B0604020202020204" pitchFamily="34" charset="0"/>
                <a:ea typeface="Times New Roman" panose="02020603050405020304" pitchFamily="18" charset="0"/>
                <a:cs typeface="Arial" panose="020B0604020202020204" pitchFamily="34" charset="0"/>
              </a:rPr>
              <a:t>tốt.</a:t>
            </a:r>
            <a:endParaRPr lang="en-US" sz="2400" b="1" dirty="0">
              <a:solidFill>
                <a:srgbClr val="0000FF"/>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35077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P spid="18" grpId="0"/>
      <p:bldP spid="19" grpId="0"/>
      <p:bldP spid="20"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656042" y="635484"/>
            <a:ext cx="2573768" cy="623336"/>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549845" y="1184268"/>
            <a:ext cx="730419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549845" y="1651324"/>
            <a:ext cx="2986731"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a) Tơ tự nhiên</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95484447"/>
              </p:ext>
            </p:extLst>
          </p:nvPr>
        </p:nvGraphicFramePr>
        <p:xfrm>
          <a:off x="0" y="2274660"/>
          <a:ext cx="12192000" cy="4583339"/>
        </p:xfrm>
        <a:graphic>
          <a:graphicData uri="http://schemas.openxmlformats.org/drawingml/2006/table">
            <a:tbl>
              <a:tblPr firstRow="1" bandRow="1">
                <a:tableStyleId>{912C8C85-51F0-491E-9774-3900AFEF0FD7}</a:tableStyleId>
              </a:tblPr>
              <a:tblGrid>
                <a:gridCol w="2432957">
                  <a:extLst>
                    <a:ext uri="{9D8B030D-6E8A-4147-A177-3AD203B41FA5}">
                      <a16:colId xmlns:a16="http://schemas.microsoft.com/office/drawing/2014/main" val="3783498104"/>
                    </a:ext>
                  </a:extLst>
                </a:gridCol>
                <a:gridCol w="4761219">
                  <a:extLst>
                    <a:ext uri="{9D8B030D-6E8A-4147-A177-3AD203B41FA5}">
                      <a16:colId xmlns:a16="http://schemas.microsoft.com/office/drawing/2014/main" val="296091322"/>
                    </a:ext>
                  </a:extLst>
                </a:gridCol>
                <a:gridCol w="4997824">
                  <a:extLst>
                    <a:ext uri="{9D8B030D-6E8A-4147-A177-3AD203B41FA5}">
                      <a16:colId xmlns:a16="http://schemas.microsoft.com/office/drawing/2014/main" val="3230093620"/>
                    </a:ext>
                  </a:extLst>
                </a:gridCol>
              </a:tblGrid>
              <a:tr h="958397">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latin typeface="Arial" panose="020B0604020202020204" pitchFamily="34" charset="0"/>
                          <a:cs typeface="Arial" panose="020B0604020202020204" pitchFamily="34" charset="0"/>
                        </a:rPr>
                        <a:t>Tính</a:t>
                      </a:r>
                      <a:r>
                        <a:rPr lang="en-US" sz="2400" baseline="0" dirty="0" smtClean="0">
                          <a:latin typeface="Arial" panose="020B0604020202020204" pitchFamily="34" charset="0"/>
                          <a:cs typeface="Arial" panose="020B0604020202020204" pitchFamily="34" charset="0"/>
                        </a:rPr>
                        <a:t> chất</a:t>
                      </a:r>
                      <a:endParaRPr lang="en-US" sz="2400" dirty="0" smtClean="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Ứng</a:t>
                      </a:r>
                      <a:r>
                        <a:rPr lang="en-US" sz="2400" baseline="0" dirty="0" smtClean="0">
                          <a:latin typeface="Arial" panose="020B0604020202020204" pitchFamily="34" charset="0"/>
                          <a:cs typeface="Arial" panose="020B0604020202020204" pitchFamily="34" charset="0"/>
                        </a:rPr>
                        <a:t> dụng</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12628205"/>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42947496"/>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53032566"/>
                  </a:ext>
                </a:extLst>
              </a:tr>
              <a:tr h="1208314">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68422394"/>
                  </a:ext>
                </a:extLst>
              </a:tr>
            </a:tbl>
          </a:graphicData>
        </a:graphic>
      </p:graphicFrame>
      <p:sp>
        <p:nvSpPr>
          <p:cNvPr id="10" name="TextBox 9"/>
          <p:cNvSpPr txBox="1"/>
          <p:nvPr/>
        </p:nvSpPr>
        <p:spPr>
          <a:xfrm>
            <a:off x="0" y="3412825"/>
            <a:ext cx="996043"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Bông</a:t>
            </a:r>
            <a:endParaRPr lang="en-US" sz="2400" b="1" dirty="0">
              <a:solidFill>
                <a:srgbClr val="0000FF"/>
              </a:solidFill>
              <a:latin typeface="Arial" panose="020B0604020202020204" pitchFamily="34" charset="0"/>
              <a:cs typeface="Arial" panose="020B0604020202020204" pitchFamily="34" charset="0"/>
            </a:endParaRPr>
          </a:p>
        </p:txBody>
      </p:sp>
      <p:sp>
        <p:nvSpPr>
          <p:cNvPr id="11" name="TextBox 10"/>
          <p:cNvSpPr txBox="1"/>
          <p:nvPr/>
        </p:nvSpPr>
        <p:spPr>
          <a:xfrm>
            <a:off x="-33671" y="5848909"/>
            <a:ext cx="996043"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Tơ tằm</a:t>
            </a:r>
            <a:endParaRPr lang="en-US" sz="2400" b="1" dirty="0">
              <a:solidFill>
                <a:srgbClr val="0000FF"/>
              </a:solidFill>
              <a:latin typeface="Arial" panose="020B0604020202020204" pitchFamily="34" charset="0"/>
              <a:cs typeface="Arial" panose="020B0604020202020204" pitchFamily="34" charset="0"/>
            </a:endParaRPr>
          </a:p>
        </p:txBody>
      </p:sp>
      <p:sp>
        <p:nvSpPr>
          <p:cNvPr id="16" name="TextBox 15"/>
          <p:cNvSpPr txBox="1"/>
          <p:nvPr/>
        </p:nvSpPr>
        <p:spPr>
          <a:xfrm>
            <a:off x="51823" y="4753138"/>
            <a:ext cx="996043" cy="461665"/>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L</a:t>
            </a:r>
            <a:r>
              <a:rPr lang="en-US" sz="2400" b="1" dirty="0" smtClean="0">
                <a:solidFill>
                  <a:srgbClr val="0000FF"/>
                </a:solidFill>
                <a:latin typeface="Arial" panose="020B0604020202020204" pitchFamily="34" charset="0"/>
                <a:cs typeface="Arial" panose="020B0604020202020204" pitchFamily="34" charset="0"/>
              </a:rPr>
              <a:t>en</a:t>
            </a:r>
            <a:endParaRPr lang="en-US" sz="2400" b="1" dirty="0">
              <a:solidFill>
                <a:srgbClr val="0000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47118" y="3250727"/>
            <a:ext cx="1510814" cy="1130609"/>
          </a:xfrm>
          <a:prstGeom prst="rect">
            <a:avLst/>
          </a:prstGeom>
        </p:spPr>
      </p:pic>
      <p:pic>
        <p:nvPicPr>
          <p:cNvPr id="4" name="Picture 3"/>
          <p:cNvPicPr>
            <a:picLocks noChangeAspect="1"/>
          </p:cNvPicPr>
          <p:nvPr/>
        </p:nvPicPr>
        <p:blipFill>
          <a:blip r:embed="rId3"/>
          <a:stretch>
            <a:fillRect/>
          </a:stretch>
        </p:blipFill>
        <p:spPr>
          <a:xfrm>
            <a:off x="847118" y="4505270"/>
            <a:ext cx="1548197" cy="1061002"/>
          </a:xfrm>
          <a:prstGeom prst="rect">
            <a:avLst/>
          </a:prstGeom>
        </p:spPr>
      </p:pic>
      <p:pic>
        <p:nvPicPr>
          <p:cNvPr id="7" name="Picture 6"/>
          <p:cNvPicPr>
            <a:picLocks noChangeAspect="1"/>
          </p:cNvPicPr>
          <p:nvPr/>
        </p:nvPicPr>
        <p:blipFill>
          <a:blip r:embed="rId4"/>
          <a:stretch>
            <a:fillRect/>
          </a:stretch>
        </p:blipFill>
        <p:spPr>
          <a:xfrm>
            <a:off x="656042" y="5727944"/>
            <a:ext cx="1739273" cy="1072928"/>
          </a:xfrm>
          <a:prstGeom prst="rect">
            <a:avLst/>
          </a:prstGeom>
        </p:spPr>
      </p:pic>
      <p:sp>
        <p:nvSpPr>
          <p:cNvPr id="18" name="Shape 1328"/>
          <p:cNvSpPr txBox="1"/>
          <p:nvPr/>
        </p:nvSpPr>
        <p:spPr>
          <a:xfrm>
            <a:off x="2553332" y="3240923"/>
            <a:ext cx="4721633" cy="1096611"/>
          </a:xfrm>
          <a:prstGeom prst="rect">
            <a:avLst/>
          </a:prstGeom>
          <a:noFill/>
        </p:spPr>
        <p:txBody>
          <a:bodyPr lIns="0" tIns="0" rIns="0" bIns="0"/>
          <a:lstStyle/>
          <a:p>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Khả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năng </a:t>
            </a: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thấm nước rất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cao; </a:t>
            </a:r>
            <a:endPar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có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khả năng dính </a:t>
            </a: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bẩn,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thân thiện </a:t>
            </a: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với da người</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Shape 1330"/>
          <p:cNvSpPr txBox="1"/>
          <p:nvPr/>
        </p:nvSpPr>
        <p:spPr>
          <a:xfrm>
            <a:off x="2553332" y="5757307"/>
            <a:ext cx="4573609" cy="922599"/>
          </a:xfrm>
          <a:prstGeom prst="rect">
            <a:avLst/>
          </a:prstGeom>
          <a:noFill/>
        </p:spPr>
        <p:txBody>
          <a:bodyPr lIns="0" tIns="0" rIns="0" bIns="0"/>
          <a:lstStyle/>
          <a:p>
            <a:pPr algn="just">
              <a:lnSpc>
                <a:spcPct val="117000"/>
              </a:lnSpc>
              <a:spcAft>
                <a:spcPts val="0"/>
              </a:spcAft>
            </a:pP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Thoáng</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 nhẹ, </a:t>
            </a: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hấp thụ nhiệt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kém, ít bám bụi, </a:t>
            </a:r>
            <a:r>
              <a:rPr lang="vi-VN" sz="24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bề </a:t>
            </a:r>
            <a:r>
              <a:rPr lang="vi-VN" sz="2400" b="1" dirty="0" smtClean="0">
                <a:solidFill>
                  <a:srgbClr val="0070C0"/>
                </a:solidFill>
                <a:effectLst/>
                <a:latin typeface="Arial" panose="020B0604020202020204" pitchFamily="34" charset="0"/>
                <a:ea typeface="Times New Roman" panose="02020603050405020304" pitchFamily="18" charset="0"/>
                <a:cs typeface="Arial" panose="020B0604020202020204" pitchFamily="34" charset="0"/>
              </a:rPr>
              <a:t>mặt </a:t>
            </a:r>
            <a:r>
              <a:rPr lang="vi-VN"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mịn.</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Rectangle 8"/>
          <p:cNvSpPr/>
          <p:nvPr/>
        </p:nvSpPr>
        <p:spPr>
          <a:xfrm>
            <a:off x="2553332" y="4728323"/>
            <a:ext cx="2953053" cy="524439"/>
          </a:xfrm>
          <a:prstGeom prst="rect">
            <a:avLst/>
          </a:prstGeom>
        </p:spPr>
        <p:txBody>
          <a:bodyPr wrap="none">
            <a:spAutoFit/>
          </a:bodyPr>
          <a:lstStyle/>
          <a:p>
            <a:pPr lvl="0" algn="just">
              <a:lnSpc>
                <a:spcPct val="117000"/>
              </a:lnSpc>
            </a:pPr>
            <a:r>
              <a:rPr lang="vi-VN" sz="24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Nhẹ và giữ </a:t>
            </a:r>
            <a:r>
              <a:rPr lang="vi-VN" sz="2400" b="1" dirty="0" smtClean="0">
                <a:solidFill>
                  <a:srgbClr val="0070C0"/>
                </a:solidFill>
                <a:latin typeface="Arial" panose="020B0604020202020204" pitchFamily="34" charset="0"/>
                <a:ea typeface="Times New Roman" panose="02020603050405020304" pitchFamily="18" charset="0"/>
                <a:cs typeface="Arial" panose="020B0604020202020204" pitchFamily="34" charset="0"/>
              </a:rPr>
              <a:t>ấm </a:t>
            </a:r>
            <a:r>
              <a:rPr lang="vi-VN" sz="2400" b="1" dirty="0">
                <a:solidFill>
                  <a:srgbClr val="0070C0"/>
                </a:solidFill>
                <a:latin typeface="Arial" panose="020B0604020202020204" pitchFamily="34" charset="0"/>
                <a:ea typeface="Times New Roman" panose="02020603050405020304" pitchFamily="18" charset="0"/>
                <a:cs typeface="Arial" panose="020B0604020202020204" pitchFamily="34" charset="0"/>
              </a:rPr>
              <a:t>tốt.</a:t>
            </a:r>
            <a:endParaRPr lang="en-US" sz="2400" b="1" dirty="0">
              <a:solidFill>
                <a:srgbClr val="0070C0"/>
              </a:solidFill>
              <a:latin typeface="Arial" panose="020B0604020202020204" pitchFamily="34" charset="0"/>
              <a:ea typeface="Times New Roman" panose="02020603050405020304" pitchFamily="18" charset="0"/>
              <a:cs typeface="Arial" panose="020B0604020202020204" pitchFamily="34" charset="0"/>
            </a:endParaRPr>
          </a:p>
        </p:txBody>
      </p:sp>
      <p:sp>
        <p:nvSpPr>
          <p:cNvPr id="21" name="Shape 1328"/>
          <p:cNvSpPr txBox="1"/>
          <p:nvPr/>
        </p:nvSpPr>
        <p:spPr>
          <a:xfrm>
            <a:off x="7312822" y="3303856"/>
            <a:ext cx="4721633" cy="1072182"/>
          </a:xfrm>
          <a:prstGeom prst="rect">
            <a:avLst/>
          </a:prstGeom>
          <a:noFill/>
        </p:spPr>
        <p:txBody>
          <a:bodyPr lIns="0" tIns="0" rIns="0" bIns="0"/>
          <a:lstStyle/>
          <a:p>
            <a:pPr algn="just">
              <a:spcAft>
                <a:spcPts val="1100"/>
              </a:spcAft>
            </a:pPr>
            <a:r>
              <a:rPr lang="en-US" sz="2800" b="1" dirty="0" smtClean="0">
                <a:solidFill>
                  <a:srgbClr val="0000FF"/>
                </a:solidFill>
                <a:latin typeface="Arial" panose="020B0604020202020204" pitchFamily="34" charset="0"/>
                <a:cs typeface="Arial" panose="020B0604020202020204" pitchFamily="34" charset="0"/>
              </a:rPr>
              <a:t>Dệt </a:t>
            </a:r>
            <a:r>
              <a:rPr lang="en-US" sz="2800" b="1" dirty="0">
                <a:solidFill>
                  <a:srgbClr val="0000FF"/>
                </a:solidFill>
                <a:latin typeface="Arial" panose="020B0604020202020204" pitchFamily="34" charset="0"/>
                <a:cs typeface="Arial" panose="020B0604020202020204" pitchFamily="34" charset="0"/>
              </a:rPr>
              <a:t>vải (vải cotton) trong may mặc.</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Shape 1328"/>
          <p:cNvSpPr txBox="1"/>
          <p:nvPr/>
        </p:nvSpPr>
        <p:spPr>
          <a:xfrm>
            <a:off x="7274963" y="4484372"/>
            <a:ext cx="4721633" cy="1096611"/>
          </a:xfrm>
          <a:prstGeom prst="rect">
            <a:avLst/>
          </a:prstGeom>
          <a:noFill/>
        </p:spPr>
        <p:txBody>
          <a:bodyPr lIns="0" tIns="0" rIns="0" bIns="0"/>
          <a:lstStyle/>
          <a:p>
            <a:pPr algn="just">
              <a:spcAft>
                <a:spcPts val="1100"/>
              </a:spcAft>
            </a:pPr>
            <a:r>
              <a:rPr lang="en-US" sz="2800" b="1" dirty="0" smtClean="0">
                <a:solidFill>
                  <a:srgbClr val="0000FF"/>
                </a:solidFill>
                <a:latin typeface="Arial" panose="020B0604020202020204" pitchFamily="34" charset="0"/>
                <a:cs typeface="Arial" panose="020B0604020202020204" pitchFamily="34" charset="0"/>
              </a:rPr>
              <a:t>Dệt </a:t>
            </a:r>
            <a:r>
              <a:rPr lang="en-US" sz="2800" b="1" dirty="0">
                <a:solidFill>
                  <a:srgbClr val="0000FF"/>
                </a:solidFill>
                <a:latin typeface="Arial" panose="020B0604020202020204" pitchFamily="34" charset="0"/>
                <a:cs typeface="Arial" panose="020B0604020202020204" pitchFamily="34" charset="0"/>
              </a:rPr>
              <a:t>áo len, áo choàng, khăn len,...</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3" name="Shape 1328"/>
          <p:cNvSpPr txBox="1"/>
          <p:nvPr/>
        </p:nvSpPr>
        <p:spPr>
          <a:xfrm>
            <a:off x="7274964" y="5727944"/>
            <a:ext cx="4721633" cy="1096611"/>
          </a:xfrm>
          <a:prstGeom prst="rect">
            <a:avLst/>
          </a:prstGeom>
          <a:noFill/>
        </p:spPr>
        <p:txBody>
          <a:bodyPr lIns="0" tIns="0" rIns="0" bIns="0"/>
          <a:lstStyle/>
          <a:p>
            <a:pPr>
              <a:spcAft>
                <a:spcPts val="1100"/>
              </a:spcAft>
            </a:pPr>
            <a:r>
              <a:rPr lang="en-US" sz="2800" b="1" dirty="0" smtClean="0">
                <a:solidFill>
                  <a:srgbClr val="0000FF"/>
                </a:solidFill>
                <a:latin typeface="Arial" panose="020B0604020202020204" pitchFamily="34" charset="0"/>
                <a:cs typeface="Arial" panose="020B0604020202020204" pitchFamily="34" charset="0"/>
              </a:rPr>
              <a:t>Dệt</a:t>
            </a:r>
            <a:r>
              <a:rPr lang="en-US" sz="2800" b="1" dirty="0">
                <a:solidFill>
                  <a:srgbClr val="0000FF"/>
                </a:solidFill>
                <a:latin typeface="Arial" panose="020B0604020202020204" pitchFamily="34" charset="0"/>
                <a:cs typeface="Arial" panose="020B0604020202020204" pitchFamily="34" charset="0"/>
              </a:rPr>
              <a:t> </a:t>
            </a:r>
            <a:r>
              <a:rPr lang="en-US" sz="2800" b="1" dirty="0" smtClean="0">
                <a:solidFill>
                  <a:srgbClr val="0000FF"/>
                </a:solidFill>
                <a:latin typeface="Arial" panose="020B0604020202020204" pitchFamily="34" charset="0"/>
                <a:cs typeface="Arial" panose="020B0604020202020204" pitchFamily="34" charset="0"/>
              </a:rPr>
              <a:t>vải</a:t>
            </a:r>
            <a:r>
              <a:rPr lang="en-US" sz="2800" b="1" dirty="0">
                <a:solidFill>
                  <a:srgbClr val="0000FF"/>
                </a:solidFill>
                <a:latin typeface="Arial" panose="020B0604020202020204" pitchFamily="34" charset="0"/>
                <a:cs typeface="Arial" panose="020B0604020202020204" pitchFamily="34" charset="0"/>
              </a:rPr>
              <a:t> </a:t>
            </a:r>
            <a:r>
              <a:rPr lang="en-US" sz="2800" b="1" dirty="0" smtClean="0">
                <a:solidFill>
                  <a:srgbClr val="0000FF"/>
                </a:solidFill>
                <a:latin typeface="Arial" panose="020B0604020202020204" pitchFamily="34" charset="0"/>
                <a:cs typeface="Arial" panose="020B0604020202020204" pitchFamily="34" charset="0"/>
              </a:rPr>
              <a:t>may</a:t>
            </a:r>
            <a:r>
              <a:rPr lang="en-US" sz="2800" b="1" dirty="0">
                <a:solidFill>
                  <a:srgbClr val="0000FF"/>
                </a:solidFill>
                <a:latin typeface="Arial" panose="020B0604020202020204" pitchFamily="34" charset="0"/>
                <a:cs typeface="Arial" panose="020B0604020202020204" pitchFamily="34" charset="0"/>
              </a:rPr>
              <a:t> </a:t>
            </a:r>
            <a:r>
              <a:rPr lang="en-US" sz="2800" b="1" dirty="0" smtClean="0">
                <a:solidFill>
                  <a:srgbClr val="0000FF"/>
                </a:solidFill>
                <a:latin typeface="Arial" panose="020B0604020202020204" pitchFamily="34" charset="0"/>
                <a:cs typeface="Arial" panose="020B0604020202020204" pitchFamily="34" charset="0"/>
              </a:rPr>
              <a:t>trang </a:t>
            </a:r>
            <a:r>
              <a:rPr lang="en-US" sz="2800" b="1" dirty="0">
                <a:solidFill>
                  <a:srgbClr val="0000FF"/>
                </a:solidFill>
                <a:latin typeface="Arial" panose="020B0604020202020204" pitchFamily="34" charset="0"/>
                <a:cs typeface="Arial" panose="020B0604020202020204" pitchFamily="34" charset="0"/>
              </a:rPr>
              <a:t>phục mùa hè</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4370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8" grpId="0"/>
      <p:bldP spid="20" grpId="0"/>
      <p:bldP spid="9"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A56859-5624-115F-58FC-411319F0C6EF}"/>
              </a:ext>
            </a:extLst>
          </p:cNvPr>
          <p:cNvGrpSpPr/>
          <p:nvPr/>
        </p:nvGrpSpPr>
        <p:grpSpPr>
          <a:xfrm>
            <a:off x="5113622" y="1322768"/>
            <a:ext cx="6881153" cy="914400"/>
            <a:chOff x="558818" y="920009"/>
            <a:chExt cx="8523026" cy="914400"/>
          </a:xfrm>
        </p:grpSpPr>
        <p:sp>
          <p:nvSpPr>
            <p:cNvPr id="23" name="文本框 22"/>
            <p:cNvSpPr txBox="1"/>
            <p:nvPr/>
          </p:nvSpPr>
          <p:spPr>
            <a:xfrm>
              <a:off x="1502763" y="1280849"/>
              <a:ext cx="7579081" cy="461665"/>
            </a:xfrm>
            <a:prstGeom prst="rect">
              <a:avLst/>
            </a:prstGeom>
            <a:noFill/>
          </p:spPr>
          <p:txBody>
            <a:bodyPr wrap="square" rtlCol="0">
              <a:spAutoFit/>
              <a:scene3d>
                <a:camera prst="orthographicFront"/>
                <a:lightRig rig="threePt" dir="t"/>
              </a:scene3d>
              <a:sp3d contourW="12700"/>
            </a:bodyPr>
            <a:lstStyle/>
            <a:p>
              <a:r>
                <a:rPr lang="en-US" altLang="zh-CN" sz="2400" b="1" dirty="0" smtClean="0">
                  <a:solidFill>
                    <a:srgbClr val="C00000"/>
                  </a:solidFill>
                  <a:latin typeface="Arial" panose="020B0604020202020204" pitchFamily="34" charset="0"/>
                  <a:cs typeface="Arial" panose="020B0604020202020204" pitchFamily="34" charset="0"/>
                </a:rPr>
                <a:t>Hãy hoàn thành nội dung trong bảng sau</a:t>
              </a:r>
              <a:endParaRPr lang="zh-CN" altLang="en-US" sz="2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558818" y="920009"/>
              <a:ext cx="914400" cy="914400"/>
            </a:xfrm>
            <a:prstGeom prst="rect">
              <a:avLst/>
            </a:prstGeom>
          </p:spPr>
        </p:pic>
      </p:grpSp>
      <p:sp>
        <p:nvSpPr>
          <p:cNvPr id="13" name="Title 1">
            <a:extLst>
              <a:ext uri="{FF2B5EF4-FFF2-40B4-BE49-F238E27FC236}">
                <a16:creationId xmlns:a16="http://schemas.microsoft.com/office/drawing/2014/main" id="{57C3EB65-6BC8-22D0-15EF-138A0FB8CD1E}"/>
              </a:ext>
            </a:extLst>
          </p:cNvPr>
          <p:cNvSpPr txBox="1">
            <a:spLocks/>
          </p:cNvSpPr>
          <p:nvPr/>
        </p:nvSpPr>
        <p:spPr>
          <a:xfrm>
            <a:off x="238588" y="651789"/>
            <a:ext cx="2060859" cy="670979"/>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549845" y="1322768"/>
            <a:ext cx="4563777"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238589" y="1784433"/>
            <a:ext cx="4875034"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 Tơ tổng hợp và bán tổng hợp</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42314350"/>
              </p:ext>
            </p:extLst>
          </p:nvPr>
        </p:nvGraphicFramePr>
        <p:xfrm>
          <a:off x="0" y="2574022"/>
          <a:ext cx="12192000" cy="4150242"/>
        </p:xfrm>
        <a:graphic>
          <a:graphicData uri="http://schemas.openxmlformats.org/drawingml/2006/table">
            <a:tbl>
              <a:tblPr firstRow="1" bandRow="1">
                <a:tableStyleId>{5C22544A-7EE6-4342-B048-85BDC9FD1C3A}</a:tableStyleId>
              </a:tblPr>
              <a:tblGrid>
                <a:gridCol w="3307976">
                  <a:extLst>
                    <a:ext uri="{9D8B030D-6E8A-4147-A177-3AD203B41FA5}">
                      <a16:colId xmlns:a16="http://schemas.microsoft.com/office/drawing/2014/main" val="3783498104"/>
                    </a:ext>
                  </a:extLst>
                </a:gridCol>
                <a:gridCol w="4820024">
                  <a:extLst>
                    <a:ext uri="{9D8B030D-6E8A-4147-A177-3AD203B41FA5}">
                      <a16:colId xmlns:a16="http://schemas.microsoft.com/office/drawing/2014/main" val="296091322"/>
                    </a:ext>
                  </a:extLst>
                </a:gridCol>
                <a:gridCol w="4064000">
                  <a:extLst>
                    <a:ext uri="{9D8B030D-6E8A-4147-A177-3AD203B41FA5}">
                      <a16:colId xmlns:a16="http://schemas.microsoft.com/office/drawing/2014/main" val="3230093620"/>
                    </a:ext>
                  </a:extLst>
                </a:gridCol>
              </a:tblGrid>
              <a:tr h="867834">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Cấu</a:t>
                      </a:r>
                      <a:r>
                        <a:rPr lang="en-US" sz="2400" baseline="0" dirty="0" smtClean="0">
                          <a:latin typeface="Arial" panose="020B0604020202020204" pitchFamily="34" charset="0"/>
                          <a:cs typeface="Arial" panose="020B0604020202020204" pitchFamily="34" charset="0"/>
                        </a:rPr>
                        <a:t> tạo polymer</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Tính</a:t>
                      </a:r>
                      <a:r>
                        <a:rPr lang="en-US" sz="2400" baseline="0" dirty="0" smtClean="0">
                          <a:latin typeface="Arial" panose="020B0604020202020204" pitchFamily="34" charset="0"/>
                          <a:cs typeface="Arial" panose="020B0604020202020204" pitchFamily="34" charset="0"/>
                        </a:rPr>
                        <a:t> chất - Ứng dụng</a:t>
                      </a:r>
                      <a:endParaRPr lang="en-US" sz="2400" dirty="0">
                        <a:latin typeface="Arial" panose="020B0604020202020204" pitchFamily="34" charset="0"/>
                        <a:cs typeface="Arial" panose="020B0604020202020204" pitchFamily="34" charset="0"/>
                      </a:endParaRPr>
                    </a:p>
                  </a:txBody>
                  <a:tcPr>
                    <a:solidFill>
                      <a:srgbClr val="0070C0"/>
                    </a:solidFill>
                  </a:tcPr>
                </a:tc>
                <a:extLst>
                  <a:ext uri="{0D108BD9-81ED-4DB2-BD59-A6C34878D82A}">
                    <a16:rowId xmlns:a16="http://schemas.microsoft.com/office/drawing/2014/main" val="3912628205"/>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94294749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35303256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468422394"/>
                  </a:ext>
                </a:extLst>
              </a:tr>
            </a:tbl>
          </a:graphicData>
        </a:graphic>
      </p:graphicFrame>
    </p:spTree>
    <p:extLst>
      <p:ext uri="{BB962C8B-B14F-4D97-AF65-F5344CB8AC3E}">
        <p14:creationId xmlns:p14="http://schemas.microsoft.com/office/powerpoint/2010/main" val="38042402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nvPr>
        </p:nvGraphicFramePr>
        <p:xfrm>
          <a:off x="-22625" y="1935170"/>
          <a:ext cx="12192000" cy="4882189"/>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1099750719"/>
                    </a:ext>
                  </a:extLst>
                </a:gridCol>
                <a:gridCol w="5508466">
                  <a:extLst>
                    <a:ext uri="{9D8B030D-6E8A-4147-A177-3AD203B41FA5}">
                      <a16:colId xmlns:a16="http://schemas.microsoft.com/office/drawing/2014/main" val="137396503"/>
                    </a:ext>
                  </a:extLst>
                </a:gridCol>
                <a:gridCol w="4969034">
                  <a:extLst>
                    <a:ext uri="{9D8B030D-6E8A-4147-A177-3AD203B41FA5}">
                      <a16:colId xmlns:a16="http://schemas.microsoft.com/office/drawing/2014/main" val="2045873558"/>
                    </a:ext>
                  </a:extLst>
                </a:gridCol>
              </a:tblGrid>
              <a:tr h="493278">
                <a:tc>
                  <a:txBody>
                    <a:bodyPr/>
                    <a:lstStyle/>
                    <a:p>
                      <a:pPr algn="ctr"/>
                      <a:r>
                        <a:rPr lang="en-US" sz="2400" dirty="0" smtClean="0">
                          <a:solidFill>
                            <a:srgbClr val="0000FF"/>
                          </a:solidFill>
                          <a:latin typeface="Arial" panose="020B0604020202020204" pitchFamily="34" charset="0"/>
                          <a:cs typeface="Arial" panose="020B0604020202020204" pitchFamily="34" charset="0"/>
                        </a:rPr>
                        <a:t>LOẠI</a:t>
                      </a:r>
                      <a:r>
                        <a:rPr lang="en-US" sz="2400" baseline="0" dirty="0" smtClean="0">
                          <a:solidFill>
                            <a:srgbClr val="0000FF"/>
                          </a:solidFill>
                          <a:latin typeface="Arial" panose="020B0604020202020204" pitchFamily="34" charset="0"/>
                          <a:cs typeface="Arial" panose="020B0604020202020204" pitchFamily="34" charset="0"/>
                        </a:rPr>
                        <a:t> TƠ</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THÀNH</a:t>
                      </a:r>
                      <a:r>
                        <a:rPr lang="en-US" sz="2400" baseline="0" dirty="0" smtClean="0">
                          <a:solidFill>
                            <a:srgbClr val="0000FF"/>
                          </a:solidFill>
                          <a:latin typeface="Arial" panose="020B0604020202020204" pitchFamily="34" charset="0"/>
                          <a:cs typeface="Arial" panose="020B0604020202020204" pitchFamily="34" charset="0"/>
                        </a:rPr>
                        <a:t> PHẦN CẤU TẠO</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TÍNH</a:t>
                      </a:r>
                      <a:r>
                        <a:rPr lang="en-US" sz="2400" baseline="0" dirty="0" smtClean="0">
                          <a:solidFill>
                            <a:srgbClr val="0000FF"/>
                          </a:solidFill>
                          <a:latin typeface="Arial" panose="020B0604020202020204" pitchFamily="34" charset="0"/>
                          <a:cs typeface="Arial" panose="020B0604020202020204" pitchFamily="34" charset="0"/>
                        </a:rPr>
                        <a:t> CHẤT</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0627670"/>
                  </a:ext>
                </a:extLst>
              </a:tr>
              <a:tr h="871974">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6429886"/>
                  </a:ext>
                </a:extLst>
              </a:tr>
              <a:tr h="960028">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291514"/>
                  </a:ext>
                </a:extLst>
              </a:tr>
              <a:tr h="902672">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68534"/>
                  </a:ext>
                </a:extLst>
              </a:tr>
              <a:tr h="465517">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148596"/>
                  </a:ext>
                </a:extLst>
              </a:tr>
              <a:tr h="1043521">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2400" smtClean="0">
                        <a:solidFill>
                          <a:schemeClr val="tx1">
                            <a:lumMod val="95000"/>
                            <a:lumOff val="5000"/>
                          </a:schemeClr>
                        </a:solidFill>
                        <a:latin typeface="Arial" panose="020B0604020202020204" pitchFamily="34" charset="0"/>
                        <a:cs typeface="Arial" panose="020B0604020202020204" pitchFamily="34" charset="0"/>
                      </a:endParaRPr>
                    </a:p>
                    <a:p>
                      <a:pPr algn="ctr"/>
                      <a:endParaRPr lang="en-US" sz="2400" smtClean="0">
                        <a:solidFill>
                          <a:schemeClr val="tx1">
                            <a:lumMod val="95000"/>
                            <a:lumOff val="5000"/>
                          </a:schemeClr>
                        </a:solidFill>
                        <a:latin typeface="Arial" panose="020B0604020202020204" pitchFamily="34" charset="0"/>
                        <a:cs typeface="Arial" panose="020B0604020202020204" pitchFamily="34" charset="0"/>
                      </a:endParaRPr>
                    </a:p>
                    <a:p>
                      <a:pPr algn="ctr"/>
                      <a:endParaRPr lang="en-US" sz="2400" smtClean="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882331"/>
                  </a:ext>
                </a:extLst>
              </a:tr>
            </a:tbl>
          </a:graphicData>
        </a:graphic>
      </p:graphicFrame>
      <p:sp>
        <p:nvSpPr>
          <p:cNvPr id="13" name="Title 1">
            <a:extLst>
              <a:ext uri="{FF2B5EF4-FFF2-40B4-BE49-F238E27FC236}">
                <a16:creationId xmlns:a16="http://schemas.microsoft.com/office/drawing/2014/main" id="{57C3EB65-6BC8-22D0-15EF-138A0FB8CD1E}"/>
              </a:ext>
            </a:extLst>
          </p:cNvPr>
          <p:cNvSpPr txBox="1">
            <a:spLocks/>
          </p:cNvSpPr>
          <p:nvPr/>
        </p:nvSpPr>
        <p:spPr>
          <a:xfrm>
            <a:off x="790674" y="552919"/>
            <a:ext cx="2406640" cy="571746"/>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7445829" y="2385379"/>
            <a:ext cx="4746170"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Dai, bền, bóng mượt, ít thấm nước, kém bền với nhiệt, acid</a:t>
            </a:r>
            <a:endParaRPr lang="en-US" sz="2400" b="1" dirty="0">
              <a:solidFill>
                <a:srgbClr val="0000FF"/>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9914755" y="-24985"/>
            <a:ext cx="2310916" cy="1266871"/>
          </a:xfrm>
          <a:prstGeom prst="rect">
            <a:avLst/>
          </a:prstGeom>
        </p:spPr>
      </p:pic>
      <p:sp>
        <p:nvSpPr>
          <p:cNvPr id="15" name="TextBox 14"/>
          <p:cNvSpPr txBox="1"/>
          <p:nvPr/>
        </p:nvSpPr>
        <p:spPr>
          <a:xfrm>
            <a:off x="549845" y="1468857"/>
            <a:ext cx="730419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 Tơ tổng hợp và tơ bán tổng hợp</a:t>
            </a:r>
          </a:p>
        </p:txBody>
      </p:sp>
      <p:sp>
        <p:nvSpPr>
          <p:cNvPr id="27" name="TextBox 26"/>
          <p:cNvSpPr txBox="1"/>
          <p:nvPr/>
        </p:nvSpPr>
        <p:spPr>
          <a:xfrm>
            <a:off x="549845" y="1041592"/>
            <a:ext cx="5716484"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28" name="TextBox 27"/>
          <p:cNvSpPr txBox="1"/>
          <p:nvPr/>
        </p:nvSpPr>
        <p:spPr>
          <a:xfrm>
            <a:off x="7445829" y="3323400"/>
            <a:ext cx="4746170"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Dai, bền, đàn hồi, ít thấm nước, kém bền với nhiệt, acid</a:t>
            </a:r>
            <a:endParaRPr lang="en-US" sz="2400" b="1" dirty="0">
              <a:solidFill>
                <a:srgbClr val="0000FF"/>
              </a:solidFill>
              <a:latin typeface="Arial" panose="020B0604020202020204" pitchFamily="34" charset="0"/>
              <a:cs typeface="Arial" panose="020B0604020202020204" pitchFamily="34" charset="0"/>
            </a:endParaRPr>
          </a:p>
        </p:txBody>
      </p:sp>
      <p:sp>
        <p:nvSpPr>
          <p:cNvPr id="29" name="TextBox 28"/>
          <p:cNvSpPr txBox="1"/>
          <p:nvPr/>
        </p:nvSpPr>
        <p:spPr>
          <a:xfrm>
            <a:off x="7282532" y="4481743"/>
            <a:ext cx="4746170"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Dai, </a:t>
            </a:r>
            <a:r>
              <a:rPr lang="en-US" sz="2400" b="1" dirty="0" smtClean="0">
                <a:solidFill>
                  <a:srgbClr val="002060"/>
                </a:solidFill>
                <a:latin typeface="Arial" panose="020B0604020202020204" pitchFamily="34" charset="0"/>
                <a:cs typeface="Arial" panose="020B0604020202020204" pitchFamily="34" charset="0"/>
              </a:rPr>
              <a:t>bền với nhiệt, giữ nhiệt tốt</a:t>
            </a:r>
            <a:endParaRPr lang="en-US" sz="2400" b="1" dirty="0">
              <a:solidFill>
                <a:srgbClr val="002060"/>
              </a:solidFill>
              <a:latin typeface="Arial" panose="020B0604020202020204" pitchFamily="34" charset="0"/>
              <a:cs typeface="Arial" panose="020B0604020202020204" pitchFamily="34" charset="0"/>
            </a:endParaRPr>
          </a:p>
        </p:txBody>
      </p:sp>
      <p:sp>
        <p:nvSpPr>
          <p:cNvPr id="30" name="TextBox 29"/>
          <p:cNvSpPr txBox="1"/>
          <p:nvPr/>
        </p:nvSpPr>
        <p:spPr>
          <a:xfrm>
            <a:off x="7202874" y="5204663"/>
            <a:ext cx="507945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Dai, bền, </a:t>
            </a:r>
            <a:r>
              <a:rPr lang="en-US" sz="2400" b="1" dirty="0" smtClean="0">
                <a:solidFill>
                  <a:srgbClr val="002060"/>
                </a:solidFill>
                <a:latin typeface="Arial" panose="020B0604020202020204" pitchFamily="34" charset="0"/>
                <a:cs typeface="Arial" panose="020B0604020202020204" pitchFamily="34" charset="0"/>
              </a:rPr>
              <a:t>thấm mồ hôi, thoáng khí</a:t>
            </a:r>
            <a:endParaRPr lang="en-US" sz="2400" b="1" dirty="0">
              <a:solidFill>
                <a:srgbClr val="002060"/>
              </a:solidFill>
              <a:latin typeface="Arial" panose="020B0604020202020204" pitchFamily="34" charset="0"/>
              <a:cs typeface="Arial" panose="020B0604020202020204" pitchFamily="34" charset="0"/>
            </a:endParaRPr>
          </a:p>
        </p:txBody>
      </p:sp>
      <p:sp>
        <p:nvSpPr>
          <p:cNvPr id="31" name="TextBox 30"/>
          <p:cNvSpPr txBox="1"/>
          <p:nvPr/>
        </p:nvSpPr>
        <p:spPr>
          <a:xfrm>
            <a:off x="7445829" y="5863607"/>
            <a:ext cx="4245428" cy="461665"/>
          </a:xfrm>
          <a:prstGeom prst="rect">
            <a:avLst/>
          </a:prstGeom>
          <a:noFill/>
        </p:spPr>
        <p:txBody>
          <a:bodyPr wrap="square" rtlCol="0">
            <a:spAutoFit/>
          </a:bodyPr>
          <a:lstStyle/>
          <a:p>
            <a:r>
              <a:rPr lang="en-US" sz="2400" b="1" dirty="0" smtClean="0">
                <a:solidFill>
                  <a:srgbClr val="002060"/>
                </a:solidFill>
                <a:latin typeface="Arial" panose="020B0604020202020204" pitchFamily="34" charset="0"/>
                <a:cs typeface="Arial" panose="020B0604020202020204" pitchFamily="34" charset="0"/>
              </a:rPr>
              <a:t>Cách nhiệt tốt</a:t>
            </a:r>
            <a:endParaRPr lang="en-US" sz="2400" b="1"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912331" y="3396353"/>
            <a:ext cx="2993969" cy="704219"/>
          </a:xfrm>
          <a:prstGeom prst="rect">
            <a:avLst/>
          </a:prstGeom>
        </p:spPr>
      </p:pic>
      <p:pic>
        <p:nvPicPr>
          <p:cNvPr id="5" name="Picture 4"/>
          <p:cNvPicPr>
            <a:picLocks noChangeAspect="1"/>
          </p:cNvPicPr>
          <p:nvPr/>
        </p:nvPicPr>
        <p:blipFill>
          <a:blip r:embed="rId4"/>
          <a:stretch>
            <a:fillRect/>
          </a:stretch>
        </p:blipFill>
        <p:spPr>
          <a:xfrm>
            <a:off x="4236790" y="4227508"/>
            <a:ext cx="1805363" cy="932806"/>
          </a:xfrm>
          <a:prstGeom prst="rect">
            <a:avLst/>
          </a:prstGeom>
        </p:spPr>
      </p:pic>
      <p:sp>
        <p:nvSpPr>
          <p:cNvPr id="21" name="TextBox 20"/>
          <p:cNvSpPr txBox="1"/>
          <p:nvPr/>
        </p:nvSpPr>
        <p:spPr>
          <a:xfrm>
            <a:off x="-33673" y="2394405"/>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a:t>
            </a:r>
            <a:br>
              <a:rPr lang="en-US" sz="2400" b="1" dirty="0" smtClean="0">
                <a:solidFill>
                  <a:srgbClr val="0000FF"/>
                </a:solidFill>
                <a:latin typeface="Arial" panose="020B0604020202020204" pitchFamily="34" charset="0"/>
                <a:cs typeface="Arial" panose="020B0604020202020204" pitchFamily="34" charset="0"/>
              </a:rPr>
            </a:br>
            <a:r>
              <a:rPr lang="en-US" sz="2400" b="1" dirty="0" smtClean="0">
                <a:solidFill>
                  <a:srgbClr val="0000FF"/>
                </a:solidFill>
                <a:latin typeface="Arial" panose="020B0604020202020204" pitchFamily="34" charset="0"/>
                <a:cs typeface="Arial" panose="020B0604020202020204" pitchFamily="34" charset="0"/>
              </a:rPr>
              <a:t>Nylon-6,6</a:t>
            </a:r>
            <a:endParaRPr lang="en-US" sz="2400" b="1" dirty="0">
              <a:solidFill>
                <a:srgbClr val="0000FF"/>
              </a:solidFill>
              <a:latin typeface="Arial" panose="020B0604020202020204" pitchFamily="34" charset="0"/>
              <a:cs typeface="Arial" panose="020B0604020202020204" pitchFamily="34" charset="0"/>
            </a:endParaRPr>
          </a:p>
        </p:txBody>
      </p:sp>
      <p:sp>
        <p:nvSpPr>
          <p:cNvPr id="32" name="TextBox 31"/>
          <p:cNvSpPr txBox="1"/>
          <p:nvPr/>
        </p:nvSpPr>
        <p:spPr>
          <a:xfrm>
            <a:off x="1652393" y="2511043"/>
            <a:ext cx="1833766"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loại tơ polyamide</a:t>
            </a:r>
            <a:endParaRPr lang="en-US" sz="2400" b="1" dirty="0">
              <a:solidFill>
                <a:srgbClr val="0000FF"/>
              </a:solidFill>
              <a:latin typeface="Arial" panose="020B0604020202020204" pitchFamily="34" charset="0"/>
              <a:cs typeface="Arial" panose="020B0604020202020204" pitchFamily="34" charset="0"/>
            </a:endParaRPr>
          </a:p>
        </p:txBody>
      </p:sp>
      <p:sp>
        <p:nvSpPr>
          <p:cNvPr id="33" name="TextBox 32"/>
          <p:cNvSpPr txBox="1"/>
          <p:nvPr/>
        </p:nvSpPr>
        <p:spPr>
          <a:xfrm>
            <a:off x="-94637" y="3276267"/>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a:t>
            </a:r>
            <a:br>
              <a:rPr lang="en-US" sz="2400" b="1" dirty="0" smtClean="0">
                <a:solidFill>
                  <a:srgbClr val="0000FF"/>
                </a:solidFill>
                <a:latin typeface="Arial" panose="020B0604020202020204" pitchFamily="34" charset="0"/>
                <a:cs typeface="Arial" panose="020B0604020202020204" pitchFamily="34" charset="0"/>
              </a:rPr>
            </a:br>
            <a:r>
              <a:rPr lang="en-US" sz="2400" b="1" dirty="0" smtClean="0">
                <a:solidFill>
                  <a:srgbClr val="0000FF"/>
                </a:solidFill>
                <a:latin typeface="Arial" panose="020B0604020202020204" pitchFamily="34" charset="0"/>
                <a:cs typeface="Arial" panose="020B0604020202020204" pitchFamily="34" charset="0"/>
              </a:rPr>
              <a:t>Capron</a:t>
            </a:r>
            <a:endParaRPr lang="en-US" sz="2400" b="1" dirty="0">
              <a:solidFill>
                <a:srgbClr val="0000FF"/>
              </a:solidFill>
              <a:latin typeface="Arial" panose="020B0604020202020204" pitchFamily="34" charset="0"/>
              <a:cs typeface="Arial" panose="020B0604020202020204" pitchFamily="34" charset="0"/>
            </a:endParaRPr>
          </a:p>
        </p:txBody>
      </p:sp>
      <p:sp>
        <p:nvSpPr>
          <p:cNvPr id="34" name="TextBox 33"/>
          <p:cNvSpPr txBox="1"/>
          <p:nvPr/>
        </p:nvSpPr>
        <p:spPr>
          <a:xfrm>
            <a:off x="1584950" y="3342040"/>
            <a:ext cx="190120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loại tơ polyamide</a:t>
            </a:r>
            <a:endParaRPr lang="en-US" sz="2400" b="1" dirty="0">
              <a:solidFill>
                <a:srgbClr val="0000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3708557" y="2525161"/>
            <a:ext cx="3584719" cy="650399"/>
          </a:xfrm>
          <a:prstGeom prst="rect">
            <a:avLst/>
          </a:prstGeom>
        </p:spPr>
      </p:pic>
      <p:sp>
        <p:nvSpPr>
          <p:cNvPr id="35" name="TextBox 34"/>
          <p:cNvSpPr txBox="1"/>
          <p:nvPr/>
        </p:nvSpPr>
        <p:spPr>
          <a:xfrm>
            <a:off x="-48420" y="4274355"/>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a:t>
            </a:r>
            <a:r>
              <a:rPr lang="en-US" sz="2400" b="1" dirty="0" err="1" smtClean="0">
                <a:solidFill>
                  <a:srgbClr val="0000FF"/>
                </a:solidFill>
                <a:latin typeface="Arial" panose="020B0604020202020204" pitchFamily="34" charset="0"/>
                <a:cs typeface="Arial" panose="020B0604020202020204" pitchFamily="34" charset="0"/>
              </a:rPr>
              <a:t>Nitron</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Olon</a:t>
            </a:r>
            <a:r>
              <a:rPr lang="en-US" sz="2400" b="1" dirty="0" smtClean="0">
                <a:solidFill>
                  <a:srgbClr val="0000FF"/>
                </a:solidFill>
                <a:latin typeface="Arial" panose="020B0604020202020204" pitchFamily="34"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sp>
        <p:nvSpPr>
          <p:cNvPr id="36" name="TextBox 35"/>
          <p:cNvSpPr txBox="1"/>
          <p:nvPr/>
        </p:nvSpPr>
        <p:spPr>
          <a:xfrm>
            <a:off x="1652394" y="4274355"/>
            <a:ext cx="2056164"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loại tơ </a:t>
            </a:r>
            <a:r>
              <a:rPr lang="en-US" sz="2400" b="1" dirty="0" err="1" smtClean="0">
                <a:solidFill>
                  <a:srgbClr val="0000FF"/>
                </a:solidFill>
                <a:latin typeface="Arial" panose="020B0604020202020204" pitchFamily="34" charset="0"/>
                <a:cs typeface="Arial" panose="020B0604020202020204" pitchFamily="34" charset="0"/>
              </a:rPr>
              <a:t>polyvinylic</a:t>
            </a:r>
            <a:endParaRPr lang="en-US" sz="2400" b="1" dirty="0">
              <a:solidFill>
                <a:srgbClr val="0000FF"/>
              </a:solidFill>
              <a:latin typeface="Arial" panose="020B0604020202020204" pitchFamily="34" charset="0"/>
              <a:cs typeface="Arial" panose="020B0604020202020204" pitchFamily="34" charset="0"/>
            </a:endParaRPr>
          </a:p>
        </p:txBody>
      </p:sp>
      <p:sp>
        <p:nvSpPr>
          <p:cNvPr id="37" name="TextBox 36"/>
          <p:cNvSpPr txBox="1"/>
          <p:nvPr/>
        </p:nvSpPr>
        <p:spPr>
          <a:xfrm>
            <a:off x="-85603" y="5608627"/>
            <a:ext cx="1678189" cy="1200329"/>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Cellulose Acetate</a:t>
            </a:r>
            <a:endParaRPr lang="en-US" sz="2400" b="1" dirty="0">
              <a:solidFill>
                <a:srgbClr val="0000FF"/>
              </a:solidFill>
              <a:latin typeface="Arial" panose="020B0604020202020204" pitchFamily="34" charset="0"/>
              <a:cs typeface="Arial" panose="020B0604020202020204" pitchFamily="34" charset="0"/>
            </a:endParaRPr>
          </a:p>
        </p:txBody>
      </p:sp>
      <p:sp>
        <p:nvSpPr>
          <p:cNvPr id="38" name="TextBox 37"/>
          <p:cNvSpPr txBox="1"/>
          <p:nvPr/>
        </p:nvSpPr>
        <p:spPr>
          <a:xfrm>
            <a:off x="0" y="5160313"/>
            <a:ext cx="1678189" cy="461665"/>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a:t>
            </a:r>
            <a:r>
              <a:rPr lang="en-US" sz="2400" b="1" dirty="0" err="1" smtClean="0">
                <a:solidFill>
                  <a:srgbClr val="0000FF"/>
                </a:solidFill>
                <a:latin typeface="Arial" panose="020B0604020202020204" pitchFamily="34" charset="0"/>
                <a:cs typeface="Arial" panose="020B0604020202020204" pitchFamily="34" charset="0"/>
              </a:rPr>
              <a:t>Visco</a:t>
            </a:r>
            <a:endParaRPr lang="en-US" sz="2400" b="1" dirty="0">
              <a:solidFill>
                <a:srgbClr val="0000FF"/>
              </a:solidFill>
              <a:latin typeface="Arial" panose="020B0604020202020204" pitchFamily="34" charset="0"/>
              <a:cs typeface="Arial" panose="020B0604020202020204" pitchFamily="34" charset="0"/>
            </a:endParaRPr>
          </a:p>
        </p:txBody>
      </p:sp>
      <p:sp>
        <p:nvSpPr>
          <p:cNvPr id="39" name="TextBox 38"/>
          <p:cNvSpPr txBox="1"/>
          <p:nvPr/>
        </p:nvSpPr>
        <p:spPr>
          <a:xfrm>
            <a:off x="1791146" y="5142772"/>
            <a:ext cx="5162377"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Cellulose đã được xử lí hóa chất</a:t>
            </a:r>
            <a:endParaRPr lang="en-US" sz="2400" b="1" dirty="0">
              <a:solidFill>
                <a:srgbClr val="0000FF"/>
              </a:solidFill>
              <a:latin typeface="Arial" panose="020B0604020202020204" pitchFamily="34" charset="0"/>
              <a:cs typeface="Arial" panose="020B0604020202020204" pitchFamily="34" charset="0"/>
            </a:endParaRPr>
          </a:p>
        </p:txBody>
      </p:sp>
      <p:grpSp>
        <p:nvGrpSpPr>
          <p:cNvPr id="9" name="Group 8"/>
          <p:cNvGrpSpPr/>
          <p:nvPr/>
        </p:nvGrpSpPr>
        <p:grpSpPr>
          <a:xfrm>
            <a:off x="1683750" y="5692048"/>
            <a:ext cx="5486471" cy="472266"/>
            <a:chOff x="1683750" y="5692048"/>
            <a:chExt cx="5486471" cy="472266"/>
          </a:xfrm>
        </p:grpSpPr>
        <p:pic>
          <p:nvPicPr>
            <p:cNvPr id="4" name="Picture 3"/>
            <p:cNvPicPr>
              <a:picLocks noChangeAspect="1"/>
            </p:cNvPicPr>
            <p:nvPr/>
          </p:nvPicPr>
          <p:blipFill>
            <a:blip r:embed="rId6"/>
            <a:stretch>
              <a:fillRect/>
            </a:stretch>
          </p:blipFill>
          <p:spPr>
            <a:xfrm>
              <a:off x="4517164" y="5722571"/>
              <a:ext cx="2653057" cy="441743"/>
            </a:xfrm>
            <a:prstGeom prst="rect">
              <a:avLst/>
            </a:prstGeom>
          </p:spPr>
        </p:pic>
        <p:sp>
          <p:nvSpPr>
            <p:cNvPr id="40" name="TextBox 39"/>
            <p:cNvSpPr txBox="1"/>
            <p:nvPr/>
          </p:nvSpPr>
          <p:spPr>
            <a:xfrm>
              <a:off x="1683750" y="5692048"/>
              <a:ext cx="4746170"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Cellulose diacetate </a:t>
              </a:r>
              <a:endParaRPr lang="en-US" sz="2400" b="1" dirty="0">
                <a:solidFill>
                  <a:srgbClr val="0000FF"/>
                </a:solidFill>
                <a:latin typeface="Arial" panose="020B0604020202020204" pitchFamily="34" charset="0"/>
                <a:cs typeface="Arial" panose="020B0604020202020204" pitchFamily="34" charset="0"/>
              </a:endParaRPr>
            </a:p>
          </p:txBody>
        </p:sp>
      </p:grpSp>
      <p:grpSp>
        <p:nvGrpSpPr>
          <p:cNvPr id="10" name="Group 9"/>
          <p:cNvGrpSpPr/>
          <p:nvPr/>
        </p:nvGrpSpPr>
        <p:grpSpPr>
          <a:xfrm>
            <a:off x="1679213" y="6181338"/>
            <a:ext cx="5346869" cy="465672"/>
            <a:chOff x="1679213" y="6181338"/>
            <a:chExt cx="5346869" cy="465672"/>
          </a:xfrm>
        </p:grpSpPr>
        <p:pic>
          <p:nvPicPr>
            <p:cNvPr id="8" name="Picture 7"/>
            <p:cNvPicPr>
              <a:picLocks noChangeAspect="1"/>
            </p:cNvPicPr>
            <p:nvPr/>
          </p:nvPicPr>
          <p:blipFill>
            <a:blip r:embed="rId7"/>
            <a:stretch>
              <a:fillRect/>
            </a:stretch>
          </p:blipFill>
          <p:spPr>
            <a:xfrm>
              <a:off x="4661301" y="6182793"/>
              <a:ext cx="2364781" cy="440760"/>
            </a:xfrm>
            <a:prstGeom prst="rect">
              <a:avLst/>
            </a:prstGeom>
          </p:spPr>
        </p:pic>
        <p:sp>
          <p:nvSpPr>
            <p:cNvPr id="41" name="TextBox 40"/>
            <p:cNvSpPr txBox="1"/>
            <p:nvPr/>
          </p:nvSpPr>
          <p:spPr>
            <a:xfrm>
              <a:off x="1679213" y="6181338"/>
              <a:ext cx="5115154" cy="465672"/>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Cellulose triacetate </a:t>
              </a:r>
              <a:endParaRPr lang="en-US" sz="2400" b="1" dirty="0">
                <a:solidFill>
                  <a:srgbClr val="0000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72919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8" grpId="0"/>
      <p:bldP spid="29" grpId="0"/>
      <p:bldP spid="30" grpId="0"/>
      <p:bldP spid="31" grpId="0"/>
      <p:bldP spid="21" grpId="0"/>
      <p:bldP spid="32" grpId="0"/>
      <p:bldP spid="33" grpId="0"/>
      <p:bldP spid="34" grpId="0"/>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p:cNvGraphicFramePr>
            <a:graphicFrameLocks noGrp="1"/>
          </p:cNvGraphicFramePr>
          <p:nvPr>
            <p:extLst>
              <p:ext uri="{D42A27DB-BD31-4B8C-83A1-F6EECF244321}">
                <p14:modId xmlns:p14="http://schemas.microsoft.com/office/powerpoint/2010/main" val="1623192520"/>
              </p:ext>
            </p:extLst>
          </p:nvPr>
        </p:nvGraphicFramePr>
        <p:xfrm>
          <a:off x="-22625" y="1935170"/>
          <a:ext cx="12192000" cy="4882189"/>
        </p:xfrm>
        <a:graphic>
          <a:graphicData uri="http://schemas.openxmlformats.org/drawingml/2006/table">
            <a:tbl>
              <a:tblPr firstRow="1" bandRow="1">
                <a:tableStyleId>{5C22544A-7EE6-4342-B048-85BDC9FD1C3A}</a:tableStyleId>
              </a:tblPr>
              <a:tblGrid>
                <a:gridCol w="1714500">
                  <a:extLst>
                    <a:ext uri="{9D8B030D-6E8A-4147-A177-3AD203B41FA5}">
                      <a16:colId xmlns:a16="http://schemas.microsoft.com/office/drawing/2014/main" val="1099750719"/>
                    </a:ext>
                  </a:extLst>
                </a:gridCol>
                <a:gridCol w="5354384">
                  <a:extLst>
                    <a:ext uri="{9D8B030D-6E8A-4147-A177-3AD203B41FA5}">
                      <a16:colId xmlns:a16="http://schemas.microsoft.com/office/drawing/2014/main" val="137396503"/>
                    </a:ext>
                  </a:extLst>
                </a:gridCol>
                <a:gridCol w="5123116">
                  <a:extLst>
                    <a:ext uri="{9D8B030D-6E8A-4147-A177-3AD203B41FA5}">
                      <a16:colId xmlns:a16="http://schemas.microsoft.com/office/drawing/2014/main" val="2045873558"/>
                    </a:ext>
                  </a:extLst>
                </a:gridCol>
              </a:tblGrid>
              <a:tr h="493278">
                <a:tc>
                  <a:txBody>
                    <a:bodyPr/>
                    <a:lstStyle/>
                    <a:p>
                      <a:pPr algn="ctr"/>
                      <a:r>
                        <a:rPr lang="en-US" sz="2400" dirty="0" smtClean="0">
                          <a:solidFill>
                            <a:srgbClr val="0000FF"/>
                          </a:solidFill>
                          <a:latin typeface="Arial" panose="020B0604020202020204" pitchFamily="34" charset="0"/>
                          <a:cs typeface="Arial" panose="020B0604020202020204" pitchFamily="34" charset="0"/>
                        </a:rPr>
                        <a:t>LOẠI</a:t>
                      </a:r>
                      <a:r>
                        <a:rPr lang="en-US" sz="2400" baseline="0" dirty="0" smtClean="0">
                          <a:solidFill>
                            <a:srgbClr val="0000FF"/>
                          </a:solidFill>
                          <a:latin typeface="Arial" panose="020B0604020202020204" pitchFamily="34" charset="0"/>
                          <a:cs typeface="Arial" panose="020B0604020202020204" pitchFamily="34" charset="0"/>
                        </a:rPr>
                        <a:t> TƠ</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TÍNH</a:t>
                      </a:r>
                      <a:r>
                        <a:rPr lang="en-US" sz="2400" baseline="0" dirty="0" smtClean="0">
                          <a:solidFill>
                            <a:srgbClr val="0000FF"/>
                          </a:solidFill>
                          <a:latin typeface="Arial" panose="020B0604020202020204" pitchFamily="34" charset="0"/>
                          <a:cs typeface="Arial" panose="020B0604020202020204" pitchFamily="34" charset="0"/>
                        </a:rPr>
                        <a:t> CHẤT</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solidFill>
                            <a:srgbClr val="0000FF"/>
                          </a:solidFill>
                          <a:latin typeface="Arial" panose="020B0604020202020204" pitchFamily="34" charset="0"/>
                          <a:cs typeface="Arial" panose="020B0604020202020204" pitchFamily="34" charset="0"/>
                        </a:rPr>
                        <a:t>ỨNG</a:t>
                      </a:r>
                      <a:r>
                        <a:rPr lang="en-US" sz="2400" baseline="0" dirty="0" smtClean="0">
                          <a:solidFill>
                            <a:srgbClr val="0000FF"/>
                          </a:solidFill>
                          <a:latin typeface="Arial" panose="020B0604020202020204" pitchFamily="34" charset="0"/>
                          <a:cs typeface="Arial" panose="020B0604020202020204" pitchFamily="34" charset="0"/>
                        </a:rPr>
                        <a:t> DỤNG</a:t>
                      </a:r>
                      <a:endParaRPr lang="en-US" sz="2400" dirty="0">
                        <a:solidFill>
                          <a:srgbClr val="0000FF"/>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0627670"/>
                  </a:ext>
                </a:extLst>
              </a:tr>
              <a:tr h="871974">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6429886"/>
                  </a:ext>
                </a:extLst>
              </a:tr>
              <a:tr h="960028">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3291514"/>
                  </a:ext>
                </a:extLst>
              </a:tr>
              <a:tr h="902672">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368534"/>
                  </a:ext>
                </a:extLst>
              </a:tr>
              <a:tr h="465517">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3148596"/>
                  </a:ext>
                </a:extLst>
              </a:tr>
              <a:tr h="1043521">
                <a:tc>
                  <a:txBody>
                    <a:bodyPr/>
                    <a:lstStyle/>
                    <a:p>
                      <a:pPr algn="ctr"/>
                      <a:endParaRPr lang="en-US" sz="240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endParaRPr lang="en-US" sz="2400" dirty="0" smtClean="0">
                        <a:solidFill>
                          <a:schemeClr val="tx1">
                            <a:lumMod val="95000"/>
                            <a:lumOff val="5000"/>
                          </a:schemeClr>
                        </a:solidFill>
                        <a:latin typeface="Arial" panose="020B0604020202020204" pitchFamily="34" charset="0"/>
                        <a:cs typeface="Arial" panose="020B0604020202020204" pitchFamily="34" charset="0"/>
                      </a:endParaRPr>
                    </a:p>
                    <a:p>
                      <a:pPr algn="ctr"/>
                      <a:endParaRPr lang="en-US" sz="2400" dirty="0" smtClean="0">
                        <a:solidFill>
                          <a:schemeClr val="tx1">
                            <a:lumMod val="95000"/>
                            <a:lumOff val="5000"/>
                          </a:schemeClr>
                        </a:solidFill>
                        <a:latin typeface="Arial" panose="020B0604020202020204" pitchFamily="34" charset="0"/>
                        <a:cs typeface="Arial" panose="020B0604020202020204" pitchFamily="34" charset="0"/>
                      </a:endParaRPr>
                    </a:p>
                    <a:p>
                      <a:pPr algn="ctr"/>
                      <a:endParaRPr lang="en-US" sz="2400" dirty="0" smtClean="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solidFill>
                          <a:schemeClr val="tx1">
                            <a:lumMod val="95000"/>
                            <a:lumOff val="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882331"/>
                  </a:ext>
                </a:extLst>
              </a:tr>
            </a:tbl>
          </a:graphicData>
        </a:graphic>
      </p:graphicFrame>
      <p:sp>
        <p:nvSpPr>
          <p:cNvPr id="13" name="Title 1">
            <a:extLst>
              <a:ext uri="{FF2B5EF4-FFF2-40B4-BE49-F238E27FC236}">
                <a16:creationId xmlns:a16="http://schemas.microsoft.com/office/drawing/2014/main" id="{57C3EB65-6BC8-22D0-15EF-138A0FB8CD1E}"/>
              </a:ext>
            </a:extLst>
          </p:cNvPr>
          <p:cNvSpPr txBox="1">
            <a:spLocks/>
          </p:cNvSpPr>
          <p:nvPr/>
        </p:nvSpPr>
        <p:spPr>
          <a:xfrm>
            <a:off x="790674" y="552919"/>
            <a:ext cx="2406640" cy="571746"/>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7093998" y="2452153"/>
            <a:ext cx="5174521" cy="830997"/>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Dệt vải may mặc, vải lót lốp xe, </a:t>
            </a:r>
            <a:r>
              <a:rPr lang="en-US" sz="2400" b="1" dirty="0" smtClean="0">
                <a:solidFill>
                  <a:srgbClr val="0000FF"/>
                </a:solidFill>
                <a:latin typeface="Arial" panose="020B0604020202020204" pitchFamily="34" charset="0"/>
                <a:cs typeface="Arial" panose="020B0604020202020204" pitchFamily="34" charset="0"/>
              </a:rPr>
              <a:t>bít tất, dây </a:t>
            </a:r>
            <a:r>
              <a:rPr lang="en-US" sz="2400" b="1" dirty="0">
                <a:solidFill>
                  <a:srgbClr val="0000FF"/>
                </a:solidFill>
                <a:latin typeface="Arial" panose="020B0604020202020204" pitchFamily="34" charset="0"/>
                <a:cs typeface="Arial" panose="020B0604020202020204" pitchFamily="34" charset="0"/>
              </a:rPr>
              <a:t>cáp, dây dù, đan lưới</a:t>
            </a:r>
            <a:r>
              <a:rPr lang="en-US" sz="2400" b="1" dirty="0" smtClean="0">
                <a:solidFill>
                  <a:srgbClr val="0000FF"/>
                </a:solidFill>
                <a:latin typeface="Arial" panose="020B0604020202020204" pitchFamily="34"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9914755" y="-24985"/>
            <a:ext cx="2310916" cy="1266871"/>
          </a:xfrm>
          <a:prstGeom prst="rect">
            <a:avLst/>
          </a:prstGeom>
        </p:spPr>
      </p:pic>
      <p:sp>
        <p:nvSpPr>
          <p:cNvPr id="15" name="TextBox 14"/>
          <p:cNvSpPr txBox="1"/>
          <p:nvPr/>
        </p:nvSpPr>
        <p:spPr>
          <a:xfrm>
            <a:off x="549845" y="1468857"/>
            <a:ext cx="730419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 Tơ tổng hợp và tơ bán tổng hợp</a:t>
            </a:r>
          </a:p>
        </p:txBody>
      </p:sp>
      <p:sp>
        <p:nvSpPr>
          <p:cNvPr id="27" name="TextBox 26"/>
          <p:cNvSpPr txBox="1"/>
          <p:nvPr/>
        </p:nvSpPr>
        <p:spPr>
          <a:xfrm>
            <a:off x="549845" y="1041592"/>
            <a:ext cx="5716484"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2. Một số loại tơ thường gặp</a:t>
            </a:r>
            <a:endParaRPr lang="en-US" sz="2400" b="1" dirty="0">
              <a:solidFill>
                <a:srgbClr val="0000FF"/>
              </a:solidFill>
              <a:latin typeface="Arial" panose="020B0604020202020204" pitchFamily="34" charset="0"/>
              <a:cs typeface="Arial" panose="020B0604020202020204" pitchFamily="34" charset="0"/>
            </a:endParaRPr>
          </a:p>
        </p:txBody>
      </p:sp>
      <p:sp>
        <p:nvSpPr>
          <p:cNvPr id="28" name="TextBox 27"/>
          <p:cNvSpPr txBox="1"/>
          <p:nvPr/>
        </p:nvSpPr>
        <p:spPr>
          <a:xfrm>
            <a:off x="7093998" y="3352240"/>
            <a:ext cx="4746170" cy="830997"/>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Dệt vải may mặc, làm võng, chỉ khâu, lưới bắt cá</a:t>
            </a:r>
            <a:r>
              <a:rPr lang="en-US" sz="2400" b="1" dirty="0" smtClean="0">
                <a:solidFill>
                  <a:srgbClr val="0000FF"/>
                </a:solidFill>
                <a:latin typeface="Arial" panose="020B0604020202020204" pitchFamily="34" charset="0"/>
                <a:cs typeface="Arial" panose="020B0604020202020204" pitchFamily="34" charset="0"/>
              </a:rPr>
              <a:t>, dây thừng…</a:t>
            </a:r>
            <a:endParaRPr lang="en-US" sz="2400" b="1" dirty="0">
              <a:solidFill>
                <a:srgbClr val="0000FF"/>
              </a:solidFill>
              <a:latin typeface="Arial" panose="020B0604020202020204" pitchFamily="34" charset="0"/>
              <a:cs typeface="Arial" panose="020B0604020202020204" pitchFamily="34" charset="0"/>
            </a:endParaRPr>
          </a:p>
        </p:txBody>
      </p:sp>
      <p:sp>
        <p:nvSpPr>
          <p:cNvPr id="29" name="TextBox 28"/>
          <p:cNvSpPr txBox="1"/>
          <p:nvPr/>
        </p:nvSpPr>
        <p:spPr>
          <a:xfrm>
            <a:off x="7108406" y="4315347"/>
            <a:ext cx="4880151" cy="830997"/>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Dệt vải may áo ấm, bện len đan áo </a:t>
            </a:r>
            <a:r>
              <a:rPr lang="en-US" sz="2400" b="1" dirty="0" smtClean="0">
                <a:solidFill>
                  <a:srgbClr val="0000FF"/>
                </a:solidFill>
                <a:latin typeface="Arial" panose="020B0604020202020204" pitchFamily="34" charset="0"/>
                <a:cs typeface="Arial" panose="020B0604020202020204" pitchFamily="34" charset="0"/>
              </a:rPr>
              <a:t>chống rét,…</a:t>
            </a:r>
          </a:p>
        </p:txBody>
      </p:sp>
      <p:sp>
        <p:nvSpPr>
          <p:cNvPr id="31" name="TextBox 30"/>
          <p:cNvSpPr txBox="1"/>
          <p:nvPr/>
        </p:nvSpPr>
        <p:spPr>
          <a:xfrm>
            <a:off x="7158014" y="5859427"/>
            <a:ext cx="4780933" cy="830997"/>
          </a:xfrm>
          <a:prstGeom prst="rect">
            <a:avLst/>
          </a:prstGeom>
          <a:noFill/>
        </p:spPr>
        <p:txBody>
          <a:bodyPr wrap="square" rtlCol="0">
            <a:spAutoFit/>
          </a:bodyPr>
          <a:lstStyle/>
          <a:p>
            <a:r>
              <a:rPr lang="fr-FR" sz="2400" b="1" dirty="0" smtClean="0">
                <a:solidFill>
                  <a:srgbClr val="0000FF"/>
                </a:solidFill>
                <a:latin typeface="Arial" panose="020B0604020202020204" pitchFamily="34" charset="0"/>
                <a:cs typeface="Arial" panose="020B0604020202020204" pitchFamily="34" charset="0"/>
              </a:rPr>
              <a:t>Làm vải may áo ấm, </a:t>
            </a:r>
            <a:r>
              <a:rPr lang="fr-FR" sz="2400" b="1" dirty="0">
                <a:solidFill>
                  <a:srgbClr val="0000FF"/>
                </a:solidFill>
                <a:latin typeface="Arial" panose="020B0604020202020204" pitchFamily="34" charset="0"/>
                <a:cs typeface="Arial" panose="020B0604020202020204" pitchFamily="34" charset="0"/>
              </a:rPr>
              <a:t>dệt </a:t>
            </a:r>
            <a:r>
              <a:rPr lang="fr-FR" sz="2400" b="1" dirty="0" smtClean="0">
                <a:solidFill>
                  <a:srgbClr val="0000FF"/>
                </a:solidFill>
                <a:latin typeface="Arial" panose="020B0604020202020204" pitchFamily="34" charset="0"/>
                <a:cs typeface="Arial" panose="020B0604020202020204" pitchFamily="34" charset="0"/>
              </a:rPr>
              <a:t>với len,…</a:t>
            </a:r>
            <a:endParaRPr lang="en-US" sz="2400" b="1" dirty="0">
              <a:solidFill>
                <a:srgbClr val="0000FF"/>
              </a:solidFill>
              <a:latin typeface="Arial" panose="020B0604020202020204" pitchFamily="34" charset="0"/>
              <a:cs typeface="Arial" panose="020B0604020202020204" pitchFamily="34" charset="0"/>
            </a:endParaRPr>
          </a:p>
        </p:txBody>
      </p:sp>
      <p:sp>
        <p:nvSpPr>
          <p:cNvPr id="21" name="TextBox 20"/>
          <p:cNvSpPr txBox="1"/>
          <p:nvPr/>
        </p:nvSpPr>
        <p:spPr>
          <a:xfrm>
            <a:off x="-33673" y="2394405"/>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a:t>
            </a:r>
            <a:br>
              <a:rPr lang="en-US" sz="2400" b="1" dirty="0" smtClean="0">
                <a:solidFill>
                  <a:srgbClr val="0000FF"/>
                </a:solidFill>
                <a:latin typeface="Arial" panose="020B0604020202020204" pitchFamily="34" charset="0"/>
                <a:cs typeface="Arial" panose="020B0604020202020204" pitchFamily="34" charset="0"/>
              </a:rPr>
            </a:br>
            <a:r>
              <a:rPr lang="en-US" sz="2400" b="1" dirty="0" smtClean="0">
                <a:solidFill>
                  <a:srgbClr val="0000FF"/>
                </a:solidFill>
                <a:latin typeface="Arial" panose="020B0604020202020204" pitchFamily="34" charset="0"/>
                <a:cs typeface="Arial" panose="020B0604020202020204" pitchFamily="34" charset="0"/>
              </a:rPr>
              <a:t>Nylon-6,6</a:t>
            </a:r>
            <a:endParaRPr lang="en-US" sz="2400" b="1" dirty="0">
              <a:solidFill>
                <a:srgbClr val="0000FF"/>
              </a:solidFill>
              <a:latin typeface="Arial" panose="020B0604020202020204" pitchFamily="34" charset="0"/>
              <a:cs typeface="Arial" panose="020B0604020202020204" pitchFamily="34" charset="0"/>
            </a:endParaRPr>
          </a:p>
        </p:txBody>
      </p:sp>
      <p:sp>
        <p:nvSpPr>
          <p:cNvPr id="33" name="TextBox 32"/>
          <p:cNvSpPr txBox="1"/>
          <p:nvPr/>
        </p:nvSpPr>
        <p:spPr>
          <a:xfrm>
            <a:off x="-94637" y="3276267"/>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a:t>
            </a:r>
            <a:br>
              <a:rPr lang="en-US" sz="2400" b="1" dirty="0" smtClean="0">
                <a:solidFill>
                  <a:srgbClr val="0000FF"/>
                </a:solidFill>
                <a:latin typeface="Arial" panose="020B0604020202020204" pitchFamily="34" charset="0"/>
                <a:cs typeface="Arial" panose="020B0604020202020204" pitchFamily="34" charset="0"/>
              </a:rPr>
            </a:br>
            <a:r>
              <a:rPr lang="en-US" sz="2400" b="1" dirty="0" smtClean="0">
                <a:solidFill>
                  <a:srgbClr val="0000FF"/>
                </a:solidFill>
                <a:latin typeface="Arial" panose="020B0604020202020204" pitchFamily="34" charset="0"/>
                <a:cs typeface="Arial" panose="020B0604020202020204" pitchFamily="34" charset="0"/>
              </a:rPr>
              <a:t>Capron</a:t>
            </a:r>
            <a:endParaRPr lang="en-US" sz="2400" b="1" dirty="0">
              <a:solidFill>
                <a:srgbClr val="0000FF"/>
              </a:solidFill>
              <a:latin typeface="Arial" panose="020B0604020202020204" pitchFamily="34" charset="0"/>
              <a:cs typeface="Arial" panose="020B0604020202020204" pitchFamily="34" charset="0"/>
            </a:endParaRPr>
          </a:p>
        </p:txBody>
      </p:sp>
      <p:sp>
        <p:nvSpPr>
          <p:cNvPr id="35" name="TextBox 34"/>
          <p:cNvSpPr txBox="1"/>
          <p:nvPr/>
        </p:nvSpPr>
        <p:spPr>
          <a:xfrm>
            <a:off x="-48420" y="4274355"/>
            <a:ext cx="1678189" cy="830997"/>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a:t>
            </a:r>
            <a:r>
              <a:rPr lang="en-US" sz="2400" b="1" dirty="0" err="1" smtClean="0">
                <a:solidFill>
                  <a:srgbClr val="0000FF"/>
                </a:solidFill>
                <a:latin typeface="Arial" panose="020B0604020202020204" pitchFamily="34" charset="0"/>
                <a:cs typeface="Arial" panose="020B0604020202020204" pitchFamily="34" charset="0"/>
              </a:rPr>
              <a:t>Nitron</a:t>
            </a:r>
            <a:r>
              <a:rPr lang="en-US" sz="2400" b="1" dirty="0" smtClean="0">
                <a:solidFill>
                  <a:srgbClr val="0000FF"/>
                </a:solidFill>
                <a:latin typeface="Arial" panose="020B0604020202020204" pitchFamily="34" charset="0"/>
                <a:cs typeface="Arial" panose="020B0604020202020204" pitchFamily="34" charset="0"/>
              </a:rPr>
              <a:t> (</a:t>
            </a:r>
            <a:r>
              <a:rPr lang="en-US" sz="2400" b="1" dirty="0" err="1" smtClean="0">
                <a:solidFill>
                  <a:srgbClr val="0000FF"/>
                </a:solidFill>
                <a:latin typeface="Arial" panose="020B0604020202020204" pitchFamily="34" charset="0"/>
                <a:cs typeface="Arial" panose="020B0604020202020204" pitchFamily="34" charset="0"/>
              </a:rPr>
              <a:t>Olon</a:t>
            </a:r>
            <a:r>
              <a:rPr lang="en-US" sz="2400" b="1" dirty="0" smtClean="0">
                <a:solidFill>
                  <a:srgbClr val="0000FF"/>
                </a:solidFill>
                <a:latin typeface="Arial" panose="020B0604020202020204" pitchFamily="34" charset="0"/>
                <a:cs typeface="Arial" panose="020B0604020202020204" pitchFamily="34" charset="0"/>
              </a:rPr>
              <a:t>)</a:t>
            </a:r>
            <a:endParaRPr lang="en-US" sz="2400" b="1" dirty="0">
              <a:solidFill>
                <a:srgbClr val="0000FF"/>
              </a:solidFill>
              <a:latin typeface="Arial" panose="020B0604020202020204" pitchFamily="34" charset="0"/>
              <a:cs typeface="Arial" panose="020B0604020202020204" pitchFamily="34" charset="0"/>
            </a:endParaRPr>
          </a:p>
        </p:txBody>
      </p:sp>
      <p:sp>
        <p:nvSpPr>
          <p:cNvPr id="37" name="TextBox 36"/>
          <p:cNvSpPr txBox="1"/>
          <p:nvPr/>
        </p:nvSpPr>
        <p:spPr>
          <a:xfrm>
            <a:off x="-85603" y="5608627"/>
            <a:ext cx="1678189" cy="1200329"/>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Cellulose Acetate</a:t>
            </a:r>
            <a:endParaRPr lang="en-US" sz="2400" b="1" dirty="0">
              <a:solidFill>
                <a:srgbClr val="0000FF"/>
              </a:solidFill>
              <a:latin typeface="Arial" panose="020B0604020202020204" pitchFamily="34" charset="0"/>
              <a:cs typeface="Arial" panose="020B0604020202020204" pitchFamily="34" charset="0"/>
            </a:endParaRPr>
          </a:p>
        </p:txBody>
      </p:sp>
      <p:sp>
        <p:nvSpPr>
          <p:cNvPr id="38" name="TextBox 37"/>
          <p:cNvSpPr txBox="1"/>
          <p:nvPr/>
        </p:nvSpPr>
        <p:spPr>
          <a:xfrm>
            <a:off x="0" y="5160313"/>
            <a:ext cx="1678189" cy="461665"/>
          </a:xfrm>
          <a:prstGeom prst="rect">
            <a:avLst/>
          </a:prstGeom>
          <a:noFill/>
        </p:spPr>
        <p:txBody>
          <a:bodyPr wrap="square" rtlCol="0">
            <a:spAutoFit/>
          </a:bodyPr>
          <a:lstStyle/>
          <a:p>
            <a:pPr algn="ctr"/>
            <a:r>
              <a:rPr lang="en-US" sz="2400" b="1" dirty="0" smtClean="0">
                <a:solidFill>
                  <a:srgbClr val="0000FF"/>
                </a:solidFill>
                <a:latin typeface="Arial" panose="020B0604020202020204" pitchFamily="34" charset="0"/>
                <a:cs typeface="Arial" panose="020B0604020202020204" pitchFamily="34" charset="0"/>
              </a:rPr>
              <a:t>Tơ </a:t>
            </a:r>
            <a:r>
              <a:rPr lang="en-US" sz="2400" b="1" dirty="0" err="1" smtClean="0">
                <a:solidFill>
                  <a:srgbClr val="0000FF"/>
                </a:solidFill>
                <a:latin typeface="Arial" panose="020B0604020202020204" pitchFamily="34" charset="0"/>
                <a:cs typeface="Arial" panose="020B0604020202020204" pitchFamily="34" charset="0"/>
              </a:rPr>
              <a:t>Visco</a:t>
            </a:r>
            <a:endParaRPr lang="en-US" sz="2400" b="1" dirty="0">
              <a:solidFill>
                <a:srgbClr val="0000FF"/>
              </a:solidFill>
              <a:latin typeface="Arial" panose="020B0604020202020204" pitchFamily="34" charset="0"/>
              <a:cs typeface="Arial" panose="020B0604020202020204" pitchFamily="34" charset="0"/>
            </a:endParaRPr>
          </a:p>
        </p:txBody>
      </p:sp>
      <p:sp>
        <p:nvSpPr>
          <p:cNvPr id="42" name="TextBox 41"/>
          <p:cNvSpPr txBox="1"/>
          <p:nvPr/>
        </p:nvSpPr>
        <p:spPr>
          <a:xfrm>
            <a:off x="1721260" y="2425728"/>
            <a:ext cx="5348323" cy="830997"/>
          </a:xfrm>
          <a:prstGeom prst="rect">
            <a:avLst/>
          </a:prstGeom>
          <a:noFill/>
        </p:spPr>
        <p:txBody>
          <a:bodyPr wrap="square" rtlCol="0">
            <a:spAutoFit/>
          </a:bodyPr>
          <a:lstStyle/>
          <a:p>
            <a:r>
              <a:rPr lang="en-US" sz="2400" b="1" dirty="0" smtClean="0">
                <a:solidFill>
                  <a:srgbClr val="0070C0"/>
                </a:solidFill>
                <a:latin typeface="Arial" panose="020B0604020202020204" pitchFamily="34" charset="0"/>
                <a:cs typeface="Arial" panose="020B0604020202020204" pitchFamily="34" charset="0"/>
              </a:rPr>
              <a:t>Dai, bền, bóng mượt, ít thấm nước, kém bền với nhiệt, acid, base</a:t>
            </a:r>
            <a:endParaRPr lang="en-US" sz="2400" b="1" dirty="0">
              <a:solidFill>
                <a:srgbClr val="0070C0"/>
              </a:solidFill>
              <a:latin typeface="Arial" panose="020B0604020202020204" pitchFamily="34" charset="0"/>
              <a:cs typeface="Arial" panose="020B0604020202020204" pitchFamily="34" charset="0"/>
            </a:endParaRPr>
          </a:p>
        </p:txBody>
      </p:sp>
      <p:sp>
        <p:nvSpPr>
          <p:cNvPr id="43" name="TextBox 42"/>
          <p:cNvSpPr txBox="1"/>
          <p:nvPr/>
        </p:nvSpPr>
        <p:spPr>
          <a:xfrm>
            <a:off x="1855693" y="3323399"/>
            <a:ext cx="5065713" cy="830997"/>
          </a:xfrm>
          <a:prstGeom prst="rect">
            <a:avLst/>
          </a:prstGeom>
          <a:noFill/>
        </p:spPr>
        <p:txBody>
          <a:bodyPr wrap="square" rtlCol="0">
            <a:spAutoFit/>
          </a:bodyPr>
          <a:lstStyle/>
          <a:p>
            <a:r>
              <a:rPr lang="en-US" sz="2400" b="1" dirty="0" smtClean="0">
                <a:solidFill>
                  <a:srgbClr val="0070C0"/>
                </a:solidFill>
                <a:latin typeface="Arial" panose="020B0604020202020204" pitchFamily="34" charset="0"/>
                <a:cs typeface="Arial" panose="020B0604020202020204" pitchFamily="34" charset="0"/>
              </a:rPr>
              <a:t>Dai, bền, đàn hồi, ít thấm nước, kém bền với nhiệt, acid, base</a:t>
            </a:r>
            <a:endParaRPr lang="en-US" sz="2400" b="1" dirty="0">
              <a:solidFill>
                <a:srgbClr val="0070C0"/>
              </a:solidFill>
              <a:latin typeface="Arial" panose="020B0604020202020204" pitchFamily="34" charset="0"/>
              <a:cs typeface="Arial" panose="020B0604020202020204" pitchFamily="34" charset="0"/>
            </a:endParaRPr>
          </a:p>
        </p:txBody>
      </p:sp>
      <p:sp>
        <p:nvSpPr>
          <p:cNvPr id="44" name="TextBox 43"/>
          <p:cNvSpPr txBox="1"/>
          <p:nvPr/>
        </p:nvSpPr>
        <p:spPr>
          <a:xfrm>
            <a:off x="1855693" y="4459020"/>
            <a:ext cx="4746170" cy="461665"/>
          </a:xfrm>
          <a:prstGeom prst="rect">
            <a:avLst/>
          </a:prstGeom>
          <a:noFill/>
        </p:spPr>
        <p:txBody>
          <a:bodyPr wrap="square" rtlCol="0">
            <a:spAutoFit/>
          </a:bodyPr>
          <a:lstStyle/>
          <a:p>
            <a:r>
              <a:rPr lang="en-US" sz="2400" b="1" dirty="0" smtClean="0">
                <a:solidFill>
                  <a:srgbClr val="0070C0"/>
                </a:solidFill>
                <a:latin typeface="Arial" panose="020B0604020202020204" pitchFamily="34" charset="0"/>
                <a:cs typeface="Arial" panose="020B0604020202020204" pitchFamily="34" charset="0"/>
              </a:rPr>
              <a:t>Dai, bền với nhiệt, giữ nhiệt tốt</a:t>
            </a:r>
            <a:endParaRPr lang="en-US" sz="2400" b="1" dirty="0">
              <a:solidFill>
                <a:srgbClr val="0070C0"/>
              </a:solidFill>
              <a:latin typeface="Arial" panose="020B0604020202020204" pitchFamily="34" charset="0"/>
              <a:cs typeface="Arial" panose="020B0604020202020204" pitchFamily="34" charset="0"/>
            </a:endParaRPr>
          </a:p>
        </p:txBody>
      </p:sp>
      <p:sp>
        <p:nvSpPr>
          <p:cNvPr id="45" name="TextBox 44"/>
          <p:cNvSpPr txBox="1"/>
          <p:nvPr/>
        </p:nvSpPr>
        <p:spPr>
          <a:xfrm>
            <a:off x="1855693" y="5225309"/>
            <a:ext cx="5079458" cy="461665"/>
          </a:xfrm>
          <a:prstGeom prst="rect">
            <a:avLst/>
          </a:prstGeom>
          <a:noFill/>
        </p:spPr>
        <p:txBody>
          <a:bodyPr wrap="square" rtlCol="0">
            <a:spAutoFit/>
          </a:bodyPr>
          <a:lstStyle/>
          <a:p>
            <a:r>
              <a:rPr lang="en-US" sz="2400" b="1" dirty="0" smtClean="0">
                <a:solidFill>
                  <a:srgbClr val="0070C0"/>
                </a:solidFill>
                <a:latin typeface="Arial" panose="020B0604020202020204" pitchFamily="34" charset="0"/>
                <a:cs typeface="Arial" panose="020B0604020202020204" pitchFamily="34" charset="0"/>
              </a:rPr>
              <a:t>Dai, bền, thấm mồ hôi, thoáng khí</a:t>
            </a:r>
            <a:endParaRPr lang="en-US" sz="2400" b="1" dirty="0">
              <a:solidFill>
                <a:srgbClr val="0070C0"/>
              </a:solidFill>
              <a:latin typeface="Arial" panose="020B0604020202020204" pitchFamily="34" charset="0"/>
              <a:cs typeface="Arial" panose="020B0604020202020204" pitchFamily="34" charset="0"/>
            </a:endParaRPr>
          </a:p>
        </p:txBody>
      </p:sp>
      <p:sp>
        <p:nvSpPr>
          <p:cNvPr id="46" name="TextBox 45"/>
          <p:cNvSpPr txBox="1"/>
          <p:nvPr/>
        </p:nvSpPr>
        <p:spPr>
          <a:xfrm>
            <a:off x="1855693" y="5918593"/>
            <a:ext cx="4245428" cy="461665"/>
          </a:xfrm>
          <a:prstGeom prst="rect">
            <a:avLst/>
          </a:prstGeom>
          <a:noFill/>
        </p:spPr>
        <p:txBody>
          <a:bodyPr wrap="square" rtlCol="0">
            <a:spAutoFit/>
          </a:bodyPr>
          <a:lstStyle/>
          <a:p>
            <a:r>
              <a:rPr lang="en-US" sz="2400" b="1" dirty="0" smtClean="0">
                <a:solidFill>
                  <a:srgbClr val="0070C0"/>
                </a:solidFill>
                <a:latin typeface="Arial" panose="020B0604020202020204" pitchFamily="34" charset="0"/>
                <a:cs typeface="Arial" panose="020B0604020202020204" pitchFamily="34" charset="0"/>
              </a:rPr>
              <a:t>Cách nhiệt tốt</a:t>
            </a:r>
            <a:endParaRPr lang="en-US" sz="2400" b="1" dirty="0">
              <a:solidFill>
                <a:srgbClr val="0070C0"/>
              </a:solidFill>
              <a:latin typeface="Arial" panose="020B0604020202020204" pitchFamily="34" charset="0"/>
              <a:cs typeface="Arial" panose="020B0604020202020204" pitchFamily="34" charset="0"/>
            </a:endParaRPr>
          </a:p>
        </p:txBody>
      </p:sp>
      <p:sp>
        <p:nvSpPr>
          <p:cNvPr id="47" name="TextBox 46"/>
          <p:cNvSpPr txBox="1"/>
          <p:nvPr/>
        </p:nvSpPr>
        <p:spPr>
          <a:xfrm>
            <a:off x="7100965" y="5209837"/>
            <a:ext cx="5079458" cy="461665"/>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Dệt vải may quần áo mùa </a:t>
            </a:r>
            <a:r>
              <a:rPr lang="en-US" sz="2400" b="1" dirty="0" smtClean="0">
                <a:solidFill>
                  <a:srgbClr val="0000FF"/>
                </a:solidFill>
                <a:latin typeface="Arial" panose="020B0604020202020204" pitchFamily="34" charset="0"/>
                <a:cs typeface="Arial" panose="020B0604020202020204" pitchFamily="34" charset="0"/>
              </a:rPr>
              <a:t>hè</a:t>
            </a:r>
          </a:p>
        </p:txBody>
      </p:sp>
    </p:spTree>
    <p:extLst>
      <p:ext uri="{BB962C8B-B14F-4D97-AF65-F5344CB8AC3E}">
        <p14:creationId xmlns:p14="http://schemas.microsoft.com/office/powerpoint/2010/main" val="56925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8" grpId="0"/>
      <p:bldP spid="29" grpId="0"/>
      <p:bldP spid="31" grpId="0"/>
      <p:bldP spid="21" grpId="0"/>
      <p:bldP spid="33" grpId="0"/>
      <p:bldP spid="35" grpId="0"/>
      <p:bldP spid="37" grpId="0"/>
      <p:bldP spid="38" grpId="0"/>
      <p:bldP spid="42" grpId="0"/>
      <p:bldP spid="43" grpId="0"/>
      <p:bldP spid="44" grpId="0"/>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845683" y="766807"/>
            <a:ext cx="2504613" cy="701144"/>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Arial" panose="020B0604020202020204" pitchFamily="34" charset="0"/>
                <a:cs typeface="Arial" panose="020B0604020202020204" pitchFamily="34" charset="0"/>
              </a:rPr>
              <a:t>IV. CAO SU</a:t>
            </a:r>
            <a:endParaRPr lang="en-US" sz="2800" b="1" dirty="0">
              <a:solidFill>
                <a:srgbClr val="0000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658100" y="3263378"/>
            <a:ext cx="3718112" cy="3176639"/>
          </a:xfrm>
          <a:prstGeom prst="rect">
            <a:avLst/>
          </a:prstGeom>
        </p:spPr>
      </p:pic>
      <p:sp>
        <p:nvSpPr>
          <p:cNvPr id="11" name="TextBox 10"/>
          <p:cNvSpPr txBox="1"/>
          <p:nvPr/>
        </p:nvSpPr>
        <p:spPr>
          <a:xfrm>
            <a:off x="500860" y="1447579"/>
            <a:ext cx="2242341"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1. Khái niệm</a:t>
            </a:r>
          </a:p>
        </p:txBody>
      </p:sp>
      <p:sp>
        <p:nvSpPr>
          <p:cNvPr id="14" name="TextBox 13"/>
          <p:cNvSpPr txBox="1"/>
          <p:nvPr/>
        </p:nvSpPr>
        <p:spPr>
          <a:xfrm>
            <a:off x="644562" y="1972346"/>
            <a:ext cx="701353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 Cao su </a:t>
            </a:r>
            <a:r>
              <a:rPr lang="en-US" sz="2400" b="1" dirty="0" smtClean="0">
                <a:solidFill>
                  <a:srgbClr val="C00000"/>
                </a:solidFill>
                <a:latin typeface="Arial" panose="020B0604020202020204" pitchFamily="34" charset="0"/>
                <a:cs typeface="Arial" panose="020B0604020202020204" pitchFamily="34" charset="0"/>
              </a:rPr>
              <a:t>là vật liệu polymer có đặc điểm gì?</a:t>
            </a:r>
          </a:p>
        </p:txBody>
      </p:sp>
      <p:sp>
        <p:nvSpPr>
          <p:cNvPr id="15" name="TextBox 14"/>
          <p:cNvSpPr txBox="1"/>
          <p:nvPr/>
        </p:nvSpPr>
        <p:spPr>
          <a:xfrm>
            <a:off x="580846" y="2617862"/>
            <a:ext cx="769933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 Phân loại: </a:t>
            </a:r>
            <a:r>
              <a:rPr lang="en-US" sz="2400" b="1" dirty="0" smtClean="0">
                <a:solidFill>
                  <a:srgbClr val="C00000"/>
                </a:solidFill>
                <a:latin typeface="Arial" panose="020B0604020202020204" pitchFamily="34" charset="0"/>
                <a:cs typeface="Arial" panose="020B0604020202020204" pitchFamily="34" charset="0"/>
              </a:rPr>
              <a:t>Cao su có những loại nào?</a:t>
            </a:r>
          </a:p>
        </p:txBody>
      </p:sp>
      <p:pic>
        <p:nvPicPr>
          <p:cNvPr id="3" name="Picture 2"/>
          <p:cNvPicPr>
            <a:picLocks noChangeAspect="1"/>
          </p:cNvPicPr>
          <p:nvPr/>
        </p:nvPicPr>
        <p:blipFill>
          <a:blip r:embed="rId3"/>
          <a:stretch>
            <a:fillRect/>
          </a:stretch>
        </p:blipFill>
        <p:spPr>
          <a:xfrm>
            <a:off x="3138886" y="3263378"/>
            <a:ext cx="3793507" cy="3334203"/>
          </a:xfrm>
          <a:prstGeom prst="rect">
            <a:avLst/>
          </a:prstGeom>
        </p:spPr>
      </p:pic>
    </p:spTree>
    <p:extLst>
      <p:ext uri="{BB962C8B-B14F-4D97-AF65-F5344CB8AC3E}">
        <p14:creationId xmlns:p14="http://schemas.microsoft.com/office/powerpoint/2010/main" val="124623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845683" y="766807"/>
            <a:ext cx="2504613" cy="701144"/>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Arial" panose="020B0604020202020204" pitchFamily="34" charset="0"/>
                <a:cs typeface="Arial" panose="020B0604020202020204" pitchFamily="34" charset="0"/>
              </a:rPr>
              <a:t>IV. CAO SU</a:t>
            </a:r>
            <a:endParaRPr lang="en-US" sz="2800" b="1" dirty="0">
              <a:solidFill>
                <a:srgbClr val="0000FF"/>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280184" y="1167399"/>
            <a:ext cx="3395401" cy="2900925"/>
          </a:xfrm>
          <a:prstGeom prst="rect">
            <a:avLst/>
          </a:prstGeom>
        </p:spPr>
      </p:pic>
      <p:sp>
        <p:nvSpPr>
          <p:cNvPr id="11" name="TextBox 10"/>
          <p:cNvSpPr txBox="1"/>
          <p:nvPr/>
        </p:nvSpPr>
        <p:spPr>
          <a:xfrm>
            <a:off x="500860" y="1447579"/>
            <a:ext cx="2242341"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1. Khái niệm</a:t>
            </a:r>
          </a:p>
        </p:txBody>
      </p:sp>
      <p:sp>
        <p:nvSpPr>
          <p:cNvPr id="14" name="TextBox 13"/>
          <p:cNvSpPr txBox="1"/>
          <p:nvPr/>
        </p:nvSpPr>
        <p:spPr>
          <a:xfrm>
            <a:off x="644562" y="1972346"/>
            <a:ext cx="701353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 Cao su là vật liệu polymer có tính đàn hồi.</a:t>
            </a:r>
          </a:p>
        </p:txBody>
      </p:sp>
      <p:sp>
        <p:nvSpPr>
          <p:cNvPr id="15" name="TextBox 14"/>
          <p:cNvSpPr txBox="1"/>
          <p:nvPr/>
        </p:nvSpPr>
        <p:spPr>
          <a:xfrm>
            <a:off x="580846" y="2617862"/>
            <a:ext cx="7699338"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 Phân loại: Cao su thiên nhiên và cao su tổng hợp</a:t>
            </a:r>
          </a:p>
        </p:txBody>
      </p:sp>
      <p:pic>
        <p:nvPicPr>
          <p:cNvPr id="3" name="Picture 2"/>
          <p:cNvPicPr>
            <a:picLocks noChangeAspect="1"/>
          </p:cNvPicPr>
          <p:nvPr/>
        </p:nvPicPr>
        <p:blipFill>
          <a:blip r:embed="rId3"/>
          <a:stretch>
            <a:fillRect/>
          </a:stretch>
        </p:blipFill>
        <p:spPr>
          <a:xfrm>
            <a:off x="3138886" y="3263378"/>
            <a:ext cx="3793507" cy="3334203"/>
          </a:xfrm>
          <a:prstGeom prst="rect">
            <a:avLst/>
          </a:prstGeom>
        </p:spPr>
      </p:pic>
      <p:sp>
        <p:nvSpPr>
          <p:cNvPr id="16" name="TextBox 15"/>
          <p:cNvSpPr txBox="1"/>
          <p:nvPr/>
        </p:nvSpPr>
        <p:spPr>
          <a:xfrm>
            <a:off x="776307" y="3788145"/>
            <a:ext cx="2436139" cy="830997"/>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Khai thác cao su thiên nhiên</a:t>
            </a:r>
          </a:p>
        </p:txBody>
      </p:sp>
      <p:sp>
        <p:nvSpPr>
          <p:cNvPr id="9" name="TextBox 8"/>
          <p:cNvSpPr txBox="1"/>
          <p:nvPr/>
        </p:nvSpPr>
        <p:spPr>
          <a:xfrm>
            <a:off x="8468759" y="4105623"/>
            <a:ext cx="3206826"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Cao su tổng hợp</a:t>
            </a:r>
          </a:p>
        </p:txBody>
      </p:sp>
    </p:spTree>
    <p:extLst>
      <p:ext uri="{BB962C8B-B14F-4D97-AF65-F5344CB8AC3E}">
        <p14:creationId xmlns:p14="http://schemas.microsoft.com/office/powerpoint/2010/main" val="317065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P spid="15" grpId="0"/>
      <p:bldP spid="1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5289051" cy="940513"/>
            <a:chOff x="2067302" y="5922690"/>
            <a:chExt cx="3482996"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615355" y="5249660"/>
              <a:ext cx="793396" cy="2368065"/>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855922" y="6002305"/>
              <a:ext cx="2694376" cy="707846"/>
            </a:xfrm>
            <a:prstGeom prst="rect">
              <a:avLst/>
            </a:prstGeom>
            <a:noFill/>
            <a:ln>
              <a:noFill/>
            </a:ln>
          </p:spPr>
          <p:txBody>
            <a:bodyPr spcFirstLastPara="1" wrap="square" lIns="91425" tIns="45700" rIns="91425" bIns="45700" anchor="t" anchorCtr="0">
              <a:spAutoFit/>
            </a:bodyPr>
            <a:lstStyle/>
            <a:p>
              <a:pPr lvl="0"/>
              <a:r>
                <a:rPr lang="en-US" sz="4000" b="1" dirty="0">
                  <a:solidFill>
                    <a:srgbClr val="0000FF"/>
                  </a:solidFill>
                  <a:latin typeface="Arial" panose="020B0604020202020204" pitchFamily="34" charset="0"/>
                  <a:ea typeface="Times New Roman"/>
                  <a:cs typeface="Arial" panose="020B0604020202020204" pitchFamily="34" charset="0"/>
                  <a:sym typeface="Times New Roman"/>
                </a:rPr>
                <a:t>LUYỆN TẬP</a:t>
              </a: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103080" y="3296139"/>
            <a:ext cx="5136275" cy="1578861"/>
            <a:chOff x="5537206" y="1704231"/>
            <a:chExt cx="2031262" cy="745468"/>
          </a:xfrm>
          <a:solidFill>
            <a:srgbClr val="0070C0"/>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606438" y="3280510"/>
            <a:ext cx="5253170" cy="1453051"/>
            <a:chOff x="5537206" y="1688588"/>
            <a:chExt cx="1839164" cy="745468"/>
          </a:xfrm>
          <a:solidFill>
            <a:srgbClr val="0070C0"/>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163587" cy="1394073"/>
            <a:chOff x="5537206" y="1704231"/>
            <a:chExt cx="2031264" cy="745468"/>
          </a:xfrm>
          <a:solidFill>
            <a:srgbClr val="0070C0"/>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072645" y="4957287"/>
            <a:ext cx="5786963" cy="1453053"/>
            <a:chOff x="5537206" y="1704231"/>
            <a:chExt cx="2031263" cy="745468"/>
          </a:xfrm>
          <a:solidFill>
            <a:srgbClr val="0070C0"/>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6452432" y="3502172"/>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8656" y="1436816"/>
            <a:ext cx="11959566" cy="1078132"/>
            <a:chOff x="526624" y="1623890"/>
            <a:chExt cx="11554277" cy="984138"/>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22781" y="1623890"/>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26624" y="1647866"/>
              <a:ext cx="2000195" cy="916989"/>
              <a:chOff x="526624" y="1647866"/>
              <a:chExt cx="2000195" cy="916989"/>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21068" y="2343399"/>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7" y="1647866"/>
                <a:ext cx="1991832" cy="682067"/>
              </a:xfrm>
              <a:prstGeom prst="homePlate">
                <a:avLst>
                  <a:gd name="adj" fmla="val 12444"/>
                </a:avLst>
              </a:prstGeom>
              <a:solidFill>
                <a:srgbClr val="0070C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80" y="1836909"/>
                <a:ext cx="313680" cy="268980"/>
                <a:chOff x="7440266" y="3398551"/>
                <a:chExt cx="407988" cy="382590"/>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047572" y="1705224"/>
                <a:ext cx="125629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rPr>
                  <a:t>Câu </a:t>
                </a:r>
                <a:r>
                  <a:rPr kumimoji="0" lang="en-US" sz="3200" b="1" i="0" u="none" strike="noStrike" kern="1200" cap="none" spc="0" normalizeH="0" baseline="0" noProof="0" dirty="0" smtClean="0">
                    <a:ln>
                      <a:noFill/>
                    </a:ln>
                    <a:solidFill>
                      <a:prstClr val="white"/>
                    </a:solidFill>
                    <a:effectLst/>
                    <a:uLnTx/>
                    <a:uFillTx/>
                  </a:rPr>
                  <a:t>1</a:t>
                </a:r>
                <a:endParaRPr kumimoji="0" lang="en-US" sz="3200" b="1" i="0" u="none" strike="noStrike" kern="1200" cap="none" spc="0" normalizeH="0" baseline="0" noProof="0" dirty="0">
                  <a:ln>
                    <a:noFill/>
                  </a:ln>
                  <a:solidFill>
                    <a:prstClr val="white"/>
                  </a:solidFill>
                  <a:effectLst/>
                  <a:uLnTx/>
                  <a:uFillTx/>
                </a:endParaRPr>
              </a:p>
            </p:txBody>
          </p:sp>
        </p:grpSp>
      </p:grpSp>
      <p:sp>
        <p:nvSpPr>
          <p:cNvPr id="2" name="Rectangle 1"/>
          <p:cNvSpPr/>
          <p:nvPr/>
        </p:nvSpPr>
        <p:spPr>
          <a:xfrm>
            <a:off x="2138906" y="1685137"/>
            <a:ext cx="9542578" cy="523220"/>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28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Loại tơ nào sau đây là tơ </a:t>
            </a:r>
            <a:r>
              <a:rPr lang="vi-VN" sz="2800" b="1" dirty="0">
                <a:solidFill>
                  <a:srgbClr val="0000FF"/>
                </a:solidFill>
                <a:latin typeface="Arial" panose="020B0604020202020204" pitchFamily="34" charset="0"/>
                <a:ea typeface="Times New Roman" panose="02020603050405020304" pitchFamily="18" charset="0"/>
                <a:cs typeface="Arial" panose="020B0604020202020204" pitchFamily="34" charset="0"/>
              </a:rPr>
              <a:t>thiên nhiên </a:t>
            </a:r>
            <a:r>
              <a:rPr lang="vi-VN" sz="28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 </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7567920" y="5404739"/>
            <a:ext cx="4291688" cy="461665"/>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Tơ visco, cellulose acetate</a:t>
            </a:r>
            <a:endParaRPr lang="en-US" sz="24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084691" y="3776202"/>
            <a:ext cx="3475116" cy="461665"/>
          </a:xfrm>
          <a:prstGeom prst="rect">
            <a:avLst/>
          </a:prstGeom>
          <a:solidFill>
            <a:srgbClr val="0070C0"/>
          </a:solidFill>
        </p:spPr>
        <p:txBody>
          <a:bodyPr wrap="square">
            <a:spAutoFit/>
          </a:bodyPr>
          <a:lstStyle/>
          <a:p>
            <a:r>
              <a:rPr lang="vi-VN"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Bông, Len </a:t>
            </a:r>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lông cừu.</a:t>
            </a:r>
            <a:endParaRPr lang="en-US" sz="2400" dirty="0">
              <a:latin typeface="Arial" panose="020B0604020202020204" pitchFamily="34" charset="0"/>
              <a:cs typeface="Arial" panose="020B0604020202020204" pitchFamily="34" charset="0"/>
            </a:endParaRPr>
          </a:p>
        </p:txBody>
      </p:sp>
      <p:sp>
        <p:nvSpPr>
          <p:cNvPr id="5" name="Rectangle 4"/>
          <p:cNvSpPr/>
          <p:nvPr/>
        </p:nvSpPr>
        <p:spPr>
          <a:xfrm>
            <a:off x="1445591" y="3872140"/>
            <a:ext cx="2111475" cy="461665"/>
          </a:xfrm>
          <a:prstGeom prst="rect">
            <a:avLst/>
          </a:prstGeom>
        </p:spPr>
        <p:txBody>
          <a:bodyPr wrap="none">
            <a:spAutoFit/>
          </a:bodyPr>
          <a:lstStyle/>
          <a:p>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nylon-6,6</a:t>
            </a:r>
            <a:r>
              <a:rPr lang="vi-VN"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1672161" y="5509361"/>
            <a:ext cx="1702710" cy="461665"/>
          </a:xfrm>
          <a:prstGeom prst="rect">
            <a:avLst/>
          </a:prstGeom>
        </p:spPr>
        <p:txBody>
          <a:bodyPr wrap="none">
            <a:spAutoFit/>
          </a:bodyPr>
          <a:lstStyle/>
          <a:p>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capron</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749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wipe(left)">
                                      <p:cBhvr>
                                        <p:cTn id="3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5289051" cy="940513"/>
            <a:chOff x="2067302" y="5922690"/>
            <a:chExt cx="3482996"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615355" y="5249660"/>
              <a:ext cx="793396" cy="2368065"/>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855922" y="6002305"/>
              <a:ext cx="2694376" cy="707846"/>
            </a:xfrm>
            <a:prstGeom prst="rect">
              <a:avLst/>
            </a:prstGeom>
            <a:noFill/>
            <a:ln>
              <a:noFill/>
            </a:ln>
          </p:spPr>
          <p:txBody>
            <a:bodyPr spcFirstLastPara="1" wrap="square" lIns="91425" tIns="45700" rIns="91425" bIns="45700" anchor="t" anchorCtr="0">
              <a:spAutoFit/>
            </a:bodyPr>
            <a:lstStyle/>
            <a:p>
              <a:pPr lvl="0"/>
              <a:r>
                <a:rPr lang="en-US" sz="4000" b="1" dirty="0">
                  <a:solidFill>
                    <a:srgbClr val="0000FF"/>
                  </a:solidFill>
                  <a:latin typeface="Arial" panose="020B0604020202020204" pitchFamily="34" charset="0"/>
                  <a:ea typeface="Times New Roman"/>
                  <a:cs typeface="Arial" panose="020B0604020202020204" pitchFamily="34" charset="0"/>
                  <a:sym typeface="Times New Roman"/>
                </a:rPr>
                <a:t>LUYỆN TẬP</a:t>
              </a: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103080" y="3296139"/>
            <a:ext cx="5136275" cy="1578861"/>
            <a:chOff x="5537206" y="1704231"/>
            <a:chExt cx="2031262" cy="745468"/>
          </a:xfrm>
          <a:solidFill>
            <a:srgbClr val="0070C0"/>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576457" y="3359042"/>
            <a:ext cx="5175831" cy="1453051"/>
            <a:chOff x="5537206" y="1688588"/>
            <a:chExt cx="1839164" cy="745468"/>
          </a:xfrm>
          <a:solidFill>
            <a:srgbClr val="0070C0"/>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163587" cy="1394073"/>
            <a:chOff x="5537206" y="1704231"/>
            <a:chExt cx="2031264" cy="745468"/>
          </a:xfrm>
          <a:solidFill>
            <a:srgbClr val="0070C0"/>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5973562" y="4986776"/>
            <a:ext cx="5885295" cy="1453053"/>
            <a:chOff x="5537206" y="1704231"/>
            <a:chExt cx="2031263" cy="745468"/>
          </a:xfrm>
          <a:solidFill>
            <a:srgbClr val="0070C0"/>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6027234" y="5160652"/>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8656" y="1436816"/>
            <a:ext cx="11959566" cy="1078132"/>
            <a:chOff x="526624" y="1623890"/>
            <a:chExt cx="11554277" cy="984138"/>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22781" y="1623890"/>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26624" y="1647866"/>
              <a:ext cx="2000195" cy="916989"/>
              <a:chOff x="526624" y="1647866"/>
              <a:chExt cx="2000195" cy="916989"/>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21068" y="2343399"/>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7" y="1647866"/>
                <a:ext cx="1991832" cy="682067"/>
              </a:xfrm>
              <a:prstGeom prst="homePlate">
                <a:avLst>
                  <a:gd name="adj" fmla="val 12444"/>
                </a:avLst>
              </a:prstGeom>
              <a:solidFill>
                <a:srgbClr val="0070C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80" y="1836909"/>
                <a:ext cx="313680" cy="268980"/>
                <a:chOff x="7440266" y="3398551"/>
                <a:chExt cx="407988" cy="382590"/>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047572" y="1705224"/>
                <a:ext cx="125629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rPr>
                  <a:t>Câu </a:t>
                </a:r>
                <a:r>
                  <a:rPr kumimoji="0" lang="en-US" sz="3200" b="1" i="0" u="none" strike="noStrike" kern="1200" cap="none" spc="0" normalizeH="0" baseline="0" noProof="0" dirty="0" smtClean="0">
                    <a:ln>
                      <a:noFill/>
                    </a:ln>
                    <a:solidFill>
                      <a:prstClr val="white"/>
                    </a:solidFill>
                    <a:effectLst/>
                    <a:uLnTx/>
                    <a:uFillTx/>
                  </a:rPr>
                  <a:t>2</a:t>
                </a:r>
                <a:endParaRPr kumimoji="0" lang="en-US" sz="3200" b="1" i="0" u="none" strike="noStrike" kern="1200" cap="none" spc="0" normalizeH="0" baseline="0" noProof="0" dirty="0">
                  <a:ln>
                    <a:noFill/>
                  </a:ln>
                  <a:solidFill>
                    <a:prstClr val="white"/>
                  </a:solidFill>
                  <a:effectLst/>
                  <a:uLnTx/>
                  <a:uFillTx/>
                </a:endParaRPr>
              </a:p>
            </p:txBody>
          </p:sp>
        </p:grpSp>
      </p:grpSp>
      <p:sp>
        <p:nvSpPr>
          <p:cNvPr id="2" name="Rectangle 1"/>
          <p:cNvSpPr/>
          <p:nvPr/>
        </p:nvSpPr>
        <p:spPr>
          <a:xfrm>
            <a:off x="2138906" y="1685137"/>
            <a:ext cx="8065152" cy="523220"/>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28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Tơ nào sau đây là loại tơ bán tổng hợp ? </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7519526" y="5445015"/>
            <a:ext cx="4340083" cy="461665"/>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visco, cellulose acetate</a:t>
            </a:r>
            <a:endParaRPr lang="en-US" sz="24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7983263" y="3872052"/>
            <a:ext cx="3334312" cy="461665"/>
          </a:xfrm>
          <a:prstGeom prst="rect">
            <a:avLst/>
          </a:prstGeom>
          <a:solidFill>
            <a:srgbClr val="0070C0"/>
          </a:solidFill>
        </p:spPr>
        <p:txBody>
          <a:bodyPr wrap="square">
            <a:spAutoFit/>
          </a:bodyPr>
          <a:lstStyle/>
          <a:p>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lapsan.</a:t>
            </a:r>
            <a:endParaRPr lang="en-US" sz="2400" dirty="0">
              <a:latin typeface="Arial" panose="020B0604020202020204" pitchFamily="34" charset="0"/>
              <a:cs typeface="Arial" panose="020B0604020202020204" pitchFamily="34" charset="0"/>
            </a:endParaRPr>
          </a:p>
        </p:txBody>
      </p:sp>
      <p:sp>
        <p:nvSpPr>
          <p:cNvPr id="5" name="Rectangle 4"/>
          <p:cNvSpPr/>
          <p:nvPr/>
        </p:nvSpPr>
        <p:spPr>
          <a:xfrm>
            <a:off x="1559538" y="3854736"/>
            <a:ext cx="2111475" cy="461665"/>
          </a:xfrm>
          <a:prstGeom prst="rect">
            <a:avLst/>
          </a:prstGeom>
        </p:spPr>
        <p:txBody>
          <a:bodyPr wrap="none">
            <a:spAutoFit/>
          </a:bodyPr>
          <a:lstStyle/>
          <a:p>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nylon-6,6</a:t>
            </a:r>
            <a:r>
              <a:rPr lang="vi-VN"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1672161" y="5509361"/>
            <a:ext cx="1702710" cy="461665"/>
          </a:xfrm>
          <a:prstGeom prst="rect">
            <a:avLst/>
          </a:prstGeom>
        </p:spPr>
        <p:txBody>
          <a:bodyPr wrap="none">
            <a:spAutoFit/>
          </a:bodyPr>
          <a:lstStyle/>
          <a:p>
            <a:r>
              <a:rPr lang="vi-VN" sz="24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Tơ capron</a:t>
            </a:r>
            <a:endParaRPr lang="en-US"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70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wipe(left)">
                                      <p:cBhvr>
                                        <p:cTn id="3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B49D7C-AED9-F0D8-DE44-D3AC033DB832}"/>
              </a:ext>
            </a:extLst>
          </p:cNvPr>
          <p:cNvSpPr>
            <a:spLocks noGrp="1"/>
          </p:cNvSpPr>
          <p:nvPr>
            <p:ph type="ctrTitle"/>
          </p:nvPr>
        </p:nvSpPr>
        <p:spPr>
          <a:xfrm>
            <a:off x="363071" y="3052482"/>
            <a:ext cx="10892118" cy="1600199"/>
          </a:xfrm>
        </p:spPr>
        <p:txBody>
          <a:bodyPr/>
          <a:lstStyle/>
          <a:p>
            <a:pPr algn="ctr"/>
            <a:r>
              <a:rPr lang="en-US" sz="7200" b="1" dirty="0" smtClean="0">
                <a:solidFill>
                  <a:srgbClr val="C00000"/>
                </a:solidFill>
                <a:latin typeface="Stencil" panose="040409050D0802020404" pitchFamily="82" charset="0"/>
                <a:ea typeface="Verdana" panose="020B0604030504040204" pitchFamily="34" charset="0"/>
                <a:cs typeface="Verdana" panose="020B0604030504040204" pitchFamily="34" charset="0"/>
              </a:rPr>
              <a:t>VẬT LIỆU POLYMER</a:t>
            </a:r>
            <a:endParaRPr lang="en-US" sz="7200" b="1" dirty="0">
              <a:solidFill>
                <a:srgbClr val="C00000"/>
              </a:solidFill>
              <a:latin typeface="Stencil" panose="040409050D0802020404" pitchFamily="82" charset="0"/>
              <a:ea typeface="Verdana" panose="020B0604030504040204" pitchFamily="34" charset="0"/>
              <a:cs typeface="Verdana" panose="020B0604030504040204" pitchFamily="34" charset="0"/>
            </a:endParaRPr>
          </a:p>
        </p:txBody>
      </p:sp>
      <p:sp>
        <p:nvSpPr>
          <p:cNvPr id="7" name="Subtitle 6">
            <a:extLst>
              <a:ext uri="{FF2B5EF4-FFF2-40B4-BE49-F238E27FC236}">
                <a16:creationId xmlns:a16="http://schemas.microsoft.com/office/drawing/2014/main" id="{1282E561-BEF2-AD24-3134-1994463949B7}"/>
              </a:ext>
            </a:extLst>
          </p:cNvPr>
          <p:cNvSpPr>
            <a:spLocks noGrp="1"/>
          </p:cNvSpPr>
          <p:nvPr>
            <p:ph type="subTitle" idx="1"/>
          </p:nvPr>
        </p:nvSpPr>
        <p:spPr>
          <a:xfrm>
            <a:off x="2218765" y="1707778"/>
            <a:ext cx="6898341" cy="1425388"/>
          </a:xfrm>
        </p:spPr>
        <p:txBody>
          <a:bodyPr>
            <a:noAutofit/>
          </a:bodyPr>
          <a:lstStyle/>
          <a:p>
            <a:pPr algn="ctr"/>
            <a:r>
              <a:rPr lang="en-US" sz="4800" b="1" dirty="0" smtClean="0">
                <a:solidFill>
                  <a:srgbClr val="FFFF00"/>
                </a:solidFill>
                <a:latin typeface="Tahoma" panose="020B0604030504040204" pitchFamily="34" charset="0"/>
                <a:cs typeface="Tahoma" panose="020B0604030504040204" pitchFamily="34" charset="0"/>
              </a:rPr>
              <a:t>CHỦ ĐỀ 4: POLYMER </a:t>
            </a:r>
          </a:p>
          <a:p>
            <a:pPr algn="ctr"/>
            <a:r>
              <a:rPr lang="en-US" sz="6600" dirty="0" smtClean="0">
                <a:solidFill>
                  <a:srgbClr val="C00000"/>
                </a:solidFill>
                <a:latin typeface="Stencil" panose="040409050D0802020404" pitchFamily="82" charset="0"/>
              </a:rPr>
              <a:t>BÀI 9</a:t>
            </a:r>
            <a:endParaRPr lang="en-US" sz="6600" dirty="0">
              <a:solidFill>
                <a:srgbClr val="C00000"/>
              </a:solidFill>
              <a:latin typeface="Stencil" panose="040409050D0802020404" pitchFamily="82" charset="0"/>
            </a:endParaRPr>
          </a:p>
        </p:txBody>
      </p:sp>
    </p:spTree>
    <p:extLst>
      <p:ext uri="{BB962C8B-B14F-4D97-AF65-F5344CB8AC3E}">
        <p14:creationId xmlns:p14="http://schemas.microsoft.com/office/powerpoint/2010/main" val="3580194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7"/>
            <a:ext cx="5289051" cy="940513"/>
            <a:chOff x="2067302" y="5922690"/>
            <a:chExt cx="3482996"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615355" y="5249660"/>
              <a:ext cx="793396" cy="2368065"/>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855922" y="6002305"/>
              <a:ext cx="2694376" cy="707846"/>
            </a:xfrm>
            <a:prstGeom prst="rect">
              <a:avLst/>
            </a:prstGeom>
            <a:noFill/>
            <a:ln>
              <a:noFill/>
            </a:ln>
          </p:spPr>
          <p:txBody>
            <a:bodyPr spcFirstLastPara="1" wrap="square" lIns="91425" tIns="45700" rIns="91425" bIns="45700" anchor="t" anchorCtr="0">
              <a:spAutoFit/>
            </a:bodyPr>
            <a:lstStyle/>
            <a:p>
              <a:pPr lvl="0"/>
              <a:r>
                <a:rPr lang="en-US" sz="4000" b="1" dirty="0">
                  <a:solidFill>
                    <a:srgbClr val="0000FF"/>
                  </a:solidFill>
                  <a:latin typeface="Arial" panose="020B0604020202020204" pitchFamily="34" charset="0"/>
                  <a:ea typeface="Times New Roman"/>
                  <a:cs typeface="Arial" panose="020B0604020202020204" pitchFamily="34" charset="0"/>
                  <a:sym typeface="Times New Roman"/>
                </a:rPr>
                <a:t>LUYỆN TẬP</a:t>
              </a: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103080" y="3296139"/>
            <a:ext cx="5136275" cy="1578861"/>
            <a:chOff x="5537206" y="1704231"/>
            <a:chExt cx="2031262" cy="745468"/>
          </a:xfrm>
          <a:solidFill>
            <a:srgbClr val="0070C0"/>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456536" y="3376358"/>
            <a:ext cx="5413113" cy="1453051"/>
            <a:chOff x="5537206" y="1688588"/>
            <a:chExt cx="1839164" cy="745468"/>
          </a:xfrm>
          <a:solidFill>
            <a:srgbClr val="0070C0"/>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163587" cy="1394073"/>
            <a:chOff x="5537206" y="1704231"/>
            <a:chExt cx="2031264" cy="745468"/>
          </a:xfrm>
          <a:solidFill>
            <a:srgbClr val="0070C0"/>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5973562" y="4986776"/>
            <a:ext cx="5885295" cy="1453053"/>
            <a:chOff x="5537206" y="1704231"/>
            <a:chExt cx="2031263" cy="745468"/>
          </a:xfrm>
          <a:solidFill>
            <a:srgbClr val="0070C0"/>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21820" y="5177959"/>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89917" y="1302783"/>
            <a:ext cx="11959566" cy="2036120"/>
            <a:chOff x="526624" y="1623890"/>
            <a:chExt cx="11554277" cy="984138"/>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22781" y="1623890"/>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26624" y="1647866"/>
              <a:ext cx="2000195" cy="916989"/>
              <a:chOff x="526624" y="1647866"/>
              <a:chExt cx="2000195" cy="916989"/>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21068" y="2343399"/>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7" y="1647866"/>
                <a:ext cx="1991832" cy="682067"/>
              </a:xfrm>
              <a:prstGeom prst="homePlate">
                <a:avLst>
                  <a:gd name="adj" fmla="val 12444"/>
                </a:avLst>
              </a:prstGeom>
              <a:solidFill>
                <a:srgbClr val="0070C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80" y="1836909"/>
                <a:ext cx="313680" cy="268980"/>
                <a:chOff x="7440266" y="3398551"/>
                <a:chExt cx="407988" cy="382590"/>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047572" y="1705224"/>
                <a:ext cx="125629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rPr>
                  <a:t>Câu </a:t>
                </a:r>
                <a:r>
                  <a:rPr kumimoji="0" lang="en-US" sz="3200" b="1" i="0" u="none" strike="noStrike" kern="1200" cap="none" spc="0" normalizeH="0" baseline="0" noProof="0" dirty="0" smtClean="0">
                    <a:ln>
                      <a:noFill/>
                    </a:ln>
                    <a:solidFill>
                      <a:prstClr val="white"/>
                    </a:solidFill>
                    <a:effectLst/>
                    <a:uLnTx/>
                    <a:uFillTx/>
                  </a:rPr>
                  <a:t>3</a:t>
                </a:r>
                <a:endParaRPr kumimoji="0" lang="en-US" sz="3200" b="1" i="0" u="none" strike="noStrike" kern="1200" cap="none" spc="0" normalizeH="0" baseline="0" noProof="0" dirty="0">
                  <a:ln>
                    <a:noFill/>
                  </a:ln>
                  <a:solidFill>
                    <a:prstClr val="white"/>
                  </a:solidFill>
                  <a:effectLst/>
                  <a:uLnTx/>
                  <a:uFillTx/>
                </a:endParaRPr>
              </a:p>
            </p:txBody>
          </p:sp>
        </p:grpSp>
      </p:grpSp>
      <p:sp>
        <p:nvSpPr>
          <p:cNvPr id="2" name="Rectangle 1"/>
          <p:cNvSpPr/>
          <p:nvPr/>
        </p:nvSpPr>
        <p:spPr>
          <a:xfrm>
            <a:off x="2026708" y="1284353"/>
            <a:ext cx="9719951" cy="2032288"/>
          </a:xfrm>
          <a:prstGeom prst="rect">
            <a:avLst/>
          </a:prstGeom>
        </p:spPr>
        <p:txBody>
          <a:bodyPr wrap="square">
            <a:spAutoFit/>
          </a:bodyPr>
          <a:lstStyle/>
          <a:p>
            <a:pPr algn="just">
              <a:lnSpc>
                <a:spcPct val="115000"/>
              </a:lnSpc>
              <a:spcAft>
                <a:spcPts val="0"/>
              </a:spcAft>
            </a:pPr>
            <a:r>
              <a:rPr lang="pt-BR" sz="2800" b="1" kern="100" dirty="0">
                <a:solidFill>
                  <a:srgbClr val="0000FF"/>
                </a:solidFill>
                <a:latin typeface="Arial" panose="020B0604020202020204" pitchFamily="34" charset="0"/>
                <a:ea typeface="Aptos"/>
                <a:cs typeface="Arial" panose="020B0604020202020204" pitchFamily="34" charset="0"/>
              </a:rPr>
              <a:t>Cellulose</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triacetate</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là</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polymer</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được</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sử</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dụng</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để</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sản</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xuất</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tơ</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nhân</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tạo</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có</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cấu</a:t>
            </a:r>
            <a:r>
              <a:rPr lang="pt-BR" sz="2800" b="1" kern="100" spc="-65" dirty="0">
                <a:solidFill>
                  <a:srgbClr val="0000FF"/>
                </a:solidFill>
                <a:latin typeface="Arial" panose="020B0604020202020204" pitchFamily="34" charset="0"/>
                <a:ea typeface="Aptos"/>
                <a:cs typeface="Arial" panose="020B0604020202020204" pitchFamily="34" charset="0"/>
              </a:rPr>
              <a:t> </a:t>
            </a:r>
            <a:r>
              <a:rPr lang="pt-BR" sz="2800" b="1" kern="100" dirty="0">
                <a:solidFill>
                  <a:srgbClr val="0000FF"/>
                </a:solidFill>
                <a:latin typeface="Arial" panose="020B0604020202020204" pitchFamily="34" charset="0"/>
                <a:ea typeface="Aptos"/>
                <a:cs typeface="Arial" panose="020B0604020202020204" pitchFamily="34" charset="0"/>
              </a:rPr>
              <a:t>tạo như </a:t>
            </a:r>
            <a:r>
              <a:rPr lang="pt-BR" sz="2800" b="1" kern="100" dirty="0" smtClean="0">
                <a:solidFill>
                  <a:srgbClr val="0000FF"/>
                </a:solidFill>
                <a:latin typeface="Arial" panose="020B0604020202020204" pitchFamily="34" charset="0"/>
                <a:ea typeface="Aptos"/>
                <a:cs typeface="Arial" panose="020B0604020202020204" pitchFamily="34" charset="0"/>
              </a:rPr>
              <a:t>sau</a:t>
            </a:r>
            <a:r>
              <a:rPr lang="vi-VN" sz="2800" b="1" kern="100" dirty="0" smtClean="0">
                <a:solidFill>
                  <a:srgbClr val="0000FF"/>
                </a:solidFill>
                <a:latin typeface="Arial" panose="020B0604020202020204" pitchFamily="34" charset="0"/>
                <a:ea typeface="Aptos"/>
                <a:cs typeface="Arial" panose="020B0604020202020204" pitchFamily="34" charset="0"/>
              </a:rPr>
              <a:t>: </a:t>
            </a:r>
            <a:r>
              <a:rPr lang="pt-BR" sz="2800" b="1" kern="100" spc="-10" dirty="0" smtClean="0">
                <a:solidFill>
                  <a:srgbClr val="0000FF"/>
                </a:solidFill>
                <a:latin typeface="Arial" panose="020B0604020202020204" pitchFamily="34" charset="0"/>
                <a:ea typeface="Aptos"/>
                <a:cs typeface="Arial" panose="020B0604020202020204" pitchFamily="34" charset="0"/>
              </a:rPr>
              <a:t>[C</a:t>
            </a:r>
            <a:r>
              <a:rPr lang="pt-BR" sz="1200" b="1" kern="100" spc="-10" dirty="0" smtClean="0">
                <a:solidFill>
                  <a:srgbClr val="0000FF"/>
                </a:solidFill>
                <a:latin typeface="Arial" panose="020B0604020202020204" pitchFamily="34" charset="0"/>
                <a:ea typeface="Aptos"/>
                <a:cs typeface="Arial" panose="020B0604020202020204" pitchFamily="34" charset="0"/>
              </a:rPr>
              <a:t>6</a:t>
            </a:r>
            <a:r>
              <a:rPr lang="pt-BR" sz="2800" b="1" kern="100" spc="-10" dirty="0" smtClean="0">
                <a:solidFill>
                  <a:srgbClr val="0000FF"/>
                </a:solidFill>
                <a:latin typeface="Arial" panose="020B0604020202020204" pitchFamily="34" charset="0"/>
                <a:ea typeface="Aptos"/>
                <a:cs typeface="Arial" panose="020B0604020202020204" pitchFamily="34" charset="0"/>
              </a:rPr>
              <a:t>H</a:t>
            </a:r>
            <a:r>
              <a:rPr lang="pt-BR" sz="1200" b="1" kern="100" spc="-10" dirty="0" smtClean="0">
                <a:solidFill>
                  <a:srgbClr val="0000FF"/>
                </a:solidFill>
                <a:latin typeface="Arial" panose="020B0604020202020204" pitchFamily="34" charset="0"/>
                <a:ea typeface="Aptos"/>
                <a:cs typeface="Arial" panose="020B0604020202020204" pitchFamily="34" charset="0"/>
              </a:rPr>
              <a:t>7</a:t>
            </a:r>
            <a:r>
              <a:rPr lang="pt-BR" sz="2800" b="1" kern="100" spc="-10" dirty="0" smtClean="0">
                <a:solidFill>
                  <a:srgbClr val="0000FF"/>
                </a:solidFill>
                <a:latin typeface="Arial" panose="020B0604020202020204" pitchFamily="34" charset="0"/>
                <a:ea typeface="Aptos"/>
                <a:cs typeface="Arial" panose="020B0604020202020204" pitchFamily="34" charset="0"/>
              </a:rPr>
              <a:t>O</a:t>
            </a:r>
            <a:r>
              <a:rPr lang="pt-BR" sz="1200" b="1" kern="100" spc="-10" dirty="0" smtClean="0">
                <a:solidFill>
                  <a:srgbClr val="0000FF"/>
                </a:solidFill>
                <a:latin typeface="Arial" panose="020B0604020202020204" pitchFamily="34" charset="0"/>
                <a:ea typeface="Aptos"/>
                <a:cs typeface="Arial" panose="020B0604020202020204" pitchFamily="34" charset="0"/>
              </a:rPr>
              <a:t>2</a:t>
            </a:r>
            <a:r>
              <a:rPr lang="pt-BR" sz="2800" b="1" kern="100" spc="-10" dirty="0" smtClean="0">
                <a:solidFill>
                  <a:srgbClr val="0000FF"/>
                </a:solidFill>
                <a:latin typeface="Arial" panose="020B0604020202020204" pitchFamily="34" charset="0"/>
                <a:ea typeface="Aptos"/>
                <a:cs typeface="Arial" panose="020B0604020202020204" pitchFamily="34" charset="0"/>
              </a:rPr>
              <a:t>(OCOCH</a:t>
            </a:r>
            <a:r>
              <a:rPr lang="pt-BR" sz="1200" b="1" kern="100" spc="-10" dirty="0" smtClean="0">
                <a:solidFill>
                  <a:srgbClr val="0000FF"/>
                </a:solidFill>
                <a:latin typeface="Arial" panose="020B0604020202020204" pitchFamily="34" charset="0"/>
                <a:ea typeface="Aptos"/>
                <a:cs typeface="Arial" panose="020B0604020202020204" pitchFamily="34" charset="0"/>
              </a:rPr>
              <a:t>3</a:t>
            </a:r>
            <a:r>
              <a:rPr lang="pt-BR" sz="2800" b="1" kern="100" spc="-10" dirty="0" smtClean="0">
                <a:solidFill>
                  <a:srgbClr val="0000FF"/>
                </a:solidFill>
                <a:latin typeface="Arial" panose="020B0604020202020204" pitchFamily="34" charset="0"/>
                <a:ea typeface="Aptos"/>
                <a:cs typeface="Arial" panose="020B0604020202020204" pitchFamily="34" charset="0"/>
              </a:rPr>
              <a:t>)</a:t>
            </a:r>
            <a:r>
              <a:rPr lang="pt-BR" sz="1200" b="1" kern="100" spc="-10" dirty="0" smtClean="0">
                <a:solidFill>
                  <a:srgbClr val="0000FF"/>
                </a:solidFill>
                <a:latin typeface="Arial" panose="020B0604020202020204" pitchFamily="34" charset="0"/>
                <a:ea typeface="Aptos"/>
                <a:cs typeface="Arial" panose="020B0604020202020204" pitchFamily="34" charset="0"/>
              </a:rPr>
              <a:t>3</a:t>
            </a:r>
            <a:r>
              <a:rPr lang="pt-BR" sz="2800" b="1" kern="100" spc="-10" dirty="0" smtClean="0">
                <a:solidFill>
                  <a:srgbClr val="0000FF"/>
                </a:solidFill>
                <a:latin typeface="Arial" panose="020B0604020202020204" pitchFamily="34" charset="0"/>
                <a:ea typeface="Aptos"/>
                <a:cs typeface="Arial" panose="020B0604020202020204" pitchFamily="34" charset="0"/>
              </a:rPr>
              <a:t>]</a:t>
            </a:r>
            <a:r>
              <a:rPr lang="pt-BR" sz="1200" b="1" kern="100" spc="-10" dirty="0" smtClean="0">
                <a:solidFill>
                  <a:srgbClr val="0000FF"/>
                </a:solidFill>
                <a:latin typeface="Arial" panose="020B0604020202020204" pitchFamily="34" charset="0"/>
                <a:ea typeface="Aptos"/>
                <a:cs typeface="Arial" panose="020B0604020202020204" pitchFamily="34" charset="0"/>
              </a:rPr>
              <a:t>n</a:t>
            </a:r>
            <a:r>
              <a:rPr lang="vi-VN" sz="1200" b="1" kern="100" spc="-10" dirty="0" smtClean="0">
                <a:solidFill>
                  <a:srgbClr val="0000FF"/>
                </a:solidFill>
                <a:latin typeface="Arial" panose="020B0604020202020204" pitchFamily="34" charset="0"/>
                <a:ea typeface="Aptos"/>
                <a:cs typeface="Arial" panose="020B0604020202020204" pitchFamily="34" charset="0"/>
              </a:rPr>
              <a:t>  . </a:t>
            </a:r>
            <a:r>
              <a:rPr lang="pt-BR" sz="2800" b="1" dirty="0" smtClean="0">
                <a:solidFill>
                  <a:srgbClr val="0000FF"/>
                </a:solidFill>
                <a:latin typeface="Arial" panose="020B0604020202020204" pitchFamily="34" charset="0"/>
                <a:ea typeface="Aptos"/>
                <a:cs typeface="Arial" panose="020B0604020202020204" pitchFamily="34" charset="0"/>
              </a:rPr>
              <a:t>Một </a:t>
            </a:r>
            <a:r>
              <a:rPr lang="pt-BR" sz="2800" b="1" dirty="0">
                <a:solidFill>
                  <a:srgbClr val="0000FF"/>
                </a:solidFill>
                <a:latin typeface="Arial" panose="020B0604020202020204" pitchFamily="34" charset="0"/>
                <a:ea typeface="Aptos"/>
                <a:cs typeface="Arial" panose="020B0604020202020204" pitchFamily="34" charset="0"/>
              </a:rPr>
              <a:t>mạch cellulose triacetate có phân tử khối 345600 chứa bao nhiêu mắt </a:t>
            </a:r>
            <a:r>
              <a:rPr lang="pt-BR" sz="2800" b="1" dirty="0" smtClean="0">
                <a:solidFill>
                  <a:srgbClr val="0000FF"/>
                </a:solidFill>
                <a:latin typeface="Arial" panose="020B0604020202020204" pitchFamily="34" charset="0"/>
                <a:ea typeface="Aptos"/>
                <a:cs typeface="Arial" panose="020B0604020202020204" pitchFamily="34" charset="0"/>
              </a:rPr>
              <a:t>xích</a:t>
            </a:r>
            <a:r>
              <a:rPr lang="vi-VN" sz="2800" b="1" dirty="0" smtClean="0">
                <a:solidFill>
                  <a:srgbClr val="0000FF"/>
                </a:solidFill>
                <a:latin typeface="Arial" panose="020B0604020202020204" pitchFamily="34" charset="0"/>
                <a:ea typeface="Aptos"/>
                <a:cs typeface="Arial" panose="020B0604020202020204" pitchFamily="34" charset="0"/>
              </a:rPr>
              <a:t> ?</a:t>
            </a:r>
            <a:endParaRPr lang="vi-VN" sz="2800" b="1" dirty="0">
              <a:solidFill>
                <a:srgbClr val="0000FF"/>
              </a:solidFill>
              <a:latin typeface="Arial" panose="020B0604020202020204" pitchFamily="34" charset="0"/>
              <a:cs typeface="Arial" panose="020B0604020202020204" pitchFamily="34" charset="0"/>
            </a:endParaRPr>
          </a:p>
        </p:txBody>
      </p:sp>
      <p:sp>
        <p:nvSpPr>
          <p:cNvPr id="3" name="Rectangle 2"/>
          <p:cNvSpPr/>
          <p:nvPr/>
        </p:nvSpPr>
        <p:spPr>
          <a:xfrm>
            <a:off x="7519527" y="5445015"/>
            <a:ext cx="2928618" cy="523220"/>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1800</a:t>
            </a:r>
            <a:endParaRPr lang="en-US" sz="2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7983263" y="3872052"/>
            <a:ext cx="3334312" cy="523220"/>
          </a:xfrm>
          <a:prstGeom prst="rect">
            <a:avLst/>
          </a:prstGeom>
          <a:solidFill>
            <a:srgbClr val="0070C0"/>
          </a:solidFill>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2400</a:t>
            </a:r>
            <a:endParaRPr lang="en-US" sz="28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559538" y="3854736"/>
            <a:ext cx="870751" cy="523220"/>
          </a:xfrm>
          <a:prstGeom prst="rect">
            <a:avLst/>
          </a:prstGeom>
        </p:spPr>
        <p:txBody>
          <a:bodyPr wrap="non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600</a:t>
            </a:r>
            <a:r>
              <a:rPr lang="vi-VN" sz="2400" dirty="0" smtClean="0">
                <a:latin typeface="Arial" panose="020B0604020202020204" pitchFamily="34" charset="0"/>
                <a:ea typeface="Times New Roman" panose="02020603050405020304" pitchFamily="18"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6" name="Rectangle 5"/>
          <p:cNvSpPr/>
          <p:nvPr/>
        </p:nvSpPr>
        <p:spPr>
          <a:xfrm>
            <a:off x="1672161" y="5509361"/>
            <a:ext cx="986167" cy="523220"/>
          </a:xfrm>
          <a:prstGeom prst="rect">
            <a:avLst/>
          </a:prstGeom>
        </p:spPr>
        <p:txBody>
          <a:bodyPr wrap="non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1200</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3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wipe(left)">
                                      <p:cBhvr>
                                        <p:cTn id="3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16667" y="364049"/>
            <a:ext cx="5463862" cy="768919"/>
            <a:chOff x="2067302" y="5922690"/>
            <a:chExt cx="2901621" cy="1002369"/>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394521" y="5470495"/>
              <a:ext cx="793396" cy="1926396"/>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855922" y="6002305"/>
              <a:ext cx="2113001" cy="9227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Arial" panose="020B0604020202020204" pitchFamily="34" charset="0"/>
                  <a:ea typeface="Times New Roman"/>
                  <a:cs typeface="Arial" panose="020B0604020202020204" pitchFamily="34" charset="0"/>
                  <a:sym typeface="Times New Roman"/>
                </a:rPr>
                <a:t>LUYỆN TẬP</a:t>
              </a:r>
              <a:endParaRPr sz="4000" b="1" dirty="0">
                <a:solidFill>
                  <a:srgbClr val="0000FF"/>
                </a:solidFill>
                <a:latin typeface="Arial" panose="020B0604020202020204" pitchFamily="34" charset="0"/>
                <a:ea typeface="Times New Roman"/>
                <a:cs typeface="Arial" panose="020B0604020202020204" pitchFamily="34"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103080" y="3296139"/>
            <a:ext cx="5136275" cy="1578861"/>
            <a:chOff x="5537206" y="1704231"/>
            <a:chExt cx="2031262" cy="745468"/>
          </a:xfrm>
          <a:solidFill>
            <a:srgbClr val="0070C0"/>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594940" y="3237411"/>
            <a:ext cx="5264670" cy="1453051"/>
            <a:chOff x="5421621" y="1688588"/>
            <a:chExt cx="1954749" cy="745468"/>
          </a:xfrm>
          <a:solidFill>
            <a:srgbClr val="0070C0"/>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421621" y="1811189"/>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75768" y="5016267"/>
            <a:ext cx="5163587" cy="1394073"/>
            <a:chOff x="5537206" y="1704231"/>
            <a:chExt cx="2031264" cy="745468"/>
          </a:xfrm>
          <a:solidFill>
            <a:srgbClr val="0070C0"/>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400853" y="4957287"/>
            <a:ext cx="5458756" cy="1453053"/>
            <a:chOff x="5537206" y="1704231"/>
            <a:chExt cx="2031263" cy="745468"/>
          </a:xfrm>
          <a:solidFill>
            <a:srgbClr val="0070C0"/>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57463" y="5216295"/>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0" y="1541031"/>
            <a:ext cx="11990666" cy="1203207"/>
            <a:chOff x="529447" y="1606723"/>
            <a:chExt cx="11584323" cy="1098308"/>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606723"/>
              <a:ext cx="11358120" cy="109830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29447" y="1647867"/>
              <a:ext cx="1967909" cy="856909"/>
              <a:chOff x="529447" y="1647867"/>
              <a:chExt cx="1967909" cy="856909"/>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23891" y="2283320"/>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8" y="1647867"/>
                <a:ext cx="1962368" cy="660794"/>
              </a:xfrm>
              <a:prstGeom prst="homePlate">
                <a:avLst>
                  <a:gd name="adj" fmla="val 12444"/>
                </a:avLst>
              </a:prstGeom>
              <a:solidFill>
                <a:srgbClr val="0070C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80" y="1836909"/>
                <a:ext cx="313680" cy="268980"/>
                <a:chOff x="7440266" y="3398551"/>
                <a:chExt cx="407988" cy="382590"/>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997460" y="1703322"/>
                <a:ext cx="1256290"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rPr>
                  <a:t>Câu </a:t>
                </a:r>
                <a:r>
                  <a:rPr kumimoji="0" lang="en-US" sz="3200" b="1" i="0" u="none" strike="noStrike" kern="1200" cap="none" spc="0" normalizeH="0" baseline="0" noProof="0" dirty="0" smtClean="0">
                    <a:ln>
                      <a:noFill/>
                    </a:ln>
                    <a:solidFill>
                      <a:prstClr val="white"/>
                    </a:solidFill>
                    <a:effectLst/>
                    <a:uLnTx/>
                    <a:uFillTx/>
                  </a:rPr>
                  <a:t>4</a:t>
                </a:r>
                <a:endParaRPr kumimoji="0" lang="en-US" sz="3200" b="1" i="0" u="none" strike="noStrike" kern="1200" cap="none" spc="0" normalizeH="0" baseline="0" noProof="0" dirty="0">
                  <a:ln>
                    <a:noFill/>
                  </a:ln>
                  <a:solidFill>
                    <a:prstClr val="white"/>
                  </a:solidFill>
                  <a:effectLst/>
                  <a:uLnTx/>
                  <a:uFillTx/>
                </a:endParaRPr>
              </a:p>
            </p:txBody>
          </p:sp>
        </p:grpSp>
      </p:grpSp>
      <p:sp>
        <p:nvSpPr>
          <p:cNvPr id="2" name="Rectangle 1"/>
          <p:cNvSpPr/>
          <p:nvPr/>
        </p:nvSpPr>
        <p:spPr>
          <a:xfrm>
            <a:off x="2013189" y="1765032"/>
            <a:ext cx="9977477" cy="523220"/>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28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Loại cao </a:t>
            </a:r>
            <a:r>
              <a:rPr lang="vi-VN" sz="2800" b="1" dirty="0">
                <a:solidFill>
                  <a:srgbClr val="0000FF"/>
                </a:solidFill>
                <a:latin typeface="Arial" panose="020B0604020202020204" pitchFamily="34" charset="0"/>
                <a:ea typeface="Times New Roman" panose="02020603050405020304" pitchFamily="18" charset="0"/>
                <a:cs typeface="Arial" panose="020B0604020202020204" pitchFamily="34" charset="0"/>
              </a:rPr>
              <a:t>su </a:t>
            </a:r>
            <a:r>
              <a:rPr lang="vi-VN" sz="2800" b="1"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không thuộc cao su tự nhiên hay tổng hợp là</a:t>
            </a:r>
            <a:endParaRPr lang="en-US" sz="2800" b="1"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Rectangle 2"/>
          <p:cNvSpPr/>
          <p:nvPr/>
        </p:nvSpPr>
        <p:spPr>
          <a:xfrm>
            <a:off x="8018891" y="5285622"/>
            <a:ext cx="3182510" cy="523220"/>
          </a:xfrm>
          <a:prstGeom prst="rect">
            <a:avLst/>
          </a:prstGeom>
        </p:spPr>
        <p:txBody>
          <a:bodyPr wrap="square">
            <a:spAutoFit/>
          </a:bodyPr>
          <a:lstStyle/>
          <a:p>
            <a:r>
              <a:rPr lang="en-US" sz="2400" b="1" dirty="0">
                <a:latin typeface="Arial" panose="020B0604020202020204" pitchFamily="34" charset="0"/>
                <a:ea typeface="Times New Roman" panose="02020603050405020304" pitchFamily="18" charset="0"/>
                <a:cs typeface="Arial" panose="020B0604020202020204" pitchFamily="34" charset="0"/>
              </a:rPr>
              <a:t>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Caosu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Isoprene.</a:t>
            </a:r>
            <a:endParaRPr lang="en-US" sz="2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018890" y="3687473"/>
            <a:ext cx="3021145" cy="523220"/>
          </a:xfrm>
          <a:prstGeom prst="rect">
            <a:avLst/>
          </a:prstGeom>
        </p:spPr>
        <p:txBody>
          <a:bodyPr wrap="square">
            <a:spAutoFit/>
          </a:bodyPr>
          <a:lstStyle/>
          <a:p>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Caosu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buna-S.</a:t>
            </a:r>
            <a:r>
              <a:rPr lang="vi-VN" sz="2400" dirty="0">
                <a:latin typeface="Arial" panose="020B0604020202020204" pitchFamily="34" charset="0"/>
                <a:ea typeface="Times New Roman" panose="02020603050405020304" pitchFamily="18"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5" name="Rectangle 4"/>
          <p:cNvSpPr/>
          <p:nvPr/>
        </p:nvSpPr>
        <p:spPr>
          <a:xfrm>
            <a:off x="1445591" y="3872140"/>
            <a:ext cx="2342308" cy="523220"/>
          </a:xfrm>
          <a:prstGeom prst="rect">
            <a:avLst/>
          </a:prstGeom>
        </p:spPr>
        <p:txBody>
          <a:bodyPr wrap="none">
            <a:spAutoFit/>
          </a:bodyPr>
          <a:lstStyle/>
          <a:p>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Caosu </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buna.</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567434" y="5422203"/>
            <a:ext cx="3289804" cy="523220"/>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Caosu lưu hóa</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nodeType="withEffect">
                                  <p:stCondLst>
                                    <p:cond delay="0"/>
                                  </p:stCondLst>
                                  <p:childTnLst>
                                    <p:set>
                                      <p:cBhvr>
                                        <p:cTn id="9" dur="1" fill="hold">
                                          <p:stCondLst>
                                            <p:cond delay="0"/>
                                          </p:stCondLst>
                                        </p:cTn>
                                        <p:tgtEl>
                                          <p:spTgt spid="19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8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8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84"/>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8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7"/>
                                        </p:tgtEl>
                                        <p:attrNameLst>
                                          <p:attrName>style.visibility</p:attrName>
                                        </p:attrNameLst>
                                      </p:cBhvr>
                                      <p:to>
                                        <p:strVal val="visible"/>
                                      </p:to>
                                    </p:set>
                                    <p:animEffect transition="in" filter="wipe(left)">
                                      <p:cBhvr>
                                        <p:cTn id="32"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731264" y="603890"/>
            <a:ext cx="4489508" cy="940513"/>
            <a:chOff x="2067302" y="5922690"/>
            <a:chExt cx="2956473" cy="940513"/>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5357"/>
              <a:ext cx="211300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VẬN DỤNG</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sp>
        <p:nvSpPr>
          <p:cNvPr id="2" name="Rectangle 1"/>
          <p:cNvSpPr/>
          <p:nvPr/>
        </p:nvSpPr>
        <p:spPr>
          <a:xfrm>
            <a:off x="207152" y="1873901"/>
            <a:ext cx="11799969" cy="3862596"/>
          </a:xfrm>
          <a:prstGeom prst="rect">
            <a:avLst/>
          </a:prstGeom>
        </p:spPr>
        <p:txBody>
          <a:bodyPr wrap="square">
            <a:spAutoFit/>
          </a:bodyPr>
          <a:lstStyle/>
          <a:p>
            <a:pPr indent="180340" algn="just">
              <a:lnSpc>
                <a:spcPct val="115000"/>
              </a:lnSpc>
              <a:spcAft>
                <a:spcPts val="0"/>
              </a:spcAft>
            </a:pPr>
            <a:r>
              <a:rPr lang="vi-VN" sz="2800" b="1" kern="100" dirty="0">
                <a:solidFill>
                  <a:srgbClr val="0000FF"/>
                </a:solidFill>
                <a:latin typeface="Arial" panose="020B0604020202020204" pitchFamily="34" charset="0"/>
                <a:ea typeface="Aptos"/>
                <a:cs typeface="Arial" panose="020B0604020202020204" pitchFamily="34" charset="0"/>
              </a:rPr>
              <a:t>1</a:t>
            </a:r>
            <a:r>
              <a:rPr lang="pt-BR" sz="2800" b="1" kern="100" dirty="0">
                <a:solidFill>
                  <a:srgbClr val="0000FF"/>
                </a:solidFill>
                <a:latin typeface="Arial" panose="020B0604020202020204" pitchFamily="34" charset="0"/>
                <a:ea typeface="Aptos"/>
                <a:cs typeface="Arial" panose="020B0604020202020204" pitchFamily="34" charset="0"/>
              </a:rPr>
              <a:t>. Thiết kế poster về nghề trồng dâu, nuôi tằm</a:t>
            </a:r>
            <a:endParaRPr lang="vi-VN" sz="2800" b="1" kern="100" dirty="0">
              <a:solidFill>
                <a:srgbClr val="0000FF"/>
              </a:solidFill>
              <a:latin typeface="Arial" panose="020B0604020202020204" pitchFamily="34" charset="0"/>
              <a:ea typeface="Aptos"/>
              <a:cs typeface="Arial" panose="020B0604020202020204" pitchFamily="34" charset="0"/>
            </a:endParaRPr>
          </a:p>
          <a:p>
            <a:pPr indent="180340" algn="just">
              <a:lnSpc>
                <a:spcPct val="115000"/>
              </a:lnSpc>
              <a:spcAft>
                <a:spcPts val="0"/>
              </a:spcAft>
            </a:pPr>
            <a:r>
              <a:rPr lang="pt-BR" sz="2800" b="1" kern="100" dirty="0">
                <a:solidFill>
                  <a:srgbClr val="C00000"/>
                </a:solidFill>
                <a:latin typeface="Arial" panose="020B0604020202020204" pitchFamily="34" charset="0"/>
                <a:ea typeface="Aptos"/>
                <a:cs typeface="Arial" panose="020B0604020202020204" pitchFamily="34" charset="0"/>
              </a:rPr>
              <a:t>Học sinh tìm kiếm thông tin về nghề trồng dâu, nuôi tằm, các giai đoạn phát triển của con tằm, các câu ca dao, tục ngữ liên quan (nuôi tằm ăn cơm đứng, như tằm ăn rỗi,…).</a:t>
            </a:r>
            <a:endParaRPr lang="vi-VN" sz="2800" b="1" kern="100" dirty="0">
              <a:solidFill>
                <a:srgbClr val="C00000"/>
              </a:solidFill>
              <a:latin typeface="Arial" panose="020B0604020202020204" pitchFamily="34" charset="0"/>
              <a:ea typeface="Aptos"/>
              <a:cs typeface="Arial" panose="020B0604020202020204" pitchFamily="34" charset="0"/>
            </a:endParaRPr>
          </a:p>
          <a:p>
            <a:pPr indent="180340" algn="just">
              <a:lnSpc>
                <a:spcPct val="115000"/>
              </a:lnSpc>
              <a:spcAft>
                <a:spcPts val="0"/>
              </a:spcAft>
            </a:pPr>
            <a:r>
              <a:rPr lang="vi-VN" sz="2800" b="1" kern="100" dirty="0">
                <a:solidFill>
                  <a:srgbClr val="0000FF"/>
                </a:solidFill>
                <a:latin typeface="Arial" panose="020B0604020202020204" pitchFamily="34" charset="0"/>
                <a:ea typeface="Aptos"/>
                <a:cs typeface="Arial" panose="020B0604020202020204" pitchFamily="34" charset="0"/>
              </a:rPr>
              <a:t>2</a:t>
            </a:r>
            <a:r>
              <a:rPr lang="pt-BR" sz="2800" b="1" kern="100" dirty="0">
                <a:solidFill>
                  <a:srgbClr val="0000FF"/>
                </a:solidFill>
                <a:latin typeface="Arial" panose="020B0604020202020204" pitchFamily="34" charset="0"/>
                <a:ea typeface="Aptos"/>
                <a:cs typeface="Arial" panose="020B0604020202020204" pitchFamily="34" charset="0"/>
              </a:rPr>
              <a:t>. Thiết kế poster về nghề trồng bông</a:t>
            </a:r>
            <a:endParaRPr lang="vi-VN" sz="2800" b="1" kern="100" dirty="0">
              <a:solidFill>
                <a:srgbClr val="0000FF"/>
              </a:solidFill>
              <a:latin typeface="Arial" panose="020B0604020202020204" pitchFamily="34" charset="0"/>
              <a:ea typeface="Aptos"/>
              <a:cs typeface="Arial" panose="020B0604020202020204" pitchFamily="34" charset="0"/>
            </a:endParaRPr>
          </a:p>
          <a:p>
            <a:r>
              <a:rPr lang="pt-BR" sz="2800" b="1" dirty="0">
                <a:solidFill>
                  <a:srgbClr val="C00000"/>
                </a:solidFill>
                <a:latin typeface="Arial" panose="020B0604020202020204" pitchFamily="34" charset="0"/>
                <a:ea typeface="Aptos"/>
                <a:cs typeface="Arial" panose="020B0604020202020204" pitchFamily="34" charset="0"/>
              </a:rPr>
              <a:t>Học sinh tìm kiếm thông tin về nghề trồng bông, các giai đoạn phát triển của cây bông, quá trình chế biến bông, các câu ca dao, tục ngữ liên quan</a:t>
            </a:r>
            <a:r>
              <a:rPr lang="pt-BR" sz="2800" b="1" kern="100" dirty="0" smtClean="0">
                <a:solidFill>
                  <a:srgbClr val="C00000"/>
                </a:solidFill>
                <a:latin typeface="Arial" panose="020B0604020202020204" pitchFamily="34" charset="0"/>
                <a:ea typeface="Aptos"/>
                <a:cs typeface="Arial" panose="020B0604020202020204" pitchFamily="34" charset="0"/>
              </a:rPr>
              <a:t> </a:t>
            </a:r>
            <a:endParaRPr lang="vi-VN" sz="2800" b="1" kern="100" dirty="0">
              <a:solidFill>
                <a:srgbClr val="C00000"/>
              </a:solidFill>
              <a:latin typeface="Arial" panose="020B0604020202020204" pitchFamily="34" charset="0"/>
              <a:ea typeface="Aptos"/>
              <a:cs typeface="Arial" panose="020B0604020202020204" pitchFamily="34" charset="0"/>
            </a:endParaRPr>
          </a:p>
        </p:txBody>
      </p:sp>
    </p:spTree>
    <p:extLst>
      <p:ext uri="{BB962C8B-B14F-4D97-AF65-F5344CB8AC3E}">
        <p14:creationId xmlns:p14="http://schemas.microsoft.com/office/powerpoint/2010/main" val="265582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1"/>
            <a:ext cx="12192000" cy="4881093"/>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7"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1446125" y="-1721867"/>
            <a:ext cx="997131" cy="1599112"/>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8"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2443256" y="-1721867"/>
            <a:ext cx="997131" cy="1599112"/>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687112" y="-3115"/>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4881093"/>
            <a:ext cx="12192000" cy="1976908"/>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130369" y="677618"/>
            <a:ext cx="3967179" cy="258729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984649" y="541975"/>
            <a:ext cx="1458608" cy="1349215"/>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4172" t="7630" r="75474" b="88472"/>
          <a:stretch>
            <a:fillRect/>
          </a:stretch>
        </p:blipFill>
        <p:spPr>
          <a:xfrm>
            <a:off x="2135534" y="2220329"/>
            <a:ext cx="1276283" cy="127628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338" t="12307" r="86125" b="83906"/>
          <a:stretch>
            <a:fillRect/>
          </a:stretch>
        </p:blipFill>
        <p:spPr>
          <a:xfrm>
            <a:off x="627017" y="3242030"/>
            <a:ext cx="1422143" cy="1239817"/>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83102" t="9746" r="5952" b="86022"/>
          <a:stretch>
            <a:fillRect/>
          </a:stretch>
        </p:blipFill>
        <p:spPr>
          <a:xfrm>
            <a:off x="9929798" y="3030396"/>
            <a:ext cx="1349211" cy="138568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84877" t="3174" r="3881" b="93039"/>
          <a:stretch>
            <a:fillRect/>
          </a:stretch>
        </p:blipFill>
        <p:spPr>
          <a:xfrm>
            <a:off x="9961570" y="388505"/>
            <a:ext cx="1385680" cy="1239816"/>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266487" y="2842467"/>
            <a:ext cx="7826715" cy="2744028"/>
          </a:xfrm>
          <a:prstGeom prst="rect">
            <a:avLst/>
          </a:prstGeom>
        </p:spPr>
      </p:pic>
      <p:sp>
        <p:nvSpPr>
          <p:cNvPr id="23" name="文本框 22"/>
          <p:cNvSpPr txBox="1"/>
          <p:nvPr/>
        </p:nvSpPr>
        <p:spPr>
          <a:xfrm>
            <a:off x="2029275" y="5468967"/>
            <a:ext cx="8087953" cy="922020"/>
          </a:xfrm>
          <a:prstGeom prst="rect">
            <a:avLst/>
          </a:prstGeom>
          <a:noFill/>
        </p:spPr>
        <p:txBody>
          <a:bodyPr wrap="square" rtlCol="0">
            <a:spAutoFit/>
          </a:bodyPr>
          <a:lstStyle/>
          <a:p>
            <a:pPr algn="ctr"/>
            <a:r>
              <a:rPr lang="en-US" altLang="zh-CN" sz="5400" b="1" dirty="0">
                <a:solidFill>
                  <a:srgbClr val="0000FF"/>
                </a:solidFill>
                <a:latin typeface="Arial" panose="020B0604020202020204" pitchFamily="34" charset="0"/>
                <a:ea typeface="Calibri" panose="020F0502020204030204" charset="0"/>
                <a:cs typeface="Arial" panose="020B0604020202020204" pitchFamily="34" charset="0"/>
              </a:rPr>
              <a:t>Thank you</a:t>
            </a:r>
            <a:endParaRPr lang="zh-CN" altLang="en-US" sz="5400" b="1" dirty="0">
              <a:solidFill>
                <a:srgbClr val="0000FF"/>
              </a:solidFill>
              <a:latin typeface="Arial" panose="020B0604020202020204" pitchFamily="34" charset="0"/>
              <a:ea typeface="Calibri" panose="020F0502020204030204" charset="0"/>
              <a:cs typeface="Arial" panose="020B0604020202020204" pitchFamily="34" charset="0"/>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Content Placeholder 3">
            <a:extLst>
              <a:ext uri="{FF2B5EF4-FFF2-40B4-BE49-F238E27FC236}">
                <a16:creationId xmlns:a16="http://schemas.microsoft.com/office/drawing/2014/main" id="{8088A56D-426B-8D5E-F30E-D939C6A716DD}"/>
              </a:ext>
            </a:extLst>
          </p:cNvPr>
          <p:cNvSpPr txBox="1">
            <a:spLocks/>
          </p:cNvSpPr>
          <p:nvPr/>
        </p:nvSpPr>
        <p:spPr>
          <a:xfrm>
            <a:off x="1882588" y="1456419"/>
            <a:ext cx="8175812" cy="4298921"/>
          </a:xfrm>
          <a:prstGeom prst="rect">
            <a:avLst/>
          </a:prstGeom>
        </p:spPr>
        <p:txBody>
          <a:bodyPr>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lgn="ctr"/>
            <a:r>
              <a:rPr lang="en-US" sz="3600" b="1" dirty="0" smtClean="0">
                <a:solidFill>
                  <a:srgbClr val="C00000"/>
                </a:solidFill>
                <a:latin typeface="Tahoma" panose="020B0604030504040204" pitchFamily="34" charset="0"/>
                <a:cs typeface="Tahoma" panose="020B0604030504040204" pitchFamily="34" charset="0"/>
              </a:rPr>
              <a:t>NỘI DUNG BÀI HỌC</a:t>
            </a:r>
          </a:p>
          <a:p>
            <a:pPr algn="ctr"/>
            <a:endParaRPr lang="en-US" sz="3600" b="1" dirty="0" smtClean="0">
              <a:solidFill>
                <a:srgbClr val="C00000"/>
              </a:solidFill>
              <a:latin typeface="Tahoma" panose="020B0604030504040204" pitchFamily="34" charset="0"/>
              <a:cs typeface="Tahoma" panose="020B0604030504040204" pitchFamily="34" charset="0"/>
            </a:endParaRPr>
          </a:p>
          <a:p>
            <a:r>
              <a:rPr lang="en-US" sz="3600" b="1" dirty="0" smtClean="0">
                <a:solidFill>
                  <a:srgbClr val="0000FF"/>
                </a:solidFill>
                <a:latin typeface="Tahoma" panose="020B0604030504040204" pitchFamily="34" charset="0"/>
                <a:cs typeface="Tahoma" panose="020B0604030504040204" pitchFamily="34" charset="0"/>
              </a:rPr>
              <a:t>I. CHẤT DẺO</a:t>
            </a:r>
          </a:p>
          <a:p>
            <a:r>
              <a:rPr lang="en-US" sz="3600" b="1" dirty="0" smtClean="0">
                <a:solidFill>
                  <a:srgbClr val="0000FF"/>
                </a:solidFill>
                <a:latin typeface="Tahoma" panose="020B0604030504040204" pitchFamily="34" charset="0"/>
                <a:cs typeface="Tahoma" panose="020B0604030504040204" pitchFamily="34" charset="0"/>
              </a:rPr>
              <a:t>II. VẬT LIỆU COMPOSITE</a:t>
            </a:r>
          </a:p>
          <a:p>
            <a:r>
              <a:rPr lang="en-US" sz="3600" b="1" dirty="0" smtClean="0">
                <a:solidFill>
                  <a:srgbClr val="0000FF"/>
                </a:solidFill>
                <a:latin typeface="Tahoma" panose="020B0604030504040204" pitchFamily="34" charset="0"/>
                <a:cs typeface="Tahoma" panose="020B0604030504040204" pitchFamily="34" charset="0"/>
              </a:rPr>
              <a:t>III. TƠ</a:t>
            </a:r>
          </a:p>
          <a:p>
            <a:r>
              <a:rPr lang="en-US" sz="3600" b="1" dirty="0" smtClean="0">
                <a:solidFill>
                  <a:srgbClr val="0000FF"/>
                </a:solidFill>
                <a:latin typeface="Tahoma" panose="020B0604030504040204" pitchFamily="34" charset="0"/>
                <a:cs typeface="Tahoma" panose="020B0604030504040204" pitchFamily="34" charset="0"/>
              </a:rPr>
              <a:t>IV. CAO SU</a:t>
            </a:r>
          </a:p>
          <a:p>
            <a:r>
              <a:rPr lang="en-US" sz="3600" b="1" dirty="0" smtClean="0">
                <a:solidFill>
                  <a:srgbClr val="0000FF"/>
                </a:solidFill>
                <a:latin typeface="Tahoma" panose="020B0604030504040204" pitchFamily="34" charset="0"/>
                <a:cs typeface="Tahoma" panose="020B0604030504040204" pitchFamily="34" charset="0"/>
              </a:rPr>
              <a:t>V. KEO DÁN</a:t>
            </a:r>
            <a:endParaRPr lang="en-US" sz="3600" b="1" dirty="0">
              <a:solidFill>
                <a:srgbClr val="0000FF"/>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2299697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Google Shape;290;p4">
            <a:extLst>
              <a:ext uri="{FF2B5EF4-FFF2-40B4-BE49-F238E27FC236}">
                <a16:creationId xmlns:a16="http://schemas.microsoft.com/office/drawing/2014/main" id="{3EC6E50B-F76E-3CDB-E5CE-D980E7F0A958}"/>
              </a:ext>
            </a:extLst>
          </p:cNvPr>
          <p:cNvGrpSpPr/>
          <p:nvPr/>
        </p:nvGrpSpPr>
        <p:grpSpPr>
          <a:xfrm>
            <a:off x="165758" y="512430"/>
            <a:ext cx="5396627" cy="1494639"/>
            <a:chOff x="2067302" y="5922690"/>
            <a:chExt cx="2956473" cy="1549650"/>
          </a:xfrm>
        </p:grpSpPr>
        <p:sp>
          <p:nvSpPr>
            <p:cNvPr id="145" name="Google Shape;291;p4">
              <a:extLst>
                <a:ext uri="{FF2B5EF4-FFF2-40B4-BE49-F238E27FC236}">
                  <a16:creationId xmlns:a16="http://schemas.microsoft.com/office/drawing/2014/main" id="{12EE5835-414D-93C3-94CC-E351F100527C}"/>
                </a:ext>
              </a:extLst>
            </p:cNvPr>
            <p:cNvSpPr/>
            <p:nvPr/>
          </p:nvSpPr>
          <p:spPr>
            <a:xfrm rot="5400000">
              <a:off x="3529200" y="5335816"/>
              <a:ext cx="793396" cy="2195754"/>
            </a:xfrm>
            <a:prstGeom prst="round2SameRect">
              <a:avLst>
                <a:gd name="adj1" fmla="val 16667"/>
                <a:gd name="adj2" fmla="val 0"/>
              </a:avLst>
            </a:prstGeom>
            <a:solidFill>
              <a:srgbClr val="F2F2F2"/>
            </a:solidFill>
            <a:ln w="38100" cap="flat" cmpd="sng">
              <a:solidFill>
                <a:srgbClr val="7E953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46" name="Google Shape;292;p4">
              <a:extLst>
                <a:ext uri="{FF2B5EF4-FFF2-40B4-BE49-F238E27FC236}">
                  <a16:creationId xmlns:a16="http://schemas.microsoft.com/office/drawing/2014/main" id="{16D73D59-D6EF-EDD0-79B2-D65B789ABB80}"/>
                </a:ext>
              </a:extLst>
            </p:cNvPr>
            <p:cNvSpPr txBox="1"/>
            <p:nvPr/>
          </p:nvSpPr>
          <p:spPr>
            <a:xfrm>
              <a:off x="2910774" y="6148941"/>
              <a:ext cx="2113001"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smtClean="0">
                  <a:solidFill>
                    <a:srgbClr val="0000FF"/>
                  </a:solidFill>
                  <a:latin typeface="Stencil" panose="040409050D0802020404" pitchFamily="82" charset="0"/>
                  <a:ea typeface="Times New Roman"/>
                  <a:cs typeface="Times New Roman" panose="02020603050405020304" pitchFamily="18" charset="0"/>
                  <a:sym typeface="Times New Roman"/>
                </a:rPr>
                <a:t>TRẮC NGHIỆM</a:t>
              </a:r>
              <a:endParaRPr sz="4000" b="1" dirty="0">
                <a:solidFill>
                  <a:srgbClr val="0000FF"/>
                </a:solidFill>
                <a:latin typeface="Stencil" panose="040409050D0802020404" pitchFamily="82" charset="0"/>
                <a:ea typeface="Times New Roman"/>
                <a:cs typeface="Times New Roman" panose="02020603050405020304" pitchFamily="18" charset="0"/>
                <a:sym typeface="Times New Roman"/>
              </a:endParaRPr>
            </a:p>
          </p:txBody>
        </p:sp>
        <p:grpSp>
          <p:nvGrpSpPr>
            <p:cNvPr id="147" name="Google Shape;293;p4">
              <a:extLst>
                <a:ext uri="{FF2B5EF4-FFF2-40B4-BE49-F238E27FC236}">
                  <a16:creationId xmlns:a16="http://schemas.microsoft.com/office/drawing/2014/main" id="{A764C846-DB6D-9F36-1ECF-6B3964C9B879}"/>
                </a:ext>
              </a:extLst>
            </p:cNvPr>
            <p:cNvGrpSpPr/>
            <p:nvPr/>
          </p:nvGrpSpPr>
          <p:grpSpPr>
            <a:xfrm>
              <a:off x="2067302" y="5922690"/>
              <a:ext cx="950173" cy="940513"/>
              <a:chOff x="1311958" y="3405486"/>
              <a:chExt cx="950173" cy="940513"/>
            </a:xfrm>
          </p:grpSpPr>
          <p:sp>
            <p:nvSpPr>
              <p:cNvPr id="148" name="Google Shape;294;p4">
                <a:extLst>
                  <a:ext uri="{FF2B5EF4-FFF2-40B4-BE49-F238E27FC236}">
                    <a16:creationId xmlns:a16="http://schemas.microsoft.com/office/drawing/2014/main" id="{03E6BDDE-6595-8066-6ED2-1AB271F64CF7}"/>
                  </a:ext>
                </a:extLst>
              </p:cNvPr>
              <p:cNvSpPr/>
              <p:nvPr/>
            </p:nvSpPr>
            <p:spPr>
              <a:xfrm>
                <a:off x="1406975" y="3672018"/>
                <a:ext cx="596676" cy="5403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400">
                  <a:solidFill>
                    <a:schemeClr val="lt1"/>
                  </a:solidFill>
                  <a:latin typeface="Arial" panose="020B0604020202020204" pitchFamily="34" charset="0"/>
                  <a:ea typeface="Times New Roman"/>
                  <a:cs typeface="Arial" panose="020B0604020202020204" pitchFamily="34" charset="0"/>
                  <a:sym typeface="Times New Roman"/>
                </a:endParaRPr>
              </a:p>
            </p:txBody>
          </p:sp>
          <p:sp>
            <p:nvSpPr>
              <p:cNvPr id="149" name="Google Shape;295;p4">
                <a:extLst>
                  <a:ext uri="{FF2B5EF4-FFF2-40B4-BE49-F238E27FC236}">
                    <a16:creationId xmlns:a16="http://schemas.microsoft.com/office/drawing/2014/main" id="{901B344D-6ECB-C93A-A3B0-CCFC306FEEB2}"/>
                  </a:ext>
                </a:extLst>
              </p:cNvPr>
              <p:cNvSpPr/>
              <p:nvPr/>
            </p:nvSpPr>
            <p:spPr>
              <a:xfrm>
                <a:off x="1311958" y="3581027"/>
                <a:ext cx="190035" cy="268948"/>
              </a:xfrm>
              <a:custGeom>
                <a:avLst/>
                <a:gdLst/>
                <a:ahLst/>
                <a:cxnLst/>
                <a:rect l="l" t="t" r="r" b="b"/>
                <a:pathLst>
                  <a:path w="50" h="71" extrusionOk="0">
                    <a:moveTo>
                      <a:pt x="34" y="16"/>
                    </a:moveTo>
                    <a:cubicBezTo>
                      <a:pt x="34" y="55"/>
                      <a:pt x="34" y="55"/>
                      <a:pt x="34" y="55"/>
                    </a:cubicBezTo>
                    <a:cubicBezTo>
                      <a:pt x="16" y="55"/>
                      <a:pt x="16" y="55"/>
                      <a:pt x="16" y="55"/>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5"/>
                      <a:pt x="0" y="55"/>
                      <a:pt x="0" y="55"/>
                    </a:cubicBezTo>
                    <a:cubicBezTo>
                      <a:pt x="0" y="64"/>
                      <a:pt x="7" y="71"/>
                      <a:pt x="16" y="71"/>
                    </a:cubicBezTo>
                    <a:cubicBezTo>
                      <a:pt x="34" y="71"/>
                      <a:pt x="34" y="71"/>
                      <a:pt x="34" y="71"/>
                    </a:cubicBezTo>
                    <a:cubicBezTo>
                      <a:pt x="43" y="71"/>
                      <a:pt x="50" y="64"/>
                      <a:pt x="50" y="55"/>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0" name="Google Shape;296;p4">
                <a:extLst>
                  <a:ext uri="{FF2B5EF4-FFF2-40B4-BE49-F238E27FC236}">
                    <a16:creationId xmlns:a16="http://schemas.microsoft.com/office/drawing/2014/main" id="{BC13A12B-3F36-0556-47A0-76D36EDF043C}"/>
                  </a:ext>
                </a:extLst>
              </p:cNvPr>
              <p:cNvSpPr/>
              <p:nvPr/>
            </p:nvSpPr>
            <p:spPr>
              <a:xfrm>
                <a:off x="1311958" y="3581027"/>
                <a:ext cx="277000" cy="181983"/>
              </a:xfrm>
              <a:custGeom>
                <a:avLst/>
                <a:gdLst/>
                <a:ahLst/>
                <a:cxnLst/>
                <a:rect l="l" t="t" r="r" b="b"/>
                <a:pathLst>
                  <a:path w="73" h="48" extrusionOk="0">
                    <a:moveTo>
                      <a:pt x="57" y="16"/>
                    </a:moveTo>
                    <a:cubicBezTo>
                      <a:pt x="57" y="32"/>
                      <a:pt x="57" y="32"/>
                      <a:pt x="57" y="32"/>
                    </a:cubicBezTo>
                    <a:cubicBezTo>
                      <a:pt x="16" y="32"/>
                      <a:pt x="16" y="32"/>
                      <a:pt x="16" y="32"/>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2"/>
                      <a:pt x="0" y="32"/>
                      <a:pt x="0" y="32"/>
                    </a:cubicBezTo>
                    <a:cubicBezTo>
                      <a:pt x="0" y="41"/>
                      <a:pt x="7" y="48"/>
                      <a:pt x="16" y="48"/>
                    </a:cubicBezTo>
                    <a:cubicBezTo>
                      <a:pt x="57" y="48"/>
                      <a:pt x="57" y="48"/>
                      <a:pt x="57" y="48"/>
                    </a:cubicBezTo>
                    <a:cubicBezTo>
                      <a:pt x="66" y="48"/>
                      <a:pt x="73" y="41"/>
                      <a:pt x="73" y="32"/>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1" name="Google Shape;297;p4">
                <a:extLst>
                  <a:ext uri="{FF2B5EF4-FFF2-40B4-BE49-F238E27FC236}">
                    <a16:creationId xmlns:a16="http://schemas.microsoft.com/office/drawing/2014/main" id="{2BB1C3D9-AAA1-B0B4-8ED0-563BEA989A01}"/>
                  </a:ext>
                </a:extLst>
              </p:cNvPr>
              <p:cNvSpPr/>
              <p:nvPr/>
            </p:nvSpPr>
            <p:spPr>
              <a:xfrm>
                <a:off x="1563190" y="3581027"/>
                <a:ext cx="285052" cy="181983"/>
              </a:xfrm>
              <a:custGeom>
                <a:avLst/>
                <a:gdLst/>
                <a:ahLst/>
                <a:cxnLst/>
                <a:rect l="l" t="t" r="r" b="b"/>
                <a:pathLst>
                  <a:path w="75" h="48" extrusionOk="0">
                    <a:moveTo>
                      <a:pt x="58" y="16"/>
                    </a:moveTo>
                    <a:cubicBezTo>
                      <a:pt x="43" y="32"/>
                      <a:pt x="43" y="32"/>
                      <a:pt x="43" y="32"/>
                    </a:cubicBezTo>
                    <a:cubicBezTo>
                      <a:pt x="16" y="32"/>
                      <a:pt x="16" y="32"/>
                      <a:pt x="16" y="32"/>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2"/>
                      <a:pt x="0" y="32"/>
                      <a:pt x="0" y="32"/>
                    </a:cubicBezTo>
                    <a:cubicBezTo>
                      <a:pt x="0" y="41"/>
                      <a:pt x="8" y="48"/>
                      <a:pt x="16" y="48"/>
                    </a:cubicBezTo>
                    <a:cubicBezTo>
                      <a:pt x="43" y="48"/>
                      <a:pt x="43" y="48"/>
                      <a:pt x="43" y="48"/>
                    </a:cubicBezTo>
                    <a:cubicBezTo>
                      <a:pt x="48" y="48"/>
                      <a:pt x="52" y="46"/>
                      <a:pt x="55" y="43"/>
                    </a:cubicBezTo>
                    <a:cubicBezTo>
                      <a:pt x="70" y="26"/>
                      <a:pt x="70" y="26"/>
                      <a:pt x="70" y="26"/>
                    </a:cubicBezTo>
                    <a:cubicBezTo>
                      <a:pt x="74" y="22"/>
                      <a:pt x="75" y="15"/>
                      <a:pt x="73" y="9"/>
                    </a:cubicBezTo>
                    <a:cubicBezTo>
                      <a:pt x="70" y="3"/>
                      <a:pt x="64"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2" name="Google Shape;298;p4">
                <a:extLst>
                  <a:ext uri="{FF2B5EF4-FFF2-40B4-BE49-F238E27FC236}">
                    <a16:creationId xmlns:a16="http://schemas.microsoft.com/office/drawing/2014/main" id="{04DE3F4D-DADC-96EE-A8FF-5377F64E04C4}"/>
                  </a:ext>
                </a:extLst>
              </p:cNvPr>
              <p:cNvSpPr/>
              <p:nvPr/>
            </p:nvSpPr>
            <p:spPr>
              <a:xfrm>
                <a:off x="1563190" y="4151132"/>
                <a:ext cx="280221" cy="194867"/>
              </a:xfrm>
              <a:custGeom>
                <a:avLst/>
                <a:gdLst/>
                <a:ahLst/>
                <a:cxnLst/>
                <a:rect l="l" t="t" r="r" b="b"/>
                <a:pathLst>
                  <a:path w="74" h="51" extrusionOk="0">
                    <a:moveTo>
                      <a:pt x="58" y="16"/>
                    </a:moveTo>
                    <a:cubicBezTo>
                      <a:pt x="58" y="35"/>
                      <a:pt x="58" y="35"/>
                      <a:pt x="58" y="35"/>
                    </a:cubicBezTo>
                    <a:cubicBezTo>
                      <a:pt x="16" y="35"/>
                      <a:pt x="16" y="35"/>
                      <a:pt x="16" y="35"/>
                    </a:cubicBezTo>
                    <a:cubicBezTo>
                      <a:pt x="16" y="16"/>
                      <a:pt x="16" y="16"/>
                      <a:pt x="16" y="16"/>
                    </a:cubicBezTo>
                    <a:cubicBezTo>
                      <a:pt x="58" y="16"/>
                      <a:pt x="58" y="16"/>
                      <a:pt x="58" y="16"/>
                    </a:cubicBezTo>
                    <a:moveTo>
                      <a:pt x="58" y="0"/>
                    </a:moveTo>
                    <a:cubicBezTo>
                      <a:pt x="16" y="0"/>
                      <a:pt x="16" y="0"/>
                      <a:pt x="16" y="0"/>
                    </a:cubicBezTo>
                    <a:cubicBezTo>
                      <a:pt x="8" y="0"/>
                      <a:pt x="0" y="7"/>
                      <a:pt x="0" y="16"/>
                    </a:cubicBezTo>
                    <a:cubicBezTo>
                      <a:pt x="0" y="35"/>
                      <a:pt x="0" y="35"/>
                      <a:pt x="0" y="35"/>
                    </a:cubicBezTo>
                    <a:cubicBezTo>
                      <a:pt x="0" y="43"/>
                      <a:pt x="8" y="51"/>
                      <a:pt x="16" y="51"/>
                    </a:cubicBezTo>
                    <a:cubicBezTo>
                      <a:pt x="58" y="51"/>
                      <a:pt x="58" y="51"/>
                      <a:pt x="58" y="51"/>
                    </a:cubicBezTo>
                    <a:cubicBezTo>
                      <a:pt x="67" y="51"/>
                      <a:pt x="74" y="43"/>
                      <a:pt x="74" y="35"/>
                    </a:cubicBezTo>
                    <a:cubicBezTo>
                      <a:pt x="74" y="16"/>
                      <a:pt x="74" y="16"/>
                      <a:pt x="74" y="16"/>
                    </a:cubicBezTo>
                    <a:cubicBezTo>
                      <a:pt x="74" y="7"/>
                      <a:pt x="67" y="0"/>
                      <a:pt x="58"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3" name="Google Shape;299;p4">
                <a:extLst>
                  <a:ext uri="{FF2B5EF4-FFF2-40B4-BE49-F238E27FC236}">
                    <a16:creationId xmlns:a16="http://schemas.microsoft.com/office/drawing/2014/main" id="{C7AEBCAB-774C-34DC-05BA-EBBF9B3E5D30}"/>
                  </a:ext>
                </a:extLst>
              </p:cNvPr>
              <p:cNvSpPr/>
              <p:nvPr/>
            </p:nvSpPr>
            <p:spPr>
              <a:xfrm>
                <a:off x="1311958" y="4064167"/>
                <a:ext cx="19003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4" name="Google Shape;300;p4">
                <a:extLst>
                  <a:ext uri="{FF2B5EF4-FFF2-40B4-BE49-F238E27FC236}">
                    <a16:creationId xmlns:a16="http://schemas.microsoft.com/office/drawing/2014/main" id="{BE04E1C0-8332-7E3E-D7F1-7CF9BE93D6BB}"/>
                  </a:ext>
                </a:extLst>
              </p:cNvPr>
              <p:cNvSpPr/>
              <p:nvPr/>
            </p:nvSpPr>
            <p:spPr>
              <a:xfrm>
                <a:off x="1311958" y="4151132"/>
                <a:ext cx="27700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5" name="Google Shape;301;p4">
                <a:extLst>
                  <a:ext uri="{FF2B5EF4-FFF2-40B4-BE49-F238E27FC236}">
                    <a16:creationId xmlns:a16="http://schemas.microsoft.com/office/drawing/2014/main" id="{DF7938AF-94D6-4D94-4995-73DEF8FF9469}"/>
                  </a:ext>
                </a:extLst>
              </p:cNvPr>
              <p:cNvSpPr/>
              <p:nvPr/>
            </p:nvSpPr>
            <p:spPr>
              <a:xfrm>
                <a:off x="1311958" y="3820986"/>
                <a:ext cx="19003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6" name="Google Shape;302;p4">
                <a:extLst>
                  <a:ext uri="{FF2B5EF4-FFF2-40B4-BE49-F238E27FC236}">
                    <a16:creationId xmlns:a16="http://schemas.microsoft.com/office/drawing/2014/main" id="{39414F92-45FD-38C6-27A4-BE9CD4272889}"/>
                  </a:ext>
                </a:extLst>
              </p:cNvPr>
              <p:cNvSpPr/>
              <p:nvPr/>
            </p:nvSpPr>
            <p:spPr>
              <a:xfrm>
                <a:off x="1907830" y="4064167"/>
                <a:ext cx="191645" cy="281832"/>
              </a:xfrm>
              <a:custGeom>
                <a:avLst/>
                <a:gdLst/>
                <a:ahLst/>
                <a:cxnLst/>
                <a:rect l="l" t="t" r="r" b="b"/>
                <a:pathLst>
                  <a:path w="50" h="74" extrusionOk="0">
                    <a:moveTo>
                      <a:pt x="34" y="16"/>
                    </a:moveTo>
                    <a:cubicBezTo>
                      <a:pt x="34" y="58"/>
                      <a:pt x="34" y="58"/>
                      <a:pt x="34" y="58"/>
                    </a:cubicBezTo>
                    <a:cubicBezTo>
                      <a:pt x="16" y="58"/>
                      <a:pt x="16" y="58"/>
                      <a:pt x="16" y="58"/>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8"/>
                      <a:pt x="0" y="58"/>
                      <a:pt x="0" y="58"/>
                    </a:cubicBezTo>
                    <a:cubicBezTo>
                      <a:pt x="0" y="66"/>
                      <a:pt x="7" y="74"/>
                      <a:pt x="16" y="74"/>
                    </a:cubicBezTo>
                    <a:cubicBezTo>
                      <a:pt x="34" y="74"/>
                      <a:pt x="34" y="74"/>
                      <a:pt x="34" y="74"/>
                    </a:cubicBezTo>
                    <a:cubicBezTo>
                      <a:pt x="43" y="74"/>
                      <a:pt x="50" y="66"/>
                      <a:pt x="50" y="58"/>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7" name="Google Shape;303;p4">
                <a:extLst>
                  <a:ext uri="{FF2B5EF4-FFF2-40B4-BE49-F238E27FC236}">
                    <a16:creationId xmlns:a16="http://schemas.microsoft.com/office/drawing/2014/main" id="{456934F0-C3E7-BE2B-7524-F10E88CB1353}"/>
                  </a:ext>
                </a:extLst>
              </p:cNvPr>
              <p:cNvSpPr/>
              <p:nvPr/>
            </p:nvSpPr>
            <p:spPr>
              <a:xfrm>
                <a:off x="1820865" y="4151132"/>
                <a:ext cx="278610" cy="194867"/>
              </a:xfrm>
              <a:custGeom>
                <a:avLst/>
                <a:gdLst/>
                <a:ahLst/>
                <a:cxnLst/>
                <a:rect l="l" t="t" r="r" b="b"/>
                <a:pathLst>
                  <a:path w="73" h="51" extrusionOk="0">
                    <a:moveTo>
                      <a:pt x="57" y="16"/>
                    </a:moveTo>
                    <a:cubicBezTo>
                      <a:pt x="57" y="35"/>
                      <a:pt x="57" y="35"/>
                      <a:pt x="57" y="35"/>
                    </a:cubicBezTo>
                    <a:cubicBezTo>
                      <a:pt x="16" y="35"/>
                      <a:pt x="16" y="35"/>
                      <a:pt x="16" y="35"/>
                    </a:cubicBezTo>
                    <a:cubicBezTo>
                      <a:pt x="16" y="16"/>
                      <a:pt x="16" y="16"/>
                      <a:pt x="16" y="16"/>
                    </a:cubicBezTo>
                    <a:cubicBezTo>
                      <a:pt x="57" y="16"/>
                      <a:pt x="57" y="16"/>
                      <a:pt x="57" y="16"/>
                    </a:cubicBezTo>
                    <a:moveTo>
                      <a:pt x="57" y="0"/>
                    </a:moveTo>
                    <a:cubicBezTo>
                      <a:pt x="16" y="0"/>
                      <a:pt x="16" y="0"/>
                      <a:pt x="16" y="0"/>
                    </a:cubicBezTo>
                    <a:cubicBezTo>
                      <a:pt x="7" y="0"/>
                      <a:pt x="0" y="7"/>
                      <a:pt x="0" y="16"/>
                    </a:cubicBezTo>
                    <a:cubicBezTo>
                      <a:pt x="0" y="35"/>
                      <a:pt x="0" y="35"/>
                      <a:pt x="0" y="35"/>
                    </a:cubicBezTo>
                    <a:cubicBezTo>
                      <a:pt x="0" y="43"/>
                      <a:pt x="7" y="51"/>
                      <a:pt x="16" y="51"/>
                    </a:cubicBezTo>
                    <a:cubicBezTo>
                      <a:pt x="57" y="51"/>
                      <a:pt x="57" y="51"/>
                      <a:pt x="57" y="51"/>
                    </a:cubicBezTo>
                    <a:cubicBezTo>
                      <a:pt x="66" y="51"/>
                      <a:pt x="73" y="43"/>
                      <a:pt x="73" y="35"/>
                    </a:cubicBezTo>
                    <a:cubicBezTo>
                      <a:pt x="73" y="16"/>
                      <a:pt x="73" y="16"/>
                      <a:pt x="73" y="16"/>
                    </a:cubicBezTo>
                    <a:cubicBezTo>
                      <a:pt x="73" y="7"/>
                      <a:pt x="66" y="0"/>
                      <a:pt x="57"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8" name="Google Shape;304;p4">
                <a:extLst>
                  <a:ext uri="{FF2B5EF4-FFF2-40B4-BE49-F238E27FC236}">
                    <a16:creationId xmlns:a16="http://schemas.microsoft.com/office/drawing/2014/main" id="{037CD950-4F64-8219-BDA0-1E7711342850}"/>
                  </a:ext>
                </a:extLst>
              </p:cNvPr>
              <p:cNvSpPr/>
              <p:nvPr/>
            </p:nvSpPr>
            <p:spPr>
              <a:xfrm>
                <a:off x="1907830" y="3820986"/>
                <a:ext cx="191645" cy="273779"/>
              </a:xfrm>
              <a:custGeom>
                <a:avLst/>
                <a:gdLst/>
                <a:ahLst/>
                <a:cxnLst/>
                <a:rect l="l" t="t" r="r" b="b"/>
                <a:pathLst>
                  <a:path w="50" h="72" extrusionOk="0">
                    <a:moveTo>
                      <a:pt x="34" y="16"/>
                    </a:moveTo>
                    <a:cubicBezTo>
                      <a:pt x="34" y="56"/>
                      <a:pt x="34" y="56"/>
                      <a:pt x="34" y="56"/>
                    </a:cubicBezTo>
                    <a:cubicBezTo>
                      <a:pt x="16" y="56"/>
                      <a:pt x="16" y="56"/>
                      <a:pt x="16" y="56"/>
                    </a:cubicBezTo>
                    <a:cubicBezTo>
                      <a:pt x="16" y="16"/>
                      <a:pt x="16" y="16"/>
                      <a:pt x="16" y="16"/>
                    </a:cubicBezTo>
                    <a:cubicBezTo>
                      <a:pt x="34" y="16"/>
                      <a:pt x="34" y="16"/>
                      <a:pt x="34" y="16"/>
                    </a:cubicBezTo>
                    <a:moveTo>
                      <a:pt x="34" y="0"/>
                    </a:moveTo>
                    <a:cubicBezTo>
                      <a:pt x="16" y="0"/>
                      <a:pt x="16" y="0"/>
                      <a:pt x="16" y="0"/>
                    </a:cubicBezTo>
                    <a:cubicBezTo>
                      <a:pt x="7" y="0"/>
                      <a:pt x="0" y="7"/>
                      <a:pt x="0" y="16"/>
                    </a:cubicBezTo>
                    <a:cubicBezTo>
                      <a:pt x="0" y="56"/>
                      <a:pt x="0" y="56"/>
                      <a:pt x="0" y="56"/>
                    </a:cubicBezTo>
                    <a:cubicBezTo>
                      <a:pt x="0" y="65"/>
                      <a:pt x="7" y="72"/>
                      <a:pt x="16" y="72"/>
                    </a:cubicBezTo>
                    <a:cubicBezTo>
                      <a:pt x="34" y="72"/>
                      <a:pt x="34" y="72"/>
                      <a:pt x="34" y="72"/>
                    </a:cubicBezTo>
                    <a:cubicBezTo>
                      <a:pt x="43" y="72"/>
                      <a:pt x="50" y="65"/>
                      <a:pt x="50" y="56"/>
                    </a:cubicBezTo>
                    <a:cubicBezTo>
                      <a:pt x="50" y="16"/>
                      <a:pt x="50" y="16"/>
                      <a:pt x="50" y="16"/>
                    </a:cubicBezTo>
                    <a:cubicBezTo>
                      <a:pt x="50" y="7"/>
                      <a:pt x="43" y="0"/>
                      <a:pt x="34"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59" name="Google Shape;305;p4">
                <a:extLst>
                  <a:ext uri="{FF2B5EF4-FFF2-40B4-BE49-F238E27FC236}">
                    <a16:creationId xmlns:a16="http://schemas.microsoft.com/office/drawing/2014/main" id="{0C46338E-53D9-6ECA-B90E-72B38B3B486A}"/>
                  </a:ext>
                </a:extLst>
              </p:cNvPr>
              <p:cNvSpPr/>
              <p:nvPr/>
            </p:nvSpPr>
            <p:spPr>
              <a:xfrm>
                <a:off x="1661428" y="3405486"/>
                <a:ext cx="600703" cy="594262"/>
              </a:xfrm>
              <a:custGeom>
                <a:avLst/>
                <a:gdLst/>
                <a:ahLst/>
                <a:cxnLst/>
                <a:rect l="l" t="t" r="r" b="b"/>
                <a:pathLst>
                  <a:path w="158" h="156" extrusionOk="0">
                    <a:moveTo>
                      <a:pt x="105" y="16"/>
                    </a:moveTo>
                    <a:cubicBezTo>
                      <a:pt x="140" y="56"/>
                      <a:pt x="140" y="56"/>
                      <a:pt x="140" y="56"/>
                    </a:cubicBezTo>
                    <a:cubicBezTo>
                      <a:pt x="56" y="140"/>
                      <a:pt x="56" y="140"/>
                      <a:pt x="56" y="140"/>
                    </a:cubicBezTo>
                    <a:cubicBezTo>
                      <a:pt x="17" y="99"/>
                      <a:pt x="17" y="99"/>
                      <a:pt x="17" y="99"/>
                    </a:cubicBezTo>
                    <a:cubicBezTo>
                      <a:pt x="105" y="16"/>
                      <a:pt x="105" y="16"/>
                      <a:pt x="105" y="16"/>
                    </a:cubicBezTo>
                    <a:moveTo>
                      <a:pt x="105" y="0"/>
                    </a:moveTo>
                    <a:cubicBezTo>
                      <a:pt x="101" y="0"/>
                      <a:pt x="97" y="2"/>
                      <a:pt x="94" y="5"/>
                    </a:cubicBezTo>
                    <a:cubicBezTo>
                      <a:pt x="6" y="87"/>
                      <a:pt x="6" y="87"/>
                      <a:pt x="6" y="87"/>
                    </a:cubicBezTo>
                    <a:cubicBezTo>
                      <a:pt x="0" y="93"/>
                      <a:pt x="0" y="103"/>
                      <a:pt x="5" y="109"/>
                    </a:cubicBezTo>
                    <a:cubicBezTo>
                      <a:pt x="44" y="151"/>
                      <a:pt x="44" y="151"/>
                      <a:pt x="44" y="151"/>
                    </a:cubicBezTo>
                    <a:cubicBezTo>
                      <a:pt x="47" y="154"/>
                      <a:pt x="51" y="156"/>
                      <a:pt x="55" y="156"/>
                    </a:cubicBezTo>
                    <a:cubicBezTo>
                      <a:pt x="55" y="156"/>
                      <a:pt x="56" y="156"/>
                      <a:pt x="56" y="156"/>
                    </a:cubicBezTo>
                    <a:cubicBezTo>
                      <a:pt x="60" y="156"/>
                      <a:pt x="64" y="155"/>
                      <a:pt x="67" y="152"/>
                    </a:cubicBezTo>
                    <a:cubicBezTo>
                      <a:pt x="151" y="67"/>
                      <a:pt x="151" y="67"/>
                      <a:pt x="151" y="67"/>
                    </a:cubicBezTo>
                    <a:cubicBezTo>
                      <a:pt x="157" y="61"/>
                      <a:pt x="158" y="52"/>
                      <a:pt x="152" y="45"/>
                    </a:cubicBezTo>
                    <a:cubicBezTo>
                      <a:pt x="117" y="6"/>
                      <a:pt x="117" y="6"/>
                      <a:pt x="117" y="6"/>
                    </a:cubicBezTo>
                    <a:cubicBezTo>
                      <a:pt x="114" y="3"/>
                      <a:pt x="110" y="1"/>
                      <a:pt x="105" y="0"/>
                    </a:cubicBezTo>
                    <a:cubicBezTo>
                      <a:pt x="105" y="0"/>
                      <a:pt x="105" y="0"/>
                      <a:pt x="105"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0" name="Google Shape;306;p4">
                <a:extLst>
                  <a:ext uri="{FF2B5EF4-FFF2-40B4-BE49-F238E27FC236}">
                    <a16:creationId xmlns:a16="http://schemas.microsoft.com/office/drawing/2014/main" id="{55344E87-7B7D-1B22-6529-4B962C1832FD}"/>
                  </a:ext>
                </a:extLst>
              </p:cNvPr>
              <p:cNvSpPr/>
              <p:nvPr/>
            </p:nvSpPr>
            <p:spPr>
              <a:xfrm>
                <a:off x="1555138" y="3790388"/>
                <a:ext cx="318872" cy="293105"/>
              </a:xfrm>
              <a:custGeom>
                <a:avLst/>
                <a:gdLst/>
                <a:ahLst/>
                <a:cxnLst/>
                <a:rect l="l" t="t" r="r" b="b"/>
                <a:pathLst>
                  <a:path w="84" h="77" extrusionOk="0">
                    <a:moveTo>
                      <a:pt x="32" y="16"/>
                    </a:moveTo>
                    <a:cubicBezTo>
                      <a:pt x="67" y="50"/>
                      <a:pt x="67" y="50"/>
                      <a:pt x="67" y="50"/>
                    </a:cubicBezTo>
                    <a:cubicBezTo>
                      <a:pt x="17" y="61"/>
                      <a:pt x="17" y="61"/>
                      <a:pt x="17" y="61"/>
                    </a:cubicBezTo>
                    <a:cubicBezTo>
                      <a:pt x="32" y="16"/>
                      <a:pt x="32" y="16"/>
                      <a:pt x="32" y="16"/>
                    </a:cubicBezTo>
                    <a:moveTo>
                      <a:pt x="32" y="0"/>
                    </a:moveTo>
                    <a:cubicBezTo>
                      <a:pt x="31" y="0"/>
                      <a:pt x="29" y="0"/>
                      <a:pt x="28" y="1"/>
                    </a:cubicBezTo>
                    <a:cubicBezTo>
                      <a:pt x="23" y="2"/>
                      <a:pt x="18" y="6"/>
                      <a:pt x="17" y="11"/>
                    </a:cubicBezTo>
                    <a:cubicBezTo>
                      <a:pt x="2" y="56"/>
                      <a:pt x="2" y="56"/>
                      <a:pt x="2" y="56"/>
                    </a:cubicBezTo>
                    <a:cubicBezTo>
                      <a:pt x="0" y="61"/>
                      <a:pt x="1" y="67"/>
                      <a:pt x="5" y="72"/>
                    </a:cubicBezTo>
                    <a:cubicBezTo>
                      <a:pt x="8" y="75"/>
                      <a:pt x="12" y="77"/>
                      <a:pt x="17" y="77"/>
                    </a:cubicBezTo>
                    <a:cubicBezTo>
                      <a:pt x="18" y="77"/>
                      <a:pt x="19" y="77"/>
                      <a:pt x="20" y="76"/>
                    </a:cubicBezTo>
                    <a:cubicBezTo>
                      <a:pt x="71" y="65"/>
                      <a:pt x="71" y="65"/>
                      <a:pt x="71" y="65"/>
                    </a:cubicBezTo>
                    <a:cubicBezTo>
                      <a:pt x="77" y="64"/>
                      <a:pt x="81" y="59"/>
                      <a:pt x="83" y="54"/>
                    </a:cubicBezTo>
                    <a:cubicBezTo>
                      <a:pt x="84" y="48"/>
                      <a:pt x="83" y="42"/>
                      <a:pt x="78" y="38"/>
                    </a:cubicBezTo>
                    <a:cubicBezTo>
                      <a:pt x="43" y="5"/>
                      <a:pt x="43" y="5"/>
                      <a:pt x="43" y="5"/>
                    </a:cubicBezTo>
                    <a:cubicBezTo>
                      <a:pt x="40" y="2"/>
                      <a:pt x="36" y="0"/>
                      <a:pt x="32" y="0"/>
                    </a:cubicBezTo>
                    <a:close/>
                  </a:path>
                </a:pathLst>
              </a:custGeom>
              <a:solidFill>
                <a:srgbClr val="7E953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1" name="Google Shape;307;p4">
                <a:extLst>
                  <a:ext uri="{FF2B5EF4-FFF2-40B4-BE49-F238E27FC236}">
                    <a16:creationId xmlns:a16="http://schemas.microsoft.com/office/drawing/2014/main" id="{9A4A2290-1B84-D5CA-D453-C6D667A8AA9C}"/>
                  </a:ext>
                </a:extLst>
              </p:cNvPr>
              <p:cNvSpPr/>
              <p:nvPr/>
            </p:nvSpPr>
            <p:spPr>
              <a:xfrm>
                <a:off x="1371545" y="3642225"/>
                <a:ext cx="69249" cy="148163"/>
              </a:xfrm>
              <a:custGeom>
                <a:avLst/>
                <a:gdLst/>
                <a:ahLst/>
                <a:cxnLst/>
                <a:rect l="l" t="t" r="r" b="b"/>
                <a:pathLst>
                  <a:path w="43" h="92" extrusionOk="0">
                    <a:moveTo>
                      <a:pt x="0" y="0"/>
                    </a:moveTo>
                    <a:lnTo>
                      <a:pt x="43" y="0"/>
                    </a:lnTo>
                    <a:lnTo>
                      <a:pt x="43" y="92"/>
                    </a:lnTo>
                    <a:lnTo>
                      <a:pt x="0" y="92"/>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2" name="Google Shape;308;p4">
                <a:extLst>
                  <a:ext uri="{FF2B5EF4-FFF2-40B4-BE49-F238E27FC236}">
                    <a16:creationId xmlns:a16="http://schemas.microsoft.com/office/drawing/2014/main" id="{2057EF9D-CB11-17C7-E5D2-A69996B2235F}"/>
                  </a:ext>
                </a:extLst>
              </p:cNvPr>
              <p:cNvSpPr/>
              <p:nvPr/>
            </p:nvSpPr>
            <p:spPr>
              <a:xfrm>
                <a:off x="1371545" y="3642225"/>
                <a:ext cx="156215" cy="59588"/>
              </a:xfrm>
              <a:custGeom>
                <a:avLst/>
                <a:gdLst/>
                <a:ahLst/>
                <a:cxnLst/>
                <a:rect l="l" t="t" r="r" b="b"/>
                <a:pathLst>
                  <a:path w="97" h="37" extrusionOk="0">
                    <a:moveTo>
                      <a:pt x="0" y="0"/>
                    </a:moveTo>
                    <a:lnTo>
                      <a:pt x="97" y="0"/>
                    </a:lnTo>
                    <a:lnTo>
                      <a:pt x="97" y="37"/>
                    </a:lnTo>
                    <a:lnTo>
                      <a:pt x="0" y="37"/>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3" name="Google Shape;309;p4">
                <a:extLst>
                  <a:ext uri="{FF2B5EF4-FFF2-40B4-BE49-F238E27FC236}">
                    <a16:creationId xmlns:a16="http://schemas.microsoft.com/office/drawing/2014/main" id="{4ACBC7B1-31E3-D638-4DBE-8F1FEA262270}"/>
                  </a:ext>
                </a:extLst>
              </p:cNvPr>
              <p:cNvSpPr/>
              <p:nvPr/>
            </p:nvSpPr>
            <p:spPr>
              <a:xfrm>
                <a:off x="1622777" y="3642225"/>
                <a:ext cx="161046" cy="59588"/>
              </a:xfrm>
              <a:custGeom>
                <a:avLst/>
                <a:gdLst/>
                <a:ahLst/>
                <a:cxnLst/>
                <a:rect l="l" t="t" r="r" b="b"/>
                <a:pathLst>
                  <a:path w="100" h="37" extrusionOk="0">
                    <a:moveTo>
                      <a:pt x="0" y="37"/>
                    </a:moveTo>
                    <a:lnTo>
                      <a:pt x="0" y="0"/>
                    </a:lnTo>
                    <a:lnTo>
                      <a:pt x="100" y="0"/>
                    </a:lnTo>
                    <a:lnTo>
                      <a:pt x="64" y="37"/>
                    </a:lnTo>
                    <a:lnTo>
                      <a:pt x="0" y="37"/>
                    </a:lnTo>
                    <a:lnTo>
                      <a:pt x="0" y="37"/>
                    </a:lnTo>
                    <a:lnTo>
                      <a:pt x="0" y="37"/>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4" name="Google Shape;310;p4">
                <a:extLst>
                  <a:ext uri="{FF2B5EF4-FFF2-40B4-BE49-F238E27FC236}">
                    <a16:creationId xmlns:a16="http://schemas.microsoft.com/office/drawing/2014/main" id="{26F244F1-AAE1-7DA5-9814-B67C2473B86B}"/>
                  </a:ext>
                </a:extLst>
              </p:cNvPr>
              <p:cNvSpPr/>
              <p:nvPr/>
            </p:nvSpPr>
            <p:spPr>
              <a:xfrm>
                <a:off x="1622777" y="4212330"/>
                <a:ext cx="161046" cy="72471"/>
              </a:xfrm>
              <a:custGeom>
                <a:avLst/>
                <a:gdLst/>
                <a:ahLst/>
                <a:cxnLst/>
                <a:rect l="l" t="t" r="r" b="b"/>
                <a:pathLst>
                  <a:path w="100" h="45" extrusionOk="0">
                    <a:moveTo>
                      <a:pt x="0" y="0"/>
                    </a:moveTo>
                    <a:lnTo>
                      <a:pt x="100" y="0"/>
                    </a:lnTo>
                    <a:lnTo>
                      <a:pt x="100"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5" name="Google Shape;311;p4">
                <a:extLst>
                  <a:ext uri="{FF2B5EF4-FFF2-40B4-BE49-F238E27FC236}">
                    <a16:creationId xmlns:a16="http://schemas.microsoft.com/office/drawing/2014/main" id="{1E9568D7-56C5-5320-863C-F801CA724C9E}"/>
                  </a:ext>
                </a:extLst>
              </p:cNvPr>
              <p:cNvSpPr/>
              <p:nvPr/>
            </p:nvSpPr>
            <p:spPr>
              <a:xfrm>
                <a:off x="1371545"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6" name="Google Shape;312;p4">
                <a:extLst>
                  <a:ext uri="{FF2B5EF4-FFF2-40B4-BE49-F238E27FC236}">
                    <a16:creationId xmlns:a16="http://schemas.microsoft.com/office/drawing/2014/main" id="{AF71986E-83F9-C943-3F74-D4140451A6FD}"/>
                  </a:ext>
                </a:extLst>
              </p:cNvPr>
              <p:cNvSpPr/>
              <p:nvPr/>
            </p:nvSpPr>
            <p:spPr>
              <a:xfrm>
                <a:off x="1371545"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7" name="Google Shape;313;p4">
                <a:extLst>
                  <a:ext uri="{FF2B5EF4-FFF2-40B4-BE49-F238E27FC236}">
                    <a16:creationId xmlns:a16="http://schemas.microsoft.com/office/drawing/2014/main" id="{0979DDA6-8DA6-D1B2-1DFF-FCC12A97CF17}"/>
                  </a:ext>
                </a:extLst>
              </p:cNvPr>
              <p:cNvSpPr/>
              <p:nvPr/>
            </p:nvSpPr>
            <p:spPr>
              <a:xfrm>
                <a:off x="1371545"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8" name="Google Shape;314;p4">
                <a:extLst>
                  <a:ext uri="{FF2B5EF4-FFF2-40B4-BE49-F238E27FC236}">
                    <a16:creationId xmlns:a16="http://schemas.microsoft.com/office/drawing/2014/main" id="{CC6CE276-4B0F-5B9F-E161-4A3DEE583D04}"/>
                  </a:ext>
                </a:extLst>
              </p:cNvPr>
              <p:cNvSpPr/>
              <p:nvPr/>
            </p:nvSpPr>
            <p:spPr>
              <a:xfrm>
                <a:off x="1969027" y="4125365"/>
                <a:ext cx="69249" cy="159437"/>
              </a:xfrm>
              <a:custGeom>
                <a:avLst/>
                <a:gdLst/>
                <a:ahLst/>
                <a:cxnLst/>
                <a:rect l="l" t="t" r="r" b="b"/>
                <a:pathLst>
                  <a:path w="43" h="99" extrusionOk="0">
                    <a:moveTo>
                      <a:pt x="0" y="0"/>
                    </a:moveTo>
                    <a:lnTo>
                      <a:pt x="43" y="0"/>
                    </a:lnTo>
                    <a:lnTo>
                      <a:pt x="43" y="99"/>
                    </a:lnTo>
                    <a:lnTo>
                      <a:pt x="0" y="99"/>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69" name="Google Shape;315;p4">
                <a:extLst>
                  <a:ext uri="{FF2B5EF4-FFF2-40B4-BE49-F238E27FC236}">
                    <a16:creationId xmlns:a16="http://schemas.microsoft.com/office/drawing/2014/main" id="{9120CDDC-DEFE-2758-0C15-99DF807AEA54}"/>
                  </a:ext>
                </a:extLst>
              </p:cNvPr>
              <p:cNvSpPr/>
              <p:nvPr/>
            </p:nvSpPr>
            <p:spPr>
              <a:xfrm>
                <a:off x="1882062" y="4212330"/>
                <a:ext cx="156215" cy="72471"/>
              </a:xfrm>
              <a:custGeom>
                <a:avLst/>
                <a:gdLst/>
                <a:ahLst/>
                <a:cxnLst/>
                <a:rect l="l" t="t" r="r" b="b"/>
                <a:pathLst>
                  <a:path w="97" h="45" extrusionOk="0">
                    <a:moveTo>
                      <a:pt x="0" y="0"/>
                    </a:moveTo>
                    <a:lnTo>
                      <a:pt x="97" y="0"/>
                    </a:lnTo>
                    <a:lnTo>
                      <a:pt x="97" y="45"/>
                    </a:lnTo>
                    <a:lnTo>
                      <a:pt x="0" y="4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0" name="Google Shape;316;p4">
                <a:extLst>
                  <a:ext uri="{FF2B5EF4-FFF2-40B4-BE49-F238E27FC236}">
                    <a16:creationId xmlns:a16="http://schemas.microsoft.com/office/drawing/2014/main" id="{52F5A13E-DE4A-84C5-9060-5F9D53B81381}"/>
                  </a:ext>
                </a:extLst>
              </p:cNvPr>
              <p:cNvSpPr/>
              <p:nvPr/>
            </p:nvSpPr>
            <p:spPr>
              <a:xfrm>
                <a:off x="1969027" y="3880574"/>
                <a:ext cx="69249" cy="152995"/>
              </a:xfrm>
              <a:custGeom>
                <a:avLst/>
                <a:gdLst/>
                <a:ahLst/>
                <a:cxnLst/>
                <a:rect l="l" t="t" r="r" b="b"/>
                <a:pathLst>
                  <a:path w="43" h="95" extrusionOk="0">
                    <a:moveTo>
                      <a:pt x="0" y="0"/>
                    </a:moveTo>
                    <a:lnTo>
                      <a:pt x="43" y="0"/>
                    </a:lnTo>
                    <a:lnTo>
                      <a:pt x="43" y="95"/>
                    </a:lnTo>
                    <a:lnTo>
                      <a:pt x="0" y="95"/>
                    </a:lnTo>
                    <a:lnTo>
                      <a:pt x="0" y="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1" name="Google Shape;317;p4">
                <a:extLst>
                  <a:ext uri="{FF2B5EF4-FFF2-40B4-BE49-F238E27FC236}">
                    <a16:creationId xmlns:a16="http://schemas.microsoft.com/office/drawing/2014/main" id="{54B4AD7F-6F22-8289-7E24-BAC31D706615}"/>
                  </a:ext>
                </a:extLst>
              </p:cNvPr>
              <p:cNvSpPr/>
              <p:nvPr/>
            </p:nvSpPr>
            <p:spPr>
              <a:xfrm>
                <a:off x="1725847" y="3466684"/>
                <a:ext cx="468645" cy="471867"/>
              </a:xfrm>
              <a:custGeom>
                <a:avLst/>
                <a:gdLst/>
                <a:ahLst/>
                <a:cxnLst/>
                <a:rect l="l" t="t" r="r" b="b"/>
                <a:pathLst>
                  <a:path w="291" h="293" extrusionOk="0">
                    <a:moveTo>
                      <a:pt x="208" y="0"/>
                    </a:moveTo>
                    <a:lnTo>
                      <a:pt x="0" y="196"/>
                    </a:lnTo>
                    <a:lnTo>
                      <a:pt x="92" y="293"/>
                    </a:lnTo>
                    <a:lnTo>
                      <a:pt x="291" y="94"/>
                    </a:lnTo>
                    <a:lnTo>
                      <a:pt x="208" y="0"/>
                    </a:lnTo>
                    <a:lnTo>
                      <a:pt x="208" y="0"/>
                    </a:lnTo>
                    <a:lnTo>
                      <a:pt x="208"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sp>
            <p:nvSpPr>
              <p:cNvPr id="172" name="Google Shape;318;p4">
                <a:extLst>
                  <a:ext uri="{FF2B5EF4-FFF2-40B4-BE49-F238E27FC236}">
                    <a16:creationId xmlns:a16="http://schemas.microsoft.com/office/drawing/2014/main" id="{89EF4009-0456-74E9-D91D-84DF9AA7F392}"/>
                  </a:ext>
                </a:extLst>
              </p:cNvPr>
              <p:cNvSpPr/>
              <p:nvPr/>
            </p:nvSpPr>
            <p:spPr>
              <a:xfrm>
                <a:off x="1619556" y="3849975"/>
                <a:ext cx="190035" cy="172320"/>
              </a:xfrm>
              <a:custGeom>
                <a:avLst/>
                <a:gdLst/>
                <a:ahLst/>
                <a:cxnLst/>
                <a:rect l="l" t="t" r="r" b="b"/>
                <a:pathLst>
                  <a:path w="118" h="107" extrusionOk="0">
                    <a:moveTo>
                      <a:pt x="35" y="0"/>
                    </a:moveTo>
                    <a:lnTo>
                      <a:pt x="0" y="107"/>
                    </a:lnTo>
                    <a:lnTo>
                      <a:pt x="118" y="81"/>
                    </a:lnTo>
                    <a:lnTo>
                      <a:pt x="35" y="0"/>
                    </a:lnTo>
                    <a:lnTo>
                      <a:pt x="35" y="0"/>
                    </a:lnTo>
                    <a:lnTo>
                      <a:pt x="35"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400">
                  <a:solidFill>
                    <a:schemeClr val="dk1"/>
                  </a:solidFill>
                  <a:latin typeface="Arial" panose="020B0604020202020204" pitchFamily="34" charset="0"/>
                  <a:ea typeface="Times New Roman"/>
                  <a:cs typeface="Arial" panose="020B0604020202020204" pitchFamily="34" charset="0"/>
                  <a:sym typeface="Times New Roman"/>
                </a:endParaRPr>
              </a:p>
            </p:txBody>
          </p:sp>
        </p:grpSp>
      </p:grpSp>
      <p:grpSp>
        <p:nvGrpSpPr>
          <p:cNvPr id="181" name="Group 50">
            <a:extLst>
              <a:ext uri="{FF2B5EF4-FFF2-40B4-BE49-F238E27FC236}">
                <a16:creationId xmlns:a16="http://schemas.microsoft.com/office/drawing/2014/main" id="{72AD2E49-1DD5-975B-16AA-CA7A810198DE}"/>
              </a:ext>
            </a:extLst>
          </p:cNvPr>
          <p:cNvGrpSpPr/>
          <p:nvPr/>
        </p:nvGrpSpPr>
        <p:grpSpPr>
          <a:xfrm>
            <a:off x="35917" y="2995749"/>
            <a:ext cx="5758074" cy="1578861"/>
            <a:chOff x="5537206" y="1704231"/>
            <a:chExt cx="2031262" cy="745468"/>
          </a:xfrm>
          <a:solidFill>
            <a:srgbClr val="0000FF"/>
          </a:solidFill>
        </p:grpSpPr>
        <p:sp>
          <p:nvSpPr>
            <p:cNvPr id="194" name="Rectangle 51">
              <a:extLst>
                <a:ext uri="{FF2B5EF4-FFF2-40B4-BE49-F238E27FC236}">
                  <a16:creationId xmlns:a16="http://schemas.microsoft.com/office/drawing/2014/main" id="{4C61779B-4F1E-A33C-EDC3-4CD7CBDAC5B3}"/>
                </a:ext>
              </a:extLst>
            </p:cNvPr>
            <p:cNvSpPr/>
            <p:nvPr/>
          </p:nvSpPr>
          <p:spPr>
            <a:xfrm>
              <a:off x="5827750" y="1704231"/>
              <a:ext cx="1740718"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5" name="Oval 52">
              <a:extLst>
                <a:ext uri="{FF2B5EF4-FFF2-40B4-BE49-F238E27FC236}">
                  <a16:creationId xmlns:a16="http://schemas.microsoft.com/office/drawing/2014/main" id="{636CDBB1-FCD8-4AC1-4514-38E5281BF00D}"/>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2" name="Group 54">
            <a:extLst>
              <a:ext uri="{FF2B5EF4-FFF2-40B4-BE49-F238E27FC236}">
                <a16:creationId xmlns:a16="http://schemas.microsoft.com/office/drawing/2014/main" id="{8D675A66-7D27-1971-BAD3-7527C1A9F263}"/>
              </a:ext>
            </a:extLst>
          </p:cNvPr>
          <p:cNvGrpSpPr/>
          <p:nvPr/>
        </p:nvGrpSpPr>
        <p:grpSpPr>
          <a:xfrm>
            <a:off x="6617604" y="3025533"/>
            <a:ext cx="5421872" cy="1453051"/>
            <a:chOff x="5537206" y="1688588"/>
            <a:chExt cx="1839164" cy="745468"/>
          </a:xfrm>
          <a:solidFill>
            <a:srgbClr val="0000FF"/>
          </a:solidFill>
        </p:grpSpPr>
        <p:sp>
          <p:nvSpPr>
            <p:cNvPr id="191" name="Rectangle 55">
              <a:extLst>
                <a:ext uri="{FF2B5EF4-FFF2-40B4-BE49-F238E27FC236}">
                  <a16:creationId xmlns:a16="http://schemas.microsoft.com/office/drawing/2014/main" id="{0DEDE839-5E25-9921-8992-F778254895BB}"/>
                </a:ext>
              </a:extLst>
            </p:cNvPr>
            <p:cNvSpPr/>
            <p:nvPr/>
          </p:nvSpPr>
          <p:spPr>
            <a:xfrm>
              <a:off x="5635651" y="1688588"/>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92" name="Oval 56">
              <a:extLst>
                <a:ext uri="{FF2B5EF4-FFF2-40B4-BE49-F238E27FC236}">
                  <a16:creationId xmlns:a16="http://schemas.microsoft.com/office/drawing/2014/main" id="{A9A82AB5-1BA2-9DDF-FE60-4A8F37DF9037}"/>
                </a:ext>
              </a:extLst>
            </p:cNvPr>
            <p:cNvSpPr/>
            <p:nvPr/>
          </p:nvSpPr>
          <p:spPr>
            <a:xfrm>
              <a:off x="5537206" y="1811194"/>
              <a:ext cx="491357"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B</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3" name="Group 3">
            <a:extLst>
              <a:ext uri="{FF2B5EF4-FFF2-40B4-BE49-F238E27FC236}">
                <a16:creationId xmlns:a16="http://schemas.microsoft.com/office/drawing/2014/main" id="{8F0727E0-BEB7-2A8C-3F63-70A2E72B3A90}"/>
              </a:ext>
            </a:extLst>
          </p:cNvPr>
          <p:cNvGrpSpPr/>
          <p:nvPr/>
        </p:nvGrpSpPr>
        <p:grpSpPr>
          <a:xfrm>
            <a:off x="28684" y="5016267"/>
            <a:ext cx="5718223" cy="1394073"/>
            <a:chOff x="5537206" y="1704231"/>
            <a:chExt cx="2031264" cy="745468"/>
          </a:xfrm>
          <a:solidFill>
            <a:srgbClr val="0000FF"/>
          </a:solidFill>
        </p:grpSpPr>
        <p:sp>
          <p:nvSpPr>
            <p:cNvPr id="188" name="Rectangle 45">
              <a:extLst>
                <a:ext uri="{FF2B5EF4-FFF2-40B4-BE49-F238E27FC236}">
                  <a16:creationId xmlns:a16="http://schemas.microsoft.com/office/drawing/2014/main" id="{3BF07E15-09B2-6C39-EF8F-5D9C67EE0E07}"/>
                </a:ext>
              </a:extLst>
            </p:cNvPr>
            <p:cNvSpPr/>
            <p:nvPr/>
          </p:nvSpPr>
          <p:spPr>
            <a:xfrm>
              <a:off x="5827751"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9" name="Oval 46">
              <a:extLst>
                <a:ext uri="{FF2B5EF4-FFF2-40B4-BE49-F238E27FC236}">
                  <a16:creationId xmlns:a16="http://schemas.microsoft.com/office/drawing/2014/main" id="{461F5F73-BD80-1125-5F9F-D018D6583AB1}"/>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C</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84" name="Group 58">
            <a:extLst>
              <a:ext uri="{FF2B5EF4-FFF2-40B4-BE49-F238E27FC236}">
                <a16:creationId xmlns:a16="http://schemas.microsoft.com/office/drawing/2014/main" id="{84CD6109-43CC-61F2-5902-DCD62208779E}"/>
              </a:ext>
            </a:extLst>
          </p:cNvPr>
          <p:cNvGrpSpPr/>
          <p:nvPr/>
        </p:nvGrpSpPr>
        <p:grpSpPr>
          <a:xfrm>
            <a:off x="6202466" y="4959763"/>
            <a:ext cx="5873702" cy="1453053"/>
            <a:chOff x="5537206" y="1704231"/>
            <a:chExt cx="2031263" cy="745468"/>
          </a:xfrm>
          <a:solidFill>
            <a:srgbClr val="0000FF"/>
          </a:solidFill>
        </p:grpSpPr>
        <p:sp>
          <p:nvSpPr>
            <p:cNvPr id="185" name="Rectangle 59">
              <a:extLst>
                <a:ext uri="{FF2B5EF4-FFF2-40B4-BE49-F238E27FC236}">
                  <a16:creationId xmlns:a16="http://schemas.microsoft.com/office/drawing/2014/main" id="{6A00336A-EBE0-35D6-45C0-17F5FCDC34A6}"/>
                </a:ext>
              </a:extLst>
            </p:cNvPr>
            <p:cNvSpPr/>
            <p:nvPr/>
          </p:nvSpPr>
          <p:spPr>
            <a:xfrm>
              <a:off x="5827750" y="1704231"/>
              <a:ext cx="1740719" cy="745468"/>
            </a:xfrm>
            <a:prstGeom prst="rect">
              <a:avLst/>
            </a:prstGeom>
            <a:grpFill/>
            <a:ln w="190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186" name="Oval 60">
              <a:extLst>
                <a:ext uri="{FF2B5EF4-FFF2-40B4-BE49-F238E27FC236}">
                  <a16:creationId xmlns:a16="http://schemas.microsoft.com/office/drawing/2014/main" id="{A4D16DCD-36CE-BA61-7C15-34DE3D7A0F18}"/>
                </a:ext>
              </a:extLst>
            </p:cNvPr>
            <p:cNvSpPr/>
            <p:nvPr/>
          </p:nvSpPr>
          <p:spPr>
            <a:xfrm>
              <a:off x="5537206" y="1811194"/>
              <a:ext cx="544265" cy="500266"/>
            </a:xfrm>
            <a:prstGeom prst="ellipse">
              <a:avLst/>
            </a:prstGeom>
            <a:grp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7" name="Oval 49">
            <a:extLst>
              <a:ext uri="{FF2B5EF4-FFF2-40B4-BE49-F238E27FC236}">
                <a16:creationId xmlns:a16="http://schemas.microsoft.com/office/drawing/2014/main" id="{DE48CAC8-B544-9B27-FD87-8A3EF4643B24}"/>
              </a:ext>
            </a:extLst>
          </p:cNvPr>
          <p:cNvSpPr/>
          <p:nvPr/>
        </p:nvSpPr>
        <p:spPr>
          <a:xfrm>
            <a:off x="6249566" y="5162009"/>
            <a:ext cx="1491666" cy="1009724"/>
          </a:xfrm>
          <a:prstGeom prst="ellipse">
            <a:avLst/>
          </a:prstGeom>
          <a:solidFill>
            <a:srgbClr val="FF0000"/>
          </a:solidFill>
          <a:ln w="57150" cap="flat" cmpd="sng" algn="ctr">
            <a:solidFill>
              <a:sysClr val="window" lastClr="FFFFFF"/>
            </a:solidFill>
            <a:prstDash val="solid"/>
          </a:ln>
          <a:effectLst/>
          <a:scene3d>
            <a:camera prst="orthographicFront"/>
            <a:lightRig rig="threePt" dir="t"/>
          </a:scene3d>
          <a:sp3d>
            <a:bevelT/>
          </a:sp3d>
        </p:spPr>
        <p:txBody>
          <a:bodyPr rtlCol="0" anchor="ct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ahoma" pitchFamily="34" charset="0"/>
                <a:ea typeface="Tahoma" pitchFamily="34" charset="0"/>
                <a:cs typeface="Tahoma" pitchFamily="34" charset="0"/>
              </a:rPr>
              <a:t>D</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9" name="Group 20">
            <a:extLst>
              <a:ext uri="{FF2B5EF4-FFF2-40B4-BE49-F238E27FC236}">
                <a16:creationId xmlns:a16="http://schemas.microsoft.com/office/drawing/2014/main" id="{4B3478C5-9FFA-D382-E96E-28AED786B35B}"/>
              </a:ext>
            </a:extLst>
          </p:cNvPr>
          <p:cNvGrpSpPr/>
          <p:nvPr/>
        </p:nvGrpSpPr>
        <p:grpSpPr>
          <a:xfrm>
            <a:off x="-125322" y="1503645"/>
            <a:ext cx="11984931" cy="1288687"/>
            <a:chOff x="534988" y="1647867"/>
            <a:chExt cx="11578782" cy="1176336"/>
          </a:xfrm>
        </p:grpSpPr>
        <p:sp>
          <p:nvSpPr>
            <p:cNvPr id="201" name="Rounded Rectangle 24">
              <a:extLst>
                <a:ext uri="{FF2B5EF4-FFF2-40B4-BE49-F238E27FC236}">
                  <a16:creationId xmlns:a16="http://schemas.microsoft.com/office/drawing/2014/main" id="{1A612DA7-D09A-7C29-2EFC-95D9F4F19C5F}"/>
                </a:ext>
              </a:extLst>
            </p:cNvPr>
            <p:cNvSpPr/>
            <p:nvPr/>
          </p:nvSpPr>
          <p:spPr bwMode="auto">
            <a:xfrm>
              <a:off x="755650" y="1720893"/>
              <a:ext cx="11358120" cy="984138"/>
            </a:xfrm>
            <a:prstGeom prst="roundRect">
              <a:avLst>
                <a:gd name="adj" fmla="val 5492"/>
              </a:avLst>
            </a:prstGeom>
            <a:solidFill>
              <a:srgbClr val="9BBB59">
                <a:lumMod val="40000"/>
                <a:lumOff val="60000"/>
              </a:srgbClr>
            </a:solidFill>
            <a:ln w="19050" cap="flat" cmpd="sng" algn="ctr">
              <a:solidFill>
                <a:sysClr val="window" lastClr="FFFFFF"/>
              </a:solidFill>
              <a:prstDash val="soli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2" name="Group 25">
              <a:extLst>
                <a:ext uri="{FF2B5EF4-FFF2-40B4-BE49-F238E27FC236}">
                  <a16:creationId xmlns:a16="http://schemas.microsoft.com/office/drawing/2014/main" id="{3CA64509-CE3B-B8E4-2F3D-956B01739FD4}"/>
                </a:ext>
              </a:extLst>
            </p:cNvPr>
            <p:cNvGrpSpPr/>
            <p:nvPr/>
          </p:nvGrpSpPr>
          <p:grpSpPr>
            <a:xfrm>
              <a:off x="534988" y="1647867"/>
              <a:ext cx="2510635" cy="1176336"/>
              <a:chOff x="534988" y="1647867"/>
              <a:chExt cx="2510635" cy="1176336"/>
            </a:xfrm>
          </p:grpSpPr>
          <p:sp>
            <p:nvSpPr>
              <p:cNvPr id="203" name="Isosceles Triangle 44">
                <a:extLst>
                  <a:ext uri="{FF2B5EF4-FFF2-40B4-BE49-F238E27FC236}">
                    <a16:creationId xmlns:a16="http://schemas.microsoft.com/office/drawing/2014/main" id="{E54EB023-9AE1-DF35-AA6E-DACEBC7662B1}"/>
                  </a:ext>
                </a:extLst>
              </p:cNvPr>
              <p:cNvSpPr/>
              <p:nvPr/>
            </p:nvSpPr>
            <p:spPr bwMode="auto">
              <a:xfrm rot="5400000" flipV="1">
                <a:off x="534195" y="2602747"/>
                <a:ext cx="227012" cy="215900"/>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135F82"/>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4" name="Pentagon 27">
                <a:extLst>
                  <a:ext uri="{FF2B5EF4-FFF2-40B4-BE49-F238E27FC236}">
                    <a16:creationId xmlns:a16="http://schemas.microsoft.com/office/drawing/2014/main" id="{FB371E2C-5CF5-F146-D665-5CB5D4993E7C}"/>
                  </a:ext>
                </a:extLst>
              </p:cNvPr>
              <p:cNvSpPr/>
              <p:nvPr/>
            </p:nvSpPr>
            <p:spPr bwMode="auto">
              <a:xfrm>
                <a:off x="534988" y="1647867"/>
                <a:ext cx="2510635" cy="949325"/>
              </a:xfrm>
              <a:prstGeom prst="homePlate">
                <a:avLst>
                  <a:gd name="adj" fmla="val 12444"/>
                </a:avLst>
              </a:prstGeom>
              <a:solidFill>
                <a:srgbClr val="C00000"/>
              </a:solidFill>
              <a:ln w="25400" cap="flat" cmpd="sng" algn="ctr">
                <a:solidFill>
                  <a:sysClr val="window" lastClr="FFFFFF">
                    <a:lumMod val="75000"/>
                  </a:sysClr>
                </a:solidFill>
                <a:prstDash val="solid"/>
              </a:ln>
              <a:effectLst/>
            </p:spPr>
            <p:txBody>
              <a:bodyPr rtlCol="0"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05" name="Group 11">
                <a:extLst>
                  <a:ext uri="{FF2B5EF4-FFF2-40B4-BE49-F238E27FC236}">
                    <a16:creationId xmlns:a16="http://schemas.microsoft.com/office/drawing/2014/main" id="{7AE79723-B3FA-3046-7148-0A1C9361C8E6}"/>
                  </a:ext>
                </a:extLst>
              </p:cNvPr>
              <p:cNvGrpSpPr/>
              <p:nvPr/>
            </p:nvGrpSpPr>
            <p:grpSpPr bwMode="auto">
              <a:xfrm>
                <a:off x="683775" y="1836907"/>
                <a:ext cx="582199" cy="537956"/>
                <a:chOff x="7440266" y="3398551"/>
                <a:chExt cx="757238" cy="765175"/>
              </a:xfrm>
              <a:solidFill>
                <a:sysClr val="window" lastClr="FFFFFF">
                  <a:lumMod val="95000"/>
                </a:sysClr>
              </a:solidFill>
            </p:grpSpPr>
            <p:sp>
              <p:nvSpPr>
                <p:cNvPr id="208" name="Freeform 31">
                  <a:extLst>
                    <a:ext uri="{FF2B5EF4-FFF2-40B4-BE49-F238E27FC236}">
                      <a16:creationId xmlns:a16="http://schemas.microsoft.com/office/drawing/2014/main" id="{E6D3B3E3-5AF3-1F2E-02C6-36FA8DA8AECE}"/>
                    </a:ext>
                  </a:extLst>
                </p:cNvPr>
                <p:cNvSpPr>
                  <a:spLocks noEditPoints="1"/>
                </p:cNvSpPr>
                <p:nvPr/>
              </p:nvSpPr>
              <p:spPr bwMode="auto">
                <a:xfrm>
                  <a:off x="7440266" y="3436652"/>
                  <a:ext cx="344488" cy="344489"/>
                </a:xfrm>
                <a:custGeom>
                  <a:avLst/>
                  <a:gdLst/>
                  <a:ahLst/>
                  <a:cxnLst>
                    <a:cxn ang="0">
                      <a:pos x="33" y="184"/>
                    </a:cxn>
                    <a:cxn ang="0">
                      <a:pos x="181" y="184"/>
                    </a:cxn>
                    <a:cxn ang="0">
                      <a:pos x="181" y="33"/>
                    </a:cxn>
                    <a:cxn ang="0">
                      <a:pos x="33" y="33"/>
                    </a:cxn>
                    <a:cxn ang="0">
                      <a:pos x="33" y="184"/>
                    </a:cxn>
                    <a:cxn ang="0">
                      <a:pos x="217" y="217"/>
                    </a:cxn>
                    <a:cxn ang="0">
                      <a:pos x="0" y="217"/>
                    </a:cxn>
                    <a:cxn ang="0">
                      <a:pos x="0" y="0"/>
                    </a:cxn>
                    <a:cxn ang="0">
                      <a:pos x="217" y="0"/>
                    </a:cxn>
                    <a:cxn ang="0">
                      <a:pos x="217" y="217"/>
                    </a:cxn>
                  </a:cxnLst>
                  <a:rect l="0" t="0" r="r" b="b"/>
                  <a:pathLst>
                    <a:path w="217" h="217">
                      <a:moveTo>
                        <a:pt x="33" y="184"/>
                      </a:moveTo>
                      <a:lnTo>
                        <a:pt x="181" y="184"/>
                      </a:lnTo>
                      <a:lnTo>
                        <a:pt x="181" y="33"/>
                      </a:lnTo>
                      <a:lnTo>
                        <a:pt x="33" y="33"/>
                      </a:lnTo>
                      <a:lnTo>
                        <a:pt x="33" y="184"/>
                      </a:lnTo>
                      <a:close/>
                      <a:moveTo>
                        <a:pt x="217" y="217"/>
                      </a:moveTo>
                      <a:lnTo>
                        <a:pt x="0" y="217"/>
                      </a:lnTo>
                      <a:lnTo>
                        <a:pt x="0" y="0"/>
                      </a:lnTo>
                      <a:lnTo>
                        <a:pt x="217" y="0"/>
                      </a:lnTo>
                      <a:lnTo>
                        <a:pt x="217" y="217"/>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9" name="Freeform 32">
                  <a:extLst>
                    <a:ext uri="{FF2B5EF4-FFF2-40B4-BE49-F238E27FC236}">
                      <a16:creationId xmlns:a16="http://schemas.microsoft.com/office/drawing/2014/main" id="{E6A9BA8E-9A42-F048-B7BE-704791DB83E2}"/>
                    </a:ext>
                  </a:extLst>
                </p:cNvPr>
                <p:cNvSpPr>
                  <a:spLocks noEditPoints="1"/>
                </p:cNvSpPr>
                <p:nvPr/>
              </p:nvSpPr>
              <p:spPr bwMode="auto">
                <a:xfrm>
                  <a:off x="7440266" y="3814473"/>
                  <a:ext cx="344488" cy="349251"/>
                </a:xfrm>
                <a:custGeom>
                  <a:avLst/>
                  <a:gdLst/>
                  <a:ahLst/>
                  <a:cxnLst>
                    <a:cxn ang="0">
                      <a:pos x="33" y="185"/>
                    </a:cxn>
                    <a:cxn ang="0">
                      <a:pos x="181" y="185"/>
                    </a:cxn>
                    <a:cxn ang="0">
                      <a:pos x="181" y="36"/>
                    </a:cxn>
                    <a:cxn ang="0">
                      <a:pos x="33" y="36"/>
                    </a:cxn>
                    <a:cxn ang="0">
                      <a:pos x="33" y="185"/>
                    </a:cxn>
                    <a:cxn ang="0">
                      <a:pos x="217" y="220"/>
                    </a:cxn>
                    <a:cxn ang="0">
                      <a:pos x="0" y="220"/>
                    </a:cxn>
                    <a:cxn ang="0">
                      <a:pos x="0" y="0"/>
                    </a:cxn>
                    <a:cxn ang="0">
                      <a:pos x="217" y="0"/>
                    </a:cxn>
                    <a:cxn ang="0">
                      <a:pos x="217" y="220"/>
                    </a:cxn>
                  </a:cxnLst>
                  <a:rect l="0" t="0" r="r" b="b"/>
                  <a:pathLst>
                    <a:path w="217" h="220">
                      <a:moveTo>
                        <a:pt x="33" y="185"/>
                      </a:moveTo>
                      <a:lnTo>
                        <a:pt x="181" y="185"/>
                      </a:lnTo>
                      <a:lnTo>
                        <a:pt x="181" y="36"/>
                      </a:lnTo>
                      <a:lnTo>
                        <a:pt x="33" y="36"/>
                      </a:lnTo>
                      <a:lnTo>
                        <a:pt x="33" y="185"/>
                      </a:lnTo>
                      <a:close/>
                      <a:moveTo>
                        <a:pt x="217" y="220"/>
                      </a:moveTo>
                      <a:lnTo>
                        <a:pt x="0" y="220"/>
                      </a:lnTo>
                      <a:lnTo>
                        <a:pt x="0" y="0"/>
                      </a:lnTo>
                      <a:lnTo>
                        <a:pt x="217" y="0"/>
                      </a:lnTo>
                      <a:lnTo>
                        <a:pt x="217" y="220"/>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0" name="Freeform 33">
                  <a:extLst>
                    <a:ext uri="{FF2B5EF4-FFF2-40B4-BE49-F238E27FC236}">
                      <a16:creationId xmlns:a16="http://schemas.microsoft.com/office/drawing/2014/main" id="{69BDD0E0-C8A6-C1CB-D9E1-9D00FEDBEC59}"/>
                    </a:ext>
                  </a:extLst>
                </p:cNvPr>
                <p:cNvSpPr>
                  <a:spLocks/>
                </p:cNvSpPr>
                <p:nvPr/>
              </p:nvSpPr>
              <p:spPr bwMode="auto">
                <a:xfrm>
                  <a:off x="7506941" y="3398551"/>
                  <a:ext cx="341313" cy="288925"/>
                </a:xfrm>
                <a:custGeom>
                  <a:avLst/>
                  <a:gdLst/>
                  <a:ahLst/>
                  <a:cxnLst>
                    <a:cxn ang="0">
                      <a:pos x="76" y="182"/>
                    </a:cxn>
                    <a:cxn ang="0">
                      <a:pos x="0" y="114"/>
                    </a:cxn>
                    <a:cxn ang="0">
                      <a:pos x="24" y="88"/>
                    </a:cxn>
                    <a:cxn ang="0">
                      <a:pos x="73" y="132"/>
                    </a:cxn>
                    <a:cxn ang="0">
                      <a:pos x="187" y="0"/>
                    </a:cxn>
                    <a:cxn ang="0">
                      <a:pos x="215" y="24"/>
                    </a:cxn>
                    <a:cxn ang="0">
                      <a:pos x="76" y="182"/>
                    </a:cxn>
                  </a:cxnLst>
                  <a:rect l="0" t="0" r="r" b="b"/>
                  <a:pathLst>
                    <a:path w="215" h="182">
                      <a:moveTo>
                        <a:pt x="76" y="182"/>
                      </a:moveTo>
                      <a:lnTo>
                        <a:pt x="0" y="114"/>
                      </a:lnTo>
                      <a:lnTo>
                        <a:pt x="24" y="88"/>
                      </a:lnTo>
                      <a:lnTo>
                        <a:pt x="73" y="132"/>
                      </a:lnTo>
                      <a:lnTo>
                        <a:pt x="187" y="0"/>
                      </a:lnTo>
                      <a:lnTo>
                        <a:pt x="215" y="24"/>
                      </a:lnTo>
                      <a:lnTo>
                        <a:pt x="76" y="182"/>
                      </a:lnTo>
                      <a:close/>
                    </a:path>
                  </a:pathLst>
                </a:custGeom>
                <a:grpFill/>
                <a:ln w="9525">
                  <a:noFill/>
                  <a:round/>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1" name="Rectangle 34">
                  <a:extLst>
                    <a:ext uri="{FF2B5EF4-FFF2-40B4-BE49-F238E27FC236}">
                      <a16:creationId xmlns:a16="http://schemas.microsoft.com/office/drawing/2014/main" id="{1DF7F754-976A-7C5B-2917-8AD1F3384B5E}"/>
                    </a:ext>
                  </a:extLst>
                </p:cNvPr>
                <p:cNvSpPr>
                  <a:spLocks noChangeArrowheads="1"/>
                </p:cNvSpPr>
                <p:nvPr/>
              </p:nvSpPr>
              <p:spPr bwMode="auto">
                <a:xfrm>
                  <a:off x="7840316" y="4100226"/>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2" name="Rectangle 35">
                  <a:extLst>
                    <a:ext uri="{FF2B5EF4-FFF2-40B4-BE49-F238E27FC236}">
                      <a16:creationId xmlns:a16="http://schemas.microsoft.com/office/drawing/2014/main" id="{1993EF4F-8C56-FB06-52BD-67AAAC25A647}"/>
                    </a:ext>
                  </a:extLst>
                </p:cNvPr>
                <p:cNvSpPr>
                  <a:spLocks noChangeArrowheads="1"/>
                </p:cNvSpPr>
                <p:nvPr/>
              </p:nvSpPr>
              <p:spPr bwMode="auto">
                <a:xfrm>
                  <a:off x="7840316" y="3717639"/>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3" name="Rectangle 36">
                  <a:extLst>
                    <a:ext uri="{FF2B5EF4-FFF2-40B4-BE49-F238E27FC236}">
                      <a16:creationId xmlns:a16="http://schemas.microsoft.com/office/drawing/2014/main" id="{0539F9E5-BDBC-EE2A-4B68-E846923C00A9}"/>
                    </a:ext>
                  </a:extLst>
                </p:cNvPr>
                <p:cNvSpPr>
                  <a:spLocks noChangeArrowheads="1"/>
                </p:cNvSpPr>
                <p:nvPr/>
              </p:nvSpPr>
              <p:spPr bwMode="auto">
                <a:xfrm>
                  <a:off x="7840316" y="3973225"/>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4" name="Rectangle 37">
                  <a:extLst>
                    <a:ext uri="{FF2B5EF4-FFF2-40B4-BE49-F238E27FC236}">
                      <a16:creationId xmlns:a16="http://schemas.microsoft.com/office/drawing/2014/main" id="{07B97361-9B9F-80E1-5F72-9D6217C54763}"/>
                    </a:ext>
                  </a:extLst>
                </p:cNvPr>
                <p:cNvSpPr>
                  <a:spLocks noChangeArrowheads="1"/>
                </p:cNvSpPr>
                <p:nvPr/>
              </p:nvSpPr>
              <p:spPr bwMode="auto">
                <a:xfrm>
                  <a:off x="7840316" y="3590640"/>
                  <a:ext cx="357188" cy="63500"/>
                </a:xfrm>
                <a:prstGeom prst="rect">
                  <a:avLst/>
                </a:prstGeom>
                <a:grpFill/>
                <a:ln w="9525">
                  <a:noFill/>
                  <a:miter lim="800000"/>
                  <a:headEnd/>
                  <a:tailEnd/>
                </a:ln>
              </p:spPr>
              <p:txBody>
                <a:bodyPr/>
                <a:lstStyle/>
                <a:p>
                  <a:pPr marL="0" marR="0" lvl="0" indent="0"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06" name="Chevron 29">
                <a:extLst>
                  <a:ext uri="{FF2B5EF4-FFF2-40B4-BE49-F238E27FC236}">
                    <a16:creationId xmlns:a16="http://schemas.microsoft.com/office/drawing/2014/main" id="{C2189541-5364-7373-5E15-555F3A174281}"/>
                  </a:ext>
                </a:extLst>
              </p:cNvPr>
              <p:cNvSpPr/>
              <p:nvPr/>
            </p:nvSpPr>
            <p:spPr bwMode="auto">
              <a:xfrm>
                <a:off x="1330000" y="1771634"/>
                <a:ext cx="142625" cy="707897"/>
              </a:xfrm>
              <a:prstGeom prst="chevron">
                <a:avLst>
                  <a:gd name="adj" fmla="val 68110"/>
                </a:avLst>
              </a:prstGeom>
              <a:solidFill>
                <a:sysClr val="window" lastClr="FFFFFF"/>
              </a:solidFill>
              <a:ln w="25400" cap="flat" cmpd="sng" algn="ctr">
                <a:noFill/>
                <a:prstDash val="solid"/>
              </a:ln>
              <a:effectLst>
                <a:innerShdw blurRad="63500" dist="50800" dir="5400000">
                  <a:prstClr val="black">
                    <a:alpha val="50000"/>
                  </a:prstClr>
                </a:innerShdw>
              </a:effectLst>
            </p:spPr>
            <p:txBody>
              <a:bodyPr anchor="ctr"/>
              <a:lstStyle/>
              <a:p>
                <a:pPr marL="0" marR="0" lvl="0" indent="0" algn="ctr" defTabSz="4354339"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07" name="TextBox 13">
                <a:extLst>
                  <a:ext uri="{FF2B5EF4-FFF2-40B4-BE49-F238E27FC236}">
                    <a16:creationId xmlns:a16="http://schemas.microsoft.com/office/drawing/2014/main" id="{58A029AB-16D9-BACE-2FE0-2CEAE03601C9}"/>
                  </a:ext>
                </a:extLst>
              </p:cNvPr>
              <p:cNvSpPr txBox="1">
                <a:spLocks noChangeArrowheads="1"/>
              </p:cNvSpPr>
              <p:nvPr/>
            </p:nvSpPr>
            <p:spPr bwMode="auto">
              <a:xfrm>
                <a:off x="1308693" y="1836907"/>
                <a:ext cx="1632594" cy="53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300">
                    <a:solidFill>
                      <a:schemeClr val="tx1"/>
                    </a:solidFill>
                    <a:latin typeface="Arial" pitchFamily="34" charset="0"/>
                    <a:cs typeface="Arial" pitchFamily="34" charset="0"/>
                  </a:defRPr>
                </a:lvl1pPr>
                <a:lvl2pPr marL="742950" indent="-285750" eaLnBrk="0" hangingPunct="0">
                  <a:defRPr sz="4300">
                    <a:solidFill>
                      <a:schemeClr val="tx1"/>
                    </a:solidFill>
                    <a:latin typeface="Arial" pitchFamily="34" charset="0"/>
                    <a:cs typeface="Arial" pitchFamily="34" charset="0"/>
                  </a:defRPr>
                </a:lvl2pPr>
                <a:lvl3pPr marL="1143000" indent="-228600" eaLnBrk="0" hangingPunct="0">
                  <a:defRPr sz="4300">
                    <a:solidFill>
                      <a:schemeClr val="tx1"/>
                    </a:solidFill>
                    <a:latin typeface="Arial" pitchFamily="34" charset="0"/>
                    <a:cs typeface="Arial" pitchFamily="34" charset="0"/>
                  </a:defRPr>
                </a:lvl3pPr>
                <a:lvl4pPr marL="1600200" indent="-228600" eaLnBrk="0" hangingPunct="0">
                  <a:defRPr sz="4300">
                    <a:solidFill>
                      <a:schemeClr val="tx1"/>
                    </a:solidFill>
                    <a:latin typeface="Arial" pitchFamily="34" charset="0"/>
                    <a:cs typeface="Arial" pitchFamily="34" charset="0"/>
                  </a:defRPr>
                </a:lvl4pPr>
                <a:lvl5pPr marL="2057400" indent="-228600" eaLnBrk="0" hangingPunct="0">
                  <a:defRPr sz="4300">
                    <a:solidFill>
                      <a:schemeClr val="tx1"/>
                    </a:solidFill>
                    <a:latin typeface="Arial" pitchFamily="34" charset="0"/>
                    <a:cs typeface="Arial" pitchFamily="34" charset="0"/>
                  </a:defRPr>
                </a:lvl5pPr>
                <a:lvl6pPr marL="2514600" indent="-228600" defTabSz="2176463" eaLnBrk="0" fontAlgn="base" hangingPunct="0">
                  <a:spcBef>
                    <a:spcPct val="0"/>
                  </a:spcBef>
                  <a:spcAft>
                    <a:spcPct val="0"/>
                  </a:spcAft>
                  <a:defRPr sz="4300">
                    <a:solidFill>
                      <a:schemeClr val="tx1"/>
                    </a:solidFill>
                    <a:latin typeface="Arial" pitchFamily="34" charset="0"/>
                    <a:cs typeface="Arial" pitchFamily="34" charset="0"/>
                  </a:defRPr>
                </a:lvl6pPr>
                <a:lvl7pPr marL="2971800" indent="-228600" defTabSz="2176463" eaLnBrk="0" fontAlgn="base" hangingPunct="0">
                  <a:spcBef>
                    <a:spcPct val="0"/>
                  </a:spcBef>
                  <a:spcAft>
                    <a:spcPct val="0"/>
                  </a:spcAft>
                  <a:defRPr sz="4300">
                    <a:solidFill>
                      <a:schemeClr val="tx1"/>
                    </a:solidFill>
                    <a:latin typeface="Arial" pitchFamily="34" charset="0"/>
                    <a:cs typeface="Arial" pitchFamily="34" charset="0"/>
                  </a:defRPr>
                </a:lvl7pPr>
                <a:lvl8pPr marL="3429000" indent="-228600" defTabSz="2176463" eaLnBrk="0" fontAlgn="base" hangingPunct="0">
                  <a:spcBef>
                    <a:spcPct val="0"/>
                  </a:spcBef>
                  <a:spcAft>
                    <a:spcPct val="0"/>
                  </a:spcAft>
                  <a:defRPr sz="4300">
                    <a:solidFill>
                      <a:schemeClr val="tx1"/>
                    </a:solidFill>
                    <a:latin typeface="Arial" pitchFamily="34" charset="0"/>
                    <a:cs typeface="Arial" pitchFamily="34" charset="0"/>
                  </a:defRPr>
                </a:lvl8pPr>
                <a:lvl9pPr marL="3886200" indent="-228600" defTabSz="2176463" eaLnBrk="0" fontAlgn="base" hangingPunct="0">
                  <a:spcBef>
                    <a:spcPct val="0"/>
                  </a:spcBef>
                  <a:spcAft>
                    <a:spcPct val="0"/>
                  </a:spcAft>
                  <a:defRPr sz="4300">
                    <a:solidFill>
                      <a:schemeClr val="tx1"/>
                    </a:solidFill>
                    <a:latin typeface="Arial" pitchFamily="34" charset="0"/>
                    <a:cs typeface="Arial" pitchFamily="34" charset="0"/>
                  </a:defRPr>
                </a:lvl9pPr>
              </a:lstStyle>
              <a:p>
                <a:pPr marL="0" marR="0" lvl="0" indent="0" algn="ctr" defTabSz="217706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rPr>
                  <a:t>Câu </a:t>
                </a:r>
                <a:r>
                  <a:rPr kumimoji="0" lang="en-US" sz="3200" b="1" i="0" u="none" strike="noStrike" kern="1200" cap="none" spc="0" normalizeH="0" baseline="0" noProof="0" dirty="0" smtClean="0">
                    <a:ln>
                      <a:noFill/>
                    </a:ln>
                    <a:solidFill>
                      <a:srgbClr val="FFFF00"/>
                    </a:solidFill>
                    <a:effectLst/>
                    <a:uLnTx/>
                    <a:uFillTx/>
                  </a:rPr>
                  <a:t>hỏi</a:t>
                </a:r>
                <a:endParaRPr kumimoji="0" lang="en-US" sz="3200" b="1" i="0" u="none" strike="noStrike" kern="1200" cap="none" spc="0" normalizeH="0" baseline="0" noProof="0" dirty="0">
                  <a:ln>
                    <a:noFill/>
                  </a:ln>
                  <a:solidFill>
                    <a:srgbClr val="FFFF00"/>
                  </a:solidFill>
                  <a:effectLst/>
                  <a:uLnTx/>
                  <a:uFillTx/>
                </a:endParaRPr>
              </a:p>
            </p:txBody>
          </p:sp>
        </p:grpSp>
      </p:grpSp>
      <p:sp>
        <p:nvSpPr>
          <p:cNvPr id="2" name="Rectangle 1"/>
          <p:cNvSpPr/>
          <p:nvPr/>
        </p:nvSpPr>
        <p:spPr>
          <a:xfrm>
            <a:off x="2517596" y="1626969"/>
            <a:ext cx="9138683" cy="1077218"/>
          </a:xfrm>
          <a:prstGeom prst="rect">
            <a:avLst/>
          </a:prstGeom>
        </p:spPr>
        <p:txBody>
          <a:bodyPr wrap="square">
            <a:spAutoFit/>
          </a:bodyPr>
          <a:lstStyle/>
          <a:p>
            <a:pPr lvl="0" fontAlgn="base">
              <a:spcAft>
                <a:spcPts val="0"/>
              </a:spcAft>
              <a:buSzPts val="1100"/>
              <a:tabLst>
                <a:tab pos="342900" algn="l"/>
                <a:tab pos="1943100" algn="l"/>
                <a:tab pos="3543300" algn="l"/>
                <a:tab pos="5314950" algn="l"/>
              </a:tabLst>
            </a:pP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Dãy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gồm tất cả các </a:t>
            </a: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polymer </a:t>
            </a:r>
            <a:r>
              <a:rPr lang="vi-VN"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không </a:t>
            </a:r>
            <a:r>
              <a:rPr lang="vi-VN" sz="3200" b="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dùng </a:t>
            </a:r>
            <a:r>
              <a:rPr lang="vi-VN" sz="32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làm chất dẻo là</a:t>
            </a:r>
            <a:endPar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7988414" y="5365948"/>
            <a:ext cx="3871196" cy="954107"/>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Bông, len, tơ tằm, nylon-6,6 , capron.</a:t>
            </a:r>
            <a:endParaRPr lang="en-US" sz="2800"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8351964" y="3390557"/>
            <a:ext cx="3687512" cy="523220"/>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PP, PS, PVC.</a:t>
            </a:r>
            <a:endParaRPr lang="en-US" sz="28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1631313" y="3438591"/>
            <a:ext cx="4039466" cy="523220"/>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PE, PVC, PPF.</a:t>
            </a:r>
            <a:endParaRPr lang="en-US" sz="2800" b="1"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631313" y="5150505"/>
            <a:ext cx="4162694" cy="954107"/>
          </a:xfrm>
          <a:prstGeom prst="rect">
            <a:avLst/>
          </a:prstGeom>
        </p:spPr>
        <p:txBody>
          <a:bodyPr wrap="square">
            <a:spAutoFit/>
          </a:bodyPr>
          <a:lstStyle/>
          <a:p>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PVA, </a:t>
            </a:r>
            <a:r>
              <a:rPr lang="vi-VN"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poly(methyl methacrylate</a:t>
            </a:r>
            <a:r>
              <a:rPr lang="vi-VN" sz="2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2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2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7"/>
                                        </p:tgtEl>
                                        <p:attrNameLst>
                                          <p:attrName>style.visibility</p:attrName>
                                        </p:attrNameLst>
                                      </p:cBhvr>
                                      <p:to>
                                        <p:strVal val="visible"/>
                                      </p:to>
                                    </p:set>
                                    <p:animEffect transition="in" filter="wipe(left)">
                                      <p:cBhvr>
                                        <p:cTn id="36"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2" grpId="0"/>
      <p:bldP spid="3"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A56859-5624-115F-58FC-411319F0C6EF}"/>
              </a:ext>
            </a:extLst>
          </p:cNvPr>
          <p:cNvGrpSpPr/>
          <p:nvPr/>
        </p:nvGrpSpPr>
        <p:grpSpPr>
          <a:xfrm>
            <a:off x="610246" y="1253887"/>
            <a:ext cx="10618047" cy="998460"/>
            <a:chOff x="558818" y="849562"/>
            <a:chExt cx="12088310" cy="984847"/>
          </a:xfrm>
        </p:grpSpPr>
        <p:sp>
          <p:nvSpPr>
            <p:cNvPr id="23" name="文本框 22"/>
            <p:cNvSpPr txBox="1"/>
            <p:nvPr/>
          </p:nvSpPr>
          <p:spPr>
            <a:xfrm>
              <a:off x="1755306" y="849562"/>
              <a:ext cx="10891822" cy="954107"/>
            </a:xfrm>
            <a:prstGeom prst="rect">
              <a:avLst/>
            </a:prstGeom>
            <a:noFill/>
          </p:spPr>
          <p:txBody>
            <a:bodyPr wrap="square" rtlCol="0">
              <a:spAutoFit/>
              <a:scene3d>
                <a:camera prst="orthographicFront"/>
                <a:lightRig rig="threePt" dir="t"/>
              </a:scene3d>
              <a:sp3d contourW="12700"/>
            </a:bodyPr>
            <a:lstStyle/>
            <a:p>
              <a:r>
                <a:rPr lang="vi-VN" sz="2800" b="1" dirty="0">
                  <a:solidFill>
                    <a:srgbClr val="C00000"/>
                  </a:solidFill>
                  <a:latin typeface="Arial" panose="020B0604020202020204" pitchFamily="34" charset="0"/>
                  <a:ea typeface="Aptos"/>
                  <a:cs typeface="Arial" panose="020B0604020202020204" pitchFamily="34" charset="0"/>
                </a:rPr>
                <a:t>Hãy kể tên một số vật dụng trong đời sống được làm bằng tơ </a:t>
              </a:r>
              <a:r>
                <a:rPr lang="vi-VN" sz="2800" b="1" dirty="0" smtClean="0">
                  <a:solidFill>
                    <a:srgbClr val="C00000"/>
                  </a:solidFill>
                  <a:latin typeface="Arial" panose="020B0604020202020204" pitchFamily="34" charset="0"/>
                  <a:ea typeface="Aptos"/>
                  <a:cs typeface="Arial" panose="020B0604020202020204" pitchFamily="34" charset="0"/>
                </a:rPr>
                <a:t>mà </a:t>
              </a:r>
              <a:r>
                <a:rPr lang="vi-VN" sz="2800" b="1" dirty="0">
                  <a:solidFill>
                    <a:srgbClr val="C00000"/>
                  </a:solidFill>
                  <a:latin typeface="Arial" panose="020B0604020202020204" pitchFamily="34" charset="0"/>
                  <a:ea typeface="Aptos"/>
                  <a:cs typeface="Arial" panose="020B0604020202020204" pitchFamily="34" charset="0"/>
                </a:rPr>
                <a:t>em biết</a:t>
              </a:r>
              <a:r>
                <a:rPr lang="en-US" altLang="zh-CN" sz="2800" b="1" dirty="0" smtClean="0">
                  <a:solidFill>
                    <a:srgbClr val="C00000"/>
                  </a:solidFill>
                  <a:latin typeface="Arial" panose="020B0604020202020204" pitchFamily="34" charset="0"/>
                  <a:cs typeface="Arial" panose="020B0604020202020204" pitchFamily="34" charset="0"/>
                </a:rPr>
                <a:t>?</a:t>
              </a:r>
              <a:endParaRPr lang="zh-CN" altLang="en-US" sz="28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558818" y="920009"/>
              <a:ext cx="914400" cy="914400"/>
            </a:xfrm>
            <a:prstGeom prst="rect">
              <a:avLst/>
            </a:prstGeom>
          </p:spPr>
        </p:pic>
      </p:grpSp>
      <p:sp>
        <p:nvSpPr>
          <p:cNvPr id="13" name="Title 1">
            <a:extLst>
              <a:ext uri="{FF2B5EF4-FFF2-40B4-BE49-F238E27FC236}">
                <a16:creationId xmlns:a16="http://schemas.microsoft.com/office/drawing/2014/main" id="{57C3EB65-6BC8-22D0-15EF-138A0FB8CD1E}"/>
              </a:ext>
            </a:extLst>
          </p:cNvPr>
          <p:cNvSpPr txBox="1">
            <a:spLocks/>
          </p:cNvSpPr>
          <p:nvPr/>
        </p:nvSpPr>
        <p:spPr>
          <a:xfrm>
            <a:off x="1311129" y="786690"/>
            <a:ext cx="1899494" cy="538618"/>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Verdana" panose="020B0604030504040204" pitchFamily="34" charset="0"/>
                <a:ea typeface="Verdana" panose="020B0604030504040204" pitchFamily="34" charset="0"/>
                <a:cs typeface="Verdana" panose="020B0604030504040204" pitchFamily="34" charset="0"/>
              </a:rPr>
              <a:t>III. TƠ</a:t>
            </a:r>
            <a:endPar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p:cNvPicPr>
            <a:picLocks noChangeAspect="1"/>
          </p:cNvPicPr>
          <p:nvPr/>
        </p:nvPicPr>
        <p:blipFill>
          <a:blip r:embed="rId3"/>
          <a:stretch>
            <a:fillRect/>
          </a:stretch>
        </p:blipFill>
        <p:spPr>
          <a:xfrm>
            <a:off x="517278" y="2288002"/>
            <a:ext cx="2009368" cy="1597550"/>
          </a:xfrm>
          <a:prstGeom prst="rect">
            <a:avLst/>
          </a:prstGeom>
        </p:spPr>
      </p:pic>
      <p:pic>
        <p:nvPicPr>
          <p:cNvPr id="1026" name="Picture 2" descr="Vải Thun Cotton 4 Chiề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0081" y="2138685"/>
            <a:ext cx="2282785" cy="1896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ải Len Tăm Là Gì? Vải Len Tăm Có Mát Không? 5S Fashion - 5SFASH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289" y="2282518"/>
            <a:ext cx="2284593" cy="1713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Áo khoác phao hoodie nam cao cấp ATD-505 - Shop áo thu đô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60" y="2044595"/>
            <a:ext cx="3235427" cy="34850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ây cáp sạc nhanh CZ06 cho điện thoại iPhone dây dù chống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27980" y="4290038"/>
            <a:ext cx="2479210" cy="24792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ây dù tròn siêu bền, chắc chắn VTDDT9889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2223" y="4290038"/>
            <a:ext cx="2400643" cy="24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802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1155781" y="793814"/>
            <a:ext cx="1899494" cy="538618"/>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Verdana" panose="020B0604030504040204" pitchFamily="34" charset="0"/>
                <a:ea typeface="Verdana" panose="020B0604030504040204" pitchFamily="34" charset="0"/>
                <a:cs typeface="Verdana" panose="020B0604030504040204" pitchFamily="34" charset="0"/>
              </a:rPr>
              <a:t>III. TƠ</a:t>
            </a:r>
            <a:endPar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745289" y="1470936"/>
            <a:ext cx="5160835"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1. Khái niệm và phân loại</a:t>
            </a:r>
            <a:endParaRPr lang="en-US" sz="28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1005070" y="2112823"/>
            <a:ext cx="2949271" cy="523220"/>
          </a:xfrm>
          <a:prstGeom prst="rect">
            <a:avLst/>
          </a:prstGeom>
          <a:noFill/>
        </p:spPr>
        <p:txBody>
          <a:bodyPr wrap="square" rtlCol="0">
            <a:spAutoFit/>
          </a:bodyPr>
          <a:lstStyle/>
          <a:p>
            <a:r>
              <a:rPr lang="en-US" sz="2800" b="1" dirty="0" smtClean="0">
                <a:solidFill>
                  <a:srgbClr val="0000FF"/>
                </a:solidFill>
                <a:latin typeface="Arial" panose="020B0604020202020204" pitchFamily="34" charset="0"/>
                <a:cs typeface="Arial" panose="020B0604020202020204" pitchFamily="34" charset="0"/>
              </a:rPr>
              <a:t>a) Khái niệm:</a:t>
            </a:r>
            <a:endParaRPr lang="en-US" sz="2800" b="1" dirty="0">
              <a:solidFill>
                <a:srgbClr val="0000FF"/>
              </a:solidFill>
              <a:latin typeface="Arial" panose="020B0604020202020204" pitchFamily="34" charset="0"/>
              <a:cs typeface="Arial" panose="020B0604020202020204" pitchFamily="34" charset="0"/>
            </a:endParaRPr>
          </a:p>
        </p:txBody>
      </p:sp>
      <p:sp>
        <p:nvSpPr>
          <p:cNvPr id="9" name="Rectangle 8"/>
          <p:cNvSpPr/>
          <p:nvPr/>
        </p:nvSpPr>
        <p:spPr>
          <a:xfrm>
            <a:off x="1179433" y="3016320"/>
            <a:ext cx="10542875" cy="2246769"/>
          </a:xfrm>
          <a:prstGeom prst="rect">
            <a:avLst/>
          </a:prstGeom>
        </p:spPr>
        <p:txBody>
          <a:bodyPr wrap="square">
            <a:spAutoFit/>
          </a:bodyPr>
          <a:lstStyle/>
          <a:p>
            <a:r>
              <a:rPr lang="pt-BR" sz="28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1. </a:t>
            </a:r>
            <a:r>
              <a:rPr lang="pt-BR" sz="2800" b="1" spc="-10" dirty="0" smtClean="0">
                <a:solidFill>
                  <a:srgbClr val="002060"/>
                </a:solidFill>
                <a:latin typeface="Arial" panose="020B0604020202020204" pitchFamily="34" charset="0"/>
                <a:ea typeface="Calibri" panose="020F0502020204030204" pitchFamily="34" charset="0"/>
                <a:cs typeface="Arial" panose="020B0604020202020204" pitchFamily="34" charset="0"/>
              </a:rPr>
              <a:t>Tơ</a:t>
            </a:r>
            <a:r>
              <a:rPr lang="pt-BR" sz="2800" b="1" spc="-9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sử</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dụng</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may</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quần</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áo,</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bện</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dây</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cáp,</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dây</a:t>
            </a:r>
            <a:r>
              <a:rPr lang="pt-BR" sz="2800" b="1" spc="-9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002060"/>
                </a:solidFill>
                <a:latin typeface="Arial" panose="020B0604020202020204" pitchFamily="34" charset="0"/>
                <a:ea typeface="Calibri" panose="020F0502020204030204" pitchFamily="34" charset="0"/>
                <a:cs typeface="Arial" panose="020B0604020202020204" pitchFamily="34" charset="0"/>
              </a:rPr>
              <a:t>dù</a:t>
            </a:r>
            <a:r>
              <a:rPr lang="pt-BR" sz="2800" b="1" spc="-10" dirty="0" smtClean="0">
                <a:solidFill>
                  <a:srgbClr val="002060"/>
                </a:solidFill>
                <a:latin typeface="Arial" panose="020B0604020202020204" pitchFamily="34" charset="0"/>
                <a:ea typeface="Calibri" panose="020F0502020204030204" pitchFamily="34" charset="0"/>
                <a:cs typeface="Arial" panose="020B0604020202020204" pitchFamily="34" charset="0"/>
              </a:rPr>
              <a:t>,...</a:t>
            </a:r>
          </a:p>
          <a:p>
            <a:r>
              <a:rPr lang="pt-BR" sz="2800" b="1" spc="-90" dirty="0" smtClean="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vi-VN" sz="2800" b="1" spc="-90" dirty="0" smtClean="0">
              <a:solidFill>
                <a:srgbClr val="002060"/>
              </a:solidFill>
              <a:latin typeface="Arial" panose="020B0604020202020204" pitchFamily="34" charset="0"/>
              <a:ea typeface="Calibri" panose="020F0502020204030204" pitchFamily="34" charset="0"/>
              <a:cs typeface="Arial" panose="020B0604020202020204" pitchFamily="34" charset="0"/>
            </a:endParaRPr>
          </a:p>
          <a:p>
            <a:r>
              <a:rPr lang="vi-VN" sz="2800" b="1" spc="-10" dirty="0" smtClean="0">
                <a:solidFill>
                  <a:srgbClr val="C00000"/>
                </a:solidFill>
                <a:latin typeface="Arial" panose="020B0604020202020204" pitchFamily="34" charset="0"/>
                <a:ea typeface="Calibri" panose="020F0502020204030204" pitchFamily="34" charset="0"/>
                <a:cs typeface="Arial" panose="020B0604020202020204" pitchFamily="34" charset="0"/>
              </a:rPr>
              <a:t>      a) </a:t>
            </a:r>
            <a:r>
              <a:rPr lang="pt-BR" sz="2800" b="1" spc="-10" dirty="0" smtClean="0">
                <a:solidFill>
                  <a:srgbClr val="C00000"/>
                </a:solidFill>
                <a:latin typeface="Arial" panose="020B0604020202020204" pitchFamily="34" charset="0"/>
                <a:ea typeface="Calibri" panose="020F0502020204030204" pitchFamily="34" charset="0"/>
                <a:cs typeface="Arial" panose="020B0604020202020204" pitchFamily="34" charset="0"/>
              </a:rPr>
              <a:t>Tơ</a:t>
            </a:r>
            <a:r>
              <a:rPr lang="pt-BR" sz="2800" b="1" spc="-9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pt-BR" sz="2800" b="1" spc="-10" dirty="0">
                <a:solidFill>
                  <a:srgbClr val="C00000"/>
                </a:solidFill>
                <a:latin typeface="Arial" panose="020B0604020202020204" pitchFamily="34" charset="0"/>
                <a:ea typeface="Calibri" panose="020F0502020204030204" pitchFamily="34" charset="0"/>
                <a:cs typeface="Arial" panose="020B0604020202020204" pitchFamily="34" charset="0"/>
              </a:rPr>
              <a:t>là</a:t>
            </a:r>
            <a:r>
              <a:rPr lang="pt-BR" sz="2800" b="1" spc="-90"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2800" b="1" spc="-90" dirty="0" smtClean="0">
                <a:solidFill>
                  <a:srgbClr val="C00000"/>
                </a:solidFill>
                <a:latin typeface="Arial" panose="020B0604020202020204" pitchFamily="34" charset="0"/>
                <a:ea typeface="Calibri" panose="020F0502020204030204" pitchFamily="34" charset="0"/>
                <a:cs typeface="Arial" panose="020B0604020202020204" pitchFamily="34" charset="0"/>
              </a:rPr>
              <a:t>gì, </a:t>
            </a:r>
            <a:r>
              <a:rPr lang="pt-BR" sz="2800" b="1" dirty="0">
                <a:solidFill>
                  <a:srgbClr val="C00000"/>
                </a:solidFill>
                <a:latin typeface="Arial" panose="020B0604020202020204" pitchFamily="34" charset="0"/>
                <a:ea typeface="Calibri" panose="020F0502020204030204" pitchFamily="34" charset="0"/>
                <a:cs typeface="Arial" panose="020B0604020202020204" pitchFamily="34" charset="0"/>
              </a:rPr>
              <a:t>có đặc điểm </a:t>
            </a:r>
            <a:r>
              <a:rPr lang="pt-BR"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gì</a:t>
            </a:r>
            <a:r>
              <a:rPr lang="vi-VN"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 về cấu tạo</a:t>
            </a:r>
            <a:r>
              <a:rPr lang="pt-BR"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vi-VN" sz="2800" dirty="0">
              <a:solidFill>
                <a:srgbClr val="C00000"/>
              </a:solidFill>
              <a:latin typeface="Arial" panose="020B0604020202020204" pitchFamily="34" charset="0"/>
              <a:cs typeface="Arial" panose="020B0604020202020204" pitchFamily="34" charset="0"/>
            </a:endParaRPr>
          </a:p>
          <a:p>
            <a:endParaRPr lang="vi-VN" sz="2800" b="1" spc="-90"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r>
              <a:rPr lang="vi-VN" sz="2800" b="1" spc="-10" dirty="0" smtClean="0">
                <a:solidFill>
                  <a:srgbClr val="C00000"/>
                </a:solidFill>
                <a:latin typeface="Arial" panose="020B0604020202020204" pitchFamily="34" charset="0"/>
                <a:ea typeface="Calibri" panose="020F0502020204030204" pitchFamily="34" charset="0"/>
                <a:cs typeface="Arial" panose="020B0604020202020204" pitchFamily="34" charset="0"/>
              </a:rPr>
              <a:t>      b) Tính chất đặc trưng của tơ</a:t>
            </a:r>
            <a:r>
              <a:rPr lang="pt-BR" sz="28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vi-VN" sz="2800" dirty="0">
              <a:solidFill>
                <a:srgbClr val="C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6228927" y="651789"/>
            <a:ext cx="3250232" cy="1781815"/>
          </a:xfrm>
          <a:prstGeom prst="rect">
            <a:avLst/>
          </a:prstGeom>
        </p:spPr>
      </p:pic>
    </p:spTree>
    <p:extLst>
      <p:ext uri="{BB962C8B-B14F-4D97-AF65-F5344CB8AC3E}">
        <p14:creationId xmlns:p14="http://schemas.microsoft.com/office/powerpoint/2010/main" val="2243217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2304576" y="4654280"/>
            <a:ext cx="738250" cy="914400"/>
          </a:xfrm>
          <a:prstGeom prst="rect">
            <a:avLst/>
          </a:prstGeom>
        </p:spPr>
      </p:pic>
      <p:sp>
        <p:nvSpPr>
          <p:cNvPr id="13" name="Title 1">
            <a:extLst>
              <a:ext uri="{FF2B5EF4-FFF2-40B4-BE49-F238E27FC236}">
                <a16:creationId xmlns:a16="http://schemas.microsoft.com/office/drawing/2014/main" id="{57C3EB65-6BC8-22D0-15EF-138A0FB8CD1E}"/>
              </a:ext>
            </a:extLst>
          </p:cNvPr>
          <p:cNvSpPr txBox="1">
            <a:spLocks/>
          </p:cNvSpPr>
          <p:nvPr/>
        </p:nvSpPr>
        <p:spPr>
          <a:xfrm>
            <a:off x="1005070" y="651789"/>
            <a:ext cx="1899494" cy="538618"/>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smtClean="0">
                <a:solidFill>
                  <a:srgbClr val="0000FF"/>
                </a:solidFill>
                <a:latin typeface="Verdana" panose="020B0604030504040204" pitchFamily="34" charset="0"/>
                <a:ea typeface="Verdana" panose="020B0604030504040204" pitchFamily="34" charset="0"/>
                <a:cs typeface="Verdana" panose="020B0604030504040204" pitchFamily="34" charset="0"/>
              </a:rPr>
              <a:t>III. TƠ</a:t>
            </a:r>
            <a:endPar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TextBox 13"/>
          <p:cNvSpPr txBox="1"/>
          <p:nvPr/>
        </p:nvSpPr>
        <p:spPr>
          <a:xfrm>
            <a:off x="595388" y="1270882"/>
            <a:ext cx="4156626"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1. Khái niệm và phân loại</a:t>
            </a:r>
            <a:endParaRPr lang="en-US" sz="2400" b="1" dirty="0">
              <a:solidFill>
                <a:srgbClr val="0000FF"/>
              </a:solidFill>
              <a:latin typeface="Arial" panose="020B0604020202020204" pitchFamily="34" charset="0"/>
              <a:cs typeface="Arial" panose="020B0604020202020204" pitchFamily="34" charset="0"/>
            </a:endParaRPr>
          </a:p>
        </p:txBody>
      </p:sp>
      <p:sp>
        <p:nvSpPr>
          <p:cNvPr id="15" name="TextBox 14"/>
          <p:cNvSpPr txBox="1"/>
          <p:nvPr/>
        </p:nvSpPr>
        <p:spPr>
          <a:xfrm>
            <a:off x="762117" y="1865656"/>
            <a:ext cx="2949271"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a) Khái niệm:</a:t>
            </a:r>
            <a:endParaRPr lang="en-US" sz="2400" b="1" dirty="0">
              <a:solidFill>
                <a:srgbClr val="0000FF"/>
              </a:solidFill>
              <a:latin typeface="Arial" panose="020B0604020202020204" pitchFamily="34" charset="0"/>
              <a:cs typeface="Arial" panose="020B0604020202020204" pitchFamily="34" charset="0"/>
            </a:endParaRPr>
          </a:p>
        </p:txBody>
      </p:sp>
      <p:sp>
        <p:nvSpPr>
          <p:cNvPr id="9" name="Rectangle 8"/>
          <p:cNvSpPr/>
          <p:nvPr/>
        </p:nvSpPr>
        <p:spPr>
          <a:xfrm>
            <a:off x="549846" y="2536635"/>
            <a:ext cx="10929140" cy="830997"/>
          </a:xfrm>
          <a:prstGeom prst="rect">
            <a:avLst/>
          </a:prstGeom>
        </p:spPr>
        <p:txBody>
          <a:bodyPr wrap="square">
            <a:spAutoFit/>
          </a:bodyPr>
          <a:lstStyle/>
          <a:p>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 Tơ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là những vật liệu polymer hình sợi dài và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mảnh,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gồm nhiều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phân tử polymer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có mạch không phân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nhánh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xếp song song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nhau tạo nên.  </a:t>
            </a:r>
            <a:endParaRPr lang="en-US" sz="2400" b="1" dirty="0">
              <a:solidFill>
                <a:srgbClr val="0000FF"/>
              </a:solidFill>
              <a:latin typeface="Arial" panose="020B0604020202020204" pitchFamily="34" charset="0"/>
              <a:cs typeface="Arial" panose="020B0604020202020204" pitchFamily="34" charset="0"/>
            </a:endParaRPr>
          </a:p>
        </p:txBody>
      </p:sp>
      <p:sp>
        <p:nvSpPr>
          <p:cNvPr id="11" name="Rectangle 10"/>
          <p:cNvSpPr/>
          <p:nvPr/>
        </p:nvSpPr>
        <p:spPr>
          <a:xfrm>
            <a:off x="762117" y="3756221"/>
            <a:ext cx="10929141" cy="830997"/>
          </a:xfrm>
          <a:prstGeom prst="rect">
            <a:avLst/>
          </a:prstGeom>
        </p:spPr>
        <p:txBody>
          <a:bodyPr wrap="square">
            <a:spAutoFit/>
          </a:bodyPr>
          <a:lstStyle/>
          <a:p>
            <a:r>
              <a:rPr lang="vi-VN" sz="2400" b="1" dirty="0" smtClean="0">
                <a:solidFill>
                  <a:srgbClr val="002060"/>
                </a:solidFill>
                <a:latin typeface="Arial" panose="020B0604020202020204" pitchFamily="34" charset="0"/>
                <a:ea typeface="Courier New" panose="02070309020205020404" pitchFamily="49" charset="0"/>
                <a:cs typeface="Arial" panose="020B0604020202020204" pitchFamily="34" charset="0"/>
              </a:rPr>
              <a:t>- Tính chất đặc trưng: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mềm</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 dai, không độc, tương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đối bền </a:t>
            </a:r>
            <a:r>
              <a:rPr lang="vi-VN" sz="2400" b="1" dirty="0">
                <a:solidFill>
                  <a:srgbClr val="0000FF"/>
                </a:solidFill>
                <a:latin typeface="Arial" panose="020B0604020202020204" pitchFamily="34" charset="0"/>
                <a:ea typeface="Courier New" panose="02070309020205020404" pitchFamily="49" charset="0"/>
                <a:cs typeface="Arial" panose="020B0604020202020204" pitchFamily="34" charset="0"/>
              </a:rPr>
              <a:t>với các dung môi thông thường và có khả năng nhuộm </a:t>
            </a:r>
            <a:r>
              <a:rPr lang="vi-VN" sz="2400" b="1" dirty="0" smtClean="0">
                <a:solidFill>
                  <a:srgbClr val="0000FF"/>
                </a:solidFill>
                <a:latin typeface="Arial" panose="020B0604020202020204" pitchFamily="34" charset="0"/>
                <a:ea typeface="Courier New" panose="02070309020205020404" pitchFamily="49" charset="0"/>
                <a:cs typeface="Arial" panose="020B0604020202020204" pitchFamily="34" charset="0"/>
              </a:rPr>
              <a:t>màu.</a:t>
            </a:r>
            <a:endParaRPr lang="en-US" sz="2400" b="1" dirty="0">
              <a:solidFill>
                <a:srgbClr val="0000FF"/>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EA56859-5624-115F-58FC-411319F0C6EF}"/>
              </a:ext>
            </a:extLst>
          </p:cNvPr>
          <p:cNvGrpSpPr/>
          <p:nvPr/>
        </p:nvGrpSpPr>
        <p:grpSpPr>
          <a:xfrm>
            <a:off x="5113622" y="1322768"/>
            <a:ext cx="6881153" cy="914400"/>
            <a:chOff x="558818" y="920009"/>
            <a:chExt cx="8523026" cy="914400"/>
          </a:xfrm>
        </p:grpSpPr>
        <p:sp>
          <p:nvSpPr>
            <p:cNvPr id="23" name="文本框 22"/>
            <p:cNvSpPr txBox="1"/>
            <p:nvPr/>
          </p:nvSpPr>
          <p:spPr>
            <a:xfrm>
              <a:off x="1502763" y="1280849"/>
              <a:ext cx="7579081" cy="461665"/>
            </a:xfrm>
            <a:prstGeom prst="rect">
              <a:avLst/>
            </a:prstGeom>
            <a:noFill/>
          </p:spPr>
          <p:txBody>
            <a:bodyPr wrap="square" rtlCol="0">
              <a:spAutoFit/>
              <a:scene3d>
                <a:camera prst="orthographicFront"/>
                <a:lightRig rig="threePt" dir="t"/>
              </a:scene3d>
              <a:sp3d contourW="12700"/>
            </a:bodyPr>
            <a:lstStyle/>
            <a:p>
              <a:r>
                <a:rPr lang="en-US" altLang="zh-CN" sz="2400" b="1" dirty="0" smtClean="0">
                  <a:solidFill>
                    <a:srgbClr val="C00000"/>
                  </a:solidFill>
                  <a:latin typeface="Arial" panose="020B0604020202020204" pitchFamily="34" charset="0"/>
                  <a:cs typeface="Arial" panose="020B0604020202020204" pitchFamily="34" charset="0"/>
                </a:rPr>
                <a:t>Hãy hoàn thành nội dung trong bảng sau</a:t>
              </a:r>
              <a:endParaRPr lang="zh-CN" altLang="en-US" sz="24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2"/>
            <a:stretch>
              <a:fillRect/>
            </a:stretch>
          </p:blipFill>
          <p:spPr>
            <a:xfrm>
              <a:off x="558818" y="920009"/>
              <a:ext cx="914400" cy="914400"/>
            </a:xfrm>
            <a:prstGeom prst="rect">
              <a:avLst/>
            </a:prstGeom>
          </p:spPr>
        </p:pic>
      </p:grpSp>
      <p:sp>
        <p:nvSpPr>
          <p:cNvPr id="13" name="Title 1">
            <a:extLst>
              <a:ext uri="{FF2B5EF4-FFF2-40B4-BE49-F238E27FC236}">
                <a16:creationId xmlns:a16="http://schemas.microsoft.com/office/drawing/2014/main" id="{57C3EB65-6BC8-22D0-15EF-138A0FB8CD1E}"/>
              </a:ext>
            </a:extLst>
          </p:cNvPr>
          <p:cNvSpPr txBox="1">
            <a:spLocks/>
          </p:cNvSpPr>
          <p:nvPr/>
        </p:nvSpPr>
        <p:spPr>
          <a:xfrm>
            <a:off x="238588" y="651789"/>
            <a:ext cx="2060859" cy="670979"/>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549845" y="1322768"/>
            <a:ext cx="4563777" cy="461665"/>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1. Khái niệm và phân loại</a:t>
            </a:r>
          </a:p>
        </p:txBody>
      </p:sp>
      <p:sp>
        <p:nvSpPr>
          <p:cNvPr id="15" name="TextBox 14"/>
          <p:cNvSpPr txBox="1"/>
          <p:nvPr/>
        </p:nvSpPr>
        <p:spPr>
          <a:xfrm>
            <a:off x="549845" y="1784433"/>
            <a:ext cx="2743033"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 Phân loại</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764442014"/>
              </p:ext>
            </p:extLst>
          </p:nvPr>
        </p:nvGraphicFramePr>
        <p:xfrm>
          <a:off x="0" y="2574022"/>
          <a:ext cx="12192000" cy="4150242"/>
        </p:xfrm>
        <a:graphic>
          <a:graphicData uri="http://schemas.openxmlformats.org/drawingml/2006/table">
            <a:tbl>
              <a:tblPr firstRow="1" bandRow="1">
                <a:tableStyleId>{5C22544A-7EE6-4342-B048-85BDC9FD1C3A}</a:tableStyleId>
              </a:tblPr>
              <a:tblGrid>
                <a:gridCol w="3307976">
                  <a:extLst>
                    <a:ext uri="{9D8B030D-6E8A-4147-A177-3AD203B41FA5}">
                      <a16:colId xmlns:a16="http://schemas.microsoft.com/office/drawing/2014/main" val="3783498104"/>
                    </a:ext>
                  </a:extLst>
                </a:gridCol>
                <a:gridCol w="4820024">
                  <a:extLst>
                    <a:ext uri="{9D8B030D-6E8A-4147-A177-3AD203B41FA5}">
                      <a16:colId xmlns:a16="http://schemas.microsoft.com/office/drawing/2014/main" val="296091322"/>
                    </a:ext>
                  </a:extLst>
                </a:gridCol>
                <a:gridCol w="4064000">
                  <a:extLst>
                    <a:ext uri="{9D8B030D-6E8A-4147-A177-3AD203B41FA5}">
                      <a16:colId xmlns:a16="http://schemas.microsoft.com/office/drawing/2014/main" val="3230093620"/>
                    </a:ext>
                  </a:extLst>
                </a:gridCol>
              </a:tblGrid>
              <a:tr h="867834">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Nguồn</a:t>
                      </a:r>
                      <a:r>
                        <a:rPr lang="en-US" sz="2400" baseline="0" dirty="0" smtClean="0">
                          <a:latin typeface="Arial" panose="020B0604020202020204" pitchFamily="34" charset="0"/>
                          <a:cs typeface="Arial" panose="020B0604020202020204" pitchFamily="34" charset="0"/>
                        </a:rPr>
                        <a:t> gốc/ quy trình chế tạo</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Ví</a:t>
                      </a:r>
                      <a:r>
                        <a:rPr lang="en-US" sz="2400" baseline="0" dirty="0" smtClean="0">
                          <a:latin typeface="Arial" panose="020B0604020202020204" pitchFamily="34" charset="0"/>
                          <a:cs typeface="Arial" panose="020B0604020202020204" pitchFamily="34" charset="0"/>
                        </a:rPr>
                        <a:t> dụ</a:t>
                      </a:r>
                      <a:endParaRPr lang="en-US" sz="2400" dirty="0">
                        <a:latin typeface="Arial" panose="020B0604020202020204" pitchFamily="34" charset="0"/>
                        <a:cs typeface="Arial" panose="020B0604020202020204" pitchFamily="34" charset="0"/>
                      </a:endParaRPr>
                    </a:p>
                  </a:txBody>
                  <a:tcPr>
                    <a:solidFill>
                      <a:srgbClr val="0070C0"/>
                    </a:solidFill>
                  </a:tcPr>
                </a:tc>
                <a:extLst>
                  <a:ext uri="{0D108BD9-81ED-4DB2-BD59-A6C34878D82A}">
                    <a16:rowId xmlns:a16="http://schemas.microsoft.com/office/drawing/2014/main" val="3912628205"/>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94294749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353032566"/>
                  </a:ext>
                </a:extLst>
              </a:tr>
              <a:tr h="1094136">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tc>
                  <a:txBody>
                    <a:bodyPr/>
                    <a:lstStyle/>
                    <a:p>
                      <a:pPr algn="ctr"/>
                      <a:endParaRPr lang="en-US" sz="2400" dirty="0">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468422394"/>
                  </a:ext>
                </a:extLst>
              </a:tr>
            </a:tbl>
          </a:graphicData>
        </a:graphic>
      </p:graphicFrame>
    </p:spTree>
    <p:extLst>
      <p:ext uri="{BB962C8B-B14F-4D97-AF65-F5344CB8AC3E}">
        <p14:creationId xmlns:p14="http://schemas.microsoft.com/office/powerpoint/2010/main" val="4201590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7C3EB65-6BC8-22D0-15EF-138A0FB8CD1E}"/>
              </a:ext>
            </a:extLst>
          </p:cNvPr>
          <p:cNvSpPr txBox="1">
            <a:spLocks/>
          </p:cNvSpPr>
          <p:nvPr/>
        </p:nvSpPr>
        <p:spPr>
          <a:xfrm>
            <a:off x="238588" y="651789"/>
            <a:ext cx="2060859" cy="670979"/>
          </a:xfrm>
          <a:prstGeom prst="round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en-US" sz="2800" b="1" dirty="0">
                <a:solidFill>
                  <a:srgbClr val="0000FF"/>
                </a:solidFill>
                <a:latin typeface="Verdana" panose="020B0604030504040204" pitchFamily="34" charset="0"/>
                <a:ea typeface="Verdana" panose="020B0604030504040204" pitchFamily="34" charset="0"/>
                <a:cs typeface="Verdana" panose="020B0604030504040204" pitchFamily="34" charset="0"/>
              </a:rPr>
              <a:t>III. TƠ</a:t>
            </a:r>
          </a:p>
        </p:txBody>
      </p:sp>
      <p:sp>
        <p:nvSpPr>
          <p:cNvPr id="14" name="TextBox 13"/>
          <p:cNvSpPr txBox="1"/>
          <p:nvPr/>
        </p:nvSpPr>
        <p:spPr>
          <a:xfrm>
            <a:off x="812089" y="1173916"/>
            <a:ext cx="4563777" cy="461665"/>
          </a:xfrm>
          <a:prstGeom prst="rect">
            <a:avLst/>
          </a:prstGeom>
          <a:noFill/>
        </p:spPr>
        <p:txBody>
          <a:bodyPr wrap="square" rtlCol="0">
            <a:spAutoFit/>
          </a:bodyPr>
          <a:lstStyle/>
          <a:p>
            <a:r>
              <a:rPr lang="en-US" sz="2400" b="1" dirty="0">
                <a:solidFill>
                  <a:srgbClr val="0000FF"/>
                </a:solidFill>
                <a:latin typeface="Arial" panose="020B0604020202020204" pitchFamily="34" charset="0"/>
                <a:cs typeface="Arial" panose="020B0604020202020204" pitchFamily="34" charset="0"/>
              </a:rPr>
              <a:t>1. Khái niệm và phân loại</a:t>
            </a:r>
          </a:p>
        </p:txBody>
      </p:sp>
      <p:sp>
        <p:nvSpPr>
          <p:cNvPr id="15" name="TextBox 14"/>
          <p:cNvSpPr txBox="1"/>
          <p:nvPr/>
        </p:nvSpPr>
        <p:spPr>
          <a:xfrm>
            <a:off x="238588" y="1486729"/>
            <a:ext cx="2743033" cy="461665"/>
          </a:xfrm>
          <a:prstGeom prst="rect">
            <a:avLst/>
          </a:prstGeom>
          <a:noFill/>
        </p:spPr>
        <p:txBody>
          <a:bodyPr wrap="square" rtlCol="0">
            <a:spAutoFit/>
          </a:bodyPr>
          <a:lstStyle/>
          <a:p>
            <a:r>
              <a:rPr lang="en-US" sz="2400" b="1" dirty="0" smtClean="0">
                <a:solidFill>
                  <a:srgbClr val="0000FF"/>
                </a:solidFill>
                <a:latin typeface="Arial" panose="020B0604020202020204" pitchFamily="34" charset="0"/>
                <a:cs typeface="Arial" panose="020B0604020202020204" pitchFamily="34" charset="0"/>
              </a:rPr>
              <a:t>b) Phân loại</a:t>
            </a:r>
            <a:endParaRPr lang="en-US" sz="2400" b="1" dirty="0">
              <a:solidFill>
                <a:srgbClr val="0000FF"/>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722903831"/>
              </p:ext>
            </p:extLst>
          </p:nvPr>
        </p:nvGraphicFramePr>
        <p:xfrm>
          <a:off x="33671" y="2112355"/>
          <a:ext cx="12192000" cy="4433994"/>
        </p:xfrm>
        <a:graphic>
          <a:graphicData uri="http://schemas.openxmlformats.org/drawingml/2006/table">
            <a:tbl>
              <a:tblPr firstRow="1" bandRow="1">
                <a:tableStyleId>{5C22544A-7EE6-4342-B048-85BDC9FD1C3A}</a:tableStyleId>
              </a:tblPr>
              <a:tblGrid>
                <a:gridCol w="3307976">
                  <a:extLst>
                    <a:ext uri="{9D8B030D-6E8A-4147-A177-3AD203B41FA5}">
                      <a16:colId xmlns:a16="http://schemas.microsoft.com/office/drawing/2014/main" val="3783498104"/>
                    </a:ext>
                  </a:extLst>
                </a:gridCol>
                <a:gridCol w="4820024">
                  <a:extLst>
                    <a:ext uri="{9D8B030D-6E8A-4147-A177-3AD203B41FA5}">
                      <a16:colId xmlns:a16="http://schemas.microsoft.com/office/drawing/2014/main" val="296091322"/>
                    </a:ext>
                  </a:extLst>
                </a:gridCol>
                <a:gridCol w="4064000">
                  <a:extLst>
                    <a:ext uri="{9D8B030D-6E8A-4147-A177-3AD203B41FA5}">
                      <a16:colId xmlns:a16="http://schemas.microsoft.com/office/drawing/2014/main" val="3230093620"/>
                    </a:ext>
                  </a:extLst>
                </a:gridCol>
              </a:tblGrid>
              <a:tr h="867834">
                <a:tc>
                  <a:txBody>
                    <a:bodyPr/>
                    <a:lstStyle/>
                    <a:p>
                      <a:pPr algn="ctr"/>
                      <a:r>
                        <a:rPr lang="en-US" sz="2400" dirty="0" smtClean="0">
                          <a:latin typeface="Arial" panose="020B0604020202020204" pitchFamily="34" charset="0"/>
                          <a:cs typeface="Arial" panose="020B0604020202020204" pitchFamily="34" charset="0"/>
                        </a:rPr>
                        <a:t>Loại</a:t>
                      </a:r>
                      <a:r>
                        <a:rPr lang="en-US" sz="2400" baseline="0" dirty="0" smtClean="0">
                          <a:latin typeface="Arial" panose="020B0604020202020204" pitchFamily="34" charset="0"/>
                          <a:cs typeface="Arial" panose="020B0604020202020204" pitchFamily="34" charset="0"/>
                        </a:rPr>
                        <a:t> tơ</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Nguồn</a:t>
                      </a:r>
                      <a:r>
                        <a:rPr lang="en-US" sz="2400" baseline="0" dirty="0" smtClean="0">
                          <a:latin typeface="Arial" panose="020B0604020202020204" pitchFamily="34" charset="0"/>
                          <a:cs typeface="Arial" panose="020B0604020202020204" pitchFamily="34" charset="0"/>
                        </a:rPr>
                        <a:t> gốc/ quy trình chế tạo</a:t>
                      </a:r>
                      <a:endParaRPr lang="en-US" sz="2400" dirty="0">
                        <a:latin typeface="Arial" panose="020B0604020202020204" pitchFamily="34" charset="0"/>
                        <a:cs typeface="Arial" panose="020B0604020202020204" pitchFamily="34" charset="0"/>
                      </a:endParaRPr>
                    </a:p>
                  </a:txBody>
                  <a:tcPr>
                    <a:solidFill>
                      <a:srgbClr val="0070C0"/>
                    </a:solidFill>
                  </a:tcPr>
                </a:tc>
                <a:tc>
                  <a:txBody>
                    <a:bodyPr/>
                    <a:lstStyle/>
                    <a:p>
                      <a:pPr algn="ctr"/>
                      <a:r>
                        <a:rPr lang="en-US" sz="2400" dirty="0" smtClean="0">
                          <a:latin typeface="Arial" panose="020B0604020202020204" pitchFamily="34" charset="0"/>
                          <a:cs typeface="Arial" panose="020B0604020202020204" pitchFamily="34" charset="0"/>
                        </a:rPr>
                        <a:t>Ví</a:t>
                      </a:r>
                      <a:r>
                        <a:rPr lang="en-US" sz="2400" baseline="0" dirty="0" smtClean="0">
                          <a:latin typeface="Arial" panose="020B0604020202020204" pitchFamily="34" charset="0"/>
                          <a:cs typeface="Arial" panose="020B0604020202020204" pitchFamily="34" charset="0"/>
                        </a:rPr>
                        <a:t> dụ</a:t>
                      </a:r>
                      <a:endParaRPr lang="en-US" sz="2400" dirty="0">
                        <a:latin typeface="Arial" panose="020B0604020202020204" pitchFamily="34" charset="0"/>
                        <a:cs typeface="Arial" panose="020B0604020202020204" pitchFamily="34" charset="0"/>
                      </a:endParaRPr>
                    </a:p>
                  </a:txBody>
                  <a:tcPr>
                    <a:solidFill>
                      <a:srgbClr val="0070C0"/>
                    </a:solidFill>
                  </a:tcPr>
                </a:tc>
                <a:extLst>
                  <a:ext uri="{0D108BD9-81ED-4DB2-BD59-A6C34878D82A}">
                    <a16:rowId xmlns:a16="http://schemas.microsoft.com/office/drawing/2014/main" val="3912628205"/>
                  </a:ext>
                </a:extLst>
              </a:tr>
              <a:tr h="10941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00FF"/>
                          </a:solidFill>
                          <a:latin typeface="Arial" panose="020B0604020202020204" pitchFamily="34" charset="0"/>
                          <a:cs typeface="Arial" panose="020B0604020202020204" pitchFamily="34" charset="0"/>
                        </a:rPr>
                        <a:t>Tơ tự nhiên</a:t>
                      </a:r>
                      <a:endParaRPr lang="en-US" sz="2400" dirty="0">
                        <a:solidFill>
                          <a:srgbClr val="0000FF"/>
                        </a:solidFill>
                        <a:latin typeface="Arial" panose="020B0604020202020204" pitchFamily="34" charset="0"/>
                        <a:cs typeface="Arial" panose="020B0604020202020204" pitchFamily="34" charset="0"/>
                      </a:endParaRPr>
                    </a:p>
                  </a:txBody>
                  <a:tcPr>
                    <a:solidFill>
                      <a:srgbClr val="92D050"/>
                    </a:solidFill>
                  </a:tcPr>
                </a:tc>
                <a:tc>
                  <a:txBody>
                    <a:bodyPr/>
                    <a:lstStyle/>
                    <a:p>
                      <a:pPr algn="ctr"/>
                      <a:r>
                        <a:rPr lang="en-US" sz="2400" b="1" kern="1200" dirty="0" smtClean="0">
                          <a:solidFill>
                            <a:srgbClr val="0000FF"/>
                          </a:solidFill>
                          <a:latin typeface="Arial" panose="020B0604020202020204" pitchFamily="34" charset="0"/>
                          <a:cs typeface="Arial" panose="020B0604020202020204" pitchFamily="34" charset="0"/>
                        </a:rPr>
                        <a:t>là tơ có sẵn trong tự nhiên </a:t>
                      </a:r>
                      <a:endParaRPr lang="en-US" sz="2400" dirty="0">
                        <a:solidFill>
                          <a:srgbClr val="0000FF"/>
                        </a:solidFill>
                        <a:latin typeface="Arial" panose="020B0604020202020204" pitchFamily="34" charset="0"/>
                        <a:cs typeface="Arial" panose="020B0604020202020204" pitchFamily="34" charset="0"/>
                      </a:endParaRPr>
                    </a:p>
                  </a:txBody>
                  <a:tcP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0000FF"/>
                          </a:solidFill>
                          <a:latin typeface="Arial" panose="020B0604020202020204" pitchFamily="34" charset="0"/>
                          <a:cs typeface="Arial" panose="020B0604020202020204" pitchFamily="34" charset="0"/>
                        </a:rPr>
                        <a:t>như tơ tằm, sợi lanh, len từ lông động vật,…</a:t>
                      </a:r>
                    </a:p>
                    <a:p>
                      <a:pPr algn="ctr"/>
                      <a:endParaRPr lang="en-US" sz="2400" dirty="0">
                        <a:solidFill>
                          <a:srgbClr val="0000FF"/>
                        </a:solidFill>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3942947496"/>
                  </a:ext>
                </a:extLst>
              </a:tr>
              <a:tr h="1094136">
                <a:tc>
                  <a:txBody>
                    <a:bodyPr/>
                    <a:lstStyle/>
                    <a:p>
                      <a:pPr algn="ctr"/>
                      <a:r>
                        <a:rPr lang="en-US" sz="2400" b="1" kern="1200" dirty="0" smtClean="0">
                          <a:solidFill>
                            <a:srgbClr val="C00000"/>
                          </a:solidFill>
                          <a:latin typeface="Arial" panose="020B0604020202020204" pitchFamily="34" charset="0"/>
                          <a:cs typeface="Arial" panose="020B0604020202020204" pitchFamily="34" charset="0"/>
                        </a:rPr>
                        <a:t>Tơ tổng hợp </a:t>
                      </a:r>
                      <a:endParaRPr lang="en-US" sz="2400" dirty="0">
                        <a:solidFill>
                          <a:srgbClr val="C00000"/>
                        </a:solidFill>
                        <a:latin typeface="Arial" panose="020B0604020202020204" pitchFamily="34" charset="0"/>
                        <a:cs typeface="Arial" panose="020B0604020202020204" pitchFamily="34" charset="0"/>
                      </a:endParaRP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C00000"/>
                          </a:solidFill>
                          <a:latin typeface="Arial" panose="020B0604020202020204" pitchFamily="34" charset="0"/>
                          <a:cs typeface="Arial" panose="020B0604020202020204" pitchFamily="34" charset="0"/>
                        </a:rPr>
                        <a:t>là tơ được chế tạo từ polymer tổng hợp</a:t>
                      </a:r>
                      <a:endParaRPr lang="en-US" sz="2400" dirty="0">
                        <a:solidFill>
                          <a:srgbClr val="C00000"/>
                        </a:solidFill>
                        <a:latin typeface="Arial" panose="020B0604020202020204" pitchFamily="34" charset="0"/>
                        <a:cs typeface="Arial" panose="020B0604020202020204" pitchFamily="34" charset="0"/>
                      </a:endParaRPr>
                    </a:p>
                  </a:txBody>
                  <a:tcP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C00000"/>
                          </a:solidFill>
                          <a:latin typeface="Arial" panose="020B0604020202020204" pitchFamily="34" charset="0"/>
                          <a:cs typeface="Arial" panose="020B0604020202020204" pitchFamily="34" charset="0"/>
                        </a:rPr>
                        <a:t>như polyamide (nylon, </a:t>
                      </a:r>
                      <a:r>
                        <a:rPr lang="en-US" sz="2400" b="1" kern="1200" dirty="0" err="1" smtClean="0">
                          <a:solidFill>
                            <a:srgbClr val="C00000"/>
                          </a:solidFill>
                          <a:latin typeface="Arial" panose="020B0604020202020204" pitchFamily="34" charset="0"/>
                          <a:cs typeface="Arial" panose="020B0604020202020204" pitchFamily="34" charset="0"/>
                        </a:rPr>
                        <a:t>capron</a:t>
                      </a:r>
                      <a:r>
                        <a:rPr lang="en-US" sz="2400" b="1" kern="1200" dirty="0" smtClean="0">
                          <a:solidFill>
                            <a:srgbClr val="C00000"/>
                          </a:solidFill>
                          <a:latin typeface="Arial" panose="020B0604020202020204" pitchFamily="34" charset="0"/>
                          <a:cs typeface="Arial" panose="020B0604020202020204" pitchFamily="34" charset="0"/>
                        </a:rPr>
                        <a:t>,…)</a:t>
                      </a:r>
                    </a:p>
                    <a:p>
                      <a:pPr algn="ctr"/>
                      <a:endParaRPr lang="en-US" sz="2400" dirty="0">
                        <a:solidFill>
                          <a:srgbClr val="C00000"/>
                        </a:solidFill>
                        <a:latin typeface="Arial" panose="020B0604020202020204" pitchFamily="34" charset="0"/>
                        <a:cs typeface="Arial" panose="020B0604020202020204" pitchFamily="34" charset="0"/>
                      </a:endParaRPr>
                    </a:p>
                  </a:txBody>
                  <a:tcPr>
                    <a:solidFill>
                      <a:srgbClr val="00B0F0"/>
                    </a:solidFill>
                  </a:tcPr>
                </a:tc>
                <a:extLst>
                  <a:ext uri="{0D108BD9-81ED-4DB2-BD59-A6C34878D82A}">
                    <a16:rowId xmlns:a16="http://schemas.microsoft.com/office/drawing/2014/main" val="1353032566"/>
                  </a:ext>
                </a:extLst>
              </a:tr>
              <a:tr h="1094136">
                <a:tc>
                  <a:txBody>
                    <a:bodyPr/>
                    <a:lstStyle/>
                    <a:p>
                      <a:pPr algn="ctr"/>
                      <a:r>
                        <a:rPr lang="en-US" sz="2400" b="1" kern="1200" dirty="0" smtClean="0">
                          <a:solidFill>
                            <a:srgbClr val="C00000"/>
                          </a:solidFill>
                          <a:latin typeface="Arial" panose="020B0604020202020204" pitchFamily="34" charset="0"/>
                          <a:cs typeface="Arial" panose="020B0604020202020204" pitchFamily="34" charset="0"/>
                        </a:rPr>
                        <a:t>Tơ bán tổng hợp</a:t>
                      </a:r>
                      <a:endParaRPr lang="en-US" sz="2400" dirty="0">
                        <a:solidFill>
                          <a:srgbClr val="C00000"/>
                        </a:solidFill>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C00000"/>
                          </a:solidFill>
                          <a:latin typeface="Arial" panose="020B0604020202020204" pitchFamily="34" charset="0"/>
                          <a:cs typeface="Arial" panose="020B0604020202020204" pitchFamily="34" charset="0"/>
                        </a:rPr>
                        <a:t>tơ thiên nhiên nhưng được chế biến thêm bằng phương pháp hóa học</a:t>
                      </a:r>
                      <a:endParaRPr lang="en-US" sz="2400" dirty="0">
                        <a:solidFill>
                          <a:srgbClr val="C00000"/>
                        </a:solidFill>
                        <a:latin typeface="Arial" panose="020B0604020202020204" pitchFamily="34" charset="0"/>
                        <a:cs typeface="Arial" panose="020B0604020202020204" pitchFamily="34" charset="0"/>
                      </a:endParaRPr>
                    </a:p>
                  </a:txBody>
                  <a:tcP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smtClean="0">
                          <a:solidFill>
                            <a:srgbClr val="C00000"/>
                          </a:solidFill>
                          <a:latin typeface="Arial" panose="020B0604020202020204" pitchFamily="34" charset="0"/>
                          <a:cs typeface="Arial" panose="020B0604020202020204" pitchFamily="34" charset="0"/>
                        </a:rPr>
                        <a:t>như tơ </a:t>
                      </a:r>
                      <a:r>
                        <a:rPr lang="en-US" sz="2400" b="1" kern="1200" dirty="0" err="1" smtClean="0">
                          <a:solidFill>
                            <a:srgbClr val="C00000"/>
                          </a:solidFill>
                          <a:latin typeface="Arial" panose="020B0604020202020204" pitchFamily="34" charset="0"/>
                          <a:cs typeface="Arial" panose="020B0604020202020204" pitchFamily="34" charset="0"/>
                        </a:rPr>
                        <a:t>visco</a:t>
                      </a:r>
                      <a:r>
                        <a:rPr lang="en-US" sz="2400" b="1" kern="1200" dirty="0" smtClean="0">
                          <a:solidFill>
                            <a:srgbClr val="C00000"/>
                          </a:solidFill>
                          <a:latin typeface="Arial" panose="020B0604020202020204" pitchFamily="34" charset="0"/>
                          <a:cs typeface="Arial" panose="020B0604020202020204" pitchFamily="34" charset="0"/>
                        </a:rPr>
                        <a:t>, tơ cellulose acetate,…</a:t>
                      </a:r>
                    </a:p>
                    <a:p>
                      <a:pPr algn="ctr"/>
                      <a:endParaRPr lang="en-US" sz="2400" dirty="0">
                        <a:solidFill>
                          <a:srgbClr val="C00000"/>
                        </a:solidFill>
                        <a:latin typeface="Arial" panose="020B0604020202020204" pitchFamily="34" charset="0"/>
                        <a:cs typeface="Arial" panose="020B0604020202020204" pitchFamily="34" charset="0"/>
                      </a:endParaRPr>
                    </a:p>
                  </a:txBody>
                  <a:tcPr>
                    <a:solidFill>
                      <a:srgbClr val="FFC000"/>
                    </a:solidFill>
                  </a:tcPr>
                </a:tc>
                <a:extLst>
                  <a:ext uri="{0D108BD9-81ED-4DB2-BD59-A6C34878D82A}">
                    <a16:rowId xmlns:a16="http://schemas.microsoft.com/office/drawing/2014/main" val="468422394"/>
                  </a:ext>
                </a:extLst>
              </a:tr>
            </a:tbl>
          </a:graphicData>
        </a:graphic>
      </p:graphicFrame>
    </p:spTree>
    <p:extLst>
      <p:ext uri="{BB962C8B-B14F-4D97-AF65-F5344CB8AC3E}">
        <p14:creationId xmlns:p14="http://schemas.microsoft.com/office/powerpoint/2010/main" val="997183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1664</TotalTime>
  <Words>1264</Words>
  <Application>Microsoft Office PowerPoint</Application>
  <PresentationFormat>Widescreen</PresentationFormat>
  <Paragraphs>218</Paragraphs>
  <Slides>23</Slides>
  <Notes>1</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7" baseType="lpstr">
      <vt:lpstr>Calibri Light</vt:lpstr>
      <vt:lpstr>Times New Roman</vt:lpstr>
      <vt:lpstr>Tahoma</vt:lpstr>
      <vt:lpstr>Calibri</vt:lpstr>
      <vt:lpstr>Verdana</vt:lpstr>
      <vt:lpstr>Arial</vt:lpstr>
      <vt:lpstr>Stencil</vt:lpstr>
      <vt:lpstr>Aptos</vt:lpstr>
      <vt:lpstr>宋体</vt:lpstr>
      <vt:lpstr>#9Slide03 Sofia Pro Soft Bold</vt:lpstr>
      <vt:lpstr>Questrial</vt:lpstr>
      <vt:lpstr>Courier New</vt:lpstr>
      <vt:lpstr>Metropolitan</vt:lpstr>
      <vt:lpstr>Equation</vt:lpstr>
      <vt:lpstr>PowerPoint Presentation</vt:lpstr>
      <vt:lpstr>VẬT LIỆU POLYMER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TGDD</dc:creator>
  <dc:description>9Slide.vn</dc:description>
  <cp:lastModifiedBy>MAYTINH</cp:lastModifiedBy>
  <cp:revision>256</cp:revision>
  <dcterms:created xsi:type="dcterms:W3CDTF">2018-03-12T09:20:00Z</dcterms:created>
  <dcterms:modified xsi:type="dcterms:W3CDTF">2025-11-24T03:16:19Z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1033-12.2.0.13489</vt:lpwstr>
  </property>
  <property fmtid="{D5CDD505-2E9C-101B-9397-08002B2CF9AE}" pid="3" name="ICV">
    <vt:lpwstr>188AE3FB7FFC4403850F92F3FBF5FDCA_13</vt:lpwstr>
  </property>
</Properties>
</file>