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7" r:id="rId3"/>
    <p:sldMasterId id="2147483694" r:id="rId4"/>
  </p:sldMasterIdLst>
  <p:notesMasterIdLst>
    <p:notesMasterId r:id="rId24"/>
  </p:notesMasterIdLst>
  <p:sldIdLst>
    <p:sldId id="260" r:id="rId5"/>
    <p:sldId id="259" r:id="rId6"/>
    <p:sldId id="261" r:id="rId7"/>
    <p:sldId id="262" r:id="rId8"/>
    <p:sldId id="263" r:id="rId9"/>
    <p:sldId id="264" r:id="rId10"/>
    <p:sldId id="266" r:id="rId11"/>
    <p:sldId id="280" r:id="rId12"/>
    <p:sldId id="267" r:id="rId13"/>
    <p:sldId id="268" r:id="rId14"/>
    <p:sldId id="269" r:id="rId15"/>
    <p:sldId id="270" r:id="rId16"/>
    <p:sldId id="271" r:id="rId17"/>
    <p:sldId id="278" r:id="rId18"/>
    <p:sldId id="272" r:id="rId19"/>
    <p:sldId id="273" r:id="rId20"/>
    <p:sldId id="274" r:id="rId21"/>
    <p:sldId id="277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E71DF2-F8EC-452E-A09A-323504B641A5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C8F55D-BC68-4B34-AE97-DC97035913AE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POLYMER</a:t>
          </a:r>
        </a:p>
      </dgm:t>
    </dgm:pt>
    <dgm:pt modelId="{D708A425-262E-459C-91BE-0CA3B2C24859}" type="parTrans" cxnId="{23ED0CBE-FFEA-4E6A-B469-FEE291294BD5}">
      <dgm:prSet/>
      <dgm:spPr/>
      <dgm:t>
        <a:bodyPr/>
        <a:lstStyle/>
        <a:p>
          <a:endParaRPr lang="en-US"/>
        </a:p>
      </dgm:t>
    </dgm:pt>
    <dgm:pt modelId="{2760E421-85B0-4918-A040-55918334E68F}" type="sibTrans" cxnId="{23ED0CBE-FFEA-4E6A-B469-FEE291294BD5}">
      <dgm:prSet/>
      <dgm:spPr/>
      <dgm:t>
        <a:bodyPr/>
        <a:lstStyle/>
        <a:p>
          <a:endParaRPr lang="en-US"/>
        </a:p>
      </dgm:t>
    </dgm:pt>
    <dgm:pt modelId="{6491E6D6-6A89-45E8-B85D-19438B5E5E3D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I. </a:t>
          </a:r>
          <a:r>
            <a:rPr lang="en-US" dirty="0" err="1"/>
            <a:t>Khái</a:t>
          </a:r>
          <a:r>
            <a:rPr lang="en-US" dirty="0"/>
            <a:t> </a:t>
          </a:r>
          <a:r>
            <a:rPr lang="en-US" dirty="0" err="1"/>
            <a:t>niệm</a:t>
          </a:r>
          <a:endParaRPr lang="en-US" dirty="0"/>
        </a:p>
      </dgm:t>
    </dgm:pt>
    <dgm:pt modelId="{C87EC354-167A-40F4-928C-47F0C3EA3FAD}" type="parTrans" cxnId="{0CA680D7-A916-4BAE-8A54-555EF6E2A027}">
      <dgm:prSet/>
      <dgm:spPr/>
      <dgm:t>
        <a:bodyPr/>
        <a:lstStyle/>
        <a:p>
          <a:endParaRPr lang="en-US"/>
        </a:p>
      </dgm:t>
    </dgm:pt>
    <dgm:pt modelId="{1F26FFC7-752B-471E-A588-4F23274B766B}" type="sibTrans" cxnId="{0CA680D7-A916-4BAE-8A54-555EF6E2A027}">
      <dgm:prSet/>
      <dgm:spPr/>
      <dgm:t>
        <a:bodyPr/>
        <a:lstStyle/>
        <a:p>
          <a:endParaRPr lang="en-US"/>
        </a:p>
      </dgm:t>
    </dgm:pt>
    <dgm:pt modelId="{EED6BEA8-084E-4E0D-8449-16C49D49482F}">
      <dgm:prSet phldrT="[Text]"/>
      <dgm:spPr>
        <a:solidFill>
          <a:srgbClr val="00B0F0"/>
        </a:solidFill>
      </dgm:spPr>
      <dgm:t>
        <a:bodyPr/>
        <a:lstStyle/>
        <a:p>
          <a:pPr algn="l"/>
          <a:r>
            <a:rPr lang="en-US" dirty="0"/>
            <a:t>III. </a:t>
          </a:r>
          <a:r>
            <a:rPr lang="en-US" dirty="0" err="1"/>
            <a:t>Tính</a:t>
          </a:r>
          <a:r>
            <a:rPr lang="en-US" dirty="0"/>
            <a:t> </a:t>
          </a:r>
          <a:r>
            <a:rPr lang="en-US" dirty="0" err="1"/>
            <a:t>chất</a:t>
          </a:r>
          <a:r>
            <a:rPr lang="en-US" dirty="0"/>
            <a:t> </a:t>
          </a:r>
          <a:r>
            <a:rPr lang="en-US" dirty="0" err="1"/>
            <a:t>hóa</a:t>
          </a:r>
          <a:r>
            <a:rPr lang="en-US" dirty="0"/>
            <a:t> </a:t>
          </a:r>
          <a:r>
            <a:rPr lang="en-US" dirty="0" err="1"/>
            <a:t>học</a:t>
          </a:r>
          <a:endParaRPr lang="en-US" dirty="0"/>
        </a:p>
      </dgm:t>
    </dgm:pt>
    <dgm:pt modelId="{FD5CB50C-38F4-44EC-B665-B2FEB5A440E3}" type="parTrans" cxnId="{C660FBAB-36D4-47ED-864D-B5D72AA009F7}">
      <dgm:prSet/>
      <dgm:spPr/>
      <dgm:t>
        <a:bodyPr/>
        <a:lstStyle/>
        <a:p>
          <a:endParaRPr lang="en-US"/>
        </a:p>
      </dgm:t>
    </dgm:pt>
    <dgm:pt modelId="{018601A9-0C19-4938-B0FB-2CFF798F4631}" type="sibTrans" cxnId="{C660FBAB-36D4-47ED-864D-B5D72AA009F7}">
      <dgm:prSet/>
      <dgm:spPr/>
      <dgm:t>
        <a:bodyPr/>
        <a:lstStyle/>
        <a:p>
          <a:endParaRPr lang="en-US"/>
        </a:p>
      </dgm:t>
    </dgm:pt>
    <dgm:pt modelId="{1A1C4DA5-8829-4438-8ADB-50F88D21F82F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/>
            <a:t>IV. </a:t>
          </a:r>
          <a:r>
            <a:rPr lang="en-US" dirty="0" err="1"/>
            <a:t>Điều</a:t>
          </a:r>
          <a:r>
            <a:rPr lang="en-US" dirty="0"/>
            <a:t> </a:t>
          </a:r>
          <a:r>
            <a:rPr lang="en-US" dirty="0" err="1"/>
            <a:t>chế</a:t>
          </a:r>
          <a:endParaRPr lang="en-US" dirty="0"/>
        </a:p>
      </dgm:t>
    </dgm:pt>
    <dgm:pt modelId="{F241DD9C-590E-4794-AB7B-C214144D0E2D}" type="parTrans" cxnId="{45BCB711-F19E-4EEE-9B5C-F42DE5C5E219}">
      <dgm:prSet/>
      <dgm:spPr/>
      <dgm:t>
        <a:bodyPr/>
        <a:lstStyle/>
        <a:p>
          <a:endParaRPr lang="en-US"/>
        </a:p>
      </dgm:t>
    </dgm:pt>
    <dgm:pt modelId="{50C35C8C-C6A1-4266-BCD5-5E990A370689}" type="sibTrans" cxnId="{45BCB711-F19E-4EEE-9B5C-F42DE5C5E219}">
      <dgm:prSet/>
      <dgm:spPr/>
      <dgm:t>
        <a:bodyPr/>
        <a:lstStyle/>
        <a:p>
          <a:endParaRPr lang="en-US"/>
        </a:p>
      </dgm:t>
    </dgm:pt>
    <dgm:pt modelId="{1914F697-8E23-4268-ACC9-87A0F464DABE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II. </a:t>
          </a:r>
          <a:r>
            <a:rPr lang="en-US" dirty="0" err="1"/>
            <a:t>Tính</a:t>
          </a:r>
          <a:r>
            <a:rPr lang="en-US" dirty="0"/>
            <a:t> </a:t>
          </a:r>
          <a:r>
            <a:rPr lang="en-US" dirty="0" err="1"/>
            <a:t>chất</a:t>
          </a:r>
          <a:r>
            <a:rPr lang="en-US" dirty="0"/>
            <a:t> </a:t>
          </a:r>
          <a:r>
            <a:rPr lang="en-US" dirty="0" err="1"/>
            <a:t>vật</a:t>
          </a:r>
          <a:r>
            <a:rPr lang="en-US" dirty="0"/>
            <a:t> </a:t>
          </a:r>
          <a:r>
            <a:rPr lang="en-US" dirty="0" err="1"/>
            <a:t>lý</a:t>
          </a:r>
          <a:endParaRPr lang="en-US" dirty="0"/>
        </a:p>
      </dgm:t>
    </dgm:pt>
    <dgm:pt modelId="{2045ACCD-F8FC-46EA-A55D-38696245B44F}" type="parTrans" cxnId="{665651E0-4FC5-4289-96A1-1CB2535D8FBA}">
      <dgm:prSet/>
      <dgm:spPr/>
      <dgm:t>
        <a:bodyPr/>
        <a:lstStyle/>
        <a:p>
          <a:endParaRPr lang="en-US"/>
        </a:p>
      </dgm:t>
    </dgm:pt>
    <dgm:pt modelId="{7BA8EF05-8218-4D16-8E29-2C44D8FB022E}" type="sibTrans" cxnId="{665651E0-4FC5-4289-96A1-1CB2535D8FBA}">
      <dgm:prSet/>
      <dgm:spPr/>
      <dgm:t>
        <a:bodyPr/>
        <a:lstStyle/>
        <a:p>
          <a:endParaRPr lang="en-US"/>
        </a:p>
      </dgm:t>
    </dgm:pt>
    <dgm:pt modelId="{B977E7AA-F880-4532-9970-747662DC81C0}" type="pres">
      <dgm:prSet presAssocID="{97E71DF2-F8EC-452E-A09A-323504B641A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89C1532-5CC2-4C9A-AE8E-E0216A0C48F3}" type="pres">
      <dgm:prSet presAssocID="{76C8F55D-BC68-4B34-AE97-DC97035913AE}" presName="centerShape" presStyleLbl="node0" presStyleIdx="0" presStyleCnt="1" custScaleX="144524" custScaleY="154460" custLinFactNeighborX="-1713" custLinFactNeighborY="900"/>
      <dgm:spPr/>
    </dgm:pt>
    <dgm:pt modelId="{69301100-2D76-4F4D-B2EB-59358A76CE48}" type="pres">
      <dgm:prSet presAssocID="{C87EC354-167A-40F4-928C-47F0C3EA3FAD}" presName="Name9" presStyleLbl="parChTrans1D2" presStyleIdx="0" presStyleCnt="4"/>
      <dgm:spPr/>
    </dgm:pt>
    <dgm:pt modelId="{C7F13601-7F8F-4AB5-95DC-5E0221154B09}" type="pres">
      <dgm:prSet presAssocID="{C87EC354-167A-40F4-928C-47F0C3EA3FAD}" presName="connTx" presStyleLbl="parChTrans1D2" presStyleIdx="0" presStyleCnt="4"/>
      <dgm:spPr/>
    </dgm:pt>
    <dgm:pt modelId="{87210BEF-BEB7-4452-848A-D5A90AEFB91A}" type="pres">
      <dgm:prSet presAssocID="{6491E6D6-6A89-45E8-B85D-19438B5E5E3D}" presName="node" presStyleLbl="node1" presStyleIdx="0" presStyleCnt="4" custRadScaleRad="101290" custRadScaleInc="-8750">
        <dgm:presLayoutVars>
          <dgm:bulletEnabled val="1"/>
        </dgm:presLayoutVars>
      </dgm:prSet>
      <dgm:spPr/>
    </dgm:pt>
    <dgm:pt modelId="{725394B9-0251-445E-9663-7399119FD2E6}" type="pres">
      <dgm:prSet presAssocID="{FD5CB50C-38F4-44EC-B665-B2FEB5A440E3}" presName="Name9" presStyleLbl="parChTrans1D2" presStyleIdx="1" presStyleCnt="4"/>
      <dgm:spPr/>
    </dgm:pt>
    <dgm:pt modelId="{C15958DA-F5FB-4797-90AD-375167BF0399}" type="pres">
      <dgm:prSet presAssocID="{FD5CB50C-38F4-44EC-B665-B2FEB5A440E3}" presName="connTx" presStyleLbl="parChTrans1D2" presStyleIdx="1" presStyleCnt="4"/>
      <dgm:spPr/>
    </dgm:pt>
    <dgm:pt modelId="{3CF7C5FB-EBE8-41DA-93EC-A29E464115E3}" type="pres">
      <dgm:prSet presAssocID="{EED6BEA8-084E-4E0D-8449-16C49D49482F}" presName="node" presStyleLbl="node1" presStyleIdx="1" presStyleCnt="4" custRadScaleRad="110854" custRadScaleInc="7455">
        <dgm:presLayoutVars>
          <dgm:bulletEnabled val="1"/>
        </dgm:presLayoutVars>
      </dgm:prSet>
      <dgm:spPr/>
    </dgm:pt>
    <dgm:pt modelId="{DF3185A3-CB74-4551-8FC1-61BAB4DCFBE8}" type="pres">
      <dgm:prSet presAssocID="{F241DD9C-590E-4794-AB7B-C214144D0E2D}" presName="Name9" presStyleLbl="parChTrans1D2" presStyleIdx="2" presStyleCnt="4"/>
      <dgm:spPr/>
    </dgm:pt>
    <dgm:pt modelId="{D375764E-273C-4DF6-ABFE-F7390A698836}" type="pres">
      <dgm:prSet presAssocID="{F241DD9C-590E-4794-AB7B-C214144D0E2D}" presName="connTx" presStyleLbl="parChTrans1D2" presStyleIdx="2" presStyleCnt="4"/>
      <dgm:spPr/>
    </dgm:pt>
    <dgm:pt modelId="{23C1A209-C875-4636-B3FA-B83A0B13C3C3}" type="pres">
      <dgm:prSet presAssocID="{1A1C4DA5-8829-4438-8ADB-50F88D21F82F}" presName="node" presStyleLbl="node1" presStyleIdx="2" presStyleCnt="4" custRadScaleRad="100822" custRadScaleInc="8791">
        <dgm:presLayoutVars>
          <dgm:bulletEnabled val="1"/>
        </dgm:presLayoutVars>
      </dgm:prSet>
      <dgm:spPr/>
    </dgm:pt>
    <dgm:pt modelId="{0FD3FB6D-0267-4365-A3B4-F59618644DE4}" type="pres">
      <dgm:prSet presAssocID="{2045ACCD-F8FC-46EA-A55D-38696245B44F}" presName="Name9" presStyleLbl="parChTrans1D2" presStyleIdx="3" presStyleCnt="4"/>
      <dgm:spPr/>
    </dgm:pt>
    <dgm:pt modelId="{3E2FF967-25C8-4E86-9237-F7799EF98F03}" type="pres">
      <dgm:prSet presAssocID="{2045ACCD-F8FC-46EA-A55D-38696245B44F}" presName="connTx" presStyleLbl="parChTrans1D2" presStyleIdx="3" presStyleCnt="4"/>
      <dgm:spPr/>
    </dgm:pt>
    <dgm:pt modelId="{7456C405-0DB3-4E63-9B2F-68DCB9A979BF}" type="pres">
      <dgm:prSet presAssocID="{1914F697-8E23-4268-ACC9-87A0F464DABE}" presName="node" presStyleLbl="node1" presStyleIdx="3" presStyleCnt="4" custRadScaleRad="117895" custRadScaleInc="-3377">
        <dgm:presLayoutVars>
          <dgm:bulletEnabled val="1"/>
        </dgm:presLayoutVars>
      </dgm:prSet>
      <dgm:spPr/>
    </dgm:pt>
  </dgm:ptLst>
  <dgm:cxnLst>
    <dgm:cxn modelId="{45BCB711-F19E-4EEE-9B5C-F42DE5C5E219}" srcId="{76C8F55D-BC68-4B34-AE97-DC97035913AE}" destId="{1A1C4DA5-8829-4438-8ADB-50F88D21F82F}" srcOrd="2" destOrd="0" parTransId="{F241DD9C-590E-4794-AB7B-C214144D0E2D}" sibTransId="{50C35C8C-C6A1-4266-BCD5-5E990A370689}"/>
    <dgm:cxn modelId="{CFE61C2B-CFCC-4055-A9E8-3ECADCD622F3}" type="presOf" srcId="{1914F697-8E23-4268-ACC9-87A0F464DABE}" destId="{7456C405-0DB3-4E63-9B2F-68DCB9A979BF}" srcOrd="0" destOrd="0" presId="urn:microsoft.com/office/officeart/2005/8/layout/radial1"/>
    <dgm:cxn modelId="{CBD29A39-8E4E-4FE2-A47A-C3A572CB8698}" type="presOf" srcId="{2045ACCD-F8FC-46EA-A55D-38696245B44F}" destId="{3E2FF967-25C8-4E86-9237-F7799EF98F03}" srcOrd="1" destOrd="0" presId="urn:microsoft.com/office/officeart/2005/8/layout/radial1"/>
    <dgm:cxn modelId="{3CB1BF3C-A0C5-4501-AF56-CD79E50C2C65}" type="presOf" srcId="{97E71DF2-F8EC-452E-A09A-323504B641A5}" destId="{B977E7AA-F880-4532-9970-747662DC81C0}" srcOrd="0" destOrd="0" presId="urn:microsoft.com/office/officeart/2005/8/layout/radial1"/>
    <dgm:cxn modelId="{C939765F-299E-48C9-9902-A5425025B171}" type="presOf" srcId="{FD5CB50C-38F4-44EC-B665-B2FEB5A440E3}" destId="{C15958DA-F5FB-4797-90AD-375167BF0399}" srcOrd="1" destOrd="0" presId="urn:microsoft.com/office/officeart/2005/8/layout/radial1"/>
    <dgm:cxn modelId="{7C641E8A-003C-4B25-BFE7-5058F99EC1DE}" type="presOf" srcId="{C87EC354-167A-40F4-928C-47F0C3EA3FAD}" destId="{69301100-2D76-4F4D-B2EB-59358A76CE48}" srcOrd="0" destOrd="0" presId="urn:microsoft.com/office/officeart/2005/8/layout/radial1"/>
    <dgm:cxn modelId="{CE10A6A0-4E61-402E-9C8B-38AF910E4DA6}" type="presOf" srcId="{6491E6D6-6A89-45E8-B85D-19438B5E5E3D}" destId="{87210BEF-BEB7-4452-848A-D5A90AEFB91A}" srcOrd="0" destOrd="0" presId="urn:microsoft.com/office/officeart/2005/8/layout/radial1"/>
    <dgm:cxn modelId="{529B04AA-C395-434A-B2EE-664D97462CD9}" type="presOf" srcId="{F241DD9C-590E-4794-AB7B-C214144D0E2D}" destId="{D375764E-273C-4DF6-ABFE-F7390A698836}" srcOrd="1" destOrd="0" presId="urn:microsoft.com/office/officeart/2005/8/layout/radial1"/>
    <dgm:cxn modelId="{C660FBAB-36D4-47ED-864D-B5D72AA009F7}" srcId="{76C8F55D-BC68-4B34-AE97-DC97035913AE}" destId="{EED6BEA8-084E-4E0D-8449-16C49D49482F}" srcOrd="1" destOrd="0" parTransId="{FD5CB50C-38F4-44EC-B665-B2FEB5A440E3}" sibTransId="{018601A9-0C19-4938-B0FB-2CFF798F4631}"/>
    <dgm:cxn modelId="{23ED0CBE-FFEA-4E6A-B469-FEE291294BD5}" srcId="{97E71DF2-F8EC-452E-A09A-323504B641A5}" destId="{76C8F55D-BC68-4B34-AE97-DC97035913AE}" srcOrd="0" destOrd="0" parTransId="{D708A425-262E-459C-91BE-0CA3B2C24859}" sibTransId="{2760E421-85B0-4918-A040-55918334E68F}"/>
    <dgm:cxn modelId="{59F12AC8-3539-49E6-B076-8628BFF39848}" type="presOf" srcId="{2045ACCD-F8FC-46EA-A55D-38696245B44F}" destId="{0FD3FB6D-0267-4365-A3B4-F59618644DE4}" srcOrd="0" destOrd="0" presId="urn:microsoft.com/office/officeart/2005/8/layout/radial1"/>
    <dgm:cxn modelId="{863EE9CC-ADD0-40C9-8AD3-A0AAD6AB209B}" type="presOf" srcId="{1A1C4DA5-8829-4438-8ADB-50F88D21F82F}" destId="{23C1A209-C875-4636-B3FA-B83A0B13C3C3}" srcOrd="0" destOrd="0" presId="urn:microsoft.com/office/officeart/2005/8/layout/radial1"/>
    <dgm:cxn modelId="{3DBCF8D0-512A-4B88-B8A3-70462E9043EF}" type="presOf" srcId="{76C8F55D-BC68-4B34-AE97-DC97035913AE}" destId="{789C1532-5CC2-4C9A-AE8E-E0216A0C48F3}" srcOrd="0" destOrd="0" presId="urn:microsoft.com/office/officeart/2005/8/layout/radial1"/>
    <dgm:cxn modelId="{0CA680D7-A916-4BAE-8A54-555EF6E2A027}" srcId="{76C8F55D-BC68-4B34-AE97-DC97035913AE}" destId="{6491E6D6-6A89-45E8-B85D-19438B5E5E3D}" srcOrd="0" destOrd="0" parTransId="{C87EC354-167A-40F4-928C-47F0C3EA3FAD}" sibTransId="{1F26FFC7-752B-471E-A588-4F23274B766B}"/>
    <dgm:cxn modelId="{665651E0-4FC5-4289-96A1-1CB2535D8FBA}" srcId="{76C8F55D-BC68-4B34-AE97-DC97035913AE}" destId="{1914F697-8E23-4268-ACC9-87A0F464DABE}" srcOrd="3" destOrd="0" parTransId="{2045ACCD-F8FC-46EA-A55D-38696245B44F}" sibTransId="{7BA8EF05-8218-4D16-8E29-2C44D8FB022E}"/>
    <dgm:cxn modelId="{E44665E6-6515-4309-AAA5-4CC2FB7FD271}" type="presOf" srcId="{F241DD9C-590E-4794-AB7B-C214144D0E2D}" destId="{DF3185A3-CB74-4551-8FC1-61BAB4DCFBE8}" srcOrd="0" destOrd="0" presId="urn:microsoft.com/office/officeart/2005/8/layout/radial1"/>
    <dgm:cxn modelId="{3E3CB2EF-ABB7-4D56-8F9D-CD0DD84537CC}" type="presOf" srcId="{C87EC354-167A-40F4-928C-47F0C3EA3FAD}" destId="{C7F13601-7F8F-4AB5-95DC-5E0221154B09}" srcOrd="1" destOrd="0" presId="urn:microsoft.com/office/officeart/2005/8/layout/radial1"/>
    <dgm:cxn modelId="{16E938F0-B5F8-4B59-8B8D-46EE857C70F8}" type="presOf" srcId="{EED6BEA8-084E-4E0D-8449-16C49D49482F}" destId="{3CF7C5FB-EBE8-41DA-93EC-A29E464115E3}" srcOrd="0" destOrd="0" presId="urn:microsoft.com/office/officeart/2005/8/layout/radial1"/>
    <dgm:cxn modelId="{75298FF0-E0D5-403C-AF30-6C436CEDE37A}" type="presOf" srcId="{FD5CB50C-38F4-44EC-B665-B2FEB5A440E3}" destId="{725394B9-0251-445E-9663-7399119FD2E6}" srcOrd="0" destOrd="0" presId="urn:microsoft.com/office/officeart/2005/8/layout/radial1"/>
    <dgm:cxn modelId="{66697329-F6ED-4257-A1C2-7E2B2978E5ED}" type="presParOf" srcId="{B977E7AA-F880-4532-9970-747662DC81C0}" destId="{789C1532-5CC2-4C9A-AE8E-E0216A0C48F3}" srcOrd="0" destOrd="0" presId="urn:microsoft.com/office/officeart/2005/8/layout/radial1"/>
    <dgm:cxn modelId="{D870D0FF-750A-45E2-86DE-17759D338256}" type="presParOf" srcId="{B977E7AA-F880-4532-9970-747662DC81C0}" destId="{69301100-2D76-4F4D-B2EB-59358A76CE48}" srcOrd="1" destOrd="0" presId="urn:microsoft.com/office/officeart/2005/8/layout/radial1"/>
    <dgm:cxn modelId="{5DADA875-6B24-44FD-90EC-122FC60A96DF}" type="presParOf" srcId="{69301100-2D76-4F4D-B2EB-59358A76CE48}" destId="{C7F13601-7F8F-4AB5-95DC-5E0221154B09}" srcOrd="0" destOrd="0" presId="urn:microsoft.com/office/officeart/2005/8/layout/radial1"/>
    <dgm:cxn modelId="{7E8AEEBC-9C72-4042-8BC6-E0BAB040682A}" type="presParOf" srcId="{B977E7AA-F880-4532-9970-747662DC81C0}" destId="{87210BEF-BEB7-4452-848A-D5A90AEFB91A}" srcOrd="2" destOrd="0" presId="urn:microsoft.com/office/officeart/2005/8/layout/radial1"/>
    <dgm:cxn modelId="{156D64B5-BA11-4DD9-8400-2A6361E7AAAD}" type="presParOf" srcId="{B977E7AA-F880-4532-9970-747662DC81C0}" destId="{725394B9-0251-445E-9663-7399119FD2E6}" srcOrd="3" destOrd="0" presId="urn:microsoft.com/office/officeart/2005/8/layout/radial1"/>
    <dgm:cxn modelId="{C54849A2-3E0F-439E-9E30-856834BCD89C}" type="presParOf" srcId="{725394B9-0251-445E-9663-7399119FD2E6}" destId="{C15958DA-F5FB-4797-90AD-375167BF0399}" srcOrd="0" destOrd="0" presId="urn:microsoft.com/office/officeart/2005/8/layout/radial1"/>
    <dgm:cxn modelId="{E90C22D1-4C9F-42DA-9A1D-55F896EFADE5}" type="presParOf" srcId="{B977E7AA-F880-4532-9970-747662DC81C0}" destId="{3CF7C5FB-EBE8-41DA-93EC-A29E464115E3}" srcOrd="4" destOrd="0" presId="urn:microsoft.com/office/officeart/2005/8/layout/radial1"/>
    <dgm:cxn modelId="{46EE2488-8F6C-4057-A271-A6EF67CDC382}" type="presParOf" srcId="{B977E7AA-F880-4532-9970-747662DC81C0}" destId="{DF3185A3-CB74-4551-8FC1-61BAB4DCFBE8}" srcOrd="5" destOrd="0" presId="urn:microsoft.com/office/officeart/2005/8/layout/radial1"/>
    <dgm:cxn modelId="{46FDF702-19C7-4893-A8F1-7A8C780768FF}" type="presParOf" srcId="{DF3185A3-CB74-4551-8FC1-61BAB4DCFBE8}" destId="{D375764E-273C-4DF6-ABFE-F7390A698836}" srcOrd="0" destOrd="0" presId="urn:microsoft.com/office/officeart/2005/8/layout/radial1"/>
    <dgm:cxn modelId="{973214FC-4946-4BA9-B0E9-4256FF486616}" type="presParOf" srcId="{B977E7AA-F880-4532-9970-747662DC81C0}" destId="{23C1A209-C875-4636-B3FA-B83A0B13C3C3}" srcOrd="6" destOrd="0" presId="urn:microsoft.com/office/officeart/2005/8/layout/radial1"/>
    <dgm:cxn modelId="{4253C9AF-FEE9-4B9C-B9F9-DB625F17F507}" type="presParOf" srcId="{B977E7AA-F880-4532-9970-747662DC81C0}" destId="{0FD3FB6D-0267-4365-A3B4-F59618644DE4}" srcOrd="7" destOrd="0" presId="urn:microsoft.com/office/officeart/2005/8/layout/radial1"/>
    <dgm:cxn modelId="{A8B7C8D8-1F0E-471E-8215-4213C48D7085}" type="presParOf" srcId="{0FD3FB6D-0267-4365-A3B4-F59618644DE4}" destId="{3E2FF967-25C8-4E86-9237-F7799EF98F03}" srcOrd="0" destOrd="0" presId="urn:microsoft.com/office/officeart/2005/8/layout/radial1"/>
    <dgm:cxn modelId="{63A1DB0F-4ABC-40C6-BB8C-AEE35A081B22}" type="presParOf" srcId="{B977E7AA-F880-4532-9970-747662DC81C0}" destId="{7456C405-0DB3-4E63-9B2F-68DCB9A979BF}" srcOrd="8" destOrd="0" presId="urn:microsoft.com/office/officeart/2005/8/layout/radial1"/>
  </dgm:cxnLst>
  <dgm:bg/>
  <dgm:whole>
    <a:ln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9C1532-5CC2-4C9A-AE8E-E0216A0C48F3}">
      <dsp:nvSpPr>
        <dsp:cNvPr id="0" name=""/>
        <dsp:cNvSpPr/>
      </dsp:nvSpPr>
      <dsp:spPr>
        <a:xfrm>
          <a:off x="2740232" y="1857789"/>
          <a:ext cx="2517567" cy="2690649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POLYMER</a:t>
          </a:r>
        </a:p>
      </dsp:txBody>
      <dsp:txXfrm>
        <a:off x="3108921" y="2251825"/>
        <a:ext cx="1780189" cy="1902577"/>
      </dsp:txXfrm>
    </dsp:sp>
    <dsp:sp modelId="{69301100-2D76-4F4D-B2EB-59358A76CE48}">
      <dsp:nvSpPr>
        <dsp:cNvPr id="0" name=""/>
        <dsp:cNvSpPr/>
      </dsp:nvSpPr>
      <dsp:spPr>
        <a:xfrm rot="16082077">
          <a:off x="3892218" y="1780848"/>
          <a:ext cx="117303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117303" y="192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947937" y="1797144"/>
        <a:ext cx="5865" cy="5865"/>
      </dsp:txXfrm>
    </dsp:sp>
    <dsp:sp modelId="{87210BEF-BEB7-4452-848A-D5A90AEFB91A}">
      <dsp:nvSpPr>
        <dsp:cNvPr id="0" name=""/>
        <dsp:cNvSpPr/>
      </dsp:nvSpPr>
      <dsp:spPr>
        <a:xfrm>
          <a:off x="3048001" y="0"/>
          <a:ext cx="1741971" cy="1741971"/>
        </a:xfrm>
        <a:prstGeom prst="ellipse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I. </a:t>
          </a:r>
          <a:r>
            <a:rPr lang="en-US" sz="2800" kern="1200" dirty="0" err="1"/>
            <a:t>Khái</a:t>
          </a:r>
          <a:r>
            <a:rPr lang="en-US" sz="2800" kern="1200" dirty="0"/>
            <a:t> </a:t>
          </a:r>
          <a:r>
            <a:rPr lang="en-US" sz="2800" kern="1200" dirty="0" err="1"/>
            <a:t>niệm</a:t>
          </a:r>
          <a:endParaRPr lang="en-US" sz="2800" kern="1200" dirty="0"/>
        </a:p>
      </dsp:txBody>
      <dsp:txXfrm>
        <a:off x="3303107" y="255106"/>
        <a:ext cx="1231759" cy="1231759"/>
      </dsp:txXfrm>
    </dsp:sp>
    <dsp:sp modelId="{725394B9-0251-445E-9663-7399119FD2E6}">
      <dsp:nvSpPr>
        <dsp:cNvPr id="0" name=""/>
        <dsp:cNvSpPr/>
      </dsp:nvSpPr>
      <dsp:spPr>
        <a:xfrm rot="141147">
          <a:off x="5256677" y="3244985"/>
          <a:ext cx="459255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459255" y="192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74823" y="3252732"/>
        <a:ext cx="22962" cy="22962"/>
      </dsp:txXfrm>
    </dsp:sp>
    <dsp:sp modelId="{3CF7C5FB-EBE8-41DA-93EC-A29E464115E3}">
      <dsp:nvSpPr>
        <dsp:cNvPr id="0" name=""/>
        <dsp:cNvSpPr/>
      </dsp:nvSpPr>
      <dsp:spPr>
        <a:xfrm>
          <a:off x="5715004" y="2438404"/>
          <a:ext cx="1741971" cy="1741971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III. </a:t>
          </a:r>
          <a:r>
            <a:rPr lang="en-US" sz="2800" kern="1200" dirty="0" err="1"/>
            <a:t>Tính</a:t>
          </a:r>
          <a:r>
            <a:rPr lang="en-US" sz="2800" kern="1200" dirty="0"/>
            <a:t> </a:t>
          </a:r>
          <a:r>
            <a:rPr lang="en-US" sz="2800" kern="1200" dirty="0" err="1"/>
            <a:t>chất</a:t>
          </a:r>
          <a:r>
            <a:rPr lang="en-US" sz="2800" kern="1200" dirty="0"/>
            <a:t> </a:t>
          </a:r>
          <a:r>
            <a:rPr lang="en-US" sz="2800" kern="1200" dirty="0" err="1"/>
            <a:t>hóa</a:t>
          </a:r>
          <a:r>
            <a:rPr lang="en-US" sz="2800" kern="1200" dirty="0"/>
            <a:t> </a:t>
          </a:r>
          <a:r>
            <a:rPr lang="en-US" sz="2800" kern="1200" dirty="0" err="1"/>
            <a:t>học</a:t>
          </a:r>
          <a:endParaRPr lang="en-US" sz="2800" kern="1200" dirty="0"/>
        </a:p>
      </dsp:txBody>
      <dsp:txXfrm>
        <a:off x="5970110" y="2693510"/>
        <a:ext cx="1231759" cy="1231759"/>
      </dsp:txXfrm>
    </dsp:sp>
    <dsp:sp modelId="{DF3185A3-CB74-4551-8FC1-61BAB4DCFBE8}">
      <dsp:nvSpPr>
        <dsp:cNvPr id="0" name=""/>
        <dsp:cNvSpPr/>
      </dsp:nvSpPr>
      <dsp:spPr>
        <a:xfrm rot="5522785">
          <a:off x="3937980" y="4540774"/>
          <a:ext cx="25102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25102" y="192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949904" y="4559375"/>
        <a:ext cx="1255" cy="1255"/>
      </dsp:txXfrm>
    </dsp:sp>
    <dsp:sp modelId="{23C1A209-C875-4636-B3FA-B83A0B13C3C3}">
      <dsp:nvSpPr>
        <dsp:cNvPr id="0" name=""/>
        <dsp:cNvSpPr/>
      </dsp:nvSpPr>
      <dsp:spPr>
        <a:xfrm>
          <a:off x="3047995" y="4571991"/>
          <a:ext cx="1741971" cy="1741971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IV. </a:t>
          </a:r>
          <a:r>
            <a:rPr lang="en-US" sz="2800" kern="1200" dirty="0" err="1"/>
            <a:t>Điều</a:t>
          </a:r>
          <a:r>
            <a:rPr lang="en-US" sz="2800" kern="1200" dirty="0"/>
            <a:t> </a:t>
          </a:r>
          <a:r>
            <a:rPr lang="en-US" sz="2800" kern="1200" dirty="0" err="1"/>
            <a:t>chế</a:t>
          </a:r>
          <a:endParaRPr lang="en-US" sz="2800" kern="1200" dirty="0"/>
        </a:p>
      </dsp:txBody>
      <dsp:txXfrm>
        <a:off x="3303101" y="4827097"/>
        <a:ext cx="1231759" cy="1231759"/>
      </dsp:txXfrm>
    </dsp:sp>
    <dsp:sp modelId="{0FD3FB6D-0267-4365-A3B4-F59618644DE4}">
      <dsp:nvSpPr>
        <dsp:cNvPr id="0" name=""/>
        <dsp:cNvSpPr/>
      </dsp:nvSpPr>
      <dsp:spPr>
        <a:xfrm rot="10760148">
          <a:off x="2275300" y="3201173"/>
          <a:ext cx="465021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465021" y="192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496185" y="3208776"/>
        <a:ext cx="23251" cy="23251"/>
      </dsp:txXfrm>
    </dsp:sp>
    <dsp:sp modelId="{7456C405-0DB3-4E63-9B2F-68DCB9A979BF}">
      <dsp:nvSpPr>
        <dsp:cNvPr id="0" name=""/>
        <dsp:cNvSpPr/>
      </dsp:nvSpPr>
      <dsp:spPr>
        <a:xfrm>
          <a:off x="533402" y="2362208"/>
          <a:ext cx="1741971" cy="1741971"/>
        </a:xfrm>
        <a:prstGeom prst="ellipse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II. </a:t>
          </a:r>
          <a:r>
            <a:rPr lang="en-US" sz="2800" kern="1200" dirty="0" err="1"/>
            <a:t>Tính</a:t>
          </a:r>
          <a:r>
            <a:rPr lang="en-US" sz="2800" kern="1200" dirty="0"/>
            <a:t> </a:t>
          </a:r>
          <a:r>
            <a:rPr lang="en-US" sz="2800" kern="1200" dirty="0" err="1"/>
            <a:t>chất</a:t>
          </a:r>
          <a:r>
            <a:rPr lang="en-US" sz="2800" kern="1200" dirty="0"/>
            <a:t> </a:t>
          </a:r>
          <a:r>
            <a:rPr lang="en-US" sz="2800" kern="1200" dirty="0" err="1"/>
            <a:t>vật</a:t>
          </a:r>
          <a:r>
            <a:rPr lang="en-US" sz="2800" kern="1200" dirty="0"/>
            <a:t> </a:t>
          </a:r>
          <a:r>
            <a:rPr lang="en-US" sz="2800" kern="1200" dirty="0" err="1"/>
            <a:t>lý</a:t>
          </a:r>
          <a:endParaRPr lang="en-US" sz="2800" kern="1200" dirty="0"/>
        </a:p>
      </dsp:txBody>
      <dsp:txXfrm>
        <a:off x="788508" y="2617314"/>
        <a:ext cx="1231759" cy="12317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0CCBE-682C-4415-86EE-6A984CD23AD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015148-CAC9-4828-9307-5D58678CC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42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1A114-8C3E-4785-AD08-D10196012B9B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525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5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3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10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5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5" y="477739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2" y="432382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5" y="4529551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7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9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42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5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5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5" y="3244150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26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5" y="787785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55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7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5" y="787785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7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103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359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5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9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5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5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831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5" y="4983098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29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5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5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5" y="3244150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27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7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5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5" y="3244150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95706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5" y="4983098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975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7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3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5" y="4983098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2449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5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5" y="4983098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734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56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4" y="627416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16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057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2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2" y="4777384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2" y="4323815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4529545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93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6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946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875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836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787785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19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4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787785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79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540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902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93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2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671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355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76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4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43133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5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4153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4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41613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9375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545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1" y="627410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10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7536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187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3751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3743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216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897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84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60271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430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724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297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1487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28747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5484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27846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0224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7578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AA23-EA9F-4738-B9C0-379D9B83B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4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3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90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5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5.xml"/><Relationship Id="rId16" Type="http://schemas.openxmlformats.org/officeDocument/2006/relationships/slideLayout" Target="../slideLayouts/slideLayout59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23DA8-10D0-4CDA-BF24-753BEAC2883B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55E9E-49EB-4E7F-AD8D-BBC94F61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4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0416" y="-32"/>
            <a:ext cx="1767506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vi-VN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9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5" y="613581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8865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457200"/>
            <a:fld id="{56D1AA23-EA9F-4738-B9C0-379D9B83B8C7}" type="slidenum">
              <a:rPr lang="en-US" smtClean="0"/>
              <a:pPr defTabSz="4572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8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0416" y="-32"/>
            <a:ext cx="1767506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vi-VN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6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2" y="6135813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8862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457200"/>
            <a:fld id="{56D1AA23-EA9F-4738-B9C0-379D9B83B8C7}" type="slidenum">
              <a:rPr lang="en-US" smtClean="0"/>
              <a:pPr defTabSz="4572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10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0416" y="-32"/>
            <a:ext cx="1767506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vi-VN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E06F911-099E-4E5B-804F-A866276FA8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11/25/2025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457200"/>
            <a:fld id="{56D1AA23-EA9F-4738-B9C0-379D9B83B8C7}" type="slidenum">
              <a:rPr lang="en-US" smtClean="0"/>
              <a:pPr defTabSz="4572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33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4.png"/><Relationship Id="rId7" Type="http://schemas.openxmlformats.org/officeDocument/2006/relationships/oleObject" Target="../embeddings/oleObject2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Relationship Id="rId9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0123" y="152400"/>
            <a:ext cx="6934883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defTabSz="457200"/>
            <a:r>
              <a:rPr lang="en-US" sz="6000" b="1" cap="all" dirty="0" err="1">
                <a:ln w="0"/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6000" b="1" cap="all" dirty="0">
                <a:ln w="0"/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cap="all" dirty="0" err="1">
                <a:ln w="0"/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6000" b="1" cap="all" dirty="0">
                <a:ln w="0"/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</a:p>
          <a:p>
            <a:pPr algn="ctr" defTabSz="457200"/>
            <a:r>
              <a:rPr lang="en-US" sz="6000" b="1" cap="all" dirty="0">
                <a:ln w="0"/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POLYMER</a:t>
            </a:r>
          </a:p>
          <a:p>
            <a:pPr algn="ctr" defTabSz="457200"/>
            <a:r>
              <a:rPr lang="en-US" sz="6000" b="1" cap="all" dirty="0">
                <a:ln w="0"/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VẬT LIỆU POLYMER</a:t>
            </a:r>
          </a:p>
        </p:txBody>
      </p:sp>
      <p:pic>
        <p:nvPicPr>
          <p:cNvPr id="3" name="Picture 2" descr="50poli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72156" y="4021414"/>
            <a:ext cx="3359975" cy="2541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Hình ảnh có liên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012" y="4062340"/>
            <a:ext cx="2685286" cy="2500357"/>
          </a:xfrm>
          <a:prstGeom prst="rect">
            <a:avLst/>
          </a:prstGeom>
          <a:noFill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14651" y="4062340"/>
            <a:ext cx="2829296" cy="2500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7248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260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2: Polymer </a:t>
            </a:r>
            <a:r>
              <a:rPr lang="en-US" dirty="0" err="1">
                <a:solidFill>
                  <a:srgbClr val="FF0000"/>
                </a:solidFill>
              </a:rPr>
              <a:t>nào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đây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được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điều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chế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bằng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phản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trùng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ngưng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n-US" dirty="0">
                <a:solidFill>
                  <a:srgbClr val="FF0000"/>
                </a:solidFill>
              </a:rPr>
              <a:t>Cao </a:t>
            </a:r>
            <a:r>
              <a:rPr lang="en-US" dirty="0" err="1">
                <a:solidFill>
                  <a:srgbClr val="FF0000"/>
                </a:solidFill>
              </a:rPr>
              <a:t>su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thiên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nhiên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Arial" pitchFamily="34" charset="0"/>
              <a:buAutoNum type="alphaUcPeriod"/>
            </a:pPr>
            <a:r>
              <a:rPr lang="en-US" dirty="0">
                <a:solidFill>
                  <a:srgbClr val="FF0000"/>
                </a:solidFill>
              </a:rPr>
              <a:t>Nilone-6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n-US" dirty="0" err="1">
                <a:solidFill>
                  <a:srgbClr val="FF0000"/>
                </a:solidFill>
              </a:rPr>
              <a:t>Nhựa</a:t>
            </a:r>
            <a:r>
              <a:rPr lang="en-US" dirty="0">
                <a:solidFill>
                  <a:srgbClr val="FF0000"/>
                </a:solidFill>
              </a:rPr>
              <a:t> PVC</a:t>
            </a:r>
          </a:p>
          <a:p>
            <a:pPr marL="514350" indent="-514350">
              <a:buFont typeface="Arial" pitchFamily="34" charset="0"/>
              <a:buAutoNum type="alphaUcPeriod"/>
            </a:pPr>
            <a:r>
              <a:rPr lang="en-US" dirty="0" err="1">
                <a:solidFill>
                  <a:srgbClr val="FF0000"/>
                </a:solidFill>
              </a:rPr>
              <a:t>Nhựa</a:t>
            </a:r>
            <a:r>
              <a:rPr lang="en-US" dirty="0">
                <a:solidFill>
                  <a:srgbClr val="FF0000"/>
                </a:solidFill>
              </a:rPr>
              <a:t> PPF</a:t>
            </a: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762000" cy="73899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63491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Câu</a:t>
            </a:r>
            <a:r>
              <a:rPr lang="en-US" dirty="0"/>
              <a:t> 3. Cho polymer X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(-CH</a:t>
            </a:r>
            <a:r>
              <a:rPr lang="en-US" baseline="-25000" dirty="0"/>
              <a:t>2</a:t>
            </a:r>
            <a:r>
              <a:rPr lang="en-US" dirty="0"/>
              <a:t>-CHCl-)</a:t>
            </a:r>
            <a:r>
              <a:rPr lang="en-US" baseline="-25000" dirty="0"/>
              <a:t>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X </a:t>
            </a:r>
            <a:r>
              <a:rPr lang="en-US" dirty="0" err="1"/>
              <a:t>là</a:t>
            </a:r>
            <a:endParaRPr lang="en-US" dirty="0"/>
          </a:p>
          <a:p>
            <a:pPr marL="514350" indent="-514350">
              <a:buAutoNum type="alphaUcPeriod"/>
            </a:pPr>
            <a:r>
              <a:rPr lang="en-US" dirty="0"/>
              <a:t>poly ethylene.</a:t>
            </a:r>
          </a:p>
          <a:p>
            <a:pPr marL="514350" indent="-514350">
              <a:buAutoNum type="alphaUcPeriod"/>
            </a:pPr>
            <a:r>
              <a:rPr lang="en-US" dirty="0"/>
              <a:t>poly </a:t>
            </a:r>
            <a:r>
              <a:rPr lang="en-US" dirty="0" err="1"/>
              <a:t>buthan</a:t>
            </a:r>
            <a:r>
              <a:rPr lang="en-US" dirty="0"/>
              <a:t>- 1,3 –</a:t>
            </a:r>
            <a:r>
              <a:rPr lang="en-US" dirty="0" err="1"/>
              <a:t>diene</a:t>
            </a:r>
            <a:r>
              <a:rPr lang="en-US" dirty="0"/>
              <a:t>.</a:t>
            </a:r>
          </a:p>
          <a:p>
            <a:pPr marL="514350" indent="-514350">
              <a:buAutoNum type="alphaUcPeriod"/>
            </a:pPr>
            <a:r>
              <a:rPr lang="en-US" dirty="0"/>
              <a:t> poly methyl, methacrylate</a:t>
            </a:r>
          </a:p>
          <a:p>
            <a:pPr marL="514350" indent="-514350">
              <a:buAutoNum type="alphaUcPeriod"/>
            </a:pPr>
            <a:r>
              <a:rPr lang="en-US" dirty="0"/>
              <a:t>poly vinyl chloride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5" name="Oval 4"/>
          <p:cNvSpPr/>
          <p:nvPr/>
        </p:nvSpPr>
        <p:spPr>
          <a:xfrm>
            <a:off x="221673" y="4419600"/>
            <a:ext cx="762000" cy="8382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7039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Câu</a:t>
            </a:r>
            <a:r>
              <a:rPr lang="en-US" dirty="0"/>
              <a:t> 4.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PVC </a:t>
            </a:r>
            <a:r>
              <a:rPr lang="en-US" dirty="0" err="1"/>
              <a:t>là</a:t>
            </a:r>
            <a:r>
              <a:rPr lang="en-US" dirty="0"/>
              <a:t>: 25000.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polymer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PVC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là</a:t>
            </a:r>
            <a:endParaRPr lang="en-US" dirty="0"/>
          </a:p>
          <a:p>
            <a:pPr marL="514350" indent="-514350">
              <a:buAutoNum type="alphaUcPeriod"/>
            </a:pPr>
            <a:r>
              <a:rPr lang="en-US" dirty="0"/>
              <a:t>400.</a:t>
            </a:r>
          </a:p>
          <a:p>
            <a:pPr marL="514350" indent="-514350">
              <a:buAutoNum type="alphaUcPeriod"/>
            </a:pPr>
            <a:r>
              <a:rPr lang="en-US" dirty="0"/>
              <a:t>450.</a:t>
            </a:r>
          </a:p>
          <a:p>
            <a:pPr marL="514350" indent="-514350">
              <a:buAutoNum type="alphaUcPeriod"/>
            </a:pPr>
            <a:r>
              <a:rPr lang="en-US" dirty="0"/>
              <a:t>500.</a:t>
            </a:r>
          </a:p>
          <a:p>
            <a:pPr marL="514350" indent="-514350">
              <a:buAutoNum type="alphaUcPeriod"/>
            </a:pPr>
            <a:r>
              <a:rPr lang="en-US" dirty="0"/>
              <a:t>550.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5" name="Oval 4"/>
          <p:cNvSpPr/>
          <p:nvPr/>
        </p:nvSpPr>
        <p:spPr>
          <a:xfrm>
            <a:off x="256309" y="2590800"/>
            <a:ext cx="762000" cy="7620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34522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Câu</a:t>
            </a:r>
            <a:r>
              <a:rPr lang="en-US" dirty="0"/>
              <a:t> 5. </a:t>
            </a:r>
            <a:r>
              <a:rPr lang="en-US" dirty="0" err="1"/>
              <a:t>Thủy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toàn</a:t>
            </a:r>
            <a:r>
              <a:rPr lang="en-US" dirty="0"/>
              <a:t> polymer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(-NH-[CH</a:t>
            </a:r>
            <a:r>
              <a:rPr lang="en-US" baseline="-25000" dirty="0"/>
              <a:t>2</a:t>
            </a:r>
            <a:r>
              <a:rPr lang="en-US" dirty="0"/>
              <a:t>]</a:t>
            </a:r>
            <a:r>
              <a:rPr lang="en-US" baseline="-25000" dirty="0"/>
              <a:t>6</a:t>
            </a:r>
            <a:r>
              <a:rPr lang="en-US" dirty="0"/>
              <a:t>-CO-)</a:t>
            </a:r>
            <a:r>
              <a:rPr lang="en-US" baseline="-25000" dirty="0"/>
              <a:t>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acid,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monomer</a:t>
            </a:r>
          </a:p>
          <a:p>
            <a:pPr marL="514350" indent="-514350">
              <a:buAutoNum type="alphaUcPeriod"/>
            </a:pPr>
            <a:r>
              <a:rPr lang="en-US" dirty="0"/>
              <a:t>NH</a:t>
            </a:r>
            <a:r>
              <a:rPr lang="en-US" baseline="-25000" dirty="0"/>
              <a:t>2</a:t>
            </a:r>
            <a:r>
              <a:rPr lang="en-US" dirty="0"/>
              <a:t>CH</a:t>
            </a:r>
            <a:r>
              <a:rPr lang="en-US" baseline="-25000" dirty="0"/>
              <a:t>2</a:t>
            </a:r>
            <a:r>
              <a:rPr lang="en-US" dirty="0"/>
              <a:t>COOH.</a:t>
            </a:r>
          </a:p>
          <a:p>
            <a:pPr marL="514350" indent="-514350">
              <a:buAutoNum type="alphaUcPeriod"/>
            </a:pPr>
            <a:r>
              <a:rPr lang="en-US" dirty="0"/>
              <a:t>NH</a:t>
            </a:r>
            <a:r>
              <a:rPr lang="en-US" baseline="-25000" dirty="0"/>
              <a:t>2</a:t>
            </a:r>
            <a:r>
              <a:rPr lang="en-US" dirty="0"/>
              <a:t>[CH</a:t>
            </a:r>
            <a:r>
              <a:rPr lang="en-US" baseline="-25000" dirty="0"/>
              <a:t>2</a:t>
            </a:r>
            <a:r>
              <a:rPr lang="en-US" dirty="0"/>
              <a:t>]</a:t>
            </a:r>
            <a:r>
              <a:rPr lang="en-US" baseline="-25000" dirty="0"/>
              <a:t>5</a:t>
            </a:r>
            <a:r>
              <a:rPr lang="en-US" dirty="0"/>
              <a:t>COOH.</a:t>
            </a:r>
          </a:p>
          <a:p>
            <a:pPr marL="514350" indent="-514350">
              <a:buAutoNum type="alphaUcPeriod"/>
            </a:pPr>
            <a:r>
              <a:rPr lang="en-US" dirty="0"/>
              <a:t>NH</a:t>
            </a:r>
            <a:r>
              <a:rPr lang="en-US" baseline="-25000" dirty="0"/>
              <a:t>2</a:t>
            </a:r>
            <a:r>
              <a:rPr lang="en-US" dirty="0"/>
              <a:t>[CH</a:t>
            </a:r>
            <a:r>
              <a:rPr lang="en-US" baseline="-25000" dirty="0"/>
              <a:t>2</a:t>
            </a:r>
            <a:r>
              <a:rPr lang="en-US" dirty="0"/>
              <a:t>]</a:t>
            </a:r>
            <a:r>
              <a:rPr lang="en-US" baseline="-25000" dirty="0"/>
              <a:t>6</a:t>
            </a:r>
            <a:r>
              <a:rPr lang="en-US" dirty="0"/>
              <a:t>COOH.</a:t>
            </a:r>
          </a:p>
          <a:p>
            <a:pPr marL="514350" indent="-514350">
              <a:buAutoNum type="alphaUcPeriod"/>
            </a:pPr>
            <a:r>
              <a:rPr lang="en-US" dirty="0"/>
              <a:t>NH</a:t>
            </a:r>
            <a:r>
              <a:rPr lang="en-US" baseline="-25000" dirty="0"/>
              <a:t>2</a:t>
            </a:r>
            <a:r>
              <a:rPr lang="en-US" dirty="0"/>
              <a:t>C(CH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COOH.</a:t>
            </a:r>
          </a:p>
          <a:p>
            <a:pPr marL="514350" indent="-514350">
              <a:buAutoNum type="alphaUcPeriod"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5" name="Oval 4"/>
          <p:cNvSpPr/>
          <p:nvPr/>
        </p:nvSpPr>
        <p:spPr>
          <a:xfrm>
            <a:off x="228600" y="4191000"/>
            <a:ext cx="8382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828310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TRÒ CHƠI TIẾP SỨC </a:t>
            </a:r>
            <a:r>
              <a:rPr lang="en-US" b="1" dirty="0">
                <a:solidFill>
                  <a:srgbClr val="C00000"/>
                </a:solidFill>
              </a:rPr>
              <a:t>ĐÚNG,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SAI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 LỆ: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4 ý.</a:t>
            </a:r>
          </a:p>
          <a:p>
            <a:pPr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ý,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9866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Câu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hỏi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đúng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sai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18" y="160020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err="1"/>
              <a:t>Câu</a:t>
            </a:r>
            <a:r>
              <a:rPr lang="en-US" b="1" u="sng" dirty="0"/>
              <a:t> 1. </a:t>
            </a:r>
            <a:r>
              <a:rPr lang="en-US" dirty="0" err="1"/>
              <a:t>Ghi</a:t>
            </a:r>
            <a:r>
              <a:rPr lang="en-US" dirty="0"/>
              <a:t> Đ </a:t>
            </a:r>
            <a:r>
              <a:rPr lang="en-US" dirty="0" err="1"/>
              <a:t>hoặc</a:t>
            </a:r>
            <a:r>
              <a:rPr lang="en-US" dirty="0"/>
              <a:t> S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a, Polymer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lớn</a:t>
            </a:r>
            <a:r>
              <a:rPr lang="en-US" dirty="0"/>
              <a:t>, do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nhỏ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b, Ở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  <a:r>
              <a:rPr lang="en-US" dirty="0" err="1"/>
              <a:t>thường</a:t>
            </a:r>
            <a:r>
              <a:rPr lang="en-US" dirty="0"/>
              <a:t> </a:t>
            </a:r>
            <a:r>
              <a:rPr lang="en-US" dirty="0" err="1"/>
              <a:t>hầu</a:t>
            </a:r>
            <a:r>
              <a:rPr lang="en-US" dirty="0"/>
              <a:t> </a:t>
            </a:r>
            <a:r>
              <a:rPr lang="en-US" dirty="0" err="1"/>
              <a:t>hết</a:t>
            </a:r>
            <a:r>
              <a:rPr lang="en-US" dirty="0"/>
              <a:t> polymer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tồn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lỏng</a:t>
            </a:r>
            <a:r>
              <a:rPr lang="en-US" dirty="0"/>
              <a:t>,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nhiệt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nóng</a:t>
            </a:r>
            <a:r>
              <a:rPr lang="en-US" dirty="0"/>
              <a:t> </a:t>
            </a:r>
            <a:r>
              <a:rPr lang="en-US" dirty="0" err="1"/>
              <a:t>chảy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c, </a:t>
            </a:r>
            <a:r>
              <a:rPr lang="en-US" dirty="0" err="1"/>
              <a:t>Tinh</a:t>
            </a:r>
            <a:r>
              <a:rPr lang="en-US" dirty="0"/>
              <a:t> </a:t>
            </a:r>
            <a:r>
              <a:rPr lang="en-US" dirty="0" err="1"/>
              <a:t>bột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loại</a:t>
            </a:r>
            <a:r>
              <a:rPr lang="en-US" dirty="0"/>
              <a:t> polymer </a:t>
            </a:r>
            <a:r>
              <a:rPr lang="en-US" dirty="0" err="1"/>
              <a:t>thiên</a:t>
            </a:r>
            <a:r>
              <a:rPr lang="en-US" dirty="0"/>
              <a:t> </a:t>
            </a:r>
            <a:r>
              <a:rPr lang="en-US" dirty="0" err="1"/>
              <a:t>nhiên</a:t>
            </a:r>
            <a:r>
              <a:rPr lang="en-US" dirty="0"/>
              <a:t>.   </a:t>
            </a:r>
          </a:p>
          <a:p>
            <a:pPr marL="0" indent="0">
              <a:buNone/>
            </a:pPr>
            <a:r>
              <a:rPr lang="en-US" dirty="0"/>
              <a:t>d, </a:t>
            </a: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lấy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mủ</a:t>
            </a:r>
            <a:r>
              <a:rPr lang="en-US" dirty="0"/>
              <a:t> </a:t>
            </a:r>
            <a:r>
              <a:rPr lang="en-US" dirty="0" err="1"/>
              <a:t>cây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.</a:t>
            </a:r>
          </a:p>
        </p:txBody>
      </p:sp>
      <p:sp>
        <p:nvSpPr>
          <p:cNvPr id="4" name="Oval 3"/>
          <p:cNvSpPr/>
          <p:nvPr/>
        </p:nvSpPr>
        <p:spPr>
          <a:xfrm>
            <a:off x="7962900" y="2635827"/>
            <a:ext cx="685800" cy="685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Đ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7973291" y="3657600"/>
            <a:ext cx="685800" cy="609600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</a:t>
            </a:r>
          </a:p>
        </p:txBody>
      </p:sp>
      <p:sp>
        <p:nvSpPr>
          <p:cNvPr id="6" name="Oval 5"/>
          <p:cNvSpPr/>
          <p:nvPr/>
        </p:nvSpPr>
        <p:spPr>
          <a:xfrm>
            <a:off x="7973291" y="4343400"/>
            <a:ext cx="723900" cy="6858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Đ</a:t>
            </a:r>
          </a:p>
        </p:txBody>
      </p:sp>
      <p:sp>
        <p:nvSpPr>
          <p:cNvPr id="7" name="Isosceles Triangle 6"/>
          <p:cNvSpPr/>
          <p:nvPr/>
        </p:nvSpPr>
        <p:spPr>
          <a:xfrm>
            <a:off x="8366414" y="4876800"/>
            <a:ext cx="685800" cy="609600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36908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3"/>
            <a:ext cx="8305800" cy="49831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 err="1"/>
              <a:t>Câu</a:t>
            </a:r>
            <a:r>
              <a:rPr lang="en-US" b="1" u="sng" dirty="0"/>
              <a:t> 2:</a:t>
            </a:r>
            <a:r>
              <a:rPr lang="en-US" dirty="0"/>
              <a:t> Cho </a:t>
            </a:r>
            <a:r>
              <a:rPr lang="en-US" dirty="0" err="1"/>
              <a:t>các</a:t>
            </a:r>
            <a:r>
              <a:rPr lang="en-US" dirty="0"/>
              <a:t> polymer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:</a:t>
            </a:r>
          </a:p>
          <a:p>
            <a:pPr marL="514350" lvl="0" indent="-514350" defTabSz="457200">
              <a:spcBef>
                <a:spcPts val="1000"/>
              </a:spcBef>
              <a:buClr>
                <a:srgbClr val="E78712"/>
              </a:buClr>
              <a:buFont typeface="Wingdings 3" charset="2"/>
              <a:buAutoNum type="arabicParenBoth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(-NH-(CH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-CO-)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</a:p>
          <a:p>
            <a:pPr marL="514350" lvl="0" indent="-514350" defTabSz="457200">
              <a:spcBef>
                <a:spcPts val="1000"/>
              </a:spcBef>
              <a:buClr>
                <a:srgbClr val="E78712"/>
              </a:buClr>
              <a:buFont typeface="Wingdings 3" charset="2"/>
              <a:buAutoNum type="arabicParenBoth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(-CH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CHCl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-)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</a:p>
          <a:p>
            <a:pPr marL="514350" lvl="0" indent="-514350" defTabSz="457200">
              <a:spcBef>
                <a:spcPts val="1000"/>
              </a:spcBef>
              <a:buClr>
                <a:srgbClr val="E78712"/>
              </a:buClr>
              <a:buFont typeface="Wingdings 3" charset="2"/>
              <a:buAutoNum type="arabicParenBoth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(-CH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-CH=CH-CH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-)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</a:p>
          <a:p>
            <a:pPr marL="514350" lvl="0" indent="-514350" defTabSz="457200">
              <a:spcBef>
                <a:spcPts val="1000"/>
              </a:spcBef>
              <a:buClr>
                <a:srgbClr val="E78712"/>
              </a:buClr>
              <a:buFont typeface="Wingdings 3" charset="2"/>
              <a:buAutoNum type="arabicParenBoth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(-OC (CH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–CO –NH –(CH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–NH - )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pPr marL="514350" lvl="0" indent="-514350" defTabSz="457200">
              <a:spcBef>
                <a:spcPts val="1000"/>
              </a:spcBef>
              <a:buClr>
                <a:srgbClr val="E78712"/>
              </a:buClr>
              <a:buFont typeface="Wingdings 3" charset="2"/>
              <a:buAutoNum type="arabicParenBoth"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(-OC –C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–COO –C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O - )</a:t>
            </a:r>
            <a:r>
              <a:rPr lang="en-US" sz="2800" baseline="-25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  <a:latin typeface="Century Gothic"/>
            </a:endParaRPr>
          </a:p>
          <a:p>
            <a:pPr marL="0" indent="0">
              <a:buNone/>
            </a:pPr>
            <a:r>
              <a:rPr lang="en-US" dirty="0" err="1"/>
              <a:t>Ghi</a:t>
            </a:r>
            <a:r>
              <a:rPr lang="en-US" dirty="0"/>
              <a:t> Đ </a:t>
            </a:r>
            <a:r>
              <a:rPr lang="en-US" dirty="0" err="1"/>
              <a:t>hoặc</a:t>
            </a:r>
            <a:r>
              <a:rPr lang="en-US" dirty="0"/>
              <a:t> S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sau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a, 1,2,3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phản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trùng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b, 1,4,5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phản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trùng</a:t>
            </a:r>
            <a:r>
              <a:rPr lang="en-US" dirty="0"/>
              <a:t> </a:t>
            </a:r>
            <a:r>
              <a:rPr lang="en-US" dirty="0" err="1"/>
              <a:t>ngưng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c, 1,2,5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phản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trùng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d, 1,2,4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phản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trùng</a:t>
            </a:r>
            <a:r>
              <a:rPr lang="en-US" dirty="0"/>
              <a:t> </a:t>
            </a:r>
            <a:r>
              <a:rPr lang="en-US" dirty="0" err="1"/>
              <a:t>ngưng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Câu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hỏi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đúng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sai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472055" y="4736522"/>
            <a:ext cx="552450" cy="477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Đ</a:t>
            </a:r>
          </a:p>
        </p:txBody>
      </p:sp>
      <p:sp>
        <p:nvSpPr>
          <p:cNvPr id="7" name="Oval 6"/>
          <p:cNvSpPr/>
          <p:nvPr/>
        </p:nvSpPr>
        <p:spPr>
          <a:xfrm>
            <a:off x="8210550" y="5214508"/>
            <a:ext cx="495300" cy="48837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</a:t>
            </a:r>
          </a:p>
        </p:txBody>
      </p:sp>
      <p:sp>
        <p:nvSpPr>
          <p:cNvPr id="8" name="Oval 7"/>
          <p:cNvSpPr/>
          <p:nvPr/>
        </p:nvSpPr>
        <p:spPr>
          <a:xfrm>
            <a:off x="8224405" y="4248153"/>
            <a:ext cx="495300" cy="48837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</a:t>
            </a:r>
          </a:p>
        </p:txBody>
      </p:sp>
      <p:sp>
        <p:nvSpPr>
          <p:cNvPr id="9" name="Oval 8"/>
          <p:cNvSpPr/>
          <p:nvPr/>
        </p:nvSpPr>
        <p:spPr>
          <a:xfrm>
            <a:off x="8529205" y="5694221"/>
            <a:ext cx="495300" cy="48837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82010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CÂU HỎI TRẢ LỜI NHANH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err="1"/>
              <a:t>Câu</a:t>
            </a:r>
            <a:r>
              <a:rPr lang="en-US" b="1" u="sng" dirty="0"/>
              <a:t> 1: </a:t>
            </a:r>
            <a:r>
              <a:rPr lang="en-US" dirty="0"/>
              <a:t>PE(X)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polymer 350,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X </a:t>
            </a:r>
            <a:r>
              <a:rPr lang="en-US" dirty="0" err="1"/>
              <a:t>là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u="sng" dirty="0">
                <a:solidFill>
                  <a:srgbClr val="FF0000"/>
                </a:solidFill>
              </a:rPr>
              <a:t>ĐA: </a:t>
            </a:r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(X)</a:t>
            </a:r>
            <a:r>
              <a:rPr lang="en-US" dirty="0">
                <a:solidFill>
                  <a:srgbClr val="FF0000"/>
                </a:solidFill>
              </a:rPr>
              <a:t> = 350x24= 8400</a:t>
            </a:r>
          </a:p>
          <a:p>
            <a:pPr marL="0" indent="0">
              <a:buNone/>
            </a:pPr>
            <a:r>
              <a:rPr lang="en-US" b="1" u="sng" dirty="0" err="1"/>
              <a:t>Câu</a:t>
            </a:r>
            <a:r>
              <a:rPr lang="en-US" b="1" u="sng" dirty="0"/>
              <a:t> 2: </a:t>
            </a:r>
            <a:r>
              <a:rPr lang="en-US" dirty="0" err="1"/>
              <a:t>Thủy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peptid</a:t>
            </a:r>
            <a:r>
              <a:rPr lang="en-US" dirty="0"/>
              <a:t> (A)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570000,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monomer </a:t>
            </a:r>
            <a:r>
              <a:rPr lang="en-US" dirty="0" err="1"/>
              <a:t>duy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NH</a:t>
            </a:r>
            <a:r>
              <a:rPr lang="en-US" baseline="-25000" dirty="0"/>
              <a:t>2</a:t>
            </a:r>
            <a:r>
              <a:rPr lang="en-US" dirty="0"/>
              <a:t>CH</a:t>
            </a:r>
            <a:r>
              <a:rPr lang="en-US" baseline="-25000" dirty="0"/>
              <a:t>2</a:t>
            </a:r>
            <a:r>
              <a:rPr lang="en-US" dirty="0"/>
              <a:t>COOH.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polymer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peptid</a:t>
            </a:r>
            <a:r>
              <a:rPr lang="en-US" dirty="0"/>
              <a:t> (A)?</a:t>
            </a:r>
          </a:p>
          <a:p>
            <a:pPr marL="0" indent="0">
              <a:buNone/>
            </a:pPr>
            <a:r>
              <a:rPr lang="en-US" b="1" u="sng" dirty="0">
                <a:solidFill>
                  <a:srgbClr val="FF0000"/>
                </a:solidFill>
              </a:rPr>
              <a:t>ĐA: </a:t>
            </a:r>
            <a:r>
              <a:rPr lang="en-US" dirty="0">
                <a:solidFill>
                  <a:srgbClr val="FF0000"/>
                </a:solidFill>
              </a:rPr>
              <a:t>10000( n= 570000:57= 10000)</a:t>
            </a:r>
          </a:p>
        </p:txBody>
      </p:sp>
    </p:spTree>
    <p:extLst>
      <p:ext uri="{BB962C8B-B14F-4D97-AF65-F5344CB8AC3E}">
        <p14:creationId xmlns:p14="http://schemas.microsoft.com/office/powerpoint/2010/main" val="50410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HƯỚNG DẪN TỰ HỌC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thảo</a:t>
            </a:r>
            <a:r>
              <a:rPr lang="en-US" dirty="0"/>
              <a:t> </a:t>
            </a:r>
            <a:r>
              <a:rPr lang="en-US" dirty="0" err="1"/>
              <a:t>luận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vở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SGK </a:t>
            </a:r>
            <a:r>
              <a:rPr lang="en-US" dirty="0" err="1"/>
              <a:t>trang</a:t>
            </a:r>
            <a:r>
              <a:rPr lang="en-US" dirty="0"/>
              <a:t> 59.</a:t>
            </a:r>
          </a:p>
          <a:p>
            <a:pPr marL="514350" indent="-514350">
              <a:buAutoNum type="arabicPeriod"/>
            </a:pPr>
            <a:r>
              <a:rPr lang="en-US" dirty="0" err="1"/>
              <a:t>Đọc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dẻo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polymer.</a:t>
            </a:r>
          </a:p>
        </p:txBody>
      </p:sp>
    </p:spTree>
    <p:extLst>
      <p:ext uri="{BB962C8B-B14F-4D97-AF65-F5344CB8AC3E}">
        <p14:creationId xmlns:p14="http://schemas.microsoft.com/office/powerpoint/2010/main" val="309474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ide kết thúc, tổng hợp những slide kết thúc trong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-152400"/>
            <a:ext cx="68580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9069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62108255"/>
              </p:ext>
            </p:extLst>
          </p:nvPr>
        </p:nvGraphicFramePr>
        <p:xfrm>
          <a:off x="983673" y="228600"/>
          <a:ext cx="81534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" y="228600"/>
            <a:ext cx="415267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en-US" sz="3200" b="1" dirty="0" err="1">
                <a:ln w="11430"/>
                <a:gradFill>
                  <a:gsLst>
                    <a:gs pos="0">
                      <a:srgbClr val="B73C26">
                        <a:tint val="70000"/>
                        <a:satMod val="245000"/>
                      </a:srgbClr>
                    </a:gs>
                    <a:gs pos="75000">
                      <a:srgbClr val="B73C26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B73C26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ln w="11430"/>
                <a:gradFill>
                  <a:gsLst>
                    <a:gs pos="0">
                      <a:srgbClr val="B73C26">
                        <a:tint val="70000"/>
                        <a:satMod val="245000"/>
                      </a:srgbClr>
                    </a:gs>
                    <a:gs pos="75000">
                      <a:srgbClr val="B73C26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B73C26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20: ĐẠI CƯƠNG </a:t>
            </a:r>
          </a:p>
          <a:p>
            <a:pPr algn="ctr" defTabSz="457200"/>
            <a:r>
              <a:rPr lang="en-US" sz="3200" b="1" dirty="0">
                <a:ln w="11430"/>
                <a:gradFill>
                  <a:gsLst>
                    <a:gs pos="0">
                      <a:srgbClr val="B73C26">
                        <a:tint val="70000"/>
                        <a:satMod val="245000"/>
                      </a:srgbClr>
                    </a:gs>
                    <a:gs pos="75000">
                      <a:srgbClr val="B73C26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B73C26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 POLIME( T2)</a:t>
            </a:r>
          </a:p>
        </p:txBody>
      </p:sp>
    </p:spTree>
    <p:extLst>
      <p:ext uri="{BB962C8B-B14F-4D97-AF65-F5344CB8AC3E}">
        <p14:creationId xmlns:p14="http://schemas.microsoft.com/office/powerpoint/2010/main" val="241092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6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MỤC TIÊU TIẾT HỌC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229600" cy="48006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0070C0"/>
                </a:solidFill>
              </a:rPr>
              <a:t>III. </a:t>
            </a:r>
            <a:r>
              <a:rPr lang="en-US" b="1" dirty="0" err="1">
                <a:solidFill>
                  <a:srgbClr val="0070C0"/>
                </a:solidFill>
              </a:rPr>
              <a:t>Tính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chất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hóa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học</a:t>
            </a:r>
            <a:r>
              <a:rPr lang="en-US" b="1" dirty="0">
                <a:solidFill>
                  <a:srgbClr val="0070C0"/>
                </a:solidFill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rgbClr val="FF0000"/>
                </a:solidFill>
              </a:rPr>
              <a:t>Phản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giữ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nguyên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mạch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457200" lvl="0" indent="-457200" algn="l">
              <a:buFontTx/>
              <a:buChar char="-"/>
            </a:pPr>
            <a:r>
              <a:rPr lang="en-US" dirty="0" err="1">
                <a:solidFill>
                  <a:srgbClr val="FF0000"/>
                </a:solidFill>
              </a:rPr>
              <a:t>Phản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cắt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mạch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rgbClr val="FF0000"/>
                </a:solidFill>
              </a:rPr>
              <a:t>Phản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tăng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mạch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algn="l"/>
            <a:r>
              <a:rPr lang="en-US" b="1" dirty="0">
                <a:solidFill>
                  <a:schemeClr val="accent1"/>
                </a:solidFill>
              </a:rPr>
              <a:t>IV. </a:t>
            </a:r>
            <a:r>
              <a:rPr lang="en-US" b="1" dirty="0" err="1">
                <a:solidFill>
                  <a:schemeClr val="accent1"/>
                </a:solidFill>
              </a:rPr>
              <a:t>Điều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chế</a:t>
            </a:r>
            <a:r>
              <a:rPr lang="en-US" b="1" dirty="0">
                <a:solidFill>
                  <a:schemeClr val="accent1"/>
                </a:solidFill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rgbClr val="FF0000"/>
                </a:solidFill>
              </a:rPr>
              <a:t>Phản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trùng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hợp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rgbClr val="FF0000"/>
                </a:solidFill>
              </a:rPr>
              <a:t>Phản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trùng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ngưng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So </a:t>
            </a:r>
            <a:r>
              <a:rPr lang="en-US" dirty="0" err="1">
                <a:solidFill>
                  <a:srgbClr val="FF0000"/>
                </a:solidFill>
              </a:rPr>
              <a:t>sánh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phản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trùng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hợp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trùng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ngưng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02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PHÂN CÔNG NHIỆM VỤ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1, </a:t>
            </a:r>
            <a:r>
              <a:rPr lang="en-US" b="1" dirty="0" err="1">
                <a:solidFill>
                  <a:srgbClr val="0070C0"/>
                </a:solidFill>
              </a:rPr>
              <a:t>Nhóm</a:t>
            </a:r>
            <a:r>
              <a:rPr lang="en-US" b="1" dirty="0">
                <a:solidFill>
                  <a:srgbClr val="0070C0"/>
                </a:solidFill>
              </a:rPr>
              <a:t> 1,2: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Căn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cứ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ví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dụ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4,5,6,7,8 SGK,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trình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bày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tính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chất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hóa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học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cơ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bản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của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polymer?.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Lấy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ví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dụ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minh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họa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2, </a:t>
            </a:r>
            <a:r>
              <a:rPr lang="en-US" b="1" dirty="0" err="1">
                <a:solidFill>
                  <a:srgbClr val="FF0000"/>
                </a:solidFill>
              </a:rPr>
              <a:t>Nhóm</a:t>
            </a:r>
            <a:r>
              <a:rPr lang="en-US" b="1" dirty="0">
                <a:solidFill>
                  <a:srgbClr val="FF0000"/>
                </a:solidFill>
              </a:rPr>
              <a:t> 2,4: </a:t>
            </a:r>
          </a:p>
          <a:p>
            <a:pPr>
              <a:buFontTx/>
              <a:buChar char="-"/>
            </a:pPr>
            <a:r>
              <a:rPr lang="en-US" dirty="0" err="1">
                <a:solidFill>
                  <a:srgbClr val="FF0000"/>
                </a:solidFill>
              </a:rPr>
              <a:t>Căn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ví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dụ</a:t>
            </a:r>
            <a:r>
              <a:rPr lang="en-US" dirty="0">
                <a:solidFill>
                  <a:srgbClr val="FF0000"/>
                </a:solidFill>
              </a:rPr>
              <a:t> 9,10 SGK </a:t>
            </a:r>
            <a:r>
              <a:rPr lang="en-US" dirty="0" err="1">
                <a:solidFill>
                  <a:srgbClr val="FF0000"/>
                </a:solidFill>
              </a:rPr>
              <a:t>trình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phương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pháp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điều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chế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của</a:t>
            </a:r>
            <a:r>
              <a:rPr lang="en-US" dirty="0">
                <a:solidFill>
                  <a:srgbClr val="FF0000"/>
                </a:solidFill>
              </a:rPr>
              <a:t> polymer?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So </a:t>
            </a:r>
            <a:r>
              <a:rPr lang="en-US" dirty="0" err="1">
                <a:solidFill>
                  <a:srgbClr val="FF0000"/>
                </a:solidFill>
              </a:rPr>
              <a:t>sánh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phương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pháp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điều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chế</a:t>
            </a:r>
            <a:r>
              <a:rPr lang="en-US" dirty="0">
                <a:solidFill>
                  <a:srgbClr val="FF0000"/>
                </a:solidFill>
              </a:rPr>
              <a:t> polymer?</a:t>
            </a:r>
          </a:p>
        </p:txBody>
      </p:sp>
    </p:spTree>
    <p:extLst>
      <p:ext uri="{BB962C8B-B14F-4D97-AF65-F5344CB8AC3E}">
        <p14:creationId xmlns:p14="http://schemas.microsoft.com/office/powerpoint/2010/main" val="38861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III. TÍNH CHẤT HÓA HỌC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PHẢN ỨNG GIỮ NGUYÊN MẠCH.</a:t>
            </a:r>
          </a:p>
          <a:p>
            <a:pPr>
              <a:buFontTx/>
              <a:buChar char="-"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polymer.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VD: (-CH</a:t>
            </a:r>
            <a:r>
              <a:rPr lang="en-US" sz="22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CHCl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-)</a:t>
            </a:r>
            <a:r>
              <a:rPr lang="en-US" sz="22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nNaOH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→ 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(-CH</a:t>
            </a:r>
            <a:r>
              <a:rPr lang="en-US" sz="22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–CHOH -)</a:t>
            </a:r>
            <a:r>
              <a:rPr lang="en-US" sz="22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nNaCl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0"/>
              </a:spcBef>
              <a:buFont typeface="Arial" charset="0"/>
              <a:buChar char="•"/>
            </a:pP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polymer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2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200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PHẢN ỨNG CẮT MẠCH.</a:t>
            </a:r>
          </a:p>
          <a:p>
            <a:pPr lvl="0" defTabSz="457200">
              <a:spcBef>
                <a:spcPts val="0"/>
              </a:spcBef>
              <a:buFontTx/>
              <a:buChar char="-"/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polymer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polymer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monomer ban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depolymer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Protein → 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peptid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en-US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PHẢN ỨNG TĂNG MẠCH.</a:t>
            </a:r>
          </a:p>
          <a:p>
            <a:pPr lvl="0" defTabSz="457200">
              <a:spcBef>
                <a:spcPts val="0"/>
              </a:spcBef>
              <a:buFontTx/>
              <a:buChar char="-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polymer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lvl="0" indent="0" defTabSz="457200"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en-US" sz="2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186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IV. ĐIỀU CHẾ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54864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b="1" dirty="0">
                <a:solidFill>
                  <a:srgbClr val="0070C0"/>
                </a:solidFill>
              </a:rPr>
              <a:t>PHẢN ỨNG TRÙNG HỢP.</a:t>
            </a:r>
          </a:p>
          <a:p>
            <a:pPr>
              <a:buFontTx/>
              <a:buChar char="-"/>
            </a:pP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quá</a:t>
            </a:r>
            <a:r>
              <a:rPr lang="en-US" sz="2800" dirty="0"/>
              <a:t> </a:t>
            </a:r>
            <a:r>
              <a:rPr lang="en-US" sz="2800" dirty="0" err="1"/>
              <a:t>trình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nhiều</a:t>
            </a:r>
            <a:r>
              <a:rPr lang="en-US" sz="2800" dirty="0"/>
              <a:t>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tử</a:t>
            </a:r>
            <a:r>
              <a:rPr lang="en-US" sz="2800" dirty="0"/>
              <a:t> </a:t>
            </a:r>
            <a:r>
              <a:rPr lang="en-US" sz="2800" dirty="0" err="1"/>
              <a:t>nhỏ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( monomer)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tương</a:t>
            </a:r>
            <a:r>
              <a:rPr lang="en-US" sz="2800" dirty="0"/>
              <a:t> </a:t>
            </a:r>
            <a:r>
              <a:rPr lang="en-US" sz="2800" dirty="0" err="1"/>
              <a:t>tự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tạo</a:t>
            </a:r>
            <a:r>
              <a:rPr lang="en-US" sz="2800" dirty="0"/>
              <a:t> </a:t>
            </a:r>
            <a:r>
              <a:rPr lang="en-US" sz="2800" dirty="0" err="1"/>
              <a:t>thành</a:t>
            </a:r>
            <a:r>
              <a:rPr lang="en-US" sz="2800" dirty="0"/>
              <a:t>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tử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VD: nCH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=CH</a:t>
            </a:r>
            <a:r>
              <a:rPr lang="en-US" sz="2800" baseline="-25000" dirty="0">
                <a:solidFill>
                  <a:srgbClr val="FF0000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→ CH</a:t>
            </a:r>
            <a:r>
              <a:rPr 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-CH</a:t>
            </a:r>
            <a:r>
              <a:rPr 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-)</a:t>
            </a:r>
            <a:r>
              <a:rPr 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PHẢN ỨNG TRÙNG NGƯNG.</a:t>
            </a:r>
          </a:p>
          <a:p>
            <a:pPr lvl="0">
              <a:buFontTx/>
              <a:buChar char="-"/>
            </a:pPr>
            <a:r>
              <a:rPr lang="en-US" sz="2800" dirty="0" err="1">
                <a:solidFill>
                  <a:prstClr val="black"/>
                </a:solidFill>
              </a:rPr>
              <a:t>Là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quá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trình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kết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hợp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nhiều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phân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tử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nhỏ</a:t>
            </a:r>
            <a:r>
              <a:rPr lang="en-US" sz="2800" dirty="0">
                <a:solidFill>
                  <a:prstClr val="black"/>
                </a:solidFill>
              </a:rPr>
              <a:t>( monomer) </a:t>
            </a:r>
            <a:r>
              <a:rPr lang="en-US" sz="2800" dirty="0" err="1">
                <a:solidFill>
                  <a:prstClr val="black"/>
                </a:solidFill>
              </a:rPr>
              <a:t>để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tạo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thành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phân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tử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lớn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đồng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thời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giải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phóng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các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phân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tử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nhỏ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khác</a:t>
            </a:r>
            <a:r>
              <a:rPr lang="en-US" sz="28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VD: nNH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-[CH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]</a:t>
            </a:r>
            <a:r>
              <a:rPr lang="en-US" sz="2800" baseline="-25000" dirty="0">
                <a:solidFill>
                  <a:srgbClr val="FF0000"/>
                </a:solidFill>
              </a:rPr>
              <a:t>5</a:t>
            </a:r>
            <a:r>
              <a:rPr lang="en-US" sz="2800" dirty="0">
                <a:solidFill>
                  <a:srgbClr val="FF0000"/>
                </a:solidFill>
              </a:rPr>
              <a:t>-COOH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→ (-NH-[CH</a:t>
            </a:r>
            <a:r>
              <a:rPr 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-CO-)</a:t>
            </a:r>
            <a:r>
              <a:rPr 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nH</a:t>
            </a:r>
            <a:r>
              <a:rPr 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625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1034548"/>
              </p:ext>
            </p:extLst>
          </p:nvPr>
        </p:nvGraphicFramePr>
        <p:xfrm>
          <a:off x="659605" y="841140"/>
          <a:ext cx="8004896" cy="551347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84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5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0260"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Phản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ứng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trùng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Phản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ứng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trùng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ngưng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268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phẩm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8908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Điều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kiện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monome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3640"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Ví</a:t>
                      </a:r>
                      <a:r>
                        <a:rPr lang="en-US" sz="28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98733" y="3490706"/>
            <a:ext cx="28464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endParaRPr lang="en-US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457200"/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CH</a:t>
            </a:r>
            <a:r>
              <a:rPr lang="en-US" sz="22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=CHCl,CH</a:t>
            </a:r>
            <a:r>
              <a:rPr lang="en-US" sz="22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=CH</a:t>
            </a:r>
            <a:r>
              <a:rPr lang="en-US" sz="22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14602" y="5721538"/>
            <a:ext cx="322537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US" sz="2000" dirty="0">
                <a:solidFill>
                  <a:prstClr val="black"/>
                </a:solidFill>
                <a:latin typeface=".VnTime" pitchFamily="34" charset="0"/>
              </a:rPr>
              <a:t>nCH</a:t>
            </a:r>
            <a:r>
              <a:rPr lang="en-US" sz="2000" baseline="-25000" dirty="0">
                <a:solidFill>
                  <a:prstClr val="black"/>
                </a:solidFill>
                <a:latin typeface=".VnTime" pitchFamily="34" charset="0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.VnTime" pitchFamily="34" charset="0"/>
              </a:rPr>
              <a:t>=CH</a:t>
            </a:r>
            <a:r>
              <a:rPr lang="en-US" sz="2000" baseline="-25000" dirty="0">
                <a:solidFill>
                  <a:prstClr val="black"/>
                </a:solidFill>
                <a:latin typeface=".VnTime" pitchFamily="34" charset="0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.VnTime" pitchFamily="34" charset="0"/>
              </a:rPr>
              <a:t>         (-CH</a:t>
            </a:r>
            <a:r>
              <a:rPr lang="en-US" sz="2000" baseline="-25000" dirty="0">
                <a:solidFill>
                  <a:prstClr val="black"/>
                </a:solidFill>
                <a:latin typeface=".VnTime" pitchFamily="34" charset="0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.VnTime" pitchFamily="34" charset="0"/>
              </a:rPr>
              <a:t>-CH</a:t>
            </a:r>
            <a:r>
              <a:rPr lang="en-US" sz="2000" baseline="-25000" dirty="0">
                <a:solidFill>
                  <a:prstClr val="black"/>
                </a:solidFill>
                <a:latin typeface=".VnTime" pitchFamily="34" charset="0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.VnTime" pitchFamily="34" charset="0"/>
              </a:rPr>
              <a:t>-)</a:t>
            </a:r>
            <a:r>
              <a:rPr lang="en-US" sz="2000" baseline="-25000" dirty="0">
                <a:solidFill>
                  <a:prstClr val="black"/>
                </a:solidFill>
                <a:latin typeface=".VnTime" pitchFamily="34" charset="0"/>
              </a:rPr>
              <a:t>n</a:t>
            </a:r>
            <a:endParaRPr lang="en-US" sz="2000" dirty="0">
              <a:solidFill>
                <a:prstClr val="black"/>
              </a:solidFill>
              <a:latin typeface=".VnTime" pitchFamily="34" charset="0"/>
            </a:endParaRPr>
          </a:p>
          <a:p>
            <a:pPr defTabSz="457200"/>
            <a:endParaRPr lang="en-US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5022" y="5530389"/>
            <a:ext cx="40838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21935" y="2180988"/>
            <a:ext cx="550069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98735" y="2057400"/>
            <a:ext cx="2987681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 Monomer            </a:t>
            </a:r>
          </a:p>
          <a:p>
            <a:pPr defTabSz="457200"/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Polimer</a:t>
            </a:r>
            <a:endParaRPr lang="en-US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457200"/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00404" y="3059823"/>
            <a:ext cx="238601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Polimer</a:t>
            </a:r>
            <a:endParaRPr lang="en-US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379696" y="2983250"/>
            <a:ext cx="253603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US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Polimer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2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aphicFrame>
        <p:nvGraphicFramePr>
          <p:cNvPr id="1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68511"/>
              </p:ext>
            </p:extLst>
          </p:nvPr>
        </p:nvGraphicFramePr>
        <p:xfrm>
          <a:off x="7054893" y="2057400"/>
          <a:ext cx="39171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613" imgH="203112" progId="Equation.DSMT4">
                  <p:embed/>
                </p:oleObj>
              </mc:Choice>
              <mc:Fallback>
                <p:oleObj name="Equation" r:id="rId5" imgW="43161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4893" y="2057400"/>
                        <a:ext cx="39171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976793"/>
              </p:ext>
            </p:extLst>
          </p:nvPr>
        </p:nvGraphicFramePr>
        <p:xfrm>
          <a:off x="7804870" y="5537674"/>
          <a:ext cx="400050" cy="250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13" imgH="203112" progId="Equation.DSMT4">
                  <p:embed/>
                </p:oleObj>
              </mc:Choice>
              <mc:Fallback>
                <p:oleObj name="Equation" r:id="rId7" imgW="43161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4870" y="5537674"/>
                        <a:ext cx="400050" cy="2503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586417" y="3510798"/>
            <a:ext cx="3078084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defTabSz="457200"/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NH</a:t>
            </a:r>
            <a:r>
              <a:rPr lang="en-US" sz="2200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, -COOH, -OH </a:t>
            </a:r>
          </a:p>
          <a:p>
            <a:pPr defTabSz="457200"/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586416" y="5537228"/>
            <a:ext cx="36450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sz="20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N-[CH</a:t>
            </a:r>
            <a:r>
              <a:rPr lang="en-US" sz="20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sz="20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-COOH </a:t>
            </a:r>
          </a:p>
          <a:p>
            <a:pPr defTabSz="457200"/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(-HN-[CH</a:t>
            </a:r>
            <a:r>
              <a:rPr lang="en-US" sz="20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sz="20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-CO-)n +nH</a:t>
            </a:r>
            <a:r>
              <a:rPr lang="en-US" sz="20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586419" y="2057400"/>
            <a:ext cx="367664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US" sz="2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 Monomer         </a:t>
            </a:r>
            <a:r>
              <a:rPr lang="en-US" sz="21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Polimer</a:t>
            </a:r>
            <a:r>
              <a:rPr lang="en-US" sz="2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defTabSz="457200"/>
            <a:r>
              <a:rPr lang="en-US" sz="2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en-US" sz="2100" baseline="-25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1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pSp>
        <p:nvGrpSpPr>
          <p:cNvPr id="20" name="Group 51"/>
          <p:cNvGrpSpPr>
            <a:grpSpLocks/>
          </p:cNvGrpSpPr>
          <p:nvPr/>
        </p:nvGrpSpPr>
        <p:grpSpPr bwMode="auto">
          <a:xfrm>
            <a:off x="1257304" y="-76200"/>
            <a:ext cx="4857662" cy="967949"/>
            <a:chOff x="1938" y="2005"/>
            <a:chExt cx="3790" cy="341"/>
          </a:xfrm>
        </p:grpSpPr>
        <p:sp>
          <p:nvSpPr>
            <p:cNvPr id="21" name="AutoShape 17"/>
            <p:cNvSpPr>
              <a:spLocks noChangeArrowheads="1"/>
            </p:cNvSpPr>
            <p:nvPr/>
          </p:nvSpPr>
          <p:spPr bwMode="auto">
            <a:xfrm>
              <a:off x="2161" y="2028"/>
              <a:ext cx="2831" cy="27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defTabSz="457200" rtl="1"/>
              <a:endParaRPr lang="vi-VN">
                <a:solidFill>
                  <a:prstClr val="white"/>
                </a:solidFill>
                <a:cs typeface="Arial" charset="0"/>
              </a:endParaRP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2439" y="2043"/>
              <a:ext cx="225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defTabSz="457200"/>
              <a:r>
                <a:rPr lang="en-US" sz="2400" b="1">
                  <a:solidFill>
                    <a:prstClr val="white"/>
                  </a:solidFill>
                  <a:cs typeface="Arial" charset="0"/>
                </a:rPr>
                <a:t>Click to add Title</a:t>
              </a:r>
            </a:p>
          </p:txBody>
        </p:sp>
        <p:sp>
          <p:nvSpPr>
            <p:cNvPr id="23" name="AutoShape 23"/>
            <p:cNvSpPr>
              <a:spLocks noChangeArrowheads="1"/>
            </p:cNvSpPr>
            <p:nvPr/>
          </p:nvSpPr>
          <p:spPr bwMode="gray">
            <a:xfrm>
              <a:off x="2161" y="2028"/>
              <a:ext cx="3433" cy="27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EC4FC"/>
                </a:gs>
                <a:gs pos="100000">
                  <a:srgbClr val="2049F8"/>
                </a:gs>
              </a:gsLst>
              <a:lin ang="0" scaled="1"/>
            </a:gradFill>
            <a:ln w="38100" algn="ctr">
              <a:solidFill>
                <a:srgbClr val="6D85E9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defTabSz="457200" rtl="1"/>
              <a:endParaRPr lang="vi-VN">
                <a:solidFill>
                  <a:prstClr val="white"/>
                </a:solidFill>
                <a:cs typeface="Arial" charset="0"/>
              </a:endParaRPr>
            </a:p>
          </p:txBody>
        </p:sp>
        <p:sp>
          <p:nvSpPr>
            <p:cNvPr id="24" name="Text Box 26"/>
            <p:cNvSpPr txBox="1">
              <a:spLocks noChangeArrowheads="1"/>
            </p:cNvSpPr>
            <p:nvPr/>
          </p:nvSpPr>
          <p:spPr bwMode="gray">
            <a:xfrm>
              <a:off x="2208" y="2064"/>
              <a:ext cx="3520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457200"/>
              <a:r>
                <a:rPr lang="en-US" b="1" dirty="0">
                  <a:solidFill>
                    <a:srgbClr val="FFFF00"/>
                  </a:solidFill>
                  <a:latin typeface=".VnTimeH" pitchFamily="34" charset="0"/>
                </a:rPr>
                <a:t>    </a:t>
              </a:r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ĐIỀU CHẾ ( so </a:t>
              </a:r>
              <a:r>
                <a:rPr lang="en-US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sánh</a:t>
              </a:r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gray">
            <a:xfrm rot="1758052">
              <a:off x="1953" y="2017"/>
              <a:ext cx="536" cy="329"/>
            </a:xfrm>
            <a:prstGeom prst="ellipse">
              <a:avLst/>
            </a:prstGeom>
            <a:solidFill>
              <a:srgbClr val="5549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defTabSz="457200" rtl="1"/>
              <a:endParaRPr lang="vi-VN">
                <a:solidFill>
                  <a:prstClr val="white"/>
                </a:solidFill>
                <a:cs typeface="Arial" charset="0"/>
              </a:endParaRPr>
            </a:p>
          </p:txBody>
        </p:sp>
        <p:sp>
          <p:nvSpPr>
            <p:cNvPr id="27" name="Oval 19"/>
            <p:cNvSpPr>
              <a:spLocks noChangeArrowheads="1"/>
            </p:cNvSpPr>
            <p:nvPr/>
          </p:nvSpPr>
          <p:spPr bwMode="auto">
            <a:xfrm rot="1758052">
              <a:off x="1938" y="2005"/>
              <a:ext cx="536" cy="329"/>
            </a:xfrm>
            <a:prstGeom prst="ellipse">
              <a:avLst/>
            </a:prstGeom>
            <a:gradFill rotWithShape="1">
              <a:gsLst>
                <a:gs pos="0">
                  <a:srgbClr val="74A731"/>
                </a:gs>
                <a:gs pos="100000">
                  <a:srgbClr val="364D1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defTabSz="457200" rtl="1"/>
              <a:endParaRPr lang="vi-VN">
                <a:solidFill>
                  <a:prstClr val="white"/>
                </a:solidFill>
                <a:cs typeface="Arial" charset="0"/>
              </a:endParaRPr>
            </a:p>
          </p:txBody>
        </p:sp>
        <p:sp>
          <p:nvSpPr>
            <p:cNvPr id="28" name="Text Box 22"/>
            <p:cNvSpPr txBox="1">
              <a:spLocks noChangeArrowheads="1"/>
            </p:cNvSpPr>
            <p:nvPr/>
          </p:nvSpPr>
          <p:spPr bwMode="auto">
            <a:xfrm>
              <a:off x="2036" y="2019"/>
              <a:ext cx="32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defTabSz="457200"/>
              <a:r>
                <a:rPr lang="en-US" sz="3200" b="1">
                  <a:solidFill>
                    <a:prstClr val="white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30" name="Oval 20"/>
            <p:cNvSpPr>
              <a:spLocks noChangeArrowheads="1"/>
            </p:cNvSpPr>
            <p:nvPr/>
          </p:nvSpPr>
          <p:spPr bwMode="auto">
            <a:xfrm>
              <a:off x="1991" y="2026"/>
              <a:ext cx="241" cy="18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76767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defTabSz="457200" rtl="1"/>
              <a:endParaRPr lang="vi-VN">
                <a:solidFill>
                  <a:prstClr val="white"/>
                </a:solidFill>
                <a:cs typeface="Arial" charset="0"/>
              </a:endParaRPr>
            </a:p>
          </p:txBody>
        </p:sp>
        <p:pic>
          <p:nvPicPr>
            <p:cNvPr id="31" name="Picture 27" descr="Picture1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8" y="2024"/>
              <a:ext cx="24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Text Box 28"/>
            <p:cNvSpPr txBox="1">
              <a:spLocks noChangeArrowheads="1"/>
            </p:cNvSpPr>
            <p:nvPr/>
          </p:nvSpPr>
          <p:spPr bwMode="gray">
            <a:xfrm>
              <a:off x="1996" y="2098"/>
              <a:ext cx="47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defTabSz="457200"/>
              <a:r>
                <a:rPr lang="en-US" sz="2400" b="1" dirty="0">
                  <a:solidFill>
                    <a:srgbClr val="FFFF00"/>
                  </a:solidFill>
                  <a:latin typeface=".VnTime" pitchFamily="34" charset="0"/>
                  <a:cs typeface="Arial" charset="0"/>
                </a:rPr>
                <a:t>IV.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693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2" grpId="0"/>
      <p:bldP spid="13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_2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"/>
            <a:ext cx="8229600" cy="6400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6821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1: Polymer </a:t>
            </a:r>
            <a:r>
              <a:rPr lang="en-US" dirty="0" err="1">
                <a:solidFill>
                  <a:srgbClr val="FF0000"/>
                </a:solidFill>
              </a:rPr>
              <a:t>nào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đây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được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điều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chế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bằng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phản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ứng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trùng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hợp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  <a:p>
            <a:pPr marL="514350" indent="-514350">
              <a:buAutoNum type="alphaUcPeriod"/>
            </a:pPr>
            <a:r>
              <a:rPr lang="en-US" dirty="0" err="1">
                <a:solidFill>
                  <a:srgbClr val="FF0000"/>
                </a:solidFill>
              </a:rPr>
              <a:t>Cellulozer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lphaUcPeriod"/>
            </a:pPr>
            <a:r>
              <a:rPr lang="en-US" dirty="0">
                <a:solidFill>
                  <a:srgbClr val="FF0000"/>
                </a:solidFill>
              </a:rPr>
              <a:t>Nilone-6</a:t>
            </a:r>
          </a:p>
          <a:p>
            <a:pPr marL="514350" indent="-514350">
              <a:buAutoNum type="alphaUcPeriod"/>
            </a:pPr>
            <a:r>
              <a:rPr lang="en-US" dirty="0" err="1">
                <a:solidFill>
                  <a:srgbClr val="FF0000"/>
                </a:solidFill>
              </a:rPr>
              <a:t>Nhựa</a:t>
            </a:r>
            <a:r>
              <a:rPr lang="en-US" dirty="0">
                <a:solidFill>
                  <a:srgbClr val="FF0000"/>
                </a:solidFill>
              </a:rPr>
              <a:t> PVC</a:t>
            </a:r>
          </a:p>
          <a:p>
            <a:pPr marL="514350" indent="-514350">
              <a:buAutoNum type="alphaUcPeriod"/>
            </a:pPr>
            <a:r>
              <a:rPr lang="en-US" dirty="0" err="1">
                <a:solidFill>
                  <a:srgbClr val="FF0000"/>
                </a:solidFill>
              </a:rPr>
              <a:t>Tơ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tằm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" y="3740727"/>
            <a:ext cx="762000" cy="755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95202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3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4.xml><?xml version="1.0" encoding="utf-8"?>
<a:theme xmlns:a="http://schemas.openxmlformats.org/drawingml/2006/main" name="2_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1102</Words>
  <Application>Microsoft Office PowerPoint</Application>
  <PresentationFormat>On-screen Show (4:3)</PresentationFormat>
  <Paragraphs>147</Paragraphs>
  <Slides>19</Slides>
  <Notes>1</Notes>
  <HiddenSlides>1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.VnTime</vt:lpstr>
      <vt:lpstr>.VnTimeH</vt:lpstr>
      <vt:lpstr>Arial</vt:lpstr>
      <vt:lpstr>Calibri</vt:lpstr>
      <vt:lpstr>Century Gothic</vt:lpstr>
      <vt:lpstr>Tahoma</vt:lpstr>
      <vt:lpstr>Times New Roman</vt:lpstr>
      <vt:lpstr>Wingdings 3</vt:lpstr>
      <vt:lpstr>Office Theme</vt:lpstr>
      <vt:lpstr>Wisp</vt:lpstr>
      <vt:lpstr>1_Wisp</vt:lpstr>
      <vt:lpstr>2_Wisp</vt:lpstr>
      <vt:lpstr>Equation</vt:lpstr>
      <vt:lpstr>PowerPoint Presentation</vt:lpstr>
      <vt:lpstr>PowerPoint Presentation</vt:lpstr>
      <vt:lpstr>MỤC TIÊU TIẾT HỌC</vt:lpstr>
      <vt:lpstr>PHÂN CÔNG NHIỆM VỤ</vt:lpstr>
      <vt:lpstr>III. TÍNH CHẤT HÓA HỌC</vt:lpstr>
      <vt:lpstr>IV. ĐIỀU CHẾ</vt:lpstr>
      <vt:lpstr>PowerPoint Presentation</vt:lpstr>
      <vt:lpstr>PowerPoint Presentation</vt:lpstr>
      <vt:lpstr>LUYỆN TẬP</vt:lpstr>
      <vt:lpstr>LUYỆN TẬP</vt:lpstr>
      <vt:lpstr>LUYỆN TẬP</vt:lpstr>
      <vt:lpstr>LUYỆN TẬP</vt:lpstr>
      <vt:lpstr>LUYỆN TẬP</vt:lpstr>
      <vt:lpstr>TRÒ CHƠI TIẾP SỨC ĐÚNG, SAI</vt:lpstr>
      <vt:lpstr>Câu hỏi đúng sai</vt:lpstr>
      <vt:lpstr>Câu hỏi đúng sai</vt:lpstr>
      <vt:lpstr>CÂU HỎI TRẢ LỜI NHANH</vt:lpstr>
      <vt:lpstr>HƯỚNG DẪN TỰ HỌC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CNS_AN NGOC</dc:creator>
  <cp:lastModifiedBy>Windows 10</cp:lastModifiedBy>
  <cp:revision>68</cp:revision>
  <dcterms:created xsi:type="dcterms:W3CDTF">2024-11-12T01:45:12Z</dcterms:created>
  <dcterms:modified xsi:type="dcterms:W3CDTF">2025-11-25T13:39:58Z</dcterms:modified>
</cp:coreProperties>
</file>