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3" r:id="rId3"/>
    <p:sldId id="289" r:id="rId4"/>
    <p:sldId id="290" r:id="rId5"/>
    <p:sldId id="283" r:id="rId6"/>
    <p:sldId id="291" r:id="rId7"/>
    <p:sldId id="284" r:id="rId8"/>
    <p:sldId id="286" r:id="rId9"/>
    <p:sldId id="281" r:id="rId10"/>
    <p:sldId id="294" r:id="rId11"/>
    <p:sldId id="295" r:id="rId12"/>
    <p:sldId id="292" r:id="rId13"/>
    <p:sldId id="288" r:id="rId14"/>
    <p:sldId id="272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FFFF66"/>
    <a:srgbClr val="9900CC"/>
    <a:srgbClr val="0000FF"/>
    <a:srgbClr val="99FF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79" d="100"/>
          <a:sy n="79" d="100"/>
        </p:scale>
        <p:origin x="157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3B7E7-3509-4734-BC97-97127AFEA549}" type="doc">
      <dgm:prSet loTypeId="urn:microsoft.com/office/officeart/2005/8/layout/list1#2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0F6B681-5058-4F93-B1DC-4851F31831DF}" type="pres">
      <dgm:prSet presAssocID="{FB43B7E7-3509-4734-BC97-97127AFEA549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7E10707-918F-4D24-8660-597D2A323086}" type="presOf" srcId="{FB43B7E7-3509-4734-BC97-97127AFEA549}" destId="{E0F6B681-5058-4F93-B1DC-4851F31831DF}" srcOrd="0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D661-43BF-4DB3-8BC1-7DD7BB1A3C1A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97AA0-8DE2-4334-9EE6-41D4364F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97AA0-8DE2-4334-9EE6-41D4364FA3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2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97AA0-8DE2-4334-9EE6-41D4364FA3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5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6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2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7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4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9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4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4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7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26F2-F1B6-4410-B887-6FF3B0C02FE7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3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jpg"/><Relationship Id="rId5" Type="http://schemas.openxmlformats.org/officeDocument/2006/relationships/image" Target="../media/image4.svg"/><Relationship Id="rId10" Type="http://schemas.openxmlformats.org/officeDocument/2006/relationships/image" Target="../media/image11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2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5500" y="3500371"/>
            <a:ext cx="1104077" cy="12116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9935" y="1302761"/>
            <a:ext cx="6884129" cy="430571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45142" y="505700"/>
            <a:ext cx="6008522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THẦY, CÔ VÀ CÁC EM ĐẾN VỚI TIẾT HỌC!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73119" y="1145260"/>
            <a:ext cx="1104077" cy="12116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06055">
            <a:off x="6171924" y="4021234"/>
            <a:ext cx="298664" cy="1312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96184">
            <a:off x="258572" y="4967782"/>
            <a:ext cx="1584198" cy="2057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655921">
            <a:off x="7296531" y="-450095"/>
            <a:ext cx="1584198" cy="205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A34B50-BEF5-413E-A066-1B2F8200BA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54" y="4898040"/>
            <a:ext cx="2638425" cy="19029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921EC9-F7E3-4C8D-A547-45CD18F1BC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37" y="3303281"/>
            <a:ext cx="2381250" cy="1924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31DC2F-E1F7-4284-9E69-361018DA34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47" y="4921216"/>
            <a:ext cx="2619375" cy="2036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B06F34-34A2-35DE-B8B8-B56A9B4E97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19" y="5368992"/>
            <a:ext cx="2144102" cy="14613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32656"/>
            <a:ext cx="8219256" cy="1066444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yết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04/04/2024</a:t>
            </a:r>
            <a:b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(VNĐ)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505528"/>
              </p:ext>
            </p:extLst>
          </p:nvPr>
        </p:nvGraphicFramePr>
        <p:xfrm>
          <a:off x="683568" y="1556792"/>
          <a:ext cx="7135896" cy="5262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6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11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err="1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u="sng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u="sng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u="sng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u="none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u="none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4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Cà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rốt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Dưa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chuột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3164038"/>
                  </a:ext>
                </a:extLst>
              </a:tr>
              <a:tr h="445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oài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1283894"/>
                  </a:ext>
                </a:extLst>
              </a:tr>
              <a:tr h="5078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Lạc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rang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gói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7151578"/>
                  </a:ext>
                </a:extLst>
              </a:tr>
              <a:tr h="445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Chanh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2344805"/>
                  </a:ext>
                </a:extLst>
              </a:tr>
              <a:tr h="445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Gia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Tỏi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ớt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rau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thơm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…..)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1147902"/>
                  </a:ext>
                </a:extLst>
              </a:tr>
              <a:tr h="445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Găng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đũa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đôi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2612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05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nhuận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8719241" cy="5240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632447794"/>
                    </a:ext>
                  </a:extLst>
                </a:gridCol>
                <a:gridCol w="99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0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8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CB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chi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phí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(VNĐ)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(đ/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sp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dự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(đ/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sp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nhuận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dự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(VNĐ)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2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243239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238221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535849"/>
                  </a:ext>
                </a:extLst>
              </a:tr>
              <a:tr h="828092">
                <a:tc gridSpan="6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195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7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046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55586" y="44624"/>
            <a:ext cx="910982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vi-VN" sz="3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443" y="113403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1.Sự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STEM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THỰC HÀNH  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B64C73-DCE1-445C-1FEF-325710BE3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312122"/>
              </p:ext>
            </p:extLst>
          </p:nvPr>
        </p:nvGraphicFramePr>
        <p:xfrm>
          <a:off x="196443" y="1895014"/>
          <a:ext cx="8119974" cy="3237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987">
                  <a:extLst>
                    <a:ext uri="{9D8B030D-6E8A-4147-A177-3AD203B41FA5}">
                      <a16:colId xmlns:a16="http://schemas.microsoft.com/office/drawing/2014/main" val="102440916"/>
                    </a:ext>
                  </a:extLst>
                </a:gridCol>
                <a:gridCol w="4059987">
                  <a:extLst>
                    <a:ext uri="{9D8B030D-6E8A-4147-A177-3AD203B41FA5}">
                      <a16:colId xmlns:a16="http://schemas.microsoft.com/office/drawing/2014/main" val="1900025956"/>
                    </a:ext>
                  </a:extLst>
                </a:gridCol>
              </a:tblGrid>
              <a:tr h="5316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HÀNH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54747"/>
                  </a:ext>
                </a:extLst>
              </a:tr>
              <a:tr h="265847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3669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123D2A-950C-4949-5301-E0B493A572A9}"/>
              </a:ext>
            </a:extLst>
          </p:cNvPr>
          <p:cNvSpPr txBox="1"/>
          <p:nvPr/>
        </p:nvSpPr>
        <p:spPr>
          <a:xfrm>
            <a:off x="323528" y="566124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22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046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1760" y="292296"/>
            <a:ext cx="3816424" cy="6617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 DỤNG:</a:t>
            </a:r>
            <a:endParaRPr lang="vi-VN" sz="37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443" y="1134036"/>
            <a:ext cx="878497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cuối tháng 4 nộp sản phẩm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30" y="2020361"/>
            <a:ext cx="8857801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Gợi ý:        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Quy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khoa)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C13DE-3A59-22AB-4484-AC11F7EE4082}"/>
              </a:ext>
            </a:extLst>
          </p:cNvPr>
          <p:cNvSpPr txBox="1"/>
          <p:nvPr/>
        </p:nvSpPr>
        <p:spPr>
          <a:xfrm>
            <a:off x="143099" y="2885558"/>
            <a:ext cx="885780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u="sng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u="sng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65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046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43808" y="296942"/>
            <a:ext cx="352839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68346"/>
              </p:ext>
            </p:extLst>
          </p:nvPr>
        </p:nvGraphicFramePr>
        <p:xfrm>
          <a:off x="251520" y="1340768"/>
          <a:ext cx="8712968" cy="4893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74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Tiêu</a:t>
                      </a: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chí</a:t>
                      </a: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đánh</a:t>
                      </a: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giá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10">
                <a:tc vMerge="1"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 bước thực hành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Kỹ Thuật thực hành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Kết quả thực hành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5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 toàn lao động và vệ sinh môi trường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4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057400" y="2057400"/>
            <a:ext cx="5181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FF"/>
                </a:solidFill>
                <a:latin typeface="Times New Roman" pitchFamily="18" charset="0"/>
              </a:rPr>
              <a:t>Cảm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</a:rPr>
              <a:t>ơn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</a:rPr>
              <a:t>quý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</a:rPr>
              <a:t>thầy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</a:rPr>
              <a:t>cô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</a:rPr>
              <a:t>em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</a:rPr>
              <a:t>học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</a:rPr>
              <a:t>sinh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</a:rPr>
              <a:t>đã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</a:rPr>
              <a:t>tham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</a:rPr>
              <a:t>gia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</a:rPr>
              <a:t>học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</a:rPr>
              <a:t>này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3251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AEDD-F49A-17D2-179F-5A0D9F99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70780"/>
            <a:ext cx="5472608" cy="853964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D8E8B-1007-A55A-710F-42A6E3F24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018"/>
            <a:ext cx="8784976" cy="5215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81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1250548"/>
            <a:ext cx="9116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STEM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 BIẾN SẢN PHẨM TRỒNG TRỌT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231D4-51A0-44E0-BB5D-3D2FC7F83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87" y="5572312"/>
            <a:ext cx="1596902" cy="1167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E7EF4C-19D1-4EBB-954E-62301FA8B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746011">
            <a:off x="7663394" y="5082768"/>
            <a:ext cx="1520158" cy="12343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8B832D-6018-2FA3-034B-555555A4C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9" y="2636912"/>
            <a:ext cx="4544141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3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858" y="264840"/>
            <a:ext cx="1104077" cy="12116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3308" y="2022721"/>
            <a:ext cx="7664880" cy="47381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22141" y="3785975"/>
            <a:ext cx="1104077" cy="12116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06055">
            <a:off x="3147897" y="5263517"/>
            <a:ext cx="298664" cy="1312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214022">
            <a:off x="-31231" y="4891222"/>
            <a:ext cx="1584198" cy="20574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997E82-598B-416E-83B0-7A12AE1FA51B}"/>
              </a:ext>
            </a:extLst>
          </p:cNvPr>
          <p:cNvSpPr txBox="1">
            <a:spLocks/>
          </p:cNvSpPr>
          <p:nvPr/>
        </p:nvSpPr>
        <p:spPr>
          <a:xfrm>
            <a:off x="438588" y="404664"/>
            <a:ext cx="8229600" cy="1600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STEM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 BIẾN SẢN PHẨM TRỒNG TRỌT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0FEDFA-8F06-4572-93C3-F0A5874A75F2}"/>
              </a:ext>
            </a:extLst>
          </p:cNvPr>
          <p:cNvSpPr txBox="1">
            <a:spLocks/>
          </p:cNvSpPr>
          <p:nvPr/>
        </p:nvSpPr>
        <p:spPr>
          <a:xfrm>
            <a:off x="202506" y="1738279"/>
            <a:ext cx="8712968" cy="4448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êu 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1.Từ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2.Hãy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671CB-3362-4AC4-84FC-63C2C9C502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9" y="5088434"/>
            <a:ext cx="2619375" cy="1743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5514BC-3753-4FB3-8771-5E0C00A445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93" y="5021419"/>
            <a:ext cx="2638425" cy="19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AEDD-F49A-17D2-179F-5A0D9F99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70780"/>
            <a:ext cx="5472608" cy="853964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D8E8B-1007-A55A-710F-42A6E3F24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018"/>
            <a:ext cx="9036496" cy="5421202"/>
          </a:xfrm>
        </p:spPr>
        <p:txBody>
          <a:bodyPr>
            <a:normAutofit lnSpcReduction="10000"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(15phút) –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6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(VNĐ)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204624"/>
              </p:ext>
            </p:extLst>
          </p:nvPr>
        </p:nvGraphicFramePr>
        <p:xfrm>
          <a:off x="457200" y="631919"/>
          <a:ext cx="8229600" cy="5821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0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77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err="1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u="sng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u="sng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u="sng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u="none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u="none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4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0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Cà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rốt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0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Dưa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chuột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0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3164038"/>
                  </a:ext>
                </a:extLst>
              </a:tr>
              <a:tr h="5320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oài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1283894"/>
                  </a:ext>
                </a:extLst>
              </a:tr>
              <a:tr h="6071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Lạc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rang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gói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7151578"/>
                  </a:ext>
                </a:extLst>
              </a:tr>
              <a:tr h="5320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Chanh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2344805"/>
                  </a:ext>
                </a:extLst>
              </a:tr>
              <a:tr h="5320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Gia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Tỏi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ớt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rau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thơm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…..)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1147902"/>
                  </a:ext>
                </a:extLst>
              </a:tr>
              <a:tr h="5320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chi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phí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vnđ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137000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???</a:t>
                      </a:r>
                      <a:endParaRPr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7296947"/>
                  </a:ext>
                </a:extLst>
              </a:tr>
              <a:tr h="532067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???</a:t>
                      </a:r>
                      <a:endParaRPr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124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68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nhuận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85796"/>
              </p:ext>
            </p:extLst>
          </p:nvPr>
        </p:nvGraphicFramePr>
        <p:xfrm>
          <a:off x="0" y="1124744"/>
          <a:ext cx="8719241" cy="5354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632447794"/>
                    </a:ext>
                  </a:extLst>
                </a:gridCol>
                <a:gridCol w="99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0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8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CB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chi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phí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(VNĐ)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(đ/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sp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dự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(đ/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sp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nhuận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dự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(VNĐ)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2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243239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238221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535849"/>
                  </a:ext>
                </a:extLst>
              </a:tr>
              <a:tr h="828092">
                <a:tc gridSpan="6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195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69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1693521" y="1745743"/>
          <a:ext cx="5446595" cy="401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58ADCBE7-D247-40F9-AF36-7F596C746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238578"/>
              </p:ext>
            </p:extLst>
          </p:nvPr>
        </p:nvGraphicFramePr>
        <p:xfrm>
          <a:off x="533400" y="639762"/>
          <a:ext cx="8382001" cy="56695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43000">
                  <a:extLst>
                    <a:ext uri="{9D8B030D-6E8A-4147-A177-3AD203B41FA5}">
                      <a16:colId xmlns:a16="http://schemas.microsoft.com/office/drawing/2014/main" val="2215526332"/>
                    </a:ext>
                  </a:extLst>
                </a:gridCol>
                <a:gridCol w="4839814">
                  <a:extLst>
                    <a:ext uri="{9D8B030D-6E8A-4147-A177-3AD203B41FA5}">
                      <a16:colId xmlns:a16="http://schemas.microsoft.com/office/drawing/2014/main" val="2366346598"/>
                    </a:ext>
                  </a:extLst>
                </a:gridCol>
                <a:gridCol w="1102854">
                  <a:extLst>
                    <a:ext uri="{9D8B030D-6E8A-4147-A177-3AD203B41FA5}">
                      <a16:colId xmlns:a16="http://schemas.microsoft.com/office/drawing/2014/main" val="3347307837"/>
                    </a:ext>
                  </a:extLst>
                </a:gridCol>
                <a:gridCol w="1296333">
                  <a:extLst>
                    <a:ext uri="{9D8B030D-6E8A-4147-A177-3AD203B41FA5}">
                      <a16:colId xmlns:a16="http://schemas.microsoft.com/office/drawing/2014/main" val="452745726"/>
                    </a:ext>
                  </a:extLst>
                </a:gridCol>
              </a:tblGrid>
              <a:tr h="83910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vi-VN" sz="2400" b="1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Tiêu</a:t>
                      </a:r>
                      <a:r>
                        <a:rPr lang="vi-VN" sz="2400" b="1" spc="1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chí</a:t>
                      </a:r>
                      <a:endParaRPr lang="en-US" sz="2400" b="1" dirty="0">
                        <a:effectLst/>
                        <a:latin typeface="+mj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1610" marR="171450" indent="17145" algn="ctr">
                        <a:lnSpc>
                          <a:spcPct val="108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 err="1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b="1" spc="-32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tối</a:t>
                      </a:r>
                      <a:r>
                        <a:rPr lang="vi-VN" sz="2400" b="1" spc="-6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đa</a:t>
                      </a:r>
                      <a:endParaRPr lang="en-US" sz="2400" b="1" dirty="0">
                        <a:effectLst/>
                        <a:latin typeface="+mj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43815" indent="140970" algn="ctr">
                        <a:lnSpc>
                          <a:spcPct val="108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 err="1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vi-VN" sz="2400" b="1" spc="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b="1" spc="-15" dirty="0" err="1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đạt</a:t>
                      </a:r>
                      <a:r>
                        <a:rPr lang="en-US" sz="2400" b="1" spc="-6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b="1" spc="-15" dirty="0" err="1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en-US" sz="2400" b="1" dirty="0">
                        <a:effectLst/>
                        <a:latin typeface="+mj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310383"/>
                  </a:ext>
                </a:extLst>
              </a:tr>
              <a:tr h="657842">
                <a:tc rowSpan="4">
                  <a:txBody>
                    <a:bodyPr/>
                    <a:lstStyle/>
                    <a:p>
                      <a:pPr marL="508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Nội</a:t>
                      </a:r>
                      <a:r>
                        <a:rPr lang="vi-VN" sz="2000" b="1" spc="-5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000" b="1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dung</a:t>
                      </a:r>
                      <a:endParaRPr lang="en-US" sz="2000" dirty="0">
                        <a:effectLst/>
                        <a:latin typeface="+mj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38735" algn="just">
                        <a:lnSpc>
                          <a:spcPct val="102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2000" b="0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000" b="0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2000" b="0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2000" b="0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000" b="0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000" b="0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="0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000" b="0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000" b="0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000" b="0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b="0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dự</a:t>
                      </a:r>
                      <a:r>
                        <a:rPr lang="en-US" sz="2000" b="0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án</a:t>
                      </a:r>
                      <a:r>
                        <a:rPr lang="en-US" sz="2000" b="0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dirty="0">
                        <a:effectLst/>
                        <a:latin typeface="+mj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0" dirty="0">
                        <a:effectLst/>
                        <a:latin typeface="+mj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88307"/>
                  </a:ext>
                </a:extLst>
              </a:tr>
              <a:tr h="776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38735" algn="just">
                        <a:lnSpc>
                          <a:spcPct val="102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b="0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b="0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000" b="0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="0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000" b="0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quy</a:t>
                      </a:r>
                      <a:r>
                        <a:rPr lang="en-US" sz="2000" b="0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định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dirty="0">
                        <a:effectLst/>
                        <a:latin typeface="+mj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0" dirty="0">
                        <a:effectLst/>
                        <a:latin typeface="+mj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45126"/>
                  </a:ext>
                </a:extLst>
              </a:tr>
              <a:tr h="776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38735" algn="just">
                        <a:lnSpc>
                          <a:spcPct val="102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Hương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thơm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ngon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tươi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trưng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món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ăn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+mj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140799"/>
                  </a:ext>
                </a:extLst>
              </a:tr>
              <a:tr h="773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41910" algn="just">
                        <a:lnSpc>
                          <a:spcPct val="102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Đáp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biến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0" dirty="0">
                        <a:effectLst/>
                        <a:latin typeface="+mj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0" dirty="0">
                        <a:effectLst/>
                        <a:latin typeface="+mj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889118"/>
                  </a:ext>
                </a:extLst>
              </a:tr>
              <a:tr h="6718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vi-VN" sz="2000" b="1" spc="-5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Hình</a:t>
                      </a:r>
                      <a:r>
                        <a:rPr lang="vi-VN" sz="2000" b="1" spc="-80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000" b="1" dirty="0" err="1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2000" dirty="0">
                        <a:effectLst/>
                        <a:latin typeface="+mj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38735" algn="just">
                        <a:lnSpc>
                          <a:spcPct val="102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vi-VN" sz="2000" b="0" spc="-10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000" b="0" kern="12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vi-VN" sz="2000" b="0" kern="120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kern="12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vi-VN" sz="2000" b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2000" b="0" spc="-1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huyết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000" b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000" b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vi-VN" sz="2000" b="0" spc="-10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gọn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0" dirty="0">
                        <a:effectLst/>
                        <a:latin typeface="+mj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0" dirty="0">
                        <a:effectLst/>
                        <a:latin typeface="+mj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56909"/>
                  </a:ext>
                </a:extLst>
              </a:tr>
              <a:tr h="7327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000" b="1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b="1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+ </a:t>
                      </a:r>
                    </a:p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Ý </a:t>
                      </a:r>
                      <a:r>
                        <a:rPr lang="en-US" sz="2000" b="1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thức</a:t>
                      </a:r>
                      <a:endParaRPr lang="en-US" sz="2000" dirty="0">
                        <a:effectLst/>
                        <a:latin typeface="Times New Roman" pitchFamily="18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38735" algn="just">
                        <a:lnSpc>
                          <a:spcPct val="102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Giữ</a:t>
                      </a:r>
                      <a:r>
                        <a:rPr lang="en-US" sz="2000" b="0" spc="-5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spc="-5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000" b="0" spc="-5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spc="-5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b="0" spc="-5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spc="-5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sạch</a:t>
                      </a:r>
                      <a:r>
                        <a:rPr lang="en-US" sz="2000" b="0" spc="-5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spc="-5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000" b="0" spc="-5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spc="-5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b="0" spc="-5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000" b="0" spc="-5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b="0" spc="-5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spc="-5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kỉ</a:t>
                      </a:r>
                      <a:r>
                        <a:rPr lang="en-US" sz="2000" b="0" spc="-5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spc="-5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luật</a:t>
                      </a:r>
                      <a:r>
                        <a:rPr lang="en-US" sz="2000" b="0" spc="-5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spc="-5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b="0" spc="-5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spc="-5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000" b="0" spc="-5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spc="-5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000" b="0" spc="-5" baseline="0" dirty="0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spc="-5" baseline="0" dirty="0" err="1"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tốt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0" dirty="0">
                        <a:effectLst/>
                        <a:latin typeface="+mj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413666"/>
                  </a:ext>
                </a:extLst>
              </a:tr>
              <a:tr h="440926">
                <a:tc gridSpan="2">
                  <a:txBody>
                    <a:bodyPr/>
                    <a:lstStyle/>
                    <a:p>
                      <a:pPr marL="1727200" marR="1720850" algn="ctr"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 err="1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Tổng</a:t>
                      </a:r>
                      <a:endParaRPr lang="en-US" sz="2000" b="1" dirty="0">
                        <a:effectLst/>
                        <a:latin typeface="+mj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278765" algn="ctr"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vi-VN" sz="2000" b="0">
                          <a:solidFill>
                            <a:srgbClr val="231F20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2000" b="0">
                        <a:effectLst/>
                        <a:latin typeface="+mj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effectLst/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0" dirty="0">
                        <a:effectLst/>
                        <a:latin typeface="+mj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398817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487362"/>
          </a:xfrm>
        </p:spPr>
        <p:txBody>
          <a:bodyPr>
            <a:noAutofit/>
          </a:bodyPr>
          <a:lstStyle/>
          <a:p>
            <a:pPr marL="1177290" marR="1061085" lvl="0">
              <a:lnSpc>
                <a:spcPct val="100000"/>
              </a:lnSpc>
              <a:spcBef>
                <a:spcPts val="330"/>
              </a:spcBef>
            </a:pPr>
            <a:r>
              <a:rPr lang="vi-VN" sz="3000" b="1" dirty="0">
                <a:solidFill>
                  <a:srgbClr val="0000FF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Tiêu</a:t>
            </a:r>
            <a:r>
              <a:rPr lang="vi-VN" sz="3000" b="1" spc="-50" dirty="0">
                <a:solidFill>
                  <a:srgbClr val="0000FF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0000FF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chí</a:t>
            </a:r>
            <a:r>
              <a:rPr lang="vi-VN" sz="3000" b="1" spc="-55" dirty="0">
                <a:solidFill>
                  <a:srgbClr val="0000FF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0000FF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đánh</a:t>
            </a:r>
            <a:r>
              <a:rPr lang="vi-VN" sz="3000" b="1" spc="-50" dirty="0">
                <a:solidFill>
                  <a:srgbClr val="0000FF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0000FF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giá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dự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án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38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ho Ba Mọi Ninh Thuận Tại Tp Hồ Chí Minh - Bài viết | Faceboo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510" y="1999545"/>
            <a:ext cx="2304256" cy="172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Nho và những lợi ích vàng đối với sức khỏe - YouM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82" y="1999545"/>
            <a:ext cx="2294430" cy="172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46" y="3821611"/>
            <a:ext cx="2144102" cy="1461305"/>
          </a:xfrm>
          <a:prstGeom prst="rect">
            <a:avLst/>
          </a:prstGeom>
          <a:noFill/>
        </p:spPr>
      </p:pic>
      <p:pic>
        <p:nvPicPr>
          <p:cNvPr id="6" name="Picture 5" descr="Có nên ăn mít khi trời nắng nóng? | Vinme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43" y="5472872"/>
            <a:ext cx="2144102" cy="138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8" y="5472872"/>
            <a:ext cx="2448731" cy="138512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72" y="3821611"/>
            <a:ext cx="2377333" cy="146130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616735" y="3140968"/>
            <a:ext cx="530592" cy="2250"/>
          </a:xfrm>
          <a:prstGeom prst="straightConnector1">
            <a:avLst/>
          </a:prstGeom>
          <a:ln w="317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ói Dịch Vụ Vận Chuyển Container Lạnh Bắc Nam Giá Rẻ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9" y="1988840"/>
            <a:ext cx="2188233" cy="176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797" y="3821612"/>
            <a:ext cx="2188233" cy="146130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5858667" y="3140968"/>
            <a:ext cx="568331" cy="10706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 flipH="1">
            <a:off x="2671847" y="4725144"/>
            <a:ext cx="475480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>
          <a:xfrm flipV="1">
            <a:off x="5952817" y="6096644"/>
            <a:ext cx="568331" cy="10706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>
          <a:xfrm flipV="1">
            <a:off x="5865344" y="4714438"/>
            <a:ext cx="568331" cy="10706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>
          <a:xfrm flipH="1">
            <a:off x="2644291" y="6168474"/>
            <a:ext cx="475480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798" y="5472872"/>
            <a:ext cx="2203635" cy="1329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E51B84-EB25-13CE-7167-A1ACA6D39D6A}"/>
              </a:ext>
            </a:extLst>
          </p:cNvPr>
          <p:cNvSpPr txBox="1"/>
          <p:nvPr/>
        </p:nvSpPr>
        <p:spPr>
          <a:xfrm>
            <a:off x="231797" y="285454"/>
            <a:ext cx="851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23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1143</TotalTime>
  <Words>859</Words>
  <Application>Microsoft Office PowerPoint</Application>
  <PresentationFormat>On-screen Show (4:3)</PresentationFormat>
  <Paragraphs>212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KHỞI ĐỘNG</vt:lpstr>
      <vt:lpstr>PowerPoint Presentation</vt:lpstr>
      <vt:lpstr>PowerPoint Presentation</vt:lpstr>
      <vt:lpstr>CÁC BƯỚC THỰC HIỆN </vt:lpstr>
      <vt:lpstr>Bảng dự toán chi phí (VNĐ)</vt:lpstr>
      <vt:lpstr>Dự tính lợi nhuận</vt:lpstr>
      <vt:lpstr>Tiêu chí đánh giá cho dự án</vt:lpstr>
      <vt:lpstr>PowerPoint Presentation</vt:lpstr>
      <vt:lpstr>Bảng giá niêm yết công khai ngày 04/04/2024 (VNĐ)</vt:lpstr>
      <vt:lpstr>Dự tính lợi nhuận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Khatmau_sr</dc:creator>
  <cp:lastModifiedBy>Administrator</cp:lastModifiedBy>
  <cp:revision>93</cp:revision>
  <dcterms:created xsi:type="dcterms:W3CDTF">2022-08-05T07:24:24Z</dcterms:created>
  <dcterms:modified xsi:type="dcterms:W3CDTF">2025-11-25T07:50:22Z</dcterms:modified>
</cp:coreProperties>
</file>