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5" r:id="rId4"/>
    <p:sldId id="329" r:id="rId5"/>
    <p:sldId id="331" r:id="rId6"/>
    <p:sldId id="301" r:id="rId7"/>
    <p:sldId id="332" r:id="rId8"/>
    <p:sldId id="268" r:id="rId9"/>
    <p:sldId id="276" r:id="rId10"/>
    <p:sldId id="333" r:id="rId11"/>
    <p:sldId id="322" r:id="rId12"/>
    <p:sldId id="334" r:id="rId13"/>
    <p:sldId id="335" r:id="rId14"/>
    <p:sldId id="336" r:id="rId15"/>
    <p:sldId id="337" r:id="rId16"/>
    <p:sldId id="339" r:id="rId17"/>
    <p:sldId id="340" r:id="rId18"/>
    <p:sldId id="341" r:id="rId19"/>
    <p:sldId id="342" r:id="rId20"/>
    <p:sldId id="343" r:id="rId21"/>
    <p:sldId id="314" r:id="rId22"/>
    <p:sldId id="327" r:id="rId23"/>
    <p:sldId id="317" r:id="rId24"/>
    <p:sldId id="318"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DA4B-D90C-ACD5-E840-E357625C5D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B14C9C9-4B93-FA37-7466-B5CEA826F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D50A56B-F0BD-A25C-7790-87D9E560D93B}"/>
              </a:ext>
            </a:extLst>
          </p:cNvPr>
          <p:cNvSpPr>
            <a:spLocks noGrp="1"/>
          </p:cNvSpPr>
          <p:nvPr>
            <p:ph type="dt" sz="half" idx="10"/>
          </p:nvPr>
        </p:nvSpPr>
        <p:spPr/>
        <p:txBody>
          <a:bodyPr/>
          <a:lstStyle/>
          <a:p>
            <a:fld id="{698B499B-DE22-4EA9-9766-619B6CEB6E8A}" type="datetimeFigureOut">
              <a:rPr lang="vi-VN" smtClean="0"/>
              <a:t>22/11/2025</a:t>
            </a:fld>
            <a:endParaRPr lang="vi-VN"/>
          </a:p>
        </p:txBody>
      </p:sp>
      <p:sp>
        <p:nvSpPr>
          <p:cNvPr id="5" name="Footer Placeholder 4">
            <a:extLst>
              <a:ext uri="{FF2B5EF4-FFF2-40B4-BE49-F238E27FC236}">
                <a16:creationId xmlns:a16="http://schemas.microsoft.com/office/drawing/2014/main" id="{D013B799-8F13-1F2B-6B38-6553BFE9BF0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6FD5247-37D6-99BA-81EA-1CE6300268AE}"/>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667950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6EF81-674A-FCA8-903E-01BFB282D08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33F3FD9-DBAB-0C12-2A86-A69CAF2BBB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5547E22-A0A7-1836-0542-2918E73D285B}"/>
              </a:ext>
            </a:extLst>
          </p:cNvPr>
          <p:cNvSpPr>
            <a:spLocks noGrp="1"/>
          </p:cNvSpPr>
          <p:nvPr>
            <p:ph type="dt" sz="half" idx="10"/>
          </p:nvPr>
        </p:nvSpPr>
        <p:spPr/>
        <p:txBody>
          <a:bodyPr/>
          <a:lstStyle/>
          <a:p>
            <a:fld id="{698B499B-DE22-4EA9-9766-619B6CEB6E8A}" type="datetimeFigureOut">
              <a:rPr lang="vi-VN" smtClean="0"/>
              <a:t>22/11/2025</a:t>
            </a:fld>
            <a:endParaRPr lang="vi-VN"/>
          </a:p>
        </p:txBody>
      </p:sp>
      <p:sp>
        <p:nvSpPr>
          <p:cNvPr id="5" name="Footer Placeholder 4">
            <a:extLst>
              <a:ext uri="{FF2B5EF4-FFF2-40B4-BE49-F238E27FC236}">
                <a16:creationId xmlns:a16="http://schemas.microsoft.com/office/drawing/2014/main" id="{8D8574CE-3DAA-88EE-EBA8-C70BE8FA57F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AE2CC32-1326-2F00-B1C3-B927110FB340}"/>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349854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5B71B2-0229-F22D-BD13-9853C75B74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AB756E6-6389-5D00-3A01-B319B57CF3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54919EC-47CF-19A0-DAAA-B94ECA1ABEFC}"/>
              </a:ext>
            </a:extLst>
          </p:cNvPr>
          <p:cNvSpPr>
            <a:spLocks noGrp="1"/>
          </p:cNvSpPr>
          <p:nvPr>
            <p:ph type="dt" sz="half" idx="10"/>
          </p:nvPr>
        </p:nvSpPr>
        <p:spPr/>
        <p:txBody>
          <a:bodyPr/>
          <a:lstStyle/>
          <a:p>
            <a:fld id="{698B499B-DE22-4EA9-9766-619B6CEB6E8A}" type="datetimeFigureOut">
              <a:rPr lang="vi-VN" smtClean="0"/>
              <a:t>22/11/2025</a:t>
            </a:fld>
            <a:endParaRPr lang="vi-VN"/>
          </a:p>
        </p:txBody>
      </p:sp>
      <p:sp>
        <p:nvSpPr>
          <p:cNvPr id="5" name="Footer Placeholder 4">
            <a:extLst>
              <a:ext uri="{FF2B5EF4-FFF2-40B4-BE49-F238E27FC236}">
                <a16:creationId xmlns:a16="http://schemas.microsoft.com/office/drawing/2014/main" id="{057096EF-F530-9B45-4F07-72E01238F4D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351636C-B06B-1BE0-2F78-0D04853316AD}"/>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184225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56A6-02F1-999D-9261-AEC2AE0C79E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3C19176-5820-EAD2-A50E-F6496FE409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513877D-2633-2559-2202-5EA8D6D4FC03}"/>
              </a:ext>
            </a:extLst>
          </p:cNvPr>
          <p:cNvSpPr>
            <a:spLocks noGrp="1"/>
          </p:cNvSpPr>
          <p:nvPr>
            <p:ph type="dt" sz="half" idx="10"/>
          </p:nvPr>
        </p:nvSpPr>
        <p:spPr/>
        <p:txBody>
          <a:bodyPr/>
          <a:lstStyle/>
          <a:p>
            <a:fld id="{698B499B-DE22-4EA9-9766-619B6CEB6E8A}" type="datetimeFigureOut">
              <a:rPr lang="vi-VN" smtClean="0"/>
              <a:t>22/11/2025</a:t>
            </a:fld>
            <a:endParaRPr lang="vi-VN"/>
          </a:p>
        </p:txBody>
      </p:sp>
      <p:sp>
        <p:nvSpPr>
          <p:cNvPr id="5" name="Footer Placeholder 4">
            <a:extLst>
              <a:ext uri="{FF2B5EF4-FFF2-40B4-BE49-F238E27FC236}">
                <a16:creationId xmlns:a16="http://schemas.microsoft.com/office/drawing/2014/main" id="{4C0501E1-A900-1678-ED46-D24E12CB559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239A219-D3AF-D3D8-AF50-7F8D7D078500}"/>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85344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E618-C4F1-FC40-82A7-F19F833E65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BF121AC-7EF3-4403-C648-F6EE9C5924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D1695B-B9C4-A938-EE0F-3942B1188637}"/>
              </a:ext>
            </a:extLst>
          </p:cNvPr>
          <p:cNvSpPr>
            <a:spLocks noGrp="1"/>
          </p:cNvSpPr>
          <p:nvPr>
            <p:ph type="dt" sz="half" idx="10"/>
          </p:nvPr>
        </p:nvSpPr>
        <p:spPr/>
        <p:txBody>
          <a:bodyPr/>
          <a:lstStyle/>
          <a:p>
            <a:fld id="{698B499B-DE22-4EA9-9766-619B6CEB6E8A}" type="datetimeFigureOut">
              <a:rPr lang="vi-VN" smtClean="0"/>
              <a:t>22/11/2025</a:t>
            </a:fld>
            <a:endParaRPr lang="vi-VN"/>
          </a:p>
        </p:txBody>
      </p:sp>
      <p:sp>
        <p:nvSpPr>
          <p:cNvPr id="5" name="Footer Placeholder 4">
            <a:extLst>
              <a:ext uri="{FF2B5EF4-FFF2-40B4-BE49-F238E27FC236}">
                <a16:creationId xmlns:a16="http://schemas.microsoft.com/office/drawing/2014/main" id="{AB4605A2-A87C-4091-3842-42EDC8CF3A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D9339D0-208B-C453-437E-166046D99DD9}"/>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278074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BC32-F157-2A0D-D06C-4D12290989D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F75790D-1649-119C-6879-5E1593B49F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DCA2200-E9FB-D0D6-E15C-6A41A72A3A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2CAE2FD-3B46-9A85-3B67-85AA919F4F4B}"/>
              </a:ext>
            </a:extLst>
          </p:cNvPr>
          <p:cNvSpPr>
            <a:spLocks noGrp="1"/>
          </p:cNvSpPr>
          <p:nvPr>
            <p:ph type="dt" sz="half" idx="10"/>
          </p:nvPr>
        </p:nvSpPr>
        <p:spPr/>
        <p:txBody>
          <a:bodyPr/>
          <a:lstStyle/>
          <a:p>
            <a:fld id="{698B499B-DE22-4EA9-9766-619B6CEB6E8A}" type="datetimeFigureOut">
              <a:rPr lang="vi-VN" smtClean="0"/>
              <a:t>22/11/2025</a:t>
            </a:fld>
            <a:endParaRPr lang="vi-VN"/>
          </a:p>
        </p:txBody>
      </p:sp>
      <p:sp>
        <p:nvSpPr>
          <p:cNvPr id="6" name="Footer Placeholder 5">
            <a:extLst>
              <a:ext uri="{FF2B5EF4-FFF2-40B4-BE49-F238E27FC236}">
                <a16:creationId xmlns:a16="http://schemas.microsoft.com/office/drawing/2014/main" id="{C6289779-6A4A-2636-0BD9-CD3D467067E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5041DE1-EFA8-D01C-B478-AB9076C4C72D}"/>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248887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53A3-49CA-E5D5-2142-02546D8F2AE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DC961D7-6488-2D02-24FC-FF882EFA0E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8FFEF8-0C24-2052-5999-0B7FB157C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C5A6254-A55A-CD4F-5940-ABD5476CA4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149D14-3111-F71D-FE13-7E361D4DBB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FD8060D-5169-99C8-BCDE-14B0EBC7606A}"/>
              </a:ext>
            </a:extLst>
          </p:cNvPr>
          <p:cNvSpPr>
            <a:spLocks noGrp="1"/>
          </p:cNvSpPr>
          <p:nvPr>
            <p:ph type="dt" sz="half" idx="10"/>
          </p:nvPr>
        </p:nvSpPr>
        <p:spPr/>
        <p:txBody>
          <a:bodyPr/>
          <a:lstStyle/>
          <a:p>
            <a:fld id="{698B499B-DE22-4EA9-9766-619B6CEB6E8A}" type="datetimeFigureOut">
              <a:rPr lang="vi-VN" smtClean="0"/>
              <a:t>22/11/2025</a:t>
            </a:fld>
            <a:endParaRPr lang="vi-VN"/>
          </a:p>
        </p:txBody>
      </p:sp>
      <p:sp>
        <p:nvSpPr>
          <p:cNvPr id="8" name="Footer Placeholder 7">
            <a:extLst>
              <a:ext uri="{FF2B5EF4-FFF2-40B4-BE49-F238E27FC236}">
                <a16:creationId xmlns:a16="http://schemas.microsoft.com/office/drawing/2014/main" id="{A1BF2893-3283-A7BC-832C-A16EF4AAEB4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8068012A-4CD0-64CA-2DD0-D65DCB640AEE}"/>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4193997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4190D-8819-2439-5936-00573470335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23A2955-F3F8-B428-29E2-012BC14D33AE}"/>
              </a:ext>
            </a:extLst>
          </p:cNvPr>
          <p:cNvSpPr>
            <a:spLocks noGrp="1"/>
          </p:cNvSpPr>
          <p:nvPr>
            <p:ph type="dt" sz="half" idx="10"/>
          </p:nvPr>
        </p:nvSpPr>
        <p:spPr/>
        <p:txBody>
          <a:bodyPr/>
          <a:lstStyle/>
          <a:p>
            <a:fld id="{698B499B-DE22-4EA9-9766-619B6CEB6E8A}" type="datetimeFigureOut">
              <a:rPr lang="vi-VN" smtClean="0"/>
              <a:t>22/11/2025</a:t>
            </a:fld>
            <a:endParaRPr lang="vi-VN"/>
          </a:p>
        </p:txBody>
      </p:sp>
      <p:sp>
        <p:nvSpPr>
          <p:cNvPr id="4" name="Footer Placeholder 3">
            <a:extLst>
              <a:ext uri="{FF2B5EF4-FFF2-40B4-BE49-F238E27FC236}">
                <a16:creationId xmlns:a16="http://schemas.microsoft.com/office/drawing/2014/main" id="{1C24B686-7189-A898-BF64-B2491B55F13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2862F57-D534-63BD-677A-F10D8ACA833D}"/>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99588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278B35-09F4-69E1-EDA2-2DB648265D6F}"/>
              </a:ext>
            </a:extLst>
          </p:cNvPr>
          <p:cNvSpPr>
            <a:spLocks noGrp="1"/>
          </p:cNvSpPr>
          <p:nvPr>
            <p:ph type="dt" sz="half" idx="10"/>
          </p:nvPr>
        </p:nvSpPr>
        <p:spPr/>
        <p:txBody>
          <a:bodyPr/>
          <a:lstStyle/>
          <a:p>
            <a:fld id="{698B499B-DE22-4EA9-9766-619B6CEB6E8A}" type="datetimeFigureOut">
              <a:rPr lang="vi-VN" smtClean="0"/>
              <a:t>22/11/2025</a:t>
            </a:fld>
            <a:endParaRPr lang="vi-VN"/>
          </a:p>
        </p:txBody>
      </p:sp>
      <p:sp>
        <p:nvSpPr>
          <p:cNvPr id="3" name="Footer Placeholder 2">
            <a:extLst>
              <a:ext uri="{FF2B5EF4-FFF2-40B4-BE49-F238E27FC236}">
                <a16:creationId xmlns:a16="http://schemas.microsoft.com/office/drawing/2014/main" id="{7E334F26-1424-C4D5-6070-EEE2F0955BD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43300926-4A1C-CE1A-5D92-93E36741A385}"/>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1126735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1E3F8-DF57-88E6-3597-7101E0B203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EA0475E-DAC0-F0AC-BAB5-89BA89D0B4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E42DFAA-1B74-368D-26B2-25C20A0C5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40780F-C106-DC91-8F23-8A65837339CC}"/>
              </a:ext>
            </a:extLst>
          </p:cNvPr>
          <p:cNvSpPr>
            <a:spLocks noGrp="1"/>
          </p:cNvSpPr>
          <p:nvPr>
            <p:ph type="dt" sz="half" idx="10"/>
          </p:nvPr>
        </p:nvSpPr>
        <p:spPr/>
        <p:txBody>
          <a:bodyPr/>
          <a:lstStyle/>
          <a:p>
            <a:fld id="{698B499B-DE22-4EA9-9766-619B6CEB6E8A}" type="datetimeFigureOut">
              <a:rPr lang="vi-VN" smtClean="0"/>
              <a:t>22/11/2025</a:t>
            </a:fld>
            <a:endParaRPr lang="vi-VN"/>
          </a:p>
        </p:txBody>
      </p:sp>
      <p:sp>
        <p:nvSpPr>
          <p:cNvPr id="6" name="Footer Placeholder 5">
            <a:extLst>
              <a:ext uri="{FF2B5EF4-FFF2-40B4-BE49-F238E27FC236}">
                <a16:creationId xmlns:a16="http://schemas.microsoft.com/office/drawing/2014/main" id="{E5876131-194F-FB8F-7832-32D9570E752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7D94047-EC82-23F0-5C1E-F0D01CFC2201}"/>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132658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661F-DE1B-DF95-AF60-037FCB1BAA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2552931F-9086-D858-F3A1-3A4C0BEF70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DBB118FF-8014-EC7C-BA2C-4743AC196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CE02E3-588B-A2C9-415D-CAAD563C4110}"/>
              </a:ext>
            </a:extLst>
          </p:cNvPr>
          <p:cNvSpPr>
            <a:spLocks noGrp="1"/>
          </p:cNvSpPr>
          <p:nvPr>
            <p:ph type="dt" sz="half" idx="10"/>
          </p:nvPr>
        </p:nvSpPr>
        <p:spPr/>
        <p:txBody>
          <a:bodyPr/>
          <a:lstStyle/>
          <a:p>
            <a:fld id="{698B499B-DE22-4EA9-9766-619B6CEB6E8A}" type="datetimeFigureOut">
              <a:rPr lang="vi-VN" smtClean="0"/>
              <a:t>22/11/2025</a:t>
            </a:fld>
            <a:endParaRPr lang="vi-VN"/>
          </a:p>
        </p:txBody>
      </p:sp>
      <p:sp>
        <p:nvSpPr>
          <p:cNvPr id="6" name="Footer Placeholder 5">
            <a:extLst>
              <a:ext uri="{FF2B5EF4-FFF2-40B4-BE49-F238E27FC236}">
                <a16:creationId xmlns:a16="http://schemas.microsoft.com/office/drawing/2014/main" id="{9C6D5BC9-E963-9C5C-68A4-851017F6B95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5A5693E-3A9D-3B91-50EA-19083F08DF6A}"/>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3670242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1478F3-7D11-720C-40E8-B9B6CFEAC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F2D70EB-8143-3DB7-E32D-61ABCF6DCD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ECE456-43E6-D628-02CB-EFAAD8418F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B499B-DE22-4EA9-9766-619B6CEB6E8A}" type="datetimeFigureOut">
              <a:rPr lang="vi-VN" smtClean="0"/>
              <a:t>22/11/2025</a:t>
            </a:fld>
            <a:endParaRPr lang="vi-VN"/>
          </a:p>
        </p:txBody>
      </p:sp>
      <p:sp>
        <p:nvSpPr>
          <p:cNvPr id="5" name="Footer Placeholder 4">
            <a:extLst>
              <a:ext uri="{FF2B5EF4-FFF2-40B4-BE49-F238E27FC236}">
                <a16:creationId xmlns:a16="http://schemas.microsoft.com/office/drawing/2014/main" id="{1A45D889-8DC3-BF93-4A24-7E7DE83DA7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3A551921-F14F-D258-C5BE-EFBCB6B357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7398D-76DB-47BC-8329-601868DA83DA}" type="slidenum">
              <a:rPr lang="vi-VN" smtClean="0"/>
              <a:t>‹#›</a:t>
            </a:fld>
            <a:endParaRPr lang="vi-VN"/>
          </a:p>
        </p:txBody>
      </p:sp>
    </p:spTree>
    <p:extLst>
      <p:ext uri="{BB962C8B-B14F-4D97-AF65-F5344CB8AC3E}">
        <p14:creationId xmlns:p14="http://schemas.microsoft.com/office/powerpoint/2010/main" val="2747397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9">
            <a:extLst>
              <a:ext uri="{FF2B5EF4-FFF2-40B4-BE49-F238E27FC236}">
                <a16:creationId xmlns:a16="http://schemas.microsoft.com/office/drawing/2014/main" id="{7C751F96-F949-0601-26AD-1227B3E3097D}"/>
              </a:ext>
            </a:extLst>
          </p:cNvPr>
          <p:cNvSpPr>
            <a:spLocks noChangeArrowheads="1" noChangeShapeType="1" noTextEdit="1"/>
          </p:cNvSpPr>
          <p:nvPr/>
        </p:nvSpPr>
        <p:spPr bwMode="auto">
          <a:xfrm>
            <a:off x="144379" y="22226"/>
            <a:ext cx="12047621" cy="3025775"/>
          </a:xfrm>
          <a:prstGeom prst="rect">
            <a:avLst/>
          </a:prstGeom>
        </p:spPr>
        <p:txBody>
          <a:bodyPr wrap="none" fromWordArt="1">
            <a:prstTxWarp prst="textDeflate">
              <a:avLst>
                <a:gd name="adj" fmla="val 26227"/>
              </a:avLst>
            </a:prstTxWarp>
          </a:bodyPr>
          <a:lstStyle/>
          <a:p>
            <a:pPr algn="ctr"/>
            <a:r>
              <a:rPr lang="vi-VN" sz="3600" kern="10" dirty="0">
                <a:ln w="9525">
                  <a:solidFill>
                    <a:srgbClr val="000000"/>
                  </a:solidFill>
                  <a:round/>
                  <a:headEnd/>
                  <a:tailEnd/>
                </a:ln>
                <a:solidFill>
                  <a:srgbClr val="CC0000"/>
                </a:solidFill>
                <a:latin typeface="Times New Roman" panose="02020603050405020304" pitchFamily="18" charset="0"/>
                <a:cs typeface="Times New Roman" panose="02020603050405020304" pitchFamily="18" charset="0"/>
              </a:rPr>
              <a:t>CHỦ ĐỀ 6:</a:t>
            </a:r>
          </a:p>
          <a:p>
            <a:pPr algn="ctr"/>
            <a:r>
              <a:rPr lang="vi-VN" sz="3600" kern="10" dirty="0">
                <a:ln w="9525">
                  <a:solidFill>
                    <a:srgbClr val="000000"/>
                  </a:solidFill>
                  <a:round/>
                  <a:headEnd/>
                  <a:tailEnd/>
                </a:ln>
                <a:solidFill>
                  <a:srgbClr val="CC0000"/>
                </a:solidFill>
                <a:latin typeface="Times New Roman" panose="02020603050405020304" pitchFamily="18" charset="0"/>
                <a:cs typeface="Times New Roman" panose="02020603050405020304" pitchFamily="18" charset="0"/>
              </a:rPr>
              <a:t>TRAO ĐỔI CHẤT VÀ CHUYỂN HÓA NĂNG LƯỢNG Ở TẾ BÀO</a:t>
            </a:r>
          </a:p>
        </p:txBody>
      </p:sp>
      <p:sp>
        <p:nvSpPr>
          <p:cNvPr id="3" name="WordArt 5">
            <a:extLst>
              <a:ext uri="{FF2B5EF4-FFF2-40B4-BE49-F238E27FC236}">
                <a16:creationId xmlns:a16="http://schemas.microsoft.com/office/drawing/2014/main" id="{73F96624-086E-4902-E2FB-EA2270F2E5CC}"/>
              </a:ext>
            </a:extLst>
          </p:cNvPr>
          <p:cNvSpPr>
            <a:spLocks noChangeArrowheads="1" noChangeShapeType="1" noTextEdit="1"/>
          </p:cNvSpPr>
          <p:nvPr/>
        </p:nvSpPr>
        <p:spPr bwMode="auto">
          <a:xfrm rot="726270">
            <a:off x="5041461" y="2377485"/>
            <a:ext cx="1400175" cy="1300163"/>
          </a:xfrm>
          <a:prstGeom prst="rect">
            <a:avLst/>
          </a:prstGeom>
        </p:spPr>
        <p:txBody>
          <a:bodyPr wrap="none" fromWordArt="1">
            <a:prstTxWarp prst="textSlantUp">
              <a:avLst>
                <a:gd name="adj" fmla="val 32056"/>
              </a:avLst>
            </a:prstTxWarp>
          </a:bodyPr>
          <a:lstStyle/>
          <a:p>
            <a:pPr algn="ctr"/>
            <a:r>
              <a:rPr lang="vi-VN" sz="3600" b="1" kern="10" dirty="0">
                <a:ln w="9525">
                  <a:solidFill>
                    <a:srgbClr val="0000FF"/>
                  </a:solidFill>
                  <a:round/>
                  <a:headEnd/>
                  <a:tailEnd/>
                </a:ln>
                <a:solidFill>
                  <a:srgbClr val="008000"/>
                </a:solidFill>
                <a:effectLst>
                  <a:outerShdw dist="53882" dir="2700000" algn="ctr" rotWithShape="0">
                    <a:srgbClr val="9999FF">
                      <a:alpha val="79999"/>
                    </a:srgbClr>
                  </a:outerShdw>
                </a:effectLst>
              </a:rPr>
              <a:t>BÀI </a:t>
            </a:r>
            <a:r>
              <a:rPr lang="en-US" sz="3600" b="1" kern="10" dirty="0">
                <a:ln w="9525">
                  <a:solidFill>
                    <a:srgbClr val="0000FF"/>
                  </a:solidFill>
                  <a:round/>
                  <a:headEnd/>
                  <a:tailEnd/>
                </a:ln>
                <a:solidFill>
                  <a:srgbClr val="008000"/>
                </a:solidFill>
                <a:effectLst>
                  <a:outerShdw dist="53882" dir="2700000" algn="ctr" rotWithShape="0">
                    <a:srgbClr val="9999FF">
                      <a:alpha val="79999"/>
                    </a:srgbClr>
                  </a:outerShdw>
                </a:effectLst>
              </a:rPr>
              <a:t>9</a:t>
            </a:r>
            <a:endParaRPr lang="vi-VN" sz="3600" b="1" kern="10" dirty="0">
              <a:ln w="9525">
                <a:solidFill>
                  <a:srgbClr val="0000FF"/>
                </a:solidFill>
                <a:round/>
                <a:headEnd/>
                <a:tailEnd/>
              </a:ln>
              <a:solidFill>
                <a:srgbClr val="008000"/>
              </a:solidFill>
              <a:effectLst>
                <a:outerShdw dist="53882" dir="2700000" algn="ctr" rotWithShape="0">
                  <a:srgbClr val="9999FF">
                    <a:alpha val="79999"/>
                  </a:srgbClr>
                </a:outerShdw>
              </a:effectLst>
            </a:endParaRPr>
          </a:p>
        </p:txBody>
      </p:sp>
      <p:sp>
        <p:nvSpPr>
          <p:cNvPr id="5" name="WordArt 8">
            <a:extLst>
              <a:ext uri="{FF2B5EF4-FFF2-40B4-BE49-F238E27FC236}">
                <a16:creationId xmlns:a16="http://schemas.microsoft.com/office/drawing/2014/main" id="{0CB80D93-9235-D8C7-78FC-30809E1E6984}"/>
              </a:ext>
            </a:extLst>
          </p:cNvPr>
          <p:cNvSpPr>
            <a:spLocks noChangeArrowheads="1" noChangeShapeType="1" noTextEdit="1"/>
          </p:cNvSpPr>
          <p:nvPr/>
        </p:nvSpPr>
        <p:spPr bwMode="auto">
          <a:xfrm>
            <a:off x="978568" y="3740301"/>
            <a:ext cx="10379242" cy="1527252"/>
          </a:xfrm>
          <a:prstGeom prst="rect">
            <a:avLst/>
          </a:prstGeom>
        </p:spPr>
        <p:txBody>
          <a:bodyPr wrap="none" fromWordArt="1">
            <a:prstTxWarp prst="textPlain">
              <a:avLst>
                <a:gd name="adj" fmla="val 50000"/>
              </a:avLst>
            </a:prstTxWarp>
          </a:bodyPr>
          <a:lstStyle/>
          <a:p>
            <a:pPr algn="ctr"/>
            <a:r>
              <a:rPr lang="en-US"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TRAO ĐỔI CHẤT QUA MÀNG SINH CHẤT</a:t>
            </a:r>
            <a:endParaRPr lang="vi-VN" sz="2000" b="1" kern="10" dirty="0">
              <a:ln w="19050">
                <a:solidFill>
                  <a:srgbClr val="800000"/>
                </a:solidFill>
                <a:round/>
                <a:headEnd/>
                <a:tailEnd/>
              </a:ln>
              <a:solidFill>
                <a:srgbClr val="FF66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F5ACD8E-35B7-DE61-6C04-4506D9F2FB36}"/>
              </a:ext>
            </a:extLst>
          </p:cNvPr>
          <p:cNvSpPr>
            <a:spLocks noGrp="1" noChangeArrowheads="1"/>
          </p:cNvSpPr>
          <p:nvPr>
            <p:ph type="title"/>
          </p:nvPr>
        </p:nvSpPr>
        <p:spPr>
          <a:xfrm>
            <a:off x="742122" y="152400"/>
            <a:ext cx="10795454" cy="1023588"/>
          </a:xfrm>
        </p:spPr>
        <p:txBody>
          <a:bodyPr>
            <a:normAutofit/>
          </a:bodyPr>
          <a:lstStyle/>
          <a:p>
            <a:r>
              <a:rPr lang="en-US" sz="4000" b="1" dirty="0">
                <a:solidFill>
                  <a:srgbClr val="0000FF"/>
                </a:solidFill>
                <a:effectLst/>
                <a:latin typeface="Times New Roman" panose="02020603050405020304" pitchFamily="18" charset="0"/>
                <a:ea typeface="Times New Roman" panose="02020603050405020304" pitchFamily="18" charset="0"/>
              </a:rPr>
              <a:t>IV</a:t>
            </a:r>
            <a:r>
              <a:rPr lang="vi-VN" sz="4000" b="1" dirty="0">
                <a:solidFill>
                  <a:srgbClr val="0000FF"/>
                </a:solidFill>
                <a:effectLst/>
                <a:latin typeface="Times New Roman" panose="02020603050405020304" pitchFamily="18" charset="0"/>
                <a:ea typeface="Times New Roman" panose="02020603050405020304" pitchFamily="18" charset="0"/>
              </a:rPr>
              <a:t>. Sự nhập bào và xuất bào</a:t>
            </a:r>
            <a:endParaRPr lang="en-US" altLang="vi-VN" sz="4000" b="1" dirty="0">
              <a:solidFill>
                <a:srgbClr val="0000FF"/>
              </a:solidFill>
              <a:latin typeface="Times New Roman" panose="02020603050405020304" pitchFamily="18" charset="0"/>
            </a:endParaRPr>
          </a:p>
        </p:txBody>
      </p:sp>
      <p:sp>
        <p:nvSpPr>
          <p:cNvPr id="9219" name="Rectangle 3">
            <a:extLst>
              <a:ext uri="{FF2B5EF4-FFF2-40B4-BE49-F238E27FC236}">
                <a16:creationId xmlns:a16="http://schemas.microsoft.com/office/drawing/2014/main" id="{827D29EA-DBEA-0E03-7F5C-20C0F08A848C}"/>
              </a:ext>
            </a:extLst>
          </p:cNvPr>
          <p:cNvSpPr>
            <a:spLocks noGrp="1" noChangeArrowheads="1"/>
          </p:cNvSpPr>
          <p:nvPr>
            <p:ph type="body" idx="1"/>
          </p:nvPr>
        </p:nvSpPr>
        <p:spPr>
          <a:xfrm>
            <a:off x="742122" y="1020357"/>
            <a:ext cx="10427626" cy="2133660"/>
          </a:xfrm>
        </p:spPr>
        <p:txBody>
          <a:bodyPr>
            <a:noAutofit/>
          </a:bodyPr>
          <a:lstStyle/>
          <a:p>
            <a:pPr marL="0" marR="0" indent="0" algn="just">
              <a:lnSpc>
                <a:spcPct val="107000"/>
              </a:lnSpc>
              <a:spcBef>
                <a:spcPts val="0"/>
              </a:spcBef>
              <a:spcAft>
                <a:spcPts val="0"/>
              </a:spcAft>
              <a:buNone/>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Các phân tử lớn như protein, polysaccharide,... được vận chuyển trong các túi được hình thành từ màng thông qua sự nhập bào và xuất bào.</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a:p>
            <a:pPr marL="0" marR="0" indent="0" algn="just">
              <a:lnSpc>
                <a:spcPct val="107000"/>
              </a:lnSpc>
              <a:spcBef>
                <a:spcPts val="0"/>
              </a:spcBef>
              <a:spcAft>
                <a:spcPts val="0"/>
              </a:spcAft>
              <a:buNone/>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Đây cũng là một dạng vận chuyển chủ động và tiêu tốn năng lượng.</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a:p>
            <a:pPr marL="0" marR="0" indent="0" algn="just">
              <a:lnSpc>
                <a:spcPct val="107000"/>
              </a:lnSpc>
              <a:spcBef>
                <a:spcPts val="0"/>
              </a:spcBef>
              <a:spcAft>
                <a:spcPts val="0"/>
              </a:spcAft>
              <a:buNone/>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quá trình nhập bào, tế bào có thể vận chuyển các phân tử lớn hay thậm chí cả tế bào khác (</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 thực bào</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hoặc một lượng lớn chất lỏng (</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 ẩm bào</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0000"/>
              </a:lnSpc>
              <a:spcBef>
                <a:spcPct val="50000"/>
              </a:spcBef>
              <a:buNone/>
            </a:pPr>
            <a:endParaRPr lang="en-US" altLang="vi-VN" sz="2400" b="1" dirty="0">
              <a:latin typeface="Times New Roman" panose="02020603050405020304" pitchFamily="18" charset="0"/>
            </a:endParaRPr>
          </a:p>
        </p:txBody>
      </p:sp>
      <p:pic>
        <p:nvPicPr>
          <p:cNvPr id="9" name="Picture 8">
            <a:extLst>
              <a:ext uri="{FF2B5EF4-FFF2-40B4-BE49-F238E27FC236}">
                <a16:creationId xmlns:a16="http://schemas.microsoft.com/office/drawing/2014/main" id="{78C88E9A-E2D2-3972-0EA6-C5F431F9D242}"/>
              </a:ext>
            </a:extLst>
          </p:cNvPr>
          <p:cNvPicPr>
            <a:picLocks noChangeAspect="1"/>
          </p:cNvPicPr>
          <p:nvPr/>
        </p:nvPicPr>
        <p:blipFill>
          <a:blip r:embed="rId2"/>
          <a:stretch>
            <a:fillRect/>
          </a:stretch>
        </p:blipFill>
        <p:spPr>
          <a:xfrm>
            <a:off x="1553701" y="3458676"/>
            <a:ext cx="9177753" cy="2504802"/>
          </a:xfrm>
          <a:prstGeom prst="rect">
            <a:avLst/>
          </a:prstGeom>
        </p:spPr>
      </p:pic>
    </p:spTree>
    <p:extLst>
      <p:ext uri="{BB962C8B-B14F-4D97-AF65-F5344CB8AC3E}">
        <p14:creationId xmlns:p14="http://schemas.microsoft.com/office/powerpoint/2010/main" val="1218440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ff.agu.edu.vn/ntkduyen/baithi/vcccqmsc/ga_files/1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77250" y="1628800"/>
            <a:ext cx="8367223"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660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B25C137-EDC2-6AFB-6325-42A42CC5E674}"/>
              </a:ext>
            </a:extLst>
          </p:cNvPr>
          <p:cNvSpPr>
            <a:spLocks noGrp="1" noChangeArrowheads="1"/>
          </p:cNvSpPr>
          <p:nvPr>
            <p:ph type="title"/>
          </p:nvPr>
        </p:nvSpPr>
        <p:spPr>
          <a:xfrm>
            <a:off x="726823" y="695739"/>
            <a:ext cx="10738353" cy="1023588"/>
          </a:xfrm>
        </p:spPr>
        <p:txBody>
          <a:bodyPr>
            <a:noAutofit/>
          </a:bodyPr>
          <a:lstStyle/>
          <a:p>
            <a:pPr>
              <a:lnSpc>
                <a:spcPct val="107000"/>
              </a:lnSpc>
              <a:spcBef>
                <a:spcPts val="0"/>
              </a:spcBef>
            </a:pPr>
            <a:r>
              <a:rPr lang="vi-VN"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 Thực hành về sự vận chuyển qua màng</a:t>
            </a:r>
            <a:br>
              <a:rPr lang="vi-VN"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 Tìm hiểu về tính thấm chọn lọc của tế bào sống</a:t>
            </a:r>
            <a:br>
              <a:rPr lang="vi-VN" sz="36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rPr>
            </a:br>
            <a:endParaRPr lang="vi-VN" sz="36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DF5DB-8E2D-85C5-3D39-A649CE84CDA4}"/>
              </a:ext>
            </a:extLst>
          </p:cNvPr>
          <p:cNvSpPr txBox="1"/>
          <p:nvPr/>
        </p:nvSpPr>
        <p:spPr>
          <a:xfrm>
            <a:off x="726823" y="1719327"/>
            <a:ext cx="4070464" cy="4017062"/>
          </a:xfrm>
          <a:prstGeom prst="rect">
            <a:avLst/>
          </a:prstGeom>
          <a:noFill/>
        </p:spPr>
        <p:txBody>
          <a:bodyPr wrap="square">
            <a:spAutoFit/>
          </a:bodyPr>
          <a:lstStyle/>
          <a:p>
            <a:pPr marL="0" marR="0">
              <a:lnSpc>
                <a:spcPct val="107000"/>
              </a:lnSpc>
              <a:spcBef>
                <a:spcPts val="0"/>
              </a:spcBef>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Chuẩn bị</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Mẫu tươi: một số mầm giá đỗ dài khoảng 3 - 4 cm.</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Hoá chất: nước cất; dung dịch xanh methylene 0,5 %; bình đựng nước sôi (khoảng 100 </a:t>
            </a:r>
            <a:r>
              <a:rPr lang="vi-VN"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Dụng cụ: kính hiển vi quang học, lam kính, dao lam, đĩa đồng hồ, cốc thuỷ tinh, lamen.</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9BA40526-2024-7A9A-1BBD-99E2A7556E85}"/>
              </a:ext>
            </a:extLst>
          </p:cNvPr>
          <p:cNvPicPr>
            <a:picLocks noChangeAspect="1"/>
          </p:cNvPicPr>
          <p:nvPr/>
        </p:nvPicPr>
        <p:blipFill>
          <a:blip r:embed="rId2"/>
          <a:stretch>
            <a:fillRect/>
          </a:stretch>
        </p:blipFill>
        <p:spPr>
          <a:xfrm>
            <a:off x="5370178" y="1719327"/>
            <a:ext cx="5142817" cy="4336916"/>
          </a:xfrm>
          <a:prstGeom prst="rect">
            <a:avLst/>
          </a:prstGeom>
        </p:spPr>
      </p:pic>
    </p:spTree>
    <p:extLst>
      <p:ext uri="{BB962C8B-B14F-4D97-AF65-F5344CB8AC3E}">
        <p14:creationId xmlns:p14="http://schemas.microsoft.com/office/powerpoint/2010/main" val="2360815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B25C137-EDC2-6AFB-6325-42A42CC5E674}"/>
              </a:ext>
            </a:extLst>
          </p:cNvPr>
          <p:cNvSpPr>
            <a:spLocks noGrp="1" noChangeArrowheads="1"/>
          </p:cNvSpPr>
          <p:nvPr>
            <p:ph type="title"/>
          </p:nvPr>
        </p:nvSpPr>
        <p:spPr>
          <a:xfrm>
            <a:off x="726823" y="695739"/>
            <a:ext cx="10738353" cy="1023588"/>
          </a:xfrm>
        </p:spPr>
        <p:txBody>
          <a:bodyPr>
            <a:noAutofit/>
          </a:bodyPr>
          <a:lstStyle/>
          <a:p>
            <a:pPr>
              <a:lnSpc>
                <a:spcPct val="107000"/>
              </a:lnSpc>
              <a:spcBef>
                <a:spcPts val="0"/>
              </a:spcBef>
            </a:pPr>
            <a:r>
              <a:rPr lang="vi-VN"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 Thực hành về sự vận chuyển qua màng</a:t>
            </a:r>
            <a:br>
              <a:rPr lang="vi-VN"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 Tìm hiểu về tính thấm chọn lọc của tế bào sống</a:t>
            </a:r>
            <a:br>
              <a:rPr lang="vi-VN" sz="36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rPr>
            </a:br>
            <a:endParaRPr lang="vi-VN" sz="36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DF5DB-8E2D-85C5-3D39-A649CE84CDA4}"/>
              </a:ext>
            </a:extLst>
          </p:cNvPr>
          <p:cNvSpPr txBox="1"/>
          <p:nvPr/>
        </p:nvSpPr>
        <p:spPr>
          <a:xfrm>
            <a:off x="726822" y="1719327"/>
            <a:ext cx="11224771" cy="4550156"/>
          </a:xfrm>
          <a:prstGeom prst="rect">
            <a:avLst/>
          </a:prstGeom>
          <a:noFill/>
        </p:spPr>
        <p:txBody>
          <a:bodyPr wrap="square">
            <a:spAutoFit/>
          </a:bodyPr>
          <a:lstStyle/>
          <a:p>
            <a:pPr marL="0" marR="0">
              <a:lnSpc>
                <a:spcPct val="107000"/>
              </a:lnSpc>
              <a:spcBef>
                <a:spcPts val="0"/>
              </a:spcBef>
              <a:spcAft>
                <a:spcPts val="0"/>
              </a:spcAft>
            </a:pPr>
            <a:r>
              <a:rPr lang="vi-VN" sz="2400" b="1" dirty="0">
                <a:latin typeface="+mj-lt"/>
              </a:rPr>
              <a:t>* Tiến hành</a:t>
            </a:r>
            <a:endParaRPr lang="en-US" sz="2400" dirty="0">
              <a:latin typeface="+mj-lt"/>
            </a:endParaRPr>
          </a:p>
          <a:p>
            <a:r>
              <a:rPr lang="vi-VN" dirty="0"/>
              <a:t>- </a:t>
            </a:r>
            <a:r>
              <a:rPr lang="vi-VN" sz="2400" dirty="0">
                <a:latin typeface="+mj-lt"/>
              </a:rPr>
              <a:t>Làm tiêu bản</a:t>
            </a:r>
            <a:endParaRPr lang="en-US" sz="2400" dirty="0">
              <a:latin typeface="+mj-lt"/>
            </a:endParaRPr>
          </a:p>
          <a:p>
            <a:pPr lvl="0"/>
            <a:r>
              <a:rPr lang="vi-VN" sz="2400" dirty="0">
                <a:latin typeface="+mj-lt"/>
              </a:rPr>
              <a:t>Ngâm một nửa số mầm giá đỗ trong nước sôi trong 5 phút.</a:t>
            </a:r>
            <a:endParaRPr lang="en-US" sz="2400" dirty="0">
              <a:latin typeface="+mj-lt"/>
            </a:endParaRPr>
          </a:p>
          <a:p>
            <a:pPr lvl="0"/>
            <a:r>
              <a:rPr lang="vi-VN" sz="2400" dirty="0">
                <a:latin typeface="+mj-lt"/>
              </a:rPr>
              <a:t>Cho hai mầm giá đỗ: một mầm giá đỗ sống và một mầm giá đỗ đã ngâm nước sôi vào đĩa đồng hồ đựng thuốc nhuộm xanh methylene khoảng 10 phút.</a:t>
            </a:r>
            <a:endParaRPr lang="en-US" sz="2400" dirty="0">
              <a:latin typeface="+mj-lt"/>
            </a:endParaRPr>
          </a:p>
          <a:p>
            <a:pPr lvl="0"/>
            <a:r>
              <a:rPr lang="vi-VN" sz="2400" dirty="0">
                <a:latin typeface="+mj-lt"/>
              </a:rPr>
              <a:t>Sau đó, dùng panh kẹp gắp hai mầm giá đỗ ra khỏi dung dịch xanh methylene, rửa sạch bằng nước cất.</a:t>
            </a:r>
            <a:endParaRPr lang="en-US" sz="2400" dirty="0">
              <a:latin typeface="+mj-lt"/>
            </a:endParaRPr>
          </a:p>
          <a:p>
            <a:pPr lvl="0"/>
            <a:r>
              <a:rPr lang="vi-VN" sz="2400" dirty="0">
                <a:latin typeface="+mj-lt"/>
              </a:rPr>
              <a:t>Đặt hai mầm giá đỗ lên lam kính và dùng dao lam cắt 2 - 3 lát mỏng từ mỗi mầm giá đỗ. Nhỏ nước lên lát cắt và đậy lamen.</a:t>
            </a:r>
            <a:endParaRPr lang="en-US" sz="2400" dirty="0">
              <a:latin typeface="+mj-lt"/>
            </a:endParaRPr>
          </a:p>
          <a:p>
            <a:r>
              <a:rPr lang="vi-VN" sz="2400" dirty="0">
                <a:latin typeface="+mj-lt"/>
              </a:rPr>
              <a:t>- Quan sát tiêu bản dưới kính hiển vi</a:t>
            </a:r>
            <a:endParaRPr lang="en-US" sz="2400" dirty="0">
              <a:latin typeface="+mj-lt"/>
            </a:endParaRPr>
          </a:p>
          <a:p>
            <a:pPr lvl="0"/>
            <a:r>
              <a:rPr lang="vi-VN" sz="2400" dirty="0">
                <a:latin typeface="+mj-lt"/>
              </a:rPr>
              <a:t>Đặt và cố định tiêu bản trên bàn kính.</a:t>
            </a:r>
            <a:endParaRPr lang="en-US" sz="2400" dirty="0">
              <a:latin typeface="+mj-lt"/>
            </a:endParaRPr>
          </a:p>
          <a:p>
            <a:pPr lvl="0"/>
            <a:r>
              <a:rPr lang="vi-VN" sz="2400" dirty="0">
                <a:latin typeface="+mj-lt"/>
              </a:rPr>
              <a:t>Quan sát tiêu bản ở vật kính 10x rồi chuyển sang vật kính 40x.</a:t>
            </a:r>
            <a:endParaRPr lang="en-US" sz="2400" dirty="0">
              <a:latin typeface="+mj-lt"/>
            </a:endParaRPr>
          </a:p>
        </p:txBody>
      </p:sp>
    </p:spTree>
    <p:extLst>
      <p:ext uri="{BB962C8B-B14F-4D97-AF65-F5344CB8AC3E}">
        <p14:creationId xmlns:p14="http://schemas.microsoft.com/office/powerpoint/2010/main" val="1604410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B25C137-EDC2-6AFB-6325-42A42CC5E674}"/>
              </a:ext>
            </a:extLst>
          </p:cNvPr>
          <p:cNvSpPr>
            <a:spLocks noGrp="1" noChangeArrowheads="1"/>
          </p:cNvSpPr>
          <p:nvPr>
            <p:ph type="title"/>
          </p:nvPr>
        </p:nvSpPr>
        <p:spPr>
          <a:xfrm>
            <a:off x="726823" y="695739"/>
            <a:ext cx="10738353" cy="1023588"/>
          </a:xfrm>
        </p:spPr>
        <p:txBody>
          <a:bodyPr>
            <a:noAutofit/>
          </a:bodyPr>
          <a:lstStyle/>
          <a:p>
            <a:pPr>
              <a:lnSpc>
                <a:spcPct val="107000"/>
              </a:lnSpc>
              <a:spcBef>
                <a:spcPts val="0"/>
              </a:spcBef>
            </a:pPr>
            <a:r>
              <a:rPr lang="vi-VN"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 Thực hành về sự vận chuyển qua màng</a:t>
            </a:r>
            <a:br>
              <a:rPr lang="vi-VN"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 Tìm hiểu về tính thấm chọn lọc của tế bào sống</a:t>
            </a:r>
            <a:br>
              <a:rPr lang="vi-VN" sz="36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rPr>
            </a:br>
            <a:endParaRPr lang="vi-VN" sz="36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DF5DB-8E2D-85C5-3D39-A649CE84CDA4}"/>
              </a:ext>
            </a:extLst>
          </p:cNvPr>
          <p:cNvSpPr txBox="1"/>
          <p:nvPr/>
        </p:nvSpPr>
        <p:spPr>
          <a:xfrm>
            <a:off x="726822" y="1719327"/>
            <a:ext cx="11224771" cy="830997"/>
          </a:xfrm>
          <a:prstGeom prst="rect">
            <a:avLst/>
          </a:prstGeom>
          <a:noFill/>
        </p:spPr>
        <p:txBody>
          <a:bodyPr wrap="square">
            <a:spAutoFit/>
          </a:bodyPr>
          <a:lstStyle/>
          <a:p>
            <a:r>
              <a:rPr lang="vi-VN" sz="2400" b="1" dirty="0">
                <a:latin typeface="+mj-lt"/>
              </a:rPr>
              <a:t>* Báo cáo</a:t>
            </a:r>
            <a:r>
              <a:rPr lang="vi-VN" sz="2400" dirty="0">
                <a:latin typeface="+mj-lt"/>
              </a:rPr>
              <a:t>: Báo cáo kết quả thí nghiệm theo mẫu và trả lời câu hỏi sau:</a:t>
            </a:r>
            <a:endParaRPr lang="en-US" sz="2400" dirty="0">
              <a:latin typeface="+mj-lt"/>
            </a:endParaRPr>
          </a:p>
          <a:p>
            <a:r>
              <a:rPr lang="vi-VN" sz="2400" dirty="0">
                <a:latin typeface="+mj-lt"/>
              </a:rPr>
              <a:t>- Thuốc nhuộm methylene có mặt trong tế bào ở mầm giá đỗ nào? Giải thích.</a:t>
            </a:r>
            <a:endParaRPr lang="en-US" sz="2400" dirty="0">
              <a:latin typeface="+mj-lt"/>
            </a:endParaRPr>
          </a:p>
        </p:txBody>
      </p:sp>
    </p:spTree>
    <p:extLst>
      <p:ext uri="{BB962C8B-B14F-4D97-AF65-F5344CB8AC3E}">
        <p14:creationId xmlns:p14="http://schemas.microsoft.com/office/powerpoint/2010/main" val="1533604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B25C137-EDC2-6AFB-6325-42A42CC5E674}"/>
              </a:ext>
            </a:extLst>
          </p:cNvPr>
          <p:cNvSpPr>
            <a:spLocks noGrp="1" noChangeArrowheads="1"/>
          </p:cNvSpPr>
          <p:nvPr>
            <p:ph type="title"/>
          </p:nvPr>
        </p:nvSpPr>
        <p:spPr>
          <a:xfrm>
            <a:off x="829853" y="1481350"/>
            <a:ext cx="10738353" cy="1023588"/>
          </a:xfrm>
        </p:spPr>
        <p:txBody>
          <a:bodyPr>
            <a:noAutofit/>
          </a:bodyPr>
          <a:lstStyle/>
          <a:p>
            <a:pPr>
              <a:lnSpc>
                <a:spcPct val="107000"/>
              </a:lnSpc>
              <a:spcBef>
                <a:spcPts val="0"/>
              </a:spcBef>
            </a:pPr>
            <a:r>
              <a:rPr lang="vi-VN"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 Thực hành về sự vận chuyển qua màng</a:t>
            </a:r>
            <a:br>
              <a:rPr lang="vi-VN"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2800" b="1" dirty="0">
                <a:solidFill>
                  <a:srgbClr val="0000FF"/>
                </a:solidFill>
              </a:rPr>
              <a:t>2. Tìm hiểu về sự co nguyên sinh và phản co nguyên sinh ở tế bào thực vật</a:t>
            </a:r>
            <a:br>
              <a:rPr lang="en-US" sz="2800" dirty="0">
                <a:solidFill>
                  <a:srgbClr val="0000FF"/>
                </a:solidFill>
              </a:rPr>
            </a:br>
            <a:br>
              <a:rPr lang="vi-VN" sz="28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rPr>
            </a:br>
            <a:r>
              <a:rPr lang="en-US" sz="28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rPr>
              <a:t>1111111111111111111</a:t>
            </a:r>
            <a:endParaRPr lang="vi-VN" sz="28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DF5DB-8E2D-85C5-3D39-A649CE84CDA4}"/>
              </a:ext>
            </a:extLst>
          </p:cNvPr>
          <p:cNvSpPr txBox="1"/>
          <p:nvPr/>
        </p:nvSpPr>
        <p:spPr>
          <a:xfrm>
            <a:off x="829854" y="2247360"/>
            <a:ext cx="2956536" cy="3785652"/>
          </a:xfrm>
          <a:prstGeom prst="rect">
            <a:avLst/>
          </a:prstGeom>
          <a:noFill/>
        </p:spPr>
        <p:txBody>
          <a:bodyPr wrap="square">
            <a:spAutoFit/>
          </a:bodyPr>
          <a:lstStyle/>
          <a:p>
            <a:r>
              <a:rPr lang="vi-VN" sz="2400" b="1" dirty="0">
                <a:latin typeface="+mj-lt"/>
              </a:rPr>
              <a:t>* Chuẩn bị</a:t>
            </a:r>
            <a:endParaRPr lang="en-US" sz="2400" dirty="0">
              <a:latin typeface="+mj-lt"/>
            </a:endParaRPr>
          </a:p>
          <a:p>
            <a:r>
              <a:rPr lang="vi-VN" sz="2400" dirty="0">
                <a:latin typeface="+mj-lt"/>
              </a:rPr>
              <a:t>- Mẫu tươi: lá cây thài lài tía.</a:t>
            </a:r>
            <a:endParaRPr lang="en-US" sz="2400" dirty="0">
              <a:latin typeface="+mj-lt"/>
            </a:endParaRPr>
          </a:p>
          <a:p>
            <a:r>
              <a:rPr lang="vi-VN" sz="2400" dirty="0">
                <a:latin typeface="+mj-lt"/>
              </a:rPr>
              <a:t>- Hoá chất: nước cất, dung dịch NaCl 10 %.</a:t>
            </a:r>
            <a:endParaRPr lang="en-US" sz="2400" dirty="0">
              <a:latin typeface="+mj-lt"/>
            </a:endParaRPr>
          </a:p>
          <a:p>
            <a:r>
              <a:rPr lang="vi-VN" sz="2400" dirty="0">
                <a:latin typeface="+mj-lt"/>
              </a:rPr>
              <a:t>- Dụng cụ: kính hiển vi quang học, lam kính, kim mũi mác, đĩa đồng hồ, giấy thấm.</a:t>
            </a:r>
            <a:endParaRPr lang="en-US" sz="2400" dirty="0">
              <a:latin typeface="+mj-lt"/>
            </a:endParaRPr>
          </a:p>
        </p:txBody>
      </p:sp>
      <p:pic>
        <p:nvPicPr>
          <p:cNvPr id="2" name="Picture 1"/>
          <p:cNvPicPr>
            <a:picLocks noChangeAspect="1"/>
          </p:cNvPicPr>
          <p:nvPr/>
        </p:nvPicPr>
        <p:blipFill>
          <a:blip r:embed="rId2"/>
          <a:stretch>
            <a:fillRect/>
          </a:stretch>
        </p:blipFill>
        <p:spPr>
          <a:xfrm>
            <a:off x="4383789" y="2247360"/>
            <a:ext cx="6807952" cy="3864514"/>
          </a:xfrm>
          <a:prstGeom prst="rect">
            <a:avLst/>
          </a:prstGeom>
        </p:spPr>
      </p:pic>
    </p:spTree>
    <p:extLst>
      <p:ext uri="{BB962C8B-B14F-4D97-AF65-F5344CB8AC3E}">
        <p14:creationId xmlns:p14="http://schemas.microsoft.com/office/powerpoint/2010/main" val="1401661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B25C137-EDC2-6AFB-6325-42A42CC5E674}"/>
              </a:ext>
            </a:extLst>
          </p:cNvPr>
          <p:cNvSpPr>
            <a:spLocks noGrp="1" noChangeArrowheads="1"/>
          </p:cNvSpPr>
          <p:nvPr>
            <p:ph type="title"/>
          </p:nvPr>
        </p:nvSpPr>
        <p:spPr>
          <a:xfrm>
            <a:off x="829853" y="1481350"/>
            <a:ext cx="10738353" cy="1023588"/>
          </a:xfrm>
        </p:spPr>
        <p:txBody>
          <a:bodyPr>
            <a:noAutofit/>
          </a:bodyPr>
          <a:lstStyle/>
          <a:p>
            <a:pPr>
              <a:lnSpc>
                <a:spcPct val="107000"/>
              </a:lnSpc>
              <a:spcBef>
                <a:spcPts val="0"/>
              </a:spcBef>
            </a:pPr>
            <a:r>
              <a:rPr lang="vi-VN"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 Thực hành về sự vận chuyển qua màng</a:t>
            </a:r>
            <a:br>
              <a:rPr lang="vi-VN"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2800" b="1" dirty="0">
                <a:solidFill>
                  <a:srgbClr val="0000FF"/>
                </a:solidFill>
              </a:rPr>
              <a:t>2. Tìm hiểu về sự co nguyên sinh và phản co nguyên sinh ở tế bào thực vật</a:t>
            </a:r>
            <a:br>
              <a:rPr lang="en-US" sz="2800" dirty="0">
                <a:solidFill>
                  <a:srgbClr val="0000FF"/>
                </a:solidFill>
              </a:rPr>
            </a:br>
            <a:br>
              <a:rPr lang="vi-VN" sz="28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rPr>
            </a:br>
            <a:endParaRPr lang="vi-VN" sz="28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DF5DB-8E2D-85C5-3D39-A649CE84CDA4}"/>
              </a:ext>
            </a:extLst>
          </p:cNvPr>
          <p:cNvSpPr txBox="1"/>
          <p:nvPr/>
        </p:nvSpPr>
        <p:spPr>
          <a:xfrm>
            <a:off x="829854" y="2247360"/>
            <a:ext cx="10864842" cy="2308324"/>
          </a:xfrm>
          <a:prstGeom prst="rect">
            <a:avLst/>
          </a:prstGeom>
          <a:noFill/>
        </p:spPr>
        <p:txBody>
          <a:bodyPr wrap="square">
            <a:spAutoFit/>
          </a:bodyPr>
          <a:lstStyle/>
          <a:p>
            <a:r>
              <a:rPr lang="vi-VN" sz="2400" b="1" dirty="0">
                <a:latin typeface="+mj-lt"/>
              </a:rPr>
              <a:t>* Tiến hành</a:t>
            </a:r>
            <a:endParaRPr lang="en-US" sz="2400" dirty="0">
              <a:latin typeface="+mj-lt"/>
            </a:endParaRPr>
          </a:p>
          <a:p>
            <a:r>
              <a:rPr lang="vi-VN" sz="2400" dirty="0">
                <a:latin typeface="+mj-lt"/>
              </a:rPr>
              <a:t>- Làm tiêu bản </a:t>
            </a:r>
            <a:r>
              <a:rPr lang="vi-VN" sz="2400" b="1" dirty="0">
                <a:latin typeface="+mj-lt"/>
              </a:rPr>
              <a:t>đối chứng</a:t>
            </a:r>
            <a:endParaRPr lang="en-US" sz="2400" dirty="0">
              <a:latin typeface="+mj-lt"/>
            </a:endParaRPr>
          </a:p>
          <a:p>
            <a:pPr lvl="0"/>
            <a:r>
              <a:rPr lang="vi-VN" sz="2400" dirty="0">
                <a:latin typeface="+mj-lt"/>
              </a:rPr>
              <a:t>Lấy một lam kính và nhỏ một giọt nước cất vào giữa lam kính.</a:t>
            </a:r>
            <a:endParaRPr lang="en-US" sz="2400" dirty="0">
              <a:latin typeface="+mj-lt"/>
            </a:endParaRPr>
          </a:p>
          <a:p>
            <a:pPr lvl="0"/>
            <a:r>
              <a:rPr lang="vi-VN" sz="2400" dirty="0">
                <a:latin typeface="+mj-lt"/>
              </a:rPr>
              <a:t>Dùng kim mũi mác bóc một lớp tế bào mặt dưới của lá cây thài lài tía đặt lên giọt nước trên lam kính rồi đậy lamen và dùng giấy thấm bớt nước dư ở phía ngoài.</a:t>
            </a:r>
            <a:endParaRPr lang="en-US" sz="2400" dirty="0">
              <a:latin typeface="+mj-lt"/>
            </a:endParaRPr>
          </a:p>
          <a:p>
            <a:pPr lvl="0"/>
            <a:r>
              <a:rPr lang="vi-VN" sz="2400" dirty="0">
                <a:latin typeface="+mj-lt"/>
              </a:rPr>
              <a:t>Quan sát tiêu bản ở vật kính 10x rồi chuyển sang vật kính 40x.</a:t>
            </a:r>
            <a:endParaRPr lang="en-US" sz="2400" dirty="0">
              <a:latin typeface="+mj-lt"/>
            </a:endParaRPr>
          </a:p>
        </p:txBody>
      </p:sp>
    </p:spTree>
    <p:extLst>
      <p:ext uri="{BB962C8B-B14F-4D97-AF65-F5344CB8AC3E}">
        <p14:creationId xmlns:p14="http://schemas.microsoft.com/office/powerpoint/2010/main" val="1816291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B25C137-EDC2-6AFB-6325-42A42CC5E674}"/>
              </a:ext>
            </a:extLst>
          </p:cNvPr>
          <p:cNvSpPr>
            <a:spLocks noGrp="1" noChangeArrowheads="1"/>
          </p:cNvSpPr>
          <p:nvPr>
            <p:ph type="title"/>
          </p:nvPr>
        </p:nvSpPr>
        <p:spPr>
          <a:xfrm>
            <a:off x="829853" y="1481350"/>
            <a:ext cx="10738353" cy="1023588"/>
          </a:xfrm>
        </p:spPr>
        <p:txBody>
          <a:bodyPr>
            <a:noAutofit/>
          </a:bodyPr>
          <a:lstStyle/>
          <a:p>
            <a:pPr>
              <a:lnSpc>
                <a:spcPct val="107000"/>
              </a:lnSpc>
              <a:spcBef>
                <a:spcPts val="0"/>
              </a:spcBef>
            </a:pPr>
            <a:r>
              <a:rPr lang="vi-VN"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 Thực hành về sự vận chuyển qua màng</a:t>
            </a:r>
            <a:br>
              <a:rPr lang="vi-VN"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2800" b="1" dirty="0">
                <a:solidFill>
                  <a:srgbClr val="0000FF"/>
                </a:solidFill>
              </a:rPr>
              <a:t>2. Tìm hiểu về sự co nguyên sinh và phản co nguyên sinh ở tế bào thực vật</a:t>
            </a:r>
            <a:br>
              <a:rPr lang="en-US" sz="2800" dirty="0">
                <a:solidFill>
                  <a:srgbClr val="0000FF"/>
                </a:solidFill>
              </a:rPr>
            </a:br>
            <a:br>
              <a:rPr lang="vi-VN" sz="28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rPr>
            </a:br>
            <a:endParaRPr lang="vi-VN" sz="28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DF5DB-8E2D-85C5-3D39-A649CE84CDA4}"/>
              </a:ext>
            </a:extLst>
          </p:cNvPr>
          <p:cNvSpPr txBox="1"/>
          <p:nvPr/>
        </p:nvSpPr>
        <p:spPr>
          <a:xfrm>
            <a:off x="829854" y="2247360"/>
            <a:ext cx="10864842" cy="3416320"/>
          </a:xfrm>
          <a:prstGeom prst="rect">
            <a:avLst/>
          </a:prstGeom>
          <a:noFill/>
        </p:spPr>
        <p:txBody>
          <a:bodyPr wrap="square">
            <a:spAutoFit/>
          </a:bodyPr>
          <a:lstStyle/>
          <a:p>
            <a:r>
              <a:rPr lang="vi-VN" sz="2400" b="1" dirty="0">
                <a:latin typeface="+mj-lt"/>
              </a:rPr>
              <a:t>* Tiến hành</a:t>
            </a:r>
            <a:endParaRPr lang="en-US" sz="2400" dirty="0">
              <a:latin typeface="+mj-lt"/>
            </a:endParaRPr>
          </a:p>
          <a:p>
            <a:r>
              <a:rPr lang="vi-VN" sz="2400" dirty="0">
                <a:latin typeface="+mj-lt"/>
              </a:rPr>
              <a:t>- Làm tiêu bản mẫu </a:t>
            </a:r>
            <a:r>
              <a:rPr lang="vi-VN" sz="2400" b="1" dirty="0">
                <a:latin typeface="+mj-lt"/>
              </a:rPr>
              <a:t>co nguyên sinh</a:t>
            </a:r>
            <a:endParaRPr lang="en-US" sz="2400" dirty="0">
              <a:latin typeface="+mj-lt"/>
            </a:endParaRPr>
          </a:p>
          <a:p>
            <a:pPr lvl="0"/>
            <a:r>
              <a:rPr lang="vi-VN" sz="2400" dirty="0">
                <a:latin typeface="+mj-lt"/>
              </a:rPr>
              <a:t>Lấy tiêu bản đối chứng ra khỏi kính hiển vi và dùng ống nhỏ giọt nhỏ vào mép của một phía lam lamen một giọt dung dịch NaCl 10 %.</a:t>
            </a:r>
            <a:endParaRPr lang="en-US" sz="2400" dirty="0">
              <a:latin typeface="+mj-lt"/>
            </a:endParaRPr>
          </a:p>
          <a:p>
            <a:pPr lvl="0"/>
            <a:r>
              <a:rPr lang="vi-VN" sz="2400" dirty="0">
                <a:latin typeface="+mj-lt"/>
              </a:rPr>
              <a:t>Dùng giấy thấm hút hết nước ở phía kia của lamen nhằm thay thế hoàn toàn nước cất bằng dung dịch NaCl 10 %.</a:t>
            </a:r>
            <a:endParaRPr lang="en-US" sz="2400" dirty="0">
              <a:latin typeface="+mj-lt"/>
            </a:endParaRPr>
          </a:p>
          <a:p>
            <a:pPr lvl="0"/>
            <a:r>
              <a:rPr lang="vi-VN" sz="2400" dirty="0">
                <a:latin typeface="+mj-lt"/>
              </a:rPr>
              <a:t>Lặp lại việc nhỏ và thấm trên khoảng 2 - 3 lần đảm bảo thay thế hoàn toàn dung dịch NaCl 10 % bằng nước cất.</a:t>
            </a:r>
            <a:endParaRPr lang="en-US" sz="2400" dirty="0">
              <a:latin typeface="+mj-lt"/>
            </a:endParaRPr>
          </a:p>
          <a:p>
            <a:pPr lvl="0"/>
            <a:r>
              <a:rPr lang="vi-VN" sz="2400" dirty="0">
                <a:latin typeface="+mj-lt"/>
              </a:rPr>
              <a:t>Sau 5 - 10 phút, quan sát tiêu bản dưới kính hiển vi.</a:t>
            </a:r>
            <a:endParaRPr lang="en-US" sz="2400" dirty="0">
              <a:latin typeface="+mj-lt"/>
            </a:endParaRPr>
          </a:p>
        </p:txBody>
      </p:sp>
    </p:spTree>
    <p:extLst>
      <p:ext uri="{BB962C8B-B14F-4D97-AF65-F5344CB8AC3E}">
        <p14:creationId xmlns:p14="http://schemas.microsoft.com/office/powerpoint/2010/main" val="2056408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B25C137-EDC2-6AFB-6325-42A42CC5E674}"/>
              </a:ext>
            </a:extLst>
          </p:cNvPr>
          <p:cNvSpPr>
            <a:spLocks noGrp="1" noChangeArrowheads="1"/>
          </p:cNvSpPr>
          <p:nvPr>
            <p:ph type="title"/>
          </p:nvPr>
        </p:nvSpPr>
        <p:spPr>
          <a:xfrm>
            <a:off x="829853" y="1481350"/>
            <a:ext cx="10738353" cy="1023588"/>
          </a:xfrm>
        </p:spPr>
        <p:txBody>
          <a:bodyPr>
            <a:noAutofit/>
          </a:bodyPr>
          <a:lstStyle/>
          <a:p>
            <a:pPr>
              <a:lnSpc>
                <a:spcPct val="107000"/>
              </a:lnSpc>
              <a:spcBef>
                <a:spcPts val="0"/>
              </a:spcBef>
            </a:pPr>
            <a:r>
              <a:rPr lang="vi-VN"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 Thực hành về sự vận chuyển qua màng</a:t>
            </a:r>
            <a:br>
              <a:rPr lang="vi-VN"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2800" b="1" dirty="0">
                <a:solidFill>
                  <a:srgbClr val="0000FF"/>
                </a:solidFill>
              </a:rPr>
              <a:t>2. Tìm hiểu về sự co nguyên sinh và phản co nguyên sinh ở tế bào thực vật</a:t>
            </a:r>
            <a:br>
              <a:rPr lang="en-US" sz="2800" dirty="0">
                <a:solidFill>
                  <a:srgbClr val="0000FF"/>
                </a:solidFill>
              </a:rPr>
            </a:br>
            <a:br>
              <a:rPr lang="vi-VN" sz="28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rPr>
            </a:br>
            <a:endParaRPr lang="vi-VN" sz="28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DF5DB-8E2D-85C5-3D39-A649CE84CDA4}"/>
              </a:ext>
            </a:extLst>
          </p:cNvPr>
          <p:cNvSpPr txBox="1"/>
          <p:nvPr/>
        </p:nvSpPr>
        <p:spPr>
          <a:xfrm>
            <a:off x="829854" y="2247360"/>
            <a:ext cx="10864842" cy="3046988"/>
          </a:xfrm>
          <a:prstGeom prst="rect">
            <a:avLst/>
          </a:prstGeom>
          <a:noFill/>
        </p:spPr>
        <p:txBody>
          <a:bodyPr wrap="square">
            <a:spAutoFit/>
          </a:bodyPr>
          <a:lstStyle/>
          <a:p>
            <a:r>
              <a:rPr lang="vi-VN" sz="2400" b="1" dirty="0">
                <a:latin typeface="+mj-lt"/>
              </a:rPr>
              <a:t>* Tiến hành</a:t>
            </a:r>
            <a:endParaRPr lang="en-US" sz="2400" dirty="0">
              <a:latin typeface="+mj-lt"/>
            </a:endParaRPr>
          </a:p>
          <a:p>
            <a:r>
              <a:rPr lang="vi-VN" sz="2400" dirty="0">
                <a:latin typeface="+mj-lt"/>
              </a:rPr>
              <a:t>- Làm tiêu bản mẫu </a:t>
            </a:r>
            <a:r>
              <a:rPr lang="vi-VN" sz="2400" b="1" dirty="0">
                <a:latin typeface="+mj-lt"/>
              </a:rPr>
              <a:t>phản co nguyên sinh</a:t>
            </a:r>
            <a:endParaRPr lang="en-US" sz="2400" dirty="0">
              <a:latin typeface="+mj-lt"/>
            </a:endParaRPr>
          </a:p>
          <a:p>
            <a:pPr lvl="0"/>
            <a:r>
              <a:rPr lang="vi-VN" sz="2400" dirty="0">
                <a:latin typeface="+mj-lt"/>
              </a:rPr>
              <a:t>Lấy tiêu bản mẫu mẫu co nguyên sinh ra khỏi kính hiển vi và nhỏ một giọt nước cất vào mép của một phía lamen.</a:t>
            </a:r>
            <a:endParaRPr lang="en-US" sz="2400" dirty="0">
              <a:latin typeface="+mj-lt"/>
            </a:endParaRPr>
          </a:p>
          <a:p>
            <a:pPr lvl="0"/>
            <a:r>
              <a:rPr lang="vi-VN" sz="2400" dirty="0">
                <a:latin typeface="+mj-lt"/>
              </a:rPr>
              <a:t>Dùng giấy thấm hút hết nước thừa ở phái kia của lamen.</a:t>
            </a:r>
            <a:endParaRPr lang="en-US" sz="2400" dirty="0">
              <a:latin typeface="+mj-lt"/>
            </a:endParaRPr>
          </a:p>
          <a:p>
            <a:pPr lvl="0"/>
            <a:r>
              <a:rPr lang="vi-VN" sz="2400" dirty="0">
                <a:latin typeface="+mj-lt"/>
              </a:rPr>
              <a:t>Lặp lại việc nhỏ và thấm khoảng 2 - 3 lần nhằm thay thế hoàn toàn dung dịch NaCl 10% bằng nước cất.</a:t>
            </a:r>
            <a:endParaRPr lang="en-US" sz="2400" dirty="0">
              <a:latin typeface="+mj-lt"/>
            </a:endParaRPr>
          </a:p>
          <a:p>
            <a:pPr lvl="0"/>
            <a:r>
              <a:rPr lang="vi-VN" sz="2400" dirty="0">
                <a:latin typeface="+mj-lt"/>
              </a:rPr>
              <a:t>Sau 10 phút, quan sát tiêu bản dưới kính hiển vi.</a:t>
            </a:r>
            <a:endParaRPr lang="en-US" sz="2400" dirty="0">
              <a:latin typeface="+mj-lt"/>
            </a:endParaRPr>
          </a:p>
        </p:txBody>
      </p:sp>
    </p:spTree>
    <p:extLst>
      <p:ext uri="{BB962C8B-B14F-4D97-AF65-F5344CB8AC3E}">
        <p14:creationId xmlns:p14="http://schemas.microsoft.com/office/powerpoint/2010/main" val="1146925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B25C137-EDC2-6AFB-6325-42A42CC5E674}"/>
              </a:ext>
            </a:extLst>
          </p:cNvPr>
          <p:cNvSpPr>
            <a:spLocks noGrp="1" noChangeArrowheads="1"/>
          </p:cNvSpPr>
          <p:nvPr>
            <p:ph type="title"/>
          </p:nvPr>
        </p:nvSpPr>
        <p:spPr>
          <a:xfrm>
            <a:off x="829853" y="1481350"/>
            <a:ext cx="10738353" cy="1023588"/>
          </a:xfrm>
        </p:spPr>
        <p:txBody>
          <a:bodyPr>
            <a:noAutofit/>
          </a:bodyPr>
          <a:lstStyle/>
          <a:p>
            <a:pPr>
              <a:lnSpc>
                <a:spcPct val="107000"/>
              </a:lnSpc>
              <a:spcBef>
                <a:spcPts val="0"/>
              </a:spcBef>
            </a:pPr>
            <a:r>
              <a:rPr lang="vi-VN"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 Thực hành về sự vận chuyển qua màng</a:t>
            </a:r>
            <a:br>
              <a:rPr lang="vi-VN"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2800" b="1" dirty="0">
                <a:solidFill>
                  <a:srgbClr val="0000FF"/>
                </a:solidFill>
              </a:rPr>
              <a:t>2. Tìm hiểu về sự co nguyên sinh và phản co nguyên sinh ở tế bào thực vật</a:t>
            </a:r>
            <a:br>
              <a:rPr lang="en-US" sz="2800" dirty="0">
                <a:solidFill>
                  <a:srgbClr val="0000FF"/>
                </a:solidFill>
              </a:rPr>
            </a:br>
            <a:br>
              <a:rPr lang="vi-VN" sz="28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rPr>
            </a:br>
            <a:endParaRPr lang="vi-VN" sz="2800"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DF5DB-8E2D-85C5-3D39-A649CE84CDA4}"/>
              </a:ext>
            </a:extLst>
          </p:cNvPr>
          <p:cNvSpPr txBox="1"/>
          <p:nvPr/>
        </p:nvSpPr>
        <p:spPr>
          <a:xfrm>
            <a:off x="829854" y="2247360"/>
            <a:ext cx="4159241" cy="2677656"/>
          </a:xfrm>
          <a:prstGeom prst="rect">
            <a:avLst/>
          </a:prstGeom>
          <a:noFill/>
        </p:spPr>
        <p:txBody>
          <a:bodyPr wrap="square">
            <a:spAutoFit/>
          </a:bodyPr>
          <a:lstStyle/>
          <a:p>
            <a:r>
              <a:rPr lang="vi-VN" sz="2400" b="1" dirty="0">
                <a:latin typeface="+mj-lt"/>
              </a:rPr>
              <a:t>* Báo cáo</a:t>
            </a:r>
            <a:endParaRPr lang="en-US" sz="2400" dirty="0">
              <a:latin typeface="+mj-lt"/>
            </a:endParaRPr>
          </a:p>
          <a:p>
            <a:r>
              <a:rPr lang="vi-VN" sz="2400" dirty="0">
                <a:latin typeface="+mj-lt"/>
              </a:rPr>
              <a:t>- Mô tả hình dạng và vẽ các tế bào biểu bì và các tế bào cấu tạo nên khí khổng ở mẫu đối chứng, mẫu co nguyên sinh và phản co nguyên sinh. Viết báo cáo theo mẫu.</a:t>
            </a:r>
            <a:endParaRPr lang="en-US" sz="2400" dirty="0">
              <a:latin typeface="+mj-lt"/>
            </a:endParaRPr>
          </a:p>
        </p:txBody>
      </p:sp>
      <p:pic>
        <p:nvPicPr>
          <p:cNvPr id="2" name="Picture 1"/>
          <p:cNvPicPr>
            <a:picLocks noChangeAspect="1"/>
          </p:cNvPicPr>
          <p:nvPr/>
        </p:nvPicPr>
        <p:blipFill>
          <a:blip r:embed="rId2"/>
          <a:stretch>
            <a:fillRect/>
          </a:stretch>
        </p:blipFill>
        <p:spPr>
          <a:xfrm>
            <a:off x="5531526" y="1768554"/>
            <a:ext cx="5280852" cy="4892923"/>
          </a:xfrm>
          <a:prstGeom prst="rect">
            <a:avLst/>
          </a:prstGeom>
        </p:spPr>
      </p:pic>
    </p:spTree>
    <p:extLst>
      <p:ext uri="{BB962C8B-B14F-4D97-AF65-F5344CB8AC3E}">
        <p14:creationId xmlns:p14="http://schemas.microsoft.com/office/powerpoint/2010/main" val="807114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16C529D-D0E8-1536-FE53-B39DFB5DABA5}"/>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rot="16200000">
            <a:off x="1535262" y="1052230"/>
            <a:ext cx="3341192" cy="5033484"/>
          </a:xfrm>
        </p:spPr>
      </p:pic>
      <p:sp>
        <p:nvSpPr>
          <p:cNvPr id="4" name="Rectangle 2">
            <a:extLst>
              <a:ext uri="{FF2B5EF4-FFF2-40B4-BE49-F238E27FC236}">
                <a16:creationId xmlns:a16="http://schemas.microsoft.com/office/drawing/2014/main" id="{1102E0A3-DE8E-6456-F487-E7FB875EFCC3}"/>
              </a:ext>
            </a:extLst>
          </p:cNvPr>
          <p:cNvSpPr txBox="1">
            <a:spLocks noChangeArrowheads="1"/>
          </p:cNvSpPr>
          <p:nvPr/>
        </p:nvSpPr>
        <p:spPr>
          <a:xfrm>
            <a:off x="1143000" y="15240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vi-VN" b="1" dirty="0">
                <a:solidFill>
                  <a:srgbClr val="0000FF"/>
                </a:solidFill>
                <a:latin typeface="Times New Roman" panose="02020603050405020304" pitchFamily="18" charset="0"/>
              </a:rPr>
              <a:t>I. </a:t>
            </a:r>
            <a:r>
              <a:rPr lang="en-US" altLang="vi-VN" b="1" dirty="0" err="1">
                <a:solidFill>
                  <a:srgbClr val="0000FF"/>
                </a:solidFill>
                <a:latin typeface="Times New Roman" panose="02020603050405020304" pitchFamily="18" charset="0"/>
              </a:rPr>
              <a:t>Trao</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đổi</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chất</a:t>
            </a:r>
            <a:r>
              <a:rPr lang="en-US" altLang="vi-VN" b="1" dirty="0">
                <a:solidFill>
                  <a:srgbClr val="0000FF"/>
                </a:solidFill>
                <a:latin typeface="Times New Roman" panose="02020603050405020304" pitchFamily="18" charset="0"/>
              </a:rPr>
              <a:t> ở </a:t>
            </a:r>
            <a:r>
              <a:rPr lang="en-US" altLang="vi-VN" b="1" dirty="0" err="1">
                <a:solidFill>
                  <a:srgbClr val="0000FF"/>
                </a:solidFill>
                <a:latin typeface="Times New Roman" panose="02020603050405020304" pitchFamily="18" charset="0"/>
              </a:rPr>
              <a:t>tế</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bào</a:t>
            </a:r>
            <a:endParaRPr lang="en-US" altLang="vi-VN" b="1" dirty="0">
              <a:solidFill>
                <a:srgbClr val="0000FF"/>
              </a:solidFill>
              <a:latin typeface="Times New Roman" panose="02020603050405020304" pitchFamily="18" charset="0"/>
            </a:endParaRPr>
          </a:p>
        </p:txBody>
      </p:sp>
      <p:pic>
        <p:nvPicPr>
          <p:cNvPr id="2" name="Picture 1">
            <a:extLst>
              <a:ext uri="{FF2B5EF4-FFF2-40B4-BE49-F238E27FC236}">
                <a16:creationId xmlns:a16="http://schemas.microsoft.com/office/drawing/2014/main" id="{5D40DA2A-BC35-94F9-B353-5600415BB5E1}"/>
              </a:ext>
            </a:extLst>
          </p:cNvPr>
          <p:cNvPicPr>
            <a:picLocks noChangeAspect="1"/>
          </p:cNvPicPr>
          <p:nvPr/>
        </p:nvPicPr>
        <p:blipFill>
          <a:blip r:embed="rId3"/>
          <a:stretch>
            <a:fillRect/>
          </a:stretch>
        </p:blipFill>
        <p:spPr>
          <a:xfrm>
            <a:off x="6233375" y="1609858"/>
            <a:ext cx="5151549" cy="3629709"/>
          </a:xfrm>
          <a:prstGeom prst="rect">
            <a:avLst/>
          </a:prstGeom>
        </p:spPr>
      </p:pic>
    </p:spTree>
    <p:extLst>
      <p:ext uri="{BB962C8B-B14F-4D97-AF65-F5344CB8AC3E}">
        <p14:creationId xmlns:p14="http://schemas.microsoft.com/office/powerpoint/2010/main" val="250359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7093" y="928746"/>
            <a:ext cx="11357812" cy="5624745"/>
          </a:xfrm>
          <a:prstGeom prst="rect">
            <a:avLst/>
          </a:prstGeom>
        </p:spPr>
        <p:txBody>
          <a:bodyPr wrap="square">
            <a:spAutoFit/>
          </a:bodyPr>
          <a:lstStyle/>
          <a:p>
            <a:pPr algn="just">
              <a:lnSpc>
                <a:spcPct val="107000"/>
              </a:lnSpc>
            </a:pPr>
            <a:r>
              <a:rPr lang="vi-VN" sz="2400" b="1" dirty="0">
                <a:latin typeface="Times New Roman" panose="02020603050405020304" pitchFamily="18" charset="0"/>
                <a:ea typeface="Times New Roman" panose="02020603050405020304" pitchFamily="18" charset="0"/>
                <a:cs typeface="Times New Roman" panose="02020603050405020304" pitchFamily="18" charset="0"/>
              </a:rPr>
              <a:t>1.</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Trao đổi chất ở tế bào là quá trình tế bào trao đổi các chất như chất dinh dưỡng, chất thải,... với môi trường.</a:t>
            </a:r>
            <a:endParaRPr lang="en-US" sz="2400" dirty="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pPr>
            <a:r>
              <a:rPr lang="vi-VN" sz="2400" b="1" dirty="0">
                <a:latin typeface="Times New Roman" panose="02020603050405020304" pitchFamily="18" charset="0"/>
                <a:ea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Vận chuyển thụ động là sự vận chuyển các chất từ nơi có nồng độ cao đến nơi có nồng độ thấp (theo chiều gradient nồng độ). Vận chuyển thụ động qua màng sinh chất bao gồm sự khuếch tán đơn giản của các chất qua lớp phospholipid kép, khuếch tán tăng cường với sự tham gia của protein vận chuyển và thẩm thấu của các phân tử nước.</a:t>
            </a:r>
            <a:endParaRPr lang="en-US" sz="2400" dirty="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pPr>
            <a:r>
              <a:rPr lang="vi-VN" sz="2400" b="1" dirty="0">
                <a:latin typeface="Times New Roman" panose="02020603050405020304" pitchFamily="18" charset="0"/>
                <a:ea typeface="Times New Roman" panose="02020603050405020304" pitchFamily="18" charset="0"/>
                <a:cs typeface="Times New Roman" panose="02020603050405020304" pitchFamily="18" charset="0"/>
              </a:rPr>
              <a:t>3.</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Vận chuyển chủ động là sự vận chuyển các chất qua màng ngược gradient nồng độ và tiêu tốn năng lượng. Vận chuyển thụ động và vận chuyển chủ động đảm bảo cung cấp các chất cần thiết cho tế bào và điều hoà nồng độ các chất hai bên màng sinh chất.</a:t>
            </a:r>
            <a:endParaRPr lang="en-US" sz="2400" dirty="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pPr>
            <a:r>
              <a:rPr lang="vi-VN" sz="2400" b="1" dirty="0">
                <a:latin typeface="Times New Roman" panose="02020603050405020304" pitchFamily="18" charset="0"/>
                <a:ea typeface="Times New Roman" panose="02020603050405020304" pitchFamily="18" charset="0"/>
                <a:cs typeface="Times New Roman" panose="02020603050405020304" pitchFamily="18" charset="0"/>
              </a:rPr>
              <a:t>4.</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Sự nhập bào và xuất bào đều là hình thức vận chuyển chủ động các phân tử lớn như protein, polysaccharide hay lượng lớn chất lỏng và thậm chí cả tế bào. Trong nhập bào, màng tế bào lõm vào hình thành các túi bao quanh các phân tử lớn hay tế bào (thực bào), nước và các chất hoà tan (ẩm bào). Trong xuất bào, các túi mang các phân tử đi đến màng, nhập với màng và giải phóng chúng ra bên ngoài.</a:t>
            </a:r>
            <a:endParaRPr lang="en-US" sz="2400" dirty="0">
              <a:latin typeface="Arial" panose="020B0604020202020204" pitchFamily="34" charset="0"/>
              <a:ea typeface="Arial" panose="020B060402020202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3C974001-5F9D-289E-1671-606B48A6A00F}"/>
              </a:ext>
            </a:extLst>
          </p:cNvPr>
          <p:cNvSpPr txBox="1">
            <a:spLocks/>
          </p:cNvSpPr>
          <p:nvPr/>
        </p:nvSpPr>
        <p:spPr>
          <a:xfrm>
            <a:off x="3472080" y="277996"/>
            <a:ext cx="4498685" cy="65075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00FF"/>
                </a:solidFill>
                <a:latin typeface="Times New Roman" panose="02020603050405020304" pitchFamily="18" charset="0"/>
                <a:cs typeface="Times New Roman" panose="02020603050405020304" pitchFamily="18" charset="0"/>
              </a:rPr>
              <a:t>TÓM TẮT CUỐI BÀI</a:t>
            </a:r>
          </a:p>
        </p:txBody>
      </p:sp>
    </p:spTree>
    <p:extLst>
      <p:ext uri="{BB962C8B-B14F-4D97-AF65-F5344CB8AC3E}">
        <p14:creationId xmlns:p14="http://schemas.microsoft.com/office/powerpoint/2010/main" val="2857280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13856" y="1556792"/>
            <a:ext cx="8640960" cy="1143000"/>
          </a:xfrm>
        </p:spPr>
        <p:txBody>
          <a:bodyPr>
            <a:normAutofit/>
          </a:bodyPr>
          <a:lstStyle/>
          <a:p>
            <a:pPr marL="0" indent="0">
              <a:buNone/>
            </a:pPr>
            <a:r>
              <a:rPr lang="en-US" sz="3600" b="1" dirty="0">
                <a:latin typeface="Arial" panose="020B0604020202020204" pitchFamily="34" charset="0"/>
                <a:cs typeface="Arial" panose="020B0604020202020204" pitchFamily="34" charset="0"/>
              </a:rPr>
              <a:t>1. </a:t>
            </a:r>
            <a:r>
              <a:rPr lang="en-US" sz="3600" b="1" dirty="0" err="1">
                <a:latin typeface="Arial" panose="020B0604020202020204" pitchFamily="34" charset="0"/>
                <a:cs typeface="Arial" panose="020B0604020202020204" pitchFamily="34" charset="0"/>
              </a:rPr>
              <a:t>Tại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sao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muốn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giữ</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rau</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tươi</a:t>
            </a:r>
            <a:r>
              <a:rPr lang="en-US" sz="3600" b="1" dirty="0">
                <a:latin typeface="Arial" panose="020B0604020202020204" pitchFamily="34" charset="0"/>
                <a:cs typeface="Arial" panose="020B0604020202020204" pitchFamily="34" charset="0"/>
              </a:rPr>
              <a:t> ta </a:t>
            </a:r>
            <a:r>
              <a:rPr lang="en-US" sz="3600" b="1" dirty="0" err="1">
                <a:latin typeface="Arial" panose="020B0604020202020204" pitchFamily="34" charset="0"/>
                <a:cs typeface="Arial" panose="020B0604020202020204" pitchFamily="34" charset="0"/>
              </a:rPr>
              <a:t>phải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thường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xuyên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vảy</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nước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vào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rau</a:t>
            </a:r>
            <a:r>
              <a:rPr lang="en-US" sz="3600" b="1" dirty="0">
                <a:latin typeface="Arial" panose="020B0604020202020204" pitchFamily="34" charset="0"/>
                <a:cs typeface="Arial" panose="020B0604020202020204" pitchFamily="34" charset="0"/>
              </a:rPr>
              <a:t>?</a:t>
            </a:r>
          </a:p>
        </p:txBody>
      </p:sp>
      <p:pic>
        <p:nvPicPr>
          <p:cNvPr id="1026" name="Picture 2" descr="Cách khử thuốc trừ sâu trong rau củ">
            <a:extLst>
              <a:ext uri="{FF2B5EF4-FFF2-40B4-BE49-F238E27FC236}">
                <a16:creationId xmlns:a16="http://schemas.microsoft.com/office/drawing/2014/main" id="{97E0EB56-1C4D-44EE-9899-D7FFDAC3B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985" y="2686682"/>
            <a:ext cx="6082031" cy="405468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C974001-5F9D-289E-1671-606B48A6A00F}"/>
              </a:ext>
            </a:extLst>
          </p:cNvPr>
          <p:cNvSpPr txBox="1">
            <a:spLocks/>
          </p:cNvSpPr>
          <p:nvPr/>
        </p:nvSpPr>
        <p:spPr>
          <a:xfrm>
            <a:off x="3054985" y="277996"/>
            <a:ext cx="4498685"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00FF"/>
                </a:solidFill>
                <a:latin typeface="Arial" panose="020B0604020202020204" pitchFamily="34" charset="0"/>
                <a:cs typeface="Arial" panose="020B0604020202020204" pitchFamily="34" charset="0"/>
              </a:rPr>
              <a:t>VẬN DỤNG</a:t>
            </a:r>
          </a:p>
        </p:txBody>
      </p:sp>
    </p:spTree>
    <p:extLst>
      <p:ext uri="{BB962C8B-B14F-4D97-AF65-F5344CB8AC3E}">
        <p14:creationId xmlns:p14="http://schemas.microsoft.com/office/powerpoint/2010/main" val="305337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up)">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92C342E2-599C-3F95-C0B5-0247FBE6DE80}"/>
              </a:ext>
            </a:extLst>
          </p:cNvPr>
          <p:cNvSpPr txBox="1">
            <a:spLocks/>
          </p:cNvSpPr>
          <p:nvPr/>
        </p:nvSpPr>
        <p:spPr>
          <a:xfrm>
            <a:off x="1843045" y="681037"/>
            <a:ext cx="8301608" cy="4824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a:latin typeface="Arial" panose="020B0604020202020204" pitchFamily="34" charset="0"/>
                <a:cs typeface="Arial" panose="020B0604020202020204" pitchFamily="34" charset="0"/>
              </a:rPr>
              <a:t>2. Tại sao khi ngâm quả chanh vào muối, 1 thời gian sau chanh và nước đều có vị chua và mặn?</a:t>
            </a:r>
            <a:endParaRPr lang="en-US" sz="3600" b="1" dirty="0">
              <a:latin typeface="Arial" panose="020B0604020202020204" pitchFamily="34" charset="0"/>
              <a:cs typeface="Arial" panose="020B0604020202020204" pitchFamily="34" charset="0"/>
            </a:endParaRPr>
          </a:p>
        </p:txBody>
      </p:sp>
      <p:pic>
        <p:nvPicPr>
          <p:cNvPr id="6" name="Picture 5" descr="Cách Làm Chanh Muối Đúng Kỹ Thuật, 5 Năm Không Hỏng">
            <a:extLst>
              <a:ext uri="{FF2B5EF4-FFF2-40B4-BE49-F238E27FC236}">
                <a16:creationId xmlns:a16="http://schemas.microsoft.com/office/drawing/2014/main" id="{07EFBB7F-004C-33DE-D2C0-4D184DE26E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7447" y="2366392"/>
            <a:ext cx="5095600" cy="358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393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2526" y="586308"/>
            <a:ext cx="4042792" cy="2290266"/>
          </a:xfrm>
        </p:spPr>
        <p:txBody>
          <a:bodyPr>
            <a:noAutofit/>
          </a:bodyPr>
          <a:lstStyle/>
          <a:p>
            <a:pPr algn="l"/>
            <a:r>
              <a:rPr lang="en-US" sz="3600" b="1" dirty="0">
                <a:latin typeface="Arial" panose="020B0604020202020204" pitchFamily="34" charset="0"/>
                <a:cs typeface="Arial" panose="020B0604020202020204" pitchFamily="34" charset="0"/>
              </a:rPr>
              <a:t>3. </a:t>
            </a:r>
            <a:r>
              <a:rPr lang="en-US" sz="3600" b="1" dirty="0" err="1">
                <a:latin typeface="Arial" panose="020B0604020202020204" pitchFamily="34" charset="0"/>
                <a:cs typeface="Arial" panose="020B0604020202020204" pitchFamily="34" charset="0"/>
              </a:rPr>
              <a:t>Tại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sao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rau</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muống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chẻ</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ngâm</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vào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nước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lại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bị</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cong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lên</a:t>
            </a:r>
            <a:r>
              <a:rPr lang="en-US" sz="3600" b="1" dirty="0">
                <a:latin typeface="Arial" panose="020B0604020202020204" pitchFamily="34" charset="0"/>
                <a:cs typeface="Arial" panose="020B0604020202020204" pitchFamily="34" charset="0"/>
              </a:rPr>
              <a:t>?</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2139"/>
            <a:ext cx="4751133" cy="356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Kết quả hình ảnh cho rau muống chẻ ngâm vào nước"/>
          <p:cNvPicPr>
            <a:picLocks noChangeAspect="1" noChangeArrowheads="1"/>
          </p:cNvPicPr>
          <p:nvPr/>
        </p:nvPicPr>
        <p:blipFill rotWithShape="1">
          <a:blip r:embed="rId3">
            <a:extLst>
              <a:ext uri="{28A0092B-C50C-407E-A947-70E740481C1C}">
                <a14:useLocalDpi xmlns:a14="http://schemas.microsoft.com/office/drawing/2010/main" val="0"/>
              </a:ext>
            </a:extLst>
          </a:blip>
          <a:srcRect l="7925" t="9216" r="7575" b="4642"/>
          <a:stretch/>
        </p:blipFill>
        <p:spPr bwMode="auto">
          <a:xfrm>
            <a:off x="5483424" y="2894016"/>
            <a:ext cx="5184576" cy="396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626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media.suckhoenhi.vn/files/thanhhao.nguyen/2016/03/04/ngam-moc-nhi-suckhoenhivn-16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610" y="188640"/>
            <a:ext cx="523875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ết quả hình ảnh cho ngâm măng vào nướ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85" y="3261200"/>
            <a:ext cx="5400600" cy="35968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30DE5BF-2EA0-4148-AF07-9A5A2F37D267}"/>
              </a:ext>
            </a:extLst>
          </p:cNvPr>
          <p:cNvSpPr txBox="1"/>
          <p:nvPr/>
        </p:nvSpPr>
        <p:spPr>
          <a:xfrm>
            <a:off x="6960096" y="996857"/>
            <a:ext cx="3384376" cy="3416320"/>
          </a:xfrm>
          <a:prstGeom prst="rect">
            <a:avLst/>
          </a:prstGeom>
          <a:noFill/>
        </p:spPr>
        <p:txBody>
          <a:bodyPr wrap="square">
            <a:spAutoFit/>
          </a:bodyPr>
          <a:lstStyle/>
          <a:p>
            <a:r>
              <a:rPr lang="en-US" sz="3600" b="1" dirty="0">
                <a:latin typeface="Arial" panose="020B0604020202020204" pitchFamily="34" charset="0"/>
                <a:cs typeface="Arial" panose="020B0604020202020204" pitchFamily="34" charset="0"/>
              </a:rPr>
              <a:t>4. </a:t>
            </a:r>
            <a:r>
              <a:rPr lang="en-US" sz="3600" b="1" dirty="0" err="1">
                <a:latin typeface="Arial" panose="020B0604020202020204" pitchFamily="34" charset="0"/>
                <a:cs typeface="Arial" panose="020B0604020202020204" pitchFamily="34" charset="0"/>
              </a:rPr>
              <a:t>Tại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sao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khi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ngâm</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măng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mộc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nhĩ</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khô</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sau</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một</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thời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gian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thì</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trương</a:t>
            </a:r>
            <a:r>
              <a:rPr lang="en-US" sz="3600" b="1" dirty="0">
                <a:latin typeface="Arial" panose="020B0604020202020204" pitchFamily="34" charset="0"/>
                <a:cs typeface="Arial" panose="020B0604020202020204" pitchFamily="34" charset="0"/>
              </a:rPr>
              <a:t> to?</a:t>
            </a:r>
          </a:p>
        </p:txBody>
      </p:sp>
    </p:spTree>
    <p:extLst>
      <p:ext uri="{BB962C8B-B14F-4D97-AF65-F5344CB8AC3E}">
        <p14:creationId xmlns:p14="http://schemas.microsoft.com/office/powerpoint/2010/main" val="3080702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F5ACD8E-35B7-DE61-6C04-4506D9F2FB36}"/>
              </a:ext>
            </a:extLst>
          </p:cNvPr>
          <p:cNvSpPr>
            <a:spLocks noGrp="1" noChangeArrowheads="1"/>
          </p:cNvSpPr>
          <p:nvPr>
            <p:ph type="title"/>
          </p:nvPr>
        </p:nvSpPr>
        <p:spPr>
          <a:xfrm>
            <a:off x="742122" y="152400"/>
            <a:ext cx="10795454" cy="1420906"/>
          </a:xfrm>
        </p:spPr>
        <p:txBody>
          <a:bodyPr>
            <a:normAutofit fontScale="90000"/>
          </a:bodyPr>
          <a:lstStyle/>
          <a:p>
            <a:pPr eaLnBrk="1" hangingPunct="1"/>
            <a:r>
              <a:rPr lang="en-US" altLang="vi-VN" b="1" dirty="0">
                <a:solidFill>
                  <a:srgbClr val="0000FF"/>
                </a:solidFill>
                <a:latin typeface="Times New Roman" panose="02020603050405020304" pitchFamily="18" charset="0"/>
              </a:rPr>
              <a:t>II. </a:t>
            </a:r>
            <a:r>
              <a:rPr lang="en-US" altLang="vi-VN" b="1" dirty="0" err="1">
                <a:solidFill>
                  <a:srgbClr val="0000FF"/>
                </a:solidFill>
                <a:latin typeface="Times New Roman" panose="02020603050405020304" pitchFamily="18" charset="0"/>
              </a:rPr>
              <a:t>Sự</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vận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chuyển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thụ</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động</a:t>
            </a:r>
            <a:r>
              <a:rPr lang="en-US" altLang="vi-VN" b="1" dirty="0">
                <a:solidFill>
                  <a:srgbClr val="0000FF"/>
                </a:solidFill>
                <a:latin typeface="Times New Roman" panose="02020603050405020304" pitchFamily="18" charset="0"/>
              </a:rPr>
              <a:t> qua </a:t>
            </a:r>
            <a:r>
              <a:rPr lang="en-US" altLang="vi-VN" b="1" dirty="0" err="1">
                <a:solidFill>
                  <a:srgbClr val="0000FF"/>
                </a:solidFill>
                <a:latin typeface="Times New Roman" panose="02020603050405020304" pitchFamily="18" charset="0"/>
              </a:rPr>
              <a:t>màng</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sinh</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chất</a:t>
            </a:r>
            <a:br>
              <a:rPr lang="en-US" altLang="vi-VN" b="1" dirty="0">
                <a:solidFill>
                  <a:srgbClr val="0000FF"/>
                </a:solidFill>
                <a:latin typeface="Times New Roman" panose="02020603050405020304" pitchFamily="18" charset="0"/>
              </a:rPr>
            </a:br>
            <a:r>
              <a:rPr lang="en-US" altLang="vi-VN" b="1" dirty="0">
                <a:solidFill>
                  <a:srgbClr val="0000FF"/>
                </a:solidFill>
                <a:latin typeface="Times New Roman" panose="02020603050405020304" pitchFamily="18" charset="0"/>
              </a:rPr>
              <a:t>1. </a:t>
            </a:r>
            <a:r>
              <a:rPr lang="en-US" altLang="vi-VN" b="1" dirty="0" err="1">
                <a:solidFill>
                  <a:srgbClr val="0000FF"/>
                </a:solidFill>
                <a:latin typeface="Times New Roman" panose="02020603050405020304" pitchFamily="18" charset="0"/>
              </a:rPr>
              <a:t>Sự</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khuếch</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tán</a:t>
            </a:r>
            <a:endParaRPr lang="en-US" altLang="vi-VN" b="1" dirty="0">
              <a:solidFill>
                <a:srgbClr val="0000FF"/>
              </a:solidFill>
              <a:latin typeface="Times New Roman" panose="02020603050405020304" pitchFamily="18" charset="0"/>
            </a:endParaRPr>
          </a:p>
        </p:txBody>
      </p:sp>
      <p:grpSp>
        <p:nvGrpSpPr>
          <p:cNvPr id="4" name="Group 3">
            <a:extLst>
              <a:ext uri="{FF2B5EF4-FFF2-40B4-BE49-F238E27FC236}">
                <a16:creationId xmlns:a16="http://schemas.microsoft.com/office/drawing/2014/main" id="{94194DFE-DFAA-4465-0281-4DFC954291D6}"/>
              </a:ext>
            </a:extLst>
          </p:cNvPr>
          <p:cNvGrpSpPr/>
          <p:nvPr/>
        </p:nvGrpSpPr>
        <p:grpSpPr>
          <a:xfrm>
            <a:off x="654423" y="1416677"/>
            <a:ext cx="11181261" cy="5226300"/>
            <a:chOff x="2048874" y="2821693"/>
            <a:chExt cx="8795420" cy="3821283"/>
          </a:xfrm>
        </p:grpSpPr>
        <p:pic>
          <p:nvPicPr>
            <p:cNvPr id="110596" name="Picture 4" descr="diffusion-animated">
              <a:extLst>
                <a:ext uri="{FF2B5EF4-FFF2-40B4-BE49-F238E27FC236}">
                  <a16:creationId xmlns:a16="http://schemas.microsoft.com/office/drawing/2014/main" id="{09F7D0C0-F790-04D3-D6F2-97AB8A4E453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33808" y="2821693"/>
              <a:ext cx="3010486" cy="2869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957" name="AutoShape 93">
              <a:extLst>
                <a:ext uri="{FF2B5EF4-FFF2-40B4-BE49-F238E27FC236}">
                  <a16:creationId xmlns:a16="http://schemas.microsoft.com/office/drawing/2014/main" id="{F5891942-423F-E46C-3A68-BA6629E53AAD}"/>
                </a:ext>
              </a:extLst>
            </p:cNvPr>
            <p:cNvSpPr>
              <a:spLocks noChangeArrowheads="1"/>
            </p:cNvSpPr>
            <p:nvPr/>
          </p:nvSpPr>
          <p:spPr bwMode="auto">
            <a:xfrm>
              <a:off x="3649756" y="5619388"/>
              <a:ext cx="4892488" cy="1023588"/>
            </a:xfrm>
            <a:prstGeom prst="wedgeEllipseCallout">
              <a:avLst>
                <a:gd name="adj1" fmla="val -56079"/>
                <a:gd name="adj2" fmla="val 68569"/>
              </a:avLst>
            </a:prstGeom>
            <a:solidFill>
              <a:srgbClr val="FFCCCC"/>
            </a:solidFill>
            <a:ln w="9525">
              <a:solidFill>
                <a:schemeClr val="tx1"/>
              </a:solidFill>
              <a:miter lim="800000"/>
              <a:headEnd/>
              <a:tailEnd/>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i="1" dirty="0" err="1">
                  <a:solidFill>
                    <a:srgbClr val="FF0066"/>
                  </a:solidFill>
                  <a:latin typeface="Times New Roman" panose="02020603050405020304" pitchFamily="18" charset="0"/>
                </a:rPr>
                <a:t>Vậy</a:t>
              </a:r>
              <a:r>
                <a:rPr lang="en-US" altLang="vi-VN" sz="2400" b="1" i="1" dirty="0">
                  <a:solidFill>
                    <a:srgbClr val="FF0066"/>
                  </a:solidFill>
                  <a:latin typeface="Times New Roman" panose="02020603050405020304" pitchFamily="18" charset="0"/>
                </a:rPr>
                <a:t> </a:t>
              </a:r>
              <a:r>
                <a:rPr lang="en-US" altLang="vi-VN" sz="2400" b="1" i="1" dirty="0" err="1">
                  <a:solidFill>
                    <a:srgbClr val="FF0066"/>
                  </a:solidFill>
                  <a:latin typeface="Times New Roman" panose="02020603050405020304" pitchFamily="18" charset="0"/>
                </a:rPr>
                <a:t>thế</a:t>
              </a:r>
              <a:r>
                <a:rPr lang="en-US" altLang="vi-VN" sz="2400" b="1" i="1" dirty="0">
                  <a:solidFill>
                    <a:srgbClr val="FF0066"/>
                  </a:solidFill>
                  <a:latin typeface="Times New Roman" panose="02020603050405020304" pitchFamily="18" charset="0"/>
                </a:rPr>
                <a:t> </a:t>
              </a:r>
              <a:r>
                <a:rPr lang="en-US" altLang="vi-VN" sz="2400" b="1" i="1" dirty="0" err="1">
                  <a:solidFill>
                    <a:srgbClr val="FF0066"/>
                  </a:solidFill>
                  <a:latin typeface="Times New Roman" panose="02020603050405020304" pitchFamily="18" charset="0"/>
                </a:rPr>
                <a:t>nào</a:t>
              </a:r>
              <a:r>
                <a:rPr lang="en-US" altLang="vi-VN" sz="2400" b="1" i="1" dirty="0">
                  <a:solidFill>
                    <a:srgbClr val="FF0066"/>
                  </a:solidFill>
                  <a:latin typeface="Times New Roman" panose="02020603050405020304" pitchFamily="18" charset="0"/>
                </a:rPr>
                <a:t> </a:t>
              </a:r>
              <a:r>
                <a:rPr lang="en-US" altLang="vi-VN" sz="2400" b="1" i="1" dirty="0" err="1">
                  <a:solidFill>
                    <a:srgbClr val="FF0066"/>
                  </a:solidFill>
                  <a:latin typeface="Times New Roman" panose="02020603050405020304" pitchFamily="18" charset="0"/>
                </a:rPr>
                <a:t>là</a:t>
              </a:r>
              <a:r>
                <a:rPr lang="en-US" altLang="vi-VN" sz="2400" b="1" i="1" dirty="0">
                  <a:solidFill>
                    <a:srgbClr val="FF0066"/>
                  </a:solidFill>
                  <a:latin typeface="Times New Roman" panose="02020603050405020304" pitchFamily="18" charset="0"/>
                </a:rPr>
                <a:t> </a:t>
              </a:r>
              <a:r>
                <a:rPr lang="en-US" altLang="vi-VN" sz="2400" b="1" i="1" dirty="0" err="1">
                  <a:solidFill>
                    <a:srgbClr val="FF0066"/>
                  </a:solidFill>
                  <a:latin typeface="Times New Roman" panose="02020603050405020304" pitchFamily="18" charset="0"/>
                </a:rPr>
                <a:t>hiện</a:t>
              </a:r>
              <a:r>
                <a:rPr lang="en-US" altLang="vi-VN" sz="2400" b="1" i="1" dirty="0">
                  <a:solidFill>
                    <a:srgbClr val="FF0066"/>
                  </a:solidFill>
                  <a:latin typeface="Times New Roman" panose="02020603050405020304" pitchFamily="18" charset="0"/>
                </a:rPr>
                <a:t> </a:t>
              </a:r>
              <a:r>
                <a:rPr lang="en-US" altLang="vi-VN" sz="2400" b="1" i="1" dirty="0" err="1">
                  <a:solidFill>
                    <a:srgbClr val="FF0066"/>
                  </a:solidFill>
                  <a:latin typeface="Times New Roman" panose="02020603050405020304" pitchFamily="18" charset="0"/>
                </a:rPr>
                <a:t>tượng</a:t>
              </a:r>
              <a:r>
                <a:rPr lang="en-US" altLang="vi-VN" sz="2400" b="1" i="1" dirty="0">
                  <a:solidFill>
                    <a:srgbClr val="FF0066"/>
                  </a:solidFill>
                  <a:latin typeface="Times New Roman" panose="02020603050405020304" pitchFamily="18" charset="0"/>
                </a:rPr>
                <a:t> </a:t>
              </a:r>
              <a:r>
                <a:rPr lang="en-US" altLang="vi-VN" sz="2400" b="1" i="1" dirty="0" err="1">
                  <a:solidFill>
                    <a:srgbClr val="FF0066"/>
                  </a:solidFill>
                  <a:latin typeface="Times New Roman" panose="02020603050405020304" pitchFamily="18" charset="0"/>
                </a:rPr>
                <a:t>khuếch</a:t>
              </a:r>
              <a:r>
                <a:rPr lang="en-US" altLang="vi-VN" sz="2400" b="1" i="1" dirty="0">
                  <a:solidFill>
                    <a:srgbClr val="FF0066"/>
                  </a:solidFill>
                  <a:latin typeface="Times New Roman" panose="02020603050405020304" pitchFamily="18" charset="0"/>
                </a:rPr>
                <a:t> </a:t>
              </a:r>
              <a:r>
                <a:rPr lang="en-US" altLang="vi-VN" sz="2400" b="1" i="1" dirty="0" err="1">
                  <a:solidFill>
                    <a:srgbClr val="FF0066"/>
                  </a:solidFill>
                  <a:latin typeface="Times New Roman" panose="02020603050405020304" pitchFamily="18" charset="0"/>
                </a:rPr>
                <a:t>tán</a:t>
              </a:r>
              <a:r>
                <a:rPr lang="en-US" altLang="vi-VN" sz="2400" b="1" i="1" dirty="0">
                  <a:solidFill>
                    <a:srgbClr val="FF0066"/>
                  </a:solidFill>
                  <a:latin typeface="Times New Roman" panose="02020603050405020304" pitchFamily="18" charset="0"/>
                </a:rPr>
                <a:t> ?</a:t>
              </a:r>
            </a:p>
            <a:p>
              <a:pPr algn="ctr" eaLnBrk="1" hangingPunct="1"/>
              <a:endParaRPr lang="en-US" altLang="vi-VN" sz="2400" dirty="0">
                <a:latin typeface="Times New Roman" panose="02020603050405020304" pitchFamily="18" charset="0"/>
              </a:endParaRPr>
            </a:p>
          </p:txBody>
        </p:sp>
        <p:pic>
          <p:nvPicPr>
            <p:cNvPr id="5" name="Picture 4">
              <a:extLst>
                <a:ext uri="{FF2B5EF4-FFF2-40B4-BE49-F238E27FC236}">
                  <a16:creationId xmlns:a16="http://schemas.microsoft.com/office/drawing/2014/main" id="{8E90929C-2F3D-C5E6-136B-AE69E8B96C57}"/>
                </a:ext>
              </a:extLst>
            </p:cNvPr>
            <p:cNvPicPr>
              <a:picLocks noChangeAspect="1"/>
            </p:cNvPicPr>
            <p:nvPr/>
          </p:nvPicPr>
          <p:blipFill>
            <a:blip r:embed="rId3"/>
            <a:stretch>
              <a:fillRect/>
            </a:stretch>
          </p:blipFill>
          <p:spPr>
            <a:xfrm>
              <a:off x="2048874" y="3778473"/>
              <a:ext cx="4647348" cy="1620845"/>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F5ACD8E-35B7-DE61-6C04-4506D9F2FB36}"/>
              </a:ext>
            </a:extLst>
          </p:cNvPr>
          <p:cNvSpPr>
            <a:spLocks noGrp="1" noChangeArrowheads="1"/>
          </p:cNvSpPr>
          <p:nvPr>
            <p:ph type="title"/>
          </p:nvPr>
        </p:nvSpPr>
        <p:spPr>
          <a:xfrm>
            <a:off x="742122" y="152400"/>
            <a:ext cx="10795454" cy="1420906"/>
          </a:xfrm>
        </p:spPr>
        <p:txBody>
          <a:bodyPr>
            <a:normAutofit fontScale="90000"/>
          </a:bodyPr>
          <a:lstStyle/>
          <a:p>
            <a:pPr eaLnBrk="1" hangingPunct="1"/>
            <a:r>
              <a:rPr lang="en-US" altLang="vi-VN" b="1" dirty="0">
                <a:solidFill>
                  <a:srgbClr val="0000FF"/>
                </a:solidFill>
                <a:latin typeface="Times New Roman" panose="02020603050405020304" pitchFamily="18" charset="0"/>
              </a:rPr>
              <a:t>II. </a:t>
            </a:r>
            <a:r>
              <a:rPr lang="en-US" altLang="vi-VN" b="1" dirty="0" err="1">
                <a:solidFill>
                  <a:srgbClr val="0000FF"/>
                </a:solidFill>
                <a:latin typeface="Times New Roman" panose="02020603050405020304" pitchFamily="18" charset="0"/>
              </a:rPr>
              <a:t>Sự</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vận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chuyển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thụ</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động</a:t>
            </a:r>
            <a:r>
              <a:rPr lang="en-US" altLang="vi-VN" b="1" dirty="0">
                <a:solidFill>
                  <a:srgbClr val="0000FF"/>
                </a:solidFill>
                <a:latin typeface="Times New Roman" panose="02020603050405020304" pitchFamily="18" charset="0"/>
              </a:rPr>
              <a:t> qua </a:t>
            </a:r>
            <a:r>
              <a:rPr lang="en-US" altLang="vi-VN" b="1" dirty="0" err="1">
                <a:solidFill>
                  <a:srgbClr val="0000FF"/>
                </a:solidFill>
                <a:latin typeface="Times New Roman" panose="02020603050405020304" pitchFamily="18" charset="0"/>
              </a:rPr>
              <a:t>màng</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sinh</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chất</a:t>
            </a:r>
            <a:br>
              <a:rPr lang="en-US" altLang="vi-VN" b="1" dirty="0">
                <a:solidFill>
                  <a:srgbClr val="0000FF"/>
                </a:solidFill>
                <a:latin typeface="Times New Roman" panose="02020603050405020304" pitchFamily="18" charset="0"/>
              </a:rPr>
            </a:br>
            <a:r>
              <a:rPr lang="en-US" altLang="vi-VN" b="1" dirty="0">
                <a:solidFill>
                  <a:srgbClr val="0000FF"/>
                </a:solidFill>
                <a:latin typeface="Times New Roman" panose="02020603050405020304" pitchFamily="18" charset="0"/>
              </a:rPr>
              <a:t>1. </a:t>
            </a:r>
            <a:r>
              <a:rPr lang="en-US" altLang="vi-VN" b="1" dirty="0" err="1">
                <a:solidFill>
                  <a:srgbClr val="0000FF"/>
                </a:solidFill>
                <a:latin typeface="Times New Roman" panose="02020603050405020304" pitchFamily="18" charset="0"/>
              </a:rPr>
              <a:t>Sự</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khuếch</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tán</a:t>
            </a:r>
            <a:endParaRPr lang="en-US" altLang="vi-VN" b="1" dirty="0">
              <a:solidFill>
                <a:srgbClr val="0000FF"/>
              </a:solidFill>
              <a:latin typeface="Times New Roman" panose="02020603050405020304" pitchFamily="18" charset="0"/>
            </a:endParaRPr>
          </a:p>
        </p:txBody>
      </p:sp>
      <p:grpSp>
        <p:nvGrpSpPr>
          <p:cNvPr id="4" name="Group 3">
            <a:extLst>
              <a:ext uri="{FF2B5EF4-FFF2-40B4-BE49-F238E27FC236}">
                <a16:creationId xmlns:a16="http://schemas.microsoft.com/office/drawing/2014/main" id="{84F12351-6D7E-3C77-1DDD-3DC7EFF02C78}"/>
              </a:ext>
            </a:extLst>
          </p:cNvPr>
          <p:cNvGrpSpPr/>
          <p:nvPr/>
        </p:nvGrpSpPr>
        <p:grpSpPr>
          <a:xfrm>
            <a:off x="221347" y="1573306"/>
            <a:ext cx="11390135" cy="4800564"/>
            <a:chOff x="221347" y="2993414"/>
            <a:chExt cx="11390135" cy="3380456"/>
          </a:xfrm>
        </p:grpSpPr>
        <p:pic>
          <p:nvPicPr>
            <p:cNvPr id="5" name="Picture 4">
              <a:extLst>
                <a:ext uri="{FF2B5EF4-FFF2-40B4-BE49-F238E27FC236}">
                  <a16:creationId xmlns:a16="http://schemas.microsoft.com/office/drawing/2014/main" id="{5742BA22-ED43-1C4F-189E-4655C811D52B}"/>
                </a:ext>
              </a:extLst>
            </p:cNvPr>
            <p:cNvPicPr>
              <a:picLocks noChangeAspect="1"/>
            </p:cNvPicPr>
            <p:nvPr/>
          </p:nvPicPr>
          <p:blipFill>
            <a:blip r:embed="rId2"/>
            <a:stretch>
              <a:fillRect/>
            </a:stretch>
          </p:blipFill>
          <p:spPr>
            <a:xfrm>
              <a:off x="221347" y="2993414"/>
              <a:ext cx="5515482" cy="3055694"/>
            </a:xfrm>
            <a:prstGeom prst="rect">
              <a:avLst/>
            </a:prstGeom>
          </p:spPr>
        </p:pic>
        <p:pic>
          <p:nvPicPr>
            <p:cNvPr id="7" name="Picture 6">
              <a:extLst>
                <a:ext uri="{FF2B5EF4-FFF2-40B4-BE49-F238E27FC236}">
                  <a16:creationId xmlns:a16="http://schemas.microsoft.com/office/drawing/2014/main" id="{E4E14A2A-C0C3-C722-6DDD-A1C361552A11}"/>
                </a:ext>
              </a:extLst>
            </p:cNvPr>
            <p:cNvPicPr>
              <a:picLocks noChangeAspect="1"/>
            </p:cNvPicPr>
            <p:nvPr/>
          </p:nvPicPr>
          <p:blipFill>
            <a:blip r:embed="rId3"/>
            <a:stretch>
              <a:fillRect/>
            </a:stretch>
          </p:blipFill>
          <p:spPr>
            <a:xfrm>
              <a:off x="6096000" y="2993414"/>
              <a:ext cx="5515482" cy="3380456"/>
            </a:xfrm>
            <a:prstGeom prst="rect">
              <a:avLst/>
            </a:prstGeom>
          </p:spPr>
        </p:pic>
      </p:grpSp>
    </p:spTree>
    <p:extLst>
      <p:ext uri="{BB962C8B-B14F-4D97-AF65-F5344CB8AC3E}">
        <p14:creationId xmlns:p14="http://schemas.microsoft.com/office/powerpoint/2010/main" val="4268276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F5ACD8E-35B7-DE61-6C04-4506D9F2FB36}"/>
              </a:ext>
            </a:extLst>
          </p:cNvPr>
          <p:cNvSpPr>
            <a:spLocks noGrp="1" noChangeArrowheads="1"/>
          </p:cNvSpPr>
          <p:nvPr>
            <p:ph type="title"/>
          </p:nvPr>
        </p:nvSpPr>
        <p:spPr>
          <a:xfrm>
            <a:off x="742122" y="152400"/>
            <a:ext cx="10795454" cy="1420906"/>
          </a:xfrm>
        </p:spPr>
        <p:txBody>
          <a:bodyPr>
            <a:normAutofit fontScale="90000"/>
          </a:bodyPr>
          <a:lstStyle/>
          <a:p>
            <a:r>
              <a:rPr lang="en-US" altLang="vi-VN" b="1" dirty="0">
                <a:solidFill>
                  <a:srgbClr val="0000FF"/>
                </a:solidFill>
                <a:latin typeface="Times New Roman" panose="02020603050405020304" pitchFamily="18" charset="0"/>
              </a:rPr>
              <a:t>II. </a:t>
            </a:r>
            <a:r>
              <a:rPr lang="en-US" altLang="vi-VN" b="1" dirty="0" err="1">
                <a:solidFill>
                  <a:srgbClr val="0000FF"/>
                </a:solidFill>
                <a:latin typeface="Times New Roman" panose="02020603050405020304" pitchFamily="18" charset="0"/>
              </a:rPr>
              <a:t>Sự</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vận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chuyển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thụ</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động</a:t>
            </a:r>
            <a:r>
              <a:rPr lang="en-US" altLang="vi-VN" b="1" dirty="0">
                <a:solidFill>
                  <a:srgbClr val="0000FF"/>
                </a:solidFill>
                <a:latin typeface="Times New Roman" panose="02020603050405020304" pitchFamily="18" charset="0"/>
              </a:rPr>
              <a:t> qua </a:t>
            </a:r>
            <a:r>
              <a:rPr lang="en-US" altLang="vi-VN" b="1" dirty="0" err="1">
                <a:solidFill>
                  <a:srgbClr val="0000FF"/>
                </a:solidFill>
                <a:latin typeface="Times New Roman" panose="02020603050405020304" pitchFamily="18" charset="0"/>
              </a:rPr>
              <a:t>màng</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sinh</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chất</a:t>
            </a:r>
            <a:br>
              <a:rPr lang="en-US" altLang="vi-VN" b="1" dirty="0">
                <a:solidFill>
                  <a:srgbClr val="0000FF"/>
                </a:solidFill>
                <a:latin typeface="Times New Roman" panose="02020603050405020304" pitchFamily="18" charset="0"/>
              </a:rPr>
            </a:br>
            <a:r>
              <a:rPr lang="en-US" altLang="vi-VN" b="1" dirty="0">
                <a:solidFill>
                  <a:srgbClr val="0000FF"/>
                </a:solidFill>
                <a:latin typeface="Times New Roman" panose="02020603050405020304" pitchFamily="18" charset="0"/>
              </a:rPr>
              <a:t> </a:t>
            </a:r>
            <a:r>
              <a:rPr lang="vi-VN" sz="4400" b="1" dirty="0">
                <a:solidFill>
                  <a:srgbClr val="0000FF"/>
                </a:solidFill>
                <a:latin typeface="Times New Roman" panose="02020603050405020304" pitchFamily="18" charset="0"/>
                <a:cs typeface="Times New Roman" panose="02020603050405020304" pitchFamily="18" charset="0"/>
              </a:rPr>
              <a:t>2. Sự thẩm thấu</a:t>
            </a:r>
            <a:br>
              <a:rPr lang="vi-VN" sz="4400" dirty="0">
                <a:latin typeface="Times New Roman" panose="02020603050405020304" pitchFamily="18" charset="0"/>
                <a:cs typeface="Times New Roman" panose="02020603050405020304" pitchFamily="18" charset="0"/>
              </a:rPr>
            </a:br>
            <a:endParaRPr lang="en-US" altLang="vi-VN" b="1" dirty="0">
              <a:solidFill>
                <a:srgbClr val="0000FF"/>
              </a:solidFill>
              <a:latin typeface="Times New Roman" panose="02020603050405020304" pitchFamily="18" charset="0"/>
            </a:endParaRPr>
          </a:p>
        </p:txBody>
      </p:sp>
      <p:pic>
        <p:nvPicPr>
          <p:cNvPr id="11" name="Picture 10">
            <a:extLst>
              <a:ext uri="{FF2B5EF4-FFF2-40B4-BE49-F238E27FC236}">
                <a16:creationId xmlns:a16="http://schemas.microsoft.com/office/drawing/2014/main" id="{FD81D8CE-F0F6-BE3B-C409-CEDFEB3189F7}"/>
              </a:ext>
            </a:extLst>
          </p:cNvPr>
          <p:cNvPicPr>
            <a:picLocks noChangeAspect="1"/>
          </p:cNvPicPr>
          <p:nvPr/>
        </p:nvPicPr>
        <p:blipFill>
          <a:blip r:embed="rId2"/>
          <a:stretch>
            <a:fillRect/>
          </a:stretch>
        </p:blipFill>
        <p:spPr>
          <a:xfrm>
            <a:off x="489397" y="1184857"/>
            <a:ext cx="11048179" cy="5259634"/>
          </a:xfrm>
          <a:prstGeom prst="rect">
            <a:avLst/>
          </a:prstGeom>
        </p:spPr>
      </p:pic>
    </p:spTree>
    <p:extLst>
      <p:ext uri="{BB962C8B-B14F-4D97-AF65-F5344CB8AC3E}">
        <p14:creationId xmlns:p14="http://schemas.microsoft.com/office/powerpoint/2010/main" val="197844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6" name="Text Box 6">
            <a:extLst>
              <a:ext uri="{FF2B5EF4-FFF2-40B4-BE49-F238E27FC236}">
                <a16:creationId xmlns:a16="http://schemas.microsoft.com/office/drawing/2014/main" id="{60D26CE9-9D86-EA7A-B5DD-E4ACAB165BC5}"/>
              </a:ext>
            </a:extLst>
          </p:cNvPr>
          <p:cNvSpPr txBox="1">
            <a:spLocks noChangeArrowheads="1"/>
          </p:cNvSpPr>
          <p:nvPr/>
        </p:nvSpPr>
        <p:spPr bwMode="auto">
          <a:xfrm>
            <a:off x="3810000" y="914401"/>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vi-VN"/>
          </a:p>
        </p:txBody>
      </p:sp>
      <p:grpSp>
        <p:nvGrpSpPr>
          <p:cNvPr id="2" name="Group 1">
            <a:extLst>
              <a:ext uri="{FF2B5EF4-FFF2-40B4-BE49-F238E27FC236}">
                <a16:creationId xmlns:a16="http://schemas.microsoft.com/office/drawing/2014/main" id="{9C2DD61B-30DB-2BBE-A9A1-3E506D1CA351}"/>
              </a:ext>
            </a:extLst>
          </p:cNvPr>
          <p:cNvGrpSpPr/>
          <p:nvPr/>
        </p:nvGrpSpPr>
        <p:grpSpPr>
          <a:xfrm>
            <a:off x="141668" y="1"/>
            <a:ext cx="11912957" cy="6748529"/>
            <a:chOff x="1752600" y="1"/>
            <a:chExt cx="8915400" cy="6486525"/>
          </a:xfrm>
        </p:grpSpPr>
        <p:pic>
          <p:nvPicPr>
            <p:cNvPr id="12292" name="Picture 5" descr="uu truong nhuoc truong">
              <a:extLst>
                <a:ext uri="{FF2B5EF4-FFF2-40B4-BE49-F238E27FC236}">
                  <a16:creationId xmlns:a16="http://schemas.microsoft.com/office/drawing/2014/main" id="{524A3FC2-FAD2-30B0-B3C5-E5026EAB0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
              <a:ext cx="8915400"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7" name="Text Box 7">
              <a:extLst>
                <a:ext uri="{FF2B5EF4-FFF2-40B4-BE49-F238E27FC236}">
                  <a16:creationId xmlns:a16="http://schemas.microsoft.com/office/drawing/2014/main" id="{765045F8-828A-6A52-BD18-004F7C15D03E}"/>
                </a:ext>
              </a:extLst>
            </p:cNvPr>
            <p:cNvSpPr txBox="1">
              <a:spLocks noChangeArrowheads="1"/>
            </p:cNvSpPr>
            <p:nvPr/>
          </p:nvSpPr>
          <p:spPr bwMode="auto">
            <a:xfrm>
              <a:off x="3048000" y="914400"/>
              <a:ext cx="990600" cy="3365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600">
                  <a:latin typeface=".VnTime" panose="020B7200000000000000" pitchFamily="34" charset="0"/>
                </a:rPr>
                <a:t>Trong TB</a:t>
              </a:r>
            </a:p>
          </p:txBody>
        </p:sp>
        <p:sp>
          <p:nvSpPr>
            <p:cNvPr id="138248" name="Text Box 8">
              <a:extLst>
                <a:ext uri="{FF2B5EF4-FFF2-40B4-BE49-F238E27FC236}">
                  <a16:creationId xmlns:a16="http://schemas.microsoft.com/office/drawing/2014/main" id="{3FAA274D-0272-ADDF-CDCE-7E722F402DC2}"/>
                </a:ext>
              </a:extLst>
            </p:cNvPr>
            <p:cNvSpPr txBox="1">
              <a:spLocks noChangeArrowheads="1"/>
            </p:cNvSpPr>
            <p:nvPr/>
          </p:nvSpPr>
          <p:spPr bwMode="auto">
            <a:xfrm>
              <a:off x="4114800" y="914400"/>
              <a:ext cx="1066800" cy="3365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600">
                  <a:latin typeface=".VnTime" panose="020B7200000000000000" pitchFamily="34" charset="0"/>
                </a:rPr>
                <a:t>Ngoµi TB</a:t>
              </a:r>
            </a:p>
          </p:txBody>
        </p:sp>
        <p:sp>
          <p:nvSpPr>
            <p:cNvPr id="138249" name="Text Box 9">
              <a:extLst>
                <a:ext uri="{FF2B5EF4-FFF2-40B4-BE49-F238E27FC236}">
                  <a16:creationId xmlns:a16="http://schemas.microsoft.com/office/drawing/2014/main" id="{8CC74184-DD29-99C4-B7AB-4E924343293E}"/>
                </a:ext>
              </a:extLst>
            </p:cNvPr>
            <p:cNvSpPr txBox="1">
              <a:spLocks noChangeArrowheads="1"/>
            </p:cNvSpPr>
            <p:nvPr/>
          </p:nvSpPr>
          <p:spPr bwMode="auto">
            <a:xfrm>
              <a:off x="1752600" y="3276601"/>
              <a:ext cx="1219200" cy="73342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100" b="1" dirty="0">
                  <a:solidFill>
                    <a:schemeClr val="bg1"/>
                  </a:solidFill>
                  <a:latin typeface=".VnTime" panose="020B7200000000000000" pitchFamily="34" charset="0"/>
                </a:rPr>
                <a:t>TB </a:t>
              </a:r>
              <a:r>
                <a:rPr lang="en-US" altLang="vi-VN" sz="2100" b="1" dirty="0" err="1">
                  <a:solidFill>
                    <a:schemeClr val="bg1"/>
                  </a:solidFill>
                  <a:latin typeface=".VnTime" panose="020B7200000000000000" pitchFamily="34" charset="0"/>
                </a:rPr>
                <a:t>hång</a:t>
              </a:r>
              <a:r>
                <a:rPr lang="en-US" altLang="vi-VN" sz="2100" b="1" dirty="0">
                  <a:solidFill>
                    <a:schemeClr val="bg1"/>
                  </a:solidFill>
                  <a:latin typeface=".VnTime" panose="020B7200000000000000" pitchFamily="34" charset="0"/>
                </a:rPr>
                <a:t> </a:t>
              </a:r>
              <a:r>
                <a:rPr lang="en-US" altLang="vi-VN" sz="2100" b="1" dirty="0" err="1">
                  <a:solidFill>
                    <a:schemeClr val="bg1"/>
                  </a:solidFill>
                  <a:latin typeface=".VnTime" panose="020B7200000000000000" pitchFamily="34" charset="0"/>
                </a:rPr>
                <a:t>cÇu</a:t>
              </a:r>
              <a:endParaRPr lang="en-US" altLang="vi-VN" sz="2100" b="1" dirty="0">
                <a:solidFill>
                  <a:schemeClr val="bg1"/>
                </a:solidFill>
                <a:latin typeface=".VnTime" panose="020B7200000000000000" pitchFamily="34" charset="0"/>
              </a:endParaRPr>
            </a:p>
          </p:txBody>
        </p:sp>
        <p:sp>
          <p:nvSpPr>
            <p:cNvPr id="138250" name="Text Box 10">
              <a:extLst>
                <a:ext uri="{FF2B5EF4-FFF2-40B4-BE49-F238E27FC236}">
                  <a16:creationId xmlns:a16="http://schemas.microsoft.com/office/drawing/2014/main" id="{FD1FB1D6-9041-185B-3C70-F59EC3521DB0}"/>
                </a:ext>
              </a:extLst>
            </p:cNvPr>
            <p:cNvSpPr txBox="1">
              <a:spLocks noChangeArrowheads="1"/>
            </p:cNvSpPr>
            <p:nvPr/>
          </p:nvSpPr>
          <p:spPr bwMode="auto">
            <a:xfrm>
              <a:off x="1752600" y="5181601"/>
              <a:ext cx="1371600" cy="73342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100">
                  <a:solidFill>
                    <a:schemeClr val="bg1"/>
                  </a:solidFill>
                  <a:latin typeface=".VnTime" panose="020B7200000000000000" pitchFamily="34" charset="0"/>
                </a:rPr>
                <a:t>TB thùc vËt</a:t>
              </a:r>
            </a:p>
          </p:txBody>
        </p:sp>
        <p:sp>
          <p:nvSpPr>
            <p:cNvPr id="138251" name="Text Box 11">
              <a:extLst>
                <a:ext uri="{FF2B5EF4-FFF2-40B4-BE49-F238E27FC236}">
                  <a16:creationId xmlns:a16="http://schemas.microsoft.com/office/drawing/2014/main" id="{C0B20A30-B1BF-B7A8-CAC7-BDB335CDE3B3}"/>
                </a:ext>
              </a:extLst>
            </p:cNvPr>
            <p:cNvSpPr txBox="1">
              <a:spLocks noChangeArrowheads="1"/>
            </p:cNvSpPr>
            <p:nvPr/>
          </p:nvSpPr>
          <p:spPr bwMode="auto">
            <a:xfrm>
              <a:off x="3124200" y="457201"/>
              <a:ext cx="1752600" cy="36671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b="1" dirty="0">
                  <a:solidFill>
                    <a:schemeClr val="bg1"/>
                  </a:solidFill>
                  <a:latin typeface=".VnTime" panose="020B7200000000000000" pitchFamily="34" charset="0"/>
                </a:rPr>
                <a:t>MT ­</a:t>
              </a:r>
              <a:r>
                <a:rPr lang="en-US" altLang="vi-VN" b="1" dirty="0" err="1">
                  <a:solidFill>
                    <a:schemeClr val="bg1"/>
                  </a:solidFill>
                  <a:latin typeface=".VnTime" panose="020B7200000000000000" pitchFamily="34" charset="0"/>
                </a:rPr>
                <a:t>uư</a:t>
              </a:r>
              <a:r>
                <a:rPr lang="en-US" altLang="vi-VN" b="1" dirty="0">
                  <a:solidFill>
                    <a:schemeClr val="bg1"/>
                  </a:solidFill>
                  <a:latin typeface=".VnTime" panose="020B7200000000000000" pitchFamily="34" charset="0"/>
                </a:rPr>
                <a:t> </a:t>
              </a:r>
              <a:r>
                <a:rPr lang="en-US" altLang="vi-VN" b="1" dirty="0" err="1">
                  <a:solidFill>
                    <a:schemeClr val="bg1"/>
                  </a:solidFill>
                  <a:latin typeface=".VnTime" panose="020B7200000000000000" pitchFamily="34" charset="0"/>
                </a:rPr>
                <a:t>tr­ương</a:t>
              </a:r>
              <a:endParaRPr lang="en-US" altLang="vi-VN" b="1" dirty="0">
                <a:solidFill>
                  <a:schemeClr val="bg1"/>
                </a:solidFill>
                <a:latin typeface=".VnTime" panose="020B7200000000000000" pitchFamily="34" charset="0"/>
              </a:endParaRPr>
            </a:p>
          </p:txBody>
        </p:sp>
        <p:sp>
          <p:nvSpPr>
            <p:cNvPr id="138252" name="Text Box 12">
              <a:extLst>
                <a:ext uri="{FF2B5EF4-FFF2-40B4-BE49-F238E27FC236}">
                  <a16:creationId xmlns:a16="http://schemas.microsoft.com/office/drawing/2014/main" id="{6BE25557-C46D-5340-42A8-460A87D16109}"/>
                </a:ext>
              </a:extLst>
            </p:cNvPr>
            <p:cNvSpPr txBox="1">
              <a:spLocks noChangeArrowheads="1"/>
            </p:cNvSpPr>
            <p:nvPr/>
          </p:nvSpPr>
          <p:spPr bwMode="auto">
            <a:xfrm>
              <a:off x="5334000" y="457201"/>
              <a:ext cx="1981200" cy="36933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b="1" dirty="0">
                  <a:solidFill>
                    <a:schemeClr val="bg1"/>
                  </a:solidFill>
                  <a:latin typeface=".VnTime" panose="020B7200000000000000" pitchFamily="34" charset="0"/>
                </a:rPr>
                <a:t>MT ®¼ng </a:t>
              </a:r>
              <a:r>
                <a:rPr lang="en-US" altLang="vi-VN" b="1" dirty="0" err="1">
                  <a:solidFill>
                    <a:schemeClr val="bg1"/>
                  </a:solidFill>
                  <a:latin typeface=".VnTime" panose="020B7200000000000000" pitchFamily="34" charset="0"/>
                </a:rPr>
                <a:t>trương</a:t>
              </a:r>
              <a:endParaRPr lang="en-US" altLang="vi-VN" dirty="0"/>
            </a:p>
          </p:txBody>
        </p:sp>
        <p:sp>
          <p:nvSpPr>
            <p:cNvPr id="138253" name="Text Box 13">
              <a:extLst>
                <a:ext uri="{FF2B5EF4-FFF2-40B4-BE49-F238E27FC236}">
                  <a16:creationId xmlns:a16="http://schemas.microsoft.com/office/drawing/2014/main" id="{8EB47585-9D2A-E8AC-0536-3B3C6810E3B8}"/>
                </a:ext>
              </a:extLst>
            </p:cNvPr>
            <p:cNvSpPr txBox="1">
              <a:spLocks noChangeArrowheads="1"/>
            </p:cNvSpPr>
            <p:nvPr/>
          </p:nvSpPr>
          <p:spPr bwMode="auto">
            <a:xfrm>
              <a:off x="7467600" y="457200"/>
              <a:ext cx="2514600" cy="36933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b="1" dirty="0">
                  <a:solidFill>
                    <a:schemeClr val="bg1"/>
                  </a:solidFill>
                  <a:latin typeface=".VnTime" panose="020B7200000000000000" pitchFamily="34" charset="0"/>
                </a:rPr>
                <a:t>MT </a:t>
              </a:r>
              <a:r>
                <a:rPr lang="en-US" altLang="vi-VN" b="1" dirty="0" err="1">
                  <a:solidFill>
                    <a:schemeClr val="bg1"/>
                  </a:solidFill>
                  <a:latin typeface=".VnTime" panose="020B7200000000000000" pitchFamily="34" charset="0"/>
                </a:rPr>
                <a:t>nh­ược</a:t>
              </a:r>
              <a:r>
                <a:rPr lang="en-US" altLang="vi-VN" b="1" dirty="0">
                  <a:solidFill>
                    <a:schemeClr val="bg1"/>
                  </a:solidFill>
                  <a:latin typeface=".VnTime" panose="020B7200000000000000" pitchFamily="34" charset="0"/>
                </a:rPr>
                <a:t> </a:t>
              </a:r>
              <a:r>
                <a:rPr lang="en-US" altLang="vi-VN" b="1" dirty="0" err="1">
                  <a:solidFill>
                    <a:schemeClr val="bg1"/>
                  </a:solidFill>
                  <a:latin typeface=".VnTime" panose="020B7200000000000000" pitchFamily="34" charset="0"/>
                </a:rPr>
                <a:t>tr­ương</a:t>
              </a:r>
              <a:endParaRPr lang="en-US" altLang="vi-VN" b="1" dirty="0">
                <a:solidFill>
                  <a:schemeClr val="bg1"/>
                </a:solidFill>
                <a:latin typeface=".VnTime" panose="020B7200000000000000"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nodePh="1">
                                  <p:stCondLst>
                                    <p:cond delay="0"/>
                                  </p:stCondLst>
                                  <p:endCondLst>
                                    <p:cond evt="begin" delay="0">
                                      <p:tn val="5"/>
                                    </p:cond>
                                  </p:endCondLst>
                                  <p:childTnLst>
                                    <p:set>
                                      <p:cBhvr>
                                        <p:cTn id="6" dur="1" fill="hold">
                                          <p:stCondLst>
                                            <p:cond delay="0"/>
                                          </p:stCondLst>
                                        </p:cTn>
                                        <p:tgtEl>
                                          <p:spTgt spid="138246"/>
                                        </p:tgtEl>
                                        <p:attrNameLst>
                                          <p:attrName>style.visibility</p:attrName>
                                        </p:attrNameLst>
                                      </p:cBhvr>
                                      <p:to>
                                        <p:strVal val="visible"/>
                                      </p:to>
                                    </p:set>
                                    <p:animEffect transition="in" filter="box(in)">
                                      <p:cBhvr>
                                        <p:cTn id="7" dur="500"/>
                                        <p:tgtEl>
                                          <p:spTgt spid="138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F5ACD8E-35B7-DE61-6C04-4506D9F2FB36}"/>
              </a:ext>
            </a:extLst>
          </p:cNvPr>
          <p:cNvSpPr>
            <a:spLocks noGrp="1" noChangeArrowheads="1"/>
          </p:cNvSpPr>
          <p:nvPr>
            <p:ph type="title"/>
          </p:nvPr>
        </p:nvSpPr>
        <p:spPr>
          <a:xfrm>
            <a:off x="742122" y="152400"/>
            <a:ext cx="10795454" cy="1420906"/>
          </a:xfrm>
        </p:spPr>
        <p:txBody>
          <a:bodyPr>
            <a:normAutofit fontScale="90000"/>
          </a:bodyPr>
          <a:lstStyle/>
          <a:p>
            <a:r>
              <a:rPr lang="en-US" altLang="vi-VN" b="1" dirty="0">
                <a:solidFill>
                  <a:srgbClr val="0000FF"/>
                </a:solidFill>
                <a:latin typeface="Times New Roman" panose="02020603050405020304" pitchFamily="18" charset="0"/>
              </a:rPr>
              <a:t>II. </a:t>
            </a:r>
            <a:r>
              <a:rPr lang="en-US" altLang="vi-VN" b="1" dirty="0" err="1">
                <a:solidFill>
                  <a:srgbClr val="0000FF"/>
                </a:solidFill>
                <a:latin typeface="Times New Roman" panose="02020603050405020304" pitchFamily="18" charset="0"/>
              </a:rPr>
              <a:t>Sự</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vận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chuyển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thụ</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động</a:t>
            </a:r>
            <a:r>
              <a:rPr lang="en-US" altLang="vi-VN" b="1" dirty="0">
                <a:solidFill>
                  <a:srgbClr val="0000FF"/>
                </a:solidFill>
                <a:latin typeface="Times New Roman" panose="02020603050405020304" pitchFamily="18" charset="0"/>
              </a:rPr>
              <a:t> qua </a:t>
            </a:r>
            <a:r>
              <a:rPr lang="en-US" altLang="vi-VN" b="1" dirty="0" err="1">
                <a:solidFill>
                  <a:srgbClr val="0000FF"/>
                </a:solidFill>
                <a:latin typeface="Times New Roman" panose="02020603050405020304" pitchFamily="18" charset="0"/>
              </a:rPr>
              <a:t>màng</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sinh</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chất</a:t>
            </a:r>
            <a:br>
              <a:rPr lang="en-US" altLang="vi-VN" b="1" dirty="0">
                <a:solidFill>
                  <a:srgbClr val="0000FF"/>
                </a:solidFill>
                <a:latin typeface="Times New Roman" panose="02020603050405020304" pitchFamily="18" charset="0"/>
              </a:rPr>
            </a:br>
            <a:r>
              <a:rPr lang="en-US" altLang="vi-VN" b="1" dirty="0">
                <a:solidFill>
                  <a:srgbClr val="0000FF"/>
                </a:solidFill>
                <a:latin typeface="Times New Roman" panose="02020603050405020304" pitchFamily="18" charset="0"/>
              </a:rPr>
              <a:t> </a:t>
            </a:r>
            <a:r>
              <a:rPr lang="vi-VN" sz="4400" b="1" dirty="0">
                <a:solidFill>
                  <a:srgbClr val="0000FF"/>
                </a:solidFill>
                <a:latin typeface="Times New Roman" panose="02020603050405020304" pitchFamily="18" charset="0"/>
                <a:cs typeface="Times New Roman" panose="02020603050405020304" pitchFamily="18" charset="0"/>
              </a:rPr>
              <a:t>2. Sự thẩm thấu</a:t>
            </a:r>
            <a:br>
              <a:rPr lang="vi-VN" sz="4400" dirty="0">
                <a:latin typeface="Times New Roman" panose="02020603050405020304" pitchFamily="18" charset="0"/>
                <a:cs typeface="Times New Roman" panose="02020603050405020304" pitchFamily="18" charset="0"/>
              </a:rPr>
            </a:br>
            <a:endParaRPr lang="en-US" altLang="vi-VN" b="1" dirty="0">
              <a:solidFill>
                <a:srgbClr val="0000FF"/>
              </a:solidFill>
              <a:latin typeface="Times New Roman" panose="02020603050405020304" pitchFamily="18" charset="0"/>
            </a:endParaRPr>
          </a:p>
        </p:txBody>
      </p:sp>
      <p:pic>
        <p:nvPicPr>
          <p:cNvPr id="9" name="Picture 8">
            <a:extLst>
              <a:ext uri="{FF2B5EF4-FFF2-40B4-BE49-F238E27FC236}">
                <a16:creationId xmlns:a16="http://schemas.microsoft.com/office/drawing/2014/main" id="{01386752-4ED1-40C9-266B-D6433735AA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608" y="1159099"/>
            <a:ext cx="11495021" cy="5698901"/>
          </a:xfrm>
          <a:prstGeom prst="rect">
            <a:avLst/>
          </a:prstGeom>
          <a:noFill/>
          <a:ln>
            <a:noFill/>
          </a:ln>
        </p:spPr>
      </p:pic>
    </p:spTree>
    <p:extLst>
      <p:ext uri="{BB962C8B-B14F-4D97-AF65-F5344CB8AC3E}">
        <p14:creationId xmlns:p14="http://schemas.microsoft.com/office/powerpoint/2010/main" val="3603911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9D1024-648C-FC78-2413-270A701D4E49}"/>
              </a:ext>
            </a:extLst>
          </p:cNvPr>
          <p:cNvGrpSpPr/>
          <p:nvPr/>
        </p:nvGrpSpPr>
        <p:grpSpPr>
          <a:xfrm>
            <a:off x="0" y="1060933"/>
            <a:ext cx="12041746" cy="5700475"/>
            <a:chOff x="3657600" y="1060933"/>
            <a:chExt cx="6830913" cy="3273145"/>
          </a:xfrm>
        </p:grpSpPr>
        <p:pic>
          <p:nvPicPr>
            <p:cNvPr id="4" name="Picture 3"/>
            <p:cNvPicPr>
              <a:picLocks noChangeAspect="1"/>
            </p:cNvPicPr>
            <p:nvPr/>
          </p:nvPicPr>
          <p:blipFill>
            <a:blip r:embed="rId2"/>
            <a:stretch>
              <a:fillRect/>
            </a:stretch>
          </p:blipFill>
          <p:spPr>
            <a:xfrm>
              <a:off x="3657600" y="1060933"/>
              <a:ext cx="4830627" cy="3273145"/>
            </a:xfrm>
            <a:prstGeom prst="rect">
              <a:avLst/>
            </a:prstGeom>
          </p:spPr>
        </p:pic>
        <p:pic>
          <p:nvPicPr>
            <p:cNvPr id="5" name="Picture 4"/>
            <p:cNvPicPr>
              <a:picLocks noChangeAspect="1"/>
            </p:cNvPicPr>
            <p:nvPr/>
          </p:nvPicPr>
          <p:blipFill>
            <a:blip r:embed="rId3"/>
            <a:stretch>
              <a:fillRect/>
            </a:stretch>
          </p:blipFill>
          <p:spPr>
            <a:xfrm>
              <a:off x="8799114" y="1060933"/>
              <a:ext cx="1689399" cy="3273145"/>
            </a:xfrm>
            <a:prstGeom prst="rect">
              <a:avLst/>
            </a:prstGeom>
          </p:spPr>
        </p:pic>
      </p:grpSp>
      <p:sp>
        <p:nvSpPr>
          <p:cNvPr id="7" name="Cloud 6"/>
          <p:cNvSpPr/>
          <p:nvPr/>
        </p:nvSpPr>
        <p:spPr>
          <a:xfrm>
            <a:off x="20003" y="0"/>
            <a:ext cx="5780296" cy="1060933"/>
          </a:xfrm>
          <a:prstGeom prst="clou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III. VẬN CHUYỂN CHỦ ĐỘNG</a:t>
            </a:r>
          </a:p>
        </p:txBody>
      </p:sp>
    </p:spTree>
    <p:extLst>
      <p:ext uri="{BB962C8B-B14F-4D97-AF65-F5344CB8AC3E}">
        <p14:creationId xmlns:p14="http://schemas.microsoft.com/office/powerpoint/2010/main" val="1017755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pinocyt"/>
          <p:cNvPicPr>
            <a:picLocks noChangeAspect="1" noChangeArrowheads="1" noCrop="1"/>
          </p:cNvPicPr>
          <p:nvPr/>
        </p:nvPicPr>
        <p:blipFill>
          <a:blip r:embed="rId2"/>
          <a:srcRect/>
          <a:stretch>
            <a:fillRect/>
          </a:stretch>
        </p:blipFill>
        <p:spPr bwMode="auto">
          <a:xfrm>
            <a:off x="6204074" y="2425571"/>
            <a:ext cx="3924375" cy="3209519"/>
          </a:xfrm>
          <a:prstGeom prst="rect">
            <a:avLst/>
          </a:prstGeom>
          <a:noFill/>
          <a:ln w="9525">
            <a:noFill/>
            <a:miter lim="800000"/>
            <a:headEnd/>
            <a:tailEnd/>
          </a:ln>
        </p:spPr>
      </p:pic>
      <p:pic>
        <p:nvPicPr>
          <p:cNvPr id="7" name="Picture 6" descr="Exocy"/>
          <p:cNvPicPr>
            <a:picLocks noChangeAspect="1" noChangeArrowheads="1" noCrop="1"/>
          </p:cNvPicPr>
          <p:nvPr/>
        </p:nvPicPr>
        <p:blipFill>
          <a:blip r:embed="rId3"/>
          <a:srcRect/>
          <a:stretch>
            <a:fillRect/>
          </a:stretch>
        </p:blipFill>
        <p:spPr bwMode="auto">
          <a:xfrm>
            <a:off x="2125217" y="2276873"/>
            <a:ext cx="3480480" cy="3346615"/>
          </a:xfrm>
          <a:prstGeom prst="rect">
            <a:avLst/>
          </a:prstGeom>
          <a:noFill/>
          <a:ln w="9525">
            <a:noFill/>
            <a:miter lim="800000"/>
            <a:headEnd/>
            <a:tailEnd/>
          </a:ln>
        </p:spPr>
      </p:pic>
      <p:sp>
        <p:nvSpPr>
          <p:cNvPr id="8" name="Rectangle 7"/>
          <p:cNvSpPr/>
          <p:nvPr/>
        </p:nvSpPr>
        <p:spPr>
          <a:xfrm>
            <a:off x="2125217" y="5949281"/>
            <a:ext cx="3706557" cy="81720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dirty="0" err="1">
                <a:solidFill>
                  <a:srgbClr val="C00000"/>
                </a:solidFill>
                <a:latin typeface="Arial" pitchFamily="34" charset="0"/>
                <a:cs typeface="Arial" pitchFamily="34" charset="0"/>
              </a:rPr>
              <a:t>Thực</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bào</a:t>
            </a:r>
            <a:r>
              <a:rPr lang="en-US" sz="4400" b="1" dirty="0">
                <a:solidFill>
                  <a:srgbClr val="C00000"/>
                </a:solidFill>
                <a:latin typeface="Arial" pitchFamily="34" charset="0"/>
                <a:cs typeface="Arial" pitchFamily="34" charset="0"/>
              </a:rPr>
              <a:t> </a:t>
            </a:r>
          </a:p>
        </p:txBody>
      </p:sp>
      <p:sp>
        <p:nvSpPr>
          <p:cNvPr id="9" name="Rectangle 8"/>
          <p:cNvSpPr/>
          <p:nvPr/>
        </p:nvSpPr>
        <p:spPr>
          <a:xfrm>
            <a:off x="6240017" y="5949281"/>
            <a:ext cx="3706557" cy="81720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dirty="0" err="1">
                <a:solidFill>
                  <a:srgbClr val="C00000"/>
                </a:solidFill>
                <a:latin typeface="Arial" pitchFamily="34" charset="0"/>
                <a:cs typeface="Arial" pitchFamily="34" charset="0"/>
              </a:rPr>
              <a:t>Ẩm</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bào</a:t>
            </a:r>
            <a:r>
              <a:rPr lang="en-US" sz="4400" b="1" dirty="0">
                <a:solidFill>
                  <a:srgbClr val="C00000"/>
                </a:solidFill>
                <a:latin typeface="Arial" pitchFamily="34" charset="0"/>
                <a:cs typeface="Arial" pitchFamily="34" charset="0"/>
              </a:rPr>
              <a:t> </a:t>
            </a:r>
          </a:p>
        </p:txBody>
      </p:sp>
    </p:spTree>
    <p:extLst>
      <p:ext uri="{BB962C8B-B14F-4D97-AF65-F5344CB8AC3E}">
        <p14:creationId xmlns:p14="http://schemas.microsoft.com/office/powerpoint/2010/main" val="350967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TotalTime>
  <Words>1438</Words>
  <Application>Microsoft Office PowerPoint</Application>
  <PresentationFormat>Widescreen</PresentationFormat>
  <Paragraphs>80</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.VnTime</vt:lpstr>
      <vt:lpstr>Arial</vt:lpstr>
      <vt:lpstr>Calibri</vt:lpstr>
      <vt:lpstr>Calibri Light</vt:lpstr>
      <vt:lpstr>Times New Roman</vt:lpstr>
      <vt:lpstr>Office Theme</vt:lpstr>
      <vt:lpstr>PowerPoint Presentation</vt:lpstr>
      <vt:lpstr>PowerPoint Presentation</vt:lpstr>
      <vt:lpstr>II. Sự vận chuyển thụ động qua màng sinh chất 1. Sự khuếch tán</vt:lpstr>
      <vt:lpstr>II. Sự vận chuyển thụ động qua màng sinh chất 1. Sự khuếch tán</vt:lpstr>
      <vt:lpstr>II. Sự vận chuyển thụ động qua màng sinh chất  2. Sự thẩm thấu </vt:lpstr>
      <vt:lpstr>PowerPoint Presentation</vt:lpstr>
      <vt:lpstr>II. Sự vận chuyển thụ động qua màng sinh chất  2. Sự thẩm thấu </vt:lpstr>
      <vt:lpstr>PowerPoint Presentation</vt:lpstr>
      <vt:lpstr>PowerPoint Presentation</vt:lpstr>
      <vt:lpstr>IV. Sự nhập bào và xuất bào</vt:lpstr>
      <vt:lpstr>PowerPoint Presentation</vt:lpstr>
      <vt:lpstr>V. Thực hành về sự vận chuyển qua màng 1. Tìm hiểu về tính thấm chọn lọc của tế bào sống </vt:lpstr>
      <vt:lpstr>V. Thực hành về sự vận chuyển qua màng 1. Tìm hiểu về tính thấm chọn lọc của tế bào sống </vt:lpstr>
      <vt:lpstr>V. Thực hành về sự vận chuyển qua màng 1. Tìm hiểu về tính thấm chọn lọc của tế bào sống </vt:lpstr>
      <vt:lpstr>V. Thực hành về sự vận chuyển qua màng 2. Tìm hiểu về sự co nguyên sinh và phản co nguyên sinh ở tế bào thực vật  1111111111111111111</vt:lpstr>
      <vt:lpstr>V. Thực hành về sự vận chuyển qua màng 2. Tìm hiểu về sự co nguyên sinh và phản co nguyên sinh ở tế bào thực vật  </vt:lpstr>
      <vt:lpstr>V. Thực hành về sự vận chuyển qua màng 2. Tìm hiểu về sự co nguyên sinh và phản co nguyên sinh ở tế bào thực vật  </vt:lpstr>
      <vt:lpstr>V. Thực hành về sự vận chuyển qua màng 2. Tìm hiểu về sự co nguyên sinh và phản co nguyên sinh ở tế bào thực vật  </vt:lpstr>
      <vt:lpstr>V. Thực hành về sự vận chuyển qua màng 2. Tìm hiểu về sự co nguyên sinh và phản co nguyên sinh ở tế bào thực vật  </vt:lpstr>
      <vt:lpstr>PowerPoint Presentation</vt:lpstr>
      <vt:lpstr>PowerPoint Presentation</vt:lpstr>
      <vt:lpstr>PowerPoint Presentation</vt:lpstr>
      <vt:lpstr>3. Tại sao rau muống chẻ ngâm vào nước lại bị cong lên?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25</cp:revision>
  <dcterms:created xsi:type="dcterms:W3CDTF">2022-07-26T06:12:08Z</dcterms:created>
  <dcterms:modified xsi:type="dcterms:W3CDTF">2025-11-22T03:44:54Z</dcterms:modified>
</cp:coreProperties>
</file>