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84" r:id="rId3"/>
    <p:sldId id="257" r:id="rId4"/>
    <p:sldId id="285" r:id="rId5"/>
    <p:sldId id="286" r:id="rId6"/>
    <p:sldId id="287" r:id="rId7"/>
    <p:sldId id="258" r:id="rId8"/>
    <p:sldId id="259" r:id="rId9"/>
    <p:sldId id="260" r:id="rId10"/>
    <p:sldId id="290" r:id="rId11"/>
    <p:sldId id="261" r:id="rId12"/>
    <p:sldId id="263" r:id="rId13"/>
    <p:sldId id="268" r:id="rId14"/>
    <p:sldId id="264" r:id="rId15"/>
    <p:sldId id="265" r:id="rId16"/>
    <p:sldId id="266" r:id="rId17"/>
    <p:sldId id="291" r:id="rId18"/>
    <p:sldId id="267"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8" r:id="rId34"/>
    <p:sldId id="289" r:id="rId35"/>
  </p:sldIdLst>
  <p:sldSz cx="18288000" cy="10287000"/>
  <p:notesSz cx="6858000" cy="9144000"/>
  <p:embeddedFontLst>
    <p:embeddedFont>
      <p:font typeface="Secular One" panose="00000500000000000000" pitchFamily="2" charset="-79"/>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E5E3"/>
    <a:srgbClr val="FCE0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EA0BE-17E1-4B79-A1FB-5BFF7536E246}"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A288-5C6C-4DBE-A3A2-641C29BF623D}" type="slidenum">
              <a:rPr lang="en-US" smtClean="0"/>
              <a:t>‹#›</a:t>
            </a:fld>
            <a:endParaRPr lang="en-US"/>
          </a:p>
        </p:txBody>
      </p:sp>
    </p:spTree>
    <p:extLst>
      <p:ext uri="{BB962C8B-B14F-4D97-AF65-F5344CB8AC3E}">
        <p14:creationId xmlns:p14="http://schemas.microsoft.com/office/powerpoint/2010/main" val="350027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18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90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10" name="Google Shape;10;p2"/>
          <p:cNvGrpSpPr/>
          <p:nvPr/>
        </p:nvGrpSpPr>
        <p:grpSpPr>
          <a:xfrm>
            <a:off x="-10500" y="296127"/>
            <a:ext cx="18309000" cy="10001350"/>
            <a:chOff x="-5250" y="148063"/>
            <a:chExt cx="9154500" cy="5000675"/>
          </a:xfrm>
        </p:grpSpPr>
        <p:cxnSp>
          <p:nvCxnSpPr>
            <p:cNvPr id="11" name="Google Shape;11;p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 name="Google Shape;13;p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4" name="Google Shape;14;p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5" name="Google Shape;15;p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
        <p:nvSpPr>
          <p:cNvPr id="16" name="Google Shape;16;p2"/>
          <p:cNvSpPr txBox="1">
            <a:spLocks noGrp="1"/>
          </p:cNvSpPr>
          <p:nvPr>
            <p:ph type="ctrTitle"/>
          </p:nvPr>
        </p:nvSpPr>
        <p:spPr>
          <a:xfrm>
            <a:off x="7906750" y="2979426"/>
            <a:ext cx="8955000" cy="311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4700"/>
              <a:buNone/>
              <a:defRPr sz="9400">
                <a:latin typeface="Secular One"/>
                <a:ea typeface="Secular One"/>
                <a:cs typeface="Secular One"/>
                <a:sym typeface="Secular One"/>
              </a:defRPr>
            </a:lvl1pPr>
            <a:lvl2pPr lvl="1" algn="ctr">
              <a:spcBef>
                <a:spcPts val="0"/>
              </a:spcBef>
              <a:spcAft>
                <a:spcPts val="0"/>
              </a:spcAft>
              <a:buClr>
                <a:srgbClr val="191919"/>
              </a:buClr>
              <a:buSzPts val="4700"/>
              <a:buNone/>
              <a:defRPr sz="9400">
                <a:solidFill>
                  <a:srgbClr val="191919"/>
                </a:solidFill>
              </a:defRPr>
            </a:lvl2pPr>
            <a:lvl3pPr lvl="2" algn="ctr">
              <a:spcBef>
                <a:spcPts val="0"/>
              </a:spcBef>
              <a:spcAft>
                <a:spcPts val="0"/>
              </a:spcAft>
              <a:buClr>
                <a:srgbClr val="191919"/>
              </a:buClr>
              <a:buSzPts val="4700"/>
              <a:buNone/>
              <a:defRPr sz="9400">
                <a:solidFill>
                  <a:srgbClr val="191919"/>
                </a:solidFill>
              </a:defRPr>
            </a:lvl3pPr>
            <a:lvl4pPr lvl="3" algn="ctr">
              <a:spcBef>
                <a:spcPts val="0"/>
              </a:spcBef>
              <a:spcAft>
                <a:spcPts val="0"/>
              </a:spcAft>
              <a:buClr>
                <a:srgbClr val="191919"/>
              </a:buClr>
              <a:buSzPts val="4700"/>
              <a:buNone/>
              <a:defRPr sz="9400">
                <a:solidFill>
                  <a:srgbClr val="191919"/>
                </a:solidFill>
              </a:defRPr>
            </a:lvl4pPr>
            <a:lvl5pPr lvl="4" algn="ctr">
              <a:spcBef>
                <a:spcPts val="0"/>
              </a:spcBef>
              <a:spcAft>
                <a:spcPts val="0"/>
              </a:spcAft>
              <a:buClr>
                <a:srgbClr val="191919"/>
              </a:buClr>
              <a:buSzPts val="4700"/>
              <a:buNone/>
              <a:defRPr sz="9400">
                <a:solidFill>
                  <a:srgbClr val="191919"/>
                </a:solidFill>
              </a:defRPr>
            </a:lvl5pPr>
            <a:lvl6pPr lvl="5" algn="ctr">
              <a:spcBef>
                <a:spcPts val="0"/>
              </a:spcBef>
              <a:spcAft>
                <a:spcPts val="0"/>
              </a:spcAft>
              <a:buClr>
                <a:srgbClr val="191919"/>
              </a:buClr>
              <a:buSzPts val="4700"/>
              <a:buNone/>
              <a:defRPr sz="9400">
                <a:solidFill>
                  <a:srgbClr val="191919"/>
                </a:solidFill>
              </a:defRPr>
            </a:lvl6pPr>
            <a:lvl7pPr lvl="6" algn="ctr">
              <a:spcBef>
                <a:spcPts val="0"/>
              </a:spcBef>
              <a:spcAft>
                <a:spcPts val="0"/>
              </a:spcAft>
              <a:buClr>
                <a:srgbClr val="191919"/>
              </a:buClr>
              <a:buSzPts val="4700"/>
              <a:buNone/>
              <a:defRPr sz="9400">
                <a:solidFill>
                  <a:srgbClr val="191919"/>
                </a:solidFill>
              </a:defRPr>
            </a:lvl7pPr>
            <a:lvl8pPr lvl="7" algn="ctr">
              <a:spcBef>
                <a:spcPts val="0"/>
              </a:spcBef>
              <a:spcAft>
                <a:spcPts val="0"/>
              </a:spcAft>
              <a:buClr>
                <a:srgbClr val="191919"/>
              </a:buClr>
              <a:buSzPts val="4700"/>
              <a:buNone/>
              <a:defRPr sz="9400">
                <a:solidFill>
                  <a:srgbClr val="191919"/>
                </a:solidFill>
              </a:defRPr>
            </a:lvl8pPr>
            <a:lvl9pPr lvl="8" algn="ctr">
              <a:spcBef>
                <a:spcPts val="0"/>
              </a:spcBef>
              <a:spcAft>
                <a:spcPts val="0"/>
              </a:spcAft>
              <a:buClr>
                <a:srgbClr val="191919"/>
              </a:buClr>
              <a:buSzPts val="4700"/>
              <a:buNone/>
              <a:defRPr sz="9400">
                <a:solidFill>
                  <a:srgbClr val="191919"/>
                </a:solidFill>
              </a:defRPr>
            </a:lvl9pPr>
          </a:lstStyle>
          <a:p>
            <a:endParaRPr/>
          </a:p>
        </p:txBody>
      </p:sp>
      <p:sp>
        <p:nvSpPr>
          <p:cNvPr id="17" name="Google Shape;17;p2"/>
          <p:cNvSpPr txBox="1">
            <a:spLocks noGrp="1"/>
          </p:cNvSpPr>
          <p:nvPr>
            <p:ph type="subTitle" idx="1"/>
          </p:nvPr>
        </p:nvSpPr>
        <p:spPr>
          <a:xfrm>
            <a:off x="7906750" y="6484376"/>
            <a:ext cx="8955000" cy="82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3200">
                <a:solidFill>
                  <a:schemeClr val="dk1"/>
                </a:solidFill>
              </a:defRPr>
            </a:lvl1pPr>
            <a:lvl2pPr lvl="1" algn="ctr">
              <a:lnSpc>
                <a:spcPct val="100000"/>
              </a:lnSpc>
              <a:spcBef>
                <a:spcPts val="0"/>
              </a:spcBef>
              <a:spcAft>
                <a:spcPts val="0"/>
              </a:spcAft>
              <a:buSzPts val="1600"/>
              <a:buNone/>
              <a:defRPr sz="3200"/>
            </a:lvl2pPr>
            <a:lvl3pPr lvl="2" algn="ctr">
              <a:lnSpc>
                <a:spcPct val="100000"/>
              </a:lnSpc>
              <a:spcBef>
                <a:spcPts val="0"/>
              </a:spcBef>
              <a:spcAft>
                <a:spcPts val="0"/>
              </a:spcAft>
              <a:buSzPts val="1600"/>
              <a:buNone/>
              <a:defRPr sz="3200"/>
            </a:lvl3pPr>
            <a:lvl4pPr lvl="3" algn="ctr">
              <a:lnSpc>
                <a:spcPct val="100000"/>
              </a:lnSpc>
              <a:spcBef>
                <a:spcPts val="0"/>
              </a:spcBef>
              <a:spcAft>
                <a:spcPts val="0"/>
              </a:spcAft>
              <a:buSzPts val="1600"/>
              <a:buNone/>
              <a:defRPr sz="3200"/>
            </a:lvl4pPr>
            <a:lvl5pPr lvl="4" algn="ctr">
              <a:lnSpc>
                <a:spcPct val="100000"/>
              </a:lnSpc>
              <a:spcBef>
                <a:spcPts val="0"/>
              </a:spcBef>
              <a:spcAft>
                <a:spcPts val="0"/>
              </a:spcAft>
              <a:buSzPts val="1600"/>
              <a:buNone/>
              <a:defRPr sz="3200"/>
            </a:lvl5pPr>
            <a:lvl6pPr lvl="5" algn="ctr">
              <a:lnSpc>
                <a:spcPct val="100000"/>
              </a:lnSpc>
              <a:spcBef>
                <a:spcPts val="0"/>
              </a:spcBef>
              <a:spcAft>
                <a:spcPts val="0"/>
              </a:spcAft>
              <a:buSzPts val="1600"/>
              <a:buNone/>
              <a:defRPr sz="3200"/>
            </a:lvl6pPr>
            <a:lvl7pPr lvl="6" algn="ctr">
              <a:lnSpc>
                <a:spcPct val="100000"/>
              </a:lnSpc>
              <a:spcBef>
                <a:spcPts val="0"/>
              </a:spcBef>
              <a:spcAft>
                <a:spcPts val="0"/>
              </a:spcAft>
              <a:buSzPts val="1600"/>
              <a:buNone/>
              <a:defRPr sz="3200"/>
            </a:lvl7pPr>
            <a:lvl8pPr lvl="7" algn="ctr">
              <a:lnSpc>
                <a:spcPct val="100000"/>
              </a:lnSpc>
              <a:spcBef>
                <a:spcPts val="0"/>
              </a:spcBef>
              <a:spcAft>
                <a:spcPts val="0"/>
              </a:spcAft>
              <a:buSzPts val="1600"/>
              <a:buNone/>
              <a:defRPr sz="3200"/>
            </a:lvl8pPr>
            <a:lvl9pPr lvl="8" algn="ctr">
              <a:lnSpc>
                <a:spcPct val="100000"/>
              </a:lnSpc>
              <a:spcBef>
                <a:spcPts val="0"/>
              </a:spcBef>
              <a:spcAft>
                <a:spcPts val="0"/>
              </a:spcAft>
              <a:buSzPts val="1600"/>
              <a:buNone/>
              <a:defRPr sz="3200"/>
            </a:lvl9pPr>
          </a:lstStyle>
          <a:p>
            <a:endParaRPr/>
          </a:p>
        </p:txBody>
      </p:sp>
    </p:spTree>
    <p:extLst>
      <p:ext uri="{BB962C8B-B14F-4D97-AF65-F5344CB8AC3E}">
        <p14:creationId xmlns:p14="http://schemas.microsoft.com/office/powerpoint/2010/main" val="2068407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20" name="Google Shape;20;p3"/>
          <p:cNvGrpSpPr/>
          <p:nvPr/>
        </p:nvGrpSpPr>
        <p:grpSpPr>
          <a:xfrm>
            <a:off x="-10500" y="296127"/>
            <a:ext cx="18309000" cy="10001350"/>
            <a:chOff x="-5250" y="148063"/>
            <a:chExt cx="9154500" cy="5000675"/>
          </a:xfrm>
        </p:grpSpPr>
        <p:cxnSp>
          <p:nvCxnSpPr>
            <p:cNvPr id="21" name="Google Shape;21;p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24" name="Google Shape;24;p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25" name="Google Shape;25;p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
        <p:nvSpPr>
          <p:cNvPr id="26" name="Google Shape;26;p3"/>
          <p:cNvSpPr txBox="1">
            <a:spLocks noGrp="1"/>
          </p:cNvSpPr>
          <p:nvPr>
            <p:ph type="title"/>
          </p:nvPr>
        </p:nvSpPr>
        <p:spPr>
          <a:xfrm>
            <a:off x="1440000" y="4102550"/>
            <a:ext cx="9397200" cy="3154800"/>
          </a:xfrm>
          <a:prstGeom prst="rect">
            <a:avLst/>
          </a:prstGeom>
        </p:spPr>
        <p:txBody>
          <a:bodyPr spcFirstLastPara="1" wrap="square" lIns="91425" tIns="91425" rIns="91425" bIns="91425" anchor="b" anchorCtr="0">
            <a:noAutofit/>
          </a:bodyPr>
          <a:lstStyle>
            <a:lvl1pPr lvl="0" algn="ctr">
              <a:spcBef>
                <a:spcPts val="0"/>
              </a:spcBef>
              <a:spcAft>
                <a:spcPts val="0"/>
              </a:spcAft>
              <a:buSzPts val="4600"/>
              <a:buNone/>
              <a:defRPr sz="9200"/>
            </a:lvl1pPr>
            <a:lvl2pPr lvl="1" algn="ctr">
              <a:spcBef>
                <a:spcPts val="0"/>
              </a:spcBef>
              <a:spcAft>
                <a:spcPts val="0"/>
              </a:spcAft>
              <a:buSzPts val="4600"/>
              <a:buNone/>
              <a:defRPr sz="9200"/>
            </a:lvl2pPr>
            <a:lvl3pPr lvl="2" algn="ctr">
              <a:spcBef>
                <a:spcPts val="0"/>
              </a:spcBef>
              <a:spcAft>
                <a:spcPts val="0"/>
              </a:spcAft>
              <a:buSzPts val="4600"/>
              <a:buNone/>
              <a:defRPr sz="9200"/>
            </a:lvl3pPr>
            <a:lvl4pPr lvl="3" algn="ctr">
              <a:spcBef>
                <a:spcPts val="0"/>
              </a:spcBef>
              <a:spcAft>
                <a:spcPts val="0"/>
              </a:spcAft>
              <a:buSzPts val="4600"/>
              <a:buNone/>
              <a:defRPr sz="9200"/>
            </a:lvl4pPr>
            <a:lvl5pPr lvl="4" algn="ctr">
              <a:spcBef>
                <a:spcPts val="0"/>
              </a:spcBef>
              <a:spcAft>
                <a:spcPts val="0"/>
              </a:spcAft>
              <a:buSzPts val="4600"/>
              <a:buNone/>
              <a:defRPr sz="9200"/>
            </a:lvl5pPr>
            <a:lvl6pPr lvl="5" algn="ctr">
              <a:spcBef>
                <a:spcPts val="0"/>
              </a:spcBef>
              <a:spcAft>
                <a:spcPts val="0"/>
              </a:spcAft>
              <a:buSzPts val="4600"/>
              <a:buNone/>
              <a:defRPr sz="9200"/>
            </a:lvl6pPr>
            <a:lvl7pPr lvl="6" algn="ctr">
              <a:spcBef>
                <a:spcPts val="0"/>
              </a:spcBef>
              <a:spcAft>
                <a:spcPts val="0"/>
              </a:spcAft>
              <a:buSzPts val="4600"/>
              <a:buNone/>
              <a:defRPr sz="9200"/>
            </a:lvl7pPr>
            <a:lvl8pPr lvl="7" algn="ctr">
              <a:spcBef>
                <a:spcPts val="0"/>
              </a:spcBef>
              <a:spcAft>
                <a:spcPts val="0"/>
              </a:spcAft>
              <a:buSzPts val="4600"/>
              <a:buNone/>
              <a:defRPr sz="9200"/>
            </a:lvl8pPr>
            <a:lvl9pPr lvl="8" algn="ctr">
              <a:spcBef>
                <a:spcPts val="0"/>
              </a:spcBef>
              <a:spcAft>
                <a:spcPts val="0"/>
              </a:spcAft>
              <a:buSzPts val="4600"/>
              <a:buNone/>
              <a:defRPr sz="9200"/>
            </a:lvl9pPr>
          </a:lstStyle>
          <a:p>
            <a:endParaRPr/>
          </a:p>
        </p:txBody>
      </p:sp>
      <p:sp>
        <p:nvSpPr>
          <p:cNvPr id="27" name="Google Shape;27;p3"/>
          <p:cNvSpPr txBox="1">
            <a:spLocks noGrp="1"/>
          </p:cNvSpPr>
          <p:nvPr>
            <p:ph type="title" idx="2" hasCustomPrompt="1"/>
          </p:nvPr>
        </p:nvSpPr>
        <p:spPr>
          <a:xfrm>
            <a:off x="4727100" y="2074450"/>
            <a:ext cx="2823000" cy="1683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5000"/>
              <a:buNone/>
              <a:defRPr sz="10000"/>
            </a:lvl1pPr>
            <a:lvl2pPr lvl="1" algn="ctr" rtl="0">
              <a:spcBef>
                <a:spcPts val="0"/>
              </a:spcBef>
              <a:spcAft>
                <a:spcPts val="0"/>
              </a:spcAft>
              <a:buSzPts val="5000"/>
              <a:buNone/>
              <a:defRPr sz="10000"/>
            </a:lvl2pPr>
            <a:lvl3pPr lvl="2" algn="ctr" rtl="0">
              <a:spcBef>
                <a:spcPts val="0"/>
              </a:spcBef>
              <a:spcAft>
                <a:spcPts val="0"/>
              </a:spcAft>
              <a:buSzPts val="5000"/>
              <a:buNone/>
              <a:defRPr sz="10000"/>
            </a:lvl3pPr>
            <a:lvl4pPr lvl="3" algn="ctr" rtl="0">
              <a:spcBef>
                <a:spcPts val="0"/>
              </a:spcBef>
              <a:spcAft>
                <a:spcPts val="0"/>
              </a:spcAft>
              <a:buSzPts val="5000"/>
              <a:buNone/>
              <a:defRPr sz="10000"/>
            </a:lvl4pPr>
            <a:lvl5pPr lvl="4" algn="ctr" rtl="0">
              <a:spcBef>
                <a:spcPts val="0"/>
              </a:spcBef>
              <a:spcAft>
                <a:spcPts val="0"/>
              </a:spcAft>
              <a:buSzPts val="5000"/>
              <a:buNone/>
              <a:defRPr sz="10000"/>
            </a:lvl5pPr>
            <a:lvl6pPr lvl="5" algn="ctr" rtl="0">
              <a:spcBef>
                <a:spcPts val="0"/>
              </a:spcBef>
              <a:spcAft>
                <a:spcPts val="0"/>
              </a:spcAft>
              <a:buSzPts val="5000"/>
              <a:buNone/>
              <a:defRPr sz="10000"/>
            </a:lvl6pPr>
            <a:lvl7pPr lvl="6" algn="ctr" rtl="0">
              <a:spcBef>
                <a:spcPts val="0"/>
              </a:spcBef>
              <a:spcAft>
                <a:spcPts val="0"/>
              </a:spcAft>
              <a:buSzPts val="5000"/>
              <a:buNone/>
              <a:defRPr sz="10000"/>
            </a:lvl7pPr>
            <a:lvl8pPr lvl="7" algn="ctr" rtl="0">
              <a:spcBef>
                <a:spcPts val="0"/>
              </a:spcBef>
              <a:spcAft>
                <a:spcPts val="0"/>
              </a:spcAft>
              <a:buSzPts val="5000"/>
              <a:buNone/>
              <a:defRPr sz="10000"/>
            </a:lvl8pPr>
            <a:lvl9pPr lvl="8" algn="ctr" rtl="0">
              <a:spcBef>
                <a:spcPts val="0"/>
              </a:spcBef>
              <a:spcAft>
                <a:spcPts val="0"/>
              </a:spcAft>
              <a:buSzPts val="5000"/>
              <a:buNone/>
              <a:defRPr sz="10000"/>
            </a:lvl9pPr>
          </a:lstStyle>
          <a:p>
            <a:r>
              <a:t>xx%</a:t>
            </a:r>
          </a:p>
        </p:txBody>
      </p:sp>
      <p:sp>
        <p:nvSpPr>
          <p:cNvPr id="28" name="Google Shape;28;p3"/>
          <p:cNvSpPr txBox="1">
            <a:spLocks noGrp="1"/>
          </p:cNvSpPr>
          <p:nvPr>
            <p:ph type="subTitle" idx="1"/>
          </p:nvPr>
        </p:nvSpPr>
        <p:spPr>
          <a:xfrm>
            <a:off x="1440000" y="7601850"/>
            <a:ext cx="9397200" cy="8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spTree>
    <p:extLst>
      <p:ext uri="{BB962C8B-B14F-4D97-AF65-F5344CB8AC3E}">
        <p14:creationId xmlns:p14="http://schemas.microsoft.com/office/powerpoint/2010/main" val="38692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80463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127" name="Google Shape;127;p13"/>
          <p:cNvGrpSpPr/>
          <p:nvPr/>
        </p:nvGrpSpPr>
        <p:grpSpPr>
          <a:xfrm>
            <a:off x="-10500" y="296127"/>
            <a:ext cx="18309000" cy="10001350"/>
            <a:chOff x="-5250" y="148063"/>
            <a:chExt cx="9154500" cy="5000675"/>
          </a:xfrm>
        </p:grpSpPr>
        <p:cxnSp>
          <p:nvCxnSpPr>
            <p:cNvPr id="128" name="Google Shape;128;p1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0" name="Google Shape;130;p1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31" name="Google Shape;131;p1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32" name="Google Shape;132;p1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
        <p:nvSpPr>
          <p:cNvPr id="133" name="Google Shape;133;p13"/>
          <p:cNvSpPr txBox="1">
            <a:spLocks noGrp="1"/>
          </p:cNvSpPr>
          <p:nvPr>
            <p:ph type="title"/>
          </p:nvPr>
        </p:nvSpPr>
        <p:spPr>
          <a:xfrm>
            <a:off x="1440000" y="107900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3"/>
          <p:cNvSpPr txBox="1">
            <a:spLocks noGrp="1"/>
          </p:cNvSpPr>
          <p:nvPr>
            <p:ph type="subTitle" idx="1"/>
          </p:nvPr>
        </p:nvSpPr>
        <p:spPr>
          <a:xfrm>
            <a:off x="2895852" y="3977014"/>
            <a:ext cx="5657400" cy="11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3"/>
          <p:cNvSpPr txBox="1">
            <a:spLocks noGrp="1"/>
          </p:cNvSpPr>
          <p:nvPr>
            <p:ph type="subTitle" idx="2"/>
          </p:nvPr>
        </p:nvSpPr>
        <p:spPr>
          <a:xfrm>
            <a:off x="11204000" y="3977014"/>
            <a:ext cx="5657400" cy="11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3"/>
          <p:cNvSpPr txBox="1">
            <a:spLocks noGrp="1"/>
          </p:cNvSpPr>
          <p:nvPr>
            <p:ph type="subTitle" idx="3"/>
          </p:nvPr>
        </p:nvSpPr>
        <p:spPr>
          <a:xfrm>
            <a:off x="2895852" y="7298654"/>
            <a:ext cx="5657400" cy="11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subTitle" idx="4"/>
          </p:nvPr>
        </p:nvSpPr>
        <p:spPr>
          <a:xfrm>
            <a:off x="11204000" y="7298654"/>
            <a:ext cx="5657400" cy="11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title" idx="5" hasCustomPrompt="1"/>
          </p:nvPr>
        </p:nvSpPr>
        <p:spPr>
          <a:xfrm>
            <a:off x="1426430" y="3200900"/>
            <a:ext cx="1469400" cy="914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5200"/>
            </a:lvl1pPr>
            <a:lvl2pPr lvl="1" rtl="0">
              <a:spcBef>
                <a:spcPts val="0"/>
              </a:spcBef>
              <a:spcAft>
                <a:spcPts val="0"/>
              </a:spcAft>
              <a:buSzPts val="2600"/>
              <a:buNone/>
              <a:defRPr sz="5200"/>
            </a:lvl2pPr>
            <a:lvl3pPr lvl="2" rtl="0">
              <a:spcBef>
                <a:spcPts val="0"/>
              </a:spcBef>
              <a:spcAft>
                <a:spcPts val="0"/>
              </a:spcAft>
              <a:buSzPts val="2600"/>
              <a:buNone/>
              <a:defRPr sz="5200"/>
            </a:lvl3pPr>
            <a:lvl4pPr lvl="3" rtl="0">
              <a:spcBef>
                <a:spcPts val="0"/>
              </a:spcBef>
              <a:spcAft>
                <a:spcPts val="0"/>
              </a:spcAft>
              <a:buSzPts val="2600"/>
              <a:buNone/>
              <a:defRPr sz="5200"/>
            </a:lvl4pPr>
            <a:lvl5pPr lvl="4" rtl="0">
              <a:spcBef>
                <a:spcPts val="0"/>
              </a:spcBef>
              <a:spcAft>
                <a:spcPts val="0"/>
              </a:spcAft>
              <a:buSzPts val="2600"/>
              <a:buNone/>
              <a:defRPr sz="5200"/>
            </a:lvl5pPr>
            <a:lvl6pPr lvl="5" rtl="0">
              <a:spcBef>
                <a:spcPts val="0"/>
              </a:spcBef>
              <a:spcAft>
                <a:spcPts val="0"/>
              </a:spcAft>
              <a:buSzPts val="2600"/>
              <a:buNone/>
              <a:defRPr sz="5200"/>
            </a:lvl6pPr>
            <a:lvl7pPr lvl="6" rtl="0">
              <a:spcBef>
                <a:spcPts val="0"/>
              </a:spcBef>
              <a:spcAft>
                <a:spcPts val="0"/>
              </a:spcAft>
              <a:buSzPts val="2600"/>
              <a:buNone/>
              <a:defRPr sz="5200"/>
            </a:lvl7pPr>
            <a:lvl8pPr lvl="7" rtl="0">
              <a:spcBef>
                <a:spcPts val="0"/>
              </a:spcBef>
              <a:spcAft>
                <a:spcPts val="0"/>
              </a:spcAft>
              <a:buSzPts val="2600"/>
              <a:buNone/>
              <a:defRPr sz="5200"/>
            </a:lvl8pPr>
            <a:lvl9pPr lvl="8" rtl="0">
              <a:spcBef>
                <a:spcPts val="0"/>
              </a:spcBef>
              <a:spcAft>
                <a:spcPts val="0"/>
              </a:spcAft>
              <a:buSzPts val="2600"/>
              <a:buNone/>
              <a:defRPr sz="5200"/>
            </a:lvl9pPr>
          </a:lstStyle>
          <a:p>
            <a:r>
              <a:t>xx%</a:t>
            </a:r>
          </a:p>
        </p:txBody>
      </p:sp>
      <p:sp>
        <p:nvSpPr>
          <p:cNvPr id="139" name="Google Shape;139;p13"/>
          <p:cNvSpPr txBox="1">
            <a:spLocks noGrp="1"/>
          </p:cNvSpPr>
          <p:nvPr>
            <p:ph type="title" idx="6" hasCustomPrompt="1"/>
          </p:nvPr>
        </p:nvSpPr>
        <p:spPr>
          <a:xfrm>
            <a:off x="1426430" y="6522640"/>
            <a:ext cx="1469400" cy="914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5200"/>
            </a:lvl1pPr>
            <a:lvl2pPr lvl="1" rtl="0">
              <a:spcBef>
                <a:spcPts val="0"/>
              </a:spcBef>
              <a:spcAft>
                <a:spcPts val="0"/>
              </a:spcAft>
              <a:buSzPts val="2600"/>
              <a:buNone/>
              <a:defRPr sz="5200"/>
            </a:lvl2pPr>
            <a:lvl3pPr lvl="2" rtl="0">
              <a:spcBef>
                <a:spcPts val="0"/>
              </a:spcBef>
              <a:spcAft>
                <a:spcPts val="0"/>
              </a:spcAft>
              <a:buSzPts val="2600"/>
              <a:buNone/>
              <a:defRPr sz="5200"/>
            </a:lvl3pPr>
            <a:lvl4pPr lvl="3" rtl="0">
              <a:spcBef>
                <a:spcPts val="0"/>
              </a:spcBef>
              <a:spcAft>
                <a:spcPts val="0"/>
              </a:spcAft>
              <a:buSzPts val="2600"/>
              <a:buNone/>
              <a:defRPr sz="5200"/>
            </a:lvl4pPr>
            <a:lvl5pPr lvl="4" rtl="0">
              <a:spcBef>
                <a:spcPts val="0"/>
              </a:spcBef>
              <a:spcAft>
                <a:spcPts val="0"/>
              </a:spcAft>
              <a:buSzPts val="2600"/>
              <a:buNone/>
              <a:defRPr sz="5200"/>
            </a:lvl5pPr>
            <a:lvl6pPr lvl="5" rtl="0">
              <a:spcBef>
                <a:spcPts val="0"/>
              </a:spcBef>
              <a:spcAft>
                <a:spcPts val="0"/>
              </a:spcAft>
              <a:buSzPts val="2600"/>
              <a:buNone/>
              <a:defRPr sz="5200"/>
            </a:lvl6pPr>
            <a:lvl7pPr lvl="6" rtl="0">
              <a:spcBef>
                <a:spcPts val="0"/>
              </a:spcBef>
              <a:spcAft>
                <a:spcPts val="0"/>
              </a:spcAft>
              <a:buSzPts val="2600"/>
              <a:buNone/>
              <a:defRPr sz="5200"/>
            </a:lvl7pPr>
            <a:lvl8pPr lvl="7" rtl="0">
              <a:spcBef>
                <a:spcPts val="0"/>
              </a:spcBef>
              <a:spcAft>
                <a:spcPts val="0"/>
              </a:spcAft>
              <a:buSzPts val="2600"/>
              <a:buNone/>
              <a:defRPr sz="5200"/>
            </a:lvl8pPr>
            <a:lvl9pPr lvl="8" rtl="0">
              <a:spcBef>
                <a:spcPts val="0"/>
              </a:spcBef>
              <a:spcAft>
                <a:spcPts val="0"/>
              </a:spcAft>
              <a:buSzPts val="2600"/>
              <a:buNone/>
              <a:defRPr sz="5200"/>
            </a:lvl9pPr>
          </a:lstStyle>
          <a:p>
            <a:r>
              <a:t>xx%</a:t>
            </a:r>
          </a:p>
        </p:txBody>
      </p:sp>
      <p:sp>
        <p:nvSpPr>
          <p:cNvPr id="140" name="Google Shape;140;p13"/>
          <p:cNvSpPr txBox="1">
            <a:spLocks noGrp="1"/>
          </p:cNvSpPr>
          <p:nvPr>
            <p:ph type="title" idx="7" hasCustomPrompt="1"/>
          </p:nvPr>
        </p:nvSpPr>
        <p:spPr>
          <a:xfrm>
            <a:off x="9734580" y="3200900"/>
            <a:ext cx="1469400" cy="914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5200"/>
            </a:lvl1pPr>
            <a:lvl2pPr lvl="1" rtl="0">
              <a:spcBef>
                <a:spcPts val="0"/>
              </a:spcBef>
              <a:spcAft>
                <a:spcPts val="0"/>
              </a:spcAft>
              <a:buSzPts val="2600"/>
              <a:buNone/>
              <a:defRPr sz="5200"/>
            </a:lvl2pPr>
            <a:lvl3pPr lvl="2" rtl="0">
              <a:spcBef>
                <a:spcPts val="0"/>
              </a:spcBef>
              <a:spcAft>
                <a:spcPts val="0"/>
              </a:spcAft>
              <a:buSzPts val="2600"/>
              <a:buNone/>
              <a:defRPr sz="5200"/>
            </a:lvl3pPr>
            <a:lvl4pPr lvl="3" rtl="0">
              <a:spcBef>
                <a:spcPts val="0"/>
              </a:spcBef>
              <a:spcAft>
                <a:spcPts val="0"/>
              </a:spcAft>
              <a:buSzPts val="2600"/>
              <a:buNone/>
              <a:defRPr sz="5200"/>
            </a:lvl4pPr>
            <a:lvl5pPr lvl="4" rtl="0">
              <a:spcBef>
                <a:spcPts val="0"/>
              </a:spcBef>
              <a:spcAft>
                <a:spcPts val="0"/>
              </a:spcAft>
              <a:buSzPts val="2600"/>
              <a:buNone/>
              <a:defRPr sz="5200"/>
            </a:lvl5pPr>
            <a:lvl6pPr lvl="5" rtl="0">
              <a:spcBef>
                <a:spcPts val="0"/>
              </a:spcBef>
              <a:spcAft>
                <a:spcPts val="0"/>
              </a:spcAft>
              <a:buSzPts val="2600"/>
              <a:buNone/>
              <a:defRPr sz="5200"/>
            </a:lvl6pPr>
            <a:lvl7pPr lvl="6" rtl="0">
              <a:spcBef>
                <a:spcPts val="0"/>
              </a:spcBef>
              <a:spcAft>
                <a:spcPts val="0"/>
              </a:spcAft>
              <a:buSzPts val="2600"/>
              <a:buNone/>
              <a:defRPr sz="5200"/>
            </a:lvl7pPr>
            <a:lvl8pPr lvl="7" rtl="0">
              <a:spcBef>
                <a:spcPts val="0"/>
              </a:spcBef>
              <a:spcAft>
                <a:spcPts val="0"/>
              </a:spcAft>
              <a:buSzPts val="2600"/>
              <a:buNone/>
              <a:defRPr sz="5200"/>
            </a:lvl8pPr>
            <a:lvl9pPr lvl="8" rtl="0">
              <a:spcBef>
                <a:spcPts val="0"/>
              </a:spcBef>
              <a:spcAft>
                <a:spcPts val="0"/>
              </a:spcAft>
              <a:buSzPts val="2600"/>
              <a:buNone/>
              <a:defRPr sz="5200"/>
            </a:lvl9pPr>
          </a:lstStyle>
          <a:p>
            <a:r>
              <a:t>xx%</a:t>
            </a:r>
          </a:p>
        </p:txBody>
      </p:sp>
      <p:sp>
        <p:nvSpPr>
          <p:cNvPr id="141" name="Google Shape;141;p13"/>
          <p:cNvSpPr txBox="1">
            <a:spLocks noGrp="1"/>
          </p:cNvSpPr>
          <p:nvPr>
            <p:ph type="title" idx="8" hasCustomPrompt="1"/>
          </p:nvPr>
        </p:nvSpPr>
        <p:spPr>
          <a:xfrm>
            <a:off x="9734580" y="6522640"/>
            <a:ext cx="1469400" cy="914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5200"/>
            </a:lvl1pPr>
            <a:lvl2pPr lvl="1" rtl="0">
              <a:spcBef>
                <a:spcPts val="0"/>
              </a:spcBef>
              <a:spcAft>
                <a:spcPts val="0"/>
              </a:spcAft>
              <a:buSzPts val="2600"/>
              <a:buNone/>
              <a:defRPr sz="5200"/>
            </a:lvl2pPr>
            <a:lvl3pPr lvl="2" rtl="0">
              <a:spcBef>
                <a:spcPts val="0"/>
              </a:spcBef>
              <a:spcAft>
                <a:spcPts val="0"/>
              </a:spcAft>
              <a:buSzPts val="2600"/>
              <a:buNone/>
              <a:defRPr sz="5200"/>
            </a:lvl3pPr>
            <a:lvl4pPr lvl="3" rtl="0">
              <a:spcBef>
                <a:spcPts val="0"/>
              </a:spcBef>
              <a:spcAft>
                <a:spcPts val="0"/>
              </a:spcAft>
              <a:buSzPts val="2600"/>
              <a:buNone/>
              <a:defRPr sz="5200"/>
            </a:lvl4pPr>
            <a:lvl5pPr lvl="4" rtl="0">
              <a:spcBef>
                <a:spcPts val="0"/>
              </a:spcBef>
              <a:spcAft>
                <a:spcPts val="0"/>
              </a:spcAft>
              <a:buSzPts val="2600"/>
              <a:buNone/>
              <a:defRPr sz="5200"/>
            </a:lvl5pPr>
            <a:lvl6pPr lvl="5" rtl="0">
              <a:spcBef>
                <a:spcPts val="0"/>
              </a:spcBef>
              <a:spcAft>
                <a:spcPts val="0"/>
              </a:spcAft>
              <a:buSzPts val="2600"/>
              <a:buNone/>
              <a:defRPr sz="5200"/>
            </a:lvl6pPr>
            <a:lvl7pPr lvl="6" rtl="0">
              <a:spcBef>
                <a:spcPts val="0"/>
              </a:spcBef>
              <a:spcAft>
                <a:spcPts val="0"/>
              </a:spcAft>
              <a:buSzPts val="2600"/>
              <a:buNone/>
              <a:defRPr sz="5200"/>
            </a:lvl7pPr>
            <a:lvl8pPr lvl="7" rtl="0">
              <a:spcBef>
                <a:spcPts val="0"/>
              </a:spcBef>
              <a:spcAft>
                <a:spcPts val="0"/>
              </a:spcAft>
              <a:buSzPts val="2600"/>
              <a:buNone/>
              <a:defRPr sz="5200"/>
            </a:lvl8pPr>
            <a:lvl9pPr lvl="8" rtl="0">
              <a:spcBef>
                <a:spcPts val="0"/>
              </a:spcBef>
              <a:spcAft>
                <a:spcPts val="0"/>
              </a:spcAft>
              <a:buSzPts val="2600"/>
              <a:buNone/>
              <a:defRPr sz="5200"/>
            </a:lvl9pPr>
          </a:lstStyle>
          <a:p>
            <a:r>
              <a:t>xx%</a:t>
            </a:r>
          </a:p>
        </p:txBody>
      </p:sp>
      <p:sp>
        <p:nvSpPr>
          <p:cNvPr id="142" name="Google Shape;142;p13"/>
          <p:cNvSpPr txBox="1">
            <a:spLocks noGrp="1"/>
          </p:cNvSpPr>
          <p:nvPr>
            <p:ph type="subTitle" idx="9"/>
          </p:nvPr>
        </p:nvSpPr>
        <p:spPr>
          <a:xfrm>
            <a:off x="2895852" y="3200900"/>
            <a:ext cx="56574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4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4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4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4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4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4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4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4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4000">
                <a:latin typeface="Secular One"/>
                <a:ea typeface="Secular One"/>
                <a:cs typeface="Secular One"/>
                <a:sym typeface="Secular One"/>
              </a:defRPr>
            </a:lvl9pPr>
          </a:lstStyle>
          <a:p>
            <a:endParaRPr/>
          </a:p>
        </p:txBody>
      </p:sp>
      <p:sp>
        <p:nvSpPr>
          <p:cNvPr id="143" name="Google Shape;143;p13"/>
          <p:cNvSpPr txBox="1">
            <a:spLocks noGrp="1"/>
          </p:cNvSpPr>
          <p:nvPr>
            <p:ph type="subTitle" idx="13"/>
          </p:nvPr>
        </p:nvSpPr>
        <p:spPr>
          <a:xfrm>
            <a:off x="11204010" y="3200900"/>
            <a:ext cx="56574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4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4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4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4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4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4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4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4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4000">
                <a:latin typeface="Secular One"/>
                <a:ea typeface="Secular One"/>
                <a:cs typeface="Secular One"/>
                <a:sym typeface="Secular One"/>
              </a:defRPr>
            </a:lvl9pPr>
          </a:lstStyle>
          <a:p>
            <a:endParaRPr/>
          </a:p>
        </p:txBody>
      </p:sp>
      <p:sp>
        <p:nvSpPr>
          <p:cNvPr id="144" name="Google Shape;144;p13"/>
          <p:cNvSpPr txBox="1">
            <a:spLocks noGrp="1"/>
          </p:cNvSpPr>
          <p:nvPr>
            <p:ph type="subTitle" idx="14"/>
          </p:nvPr>
        </p:nvSpPr>
        <p:spPr>
          <a:xfrm>
            <a:off x="2895852" y="6522640"/>
            <a:ext cx="56574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4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4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4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4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4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4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4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4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4000">
                <a:latin typeface="Secular One"/>
                <a:ea typeface="Secular One"/>
                <a:cs typeface="Secular One"/>
                <a:sym typeface="Secular One"/>
              </a:defRPr>
            </a:lvl9pPr>
          </a:lstStyle>
          <a:p>
            <a:endParaRPr/>
          </a:p>
        </p:txBody>
      </p:sp>
      <p:sp>
        <p:nvSpPr>
          <p:cNvPr id="145" name="Google Shape;145;p13"/>
          <p:cNvSpPr txBox="1">
            <a:spLocks noGrp="1"/>
          </p:cNvSpPr>
          <p:nvPr>
            <p:ph type="subTitle" idx="15"/>
          </p:nvPr>
        </p:nvSpPr>
        <p:spPr>
          <a:xfrm>
            <a:off x="11204010" y="6522640"/>
            <a:ext cx="56574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4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4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4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4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4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4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4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4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4000">
                <a:latin typeface="Secular One"/>
                <a:ea typeface="Secular One"/>
                <a:cs typeface="Secular One"/>
                <a:sym typeface="Secular One"/>
              </a:defRPr>
            </a:lvl9pPr>
          </a:lstStyle>
          <a:p>
            <a:endParaRPr/>
          </a:p>
        </p:txBody>
      </p:sp>
      <p:grpSp>
        <p:nvGrpSpPr>
          <p:cNvPr id="146" name="Google Shape;146;p13"/>
          <p:cNvGrpSpPr/>
          <p:nvPr/>
        </p:nvGrpSpPr>
        <p:grpSpPr>
          <a:xfrm>
            <a:off x="107531" y="7178036"/>
            <a:ext cx="1192546" cy="3108932"/>
            <a:chOff x="2090350" y="2239265"/>
            <a:chExt cx="905501" cy="2360616"/>
          </a:xfrm>
        </p:grpSpPr>
        <p:sp>
          <p:nvSpPr>
            <p:cNvPr id="147" name="Google Shape;147;p1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8" name="Google Shape;148;p1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9" name="Google Shape;149;p1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151" name="Google Shape;151;p1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spTree>
    <p:extLst>
      <p:ext uri="{BB962C8B-B14F-4D97-AF65-F5344CB8AC3E}">
        <p14:creationId xmlns:p14="http://schemas.microsoft.com/office/powerpoint/2010/main" val="1852615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154" name="Google Shape;154;p14"/>
          <p:cNvGrpSpPr/>
          <p:nvPr/>
        </p:nvGrpSpPr>
        <p:grpSpPr>
          <a:xfrm>
            <a:off x="-10500" y="296127"/>
            <a:ext cx="18309000" cy="10001350"/>
            <a:chOff x="-5250" y="148063"/>
            <a:chExt cx="9154500" cy="5000675"/>
          </a:xfrm>
        </p:grpSpPr>
        <p:cxnSp>
          <p:nvCxnSpPr>
            <p:cNvPr id="155" name="Google Shape;155;p14"/>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56" name="Google Shape;156;p14"/>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57" name="Google Shape;157;p14"/>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58" name="Google Shape;158;p14"/>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159" name="Google Shape;159;p14"/>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
        <p:nvSpPr>
          <p:cNvPr id="160" name="Google Shape;160;p14"/>
          <p:cNvSpPr txBox="1">
            <a:spLocks noGrp="1"/>
          </p:cNvSpPr>
          <p:nvPr>
            <p:ph type="title"/>
          </p:nvPr>
        </p:nvSpPr>
        <p:spPr>
          <a:xfrm>
            <a:off x="5397500" y="6460406"/>
            <a:ext cx="11464200" cy="10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4000"/>
            </a:lvl1pPr>
            <a:lvl2pPr lvl="1" algn="ctr" rtl="0">
              <a:spcBef>
                <a:spcPts val="0"/>
              </a:spcBef>
              <a:spcAft>
                <a:spcPts val="0"/>
              </a:spcAft>
              <a:buSzPts val="2000"/>
              <a:buNone/>
              <a:defRPr sz="4000"/>
            </a:lvl2pPr>
            <a:lvl3pPr lvl="2" algn="ctr" rtl="0">
              <a:spcBef>
                <a:spcPts val="0"/>
              </a:spcBef>
              <a:spcAft>
                <a:spcPts val="0"/>
              </a:spcAft>
              <a:buSzPts val="2000"/>
              <a:buNone/>
              <a:defRPr sz="4000"/>
            </a:lvl3pPr>
            <a:lvl4pPr lvl="3" algn="ctr" rtl="0">
              <a:spcBef>
                <a:spcPts val="0"/>
              </a:spcBef>
              <a:spcAft>
                <a:spcPts val="0"/>
              </a:spcAft>
              <a:buSzPts val="2000"/>
              <a:buNone/>
              <a:defRPr sz="4000"/>
            </a:lvl4pPr>
            <a:lvl5pPr lvl="4" algn="ctr" rtl="0">
              <a:spcBef>
                <a:spcPts val="0"/>
              </a:spcBef>
              <a:spcAft>
                <a:spcPts val="0"/>
              </a:spcAft>
              <a:buSzPts val="2000"/>
              <a:buNone/>
              <a:defRPr sz="4000"/>
            </a:lvl5pPr>
            <a:lvl6pPr lvl="5" algn="ctr" rtl="0">
              <a:spcBef>
                <a:spcPts val="0"/>
              </a:spcBef>
              <a:spcAft>
                <a:spcPts val="0"/>
              </a:spcAft>
              <a:buSzPts val="2000"/>
              <a:buNone/>
              <a:defRPr sz="4000"/>
            </a:lvl6pPr>
            <a:lvl7pPr lvl="6" algn="ctr" rtl="0">
              <a:spcBef>
                <a:spcPts val="0"/>
              </a:spcBef>
              <a:spcAft>
                <a:spcPts val="0"/>
              </a:spcAft>
              <a:buSzPts val="2000"/>
              <a:buNone/>
              <a:defRPr sz="4000"/>
            </a:lvl7pPr>
            <a:lvl8pPr lvl="7" algn="ctr" rtl="0">
              <a:spcBef>
                <a:spcPts val="0"/>
              </a:spcBef>
              <a:spcAft>
                <a:spcPts val="0"/>
              </a:spcAft>
              <a:buSzPts val="2000"/>
              <a:buNone/>
              <a:defRPr sz="4000"/>
            </a:lvl8pPr>
            <a:lvl9pPr lvl="8" algn="ctr" rtl="0">
              <a:spcBef>
                <a:spcPts val="0"/>
              </a:spcBef>
              <a:spcAft>
                <a:spcPts val="0"/>
              </a:spcAft>
              <a:buSzPts val="2000"/>
              <a:buNone/>
              <a:defRPr sz="4000"/>
            </a:lvl9pPr>
          </a:lstStyle>
          <a:p>
            <a:endParaRPr/>
          </a:p>
        </p:txBody>
      </p:sp>
      <p:sp>
        <p:nvSpPr>
          <p:cNvPr id="161" name="Google Shape;161;p14"/>
          <p:cNvSpPr txBox="1">
            <a:spLocks noGrp="1"/>
          </p:cNvSpPr>
          <p:nvPr>
            <p:ph type="subTitle" idx="1"/>
          </p:nvPr>
        </p:nvSpPr>
        <p:spPr>
          <a:xfrm>
            <a:off x="5397500" y="2937950"/>
            <a:ext cx="11464200" cy="2956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600"/>
              <a:buNone/>
              <a:defRPr sz="5200"/>
            </a:lvl1pPr>
            <a:lvl2pPr lvl="1" algn="ctr" rtl="0">
              <a:lnSpc>
                <a:spcPct val="100000"/>
              </a:lnSpc>
              <a:spcBef>
                <a:spcPts val="0"/>
              </a:spcBef>
              <a:spcAft>
                <a:spcPts val="0"/>
              </a:spcAft>
              <a:buSzPts val="2600"/>
              <a:buNone/>
              <a:defRPr sz="5200"/>
            </a:lvl2pPr>
            <a:lvl3pPr lvl="2" algn="ctr" rtl="0">
              <a:lnSpc>
                <a:spcPct val="100000"/>
              </a:lnSpc>
              <a:spcBef>
                <a:spcPts val="0"/>
              </a:spcBef>
              <a:spcAft>
                <a:spcPts val="0"/>
              </a:spcAft>
              <a:buSzPts val="2600"/>
              <a:buNone/>
              <a:defRPr sz="5200"/>
            </a:lvl3pPr>
            <a:lvl4pPr lvl="3" algn="ctr" rtl="0">
              <a:lnSpc>
                <a:spcPct val="100000"/>
              </a:lnSpc>
              <a:spcBef>
                <a:spcPts val="0"/>
              </a:spcBef>
              <a:spcAft>
                <a:spcPts val="0"/>
              </a:spcAft>
              <a:buSzPts val="2600"/>
              <a:buNone/>
              <a:defRPr sz="5200"/>
            </a:lvl4pPr>
            <a:lvl5pPr lvl="4" algn="ctr" rtl="0">
              <a:lnSpc>
                <a:spcPct val="100000"/>
              </a:lnSpc>
              <a:spcBef>
                <a:spcPts val="0"/>
              </a:spcBef>
              <a:spcAft>
                <a:spcPts val="0"/>
              </a:spcAft>
              <a:buSzPts val="2600"/>
              <a:buNone/>
              <a:defRPr sz="5200"/>
            </a:lvl5pPr>
            <a:lvl6pPr lvl="5" algn="ctr" rtl="0">
              <a:lnSpc>
                <a:spcPct val="100000"/>
              </a:lnSpc>
              <a:spcBef>
                <a:spcPts val="0"/>
              </a:spcBef>
              <a:spcAft>
                <a:spcPts val="0"/>
              </a:spcAft>
              <a:buSzPts val="2600"/>
              <a:buNone/>
              <a:defRPr sz="5200"/>
            </a:lvl6pPr>
            <a:lvl7pPr lvl="6" algn="ctr" rtl="0">
              <a:lnSpc>
                <a:spcPct val="100000"/>
              </a:lnSpc>
              <a:spcBef>
                <a:spcPts val="0"/>
              </a:spcBef>
              <a:spcAft>
                <a:spcPts val="0"/>
              </a:spcAft>
              <a:buSzPts val="2600"/>
              <a:buNone/>
              <a:defRPr sz="5200"/>
            </a:lvl7pPr>
            <a:lvl8pPr lvl="7" algn="ctr" rtl="0">
              <a:lnSpc>
                <a:spcPct val="100000"/>
              </a:lnSpc>
              <a:spcBef>
                <a:spcPts val="0"/>
              </a:spcBef>
              <a:spcAft>
                <a:spcPts val="0"/>
              </a:spcAft>
              <a:buSzPts val="2600"/>
              <a:buNone/>
              <a:defRPr sz="5200"/>
            </a:lvl8pPr>
            <a:lvl9pPr lvl="8" algn="ctr" rtl="0">
              <a:lnSpc>
                <a:spcPct val="100000"/>
              </a:lnSpc>
              <a:spcBef>
                <a:spcPts val="0"/>
              </a:spcBef>
              <a:spcAft>
                <a:spcPts val="0"/>
              </a:spcAft>
              <a:buSzPts val="2600"/>
              <a:buNone/>
              <a:defRPr sz="5200"/>
            </a:lvl9pPr>
          </a:lstStyle>
          <a:p>
            <a:endParaRPr/>
          </a:p>
        </p:txBody>
      </p:sp>
    </p:spTree>
    <p:extLst>
      <p:ext uri="{BB962C8B-B14F-4D97-AF65-F5344CB8AC3E}">
        <p14:creationId xmlns:p14="http://schemas.microsoft.com/office/powerpoint/2010/main" val="135624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69"/>
        <p:cNvGrpSpPr/>
        <p:nvPr/>
      </p:nvGrpSpPr>
      <p:grpSpPr>
        <a:xfrm>
          <a:off x="0" y="0"/>
          <a:ext cx="0" cy="0"/>
          <a:chOff x="0" y="0"/>
          <a:chExt cx="0" cy="0"/>
        </a:xfrm>
      </p:grpSpPr>
      <p:pic>
        <p:nvPicPr>
          <p:cNvPr id="270" name="Google Shape;270;p21"/>
          <p:cNvPicPr preferRelativeResize="0"/>
          <p:nvPr/>
        </p:nvPicPr>
        <p:blipFill rotWithShape="1">
          <a:blip r:embed="rId2">
            <a:alphaModFix amt="69000"/>
          </a:blip>
          <a:srcRect/>
          <a:stretch/>
        </p:blipFill>
        <p:spPr>
          <a:xfrm>
            <a:off x="0" y="0"/>
            <a:ext cx="18288000" cy="10287044"/>
          </a:xfrm>
          <a:prstGeom prst="rect">
            <a:avLst/>
          </a:prstGeom>
          <a:noFill/>
          <a:ln>
            <a:noFill/>
          </a:ln>
        </p:spPr>
      </p:pic>
      <p:sp>
        <p:nvSpPr>
          <p:cNvPr id="271" name="Google Shape;271;p21"/>
          <p:cNvSpPr txBox="1">
            <a:spLocks noGrp="1"/>
          </p:cNvSpPr>
          <p:nvPr>
            <p:ph type="title"/>
          </p:nvPr>
        </p:nvSpPr>
        <p:spPr>
          <a:xfrm>
            <a:off x="1440000" y="107900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72" name="Google Shape;272;p21"/>
          <p:cNvSpPr txBox="1">
            <a:spLocks noGrp="1"/>
          </p:cNvSpPr>
          <p:nvPr>
            <p:ph type="subTitle" idx="1"/>
          </p:nvPr>
        </p:nvSpPr>
        <p:spPr>
          <a:xfrm>
            <a:off x="10030752" y="3087800"/>
            <a:ext cx="6326400" cy="54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1"/>
          <p:cNvSpPr txBox="1">
            <a:spLocks noGrp="1"/>
          </p:cNvSpPr>
          <p:nvPr>
            <p:ph type="subTitle" idx="2"/>
          </p:nvPr>
        </p:nvSpPr>
        <p:spPr>
          <a:xfrm>
            <a:off x="1930900" y="3087800"/>
            <a:ext cx="6326400" cy="54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4" name="Google Shape;274;p21"/>
          <p:cNvGrpSpPr/>
          <p:nvPr/>
        </p:nvGrpSpPr>
        <p:grpSpPr>
          <a:xfrm>
            <a:off x="16932711" y="7111900"/>
            <a:ext cx="1269126" cy="3174792"/>
            <a:chOff x="3899880" y="1817280"/>
            <a:chExt cx="1502280" cy="3758040"/>
          </a:xfrm>
        </p:grpSpPr>
        <p:sp>
          <p:nvSpPr>
            <p:cNvPr id="275" name="Google Shape;275;p2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76" name="Google Shape;276;p2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77" name="Google Shape;277;p2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78" name="Google Shape;278;p2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79" name="Google Shape;279;p2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0" name="Google Shape;280;p2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1" name="Google Shape;281;p2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2" name="Google Shape;282;p2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3" name="Google Shape;283;p2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4" name="Google Shape;284;p2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5" name="Google Shape;285;p2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6" name="Google Shape;286;p2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7" name="Google Shape;287;p2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sp>
          <p:nvSpPr>
            <p:cNvPr id="288" name="Google Shape;288;p2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3600" b="0" strike="noStrike">
                <a:solidFill>
                  <a:srgbClr val="000000"/>
                </a:solidFill>
                <a:latin typeface="Arial"/>
                <a:ea typeface="Arial"/>
                <a:cs typeface="Arial"/>
                <a:sym typeface="Arial"/>
              </a:endParaRPr>
            </a:p>
          </p:txBody>
        </p:sp>
      </p:grpSp>
      <p:grpSp>
        <p:nvGrpSpPr>
          <p:cNvPr id="289" name="Google Shape;289;p21"/>
          <p:cNvGrpSpPr/>
          <p:nvPr/>
        </p:nvGrpSpPr>
        <p:grpSpPr>
          <a:xfrm flipH="1">
            <a:off x="-10500" y="296127"/>
            <a:ext cx="18309000" cy="10001350"/>
            <a:chOff x="-5250" y="148063"/>
            <a:chExt cx="9154500" cy="5000675"/>
          </a:xfrm>
        </p:grpSpPr>
        <p:cxnSp>
          <p:nvCxnSpPr>
            <p:cNvPr id="290" name="Google Shape;290;p21"/>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21"/>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21"/>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293" name="Google Shape;293;p21"/>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294" name="Google Shape;294;p21"/>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Tree>
    <p:extLst>
      <p:ext uri="{BB962C8B-B14F-4D97-AF65-F5344CB8AC3E}">
        <p14:creationId xmlns:p14="http://schemas.microsoft.com/office/powerpoint/2010/main" val="122111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1"/>
        <p:cNvGrpSpPr/>
        <p:nvPr/>
      </p:nvGrpSpPr>
      <p:grpSpPr>
        <a:xfrm>
          <a:off x="0" y="0"/>
          <a:ext cx="0" cy="0"/>
          <a:chOff x="0" y="0"/>
          <a:chExt cx="0" cy="0"/>
        </a:xfrm>
      </p:grpSpPr>
      <p:pic>
        <p:nvPicPr>
          <p:cNvPr id="492" name="Google Shape;492;p32"/>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493" name="Google Shape;493;p32"/>
          <p:cNvGrpSpPr/>
          <p:nvPr/>
        </p:nvGrpSpPr>
        <p:grpSpPr>
          <a:xfrm>
            <a:off x="17022948" y="7196400"/>
            <a:ext cx="1185664" cy="3090992"/>
            <a:chOff x="2090350" y="2239265"/>
            <a:chExt cx="905501" cy="2360616"/>
          </a:xfrm>
        </p:grpSpPr>
        <p:sp>
          <p:nvSpPr>
            <p:cNvPr id="494" name="Google Shape;494;p32"/>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5" name="Google Shape;495;p32"/>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6" name="Google Shape;496;p32"/>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497" name="Google Shape;497;p32"/>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498" name="Google Shape;498;p32"/>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nvGrpSpPr>
          <p:cNvPr id="499" name="Google Shape;499;p32"/>
          <p:cNvGrpSpPr/>
          <p:nvPr/>
        </p:nvGrpSpPr>
        <p:grpSpPr>
          <a:xfrm flipH="1">
            <a:off x="-10500" y="296127"/>
            <a:ext cx="18309000" cy="10001350"/>
            <a:chOff x="-5250" y="148063"/>
            <a:chExt cx="9154500" cy="5000675"/>
          </a:xfrm>
        </p:grpSpPr>
        <p:cxnSp>
          <p:nvCxnSpPr>
            <p:cNvPr id="500" name="Google Shape;500;p3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3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02" name="Google Shape;502;p3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503" name="Google Shape;503;p3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504" name="Google Shape;504;p3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Tree>
    <p:extLst>
      <p:ext uri="{BB962C8B-B14F-4D97-AF65-F5344CB8AC3E}">
        <p14:creationId xmlns:p14="http://schemas.microsoft.com/office/powerpoint/2010/main" val="199059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5"/>
        <p:cNvGrpSpPr/>
        <p:nvPr/>
      </p:nvGrpSpPr>
      <p:grpSpPr>
        <a:xfrm>
          <a:off x="0" y="0"/>
          <a:ext cx="0" cy="0"/>
          <a:chOff x="0" y="0"/>
          <a:chExt cx="0" cy="0"/>
        </a:xfrm>
      </p:grpSpPr>
      <p:pic>
        <p:nvPicPr>
          <p:cNvPr id="506" name="Google Shape;506;p33"/>
          <p:cNvPicPr preferRelativeResize="0"/>
          <p:nvPr/>
        </p:nvPicPr>
        <p:blipFill rotWithShape="1">
          <a:blip r:embed="rId2">
            <a:alphaModFix amt="69000"/>
          </a:blip>
          <a:srcRect/>
          <a:stretch/>
        </p:blipFill>
        <p:spPr>
          <a:xfrm>
            <a:off x="0" y="0"/>
            <a:ext cx="18288000" cy="10287044"/>
          </a:xfrm>
          <a:prstGeom prst="rect">
            <a:avLst/>
          </a:prstGeom>
          <a:noFill/>
          <a:ln>
            <a:noFill/>
          </a:ln>
        </p:spPr>
      </p:pic>
      <p:grpSp>
        <p:nvGrpSpPr>
          <p:cNvPr id="507" name="Google Shape;507;p33"/>
          <p:cNvGrpSpPr/>
          <p:nvPr/>
        </p:nvGrpSpPr>
        <p:grpSpPr>
          <a:xfrm>
            <a:off x="110101" y="4656668"/>
            <a:ext cx="6578878" cy="4560224"/>
            <a:chOff x="55050" y="2328334"/>
            <a:chExt cx="3289439" cy="2280112"/>
          </a:xfrm>
        </p:grpSpPr>
        <p:sp>
          <p:nvSpPr>
            <p:cNvPr id="508" name="Google Shape;508;p33"/>
            <p:cNvSpPr/>
            <p:nvPr/>
          </p:nvSpPr>
          <p:spPr>
            <a:xfrm>
              <a:off x="694525" y="3707625"/>
              <a:ext cx="376250" cy="196475"/>
            </a:xfrm>
            <a:custGeom>
              <a:avLst/>
              <a:gdLst/>
              <a:ahLst/>
              <a:cxnLst/>
              <a:rect l="l" t="t" r="r" b="b"/>
              <a:pathLst>
                <a:path w="15050" h="7859" extrusionOk="0">
                  <a:moveTo>
                    <a:pt x="0" y="0"/>
                  </a:moveTo>
                  <a:cubicBezTo>
                    <a:pt x="1642" y="2874"/>
                    <a:pt x="3353" y="6433"/>
                    <a:pt x="6477" y="7525"/>
                  </a:cubicBezTo>
                  <a:cubicBezTo>
                    <a:pt x="9285" y="8507"/>
                    <a:pt x="12947" y="7151"/>
                    <a:pt x="15050" y="5048"/>
                  </a:cubicBezTo>
                </a:path>
              </a:pathLst>
            </a:custGeom>
            <a:noFill/>
            <a:ln w="9525" cap="flat" cmpd="sng">
              <a:solidFill>
                <a:schemeClr val="dk1"/>
              </a:solidFill>
              <a:prstDash val="solid"/>
              <a:round/>
              <a:headEnd type="none" w="med" len="med"/>
              <a:tailEnd type="none" w="med" len="med"/>
            </a:ln>
          </p:spPr>
        </p:sp>
        <p:sp>
          <p:nvSpPr>
            <p:cNvPr id="509" name="Google Shape;509;p33"/>
            <p:cNvSpPr/>
            <p:nvPr/>
          </p:nvSpPr>
          <p:spPr>
            <a:xfrm>
              <a:off x="695331" y="3536150"/>
              <a:ext cx="381000" cy="273050"/>
            </a:xfrm>
            <a:custGeom>
              <a:avLst/>
              <a:gdLst/>
              <a:ahLst/>
              <a:cxnLst/>
              <a:rect l="l" t="t" r="r" b="b"/>
              <a:pathLst>
                <a:path w="15240" h="10922" extrusionOk="0">
                  <a:moveTo>
                    <a:pt x="0" y="0"/>
                  </a:moveTo>
                  <a:cubicBezTo>
                    <a:pt x="745" y="5978"/>
                    <a:pt x="10976" y="13972"/>
                    <a:pt x="15240" y="9716"/>
                  </a:cubicBezTo>
                </a:path>
              </a:pathLst>
            </a:custGeom>
            <a:noFill/>
            <a:ln w="9525" cap="flat" cmpd="sng">
              <a:solidFill>
                <a:schemeClr val="dk1"/>
              </a:solidFill>
              <a:prstDash val="solid"/>
              <a:round/>
              <a:headEnd type="none" w="med" len="med"/>
              <a:tailEnd type="none" w="med" len="med"/>
            </a:ln>
          </p:spPr>
        </p:sp>
        <p:sp>
          <p:nvSpPr>
            <p:cNvPr id="510" name="Google Shape;510;p33"/>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1" name="Google Shape;511;p33"/>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2" name="Google Shape;512;p33"/>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3" name="Google Shape;513;p33"/>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4" name="Google Shape;514;p33"/>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5" name="Google Shape;515;p33"/>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6" name="Google Shape;516;p33"/>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7" name="Google Shape;517;p33"/>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8" name="Google Shape;518;p33"/>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19" name="Google Shape;519;p33"/>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0" name="Google Shape;520;p33"/>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1" name="Google Shape;521;p33"/>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2" name="Google Shape;522;p33"/>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3" name="Google Shape;523;p33"/>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4" name="Google Shape;524;p33"/>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5" name="Google Shape;525;p33"/>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6" name="Google Shape;526;p33"/>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7" name="Google Shape;527;p33"/>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8" name="Google Shape;528;p33"/>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29" name="Google Shape;529;p33"/>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30" name="Google Shape;530;p33"/>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31" name="Google Shape;531;p33"/>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532" name="Google Shape;532;p33"/>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grpSp>
          <p:nvGrpSpPr>
            <p:cNvPr id="533" name="Google Shape;533;p33"/>
            <p:cNvGrpSpPr/>
            <p:nvPr/>
          </p:nvGrpSpPr>
          <p:grpSpPr>
            <a:xfrm>
              <a:off x="55050" y="4595950"/>
              <a:ext cx="3289439" cy="9"/>
              <a:chOff x="0" y="4595950"/>
              <a:chExt cx="3289439" cy="9"/>
            </a:xfrm>
          </p:grpSpPr>
          <p:cxnSp>
            <p:nvCxnSpPr>
              <p:cNvPr id="534" name="Google Shape;534;p33"/>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535" name="Google Shape;535;p33"/>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536" name="Google Shape;536;p33"/>
            <p:cNvGrpSpPr/>
            <p:nvPr/>
          </p:nvGrpSpPr>
          <p:grpSpPr>
            <a:xfrm>
              <a:off x="156428" y="3156666"/>
              <a:ext cx="556793" cy="1451779"/>
              <a:chOff x="2090350" y="2239265"/>
              <a:chExt cx="905501" cy="2360616"/>
            </a:xfrm>
          </p:grpSpPr>
          <p:sp>
            <p:nvSpPr>
              <p:cNvPr id="537" name="Google Shape;537;p3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8" name="Google Shape;538;p3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9" name="Google Shape;539;p3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540" name="Google Shape;540;p3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541" name="Google Shape;541;p3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grpSp>
        <p:nvGrpSpPr>
          <p:cNvPr id="542" name="Google Shape;542;p33"/>
          <p:cNvGrpSpPr/>
          <p:nvPr/>
        </p:nvGrpSpPr>
        <p:grpSpPr>
          <a:xfrm>
            <a:off x="-10500" y="296127"/>
            <a:ext cx="18309000" cy="10001350"/>
            <a:chOff x="-5250" y="148063"/>
            <a:chExt cx="9154500" cy="5000675"/>
          </a:xfrm>
        </p:grpSpPr>
        <p:cxnSp>
          <p:nvCxnSpPr>
            <p:cNvPr id="543" name="Google Shape;543;p3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3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3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546" name="Google Shape;546;p3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sp>
          <p:nvSpPr>
            <p:cNvPr id="547" name="Google Shape;547;p3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Istok Web"/>
                <a:ea typeface="Istok Web"/>
                <a:cs typeface="Istok Web"/>
                <a:sym typeface="Istok Web"/>
              </a:endParaRPr>
            </a:p>
          </p:txBody>
        </p:sp>
      </p:grpSp>
    </p:spTree>
    <p:extLst>
      <p:ext uri="{BB962C8B-B14F-4D97-AF65-F5344CB8AC3E}">
        <p14:creationId xmlns:p14="http://schemas.microsoft.com/office/powerpoint/2010/main" val="390265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107900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1pPr>
            <a:lvl2pPr lvl="1"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2pPr>
            <a:lvl3pPr lvl="2"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3pPr>
            <a:lvl4pPr lvl="3"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4pPr>
            <a:lvl5pPr lvl="4"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5pPr>
            <a:lvl6pPr lvl="5"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6pPr>
            <a:lvl7pPr lvl="6"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7pPr>
            <a:lvl8pPr lvl="7"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8pPr>
            <a:lvl9pPr lvl="8"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Istok Web"/>
              <a:buChar char="●"/>
              <a:defRPr>
                <a:solidFill>
                  <a:schemeClr val="dk1"/>
                </a:solidFill>
                <a:latin typeface="Istok Web"/>
                <a:ea typeface="Istok Web"/>
                <a:cs typeface="Istok Web"/>
                <a:sym typeface="Istok Web"/>
              </a:defRPr>
            </a:lvl1pPr>
            <a:lvl2pPr marL="914400" lvl="1"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2pPr>
            <a:lvl3pPr marL="1371600" lvl="2"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3pPr>
            <a:lvl4pPr marL="1828800" lvl="3"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4pPr>
            <a:lvl5pPr marL="2286000" lvl="4"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5pPr>
            <a:lvl6pPr marL="2743200" lvl="5"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6pPr>
            <a:lvl7pPr marL="3200400" lvl="6"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7pPr>
            <a:lvl8pPr marL="3657600" lvl="7"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8pPr>
            <a:lvl9pPr marL="4114800" lvl="8"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9pPr>
          </a:lstStyle>
          <a:p>
            <a:endParaRPr/>
          </a:p>
        </p:txBody>
      </p:sp>
    </p:spTree>
    <p:extLst>
      <p:ext uri="{BB962C8B-B14F-4D97-AF65-F5344CB8AC3E}">
        <p14:creationId xmlns:p14="http://schemas.microsoft.com/office/powerpoint/2010/main" val="7332783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2" name="TextBox 1">
            <a:extLst>
              <a:ext uri="{FF2B5EF4-FFF2-40B4-BE49-F238E27FC236}">
                <a16:creationId xmlns:a16="http://schemas.microsoft.com/office/drawing/2014/main" id="{89BB7359-DBA7-F674-0AC7-DC7CA698FD23}"/>
              </a:ext>
            </a:extLst>
          </p:cNvPr>
          <p:cNvSpPr txBox="1"/>
          <p:nvPr/>
        </p:nvSpPr>
        <p:spPr>
          <a:xfrm>
            <a:off x="1257300" y="2441414"/>
            <a:ext cx="15773400" cy="5404172"/>
          </a:xfrm>
          <a:prstGeom prst="rect">
            <a:avLst/>
          </a:prstGeom>
          <a:noFill/>
        </p:spPr>
        <p:txBody>
          <a:bodyPr wrap="square" rtlCol="0">
            <a:spAutoFit/>
          </a:bodyPr>
          <a:lstStyle/>
          <a:p>
            <a:pPr algn="ctr">
              <a:lnSpc>
                <a:spcPct val="150000"/>
              </a:lnSpc>
            </a:pPr>
            <a:r>
              <a:rPr lang="en-US" sz="8000" b="1">
                <a:latin typeface="+mj-lt"/>
              </a:rPr>
              <a:t>XIN CHÀO CÁC EM!</a:t>
            </a:r>
          </a:p>
          <a:p>
            <a:pPr algn="ctr">
              <a:lnSpc>
                <a:spcPct val="150000"/>
              </a:lnSpc>
            </a:pPr>
            <a:r>
              <a:rPr lang="en-US" sz="8000" b="1">
                <a:latin typeface="+mj-lt"/>
              </a:rPr>
              <a:t>CHÀO MỪNG CÁC EM ĐẾN VỚI </a:t>
            </a:r>
          </a:p>
          <a:p>
            <a:pPr algn="ctr">
              <a:lnSpc>
                <a:spcPct val="150000"/>
              </a:lnSpc>
            </a:pPr>
            <a:r>
              <a:rPr lang="en-US" sz="8000" b="1">
                <a:latin typeface="+mj-lt"/>
              </a:rPr>
              <a:t>BÀI HỌC NGÀY HÔM NAY!</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6B96B1D-5F5E-C952-4660-232154AF6B87}"/>
              </a:ext>
            </a:extLst>
          </p:cNvPr>
          <p:cNvGrpSpPr/>
          <p:nvPr/>
        </p:nvGrpSpPr>
        <p:grpSpPr>
          <a:xfrm>
            <a:off x="457200" y="342900"/>
            <a:ext cx="17068800" cy="1839606"/>
            <a:chOff x="609600" y="2101543"/>
            <a:chExt cx="17068800" cy="1839606"/>
          </a:xfrm>
        </p:grpSpPr>
        <p:sp>
          <p:nvSpPr>
            <p:cNvPr id="3" name="TextBox 2">
              <a:extLst>
                <a:ext uri="{FF2B5EF4-FFF2-40B4-BE49-F238E27FC236}">
                  <a16:creationId xmlns:a16="http://schemas.microsoft.com/office/drawing/2014/main" id="{8287687C-9728-551D-FD53-E1BD3CB988CC}"/>
                </a:ext>
              </a:extLst>
            </p:cNvPr>
            <p:cNvSpPr txBox="1"/>
            <p:nvPr/>
          </p:nvSpPr>
          <p:spPr>
            <a:xfrm>
              <a:off x="2133600" y="2101543"/>
              <a:ext cx="15544800" cy="1839606"/>
            </a:xfrm>
            <a:prstGeom prst="rect">
              <a:avLst/>
            </a:prstGeom>
            <a:noFill/>
          </p:spPr>
          <p:txBody>
            <a:bodyPr wrap="square">
              <a:spAutoFit/>
            </a:bodyPr>
            <a:lstStyle/>
            <a:p>
              <a:pPr algn="just">
                <a:lnSpc>
                  <a:spcPct val="150000"/>
                </a:lnSpc>
              </a:pPr>
              <a:r>
                <a:rPr lang="vi-VN" sz="4000"/>
                <a:t>Nghiên cứu SGK và trả lời câu hỏi: </a:t>
              </a:r>
              <a:r>
                <a:rPr lang="vi-VN" sz="4000" i="1">
                  <a:solidFill>
                    <a:srgbClr val="C00000"/>
                  </a:solidFill>
                </a:rPr>
                <a:t>Sơ đồ mạng điện hạ áp dùng trong sinh hoạt phụ thuộc vào những đại lượng nào?</a:t>
              </a:r>
              <a:endParaRPr lang="en-US" sz="4000" i="1">
                <a:solidFill>
                  <a:srgbClr val="C00000"/>
                </a:solidFill>
              </a:endParaRPr>
            </a:p>
          </p:txBody>
        </p:sp>
        <p:sp>
          <p:nvSpPr>
            <p:cNvPr id="4" name="Freeform 9">
              <a:extLst>
                <a:ext uri="{FF2B5EF4-FFF2-40B4-BE49-F238E27FC236}">
                  <a16:creationId xmlns:a16="http://schemas.microsoft.com/office/drawing/2014/main" id="{02CFA2F0-8E5E-F99C-3254-32AF83CDCC35}"/>
                </a:ext>
              </a:extLst>
            </p:cNvPr>
            <p:cNvSpPr/>
            <p:nvPr/>
          </p:nvSpPr>
          <p:spPr>
            <a:xfrm>
              <a:off x="609600" y="2552700"/>
              <a:ext cx="1226501" cy="1282615"/>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Rectangle: Rounded Corners 5">
            <a:extLst>
              <a:ext uri="{FF2B5EF4-FFF2-40B4-BE49-F238E27FC236}">
                <a16:creationId xmlns:a16="http://schemas.microsoft.com/office/drawing/2014/main" id="{E2E3998B-1715-1750-C143-CABAB6D4E5E0}"/>
              </a:ext>
            </a:extLst>
          </p:cNvPr>
          <p:cNvSpPr/>
          <p:nvPr/>
        </p:nvSpPr>
        <p:spPr>
          <a:xfrm>
            <a:off x="5753100" y="3162300"/>
            <a:ext cx="6781800" cy="10668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Các đại lượng phụ thuộc </a:t>
            </a:r>
          </a:p>
        </p:txBody>
      </p:sp>
      <p:sp>
        <p:nvSpPr>
          <p:cNvPr id="7" name="Rectangle: Rounded Corners 6">
            <a:extLst>
              <a:ext uri="{FF2B5EF4-FFF2-40B4-BE49-F238E27FC236}">
                <a16:creationId xmlns:a16="http://schemas.microsoft.com/office/drawing/2014/main" id="{07C9CC72-6C56-20E8-8867-534B7D92F906}"/>
              </a:ext>
            </a:extLst>
          </p:cNvPr>
          <p:cNvSpPr/>
          <p:nvPr/>
        </p:nvSpPr>
        <p:spPr>
          <a:xfrm>
            <a:off x="609600" y="5067300"/>
            <a:ext cx="5410200" cy="2819400"/>
          </a:xfrm>
          <a:prstGeom prst="roundRect">
            <a:avLst>
              <a:gd name="adj" fmla="val 894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Công suất của tải điện sinh hoạt cộng đồng</a:t>
            </a:r>
          </a:p>
        </p:txBody>
      </p:sp>
      <p:sp>
        <p:nvSpPr>
          <p:cNvPr id="8" name="Rectangle: Rounded Corners 7">
            <a:extLst>
              <a:ext uri="{FF2B5EF4-FFF2-40B4-BE49-F238E27FC236}">
                <a16:creationId xmlns:a16="http://schemas.microsoft.com/office/drawing/2014/main" id="{2734D773-FF9B-7B86-9236-B06C91462C5E}"/>
              </a:ext>
            </a:extLst>
          </p:cNvPr>
          <p:cNvSpPr/>
          <p:nvPr/>
        </p:nvSpPr>
        <p:spPr>
          <a:xfrm>
            <a:off x="6438900" y="5067300"/>
            <a:ext cx="5410200" cy="2819400"/>
          </a:xfrm>
          <a:prstGeom prst="roundRect">
            <a:avLst>
              <a:gd name="adj" fmla="val 894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công suất của tải điện gia đình </a:t>
            </a:r>
          </a:p>
        </p:txBody>
      </p:sp>
      <p:sp>
        <p:nvSpPr>
          <p:cNvPr id="9" name="Rectangle: Rounded Corners 8">
            <a:extLst>
              <a:ext uri="{FF2B5EF4-FFF2-40B4-BE49-F238E27FC236}">
                <a16:creationId xmlns:a16="http://schemas.microsoft.com/office/drawing/2014/main" id="{FFB8F992-CF79-33EC-D976-714D39983794}"/>
              </a:ext>
            </a:extLst>
          </p:cNvPr>
          <p:cNvSpPr/>
          <p:nvPr/>
        </p:nvSpPr>
        <p:spPr>
          <a:xfrm>
            <a:off x="12401550" y="5067300"/>
            <a:ext cx="5410200" cy="2819400"/>
          </a:xfrm>
          <a:prstGeom prst="roundRect">
            <a:avLst>
              <a:gd name="adj" fmla="val 894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Số dân</a:t>
            </a:r>
          </a:p>
        </p:txBody>
      </p:sp>
      <p:sp>
        <p:nvSpPr>
          <p:cNvPr id="10" name="Freeform 8">
            <a:extLst>
              <a:ext uri="{FF2B5EF4-FFF2-40B4-BE49-F238E27FC236}">
                <a16:creationId xmlns:a16="http://schemas.microsoft.com/office/drawing/2014/main" id="{7775DE1A-1D18-D806-D050-352C6E08FFA3}"/>
              </a:ext>
            </a:extLst>
          </p:cNvPr>
          <p:cNvSpPr/>
          <p:nvPr/>
        </p:nvSpPr>
        <p:spPr>
          <a:xfrm>
            <a:off x="6134100" y="8167688"/>
            <a:ext cx="6286500" cy="2119312"/>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cxnSp>
        <p:nvCxnSpPr>
          <p:cNvPr id="12" name="Straight Connector 11">
            <a:extLst>
              <a:ext uri="{FF2B5EF4-FFF2-40B4-BE49-F238E27FC236}">
                <a16:creationId xmlns:a16="http://schemas.microsoft.com/office/drawing/2014/main" id="{075B05B9-4510-9652-D674-ED018948ED8B}"/>
              </a:ext>
            </a:extLst>
          </p:cNvPr>
          <p:cNvCxnSpPr>
            <a:stCxn id="6" idx="2"/>
            <a:endCxn id="7" idx="0"/>
          </p:cNvCxnSpPr>
          <p:nvPr/>
        </p:nvCxnSpPr>
        <p:spPr>
          <a:xfrm flipH="1">
            <a:off x="3314700" y="4229100"/>
            <a:ext cx="5829300"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A3E1F5-FE74-A9E1-3EB7-56D85A1C2450}"/>
              </a:ext>
            </a:extLst>
          </p:cNvPr>
          <p:cNvCxnSpPr>
            <a:cxnSpLocks/>
            <a:stCxn id="6" idx="2"/>
            <a:endCxn id="9" idx="0"/>
          </p:cNvCxnSpPr>
          <p:nvPr/>
        </p:nvCxnSpPr>
        <p:spPr>
          <a:xfrm>
            <a:off x="9144000" y="4229100"/>
            <a:ext cx="5962650"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8E834F-F435-D4CC-96F8-B87C25EF483E}"/>
              </a:ext>
            </a:extLst>
          </p:cNvPr>
          <p:cNvCxnSpPr>
            <a:cxnSpLocks/>
            <a:stCxn id="6" idx="2"/>
            <a:endCxn id="8" idx="0"/>
          </p:cNvCxnSpPr>
          <p:nvPr/>
        </p:nvCxnSpPr>
        <p:spPr>
          <a:xfrm>
            <a:off x="9144000" y="4229100"/>
            <a:ext cx="0" cy="838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81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BD11008-300B-1FBD-79B8-BCB370095A90}"/>
              </a:ext>
            </a:extLst>
          </p:cNvPr>
          <p:cNvSpPr/>
          <p:nvPr/>
        </p:nvSpPr>
        <p:spPr>
          <a:xfrm>
            <a:off x="609600" y="419100"/>
            <a:ext cx="2667000" cy="914400"/>
          </a:xfrm>
          <a:prstGeom prst="roundRect">
            <a:avLst/>
          </a:prstGeom>
          <a:solidFill>
            <a:srgbClr val="FCE0E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Ví dụ: </a:t>
            </a:r>
          </a:p>
        </p:txBody>
      </p:sp>
      <p:grpSp>
        <p:nvGrpSpPr>
          <p:cNvPr id="19" name="Group 18">
            <a:extLst>
              <a:ext uri="{FF2B5EF4-FFF2-40B4-BE49-F238E27FC236}">
                <a16:creationId xmlns:a16="http://schemas.microsoft.com/office/drawing/2014/main" id="{56A406D8-5BB2-5A08-DDE3-EB2A2E13E98B}"/>
              </a:ext>
            </a:extLst>
          </p:cNvPr>
          <p:cNvGrpSpPr/>
          <p:nvPr/>
        </p:nvGrpSpPr>
        <p:grpSpPr>
          <a:xfrm>
            <a:off x="1028700" y="419100"/>
            <a:ext cx="16230599" cy="9486654"/>
            <a:chOff x="1028700" y="419100"/>
            <a:chExt cx="16230599" cy="9486654"/>
          </a:xfrm>
        </p:grpSpPr>
        <p:pic>
          <p:nvPicPr>
            <p:cNvPr id="11" name="Picture 10">
              <a:extLst>
                <a:ext uri="{FF2B5EF4-FFF2-40B4-BE49-F238E27FC236}">
                  <a16:creationId xmlns:a16="http://schemas.microsoft.com/office/drawing/2014/main" id="{4D18D97C-DE2B-10A5-7461-8CA7EEF485A8}"/>
                </a:ext>
              </a:extLst>
            </p:cNvPr>
            <p:cNvPicPr>
              <a:picLocks noChangeAspect="1"/>
            </p:cNvPicPr>
            <p:nvPr/>
          </p:nvPicPr>
          <p:blipFill rotWithShape="1">
            <a:blip r:embed="rId2"/>
            <a:srcRect b="7733"/>
            <a:stretch/>
          </p:blipFill>
          <p:spPr>
            <a:xfrm>
              <a:off x="3276600" y="419100"/>
              <a:ext cx="11528607" cy="7391400"/>
            </a:xfrm>
            <a:prstGeom prst="rect">
              <a:avLst/>
            </a:prstGeom>
          </p:spPr>
        </p:pic>
        <p:sp>
          <p:nvSpPr>
            <p:cNvPr id="18" name="TextBox 17">
              <a:extLst>
                <a:ext uri="{FF2B5EF4-FFF2-40B4-BE49-F238E27FC236}">
                  <a16:creationId xmlns:a16="http://schemas.microsoft.com/office/drawing/2014/main" id="{716C6954-F27D-BB44-9133-0E1D5308D250}"/>
                </a:ext>
              </a:extLst>
            </p:cNvPr>
            <p:cNvSpPr txBox="1"/>
            <p:nvPr/>
          </p:nvSpPr>
          <p:spPr>
            <a:xfrm>
              <a:off x="1028700" y="7810500"/>
              <a:ext cx="16230599" cy="2095254"/>
            </a:xfrm>
            <a:prstGeom prst="rect">
              <a:avLst/>
            </a:prstGeom>
            <a:noFill/>
          </p:spPr>
          <p:txBody>
            <a:bodyPr wrap="square">
              <a:spAutoFit/>
            </a:bodyPr>
            <a:lstStyle/>
            <a:p>
              <a:pPr algn="ctr">
                <a:lnSpc>
                  <a:spcPct val="150000"/>
                </a:lnSpc>
              </a:pPr>
              <a:r>
                <a:rPr lang="vi-VN" sz="3000" b="1" i="1"/>
                <a:t>Hình 7.1. </a:t>
              </a:r>
              <a:r>
                <a:rPr lang="vi-VN" sz="3000" i="1"/>
                <a:t>Mạng điện hạ áp trong sinh hoạt</a:t>
              </a:r>
              <a:endParaRPr lang="en-US" sz="3000" i="1"/>
            </a:p>
            <a:p>
              <a:pPr algn="just">
                <a:lnSpc>
                  <a:spcPct val="150000"/>
                </a:lnSpc>
              </a:pPr>
              <a:r>
                <a:rPr lang="vi-VN" sz="3000"/>
                <a:t>1. Máy biến áp 22/0,4 kV; 2. Tủ điện phân phối tổng; 3. Tủ điện phân phối nhánh;</a:t>
              </a:r>
              <a:r>
                <a:rPr lang="en-US" sz="3000"/>
                <a:t> </a:t>
              </a:r>
              <a:r>
                <a:rPr lang="vi-VN" sz="3000"/>
                <a:t>4. Tủ phân phối sinh hoạt cộng đồng; 5. Tủ điện nhánh cụm dân cư; 6. Đường dây (cáp) ba pha.</a:t>
              </a:r>
              <a:endParaRPr lang="en-US" sz="3000"/>
            </a:p>
          </p:txBody>
        </p:sp>
      </p:grpSp>
    </p:spTree>
    <p:extLst>
      <p:ext uri="{BB962C8B-B14F-4D97-AF65-F5344CB8AC3E}">
        <p14:creationId xmlns:p14="http://schemas.microsoft.com/office/powerpoint/2010/main" val="479209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AFB141-12B6-009A-EBF3-33F19EF7A968}"/>
              </a:ext>
            </a:extLst>
          </p:cNvPr>
          <p:cNvGrpSpPr/>
          <p:nvPr/>
        </p:nvGrpSpPr>
        <p:grpSpPr>
          <a:xfrm>
            <a:off x="1086918" y="2137618"/>
            <a:ext cx="16230599" cy="7672842"/>
            <a:chOff x="1086918" y="2137618"/>
            <a:chExt cx="16230599" cy="7672842"/>
          </a:xfrm>
        </p:grpSpPr>
        <p:pic>
          <p:nvPicPr>
            <p:cNvPr id="5" name="Picture 4">
              <a:extLst>
                <a:ext uri="{FF2B5EF4-FFF2-40B4-BE49-F238E27FC236}">
                  <a16:creationId xmlns:a16="http://schemas.microsoft.com/office/drawing/2014/main" id="{41B50DFA-7B1B-10B9-FC20-A9E8470DA182}"/>
                </a:ext>
              </a:extLst>
            </p:cNvPr>
            <p:cNvPicPr>
              <a:picLocks noChangeAspect="1"/>
            </p:cNvPicPr>
            <p:nvPr/>
          </p:nvPicPr>
          <p:blipFill rotWithShape="1">
            <a:blip r:embed="rId2"/>
            <a:srcRect b="7733"/>
            <a:stretch/>
          </p:blipFill>
          <p:spPr>
            <a:xfrm>
              <a:off x="4533900" y="2137618"/>
              <a:ext cx="9220200" cy="5911398"/>
            </a:xfrm>
            <a:prstGeom prst="rect">
              <a:avLst/>
            </a:prstGeom>
          </p:spPr>
        </p:pic>
        <p:sp>
          <p:nvSpPr>
            <p:cNvPr id="6" name="TextBox 5">
              <a:extLst>
                <a:ext uri="{FF2B5EF4-FFF2-40B4-BE49-F238E27FC236}">
                  <a16:creationId xmlns:a16="http://schemas.microsoft.com/office/drawing/2014/main" id="{83F1211A-55DD-E02F-91F0-CC4107242CF0}"/>
                </a:ext>
              </a:extLst>
            </p:cNvPr>
            <p:cNvSpPr txBox="1"/>
            <p:nvPr/>
          </p:nvSpPr>
          <p:spPr>
            <a:xfrm>
              <a:off x="1086918" y="8049016"/>
              <a:ext cx="16230599" cy="1761444"/>
            </a:xfrm>
            <a:prstGeom prst="rect">
              <a:avLst/>
            </a:prstGeom>
            <a:noFill/>
          </p:spPr>
          <p:txBody>
            <a:bodyPr wrap="square">
              <a:spAutoFit/>
            </a:bodyPr>
            <a:lstStyle/>
            <a:p>
              <a:pPr algn="ctr">
                <a:lnSpc>
                  <a:spcPct val="150000"/>
                </a:lnSpc>
              </a:pPr>
              <a:r>
                <a:rPr lang="vi-VN" sz="2500" b="1" i="1"/>
                <a:t>Hình 7.1. </a:t>
              </a:r>
              <a:r>
                <a:rPr lang="vi-VN" sz="2500" i="1"/>
                <a:t>Mạng điện hạ áp trong sinh hoạt</a:t>
              </a:r>
              <a:endParaRPr lang="en-US" sz="2500" i="1"/>
            </a:p>
            <a:p>
              <a:pPr algn="just">
                <a:lnSpc>
                  <a:spcPct val="150000"/>
                </a:lnSpc>
              </a:pPr>
              <a:r>
                <a:rPr lang="vi-VN" sz="2500"/>
                <a:t>1. Máy biến áp 22/0,4 kV; 2. Tủ điện phân phối tổng; 3. Tủ điện phân phối nhánh;</a:t>
              </a:r>
              <a:r>
                <a:rPr lang="en-US" sz="2500"/>
                <a:t> </a:t>
              </a:r>
              <a:r>
                <a:rPr lang="vi-VN" sz="2500"/>
                <a:t>4. Tủ phân phối sinh hoạt cộng đồng; 5. Tủ điện nhánh cụm dân cư; 6. Đường dây (cáp) ba pha.</a:t>
              </a:r>
              <a:endParaRPr lang="en-US" sz="2500"/>
            </a:p>
          </p:txBody>
        </p:sp>
      </p:grpSp>
      <p:grpSp>
        <p:nvGrpSpPr>
          <p:cNvPr id="12" name="Group 11">
            <a:extLst>
              <a:ext uri="{FF2B5EF4-FFF2-40B4-BE49-F238E27FC236}">
                <a16:creationId xmlns:a16="http://schemas.microsoft.com/office/drawing/2014/main" id="{D0C3722F-7409-2354-B640-B13E734D82AD}"/>
              </a:ext>
            </a:extLst>
          </p:cNvPr>
          <p:cNvGrpSpPr/>
          <p:nvPr/>
        </p:nvGrpSpPr>
        <p:grpSpPr>
          <a:xfrm>
            <a:off x="586128" y="266700"/>
            <a:ext cx="17232178" cy="1839606"/>
            <a:chOff x="674822" y="1304410"/>
            <a:chExt cx="17232178" cy="1839606"/>
          </a:xfrm>
        </p:grpSpPr>
        <p:sp>
          <p:nvSpPr>
            <p:cNvPr id="3" name="TextBox 2">
              <a:extLst>
                <a:ext uri="{FF2B5EF4-FFF2-40B4-BE49-F238E27FC236}">
                  <a16:creationId xmlns:a16="http://schemas.microsoft.com/office/drawing/2014/main" id="{60AEB7BE-EA95-403C-21D0-8A06125DCECA}"/>
                </a:ext>
              </a:extLst>
            </p:cNvPr>
            <p:cNvSpPr txBox="1"/>
            <p:nvPr/>
          </p:nvSpPr>
          <p:spPr>
            <a:xfrm>
              <a:off x="1981200" y="1304410"/>
              <a:ext cx="15925800" cy="1839606"/>
            </a:xfrm>
            <a:prstGeom prst="rect">
              <a:avLst/>
            </a:prstGeom>
            <a:noFill/>
          </p:spPr>
          <p:txBody>
            <a:bodyPr wrap="square">
              <a:spAutoFit/>
            </a:bodyPr>
            <a:lstStyle/>
            <a:p>
              <a:pPr algn="just">
                <a:lnSpc>
                  <a:spcPct val="150000"/>
                </a:lnSpc>
              </a:pPr>
              <a:r>
                <a:rPr lang="vi-VN" sz="4000" i="1">
                  <a:solidFill>
                    <a:srgbClr val="C00000"/>
                  </a:solidFill>
                </a:rPr>
                <a:t>Quan sát Hình 7.1, trình bày sơ đồ và hoạt động của mạng điện hạ áp dùng trong sinh hoạt.</a:t>
              </a:r>
              <a:endParaRPr lang="en-US" sz="4000" i="1">
                <a:solidFill>
                  <a:srgbClr val="C00000"/>
                </a:solidFill>
              </a:endParaRPr>
            </a:p>
          </p:txBody>
        </p:sp>
        <p:grpSp>
          <p:nvGrpSpPr>
            <p:cNvPr id="7" name="Group 6">
              <a:extLst>
                <a:ext uri="{FF2B5EF4-FFF2-40B4-BE49-F238E27FC236}">
                  <a16:creationId xmlns:a16="http://schemas.microsoft.com/office/drawing/2014/main" id="{E9A63969-597A-C45F-2ABF-04BC6B8A0CEF}"/>
                </a:ext>
              </a:extLst>
            </p:cNvPr>
            <p:cNvGrpSpPr/>
            <p:nvPr/>
          </p:nvGrpSpPr>
          <p:grpSpPr>
            <a:xfrm>
              <a:off x="674822" y="1765713"/>
              <a:ext cx="1001577" cy="1001577"/>
              <a:chOff x="1028700" y="4610433"/>
              <a:chExt cx="824190" cy="824190"/>
            </a:xfrm>
          </p:grpSpPr>
          <p:grpSp>
            <p:nvGrpSpPr>
              <p:cNvPr id="8" name="Group 14">
                <a:extLst>
                  <a:ext uri="{FF2B5EF4-FFF2-40B4-BE49-F238E27FC236}">
                    <a16:creationId xmlns:a16="http://schemas.microsoft.com/office/drawing/2014/main" id="{EB9F4D45-72AB-C15E-1CAA-137E6B1265CE}"/>
                  </a:ext>
                </a:extLst>
              </p:cNvPr>
              <p:cNvGrpSpPr/>
              <p:nvPr/>
            </p:nvGrpSpPr>
            <p:grpSpPr>
              <a:xfrm>
                <a:off x="1028700" y="4610433"/>
                <a:ext cx="824190" cy="824190"/>
                <a:chOff x="0" y="0"/>
                <a:chExt cx="812800" cy="812800"/>
              </a:xfrm>
            </p:grpSpPr>
            <p:sp>
              <p:nvSpPr>
                <p:cNvPr id="10" name="Freeform 15">
                  <a:extLst>
                    <a:ext uri="{FF2B5EF4-FFF2-40B4-BE49-F238E27FC236}">
                      <a16:creationId xmlns:a16="http://schemas.microsoft.com/office/drawing/2014/main" id="{87619BD7-7207-A13A-DFBA-5288CC3884C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1" name="TextBox 16">
                  <a:extLst>
                    <a:ext uri="{FF2B5EF4-FFF2-40B4-BE49-F238E27FC236}">
                      <a16:creationId xmlns:a16="http://schemas.microsoft.com/office/drawing/2014/main" id="{CCAD58F3-67AE-8FD7-18B8-4E1930EBB7F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26">
                <a:extLst>
                  <a:ext uri="{FF2B5EF4-FFF2-40B4-BE49-F238E27FC236}">
                    <a16:creationId xmlns:a16="http://schemas.microsoft.com/office/drawing/2014/main" id="{47D078A7-40A9-04F8-5295-BED4602ED29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spTree>
    <p:extLst>
      <p:ext uri="{BB962C8B-B14F-4D97-AF65-F5344CB8AC3E}">
        <p14:creationId xmlns:p14="http://schemas.microsoft.com/office/powerpoint/2010/main" val="3352270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2637B3FB-591B-1AC8-C443-5EDA0E6A916F}"/>
              </a:ext>
            </a:extLst>
          </p:cNvPr>
          <p:cNvSpPr/>
          <p:nvPr/>
        </p:nvSpPr>
        <p:spPr>
          <a:xfrm>
            <a:off x="4433342" y="1142138"/>
            <a:ext cx="3803754" cy="4229962"/>
          </a:xfrm>
          <a:prstGeom prst="round2DiagRect">
            <a:avLst/>
          </a:prstGeom>
          <a:solidFill>
            <a:srgbClr val="FFD7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Điện áp 22kV</a:t>
            </a:r>
          </a:p>
        </p:txBody>
      </p:sp>
      <p:sp>
        <p:nvSpPr>
          <p:cNvPr id="3" name="TextBox 2">
            <a:extLst>
              <a:ext uri="{FF2B5EF4-FFF2-40B4-BE49-F238E27FC236}">
                <a16:creationId xmlns:a16="http://schemas.microsoft.com/office/drawing/2014/main" id="{5A9C1AAA-1EED-1235-1EEE-0A9EB0636817}"/>
              </a:ext>
            </a:extLst>
          </p:cNvPr>
          <p:cNvSpPr txBox="1"/>
          <p:nvPr/>
        </p:nvSpPr>
        <p:spPr>
          <a:xfrm>
            <a:off x="7495" y="2381014"/>
            <a:ext cx="4419600" cy="1752211"/>
          </a:xfrm>
          <a:prstGeom prst="rect">
            <a:avLst/>
          </a:prstGeom>
          <a:noFill/>
        </p:spPr>
        <p:txBody>
          <a:bodyPr wrap="square">
            <a:spAutoFit/>
          </a:bodyPr>
          <a:lstStyle/>
          <a:p>
            <a:pPr algn="ctr">
              <a:lnSpc>
                <a:spcPct val="150000"/>
              </a:lnSpc>
            </a:pPr>
            <a:r>
              <a:rPr kumimoji="0" lang="en-US" sz="3800" b="0" i="1"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Điện năng </a:t>
            </a:r>
          </a:p>
          <a:p>
            <a:pPr algn="ctr">
              <a:lnSpc>
                <a:spcPct val="150000"/>
              </a:lnSpc>
            </a:pPr>
            <a:r>
              <a:rPr kumimoji="0" lang="en-US" sz="3800" b="0" i="1"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từ lưới phân khối</a:t>
            </a:r>
            <a:endParaRPr lang="en-US" sz="3800" i="1">
              <a:solidFill>
                <a:schemeClr val="accent5">
                  <a:lumMod val="75000"/>
                </a:schemeClr>
              </a:solidFill>
            </a:endParaRPr>
          </a:p>
        </p:txBody>
      </p:sp>
      <p:sp>
        <p:nvSpPr>
          <p:cNvPr id="4" name="Rectangle: Diagonal Corners Rounded 3">
            <a:extLst>
              <a:ext uri="{FF2B5EF4-FFF2-40B4-BE49-F238E27FC236}">
                <a16:creationId xmlns:a16="http://schemas.microsoft.com/office/drawing/2014/main" id="{34EF3CF2-5C6A-D5B7-EE95-0AD709DA760A}"/>
              </a:ext>
            </a:extLst>
          </p:cNvPr>
          <p:cNvSpPr/>
          <p:nvPr/>
        </p:nvSpPr>
        <p:spPr>
          <a:xfrm>
            <a:off x="10370695" y="1142138"/>
            <a:ext cx="3803754" cy="4229962"/>
          </a:xfrm>
          <a:prstGeom prst="round2DiagRect">
            <a:avLst/>
          </a:prstGeom>
          <a:solidFill>
            <a:srgbClr val="FFD7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Điện áp </a:t>
            </a:r>
          </a:p>
          <a:p>
            <a:pPr algn="ctr">
              <a:lnSpc>
                <a:spcPct val="150000"/>
              </a:lnSpc>
            </a:pPr>
            <a:r>
              <a:rPr lang="en-US" sz="4000">
                <a:solidFill>
                  <a:schemeClr val="tx1"/>
                </a:solidFill>
                <a:latin typeface="Arial" panose="020B0604020202020204" pitchFamily="34" charset="0"/>
                <a:cs typeface="Arial" panose="020B0604020202020204" pitchFamily="34" charset="0"/>
              </a:rPr>
              <a:t>0,4 kV</a:t>
            </a:r>
          </a:p>
        </p:txBody>
      </p:sp>
      <p:sp>
        <p:nvSpPr>
          <p:cNvPr id="5" name="TextBox 4">
            <a:extLst>
              <a:ext uri="{FF2B5EF4-FFF2-40B4-BE49-F238E27FC236}">
                <a16:creationId xmlns:a16="http://schemas.microsoft.com/office/drawing/2014/main" id="{97FB7807-65CF-9385-FDF8-8CDC14A30D20}"/>
              </a:ext>
            </a:extLst>
          </p:cNvPr>
          <p:cNvSpPr txBox="1"/>
          <p:nvPr/>
        </p:nvSpPr>
        <p:spPr>
          <a:xfrm>
            <a:off x="13952095" y="2381013"/>
            <a:ext cx="4419600" cy="1752211"/>
          </a:xfrm>
          <a:prstGeom prst="rect">
            <a:avLst/>
          </a:prstGeom>
          <a:noFill/>
        </p:spPr>
        <p:txBody>
          <a:bodyPr wrap="square">
            <a:spAutoFit/>
          </a:bodyPr>
          <a:lstStyle/>
          <a:p>
            <a:pPr algn="ctr">
              <a:lnSpc>
                <a:spcPct val="150000"/>
              </a:lnSpc>
            </a:pPr>
            <a:r>
              <a:rPr kumimoji="0" lang="en-US" sz="3800" b="0" i="1"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Tủ điện </a:t>
            </a:r>
          </a:p>
          <a:p>
            <a:pPr algn="ctr">
              <a:lnSpc>
                <a:spcPct val="150000"/>
              </a:lnSpc>
            </a:pPr>
            <a:r>
              <a:rPr kumimoji="0" lang="en-US" sz="3800" b="0" i="1"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phân khối tổng </a:t>
            </a:r>
            <a:endParaRPr lang="en-US" sz="3800" i="1">
              <a:solidFill>
                <a:schemeClr val="accent5">
                  <a:lumMod val="75000"/>
                </a:schemeClr>
              </a:solidFill>
            </a:endParaRPr>
          </a:p>
        </p:txBody>
      </p:sp>
      <p:cxnSp>
        <p:nvCxnSpPr>
          <p:cNvPr id="6" name="Straight Connector 5">
            <a:extLst>
              <a:ext uri="{FF2B5EF4-FFF2-40B4-BE49-F238E27FC236}">
                <a16:creationId xmlns:a16="http://schemas.microsoft.com/office/drawing/2014/main" id="{9D0229DE-3E10-63BC-156A-719C53F5A13B}"/>
              </a:ext>
            </a:extLst>
          </p:cNvPr>
          <p:cNvCxnSpPr>
            <a:stCxn id="2" idx="0"/>
            <a:endCxn id="4" idx="2"/>
          </p:cNvCxnSpPr>
          <p:nvPr/>
        </p:nvCxnSpPr>
        <p:spPr>
          <a:xfrm>
            <a:off x="8237096" y="3257119"/>
            <a:ext cx="2133599"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294A14C-FCB3-2ACF-F35B-AB84C92AB74B}"/>
              </a:ext>
            </a:extLst>
          </p:cNvPr>
          <p:cNvSpPr txBox="1"/>
          <p:nvPr/>
        </p:nvSpPr>
        <p:spPr>
          <a:xfrm>
            <a:off x="8341870" y="2366336"/>
            <a:ext cx="1905000" cy="1738296"/>
          </a:xfrm>
          <a:prstGeom prst="rect">
            <a:avLst/>
          </a:prstGeom>
          <a:noFill/>
        </p:spPr>
        <p:txBody>
          <a:bodyPr wrap="square" rtlCol="0">
            <a:spAutoFit/>
          </a:bodyPr>
          <a:lstStyle/>
          <a:p>
            <a:pPr algn="ctr">
              <a:lnSpc>
                <a:spcPct val="150000"/>
              </a:lnSpc>
            </a:pPr>
            <a:r>
              <a:rPr lang="en-US" sz="3800" i="1">
                <a:solidFill>
                  <a:srgbClr val="C00000"/>
                </a:solidFill>
                <a:latin typeface="Arial" panose="020B0604020202020204" pitchFamily="34" charset="0"/>
                <a:cs typeface="Arial" panose="020B0604020202020204" pitchFamily="34" charset="0"/>
              </a:rPr>
              <a:t>Trạm biến áp </a:t>
            </a:r>
          </a:p>
        </p:txBody>
      </p:sp>
      <p:sp>
        <p:nvSpPr>
          <p:cNvPr id="8" name="Rectangle: Rounded Corners 7">
            <a:extLst>
              <a:ext uri="{FF2B5EF4-FFF2-40B4-BE49-F238E27FC236}">
                <a16:creationId xmlns:a16="http://schemas.microsoft.com/office/drawing/2014/main" id="{EA7F2FA5-FD76-D1A6-B766-4070347763B0}"/>
              </a:ext>
            </a:extLst>
          </p:cNvPr>
          <p:cNvSpPr/>
          <p:nvPr/>
        </p:nvSpPr>
        <p:spPr>
          <a:xfrm>
            <a:off x="647700" y="6145889"/>
            <a:ext cx="16992600" cy="2776537"/>
          </a:xfrm>
          <a:prstGeom prst="roundRect">
            <a:avLst>
              <a:gd name="adj" fmla="val 6046"/>
            </a:avLst>
          </a:prstGeom>
          <a:solidFill>
            <a:schemeClr val="accent3">
              <a:lumMod val="20000"/>
              <a:lumOff val="80000"/>
            </a:schemeClr>
          </a:solidFill>
          <a:ln w="381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Từ tủ điện phân phối tổng, qua hệ thống dây cáp ba pha điện năng được đưa tới các tủ điện phân phối nhánh và tủ điện phân phối sinh hoạt cộng đồng. </a:t>
            </a:r>
          </a:p>
        </p:txBody>
      </p:sp>
      <p:sp>
        <p:nvSpPr>
          <p:cNvPr id="11" name="Isosceles Triangle 10">
            <a:extLst>
              <a:ext uri="{FF2B5EF4-FFF2-40B4-BE49-F238E27FC236}">
                <a16:creationId xmlns:a16="http://schemas.microsoft.com/office/drawing/2014/main" id="{841D3C7D-0C3E-B342-4660-7ED857A9D874}"/>
              </a:ext>
            </a:extLst>
          </p:cNvPr>
          <p:cNvSpPr/>
          <p:nvPr/>
        </p:nvSpPr>
        <p:spPr>
          <a:xfrm flipV="1">
            <a:off x="8648700" y="9364014"/>
            <a:ext cx="990600" cy="285124"/>
          </a:xfrm>
          <a:prstGeom prst="triangl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697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7" grpId="0"/>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7F2FA5-FD76-D1A6-B766-4070347763B0}"/>
              </a:ext>
            </a:extLst>
          </p:cNvPr>
          <p:cNvSpPr/>
          <p:nvPr/>
        </p:nvSpPr>
        <p:spPr>
          <a:xfrm>
            <a:off x="647700" y="800100"/>
            <a:ext cx="16992600" cy="2895600"/>
          </a:xfrm>
          <a:prstGeom prst="roundRect">
            <a:avLst>
              <a:gd name="adj" fmla="val 6046"/>
            </a:avLst>
          </a:prstGeom>
          <a:solidFill>
            <a:schemeClr val="accent3">
              <a:lumMod val="20000"/>
              <a:lumOff val="80000"/>
            </a:schemeClr>
          </a:solidFill>
          <a:ln w="381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Từ tủ điện phân phối nhánh, điện năng được đưa đến đường dây hoặc cáp điện 3 pha cung cấp cho các tủ điện nhánh cụm dân cư khu vực hoặc tủ điện tầng trong các tòa nhà cao tầng. </a:t>
            </a:r>
          </a:p>
        </p:txBody>
      </p:sp>
      <p:sp>
        <p:nvSpPr>
          <p:cNvPr id="9" name="Isosceles Triangle 8">
            <a:extLst>
              <a:ext uri="{FF2B5EF4-FFF2-40B4-BE49-F238E27FC236}">
                <a16:creationId xmlns:a16="http://schemas.microsoft.com/office/drawing/2014/main" id="{501539A5-344F-5C8A-079E-0A6C0D1AB4F8}"/>
              </a:ext>
            </a:extLst>
          </p:cNvPr>
          <p:cNvSpPr/>
          <p:nvPr/>
        </p:nvSpPr>
        <p:spPr>
          <a:xfrm flipV="1">
            <a:off x="8648700" y="266700"/>
            <a:ext cx="990600" cy="285124"/>
          </a:xfrm>
          <a:prstGeom prst="triangl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0382EF3-628C-DB09-92D7-F1CBB52D4906}"/>
              </a:ext>
            </a:extLst>
          </p:cNvPr>
          <p:cNvSpPr/>
          <p:nvPr/>
        </p:nvSpPr>
        <p:spPr>
          <a:xfrm>
            <a:off x="647700" y="4496426"/>
            <a:ext cx="16992600" cy="1866274"/>
          </a:xfrm>
          <a:prstGeom prst="roundRect">
            <a:avLst>
              <a:gd name="adj" fmla="val 6046"/>
            </a:avLst>
          </a:prstGeom>
          <a:solidFill>
            <a:schemeClr val="accent3">
              <a:lumMod val="20000"/>
              <a:lumOff val="80000"/>
            </a:schemeClr>
          </a:solidFill>
          <a:ln w="381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Từ tủ điện nhánh cụm dân cư, điện năng sẽ được cung cấp tới từng hộ gia đình.</a:t>
            </a:r>
          </a:p>
        </p:txBody>
      </p:sp>
      <p:sp>
        <p:nvSpPr>
          <p:cNvPr id="11" name="Isosceles Triangle 10">
            <a:extLst>
              <a:ext uri="{FF2B5EF4-FFF2-40B4-BE49-F238E27FC236}">
                <a16:creationId xmlns:a16="http://schemas.microsoft.com/office/drawing/2014/main" id="{63F21922-089B-204A-D0CB-B5F39532EA2D}"/>
              </a:ext>
            </a:extLst>
          </p:cNvPr>
          <p:cNvSpPr/>
          <p:nvPr/>
        </p:nvSpPr>
        <p:spPr>
          <a:xfrm flipV="1">
            <a:off x="8648700" y="3963026"/>
            <a:ext cx="990600" cy="285124"/>
          </a:xfrm>
          <a:prstGeom prst="triangl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83C997C-238F-DBB1-3CF9-620DF7013472}"/>
              </a:ext>
            </a:extLst>
          </p:cNvPr>
          <p:cNvSpPr/>
          <p:nvPr/>
        </p:nvSpPr>
        <p:spPr>
          <a:xfrm>
            <a:off x="647700" y="7200900"/>
            <a:ext cx="16992600" cy="2438400"/>
          </a:xfrm>
          <a:prstGeom prst="roundRect">
            <a:avLst>
              <a:gd name="adj" fmla="val 6046"/>
            </a:avLst>
          </a:prstGeom>
          <a:solidFill>
            <a:schemeClr val="accent3">
              <a:lumMod val="20000"/>
              <a:lumOff val="80000"/>
            </a:schemeClr>
          </a:solidFill>
          <a:ln w="381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Tủ phân phối sinh hoạt cộng đồng cung cấp điện năng cho các thiết bị dùng cho sinh hoạt chung. </a:t>
            </a:r>
          </a:p>
        </p:txBody>
      </p:sp>
      <p:sp>
        <p:nvSpPr>
          <p:cNvPr id="13" name="Isosceles Triangle 12">
            <a:extLst>
              <a:ext uri="{FF2B5EF4-FFF2-40B4-BE49-F238E27FC236}">
                <a16:creationId xmlns:a16="http://schemas.microsoft.com/office/drawing/2014/main" id="{9B78F798-DFD3-57CC-9A8F-7DBE9BFB53A4}"/>
              </a:ext>
            </a:extLst>
          </p:cNvPr>
          <p:cNvSpPr/>
          <p:nvPr/>
        </p:nvSpPr>
        <p:spPr>
          <a:xfrm flipV="1">
            <a:off x="8648700" y="6667500"/>
            <a:ext cx="990600" cy="285124"/>
          </a:xfrm>
          <a:prstGeom prst="triangl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928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8727FF-2449-674E-396C-1B281E771B74}"/>
              </a:ext>
            </a:extLst>
          </p:cNvPr>
          <p:cNvPicPr>
            <a:picLocks noChangeAspect="1"/>
          </p:cNvPicPr>
          <p:nvPr/>
        </p:nvPicPr>
        <p:blipFill>
          <a:blip r:embed="rId2"/>
          <a:stretch>
            <a:fillRect/>
          </a:stretch>
        </p:blipFill>
        <p:spPr>
          <a:xfrm>
            <a:off x="143953" y="711076"/>
            <a:ext cx="16481618" cy="8864848"/>
          </a:xfrm>
          <a:prstGeom prst="rect">
            <a:avLst/>
          </a:prstGeom>
        </p:spPr>
      </p:pic>
      <p:sp>
        <p:nvSpPr>
          <p:cNvPr id="4" name="Freeform 4">
            <a:extLst>
              <a:ext uri="{FF2B5EF4-FFF2-40B4-BE49-F238E27FC236}">
                <a16:creationId xmlns:a16="http://schemas.microsoft.com/office/drawing/2014/main" id="{C4DA0A88-9256-B62C-5359-967A96CF123F}"/>
              </a:ext>
            </a:extLst>
          </p:cNvPr>
          <p:cNvSpPr/>
          <p:nvPr/>
        </p:nvSpPr>
        <p:spPr>
          <a:xfrm>
            <a:off x="332262" y="342900"/>
            <a:ext cx="1496538" cy="9929812"/>
          </a:xfrm>
          <a:custGeom>
            <a:avLst/>
            <a:gdLst/>
            <a:ahLst/>
            <a:cxnLst/>
            <a:rect l="l" t="t" r="r" b="b"/>
            <a:pathLst>
              <a:path w="1141857" h="8229600">
                <a:moveTo>
                  <a:pt x="0" y="0"/>
                </a:moveTo>
                <a:lnTo>
                  <a:pt x="1141857" y="0"/>
                </a:lnTo>
                <a:lnTo>
                  <a:pt x="1141857" y="8229600"/>
                </a:lnTo>
                <a:lnTo>
                  <a:pt x="0" y="8229600"/>
                </a:lnTo>
                <a:lnTo>
                  <a:pt x="0" y="0"/>
                </a:lnTo>
                <a:close/>
              </a:path>
            </a:pathLst>
          </a:custGeom>
          <a:blipFill>
            <a:blip r:embed="rId3"/>
            <a:stretch>
              <a:fillRect/>
            </a:stretch>
          </a:blipFill>
        </p:spPr>
      </p:sp>
      <p:sp>
        <p:nvSpPr>
          <p:cNvPr id="5" name="Freeform 8">
            <a:extLst>
              <a:ext uri="{FF2B5EF4-FFF2-40B4-BE49-F238E27FC236}">
                <a16:creationId xmlns:a16="http://schemas.microsoft.com/office/drawing/2014/main" id="{EF81F49B-6106-6914-2A80-A935399B267C}"/>
              </a:ext>
            </a:extLst>
          </p:cNvPr>
          <p:cNvSpPr/>
          <p:nvPr/>
        </p:nvSpPr>
        <p:spPr>
          <a:xfrm>
            <a:off x="15849600" y="3543300"/>
            <a:ext cx="2895600" cy="7464488"/>
          </a:xfrm>
          <a:custGeom>
            <a:avLst/>
            <a:gdLst/>
            <a:ahLst/>
            <a:cxnLst/>
            <a:rect l="l" t="t" r="r" b="b"/>
            <a:pathLst>
              <a:path w="3192399" h="8229600">
                <a:moveTo>
                  <a:pt x="0" y="0"/>
                </a:moveTo>
                <a:lnTo>
                  <a:pt x="3192399" y="0"/>
                </a:lnTo>
                <a:lnTo>
                  <a:pt x="3192399"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413069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54A7548-7321-6841-9879-DBEE5ECEA4F0}"/>
              </a:ext>
            </a:extLst>
          </p:cNvPr>
          <p:cNvSpPr/>
          <p:nvPr/>
        </p:nvSpPr>
        <p:spPr>
          <a:xfrm>
            <a:off x="4248150" y="5448300"/>
            <a:ext cx="9791700" cy="5311997"/>
          </a:xfrm>
          <a:custGeom>
            <a:avLst/>
            <a:gdLst/>
            <a:ahLst/>
            <a:cxnLst/>
            <a:rect l="l" t="t" r="r" b="b"/>
            <a:pathLst>
              <a:path w="15169770" h="8229600">
                <a:moveTo>
                  <a:pt x="0" y="0"/>
                </a:moveTo>
                <a:lnTo>
                  <a:pt x="15169770" y="0"/>
                </a:lnTo>
                <a:lnTo>
                  <a:pt x="15169770" y="8229600"/>
                </a:lnTo>
                <a:lnTo>
                  <a:pt x="0" y="8229600"/>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8F37044B-D781-851C-C76F-DC808ED97C06}"/>
              </a:ext>
            </a:extLst>
          </p:cNvPr>
          <p:cNvSpPr txBox="1"/>
          <p:nvPr/>
        </p:nvSpPr>
        <p:spPr>
          <a:xfrm>
            <a:off x="571500" y="1028700"/>
            <a:ext cx="17145000" cy="474020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0E0E0E"/>
                </a:solidFill>
                <a:effectLst/>
                <a:uLnTx/>
                <a:uFillTx/>
                <a:latin typeface="Arial"/>
                <a:ea typeface="+mn-ea"/>
                <a:cs typeface="+mn-cs"/>
              </a:rPr>
              <a:t>PHẦN III. </a:t>
            </a:r>
            <a:r>
              <a:rPr kumimoji="0" lang="vi-VN" sz="7000" b="1" i="0" u="none" strike="noStrike" kern="1200" cap="none" spc="0" normalizeH="0" baseline="0" noProof="0">
                <a:ln>
                  <a:noFill/>
                </a:ln>
                <a:solidFill>
                  <a:srgbClr val="0E0E0E"/>
                </a:solidFill>
                <a:effectLst/>
                <a:uLnTx/>
                <a:uFillTx/>
                <a:latin typeface="Arial"/>
                <a:ea typeface="+mn-ea"/>
                <a:cs typeface="+mn-cs"/>
              </a:rPr>
              <a:t>CÁC THÔNG SỐ KĨ THUẬT CỦA MẠNG ĐIỆN HẠ ÁP </a:t>
            </a:r>
            <a:endParaRPr kumimoji="0" lang="en-US" sz="7000" b="1" i="0" u="none" strike="noStrike" kern="1200" cap="none" spc="0" normalizeH="0" baseline="0" noProof="0">
              <a:ln>
                <a:noFill/>
              </a:ln>
              <a:solidFill>
                <a:srgbClr val="0E0E0E"/>
              </a:solidFill>
              <a:effectLst/>
              <a:uLnTx/>
              <a:uFillTx/>
              <a:latin typeface="Arial"/>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0" normalizeH="0" baseline="0" noProof="0">
                <a:ln>
                  <a:noFill/>
                </a:ln>
                <a:solidFill>
                  <a:srgbClr val="0E0E0E"/>
                </a:solidFill>
                <a:effectLst/>
                <a:uLnTx/>
                <a:uFillTx/>
                <a:latin typeface="Arial"/>
                <a:ea typeface="+mn-ea"/>
                <a:cs typeface="+mn-cs"/>
              </a:rPr>
              <a:t>DÙNG TRONG SINH HOẠT</a:t>
            </a:r>
          </a:p>
        </p:txBody>
      </p:sp>
    </p:spTree>
    <p:extLst>
      <p:ext uri="{BB962C8B-B14F-4D97-AF65-F5344CB8AC3E}">
        <p14:creationId xmlns:p14="http://schemas.microsoft.com/office/powerpoint/2010/main" val="24123858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F74877-EA2C-4F8B-914E-B87370729A6D}"/>
              </a:ext>
            </a:extLst>
          </p:cNvPr>
          <p:cNvGrpSpPr/>
          <p:nvPr/>
        </p:nvGrpSpPr>
        <p:grpSpPr>
          <a:xfrm>
            <a:off x="416102" y="1485900"/>
            <a:ext cx="17455796" cy="1824923"/>
            <a:chOff x="70204" y="1181100"/>
            <a:chExt cx="17455796" cy="1824923"/>
          </a:xfrm>
        </p:grpSpPr>
        <p:sp>
          <p:nvSpPr>
            <p:cNvPr id="3" name="TextBox 2">
              <a:extLst>
                <a:ext uri="{FF2B5EF4-FFF2-40B4-BE49-F238E27FC236}">
                  <a16:creationId xmlns:a16="http://schemas.microsoft.com/office/drawing/2014/main" id="{C3256EB1-FE89-A1F9-5A5B-1FA99159E373}"/>
                </a:ext>
              </a:extLst>
            </p:cNvPr>
            <p:cNvSpPr txBox="1"/>
            <p:nvPr/>
          </p:nvSpPr>
          <p:spPr>
            <a:xfrm>
              <a:off x="1600200" y="1181100"/>
              <a:ext cx="15925800" cy="182492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Nghiên cứu SGK và trả lời nội dung Câu hỏi (SGK – tr35): </a:t>
              </a:r>
              <a:r>
                <a:rPr lang="en-US" sz="4000" i="1">
                  <a:solidFill>
                    <a:srgbClr val="C00000"/>
                  </a:solidFill>
                  <a:latin typeface="Arial" panose="020B0604020202020204" pitchFamily="34" charset="0"/>
                  <a:cs typeface="Arial" panose="020B0604020202020204" pitchFamily="34" charset="0"/>
                </a:rPr>
                <a:t>Trình bày thông số kĩ thuật của mạng điện hạ áp dùng trong sinh hoạt.</a:t>
              </a:r>
            </a:p>
          </p:txBody>
        </p:sp>
        <p:sp>
          <p:nvSpPr>
            <p:cNvPr id="4" name="Freeform 2">
              <a:extLst>
                <a:ext uri="{FF2B5EF4-FFF2-40B4-BE49-F238E27FC236}">
                  <a16:creationId xmlns:a16="http://schemas.microsoft.com/office/drawing/2014/main" id="{6528F05A-873C-8D1E-9ADA-2F8667DF0FE4}"/>
                </a:ext>
              </a:extLst>
            </p:cNvPr>
            <p:cNvSpPr/>
            <p:nvPr/>
          </p:nvSpPr>
          <p:spPr>
            <a:xfrm>
              <a:off x="70204" y="1502075"/>
              <a:ext cx="1383592" cy="1182971"/>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7" name="TextBox 6">
            <a:extLst>
              <a:ext uri="{FF2B5EF4-FFF2-40B4-BE49-F238E27FC236}">
                <a16:creationId xmlns:a16="http://schemas.microsoft.com/office/drawing/2014/main" id="{AEF6B6AC-4DFD-F21F-2827-B6B067B6BCCA}"/>
              </a:ext>
            </a:extLst>
          </p:cNvPr>
          <p:cNvSpPr txBox="1"/>
          <p:nvPr/>
        </p:nvSpPr>
        <p:spPr>
          <a:xfrm>
            <a:off x="609600" y="266700"/>
            <a:ext cx="11125200" cy="1002710"/>
          </a:xfrm>
          <a:prstGeom prst="rect">
            <a:avLst/>
          </a:prstGeom>
          <a:noFill/>
        </p:spPr>
        <p:txBody>
          <a:bodyPr wrap="square">
            <a:spAutoFit/>
          </a:bodyPr>
          <a:lstStyle/>
          <a:p>
            <a:pPr marL="0" marR="0" algn="just">
              <a:lnSpc>
                <a:spcPct val="150000"/>
              </a:lnSpc>
              <a:spcBef>
                <a:spcPts val="0"/>
              </a:spcBef>
              <a:spcAft>
                <a:spcPts val="800"/>
              </a:spcAft>
            </a:pPr>
            <a:r>
              <a:rPr lang="nl-NL"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1. Công suất của mạng điện (kW)</a:t>
            </a:r>
            <a:endParaRPr lang="en-US"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Freeform 7">
            <a:extLst>
              <a:ext uri="{FF2B5EF4-FFF2-40B4-BE49-F238E27FC236}">
                <a16:creationId xmlns:a16="http://schemas.microsoft.com/office/drawing/2014/main" id="{9E96237C-76CE-14CE-4B71-54BA4C65535F}"/>
              </a:ext>
            </a:extLst>
          </p:cNvPr>
          <p:cNvSpPr/>
          <p:nvPr/>
        </p:nvSpPr>
        <p:spPr>
          <a:xfrm>
            <a:off x="12344400" y="3695700"/>
            <a:ext cx="4572000" cy="7129824"/>
          </a:xfrm>
          <a:custGeom>
            <a:avLst/>
            <a:gdLst/>
            <a:ahLst/>
            <a:cxnLst/>
            <a:rect l="l" t="t" r="r" b="b"/>
            <a:pathLst>
              <a:path w="5277231" h="8229600">
                <a:moveTo>
                  <a:pt x="0" y="0"/>
                </a:moveTo>
                <a:lnTo>
                  <a:pt x="5277230" y="0"/>
                </a:lnTo>
                <a:lnTo>
                  <a:pt x="5277230" y="8229600"/>
                </a:lnTo>
                <a:lnTo>
                  <a:pt x="0" y="8229600"/>
                </a:lnTo>
                <a:lnTo>
                  <a:pt x="0" y="0"/>
                </a:lnTo>
                <a:close/>
              </a:path>
            </a:pathLst>
          </a:custGeom>
          <a:blipFill>
            <a:blip r:embed="rId4"/>
            <a:stretch>
              <a:fillRect/>
            </a:stretch>
          </a:blipFill>
        </p:spPr>
      </p:sp>
      <p:grpSp>
        <p:nvGrpSpPr>
          <p:cNvPr id="12" name="Group 11">
            <a:extLst>
              <a:ext uri="{FF2B5EF4-FFF2-40B4-BE49-F238E27FC236}">
                <a16:creationId xmlns:a16="http://schemas.microsoft.com/office/drawing/2014/main" id="{5A077A9A-CD3F-A08F-7C5C-674D0E20EF1A}"/>
              </a:ext>
            </a:extLst>
          </p:cNvPr>
          <p:cNvGrpSpPr/>
          <p:nvPr/>
        </p:nvGrpSpPr>
        <p:grpSpPr>
          <a:xfrm>
            <a:off x="1219200" y="4457700"/>
            <a:ext cx="9525000" cy="4181367"/>
            <a:chOff x="1524000" y="4610100"/>
            <a:chExt cx="9525000" cy="4181367"/>
          </a:xfrm>
        </p:grpSpPr>
        <p:sp>
          <p:nvSpPr>
            <p:cNvPr id="11" name="Speech Bubble: Rectangle with Corners Rounded 10">
              <a:extLst>
                <a:ext uri="{FF2B5EF4-FFF2-40B4-BE49-F238E27FC236}">
                  <a16:creationId xmlns:a16="http://schemas.microsoft.com/office/drawing/2014/main" id="{631B292F-51FE-31C4-0108-14B42D654094}"/>
                </a:ext>
              </a:extLst>
            </p:cNvPr>
            <p:cNvSpPr/>
            <p:nvPr/>
          </p:nvSpPr>
          <p:spPr>
            <a:xfrm>
              <a:off x="1524000" y="4610100"/>
              <a:ext cx="9525000" cy="4181367"/>
            </a:xfrm>
            <a:prstGeom prst="wedgeRoundRectCallout">
              <a:avLst>
                <a:gd name="adj1" fmla="val 62567"/>
                <a:gd name="adj2" fmla="val 535"/>
                <a:gd name="adj3" fmla="val 16667"/>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5B23C1-17E2-FA09-FD69-C660D1E26414}"/>
                </a:ext>
              </a:extLst>
            </p:cNvPr>
            <p:cNvSpPr txBox="1"/>
            <p:nvPr/>
          </p:nvSpPr>
          <p:spPr>
            <a:xfrm>
              <a:off x="1852347" y="4857650"/>
              <a:ext cx="8868306" cy="3686266"/>
            </a:xfrm>
            <a:prstGeom prst="rect">
              <a:avLst/>
            </a:prstGeom>
            <a:noFill/>
          </p:spPr>
          <p:txBody>
            <a:bodyPr wrap="square">
              <a:spAutoFit/>
            </a:bodyPr>
            <a:lstStyle/>
            <a:p>
              <a:pPr algn="just">
                <a:lnSpc>
                  <a:spcPct val="150000"/>
                </a:lnSpc>
              </a:pPr>
              <a:r>
                <a:rPr lang="vi-VN" sz="4000"/>
                <a:t>Công suất tiêu thụ của tải điện trong mạng điện hạ áp dùng trong sinh hoạt của cụm dân cư thường từ 50 kW đến 2 500 kW.</a:t>
              </a:r>
              <a:endParaRPr lang="en-US" sz="4000"/>
            </a:p>
          </p:txBody>
        </p:sp>
      </p:grpSp>
    </p:spTree>
    <p:extLst>
      <p:ext uri="{BB962C8B-B14F-4D97-AF65-F5344CB8AC3E}">
        <p14:creationId xmlns:p14="http://schemas.microsoft.com/office/powerpoint/2010/main" val="116734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9A461655-2752-8116-6242-D40826ECCF5D}"/>
              </a:ext>
            </a:extLst>
          </p:cNvPr>
          <p:cNvSpPr/>
          <p:nvPr/>
        </p:nvSpPr>
        <p:spPr>
          <a:xfrm>
            <a:off x="1019175" y="1519238"/>
            <a:ext cx="5029200" cy="8767762"/>
          </a:xfrm>
          <a:custGeom>
            <a:avLst/>
            <a:gdLst/>
            <a:ahLst/>
            <a:cxnLst/>
            <a:rect l="l" t="t" r="r" b="b"/>
            <a:pathLst>
              <a:path w="4889754" h="8229600">
                <a:moveTo>
                  <a:pt x="0" y="0"/>
                </a:moveTo>
                <a:lnTo>
                  <a:pt x="4889754" y="0"/>
                </a:lnTo>
                <a:lnTo>
                  <a:pt x="4889754" y="8229600"/>
                </a:lnTo>
                <a:lnTo>
                  <a:pt x="0" y="8229600"/>
                </a:lnTo>
                <a:lnTo>
                  <a:pt x="0" y="0"/>
                </a:lnTo>
                <a:close/>
              </a:path>
            </a:pathLst>
          </a:custGeom>
          <a:blipFill>
            <a:blip r:embed="rId2"/>
            <a:stretch>
              <a:fillRect/>
            </a:stretch>
          </a:blipFill>
        </p:spPr>
      </p:sp>
      <p:grpSp>
        <p:nvGrpSpPr>
          <p:cNvPr id="19" name="Group 18">
            <a:extLst>
              <a:ext uri="{FF2B5EF4-FFF2-40B4-BE49-F238E27FC236}">
                <a16:creationId xmlns:a16="http://schemas.microsoft.com/office/drawing/2014/main" id="{0E17FFAD-FDB9-BC7B-5E1A-436D7B4E40C8}"/>
              </a:ext>
            </a:extLst>
          </p:cNvPr>
          <p:cNvGrpSpPr/>
          <p:nvPr/>
        </p:nvGrpSpPr>
        <p:grpSpPr>
          <a:xfrm>
            <a:off x="7515227" y="533400"/>
            <a:ext cx="9448800" cy="9220199"/>
            <a:chOff x="7315200" y="723900"/>
            <a:chExt cx="9448800" cy="9220199"/>
          </a:xfrm>
        </p:grpSpPr>
        <p:sp>
          <p:nvSpPr>
            <p:cNvPr id="14" name="Rectangle: Rounded Corners 13">
              <a:extLst>
                <a:ext uri="{FF2B5EF4-FFF2-40B4-BE49-F238E27FC236}">
                  <a16:creationId xmlns:a16="http://schemas.microsoft.com/office/drawing/2014/main" id="{FEFC2D62-FBDC-17DD-9951-B82A2015E96A}"/>
                </a:ext>
              </a:extLst>
            </p:cNvPr>
            <p:cNvSpPr/>
            <p:nvPr/>
          </p:nvSpPr>
          <p:spPr>
            <a:xfrm>
              <a:off x="7467600" y="854778"/>
              <a:ext cx="9296400" cy="9089321"/>
            </a:xfrm>
            <a:prstGeom prst="roundRect">
              <a:avLst>
                <a:gd name="adj" fmla="val 9741"/>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C62F462-4469-E1F5-AC2A-77E6F04E540A}"/>
                </a:ext>
              </a:extLst>
            </p:cNvPr>
            <p:cNvSpPr/>
            <p:nvPr/>
          </p:nvSpPr>
          <p:spPr>
            <a:xfrm>
              <a:off x="7315200" y="723900"/>
              <a:ext cx="9296400" cy="9067800"/>
            </a:xfrm>
            <a:prstGeom prst="roundRect">
              <a:avLst>
                <a:gd name="adj" fmla="val 97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217F4F-0820-22B0-CDA5-3FE8443A661C}"/>
                </a:ext>
              </a:extLst>
            </p:cNvPr>
            <p:cNvSpPr txBox="1"/>
            <p:nvPr/>
          </p:nvSpPr>
          <p:spPr>
            <a:xfrm>
              <a:off x="7696200" y="2052637"/>
              <a:ext cx="8534400" cy="7379584"/>
            </a:xfrm>
            <a:prstGeom prst="rect">
              <a:avLst/>
            </a:prstGeom>
            <a:noFill/>
          </p:spPr>
          <p:txBody>
            <a:bodyPr wrap="square">
              <a:spAutoFit/>
            </a:bodyPr>
            <a:lstStyle/>
            <a:p>
              <a:pPr algn="just">
                <a:lnSpc>
                  <a:spcPct val="150000"/>
                </a:lnSpc>
              </a:pPr>
              <a:r>
                <a:rPr lang="vi-VN" sz="4000"/>
                <a:t>Các quốc gia trên thế giới có tiêu chuẩn khác nhau về điện áp định mức và tần số định mức của</a:t>
              </a:r>
              <a:r>
                <a:rPr lang="en-US" sz="4000"/>
                <a:t> </a:t>
              </a:r>
              <a:r>
                <a:rPr lang="vi-VN" sz="4000"/>
                <a:t>lưới điện sinh hoạt. Ví dụ: các nước châu Âu như Đức, Pháp, ... có tiêu chuẩn giống Việt Nam</a:t>
              </a:r>
              <a:r>
                <a:rPr lang="en-US" sz="4000"/>
                <a:t> </a:t>
              </a:r>
              <a:r>
                <a:rPr lang="vi-VN" sz="4000"/>
                <a:t>(380/220 V, 50 Hz); các nước Mỹ, Canada có tiêu chuẩn là 220/120 V, 60 Hz ;...</a:t>
              </a:r>
              <a:endParaRPr lang="en-US" sz="4000"/>
            </a:p>
          </p:txBody>
        </p:sp>
        <p:sp>
          <p:nvSpPr>
            <p:cNvPr id="15" name="Oval 14">
              <a:extLst>
                <a:ext uri="{FF2B5EF4-FFF2-40B4-BE49-F238E27FC236}">
                  <a16:creationId xmlns:a16="http://schemas.microsoft.com/office/drawing/2014/main" id="{54239344-AE8A-0FA0-81D5-5EC50359D251}"/>
                </a:ext>
              </a:extLst>
            </p:cNvPr>
            <p:cNvSpPr/>
            <p:nvPr/>
          </p:nvSpPr>
          <p:spPr>
            <a:xfrm>
              <a:off x="7696200" y="1181100"/>
              <a:ext cx="533400" cy="533400"/>
            </a:xfrm>
            <a:prstGeom prst="ellipse">
              <a:avLst/>
            </a:prstGeom>
            <a:solidFill>
              <a:srgbClr val="FCE0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AF98EA-EAD4-E45C-1F67-A042CCFD7905}"/>
                </a:ext>
              </a:extLst>
            </p:cNvPr>
            <p:cNvSpPr/>
            <p:nvPr/>
          </p:nvSpPr>
          <p:spPr>
            <a:xfrm>
              <a:off x="8458200" y="1176338"/>
              <a:ext cx="533400" cy="533400"/>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3ED2166-1C7E-60CA-5A01-B3A3A2DFCA63}"/>
                </a:ext>
              </a:extLst>
            </p:cNvPr>
            <p:cNvSpPr/>
            <p:nvPr/>
          </p:nvSpPr>
          <p:spPr>
            <a:xfrm>
              <a:off x="9220200" y="1176338"/>
              <a:ext cx="533400" cy="5334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A38073A-C219-47A3-067A-E065B1B720EC}"/>
                </a:ext>
              </a:extLst>
            </p:cNvPr>
            <p:cNvSpPr txBox="1"/>
            <p:nvPr/>
          </p:nvSpPr>
          <p:spPr>
            <a:xfrm>
              <a:off x="10058400" y="1028701"/>
              <a:ext cx="5638800" cy="784830"/>
            </a:xfrm>
            <a:prstGeom prst="rect">
              <a:avLst/>
            </a:prstGeom>
            <a:noFill/>
          </p:spPr>
          <p:txBody>
            <a:bodyPr wrap="square" rtlCol="0">
              <a:spAutoFit/>
            </a:bodyPr>
            <a:lstStyle/>
            <a:p>
              <a:r>
                <a:rPr lang="en-US" sz="4500" b="1">
                  <a:solidFill>
                    <a:srgbClr val="C00000"/>
                  </a:solidFill>
                  <a:latin typeface="Arial" panose="020B0604020202020204" pitchFamily="34" charset="0"/>
                  <a:cs typeface="Arial" panose="020B0604020202020204" pitchFamily="34" charset="0"/>
                </a:rPr>
                <a:t>EM CÓ BIẾT </a:t>
              </a:r>
            </a:p>
          </p:txBody>
        </p:sp>
      </p:grpSp>
    </p:spTree>
    <p:extLst>
      <p:ext uri="{BB962C8B-B14F-4D97-AF65-F5344CB8AC3E}">
        <p14:creationId xmlns:p14="http://schemas.microsoft.com/office/powerpoint/2010/main" val="665624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F6B6AC-4DFD-F21F-2827-B6B067B6BCCA}"/>
              </a:ext>
            </a:extLst>
          </p:cNvPr>
          <p:cNvSpPr txBox="1"/>
          <p:nvPr/>
        </p:nvSpPr>
        <p:spPr>
          <a:xfrm>
            <a:off x="609600" y="561496"/>
            <a:ext cx="11125200" cy="1002710"/>
          </a:xfrm>
          <a:prstGeom prst="rect">
            <a:avLst/>
          </a:prstGeom>
          <a:noFill/>
        </p:spPr>
        <p:txBody>
          <a:bodyPr wrap="square">
            <a:spAutoFit/>
          </a:bodyPr>
          <a:lstStyle/>
          <a:p>
            <a:pPr marL="0" marR="0" algn="just">
              <a:lnSpc>
                <a:spcPct val="150000"/>
              </a:lnSpc>
              <a:spcBef>
                <a:spcPts val="0"/>
              </a:spcBef>
              <a:spcAft>
                <a:spcPts val="800"/>
              </a:spcAft>
            </a:pPr>
            <a:r>
              <a:rPr lang="nl-NL"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2. Điện áp định mức của mạng điện (V)</a:t>
            </a:r>
            <a:endParaRPr lang="en-US"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B77DC96-4980-860C-6F1B-1980993E0081}"/>
              </a:ext>
            </a:extLst>
          </p:cNvPr>
          <p:cNvSpPr txBox="1"/>
          <p:nvPr/>
        </p:nvSpPr>
        <p:spPr>
          <a:xfrm>
            <a:off x="647700" y="1780696"/>
            <a:ext cx="16992600" cy="2748253"/>
          </a:xfrm>
          <a:prstGeom prst="rect">
            <a:avLst/>
          </a:prstGeom>
          <a:noFill/>
        </p:spPr>
        <p:txBody>
          <a:bodyPr wrap="square">
            <a:spAutoFit/>
          </a:bodyPr>
          <a:lstStyle/>
          <a:p>
            <a:pPr marL="571500" indent="-571500" algn="just">
              <a:lnSpc>
                <a:spcPct val="150000"/>
              </a:lnSpc>
              <a:buFontTx/>
              <a:buChar char="-"/>
            </a:pPr>
            <a:r>
              <a:rPr lang="en-US" sz="4000">
                <a:latin typeface="Arial" panose="020B0604020202020204" pitchFamily="34" charset="0"/>
                <a:cs typeface="Arial" panose="020B0604020202020204" pitchFamily="34" charset="0"/>
              </a:rPr>
              <a:t>Mạng điện hạ áp dùng trong sinh hoạt là mạng điện ba pha bốn dây gồm ba dây pha và một dây trung tính. </a:t>
            </a:r>
          </a:p>
          <a:p>
            <a:pPr marL="571500" indent="-571500" algn="just">
              <a:lnSpc>
                <a:spcPct val="150000"/>
              </a:lnSpc>
              <a:buFontTx/>
              <a:buChar char="-"/>
            </a:pPr>
            <a:r>
              <a:rPr lang="en-US" sz="4000">
                <a:latin typeface="Arial" panose="020B0604020202020204" pitchFamily="34" charset="0"/>
                <a:cs typeface="Arial" panose="020B0604020202020204" pitchFamily="34" charset="0"/>
              </a:rPr>
              <a:t>Điện áp dây định mức là 380 V, điện áp pha định mức là 220 V.</a:t>
            </a:r>
          </a:p>
        </p:txBody>
      </p:sp>
      <p:sp>
        <p:nvSpPr>
          <p:cNvPr id="4" name="TextBox 3">
            <a:extLst>
              <a:ext uri="{FF2B5EF4-FFF2-40B4-BE49-F238E27FC236}">
                <a16:creationId xmlns:a16="http://schemas.microsoft.com/office/drawing/2014/main" id="{CB8668B5-40A1-D8D7-294B-FFE6577C4117}"/>
              </a:ext>
            </a:extLst>
          </p:cNvPr>
          <p:cNvSpPr txBox="1"/>
          <p:nvPr/>
        </p:nvSpPr>
        <p:spPr>
          <a:xfrm>
            <a:off x="609600" y="4523896"/>
            <a:ext cx="11125200" cy="1002710"/>
          </a:xfrm>
          <a:prstGeom prst="rect">
            <a:avLst/>
          </a:prstGeom>
          <a:noFill/>
        </p:spPr>
        <p:txBody>
          <a:bodyPr wrap="square">
            <a:spAutoFit/>
          </a:bodyPr>
          <a:lstStyle/>
          <a:p>
            <a:pPr marL="0" marR="0" algn="just">
              <a:lnSpc>
                <a:spcPct val="150000"/>
              </a:lnSpc>
              <a:spcBef>
                <a:spcPts val="0"/>
              </a:spcBef>
              <a:spcAft>
                <a:spcPts val="800"/>
              </a:spcAft>
            </a:pPr>
            <a:r>
              <a:rPr lang="nl-NL"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3. Tần số điện áp của mạng diện (Hz)</a:t>
            </a:r>
            <a:endParaRPr lang="en-US"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58CBDE80-47B1-0B1D-64E4-37CEFDC61A18}"/>
              </a:ext>
            </a:extLst>
          </p:cNvPr>
          <p:cNvSpPr txBox="1"/>
          <p:nvPr/>
        </p:nvSpPr>
        <p:spPr>
          <a:xfrm>
            <a:off x="647700" y="5526606"/>
            <a:ext cx="16992600" cy="1824923"/>
          </a:xfrm>
          <a:prstGeom prst="rect">
            <a:avLst/>
          </a:prstGeom>
          <a:noFill/>
        </p:spPr>
        <p:txBody>
          <a:bodyPr wrap="square">
            <a:spAutoFit/>
          </a:bodyPr>
          <a:lstStyle/>
          <a:p>
            <a:pPr marL="571500" indent="-571500" algn="just">
              <a:lnSpc>
                <a:spcPct val="150000"/>
              </a:lnSpc>
              <a:buFontTx/>
              <a:buChar char="-"/>
            </a:pPr>
            <a:r>
              <a:rPr lang="vi-VN" sz="4000">
                <a:latin typeface="Arial" panose="020B0604020202020204" pitchFamily="34" charset="0"/>
                <a:cs typeface="Arial" panose="020B0604020202020204" pitchFamily="34" charset="0"/>
              </a:rPr>
              <a:t>Tần số điện áp của mạng điện hạ áp là tần số của lưới điện quốc gia, có giá trị là 50 Hz.</a:t>
            </a:r>
            <a:endParaRPr lang="en-US" sz="40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431D550-570C-090A-4CC0-16EA9EEF26F6}"/>
              </a:ext>
            </a:extLst>
          </p:cNvPr>
          <p:cNvSpPr txBox="1"/>
          <p:nvPr/>
        </p:nvSpPr>
        <p:spPr>
          <a:xfrm>
            <a:off x="609600" y="7353997"/>
            <a:ext cx="17449800" cy="1002710"/>
          </a:xfrm>
          <a:prstGeom prst="rect">
            <a:avLst/>
          </a:prstGeom>
          <a:noFill/>
        </p:spPr>
        <p:txBody>
          <a:bodyPr wrap="square">
            <a:spAutoFit/>
          </a:bodyPr>
          <a:lstStyle/>
          <a:p>
            <a:pPr marL="0" marR="0" algn="just">
              <a:lnSpc>
                <a:spcPct val="150000"/>
              </a:lnSpc>
              <a:spcBef>
                <a:spcPts val="0"/>
              </a:spcBef>
              <a:spcAft>
                <a:spcPts val="800"/>
              </a:spcAft>
            </a:pPr>
            <a:r>
              <a:rPr lang="nl-NL"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4. Mức dao động cho phép của điện áp và tần số (%)</a:t>
            </a:r>
            <a:endParaRPr lang="en-US" sz="45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109D9A6-D6A0-CCE3-015E-3483381A7850}"/>
              </a:ext>
            </a:extLst>
          </p:cNvPr>
          <p:cNvSpPr txBox="1"/>
          <p:nvPr/>
        </p:nvSpPr>
        <p:spPr>
          <a:xfrm>
            <a:off x="647700" y="8356707"/>
            <a:ext cx="16992600" cy="901593"/>
          </a:xfrm>
          <a:prstGeom prst="rect">
            <a:avLst/>
          </a:prstGeom>
          <a:noFill/>
        </p:spPr>
        <p:txBody>
          <a:bodyPr wrap="square">
            <a:spAutoFit/>
          </a:bodyPr>
          <a:lstStyle/>
          <a:p>
            <a:pPr marL="571500" indent="-571500" algn="just">
              <a:lnSpc>
                <a:spcPct val="150000"/>
              </a:lnSpc>
              <a:buFontTx/>
              <a:buChar char="-"/>
            </a:pPr>
            <a:r>
              <a:rPr lang="vi-VN" sz="4000">
                <a:latin typeface="Arial" panose="020B0604020202020204" pitchFamily="34" charset="0"/>
                <a:cs typeface="Arial" panose="020B0604020202020204" pitchFamily="34" charset="0"/>
              </a:rPr>
              <a:t>Dao động cho phép đối với điện áp và tần số là ± 5% giá trị định mức.</a:t>
            </a:r>
            <a:endParaRPr lang="en-US" sz="4000">
              <a:latin typeface="Arial" panose="020B0604020202020204" pitchFamily="34" charset="0"/>
              <a:cs typeface="Arial" panose="020B0604020202020204" pitchFamily="34" charset="0"/>
            </a:endParaRPr>
          </a:p>
        </p:txBody>
      </p:sp>
      <p:sp>
        <p:nvSpPr>
          <p:cNvPr id="9" name="Freeform 3">
            <a:extLst>
              <a:ext uri="{FF2B5EF4-FFF2-40B4-BE49-F238E27FC236}">
                <a16:creationId xmlns:a16="http://schemas.microsoft.com/office/drawing/2014/main" id="{5B66DD28-EA94-3F1E-61A1-8D332FD824C5}"/>
              </a:ext>
            </a:extLst>
          </p:cNvPr>
          <p:cNvSpPr/>
          <p:nvPr/>
        </p:nvSpPr>
        <p:spPr>
          <a:xfrm flipH="1">
            <a:off x="0" y="-1104900"/>
            <a:ext cx="18516599" cy="16408106"/>
          </a:xfrm>
          <a:custGeom>
            <a:avLst/>
            <a:gdLst/>
            <a:ahLst/>
            <a:cxnLst/>
            <a:rect l="l" t="t" r="r" b="b"/>
            <a:pathLst>
              <a:path w="5093100" h="4114800">
                <a:moveTo>
                  <a:pt x="0" y="0"/>
                </a:moveTo>
                <a:lnTo>
                  <a:pt x="5093099" y="0"/>
                </a:lnTo>
                <a:lnTo>
                  <a:pt x="5093099" y="4114800"/>
                </a:lnTo>
                <a:lnTo>
                  <a:pt x="0" y="4114800"/>
                </a:lnTo>
                <a:lnTo>
                  <a:pt x="0" y="0"/>
                </a:lnTo>
                <a:close/>
              </a:path>
            </a:pathLst>
          </a:custGeom>
          <a:blipFill dpi="0" rotWithShape="1">
            <a:blip r:embed="rId2">
              <a:alphaModFix amt="13000"/>
              <a:extLst>
                <a:ext uri="{96DAC541-7B7A-43D3-8B79-37D633B846F1}">
                  <asvg:svgBlip xmlns:asvg="http://schemas.microsoft.com/office/drawing/2016/SVG/main" r:embed="rId3"/>
                </a:ext>
              </a:extLst>
            </a:blip>
            <a:srcRect/>
            <a:stretch>
              <a:fillRect/>
            </a:stretch>
          </a:blipFill>
        </p:spPr>
      </p:sp>
    </p:spTree>
    <p:extLst>
      <p:ext uri="{BB962C8B-B14F-4D97-AF65-F5344CB8AC3E}">
        <p14:creationId xmlns:p14="http://schemas.microsoft.com/office/powerpoint/2010/main" val="4036639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B085F-6725-F4FB-8BF8-48E1BC258AEA}"/>
              </a:ext>
            </a:extLst>
          </p:cNvPr>
          <p:cNvSpPr txBox="1"/>
          <p:nvPr/>
        </p:nvSpPr>
        <p:spPr>
          <a:xfrm>
            <a:off x="3352800" y="342900"/>
            <a:ext cx="115824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6" name="Group 5">
            <a:extLst>
              <a:ext uri="{FF2B5EF4-FFF2-40B4-BE49-F238E27FC236}">
                <a16:creationId xmlns:a16="http://schemas.microsoft.com/office/drawing/2014/main" id="{9C2B09CE-4476-D3F5-0C9A-FFEB8580E0B9}"/>
              </a:ext>
            </a:extLst>
          </p:cNvPr>
          <p:cNvGrpSpPr/>
          <p:nvPr/>
        </p:nvGrpSpPr>
        <p:grpSpPr>
          <a:xfrm>
            <a:off x="533400" y="1714500"/>
            <a:ext cx="16840200" cy="1824923"/>
            <a:chOff x="533400" y="2095498"/>
            <a:chExt cx="16840200" cy="1824923"/>
          </a:xfrm>
        </p:grpSpPr>
        <p:sp>
          <p:nvSpPr>
            <p:cNvPr id="4" name="TextBox 3">
              <a:extLst>
                <a:ext uri="{FF2B5EF4-FFF2-40B4-BE49-F238E27FC236}">
                  <a16:creationId xmlns:a16="http://schemas.microsoft.com/office/drawing/2014/main" id="{CE0F4B93-963A-0C61-6F13-B01B6A5976BE}"/>
                </a:ext>
              </a:extLst>
            </p:cNvPr>
            <p:cNvSpPr txBox="1"/>
            <p:nvPr/>
          </p:nvSpPr>
          <p:spPr>
            <a:xfrm>
              <a:off x="2286000" y="2095498"/>
              <a:ext cx="15087600" cy="182492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Em hãy cho biết các thiết bị điện và một số thông số kĩ thuật của mạng điện hạ áp trong sinh hoạt.</a:t>
              </a:r>
            </a:p>
          </p:txBody>
        </p:sp>
        <p:sp>
          <p:nvSpPr>
            <p:cNvPr id="5" name="Freeform 12">
              <a:extLst>
                <a:ext uri="{FF2B5EF4-FFF2-40B4-BE49-F238E27FC236}">
                  <a16:creationId xmlns:a16="http://schemas.microsoft.com/office/drawing/2014/main" id="{396DDB7E-5F71-2C1D-6467-7A9D0645022E}"/>
                </a:ext>
              </a:extLst>
            </p:cNvPr>
            <p:cNvSpPr/>
            <p:nvPr/>
          </p:nvSpPr>
          <p:spPr>
            <a:xfrm>
              <a:off x="533400" y="2470527"/>
              <a:ext cx="1362075" cy="1377573"/>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aphicFrame>
        <p:nvGraphicFramePr>
          <p:cNvPr id="9" name="Table 8">
            <a:extLst>
              <a:ext uri="{FF2B5EF4-FFF2-40B4-BE49-F238E27FC236}">
                <a16:creationId xmlns:a16="http://schemas.microsoft.com/office/drawing/2014/main" id="{B5EA18F9-4E89-1943-171F-5004D5259CFC}"/>
              </a:ext>
            </a:extLst>
          </p:cNvPr>
          <p:cNvGraphicFramePr>
            <a:graphicFrameLocks noGrp="1"/>
          </p:cNvGraphicFramePr>
          <p:nvPr>
            <p:extLst>
              <p:ext uri="{D42A27DB-BD31-4B8C-83A1-F6EECF244321}">
                <p14:modId xmlns:p14="http://schemas.microsoft.com/office/powerpoint/2010/main" val="1597806323"/>
              </p:ext>
            </p:extLst>
          </p:nvPr>
        </p:nvGraphicFramePr>
        <p:xfrm>
          <a:off x="342900" y="3924300"/>
          <a:ext cx="17602200" cy="4801860"/>
        </p:xfrm>
        <a:graphic>
          <a:graphicData uri="http://schemas.openxmlformats.org/drawingml/2006/table">
            <a:tbl>
              <a:tblPr firstRow="1" bandRow="1">
                <a:tableStyleId>{5C22544A-7EE6-4342-B048-85BDC9FD1C3A}</a:tableStyleId>
              </a:tblPr>
              <a:tblGrid>
                <a:gridCol w="5524500">
                  <a:extLst>
                    <a:ext uri="{9D8B030D-6E8A-4147-A177-3AD203B41FA5}">
                      <a16:colId xmlns:a16="http://schemas.microsoft.com/office/drawing/2014/main" val="3212801377"/>
                    </a:ext>
                  </a:extLst>
                </a:gridCol>
                <a:gridCol w="12077700">
                  <a:extLst>
                    <a:ext uri="{9D8B030D-6E8A-4147-A177-3AD203B41FA5}">
                      <a16:colId xmlns:a16="http://schemas.microsoft.com/office/drawing/2014/main" val="1367043900"/>
                    </a:ext>
                  </a:extLst>
                </a:gridCol>
              </a:tblGrid>
              <a:tr h="2884652">
                <a:tc>
                  <a:txBody>
                    <a:bodyPr/>
                    <a:lstStyle/>
                    <a:p>
                      <a:pPr>
                        <a:lnSpc>
                          <a:spcPct val="150000"/>
                        </a:lnSpc>
                      </a:pPr>
                      <a:r>
                        <a:rPr lang="en-US" sz="3800" b="0">
                          <a:solidFill>
                            <a:schemeClr val="tx1"/>
                          </a:solidFill>
                          <a:latin typeface="Arial" panose="020B0604020202020204" pitchFamily="34" charset="0"/>
                          <a:cs typeface="Arial" panose="020B0604020202020204" pitchFamily="34" charset="0"/>
                        </a:rPr>
                        <a:t>Các thiết bị điện của mạng điện hạ áp dùng trong sinh hoạt</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40000"/>
                        <a:lumOff val="60000"/>
                      </a:schemeClr>
                    </a:solidFill>
                  </a:tcPr>
                </a:tc>
                <a:tc>
                  <a:txBody>
                    <a:bodyPr/>
                    <a:lstStyle/>
                    <a:p>
                      <a:pPr>
                        <a:lnSpc>
                          <a:spcPct val="150000"/>
                        </a:lnSpc>
                      </a:pPr>
                      <a:r>
                        <a:rPr lang="vi-VN" sz="3800" b="0">
                          <a:solidFill>
                            <a:schemeClr val="tx1"/>
                          </a:solidFill>
                          <a:latin typeface="Arial" panose="020B0604020202020204" pitchFamily="34" charset="0"/>
                          <a:cs typeface="Arial" panose="020B0604020202020204" pitchFamily="34" charset="0"/>
                        </a:rPr>
                        <a:t>Máy biến áp, tủ điện phân phối tổng, tủ điện phân phối nhánh, tủ điện phân phối sinh hoạt cộng đồng, tủ điện nhánh cụm dân cư; đường dây (cáp) ba pha.</a:t>
                      </a:r>
                      <a:endParaRPr lang="en-US" sz="3800" b="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42239877"/>
                  </a:ext>
                </a:extLst>
              </a:tr>
              <a:tr h="1917208">
                <a:tc>
                  <a:txBody>
                    <a:bodyPr/>
                    <a:lstStyle/>
                    <a:p>
                      <a:pPr>
                        <a:lnSpc>
                          <a:spcPct val="150000"/>
                        </a:lnSpc>
                      </a:pPr>
                      <a:r>
                        <a:rPr lang="en-US" sz="3800" b="0">
                          <a:solidFill>
                            <a:schemeClr val="tx1"/>
                          </a:solidFill>
                          <a:latin typeface="Arial" panose="020B0604020202020204" pitchFamily="34" charset="0"/>
                          <a:cs typeface="Arial" panose="020B0604020202020204" pitchFamily="34" charset="0"/>
                        </a:rPr>
                        <a:t>Thông số kĩ thuật của mạng điện</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accent3">
                        <a:lumMod val="40000"/>
                        <a:lumOff val="60000"/>
                      </a:schemeClr>
                    </a:solidFill>
                  </a:tcPr>
                </a:tc>
                <a:tc>
                  <a:txBody>
                    <a:bodyPr/>
                    <a:lstStyle/>
                    <a:p>
                      <a:pPr>
                        <a:lnSpc>
                          <a:spcPct val="150000"/>
                        </a:lnSpc>
                      </a:pPr>
                      <a:r>
                        <a:rPr lang="en-US" sz="3800" b="0">
                          <a:solidFill>
                            <a:schemeClr val="tx1"/>
                          </a:solidFill>
                          <a:latin typeface="Arial" panose="020B0604020202020204" pitchFamily="34" charset="0"/>
                          <a:cs typeface="Arial" panose="020B0604020202020204" pitchFamily="34" charset="0"/>
                        </a:rPr>
                        <a:t>Công suất tiêu thụ, điện áp định mức, tần số điện áp, mức dao động cho phép của điện áp và tần số.</a:t>
                      </a:r>
                    </a:p>
                  </a:txBody>
                  <a:tcPr anchor="ctr">
                    <a:lnL w="28575" cap="flat" cmpd="sng" algn="ctr">
                      <a:solidFill>
                        <a:schemeClr val="accent3">
                          <a:lumMod val="7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733527251"/>
                  </a:ext>
                </a:extLst>
              </a:tr>
            </a:tbl>
          </a:graphicData>
        </a:graphic>
      </p:graphicFrame>
      <p:sp>
        <p:nvSpPr>
          <p:cNvPr id="10" name="Freeform 8">
            <a:extLst>
              <a:ext uri="{FF2B5EF4-FFF2-40B4-BE49-F238E27FC236}">
                <a16:creationId xmlns:a16="http://schemas.microsoft.com/office/drawing/2014/main" id="{CD4EC11A-D3A5-2AF9-5B2F-7E05032C5AD2}"/>
              </a:ext>
            </a:extLst>
          </p:cNvPr>
          <p:cNvSpPr/>
          <p:nvPr/>
        </p:nvSpPr>
        <p:spPr>
          <a:xfrm>
            <a:off x="6248400" y="8749972"/>
            <a:ext cx="5257800" cy="1560840"/>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32456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AA799-DF36-A478-17B8-07F25D57415B}"/>
              </a:ext>
            </a:extLst>
          </p:cNvPr>
          <p:cNvSpPr txBox="1"/>
          <p:nvPr/>
        </p:nvSpPr>
        <p:spPr>
          <a:xfrm>
            <a:off x="5600700" y="342900"/>
            <a:ext cx="70866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11" name="TextBox 10">
            <a:extLst>
              <a:ext uri="{FF2B5EF4-FFF2-40B4-BE49-F238E27FC236}">
                <a16:creationId xmlns:a16="http://schemas.microsoft.com/office/drawing/2014/main" id="{60949236-591B-A0C6-68C7-DC5ABE6A9F8B}"/>
              </a:ext>
            </a:extLst>
          </p:cNvPr>
          <p:cNvSpPr txBox="1"/>
          <p:nvPr/>
        </p:nvSpPr>
        <p:spPr>
          <a:xfrm>
            <a:off x="1485900" y="1898423"/>
            <a:ext cx="15316200" cy="707886"/>
          </a:xfrm>
          <a:prstGeom prst="rect">
            <a:avLst/>
          </a:prstGeom>
          <a:noFill/>
        </p:spPr>
        <p:txBody>
          <a:bodyPr wrap="square">
            <a:spAutoFit/>
          </a:bodyPr>
          <a:lstStyle/>
          <a:p>
            <a:pPr algn="ctr"/>
            <a:r>
              <a:rPr lang="vi-VN" sz="4000" b="1" i="1">
                <a:solidFill>
                  <a:srgbClr val="C00000"/>
                </a:solidFill>
              </a:rPr>
              <a:t>Câu 1: </a:t>
            </a:r>
            <a:r>
              <a:rPr lang="vi-VN" sz="4000"/>
              <a:t>Tần số điện lưới dùng trong sinh hoạt là bao nhiêu?</a:t>
            </a:r>
            <a:endParaRPr lang="en-US" sz="4000"/>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36195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50 Hz.</a:t>
            </a: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36195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220 Hz.</a:t>
            </a: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9502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100 Hz.</a:t>
            </a: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9502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75 Hz.</a:t>
            </a: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609600" y="3619500"/>
            <a:ext cx="7924800" cy="25908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50 Hz.</a:t>
            </a:r>
          </a:p>
        </p:txBody>
      </p:sp>
    </p:spTree>
    <p:extLst>
      <p:ext uri="{BB962C8B-B14F-4D97-AF65-F5344CB8AC3E}">
        <p14:creationId xmlns:p14="http://schemas.microsoft.com/office/powerpoint/2010/main" val="213276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1485900" y="779128"/>
            <a:ext cx="15316200" cy="1839606"/>
          </a:xfrm>
          <a:prstGeom prst="rect">
            <a:avLst/>
          </a:prstGeom>
          <a:noFill/>
        </p:spPr>
        <p:txBody>
          <a:bodyPr wrap="square">
            <a:spAutoFit/>
          </a:bodyPr>
          <a:lstStyle/>
          <a:p>
            <a:pPr algn="ctr">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2</a:t>
            </a:r>
            <a:r>
              <a:rPr lang="vi-VN" sz="4000" b="1" i="1">
                <a:solidFill>
                  <a:srgbClr val="C00000"/>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Mạng điện hạ áp dùng trong sinh hoạt không bao gồm bộ phận nào?</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Trạm biến áp.</a:t>
            </a: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Dây cáp dẫn điện.</a:t>
            </a: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Tủ điện phân phối.</a:t>
            </a: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Nhà máy điện.</a:t>
            </a: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9732129" y="6797815"/>
            <a:ext cx="7924800" cy="25908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Nhà máy điện.</a:t>
            </a:r>
          </a:p>
        </p:txBody>
      </p:sp>
    </p:spTree>
    <p:extLst>
      <p:ext uri="{BB962C8B-B14F-4D97-AF65-F5344CB8AC3E}">
        <p14:creationId xmlns:p14="http://schemas.microsoft.com/office/powerpoint/2010/main" val="1201316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1485900" y="779128"/>
            <a:ext cx="15316200" cy="901593"/>
          </a:xfrm>
          <a:prstGeom prst="rect">
            <a:avLst/>
          </a:prstGeom>
          <a:noFill/>
        </p:spPr>
        <p:txBody>
          <a:bodyPr wrap="square">
            <a:spAutoFit/>
          </a:bodyPr>
          <a:lstStyle/>
          <a:p>
            <a:pPr algn="ctr">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3</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Phát biểu nào sau đây sai?</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2324100"/>
            <a:ext cx="7924800" cy="34290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A. Tủ phân phối nhận điện từ trạm biến áp để phân chia tới các tủ động lực, tủ chiếu sáng của các phân xưởng.</a:t>
            </a:r>
            <a:endParaRPr lang="en-US" sz="400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2324100"/>
            <a:ext cx="7924800" cy="34290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B. Tủ động lực nhận điện từ tủ phân phối cung cấp cho tủ chiếu sáng.</a:t>
            </a: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410766"/>
            <a:ext cx="7924800" cy="34290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Tủ chiếu sáng nhận điện từ tủ phân phối cung cấp cho mạch chiếu sáng của các phân xưởng.</a:t>
            </a:r>
            <a:endParaRPr lang="en-US" sz="4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410766"/>
            <a:ext cx="7924800" cy="34290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D. Trạm biến áp cấp điện cho cơ sở sản xuất.</a:t>
            </a:r>
            <a:endParaRPr lang="en-US" sz="4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9753600" y="2338387"/>
            <a:ext cx="7924800" cy="34290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B. Tủ động lực nhận điện từ tủ phân phối cung cấp cho tủ chiếu sáng.</a:t>
            </a:r>
          </a:p>
        </p:txBody>
      </p:sp>
    </p:spTree>
    <p:extLst>
      <p:ext uri="{BB962C8B-B14F-4D97-AF65-F5344CB8AC3E}">
        <p14:creationId xmlns:p14="http://schemas.microsoft.com/office/powerpoint/2010/main" val="3367261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1485900" y="1181100"/>
            <a:ext cx="15316200" cy="901593"/>
          </a:xfrm>
          <a:prstGeom prst="rect">
            <a:avLst/>
          </a:prstGeom>
          <a:noFill/>
        </p:spPr>
        <p:txBody>
          <a:bodyPr wrap="square">
            <a:spAutoFit/>
          </a:bodyPr>
          <a:lstStyle/>
          <a:p>
            <a:pPr algn="ctr">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4</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Tủ điện phân phối tổng được đặt ở đâu?</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Trạm biến áp.</a:t>
            </a: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B. Khu dân cư.</a:t>
            </a:r>
            <a:endParaRPr lang="en-US" sz="40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Hộ gia đình.</a:t>
            </a: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Cộng đồng.</a:t>
            </a: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609600" y="3467100"/>
            <a:ext cx="7924800" cy="25908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Trạm biến áp.</a:t>
            </a:r>
          </a:p>
        </p:txBody>
      </p:sp>
    </p:spTree>
    <p:extLst>
      <p:ext uri="{BB962C8B-B14F-4D97-AF65-F5344CB8AC3E}">
        <p14:creationId xmlns:p14="http://schemas.microsoft.com/office/powerpoint/2010/main" val="2750029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1485900" y="1181100"/>
            <a:ext cx="15316200" cy="901593"/>
          </a:xfrm>
          <a:prstGeom prst="rect">
            <a:avLst/>
          </a:prstGeom>
          <a:noFill/>
        </p:spPr>
        <p:txBody>
          <a:bodyPr wrap="square">
            <a:spAutoFit/>
          </a:bodyPr>
          <a:lstStyle/>
          <a:p>
            <a:pPr algn="ctr">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5</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Công suất của lưới điện dùng trong sinh hoạt là</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A. từ 50 kW đến 2500 kW.</a:t>
            </a:r>
            <a:endParaRPr lang="en-US" sz="400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B. từ 220 kW đến 380 kW.</a:t>
            </a:r>
            <a:endParaRPr lang="en-US" sz="40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C. từ 50 W đến 50 kW.</a:t>
            </a:r>
            <a:endParaRPr lang="en-US" sz="4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D. từ 2500 kW đến 3500 kW.</a:t>
            </a:r>
            <a:endParaRPr lang="en-US" sz="4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618344" y="3435246"/>
            <a:ext cx="7924800" cy="25908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A. từ 50 kW đến 2500 kW.</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915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914400" y="266700"/>
            <a:ext cx="16764000" cy="3671583"/>
          </a:xfrm>
          <a:prstGeom prst="rect">
            <a:avLst/>
          </a:prstGeom>
          <a:noFill/>
        </p:spPr>
        <p:txBody>
          <a:bodyPr wrap="square">
            <a:spAutoFit/>
          </a:bodyPr>
          <a:lstStyle/>
          <a:p>
            <a:pPr algn="just">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6</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Trong thực tế, người ta đóng điện cho xưởng sản xuất lần lượt từ xưởng sản xuất lần lượt từ nguồn đến tải, tức là từ tủ điện phân phối tổng, tủ điện phân phối nhánh, tủ điện động lực và tủ điện chiếu sáng. Tại sao quy trình cắt điện lại được thực hiện theo chiều ngược lại? </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4332857"/>
            <a:ext cx="7924800" cy="2340115"/>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4000">
                <a:solidFill>
                  <a:schemeClr val="tx1"/>
                </a:solidFill>
                <a:latin typeface="Arial" panose="020B0604020202020204" pitchFamily="34" charset="0"/>
                <a:cs typeface="Arial" panose="020B0604020202020204" pitchFamily="34" charset="0"/>
              </a:rPr>
              <a:t>A. Để thuận tiện trong quá trình sử dụng. </a:t>
            </a:r>
            <a:endParaRPr lang="en-US" sz="400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4332857"/>
            <a:ext cx="7924800" cy="2340115"/>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4000">
                <a:solidFill>
                  <a:schemeClr val="tx1"/>
                </a:solidFill>
                <a:latin typeface="Arial" panose="020B0604020202020204" pitchFamily="34" charset="0"/>
                <a:cs typeface="Arial" panose="020B0604020202020204" pitchFamily="34" charset="0"/>
              </a:rPr>
              <a:t>B. Để đảm bảo an toàn điện, giảm rủi ro chập điện.</a:t>
            </a:r>
            <a:endParaRPr lang="en-US" sz="40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7370317"/>
            <a:ext cx="7924800" cy="2340115"/>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C. Để tránh hiện tượng bị quá tải điện.</a:t>
            </a:r>
            <a:endParaRPr lang="en-US" sz="4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7370317"/>
            <a:ext cx="7924800" cy="2340115"/>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4000">
                <a:solidFill>
                  <a:schemeClr val="tx1"/>
                </a:solidFill>
                <a:latin typeface="Arial" panose="020B0604020202020204" pitchFamily="34" charset="0"/>
                <a:cs typeface="Arial" panose="020B0604020202020204" pitchFamily="34" charset="0"/>
              </a:rPr>
              <a:t>D. Để tránh bị đứt dây cáp điện.</a:t>
            </a:r>
            <a:endParaRPr lang="en-US" sz="4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9753600" y="4332857"/>
            <a:ext cx="7924800" cy="2340115"/>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4000">
                <a:solidFill>
                  <a:schemeClr val="tx1"/>
                </a:solidFill>
                <a:latin typeface="Arial" panose="020B0604020202020204" pitchFamily="34" charset="0"/>
                <a:cs typeface="Arial" panose="020B0604020202020204" pitchFamily="34" charset="0"/>
              </a:rPr>
              <a:t>B. Để đảm bảo an toàn điện, giảm rủi ro chập điện.</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859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949236-591B-A0C6-68C7-DC5ABE6A9F8B}"/>
              </a:ext>
            </a:extLst>
          </p:cNvPr>
          <p:cNvSpPr txBox="1"/>
          <p:nvPr/>
        </p:nvSpPr>
        <p:spPr>
          <a:xfrm>
            <a:off x="1485900" y="1181100"/>
            <a:ext cx="15316200" cy="901593"/>
          </a:xfrm>
          <a:prstGeom prst="rect">
            <a:avLst/>
          </a:prstGeom>
          <a:noFill/>
        </p:spPr>
        <p:txBody>
          <a:bodyPr wrap="square">
            <a:spAutoFit/>
          </a:bodyPr>
          <a:lstStyle/>
          <a:p>
            <a:pPr algn="ctr">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7</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Nơi tiêu thụ của mạng điện dùng trong sinh hoạt là</a:t>
            </a:r>
            <a:endParaRPr lang="en-US" sz="4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E37B1B5-B04D-91A6-45ED-7AE39D213456}"/>
              </a:ext>
            </a:extLst>
          </p:cNvPr>
          <p:cNvSpPr/>
          <p:nvPr/>
        </p:nvSpPr>
        <p:spPr>
          <a:xfrm>
            <a:off x="609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A. tủ điện phân phối tổng.</a:t>
            </a:r>
            <a:endParaRPr lang="en-US" sz="400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790829A-4476-1BCA-D3CF-D43FAC280521}"/>
              </a:ext>
            </a:extLst>
          </p:cNvPr>
          <p:cNvSpPr/>
          <p:nvPr/>
        </p:nvSpPr>
        <p:spPr>
          <a:xfrm>
            <a:off x="9753600" y="3467100"/>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B. hộ gia đình.</a:t>
            </a:r>
            <a:endParaRPr lang="en-US" sz="40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FC934245-93F2-DC9D-6F2E-C1DA7C1403DF}"/>
              </a:ext>
            </a:extLst>
          </p:cNvPr>
          <p:cNvSpPr/>
          <p:nvPr/>
        </p:nvSpPr>
        <p:spPr>
          <a:xfrm>
            <a:off x="614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đường dây trục chính.</a:t>
            </a:r>
            <a:endParaRPr lang="en-US" sz="4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A6BE0F3-77C8-C241-B00A-AB970C84F348}"/>
              </a:ext>
            </a:extLst>
          </p:cNvPr>
          <p:cNvSpPr/>
          <p:nvPr/>
        </p:nvSpPr>
        <p:spPr>
          <a:xfrm>
            <a:off x="9758362" y="6797815"/>
            <a:ext cx="7924800" cy="2590800"/>
          </a:xfrm>
          <a:prstGeom prst="roundRect">
            <a:avLst>
              <a:gd name="adj" fmla="val 12255"/>
            </a:avLst>
          </a:prstGeom>
          <a:solidFill>
            <a:srgbClr val="FCE0E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D. máy biến áp.</a:t>
            </a:r>
            <a:endParaRPr lang="en-US" sz="40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32B6F3-B9B2-9292-00D0-CF76A4F86C27}"/>
              </a:ext>
            </a:extLst>
          </p:cNvPr>
          <p:cNvSpPr/>
          <p:nvPr/>
        </p:nvSpPr>
        <p:spPr>
          <a:xfrm>
            <a:off x="9753600" y="3467100"/>
            <a:ext cx="7924800" cy="2590800"/>
          </a:xfrm>
          <a:prstGeom prst="roundRect">
            <a:avLst>
              <a:gd name="adj" fmla="val 12255"/>
            </a:avLst>
          </a:prstGeom>
          <a:solidFill>
            <a:srgbClr val="92D05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4000">
                <a:solidFill>
                  <a:schemeClr val="tx1"/>
                </a:solidFill>
                <a:latin typeface="Arial" panose="020B0604020202020204" pitchFamily="34" charset="0"/>
                <a:cs typeface="Arial" panose="020B0604020202020204" pitchFamily="34" charset="0"/>
              </a:rPr>
              <a:t>B. hộ gia đình.</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1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590AF-ECD9-E1F7-06B8-E77C8D0044B5}"/>
              </a:ext>
            </a:extLst>
          </p:cNvPr>
          <p:cNvSpPr txBox="1"/>
          <p:nvPr/>
        </p:nvSpPr>
        <p:spPr>
          <a:xfrm>
            <a:off x="647700" y="1252247"/>
            <a:ext cx="16992600" cy="2748253"/>
          </a:xfrm>
          <a:prstGeom prst="rect">
            <a:avLst/>
          </a:prstGeom>
          <a:noFill/>
        </p:spPr>
        <p:txBody>
          <a:bodyPr wrap="square">
            <a:spAutoFit/>
          </a:bodyPr>
          <a:lstStyle/>
          <a:p>
            <a:pPr algn="just">
              <a:lnSpc>
                <a:spcPct val="150000"/>
              </a:lnSpc>
            </a:pPr>
            <a:r>
              <a:rPr lang="vi-VN" sz="4000" b="1" i="1">
                <a:solidFill>
                  <a:srgbClr val="C00000"/>
                </a:solidFill>
                <a:latin typeface="Arial" panose="020B0604020202020204" pitchFamily="34" charset="0"/>
                <a:cs typeface="Arial" panose="020B0604020202020204" pitchFamily="34" charset="0"/>
              </a:rPr>
              <a:t>Câu </a:t>
            </a:r>
            <a:r>
              <a:rPr lang="en-US" sz="4000" b="1" i="1">
                <a:solidFill>
                  <a:srgbClr val="C00000"/>
                </a:solidFill>
                <a:latin typeface="Arial" panose="020B0604020202020204" pitchFamily="34" charset="0"/>
                <a:cs typeface="Arial" panose="020B0604020202020204" pitchFamily="34" charset="0"/>
              </a:rPr>
              <a:t>1</a:t>
            </a:r>
            <a:r>
              <a:rPr lang="vi-VN" sz="4000" b="1" i="1">
                <a:solidFill>
                  <a:srgbClr val="C00000"/>
                </a:solidFill>
                <a:latin typeface="Arial" panose="020B0604020202020204" pitchFamily="34" charset="0"/>
                <a:cs typeface="Arial" panose="020B0604020202020204" pitchFamily="34" charset="0"/>
              </a:rPr>
              <a:t>: </a:t>
            </a:r>
            <a:r>
              <a:rPr lang="vi-VN" sz="4000">
                <a:cs typeface="Arial" panose="020B0604020202020204" pitchFamily="34" charset="0"/>
              </a:rPr>
              <a:t>Mạng điện sản xuất quy mô nhỏ là mạng cung cấp điện cho một cơ sở sản xuất có công suất tiêu thụ chỉ từ vài chục tới vài trăm kilowatt. Nhận định nào sau đây đúng khi nói về mạng điện sản xuất quy mô nhỏ </a:t>
            </a:r>
            <a:endParaRPr lang="en-US" sz="4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48AAB19-95D6-2E61-7ECC-402644D53CCA}"/>
              </a:ext>
            </a:extLst>
          </p:cNvPr>
          <p:cNvSpPr txBox="1"/>
          <p:nvPr/>
        </p:nvSpPr>
        <p:spPr>
          <a:xfrm>
            <a:off x="4800600" y="396270"/>
            <a:ext cx="86868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CÂU HỎI ĐÚNG – SAI </a:t>
            </a:r>
          </a:p>
        </p:txBody>
      </p:sp>
      <p:sp>
        <p:nvSpPr>
          <p:cNvPr id="4" name="Rectangle: Rounded Corners 3">
            <a:extLst>
              <a:ext uri="{FF2B5EF4-FFF2-40B4-BE49-F238E27FC236}">
                <a16:creationId xmlns:a16="http://schemas.microsoft.com/office/drawing/2014/main" id="{2E1FD689-9646-F742-D863-430FFD13C5DD}"/>
              </a:ext>
            </a:extLst>
          </p:cNvPr>
          <p:cNvSpPr/>
          <p:nvPr/>
        </p:nvSpPr>
        <p:spPr>
          <a:xfrm>
            <a:off x="1524000" y="4381500"/>
            <a:ext cx="15782924" cy="2362200"/>
          </a:xfrm>
          <a:prstGeom prst="roundRect">
            <a:avLst>
              <a:gd name="adj" fmla="val 10253"/>
            </a:avLst>
          </a:prstGeom>
          <a:solidFill>
            <a:schemeClr val="accent6">
              <a:lumMod val="20000"/>
              <a:lumOff val="80000"/>
            </a:schemeClr>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a. Điện áp cấp cho mạng điện sản xuất quy mô nhỏ thông thường là điện cao áp ba pha</a:t>
            </a:r>
            <a:endParaRPr lang="en-US" sz="4000">
              <a:solidFill>
                <a:schemeClr val="tx1"/>
              </a:solidFill>
            </a:endParaRPr>
          </a:p>
        </p:txBody>
      </p:sp>
      <p:sp>
        <p:nvSpPr>
          <p:cNvPr id="5" name="Rectangle: Rounded Corners 4">
            <a:extLst>
              <a:ext uri="{FF2B5EF4-FFF2-40B4-BE49-F238E27FC236}">
                <a16:creationId xmlns:a16="http://schemas.microsoft.com/office/drawing/2014/main" id="{EFD504AC-7E90-A259-9E95-090E139E8DEB}"/>
              </a:ext>
            </a:extLst>
          </p:cNvPr>
          <p:cNvSpPr/>
          <p:nvPr/>
        </p:nvSpPr>
        <p:spPr>
          <a:xfrm>
            <a:off x="1519238" y="7124700"/>
            <a:ext cx="15782924" cy="2766030"/>
          </a:xfrm>
          <a:prstGeom prst="roundRect">
            <a:avLst>
              <a:gd name="adj" fmla="val 10253"/>
            </a:avLst>
          </a:prstGeom>
          <a:solidFill>
            <a:schemeClr val="accent6">
              <a:lumMod val="20000"/>
              <a:lumOff val="80000"/>
            </a:schemeClr>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 Tải điện của mạng điện sản xuất quy mô nhỏ thường phân bố tập trung và được chia làm hai loại: tải động lực của các phân xưởng sản xuất và tải chiếu sáng của các phân xưởng sản xuất </a:t>
            </a:r>
            <a:endParaRPr lang="en-US" sz="4000">
              <a:solidFill>
                <a:schemeClr val="tx1"/>
              </a:solidFill>
            </a:endParaRPr>
          </a:p>
        </p:txBody>
      </p:sp>
      <p:sp>
        <p:nvSpPr>
          <p:cNvPr id="6" name="Freeform 3">
            <a:extLst>
              <a:ext uri="{FF2B5EF4-FFF2-40B4-BE49-F238E27FC236}">
                <a16:creationId xmlns:a16="http://schemas.microsoft.com/office/drawing/2014/main" id="{CB122F3D-68F5-A8A1-44F8-AC680E5F9AFD}"/>
              </a:ext>
            </a:extLst>
          </p:cNvPr>
          <p:cNvSpPr/>
          <p:nvPr/>
        </p:nvSpPr>
        <p:spPr>
          <a:xfrm>
            <a:off x="228600" y="5335833"/>
            <a:ext cx="1037435" cy="950668"/>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3">
            <a:extLst>
              <a:ext uri="{FF2B5EF4-FFF2-40B4-BE49-F238E27FC236}">
                <a16:creationId xmlns:a16="http://schemas.microsoft.com/office/drawing/2014/main" id="{9D336315-45AF-2CCD-935C-F9CBE1451CD9}"/>
              </a:ext>
            </a:extLst>
          </p:cNvPr>
          <p:cNvSpPr/>
          <p:nvPr/>
        </p:nvSpPr>
        <p:spPr>
          <a:xfrm>
            <a:off x="205335" y="7734300"/>
            <a:ext cx="1037435" cy="950668"/>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268159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E1FD689-9646-F742-D863-430FFD13C5DD}"/>
              </a:ext>
            </a:extLst>
          </p:cNvPr>
          <p:cNvSpPr/>
          <p:nvPr/>
        </p:nvSpPr>
        <p:spPr>
          <a:xfrm>
            <a:off x="1371600" y="571500"/>
            <a:ext cx="15935324" cy="2743200"/>
          </a:xfrm>
          <a:prstGeom prst="roundRect">
            <a:avLst>
              <a:gd name="adj" fmla="val 10253"/>
            </a:avLst>
          </a:prstGeom>
          <a:solidFill>
            <a:schemeClr val="accent6">
              <a:lumMod val="20000"/>
              <a:lumOff val="80000"/>
            </a:schemeClr>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c. Trong cấu trúc mạng điện sản xuất quy mô nhỏ, tủ điện phân phối nhánh có vai trò nhận điện năng từ phía hạ áp của máy biến áp để cung cấp cho các tải tiêu thụ điện </a:t>
            </a:r>
            <a:endParaRPr lang="en-US" sz="4000">
              <a:solidFill>
                <a:schemeClr val="tx1"/>
              </a:solidFill>
            </a:endParaRPr>
          </a:p>
        </p:txBody>
      </p:sp>
      <p:sp>
        <p:nvSpPr>
          <p:cNvPr id="5" name="Rectangle: Rounded Corners 4">
            <a:extLst>
              <a:ext uri="{FF2B5EF4-FFF2-40B4-BE49-F238E27FC236}">
                <a16:creationId xmlns:a16="http://schemas.microsoft.com/office/drawing/2014/main" id="{EFD504AC-7E90-A259-9E95-090E139E8DEB}"/>
              </a:ext>
            </a:extLst>
          </p:cNvPr>
          <p:cNvSpPr/>
          <p:nvPr/>
        </p:nvSpPr>
        <p:spPr>
          <a:xfrm>
            <a:off x="1366838" y="3760485"/>
            <a:ext cx="15935324" cy="2766030"/>
          </a:xfrm>
          <a:prstGeom prst="roundRect">
            <a:avLst>
              <a:gd name="adj" fmla="val 10253"/>
            </a:avLst>
          </a:prstGeom>
          <a:solidFill>
            <a:schemeClr val="accent6">
              <a:lumMod val="20000"/>
              <a:lumOff val="80000"/>
            </a:schemeClr>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d. Trong tủ điện phân phối tổng thường có các thiết bị đo lường và hiển thị dòng điện, điện áp, điện năng tiêu thụ; các đèn tín hiệu, các bộ chuyển mạch,… </a:t>
            </a:r>
            <a:endParaRPr lang="en-US" sz="4000">
              <a:solidFill>
                <a:schemeClr val="tx1"/>
              </a:solidFill>
            </a:endParaRPr>
          </a:p>
        </p:txBody>
      </p:sp>
      <p:sp>
        <p:nvSpPr>
          <p:cNvPr id="6" name="Freeform 6">
            <a:extLst>
              <a:ext uri="{FF2B5EF4-FFF2-40B4-BE49-F238E27FC236}">
                <a16:creationId xmlns:a16="http://schemas.microsoft.com/office/drawing/2014/main" id="{C0A1F9C6-87AD-6C09-3D62-F77740113E46}"/>
              </a:ext>
            </a:extLst>
          </p:cNvPr>
          <p:cNvSpPr/>
          <p:nvPr/>
        </p:nvSpPr>
        <p:spPr>
          <a:xfrm>
            <a:off x="1793081" y="6972300"/>
            <a:ext cx="14701838" cy="3969496"/>
          </a:xfrm>
          <a:custGeom>
            <a:avLst/>
            <a:gdLst/>
            <a:ahLst/>
            <a:cxnLst/>
            <a:rect l="l" t="t" r="r" b="b"/>
            <a:pathLst>
              <a:path w="16230600" h="4382262">
                <a:moveTo>
                  <a:pt x="0" y="0"/>
                </a:moveTo>
                <a:lnTo>
                  <a:pt x="16230600" y="0"/>
                </a:lnTo>
                <a:lnTo>
                  <a:pt x="16230600" y="4382262"/>
                </a:lnTo>
                <a:lnTo>
                  <a:pt x="0" y="4382262"/>
                </a:lnTo>
                <a:lnTo>
                  <a:pt x="0" y="0"/>
                </a:lnTo>
                <a:close/>
              </a:path>
            </a:pathLst>
          </a:custGeom>
          <a:blipFill>
            <a:blip r:embed="rId2"/>
            <a:stretch>
              <a:fillRect/>
            </a:stretch>
          </a:blipFill>
        </p:spPr>
      </p:sp>
      <p:sp>
        <p:nvSpPr>
          <p:cNvPr id="2" name="Freeform 2">
            <a:extLst>
              <a:ext uri="{FF2B5EF4-FFF2-40B4-BE49-F238E27FC236}">
                <a16:creationId xmlns:a16="http://schemas.microsoft.com/office/drawing/2014/main" id="{5134EDD2-F0AE-4016-1846-0AEF9F039104}"/>
              </a:ext>
            </a:extLst>
          </p:cNvPr>
          <p:cNvSpPr/>
          <p:nvPr/>
        </p:nvSpPr>
        <p:spPr>
          <a:xfrm>
            <a:off x="304800" y="1638300"/>
            <a:ext cx="845695" cy="766375"/>
          </a:xfrm>
          <a:custGeom>
            <a:avLst/>
            <a:gdLst/>
            <a:ahLst/>
            <a:cxnLst/>
            <a:rect l="l" t="t" r="r" b="b"/>
            <a:pathLst>
              <a:path w="4540685" h="4114800">
                <a:moveTo>
                  <a:pt x="0" y="0"/>
                </a:moveTo>
                <a:lnTo>
                  <a:pt x="4540685" y="0"/>
                </a:lnTo>
                <a:lnTo>
                  <a:pt x="454068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2">
            <a:extLst>
              <a:ext uri="{FF2B5EF4-FFF2-40B4-BE49-F238E27FC236}">
                <a16:creationId xmlns:a16="http://schemas.microsoft.com/office/drawing/2014/main" id="{3000CC35-D1B3-E4AA-B081-4F0609A39D0A}"/>
              </a:ext>
            </a:extLst>
          </p:cNvPr>
          <p:cNvSpPr/>
          <p:nvPr/>
        </p:nvSpPr>
        <p:spPr>
          <a:xfrm>
            <a:off x="304800" y="4760312"/>
            <a:ext cx="845695" cy="766375"/>
          </a:xfrm>
          <a:custGeom>
            <a:avLst/>
            <a:gdLst/>
            <a:ahLst/>
            <a:cxnLst/>
            <a:rect l="l" t="t" r="r" b="b"/>
            <a:pathLst>
              <a:path w="4540685" h="4114800">
                <a:moveTo>
                  <a:pt x="0" y="0"/>
                </a:moveTo>
                <a:lnTo>
                  <a:pt x="4540685" y="0"/>
                </a:lnTo>
                <a:lnTo>
                  <a:pt x="454068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536197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4EA23D8-2C78-2693-99E8-3D759BBC6109}"/>
              </a:ext>
            </a:extLst>
          </p:cNvPr>
          <p:cNvGrpSpPr/>
          <p:nvPr/>
        </p:nvGrpSpPr>
        <p:grpSpPr>
          <a:xfrm>
            <a:off x="533400" y="723900"/>
            <a:ext cx="9448800" cy="9220199"/>
            <a:chOff x="381000" y="800100"/>
            <a:chExt cx="9448800" cy="9220199"/>
          </a:xfrm>
        </p:grpSpPr>
        <p:grpSp>
          <p:nvGrpSpPr>
            <p:cNvPr id="5" name="Group 4">
              <a:extLst>
                <a:ext uri="{FF2B5EF4-FFF2-40B4-BE49-F238E27FC236}">
                  <a16:creationId xmlns:a16="http://schemas.microsoft.com/office/drawing/2014/main" id="{D1427E22-23B5-EEA7-E2C1-8874A4A97EFE}"/>
                </a:ext>
              </a:extLst>
            </p:cNvPr>
            <p:cNvGrpSpPr/>
            <p:nvPr/>
          </p:nvGrpSpPr>
          <p:grpSpPr>
            <a:xfrm>
              <a:off x="381000" y="800100"/>
              <a:ext cx="9448800" cy="9220199"/>
              <a:chOff x="7315200" y="723900"/>
              <a:chExt cx="9448800" cy="9220199"/>
            </a:xfrm>
          </p:grpSpPr>
          <p:sp>
            <p:nvSpPr>
              <p:cNvPr id="6" name="Rectangle: Rounded Corners 5">
                <a:extLst>
                  <a:ext uri="{FF2B5EF4-FFF2-40B4-BE49-F238E27FC236}">
                    <a16:creationId xmlns:a16="http://schemas.microsoft.com/office/drawing/2014/main" id="{20D38084-FCCC-4EF5-AC38-085AAA404757}"/>
                  </a:ext>
                </a:extLst>
              </p:cNvPr>
              <p:cNvSpPr/>
              <p:nvPr/>
            </p:nvSpPr>
            <p:spPr>
              <a:xfrm>
                <a:off x="7467600" y="854778"/>
                <a:ext cx="9296400" cy="9089321"/>
              </a:xfrm>
              <a:prstGeom prst="roundRect">
                <a:avLst>
                  <a:gd name="adj" fmla="val 9741"/>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5A65BA1-6214-C3F6-8A11-F55BCD7A5184}"/>
                  </a:ext>
                </a:extLst>
              </p:cNvPr>
              <p:cNvSpPr/>
              <p:nvPr/>
            </p:nvSpPr>
            <p:spPr>
              <a:xfrm>
                <a:off x="7315200" y="723900"/>
                <a:ext cx="9296400" cy="9067800"/>
              </a:xfrm>
              <a:prstGeom prst="roundRect">
                <a:avLst>
                  <a:gd name="adj" fmla="val 97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F3C8E16-31D3-84F7-ACCB-13F5B695E15B}"/>
                  </a:ext>
                </a:extLst>
              </p:cNvPr>
              <p:cNvSpPr/>
              <p:nvPr/>
            </p:nvSpPr>
            <p:spPr>
              <a:xfrm>
                <a:off x="7696200" y="1181100"/>
                <a:ext cx="533400" cy="533400"/>
              </a:xfrm>
              <a:prstGeom prst="ellipse">
                <a:avLst/>
              </a:prstGeom>
              <a:solidFill>
                <a:srgbClr val="FCE0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5575752-E451-D17A-F229-3FDA698E0CD4}"/>
                  </a:ext>
                </a:extLst>
              </p:cNvPr>
              <p:cNvSpPr/>
              <p:nvPr/>
            </p:nvSpPr>
            <p:spPr>
              <a:xfrm>
                <a:off x="8458200" y="1176338"/>
                <a:ext cx="533400" cy="533400"/>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612796-3D2E-0C6D-2632-4F6168B6E779}"/>
                  </a:ext>
                </a:extLst>
              </p:cNvPr>
              <p:cNvSpPr/>
              <p:nvPr/>
            </p:nvSpPr>
            <p:spPr>
              <a:xfrm>
                <a:off x="9220200" y="1176338"/>
                <a:ext cx="533400" cy="5334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5557AE1-46B5-E97F-BC1A-D86473B3257F}"/>
                </a:ext>
              </a:extLst>
            </p:cNvPr>
            <p:cNvSpPr txBox="1"/>
            <p:nvPr/>
          </p:nvSpPr>
          <p:spPr>
            <a:xfrm>
              <a:off x="838200" y="1916816"/>
              <a:ext cx="8534400" cy="7379584"/>
            </a:xfrm>
            <a:prstGeom prst="rect">
              <a:avLst/>
            </a:prstGeom>
            <a:noFill/>
          </p:spPr>
          <p:txBody>
            <a:bodyPr wrap="square">
              <a:spAutoFit/>
            </a:bodyPr>
            <a:lstStyle/>
            <a:p>
              <a:pPr algn="just">
                <a:lnSpc>
                  <a:spcPct val="150000"/>
                </a:lnSpc>
              </a:pPr>
              <a:r>
                <a:rPr lang="en-US" sz="4000" b="1" i="1">
                  <a:solidFill>
                    <a:srgbClr val="C00000"/>
                  </a:solidFill>
                  <a:latin typeface="Arial" panose="020B0604020202020204" pitchFamily="34" charset="0"/>
                  <a:cs typeface="Arial" panose="020B0604020202020204" pitchFamily="34" charset="0"/>
                </a:rPr>
                <a:t>Nhiệm vụ: </a:t>
              </a:r>
              <a:r>
                <a:rPr lang="vi-VN" sz="4000"/>
                <a:t>Vẽ sơ đồ mạng điện hạ áp cấp điện cho một chung cư gồm: một máy biến áp 22/0,4 kV, một tủ điện phân phối tổng, hai tủ điện phân phối nhánh, một tủ điện phân phối cấp cho sinh hoạt cộng đồng. Mỗi tủ điện phân phối nhánh cấp cho một mạch đường dây ba pha riêng.</a:t>
              </a:r>
              <a:endParaRPr lang="en-US" sz="4000"/>
            </a:p>
          </p:txBody>
        </p:sp>
      </p:grpSp>
      <p:sp>
        <p:nvSpPr>
          <p:cNvPr id="15" name="Freeform 2">
            <a:extLst>
              <a:ext uri="{FF2B5EF4-FFF2-40B4-BE49-F238E27FC236}">
                <a16:creationId xmlns:a16="http://schemas.microsoft.com/office/drawing/2014/main" id="{54FD8601-0C68-6BEF-378E-C409E7A3C605}"/>
              </a:ext>
            </a:extLst>
          </p:cNvPr>
          <p:cNvSpPr/>
          <p:nvPr/>
        </p:nvSpPr>
        <p:spPr>
          <a:xfrm>
            <a:off x="10287000" y="2479916"/>
            <a:ext cx="7605713" cy="5327168"/>
          </a:xfrm>
          <a:custGeom>
            <a:avLst/>
            <a:gdLst/>
            <a:ahLst/>
            <a:cxnLst/>
            <a:rect l="l" t="t" r="r" b="b"/>
            <a:pathLst>
              <a:path w="11749578" h="8229600">
                <a:moveTo>
                  <a:pt x="0" y="0"/>
                </a:moveTo>
                <a:lnTo>
                  <a:pt x="11749578" y="0"/>
                </a:lnTo>
                <a:lnTo>
                  <a:pt x="1174957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243101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3" name="Freeform 2">
            <a:extLst>
              <a:ext uri="{FF2B5EF4-FFF2-40B4-BE49-F238E27FC236}">
                <a16:creationId xmlns:a16="http://schemas.microsoft.com/office/drawing/2014/main" id="{5A142148-1949-A1D5-16DB-E8FD3743BC26}"/>
              </a:ext>
            </a:extLst>
          </p:cNvPr>
          <p:cNvSpPr/>
          <p:nvPr/>
        </p:nvSpPr>
        <p:spPr>
          <a:xfrm>
            <a:off x="2667000" y="-266700"/>
            <a:ext cx="18288000" cy="12207240"/>
          </a:xfrm>
          <a:custGeom>
            <a:avLst/>
            <a:gdLst/>
            <a:ahLst/>
            <a:cxnLst/>
            <a:rect l="l" t="t" r="r" b="b"/>
            <a:pathLst>
              <a:path w="12328989" h="8229600">
                <a:moveTo>
                  <a:pt x="0" y="0"/>
                </a:moveTo>
                <a:lnTo>
                  <a:pt x="12328989" y="0"/>
                </a:lnTo>
                <a:lnTo>
                  <a:pt x="12328989" y="8229600"/>
                </a:lnTo>
                <a:lnTo>
                  <a:pt x="0" y="8229600"/>
                </a:lnTo>
                <a:lnTo>
                  <a:pt x="0" y="0"/>
                </a:lnTo>
                <a:close/>
              </a:path>
            </a:pathLst>
          </a:custGeom>
          <a:blipFill>
            <a:blip r:embed="rId3"/>
            <a:stretch>
              <a:fillRect/>
            </a:stretch>
          </a:blipFill>
        </p:spPr>
      </p:sp>
      <p:sp>
        <p:nvSpPr>
          <p:cNvPr id="4" name="Rectangle 3">
            <a:extLst>
              <a:ext uri="{FF2B5EF4-FFF2-40B4-BE49-F238E27FC236}">
                <a16:creationId xmlns:a16="http://schemas.microsoft.com/office/drawing/2014/main" id="{958F8D89-F28C-F384-7B08-4B1500065F88}"/>
              </a:ext>
            </a:extLst>
          </p:cNvPr>
          <p:cNvSpPr/>
          <p:nvPr/>
        </p:nvSpPr>
        <p:spPr>
          <a:xfrm>
            <a:off x="-1748697" y="-449580"/>
            <a:ext cx="4448176" cy="12573000"/>
          </a:xfrm>
          <a:prstGeom prst="rect">
            <a:avLst/>
          </a:prstGeom>
          <a:solidFill>
            <a:srgbClr val="E5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BB7359-DBA7-F674-0AC7-DC7CA698FD23}"/>
              </a:ext>
            </a:extLst>
          </p:cNvPr>
          <p:cNvSpPr txBox="1"/>
          <p:nvPr/>
        </p:nvSpPr>
        <p:spPr>
          <a:xfrm>
            <a:off x="304800" y="453984"/>
            <a:ext cx="13411200" cy="769826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C00000"/>
                </a:solidFill>
                <a:effectLst/>
                <a:uLnTx/>
                <a:uFillTx/>
                <a:latin typeface="Arial"/>
                <a:ea typeface="+mn-ea"/>
                <a:cs typeface="+mn-cs"/>
              </a:rPr>
              <a:t>BÀI 7: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0E0E0E"/>
                </a:solidFill>
                <a:effectLst/>
                <a:uLnTx/>
                <a:uFillTx/>
                <a:latin typeface="Arial"/>
                <a:ea typeface="+mn-ea"/>
                <a:cs typeface="+mn-cs"/>
              </a:rPr>
              <a:t>MẠNG ĐIỆN HẠ ÁP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0E0E0E"/>
                </a:solidFill>
                <a:effectLst/>
                <a:uLnTx/>
                <a:uFillTx/>
                <a:latin typeface="Arial"/>
                <a:ea typeface="+mn-ea"/>
                <a:cs typeface="+mn-cs"/>
              </a:rPr>
              <a:t>DÙNG TRONG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500" b="1" i="0" u="none" strike="noStrike" kern="1200" cap="none" spc="0" normalizeH="0" baseline="0" noProof="0">
                <a:ln>
                  <a:noFill/>
                </a:ln>
                <a:solidFill>
                  <a:srgbClr val="0E0E0E"/>
                </a:solidFill>
                <a:effectLst/>
                <a:uLnTx/>
                <a:uFillTx/>
                <a:latin typeface="Arial"/>
                <a:ea typeface="+mn-ea"/>
                <a:cs typeface="+mn-cs"/>
              </a:rPr>
              <a:t>SINH HOẠT</a:t>
            </a:r>
          </a:p>
        </p:txBody>
      </p:sp>
    </p:spTree>
    <p:extLst>
      <p:ext uri="{BB962C8B-B14F-4D97-AF65-F5344CB8AC3E}">
        <p14:creationId xmlns:p14="http://schemas.microsoft.com/office/powerpoint/2010/main" val="101088240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DFA055A-8D32-A628-D117-AA42BCF3FE44}"/>
              </a:ext>
            </a:extLst>
          </p:cNvPr>
          <p:cNvGrpSpPr/>
          <p:nvPr/>
        </p:nvGrpSpPr>
        <p:grpSpPr>
          <a:xfrm>
            <a:off x="6400800" y="266700"/>
            <a:ext cx="11353800" cy="9753600"/>
            <a:chOff x="6400800" y="266700"/>
            <a:chExt cx="11353800" cy="9753600"/>
          </a:xfrm>
        </p:grpSpPr>
        <p:pic>
          <p:nvPicPr>
            <p:cNvPr id="14" name="Picture 13">
              <a:extLst>
                <a:ext uri="{FF2B5EF4-FFF2-40B4-BE49-F238E27FC236}">
                  <a16:creationId xmlns:a16="http://schemas.microsoft.com/office/drawing/2014/main" id="{934FE845-AB00-DB0D-E54E-5B9CBAD74454}"/>
                </a:ext>
              </a:extLst>
            </p:cNvPr>
            <p:cNvPicPr>
              <a:picLocks noChangeAspect="1"/>
            </p:cNvPicPr>
            <p:nvPr/>
          </p:nvPicPr>
          <p:blipFill>
            <a:blip r:embed="rId2">
              <a:biLevel thresh="75000"/>
            </a:blip>
            <a:stretch>
              <a:fillRect/>
            </a:stretch>
          </p:blipFill>
          <p:spPr>
            <a:xfrm>
              <a:off x="6400800" y="644656"/>
              <a:ext cx="11049000" cy="8997688"/>
            </a:xfrm>
            <a:prstGeom prst="rect">
              <a:avLst/>
            </a:prstGeom>
          </p:spPr>
        </p:pic>
        <p:sp>
          <p:nvSpPr>
            <p:cNvPr id="2" name="Rectangle: Rounded Corners 1">
              <a:extLst>
                <a:ext uri="{FF2B5EF4-FFF2-40B4-BE49-F238E27FC236}">
                  <a16:creationId xmlns:a16="http://schemas.microsoft.com/office/drawing/2014/main" id="{6C28BABC-5436-884C-63BC-D618E4B8C5F2}"/>
                </a:ext>
              </a:extLst>
            </p:cNvPr>
            <p:cNvSpPr/>
            <p:nvPr/>
          </p:nvSpPr>
          <p:spPr>
            <a:xfrm>
              <a:off x="6553200" y="266700"/>
              <a:ext cx="11201400" cy="9753600"/>
            </a:xfrm>
            <a:prstGeom prst="roundRect">
              <a:avLst>
                <a:gd name="adj" fmla="val 5681"/>
              </a:avLst>
            </a:prstGeom>
            <a:noFill/>
            <a:ln w="38100">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10">
            <a:extLst>
              <a:ext uri="{FF2B5EF4-FFF2-40B4-BE49-F238E27FC236}">
                <a16:creationId xmlns:a16="http://schemas.microsoft.com/office/drawing/2014/main" id="{34003059-33BC-BDE7-F5AB-B23A21E1452F}"/>
              </a:ext>
            </a:extLst>
          </p:cNvPr>
          <p:cNvSpPr/>
          <p:nvPr/>
        </p:nvSpPr>
        <p:spPr>
          <a:xfrm>
            <a:off x="-932307" y="2057400"/>
            <a:ext cx="7485507" cy="8229600"/>
          </a:xfrm>
          <a:custGeom>
            <a:avLst/>
            <a:gdLst/>
            <a:ahLst/>
            <a:cxnLst/>
            <a:rect l="l" t="t" r="r" b="b"/>
            <a:pathLst>
              <a:path w="7485507" h="8229600">
                <a:moveTo>
                  <a:pt x="0" y="0"/>
                </a:moveTo>
                <a:lnTo>
                  <a:pt x="7485507" y="0"/>
                </a:lnTo>
                <a:lnTo>
                  <a:pt x="7485507" y="8229600"/>
                </a:lnTo>
                <a:lnTo>
                  <a:pt x="0" y="8229600"/>
                </a:lnTo>
                <a:lnTo>
                  <a:pt x="0" y="0"/>
                </a:lnTo>
                <a:close/>
              </a:path>
            </a:pathLst>
          </a:custGeom>
          <a:blipFill>
            <a:blip r:embed="rId3"/>
            <a:stretch>
              <a:fillRect/>
            </a:stretch>
          </a:blipFill>
        </p:spPr>
      </p:sp>
      <p:sp>
        <p:nvSpPr>
          <p:cNvPr id="12" name="Rectangle: Rounded Corners 11">
            <a:extLst>
              <a:ext uri="{FF2B5EF4-FFF2-40B4-BE49-F238E27FC236}">
                <a16:creationId xmlns:a16="http://schemas.microsoft.com/office/drawing/2014/main" id="{D0D3E297-1E33-E30E-068E-C222A99AA883}"/>
              </a:ext>
            </a:extLst>
          </p:cNvPr>
          <p:cNvSpPr/>
          <p:nvPr/>
        </p:nvSpPr>
        <p:spPr>
          <a:xfrm>
            <a:off x="1134047" y="436628"/>
            <a:ext cx="3352800" cy="914400"/>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i="1">
                <a:latin typeface="Arial" panose="020B0604020202020204" pitchFamily="34" charset="0"/>
                <a:cs typeface="Arial" panose="020B0604020202020204" pitchFamily="34" charset="0"/>
              </a:rPr>
              <a:t>Gợi ý </a:t>
            </a:r>
          </a:p>
        </p:txBody>
      </p:sp>
    </p:spTree>
    <p:extLst>
      <p:ext uri="{BB962C8B-B14F-4D97-AF65-F5344CB8AC3E}">
        <p14:creationId xmlns:p14="http://schemas.microsoft.com/office/powerpoint/2010/main" val="762781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556588-60FA-2CE1-87FA-ABE5378B7415}"/>
              </a:ext>
            </a:extLst>
          </p:cNvPr>
          <p:cNvSpPr txBox="1"/>
          <p:nvPr/>
        </p:nvSpPr>
        <p:spPr>
          <a:xfrm>
            <a:off x="5067300" y="495300"/>
            <a:ext cx="81534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VẬN DỤNG </a:t>
            </a:r>
          </a:p>
        </p:txBody>
      </p:sp>
      <p:grpSp>
        <p:nvGrpSpPr>
          <p:cNvPr id="6" name="Group 5">
            <a:extLst>
              <a:ext uri="{FF2B5EF4-FFF2-40B4-BE49-F238E27FC236}">
                <a16:creationId xmlns:a16="http://schemas.microsoft.com/office/drawing/2014/main" id="{C1005A59-06D1-B419-3A88-F49D6DE5A671}"/>
              </a:ext>
            </a:extLst>
          </p:cNvPr>
          <p:cNvGrpSpPr/>
          <p:nvPr/>
        </p:nvGrpSpPr>
        <p:grpSpPr>
          <a:xfrm>
            <a:off x="647700" y="2019300"/>
            <a:ext cx="16992600" cy="2057400"/>
            <a:chOff x="685800" y="1866900"/>
            <a:chExt cx="16992600" cy="2057400"/>
          </a:xfrm>
        </p:grpSpPr>
        <p:sp>
          <p:nvSpPr>
            <p:cNvPr id="5" name="Rectangle: Rounded Corners 4">
              <a:extLst>
                <a:ext uri="{FF2B5EF4-FFF2-40B4-BE49-F238E27FC236}">
                  <a16:creationId xmlns:a16="http://schemas.microsoft.com/office/drawing/2014/main" id="{8C672034-A1FB-B7CD-2DC3-F2EA1AF2A425}"/>
                </a:ext>
              </a:extLst>
            </p:cNvPr>
            <p:cNvSpPr/>
            <p:nvPr/>
          </p:nvSpPr>
          <p:spPr>
            <a:xfrm>
              <a:off x="685800" y="1866900"/>
              <a:ext cx="16992600" cy="2057400"/>
            </a:xfrm>
            <a:prstGeom prst="roundRect">
              <a:avLst>
                <a:gd name="adj" fmla="val 11806"/>
              </a:avLst>
            </a:prstGeom>
            <a:solidFill>
              <a:srgbClr val="FFC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7C9926-05AC-6A93-776B-7AEAD3FC203F}"/>
                </a:ext>
              </a:extLst>
            </p:cNvPr>
            <p:cNvSpPr txBox="1"/>
            <p:nvPr/>
          </p:nvSpPr>
          <p:spPr>
            <a:xfrm>
              <a:off x="800100" y="1982971"/>
              <a:ext cx="16764000" cy="1824923"/>
            </a:xfrm>
            <a:prstGeom prst="rect">
              <a:avLst/>
            </a:prstGeom>
            <a:noFill/>
          </p:spPr>
          <p:txBody>
            <a:bodyPr wrap="square">
              <a:spAutoFit/>
            </a:bodyPr>
            <a:lstStyle/>
            <a:p>
              <a:pPr algn="just">
                <a:lnSpc>
                  <a:spcPct val="150000"/>
                </a:lnSpc>
              </a:pPr>
              <a:r>
                <a:rPr lang="en-US" sz="4000" b="1" i="1">
                  <a:solidFill>
                    <a:srgbClr val="C00000"/>
                  </a:solidFill>
                  <a:latin typeface="Arial" panose="020B0604020202020204" pitchFamily="34" charset="0"/>
                  <a:cs typeface="Arial" panose="020B0604020202020204" pitchFamily="34" charset="0"/>
                </a:rPr>
                <a:t>Nhiệm vụ: </a:t>
              </a:r>
              <a:r>
                <a:rPr lang="vi-VN" sz="4000">
                  <a:latin typeface="Arial" panose="020B0604020202020204" pitchFamily="34" charset="0"/>
                  <a:cs typeface="Arial" panose="020B0604020202020204" pitchFamily="34" charset="0"/>
                </a:rPr>
                <a:t>Tìm hiểu cấu trúc lưới điện hạ áp cung cấp điện cho khu phố hoặc thôn, xã nơi gia đình em đang sinh sống.</a:t>
              </a:r>
              <a:endParaRPr lang="en-US" sz="4000">
                <a:latin typeface="Arial" panose="020B0604020202020204" pitchFamily="34" charset="0"/>
                <a:cs typeface="Arial" panose="020B0604020202020204" pitchFamily="34" charset="0"/>
              </a:endParaRPr>
            </a:p>
          </p:txBody>
        </p:sp>
      </p:grpSp>
      <p:sp>
        <p:nvSpPr>
          <p:cNvPr id="7" name="Freeform 2">
            <a:extLst>
              <a:ext uri="{FF2B5EF4-FFF2-40B4-BE49-F238E27FC236}">
                <a16:creationId xmlns:a16="http://schemas.microsoft.com/office/drawing/2014/main" id="{B9282AF9-FB1C-22AE-F179-CA430B92CE87}"/>
              </a:ext>
            </a:extLst>
          </p:cNvPr>
          <p:cNvSpPr/>
          <p:nvPr/>
        </p:nvSpPr>
        <p:spPr>
          <a:xfrm>
            <a:off x="3251415" y="5143500"/>
            <a:ext cx="11785170" cy="5524500"/>
          </a:xfrm>
          <a:custGeom>
            <a:avLst/>
            <a:gdLst/>
            <a:ahLst/>
            <a:cxnLst/>
            <a:rect l="l" t="t" r="r" b="b"/>
            <a:pathLst>
              <a:path w="16230600" h="7925943">
                <a:moveTo>
                  <a:pt x="0" y="0"/>
                </a:moveTo>
                <a:lnTo>
                  <a:pt x="16230600" y="0"/>
                </a:lnTo>
                <a:lnTo>
                  <a:pt x="16230600" y="7925943"/>
                </a:lnTo>
                <a:lnTo>
                  <a:pt x="0" y="7925943"/>
                </a:lnTo>
                <a:lnTo>
                  <a:pt x="0" y="0"/>
                </a:lnTo>
                <a:close/>
              </a:path>
            </a:pathLst>
          </a:custGeom>
          <a:blipFill>
            <a:blip r:embed="rId2"/>
            <a:stretch>
              <a:fillRect/>
            </a:stretch>
          </a:blipFill>
        </p:spPr>
      </p:sp>
    </p:spTree>
    <p:extLst>
      <p:ext uri="{BB962C8B-B14F-4D97-AF65-F5344CB8AC3E}">
        <p14:creationId xmlns:p14="http://schemas.microsoft.com/office/powerpoint/2010/main" val="1010651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F7C50-AF5F-6C12-88C2-9B2487C6D951}"/>
              </a:ext>
            </a:extLst>
          </p:cNvPr>
          <p:cNvSpPr txBox="1"/>
          <p:nvPr/>
        </p:nvSpPr>
        <p:spPr>
          <a:xfrm>
            <a:off x="4648200" y="1562100"/>
            <a:ext cx="13182600" cy="1169551"/>
          </a:xfrm>
          <a:prstGeom prst="rect">
            <a:avLst/>
          </a:prstGeom>
          <a:noFill/>
        </p:spPr>
        <p:txBody>
          <a:bodyPr wrap="square" rtlCol="0">
            <a:spAutoFit/>
          </a:bodyPr>
          <a:lstStyle/>
          <a:p>
            <a:pPr algn="ctr"/>
            <a:r>
              <a:rPr lang="en-US" sz="7000" b="1"/>
              <a:t>HƯỚNG DẪN VỀ NHÀ </a:t>
            </a:r>
          </a:p>
        </p:txBody>
      </p:sp>
      <p:sp>
        <p:nvSpPr>
          <p:cNvPr id="3" name="Rectangle: Rounded Corners 2">
            <a:extLst>
              <a:ext uri="{FF2B5EF4-FFF2-40B4-BE49-F238E27FC236}">
                <a16:creationId xmlns:a16="http://schemas.microsoft.com/office/drawing/2014/main" id="{48B13E69-0ABF-DAFE-F158-9F080F8C9277}"/>
              </a:ext>
            </a:extLst>
          </p:cNvPr>
          <p:cNvSpPr/>
          <p:nvPr/>
        </p:nvSpPr>
        <p:spPr>
          <a:xfrm>
            <a:off x="5410200" y="3238500"/>
            <a:ext cx="11658600" cy="6019800"/>
          </a:xfrm>
          <a:prstGeom prst="roundRect">
            <a:avLst>
              <a:gd name="adj" fmla="val 6699"/>
            </a:avLst>
          </a:prstGeom>
          <a:solidFill>
            <a:srgbClr val="FFFFFF"/>
          </a:solidFill>
          <a:ln w="25400" cap="flat" cmpd="sng" algn="ctr">
            <a:noFill/>
            <a:prstDash val="solid"/>
          </a:ln>
          <a:effectLst/>
        </p:spPr>
        <p:txBody>
          <a:bodyPr rtlCol="0" anchor="ctr"/>
          <a:lstStyle/>
          <a:p>
            <a:pPr marL="685800" lvl="0" indent="-685800" algn="just">
              <a:lnSpc>
                <a:spcPct val="150000"/>
              </a:lnSpc>
              <a:buFont typeface="Wingdings" panose="05000000000000000000" pitchFamily="2" charset="2"/>
              <a:buChar char="§"/>
              <a:defRPr/>
            </a:pPr>
            <a:r>
              <a:rPr lang="vi-VN" sz="4500" kern="0">
                <a:solidFill>
                  <a:srgbClr val="000000"/>
                </a:solidFill>
                <a:latin typeface="Arial"/>
              </a:rPr>
              <a:t>Xem lại kiến thức đã học ở Bài 7.</a:t>
            </a:r>
          </a:p>
          <a:p>
            <a:pPr marL="685800" lvl="0" indent="-685800" algn="just">
              <a:lnSpc>
                <a:spcPct val="150000"/>
              </a:lnSpc>
              <a:buFont typeface="Wingdings" panose="05000000000000000000" pitchFamily="2" charset="2"/>
              <a:buChar char="§"/>
              <a:defRPr/>
            </a:pPr>
            <a:r>
              <a:rPr lang="en-US" sz="4500" kern="0">
                <a:solidFill>
                  <a:srgbClr val="000000"/>
                </a:solidFill>
                <a:latin typeface="Arial"/>
              </a:rPr>
              <a:t>Hãy </a:t>
            </a:r>
            <a:r>
              <a:rPr lang="vi-VN" sz="4500" kern="0">
                <a:solidFill>
                  <a:srgbClr val="000000"/>
                </a:solidFill>
                <a:latin typeface="Arial"/>
              </a:rPr>
              <a:t>hoàn thành nội dung Vận dụng.</a:t>
            </a:r>
          </a:p>
          <a:p>
            <a:pPr marL="685800" lvl="0" indent="-685800" algn="just">
              <a:lnSpc>
                <a:spcPct val="150000"/>
              </a:lnSpc>
              <a:buFont typeface="Wingdings" panose="05000000000000000000" pitchFamily="2" charset="2"/>
              <a:buChar char="§"/>
              <a:defRPr/>
            </a:pPr>
            <a:r>
              <a:rPr lang="vi-VN" sz="4500" kern="0">
                <a:solidFill>
                  <a:srgbClr val="000000"/>
                </a:solidFill>
                <a:latin typeface="Arial"/>
              </a:rPr>
              <a:t>Xem trước nội dung </a:t>
            </a:r>
            <a:r>
              <a:rPr lang="vi-VN" sz="4500" b="1" i="1" kern="0">
                <a:solidFill>
                  <a:srgbClr val="000000"/>
                </a:solidFill>
                <a:latin typeface="Arial"/>
              </a:rPr>
              <a:t>Ôn tập chủ đề 1 và chủ đề 2.</a:t>
            </a:r>
          </a:p>
        </p:txBody>
      </p:sp>
    </p:spTree>
    <p:extLst>
      <p:ext uri="{BB962C8B-B14F-4D97-AF65-F5344CB8AC3E}">
        <p14:creationId xmlns:p14="http://schemas.microsoft.com/office/powerpoint/2010/main" val="21395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2" name="TextBox 1">
            <a:extLst>
              <a:ext uri="{FF2B5EF4-FFF2-40B4-BE49-F238E27FC236}">
                <a16:creationId xmlns:a16="http://schemas.microsoft.com/office/drawing/2014/main" id="{89BB7359-DBA7-F674-0AC7-DC7CA698FD23}"/>
              </a:ext>
            </a:extLst>
          </p:cNvPr>
          <p:cNvSpPr txBox="1"/>
          <p:nvPr/>
        </p:nvSpPr>
        <p:spPr>
          <a:xfrm>
            <a:off x="1257300" y="3364744"/>
            <a:ext cx="15773400" cy="3557512"/>
          </a:xfrm>
          <a:prstGeom prst="rect">
            <a:avLst/>
          </a:prstGeom>
          <a:noFill/>
        </p:spPr>
        <p:txBody>
          <a:bodyPr wrap="square" rtlCol="0">
            <a:spAutoFit/>
          </a:bodyPr>
          <a:lstStyle/>
          <a:p>
            <a:pPr algn="ctr">
              <a:lnSpc>
                <a:spcPct val="150000"/>
              </a:lnSpc>
            </a:pPr>
            <a:r>
              <a:rPr lang="en-US" sz="8000" b="1">
                <a:latin typeface="+mj-lt"/>
              </a:rPr>
              <a:t>CẢM ƠN CÁC EM ĐÃ CHÚ Ý LẮNG NGHE BÀI GIẢNG!</a:t>
            </a:r>
          </a:p>
        </p:txBody>
      </p:sp>
    </p:spTree>
    <p:extLst>
      <p:ext uri="{BB962C8B-B14F-4D97-AF65-F5344CB8AC3E}">
        <p14:creationId xmlns:p14="http://schemas.microsoft.com/office/powerpoint/2010/main" val="30714413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22EA4F5-6B4A-149E-60E1-D0EE7041089C}"/>
              </a:ext>
            </a:extLst>
          </p:cNvPr>
          <p:cNvSpPr txBox="1"/>
          <p:nvPr/>
        </p:nvSpPr>
        <p:spPr>
          <a:xfrm>
            <a:off x="2362200" y="952500"/>
            <a:ext cx="13563600" cy="1169551"/>
          </a:xfrm>
          <a:prstGeom prst="rect">
            <a:avLst/>
          </a:prstGeom>
          <a:noFill/>
        </p:spPr>
        <p:txBody>
          <a:bodyPr wrap="square" rtlCol="0">
            <a:spAutoFit/>
          </a:bodyPr>
          <a:lstStyle/>
          <a:p>
            <a:pPr algn="ctr"/>
            <a:r>
              <a:rPr lang="en-US" sz="7000" b="1">
                <a:solidFill>
                  <a:srgbClr val="0070C0"/>
                </a:solidFill>
              </a:rPr>
              <a:t>NỘI DUNG BÀI HỌC </a:t>
            </a:r>
          </a:p>
        </p:txBody>
      </p:sp>
      <p:grpSp>
        <p:nvGrpSpPr>
          <p:cNvPr id="20" name="Group 19">
            <a:extLst>
              <a:ext uri="{FF2B5EF4-FFF2-40B4-BE49-F238E27FC236}">
                <a16:creationId xmlns:a16="http://schemas.microsoft.com/office/drawing/2014/main" id="{F131E108-50DD-B63E-5C63-AA9556DFDC32}"/>
              </a:ext>
            </a:extLst>
          </p:cNvPr>
          <p:cNvGrpSpPr/>
          <p:nvPr/>
        </p:nvGrpSpPr>
        <p:grpSpPr>
          <a:xfrm>
            <a:off x="1828800" y="2628900"/>
            <a:ext cx="15011400" cy="1295400"/>
            <a:chOff x="1905000" y="3358855"/>
            <a:chExt cx="15011400" cy="1295400"/>
          </a:xfrm>
        </p:grpSpPr>
        <p:sp>
          <p:nvSpPr>
            <p:cNvPr id="18" name="TextBox 17">
              <a:extLst>
                <a:ext uri="{FF2B5EF4-FFF2-40B4-BE49-F238E27FC236}">
                  <a16:creationId xmlns:a16="http://schemas.microsoft.com/office/drawing/2014/main" id="{897FF792-BDCC-7791-3A1E-A3F52DDA3D78}"/>
                </a:ext>
              </a:extLst>
            </p:cNvPr>
            <p:cNvSpPr txBox="1"/>
            <p:nvPr/>
          </p:nvSpPr>
          <p:spPr>
            <a:xfrm>
              <a:off x="3810000" y="3467100"/>
              <a:ext cx="13106400" cy="1002710"/>
            </a:xfrm>
            <a:prstGeom prst="rect">
              <a:avLst/>
            </a:prstGeom>
            <a:noFill/>
          </p:spPr>
          <p:txBody>
            <a:bodyPr wrap="square" rtlCol="0">
              <a:spAutoFit/>
            </a:bodyPr>
            <a:lstStyle/>
            <a:p>
              <a:pPr algn="just">
                <a:lnSpc>
                  <a:spcPct val="150000"/>
                </a:lnSpc>
              </a:pPr>
              <a:r>
                <a:rPr lang="en-US" sz="4500"/>
                <a:t>Khái niệm mạng điện hạ áp dùng trong sinh hoạt </a:t>
              </a:r>
            </a:p>
          </p:txBody>
        </p:sp>
        <p:sp>
          <p:nvSpPr>
            <p:cNvPr id="19" name="Rectangle: Rounded Corners 18">
              <a:extLst>
                <a:ext uri="{FF2B5EF4-FFF2-40B4-BE49-F238E27FC236}">
                  <a16:creationId xmlns:a16="http://schemas.microsoft.com/office/drawing/2014/main" id="{CC2A4489-4642-D8AD-3B32-D2B2D0574DE4}"/>
                </a:ext>
              </a:extLst>
            </p:cNvPr>
            <p:cNvSpPr/>
            <p:nvPr/>
          </p:nvSpPr>
          <p:spPr>
            <a:xfrm>
              <a:off x="1905000" y="3358855"/>
              <a:ext cx="1371600"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rgbClr val="000000"/>
                  </a:solidFill>
                </a:rPr>
                <a:t>I</a:t>
              </a:r>
            </a:p>
          </p:txBody>
        </p:sp>
      </p:grpSp>
      <p:grpSp>
        <p:nvGrpSpPr>
          <p:cNvPr id="21" name="Group 20">
            <a:extLst>
              <a:ext uri="{FF2B5EF4-FFF2-40B4-BE49-F238E27FC236}">
                <a16:creationId xmlns:a16="http://schemas.microsoft.com/office/drawing/2014/main" id="{DDD778EB-1962-5121-247B-F6D35038DD8F}"/>
              </a:ext>
            </a:extLst>
          </p:cNvPr>
          <p:cNvGrpSpPr/>
          <p:nvPr/>
        </p:nvGrpSpPr>
        <p:grpSpPr>
          <a:xfrm>
            <a:off x="1828800" y="5075533"/>
            <a:ext cx="15011400" cy="1295400"/>
            <a:chOff x="1905000" y="3358855"/>
            <a:chExt cx="15011400" cy="1295400"/>
          </a:xfrm>
        </p:grpSpPr>
        <p:sp>
          <p:nvSpPr>
            <p:cNvPr id="22" name="TextBox 21">
              <a:extLst>
                <a:ext uri="{FF2B5EF4-FFF2-40B4-BE49-F238E27FC236}">
                  <a16:creationId xmlns:a16="http://schemas.microsoft.com/office/drawing/2014/main" id="{9D7B8130-A404-0BAF-B939-E2E4C4C3498B}"/>
                </a:ext>
              </a:extLst>
            </p:cNvPr>
            <p:cNvSpPr txBox="1"/>
            <p:nvPr/>
          </p:nvSpPr>
          <p:spPr>
            <a:xfrm>
              <a:off x="3810000" y="3467100"/>
              <a:ext cx="13106400" cy="1002710"/>
            </a:xfrm>
            <a:prstGeom prst="rect">
              <a:avLst/>
            </a:prstGeom>
            <a:noFill/>
          </p:spPr>
          <p:txBody>
            <a:bodyPr wrap="square" rtlCol="0">
              <a:spAutoFit/>
            </a:bodyPr>
            <a:lstStyle/>
            <a:p>
              <a:pPr algn="just">
                <a:lnSpc>
                  <a:spcPct val="150000"/>
                </a:lnSpc>
              </a:pPr>
              <a:r>
                <a:rPr lang="en-US" sz="4500"/>
                <a:t>Sơ đồ mạng điện hạ áp dùng trong sinh hoạt </a:t>
              </a:r>
            </a:p>
          </p:txBody>
        </p:sp>
        <p:sp>
          <p:nvSpPr>
            <p:cNvPr id="23" name="Rectangle: Rounded Corners 22">
              <a:extLst>
                <a:ext uri="{FF2B5EF4-FFF2-40B4-BE49-F238E27FC236}">
                  <a16:creationId xmlns:a16="http://schemas.microsoft.com/office/drawing/2014/main" id="{452335A5-6851-04A4-0998-15D483400BDC}"/>
                </a:ext>
              </a:extLst>
            </p:cNvPr>
            <p:cNvSpPr/>
            <p:nvPr/>
          </p:nvSpPr>
          <p:spPr>
            <a:xfrm>
              <a:off x="1905000" y="3358855"/>
              <a:ext cx="1371600"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rgbClr val="000000"/>
                  </a:solidFill>
                </a:rPr>
                <a:t>II</a:t>
              </a:r>
            </a:p>
          </p:txBody>
        </p:sp>
      </p:grpSp>
      <p:grpSp>
        <p:nvGrpSpPr>
          <p:cNvPr id="24" name="Group 23">
            <a:extLst>
              <a:ext uri="{FF2B5EF4-FFF2-40B4-BE49-F238E27FC236}">
                <a16:creationId xmlns:a16="http://schemas.microsoft.com/office/drawing/2014/main" id="{03733475-979F-516B-B49E-51F7529A74F9}"/>
              </a:ext>
            </a:extLst>
          </p:cNvPr>
          <p:cNvGrpSpPr/>
          <p:nvPr/>
        </p:nvGrpSpPr>
        <p:grpSpPr>
          <a:xfrm>
            <a:off x="1828800" y="6980272"/>
            <a:ext cx="15011400" cy="2041456"/>
            <a:chOff x="1905000" y="2985827"/>
            <a:chExt cx="15011400" cy="2041456"/>
          </a:xfrm>
        </p:grpSpPr>
        <p:sp>
          <p:nvSpPr>
            <p:cNvPr id="25" name="TextBox 24">
              <a:extLst>
                <a:ext uri="{FF2B5EF4-FFF2-40B4-BE49-F238E27FC236}">
                  <a16:creationId xmlns:a16="http://schemas.microsoft.com/office/drawing/2014/main" id="{D4ABB5A0-5608-70F6-03F3-06CA587AC314}"/>
                </a:ext>
              </a:extLst>
            </p:cNvPr>
            <p:cNvSpPr txBox="1"/>
            <p:nvPr/>
          </p:nvSpPr>
          <p:spPr>
            <a:xfrm>
              <a:off x="3810000" y="2985827"/>
              <a:ext cx="13106400" cy="2041456"/>
            </a:xfrm>
            <a:prstGeom prst="rect">
              <a:avLst/>
            </a:prstGeom>
            <a:noFill/>
          </p:spPr>
          <p:txBody>
            <a:bodyPr wrap="square" rtlCol="0">
              <a:spAutoFit/>
            </a:bodyPr>
            <a:lstStyle/>
            <a:p>
              <a:pPr algn="just">
                <a:lnSpc>
                  <a:spcPct val="150000"/>
                </a:lnSpc>
              </a:pPr>
              <a:r>
                <a:rPr lang="en-US" sz="4500"/>
                <a:t>Các thông số kĩ thuật của mạng điện hạ áp dùng trong sinh hoạt</a:t>
              </a:r>
            </a:p>
          </p:txBody>
        </p:sp>
        <p:sp>
          <p:nvSpPr>
            <p:cNvPr id="26" name="Rectangle: Rounded Corners 25">
              <a:extLst>
                <a:ext uri="{FF2B5EF4-FFF2-40B4-BE49-F238E27FC236}">
                  <a16:creationId xmlns:a16="http://schemas.microsoft.com/office/drawing/2014/main" id="{E93500ED-C360-C1B3-39A6-032005D96490}"/>
                </a:ext>
              </a:extLst>
            </p:cNvPr>
            <p:cNvSpPr/>
            <p:nvPr/>
          </p:nvSpPr>
          <p:spPr>
            <a:xfrm>
              <a:off x="1905000" y="3358855"/>
              <a:ext cx="1371600"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rgbClr val="000000"/>
                  </a:solidFill>
                </a:rPr>
                <a:t>III</a:t>
              </a:r>
            </a:p>
          </p:txBody>
        </p:sp>
      </p:grpSp>
    </p:spTree>
    <p:extLst>
      <p:ext uri="{BB962C8B-B14F-4D97-AF65-F5344CB8AC3E}">
        <p14:creationId xmlns:p14="http://schemas.microsoft.com/office/powerpoint/2010/main" val="10981360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54A7548-7321-6841-9879-DBEE5ECEA4F0}"/>
              </a:ext>
            </a:extLst>
          </p:cNvPr>
          <p:cNvSpPr/>
          <p:nvPr/>
        </p:nvSpPr>
        <p:spPr>
          <a:xfrm>
            <a:off x="4248150" y="5448300"/>
            <a:ext cx="9791700" cy="5311997"/>
          </a:xfrm>
          <a:custGeom>
            <a:avLst/>
            <a:gdLst/>
            <a:ahLst/>
            <a:cxnLst/>
            <a:rect l="l" t="t" r="r" b="b"/>
            <a:pathLst>
              <a:path w="15169770" h="8229600">
                <a:moveTo>
                  <a:pt x="0" y="0"/>
                </a:moveTo>
                <a:lnTo>
                  <a:pt x="15169770" y="0"/>
                </a:lnTo>
                <a:lnTo>
                  <a:pt x="15169770" y="8229600"/>
                </a:lnTo>
                <a:lnTo>
                  <a:pt x="0" y="8229600"/>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8F37044B-D781-851C-C76F-DC808ED97C06}"/>
              </a:ext>
            </a:extLst>
          </p:cNvPr>
          <p:cNvSpPr txBox="1"/>
          <p:nvPr/>
        </p:nvSpPr>
        <p:spPr>
          <a:xfrm>
            <a:off x="571500" y="1995306"/>
            <a:ext cx="17145000" cy="3124381"/>
          </a:xfrm>
          <a:prstGeom prst="rect">
            <a:avLst/>
          </a:prstGeom>
          <a:noFill/>
        </p:spPr>
        <p:txBody>
          <a:bodyPr wrap="square" rtlCol="0">
            <a:spAutoFit/>
          </a:bodyPr>
          <a:lstStyle/>
          <a:p>
            <a:pPr algn="ctr">
              <a:lnSpc>
                <a:spcPct val="150000"/>
              </a:lnSpc>
            </a:pPr>
            <a:r>
              <a:rPr lang="en-US" sz="7000" b="1"/>
              <a:t>PHẦN I. KHÁI NIỆM MẠNG ĐIỆN HẠ ÁP </a:t>
            </a:r>
          </a:p>
          <a:p>
            <a:pPr algn="ctr">
              <a:lnSpc>
                <a:spcPct val="150000"/>
              </a:lnSpc>
            </a:pPr>
            <a:r>
              <a:rPr lang="en-US" sz="7000" b="1"/>
              <a:t>DÙNG TRONG SINH HOẠT  </a:t>
            </a:r>
          </a:p>
        </p:txBody>
      </p:sp>
    </p:spTree>
    <p:extLst>
      <p:ext uri="{BB962C8B-B14F-4D97-AF65-F5344CB8AC3E}">
        <p14:creationId xmlns:p14="http://schemas.microsoft.com/office/powerpoint/2010/main" val="22956889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09C0C6D-E10A-DC66-64ED-319C62A5D440}"/>
              </a:ext>
            </a:extLst>
          </p:cNvPr>
          <p:cNvGrpSpPr/>
          <p:nvPr/>
        </p:nvGrpSpPr>
        <p:grpSpPr>
          <a:xfrm>
            <a:off x="723900" y="419100"/>
            <a:ext cx="16840200" cy="1824923"/>
            <a:chOff x="914400" y="876300"/>
            <a:chExt cx="16840200" cy="1824923"/>
          </a:xfrm>
        </p:grpSpPr>
        <p:sp>
          <p:nvSpPr>
            <p:cNvPr id="2" name="Freeform 9">
              <a:extLst>
                <a:ext uri="{FF2B5EF4-FFF2-40B4-BE49-F238E27FC236}">
                  <a16:creationId xmlns:a16="http://schemas.microsoft.com/office/drawing/2014/main" id="{EAD293EE-E75C-14D6-A738-0C7E3623A088}"/>
                </a:ext>
              </a:extLst>
            </p:cNvPr>
            <p:cNvSpPr/>
            <p:nvPr/>
          </p:nvSpPr>
          <p:spPr>
            <a:xfrm>
              <a:off x="914400" y="1257300"/>
              <a:ext cx="1225439" cy="1143000"/>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3">
              <a:extLst>
                <a:ext uri="{FF2B5EF4-FFF2-40B4-BE49-F238E27FC236}">
                  <a16:creationId xmlns:a16="http://schemas.microsoft.com/office/drawing/2014/main" id="{8BC1ACAF-8905-6C2A-7033-C10393ECECA0}"/>
                </a:ext>
              </a:extLst>
            </p:cNvPr>
            <p:cNvSpPr txBox="1"/>
            <p:nvPr/>
          </p:nvSpPr>
          <p:spPr>
            <a:xfrm>
              <a:off x="2438400" y="876300"/>
              <a:ext cx="15316200" cy="182492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Đọc thông tin và trả lời câu hỏi: </a:t>
              </a:r>
              <a:r>
                <a:rPr lang="vi-VN" sz="4000" i="1">
                  <a:solidFill>
                    <a:srgbClr val="C00000"/>
                  </a:solidFill>
                  <a:latin typeface="Arial" panose="020B0604020202020204" pitchFamily="34" charset="0"/>
                  <a:cs typeface="Arial" panose="020B0604020202020204" pitchFamily="34" charset="0"/>
                </a:rPr>
                <a:t>Mạng điện hạ áp dùng trong sinh hoạt có đặc điểm gì và được cấp từ đâu?</a:t>
              </a:r>
              <a:endParaRPr lang="en-US" sz="4000" i="1">
                <a:solidFill>
                  <a:srgbClr val="C00000"/>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5F9D9B91-AED2-1FCC-BF72-492E5C1A68EA}"/>
              </a:ext>
            </a:extLst>
          </p:cNvPr>
          <p:cNvPicPr>
            <a:picLocks noChangeAspect="1"/>
          </p:cNvPicPr>
          <p:nvPr/>
        </p:nvPicPr>
        <p:blipFill>
          <a:blip r:embed="rId4"/>
          <a:stretch>
            <a:fillRect/>
          </a:stretch>
        </p:blipFill>
        <p:spPr>
          <a:xfrm>
            <a:off x="11103490" y="2592263"/>
            <a:ext cx="6455847" cy="7275637"/>
          </a:xfrm>
          <a:prstGeom prst="rect">
            <a:avLst/>
          </a:prstGeom>
        </p:spPr>
      </p:pic>
      <p:grpSp>
        <p:nvGrpSpPr>
          <p:cNvPr id="11" name="Group 10">
            <a:extLst>
              <a:ext uri="{FF2B5EF4-FFF2-40B4-BE49-F238E27FC236}">
                <a16:creationId xmlns:a16="http://schemas.microsoft.com/office/drawing/2014/main" id="{5542832A-A2BD-86FF-46BD-48648727CAF3}"/>
              </a:ext>
            </a:extLst>
          </p:cNvPr>
          <p:cNvGrpSpPr/>
          <p:nvPr/>
        </p:nvGrpSpPr>
        <p:grpSpPr>
          <a:xfrm>
            <a:off x="723900" y="2563996"/>
            <a:ext cx="9715500" cy="7303904"/>
            <a:chOff x="723900" y="2563996"/>
            <a:chExt cx="9715500" cy="7303904"/>
          </a:xfrm>
        </p:grpSpPr>
        <p:sp>
          <p:nvSpPr>
            <p:cNvPr id="9" name="Rectangle 8">
              <a:extLst>
                <a:ext uri="{FF2B5EF4-FFF2-40B4-BE49-F238E27FC236}">
                  <a16:creationId xmlns:a16="http://schemas.microsoft.com/office/drawing/2014/main" id="{EFF81457-F0C0-4A31-C1BF-47501797F574}"/>
                </a:ext>
              </a:extLst>
            </p:cNvPr>
            <p:cNvSpPr/>
            <p:nvPr/>
          </p:nvSpPr>
          <p:spPr>
            <a:xfrm>
              <a:off x="723900" y="3162300"/>
              <a:ext cx="9715500" cy="67056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55D321-7C7F-BB8B-52ED-6715484F91CA}"/>
                </a:ext>
              </a:extLst>
            </p:cNvPr>
            <p:cNvSpPr txBox="1"/>
            <p:nvPr/>
          </p:nvSpPr>
          <p:spPr>
            <a:xfrm>
              <a:off x="1009650" y="3491798"/>
              <a:ext cx="9144000" cy="6138027"/>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3800"/>
                <a:t>Mạng điện hạ áp dùng trong sinh hoạt là mạng điện ba pha bốn dây có điện áp 380/220 V. </a:t>
              </a:r>
              <a:endParaRPr lang="en-US" sz="3800"/>
            </a:p>
            <a:p>
              <a:pPr marL="571500" indent="-571500" algn="just">
                <a:lnSpc>
                  <a:spcPct val="150000"/>
                </a:lnSpc>
                <a:buFont typeface="Wingdings" panose="05000000000000000000" pitchFamily="2" charset="2"/>
                <a:buChar char="§"/>
              </a:pPr>
              <a:r>
                <a:rPr lang="vi-VN" sz="3800"/>
                <a:t>Tải điện của mạng điện sinh hoạt thường phân bố rải rác, có những tải điện ở xa máy biến áp, đặc biệt ở nông thôn, miền núi, hải đảo. </a:t>
              </a:r>
              <a:endParaRPr lang="en-US" sz="3800"/>
            </a:p>
          </p:txBody>
        </p:sp>
        <p:sp>
          <p:nvSpPr>
            <p:cNvPr id="10" name="Freeform 12">
              <a:extLst>
                <a:ext uri="{FF2B5EF4-FFF2-40B4-BE49-F238E27FC236}">
                  <a16:creationId xmlns:a16="http://schemas.microsoft.com/office/drawing/2014/main" id="{656E9921-1D16-C849-C31E-C29BEFB51DC8}"/>
                </a:ext>
              </a:extLst>
            </p:cNvPr>
            <p:cNvSpPr/>
            <p:nvPr/>
          </p:nvSpPr>
          <p:spPr>
            <a:xfrm>
              <a:off x="5410200" y="2563996"/>
              <a:ext cx="1200150" cy="1105638"/>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Tree>
    <p:extLst>
      <p:ext uri="{BB962C8B-B14F-4D97-AF65-F5344CB8AC3E}">
        <p14:creationId xmlns:p14="http://schemas.microsoft.com/office/powerpoint/2010/main" val="3623380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2C268-1A26-C3A5-4DB4-B9ADFA87B0C6}"/>
              </a:ext>
            </a:extLst>
          </p:cNvPr>
          <p:cNvSpPr/>
          <p:nvPr/>
        </p:nvSpPr>
        <p:spPr>
          <a:xfrm>
            <a:off x="5791200" y="876300"/>
            <a:ext cx="6705600" cy="13716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PHÂN LOẠI </a:t>
            </a:r>
          </a:p>
        </p:txBody>
      </p:sp>
      <p:sp>
        <p:nvSpPr>
          <p:cNvPr id="3" name="Rectangle: Rounded Corners 2">
            <a:extLst>
              <a:ext uri="{FF2B5EF4-FFF2-40B4-BE49-F238E27FC236}">
                <a16:creationId xmlns:a16="http://schemas.microsoft.com/office/drawing/2014/main" id="{942EB3A7-F791-0791-0E0F-220A67155262}"/>
              </a:ext>
            </a:extLst>
          </p:cNvPr>
          <p:cNvSpPr/>
          <p:nvPr/>
        </p:nvSpPr>
        <p:spPr>
          <a:xfrm>
            <a:off x="990600" y="3771900"/>
            <a:ext cx="7848600" cy="3429000"/>
          </a:xfrm>
          <a:prstGeom prst="roundRect">
            <a:avLst>
              <a:gd name="adj" fmla="val 875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Tải điện sinh hoạt cộng đồng, thông thường là tải ba pha có công suất khá lớn</a:t>
            </a:r>
            <a:r>
              <a:rPr lang="en-US" sz="4000">
                <a:solidFill>
                  <a:schemeClr val="tx1"/>
                </a:solidFill>
              </a:rPr>
              <a:t>.</a:t>
            </a:r>
          </a:p>
        </p:txBody>
      </p:sp>
      <p:sp>
        <p:nvSpPr>
          <p:cNvPr id="4" name="Rectangle: Rounded Corners 3">
            <a:extLst>
              <a:ext uri="{FF2B5EF4-FFF2-40B4-BE49-F238E27FC236}">
                <a16:creationId xmlns:a16="http://schemas.microsoft.com/office/drawing/2014/main" id="{50339DD0-93CE-A86E-5234-20E970E51C62}"/>
              </a:ext>
            </a:extLst>
          </p:cNvPr>
          <p:cNvSpPr/>
          <p:nvPr/>
        </p:nvSpPr>
        <p:spPr>
          <a:xfrm>
            <a:off x="9448802" y="3771900"/>
            <a:ext cx="7848600" cy="3429000"/>
          </a:xfrm>
          <a:prstGeom prst="roundRect">
            <a:avLst>
              <a:gd name="adj" fmla="val 875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Tải điện sinh hoạt gia đình, thông thường là tải một pha có công suất nhỏ</a:t>
            </a:r>
            <a:r>
              <a:rPr lang="en-US" sz="4000">
                <a:solidFill>
                  <a:schemeClr val="tx1"/>
                </a:solidFill>
              </a:rPr>
              <a:t>.</a:t>
            </a:r>
          </a:p>
        </p:txBody>
      </p:sp>
      <p:cxnSp>
        <p:nvCxnSpPr>
          <p:cNvPr id="6" name="Straight Connector 5">
            <a:extLst>
              <a:ext uri="{FF2B5EF4-FFF2-40B4-BE49-F238E27FC236}">
                <a16:creationId xmlns:a16="http://schemas.microsoft.com/office/drawing/2014/main" id="{50AC945D-A6D6-6339-9FB0-129D34361835}"/>
              </a:ext>
            </a:extLst>
          </p:cNvPr>
          <p:cNvCxnSpPr>
            <a:stCxn id="2" idx="2"/>
            <a:endCxn id="3" idx="0"/>
          </p:cNvCxnSpPr>
          <p:nvPr/>
        </p:nvCxnSpPr>
        <p:spPr>
          <a:xfrm rot="5400000">
            <a:off x="6267450" y="895350"/>
            <a:ext cx="1524000" cy="42291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AC3869-A3A4-F953-3428-D7DDF996B690}"/>
              </a:ext>
            </a:extLst>
          </p:cNvPr>
          <p:cNvCxnSpPr>
            <a:cxnSpLocks/>
            <a:stCxn id="2" idx="2"/>
            <a:endCxn id="4" idx="0"/>
          </p:cNvCxnSpPr>
          <p:nvPr/>
        </p:nvCxnSpPr>
        <p:spPr>
          <a:xfrm rot="16200000" flipH="1">
            <a:off x="10496551" y="895349"/>
            <a:ext cx="1524000" cy="4229102"/>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E502B63A-D1B7-17CD-EBE7-C77C1FA5FD81}"/>
              </a:ext>
            </a:extLst>
          </p:cNvPr>
          <p:cNvSpPr/>
          <p:nvPr/>
        </p:nvSpPr>
        <p:spPr>
          <a:xfrm>
            <a:off x="3208734" y="7851823"/>
            <a:ext cx="11260932" cy="2435177"/>
          </a:xfrm>
          <a:custGeom>
            <a:avLst/>
            <a:gdLst/>
            <a:ahLst/>
            <a:cxnLst/>
            <a:rect l="l" t="t" r="r" b="b"/>
            <a:pathLst>
              <a:path w="16230600" h="3509867">
                <a:moveTo>
                  <a:pt x="0" y="0"/>
                </a:moveTo>
                <a:lnTo>
                  <a:pt x="16230600" y="0"/>
                </a:lnTo>
                <a:lnTo>
                  <a:pt x="16230600" y="3509868"/>
                </a:lnTo>
                <a:lnTo>
                  <a:pt x="0" y="3509868"/>
                </a:lnTo>
                <a:lnTo>
                  <a:pt x="0" y="0"/>
                </a:lnTo>
                <a:close/>
              </a:path>
            </a:pathLst>
          </a:custGeom>
          <a:blipFill>
            <a:blip r:embed="rId2"/>
            <a:stretch>
              <a:fillRect/>
            </a:stretch>
          </a:blipFill>
        </p:spPr>
      </p:sp>
    </p:spTree>
    <p:extLst>
      <p:ext uri="{BB962C8B-B14F-4D97-AF65-F5344CB8AC3E}">
        <p14:creationId xmlns:p14="http://schemas.microsoft.com/office/powerpoint/2010/main" val="3826311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85C96F-E14B-7E9C-E011-547472F517C9}"/>
              </a:ext>
            </a:extLst>
          </p:cNvPr>
          <p:cNvGrpSpPr/>
          <p:nvPr/>
        </p:nvGrpSpPr>
        <p:grpSpPr>
          <a:xfrm>
            <a:off x="-1524000" y="723900"/>
            <a:ext cx="20343812" cy="8471630"/>
            <a:chOff x="-1524000" y="723900"/>
            <a:chExt cx="20343812" cy="8471630"/>
          </a:xfrm>
        </p:grpSpPr>
        <p:pic>
          <p:nvPicPr>
            <p:cNvPr id="2050" name="Picture 2" descr="Mô phỏng quá trình truyền tải điện năng từ các nhà máy điện đến các hộ gia đình. (Ảnh: Sưu tầm Internet)">
              <a:extLst>
                <a:ext uri="{FF2B5EF4-FFF2-40B4-BE49-F238E27FC236}">
                  <a16:creationId xmlns:a16="http://schemas.microsoft.com/office/drawing/2014/main" id="{EC24E23D-95EF-7756-4639-3F720DFE64C8}"/>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524000" y="723900"/>
              <a:ext cx="20343812" cy="7628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D89A490-EFF0-FC33-35DA-50BC2FFF5007}"/>
                </a:ext>
              </a:extLst>
            </p:cNvPr>
            <p:cNvSpPr txBox="1"/>
            <p:nvPr/>
          </p:nvSpPr>
          <p:spPr>
            <a:xfrm>
              <a:off x="1914525" y="8496300"/>
              <a:ext cx="14458950" cy="699230"/>
            </a:xfrm>
            <a:prstGeom prst="rect">
              <a:avLst/>
            </a:prstGeom>
            <a:noFill/>
          </p:spPr>
          <p:txBody>
            <a:bodyPr wrap="square">
              <a:spAutoFit/>
            </a:bodyPr>
            <a:lstStyle/>
            <a:p>
              <a:pPr algn="ctr">
                <a:lnSpc>
                  <a:spcPct val="150000"/>
                </a:lnSpc>
              </a:pPr>
              <a:r>
                <a:rPr lang="en-US" sz="3000" i="1">
                  <a:solidFill>
                    <a:srgbClr val="0070C0"/>
                  </a:solidFill>
                  <a:latin typeface="Arial" panose="020B0604020202020204" pitchFamily="34" charset="0"/>
                  <a:cs typeface="Arial" panose="020B0604020202020204" pitchFamily="34" charset="0"/>
                </a:rPr>
                <a:t>Quá trình truyền tải điện năng từ các nhà máy điện đến các hộ gia đình</a:t>
              </a:r>
            </a:p>
          </p:txBody>
        </p:sp>
      </p:grpSp>
    </p:spTree>
    <p:extLst>
      <p:ext uri="{BB962C8B-B14F-4D97-AF65-F5344CB8AC3E}">
        <p14:creationId xmlns:p14="http://schemas.microsoft.com/office/powerpoint/2010/main" val="977488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54A7548-7321-6841-9879-DBEE5ECEA4F0}"/>
              </a:ext>
            </a:extLst>
          </p:cNvPr>
          <p:cNvSpPr/>
          <p:nvPr/>
        </p:nvSpPr>
        <p:spPr>
          <a:xfrm>
            <a:off x="4248150" y="5448300"/>
            <a:ext cx="9791700" cy="5311997"/>
          </a:xfrm>
          <a:custGeom>
            <a:avLst/>
            <a:gdLst/>
            <a:ahLst/>
            <a:cxnLst/>
            <a:rect l="l" t="t" r="r" b="b"/>
            <a:pathLst>
              <a:path w="15169770" h="8229600">
                <a:moveTo>
                  <a:pt x="0" y="0"/>
                </a:moveTo>
                <a:lnTo>
                  <a:pt x="15169770" y="0"/>
                </a:lnTo>
                <a:lnTo>
                  <a:pt x="15169770" y="8229600"/>
                </a:lnTo>
                <a:lnTo>
                  <a:pt x="0" y="8229600"/>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8F37044B-D781-851C-C76F-DC808ED97C06}"/>
              </a:ext>
            </a:extLst>
          </p:cNvPr>
          <p:cNvSpPr txBox="1"/>
          <p:nvPr/>
        </p:nvSpPr>
        <p:spPr>
          <a:xfrm>
            <a:off x="571500" y="1995306"/>
            <a:ext cx="17145000" cy="31243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0E0E0E"/>
                </a:solidFill>
                <a:effectLst/>
                <a:uLnTx/>
                <a:uFillTx/>
                <a:latin typeface="Arial"/>
                <a:ea typeface="+mn-ea"/>
                <a:cs typeface="+mn-cs"/>
              </a:rPr>
              <a:t>PHẦN II. </a:t>
            </a:r>
            <a:r>
              <a:rPr kumimoji="0" lang="vi-VN" sz="7000" b="1" i="0" u="none" strike="noStrike" kern="1200" cap="none" spc="0" normalizeH="0" baseline="0" noProof="0">
                <a:ln>
                  <a:noFill/>
                </a:ln>
                <a:solidFill>
                  <a:srgbClr val="0E0E0E"/>
                </a:solidFill>
                <a:effectLst/>
                <a:uLnTx/>
                <a:uFillTx/>
                <a:latin typeface="Arial"/>
                <a:ea typeface="+mn-ea"/>
                <a:cs typeface="+mn-cs"/>
              </a:rPr>
              <a:t>SƠ ĐỒ MẠNG ĐIỆN HẠ ÁP DÙNG TRONG SINH HOẠT </a:t>
            </a:r>
          </a:p>
        </p:txBody>
      </p:sp>
    </p:spTree>
    <p:extLst>
      <p:ext uri="{BB962C8B-B14F-4D97-AF65-F5344CB8AC3E}">
        <p14:creationId xmlns:p14="http://schemas.microsoft.com/office/powerpoint/2010/main" val="20531647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ctric Power System by Slidesgo">
  <a:themeElements>
    <a:clrScheme name="Simple Light">
      <a:dk1>
        <a:srgbClr val="0E0E0E"/>
      </a:dk1>
      <a:lt1>
        <a:srgbClr val="ECECEC"/>
      </a:lt1>
      <a:dk2>
        <a:srgbClr val="3D3D3D"/>
      </a:dk2>
      <a:lt2>
        <a:srgbClr val="F5BC6F"/>
      </a:lt2>
      <a:accent1>
        <a:srgbClr val="F1A433"/>
      </a:accent1>
      <a:accent2>
        <a:srgbClr val="AE7F39"/>
      </a:accent2>
      <a:accent3>
        <a:srgbClr val="AC7D0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1796</Words>
  <Application>Microsoft Office PowerPoint</Application>
  <PresentationFormat>Custom</PresentationFormat>
  <Paragraphs>125</Paragraphs>
  <Slides>33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Wingdings</vt:lpstr>
      <vt:lpstr>Istok Web</vt:lpstr>
      <vt:lpstr>Secular One</vt:lpstr>
      <vt:lpstr>Arial</vt:lpstr>
      <vt:lpstr>Calibri</vt:lpstr>
      <vt:lpstr>Office Theme</vt:lpstr>
      <vt:lpstr>Electric Power System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Thảo Đào</cp:lastModifiedBy>
  <cp:revision>3</cp:revision>
  <dcterms:created xsi:type="dcterms:W3CDTF">2006-08-16T00:00:00Z</dcterms:created>
  <dcterms:modified xsi:type="dcterms:W3CDTF">2024-08-17T02:48:25Z</dcterms:modified>
  <dc:identifier>DAGN_NtKVXI</dc:identifier>
</cp:coreProperties>
</file>