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notesMasterIdLst>
    <p:notesMasterId r:id="rId32"/>
  </p:notesMasterIdLst>
  <p:sldIdLst>
    <p:sldId id="256" r:id="rId3"/>
    <p:sldId id="354" r:id="rId4"/>
    <p:sldId id="27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283" r:id="rId14"/>
    <p:sldId id="334" r:id="rId15"/>
    <p:sldId id="314" r:id="rId16"/>
    <p:sldId id="336" r:id="rId17"/>
    <p:sldId id="337" r:id="rId18"/>
    <p:sldId id="316" r:id="rId19"/>
    <p:sldId id="339" r:id="rId20"/>
    <p:sldId id="340" r:id="rId21"/>
    <p:sldId id="341" r:id="rId22"/>
    <p:sldId id="342" r:id="rId23"/>
    <p:sldId id="319" r:id="rId24"/>
    <p:sldId id="264" r:id="rId25"/>
    <p:sldId id="261" r:id="rId26"/>
    <p:sldId id="262" r:id="rId27"/>
    <p:sldId id="265" r:id="rId28"/>
    <p:sldId id="266" r:id="rId29"/>
    <p:sldId id="35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048DA4"/>
    <a:srgbClr val="F26532"/>
    <a:srgbClr val="EE8640"/>
    <a:srgbClr val="006673"/>
    <a:srgbClr val="05A0B8"/>
    <a:srgbClr val="A3DBE1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63" d="100"/>
          <a:sy n="63" d="100"/>
        </p:scale>
        <p:origin x="6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1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2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9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2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20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7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rectangular object with pink zigzag lines&#10;&#10;Description automatically generated">
            <a:extLst>
              <a:ext uri="{FF2B5EF4-FFF2-40B4-BE49-F238E27FC236}">
                <a16:creationId xmlns:a16="http://schemas.microsoft.com/office/drawing/2014/main" id="{1F40329B-4654-9461-C905-9BFE3ED31A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gif"/><Relationship Id="rId11" Type="http://schemas.openxmlformats.org/officeDocument/2006/relationships/image" Target="../media/image13.pn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64B8127-D6AB-33BD-AB0A-295607D7CDDD}"/>
              </a:ext>
            </a:extLst>
          </p:cNvPr>
          <p:cNvSpPr txBox="1"/>
          <p:nvPr/>
        </p:nvSpPr>
        <p:spPr>
          <a:xfrm>
            <a:off x="7752193" y="5442631"/>
            <a:ext cx="30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 THÀNH+TRỌNG QUYỀN</a:t>
            </a:r>
          </a:p>
        </p:txBody>
      </p:sp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2928469" y="2118637"/>
            <a:ext cx="6335062" cy="2683763"/>
          </a:xfrm>
          <a:custGeom>
            <a:avLst/>
            <a:gdLst/>
            <a:ahLst/>
            <a:cxnLst/>
            <a:rect l="l" t="t" r="r" b="b"/>
            <a:pathLst>
              <a:path w="9502593" h="4025644">
                <a:moveTo>
                  <a:pt x="0" y="0"/>
                </a:moveTo>
                <a:lnTo>
                  <a:pt x="9502594" y="0"/>
                </a:lnTo>
                <a:lnTo>
                  <a:pt x="9502594" y="4025644"/>
                </a:lnTo>
                <a:lnTo>
                  <a:pt x="0" y="40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761102">
            <a:off x="8252202" y="283779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54522" y="3025820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3472497" y="2002842"/>
            <a:ext cx="4747564" cy="11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Barrio"/>
                <a:ea typeface="+mn-ea"/>
                <a:cs typeface="+mn-cs"/>
              </a:rPr>
              <a:t>UNIT1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67939" y="2895368"/>
            <a:ext cx="3077931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aboo"/>
                <a:ea typeface="+mn-ea"/>
                <a:cs typeface="+mn-cs"/>
              </a:rPr>
              <a:t>Family Life</a:t>
            </a:r>
          </a:p>
        </p:txBody>
      </p:sp>
      <p:sp>
        <p:nvSpPr>
          <p:cNvPr id="8" name="Freeform 8"/>
          <p:cNvSpPr/>
          <p:nvPr/>
        </p:nvSpPr>
        <p:spPr>
          <a:xfrm>
            <a:off x="6310045" y="5114074"/>
            <a:ext cx="5196155" cy="1058126"/>
          </a:xfrm>
          <a:custGeom>
            <a:avLst/>
            <a:gdLst/>
            <a:ahLst/>
            <a:cxnLst/>
            <a:rect l="l" t="t" r="r" b="b"/>
            <a:pathLst>
              <a:path w="7794232" h="1587189">
                <a:moveTo>
                  <a:pt x="0" y="0"/>
                </a:moveTo>
                <a:lnTo>
                  <a:pt x="7794232" y="0"/>
                </a:lnTo>
                <a:lnTo>
                  <a:pt x="7794232" y="1587189"/>
                </a:lnTo>
                <a:lnTo>
                  <a:pt x="0" y="158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 rot="10434">
            <a:off x="6741653" y="5805613"/>
            <a:ext cx="4184303" cy="0"/>
          </a:xfrm>
          <a:prstGeom prst="line">
            <a:avLst/>
          </a:prstGeom>
          <a:ln w="38100" cap="flat">
            <a:solidFill>
              <a:srgbClr val="DF607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329096" y="5290029"/>
            <a:ext cx="1753201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25" b="0" i="0" u="none" strike="noStrike" kern="1200" cap="none" spc="0" normalizeH="0" baseline="0" noProof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Name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87F1E-0190-4EB0-162D-A0E0118CE1F9}"/>
              </a:ext>
            </a:extLst>
          </p:cNvPr>
          <p:cNvSpPr txBox="1"/>
          <p:nvPr/>
        </p:nvSpPr>
        <p:spPr>
          <a:xfrm>
            <a:off x="2520890" y="3827628"/>
            <a:ext cx="32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3DE06-F795-E1D7-EF25-29A986C1F727}"/>
              </a:ext>
            </a:extLst>
          </p:cNvPr>
          <p:cNvSpPr txBox="1"/>
          <p:nvPr/>
        </p:nvSpPr>
        <p:spPr>
          <a:xfrm>
            <a:off x="5725004" y="379685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6714"/>
              </a:solidFill>
              <a:effectLst/>
              <a:uLnTx/>
              <a:uFillTx/>
              <a:latin typeface="UTM Facebook K&amp;T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B8A10-C8CA-4777-0F35-F5E9D7012C8D}"/>
              </a:ext>
            </a:extLst>
          </p:cNvPr>
          <p:cNvSpPr txBox="1"/>
          <p:nvPr/>
        </p:nvSpPr>
        <p:spPr>
          <a:xfrm>
            <a:off x="4782596" y="3796849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26714"/>
                </a:solidFill>
                <a:latin typeface="UTM Facebook K&amp;T" pitchFamily="18" charset="0"/>
              </a:rPr>
              <a:t>LANGUAGE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23" y="120459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57DC0CBA-134F-466B-4901-C2A28E8DCBD9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77" y="873623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BE6E157E-F420-A269-8F5E-1398CE9F8A65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97" y="2395568"/>
            <a:ext cx="8462391" cy="293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1" y="285817"/>
            <a:ext cx="5605349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0728" y="4573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352" y="538148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300196" y="1687682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consonant blends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6158" y="101874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875560" y="1755940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5019" y="119349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4741925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651502"/>
            <a:ext cx="883025" cy="18956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61811" y="1205082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with 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709995"/>
            <a:ext cx="9352334" cy="4584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704451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688487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7" y="3611613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116" y="4580476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834" y="5189521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the sentences with the words in Task 1.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/>
              <a:t> to 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/>
              <a:t> to 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44069"/>
              </p:ext>
            </p:extLst>
          </p:nvPr>
        </p:nvGraphicFramePr>
        <p:xfrm>
          <a:off x="1548273" y="2134430"/>
          <a:ext cx="8520600" cy="360927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99937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3695551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425112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50243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5523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5523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452400" y="1682742"/>
            <a:ext cx="2185942" cy="34953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347612" y="1661187"/>
            <a:ext cx="2063785" cy="3462065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2930252" y="2567337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ean-up-song-the-kiboomers-preschool-songs-and-nursery-rhymes-for-the-classroom-or-daycare">
            <a:hlinkClick r:id="" action="ppaction://media"/>
            <a:extLst>
              <a:ext uri="{FF2B5EF4-FFF2-40B4-BE49-F238E27FC236}">
                <a16:creationId xmlns:a16="http://schemas.microsoft.com/office/drawing/2014/main" id="{B5A8C58D-3F22-372D-EAA6-905F599C22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6" y="596348"/>
            <a:ext cx="12198347" cy="6336079"/>
          </a:xfr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2EFB2A42-93D6-0E4A-1697-9C261E512B87}"/>
              </a:ext>
            </a:extLst>
          </p:cNvPr>
          <p:cNvSpPr/>
          <p:nvPr/>
        </p:nvSpPr>
        <p:spPr>
          <a:xfrm>
            <a:off x="5286723" y="0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33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81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67953" y="1097423"/>
            <a:ext cx="6965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isn‘t doing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watching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are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tidying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trying</a:t>
            </a: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45" y="1746790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180" y="2895967"/>
            <a:ext cx="1463339" cy="24711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0" y="2150188"/>
            <a:ext cx="1047287" cy="17685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7" y="3893451"/>
            <a:ext cx="3732950" cy="2799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8801" y="341623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333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112305" y="4231196"/>
            <a:ext cx="4036021" cy="113522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53919 7.40741E-7 L 0.53919 0.01782 L 4.58333E-6 0.01782 L 4.58333E-6 7.40741E-7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1028 -1.11111E-6 L 0.01028 0.33033 L 1.66667E-6 0.33033 L 1.66667E-6 -1.11111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3.7037E-6 L 5.55112E-1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77" y="162554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4289" y="3178171"/>
            <a:ext cx="1094296" cy="18479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6" y="2450278"/>
            <a:ext cx="984038" cy="1661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78" y="2824559"/>
            <a:ext cx="3757965" cy="2818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goes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157" y="156608"/>
            <a:ext cx="619642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1: He ( go ) to school everyday </a:t>
            </a:r>
            <a:endParaRPr lang="vi-VN" sz="4267" b="1" dirty="0">
              <a:solidFill>
                <a:prstClr val="white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Gone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going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go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01029 1.85185E-6 L 0.01029 0.33032 L -2.70833E-6 0.33032 L -2.70833E-6 1.85185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53919 -1.11111E-6 L 0.53919 0.01783 L 2.91667E-6 0.01783 L 2.91667E-6 -1.11111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01028 -7.40741E-7 L 0.01028 0.33032 L 3.95833E-6 0.33032 L 3.95833E-6 -7.40741E-7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79" y="3387103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4591" y="2733543"/>
            <a:ext cx="1079781" cy="1823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64" y="2144034"/>
            <a:ext cx="886609" cy="149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6" y="3835001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Amn’t reading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111" y="402047"/>
            <a:ext cx="625370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2: I ( not read ) a book at the moment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reads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don’t read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reading 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01029 -1.48148E-6 L 0.01029 0.33033 L -1.25E-6 0.33033 L -1.25E-6 -1.48148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53919 2.22222E-6 L 0.53919 0.01782 L -2.08333E-7 0.01782 L -2.08333E-7 2.2222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1029 7.40741E-7 L 0.01029 0.33032 L -3.95833E-6 0.33032 L -3.95833E-6 7.40741E-7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50465" y="2448872"/>
            <a:ext cx="1430166" cy="9931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coming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0"/>
            <a:ext cx="651427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3: look! The train ( come )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... Come ?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comes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30" y="2634915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916" y="3043767"/>
            <a:ext cx="1035874" cy="17492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66" y="2229591"/>
            <a:ext cx="1174969" cy="13972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93" y="3381266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24" y="1097363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566695" y="5187770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were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3041" y="359953"/>
            <a:ext cx="576305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vi-VN" sz="4267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4: you (be ) a student ?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D.right</a:t>
              </a:r>
              <a:endParaRPr lang="vi-VN" sz="18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050454" y="3111769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181277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3252273" y="527223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Am  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1028 3.7037E-6 L 0.01028 0.33032 L 4.375E-6 0.33032 L 4.375E-6 3.7037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5392 -4.07407E-6 L 0.5392 0.01783 L -2.29167E-6 0.01783 L -2.29167E-6 -4.07407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01029 -1.85185E-6 L 0.01029 0.33033 L -4.375E-6 0.33033 L -4.375E-6 -1.8518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5490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2876" y="1747165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76526" y="2691589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Do exercises in the workbook.</a:t>
            </a:r>
          </a:p>
          <a:p>
            <a:pPr lvl="0"/>
            <a:r>
              <a:rPr lang="en-US" sz="3200" dirty="0"/>
              <a:t>- Prepare 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1343" y="4678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6558225" y="2582798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40" y="2970365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06" y="943428"/>
            <a:ext cx="4524264" cy="33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7B91C30D-3E70-D75C-C795-DA93B0F3AE07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02" y="1001390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93F482D6-9DF3-8811-2B0F-F86AD334F4FA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A6BD3FB6-BD15-F53C-5B1A-8096CFD87A5E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86" y="1001390"/>
            <a:ext cx="5305004" cy="37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E73585F7-1596-748E-FBC8-79F32A932D10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1180214"/>
            <a:ext cx="4447585" cy="3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4D353762-606F-DAED-A5F5-E3189ABBCEB0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  <p:sp>
        <p:nvSpPr>
          <p:cNvPr id="2" name="Rounded Rectangle 57">
            <a:extLst>
              <a:ext uri="{FF2B5EF4-FFF2-40B4-BE49-F238E27FC236}">
                <a16:creationId xmlns:a16="http://schemas.microsoft.com/office/drawing/2014/main" id="{9B6D15A5-1B76-BA5C-5AF8-9AC2E6B301AA}"/>
              </a:ext>
            </a:extLst>
          </p:cNvPr>
          <p:cNvSpPr/>
          <p:nvPr/>
        </p:nvSpPr>
        <p:spPr>
          <a:xfrm>
            <a:off x="5286723" y="0"/>
            <a:ext cx="1789938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VOCABULARY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594</Words>
  <Application>Microsoft Office PowerPoint</Application>
  <PresentationFormat>Widescreen</PresentationFormat>
  <Paragraphs>137</Paragraphs>
  <Slides>29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Adobe Gothic Std B</vt:lpstr>
      <vt:lpstr>Arial</vt:lpstr>
      <vt:lpstr>Barrio</vt:lpstr>
      <vt:lpstr>Bellaboo</vt:lpstr>
      <vt:lpstr>Bookman Old Style</vt:lpstr>
      <vt:lpstr>Calibri</vt:lpstr>
      <vt:lpstr>Calibri body</vt:lpstr>
      <vt:lpstr>Calibri Light</vt:lpstr>
      <vt:lpstr>Montserrat</vt:lpstr>
      <vt:lpstr>More Sugar</vt:lpstr>
      <vt:lpstr>Muli Regular</vt:lpstr>
      <vt:lpstr>Myriad Pro</vt:lpstr>
      <vt:lpstr>Nunito Light</vt:lpstr>
      <vt:lpstr>Times New Roman</vt:lpstr>
      <vt:lpstr>UTM Facebook K&amp;T</vt:lpstr>
      <vt:lpstr>UTMAvoBold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trang phung</cp:lastModifiedBy>
  <cp:revision>26</cp:revision>
  <dcterms:created xsi:type="dcterms:W3CDTF">2022-03-27T14:17:21Z</dcterms:created>
  <dcterms:modified xsi:type="dcterms:W3CDTF">2025-10-22T11:26:01Z</dcterms:modified>
</cp:coreProperties>
</file>