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67" r:id="rId2"/>
    <p:sldId id="264" r:id="rId3"/>
    <p:sldId id="256" r:id="rId4"/>
    <p:sldId id="259" r:id="rId5"/>
    <p:sldId id="266" r:id="rId6"/>
    <p:sldId id="262" r:id="rId7"/>
    <p:sldId id="257" r:id="rId8"/>
    <p:sldId id="265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Inter Bold" panose="020B0802030000000004" pitchFamily="34" charset="0"/>
      <p:regular r:id="rId19"/>
      <p:bold r:id="rId20"/>
    </p:embeddedFont>
    <p:embeddedFont>
      <p:font typeface="IOWAN OLD STYLE ROMAN" panose="02040602040506020204" pitchFamily="18" charset="77"/>
      <p:regular r:id="rId21"/>
    </p:embeddedFont>
    <p:embeddedFont>
      <p:font typeface="IOWAN OLD STYLE ROMAN" panose="02040602040506020204" pitchFamily="18" charset="77"/>
      <p:regular r:id="rId21"/>
    </p:embeddedFont>
    <p:embeddedFont>
      <p:font typeface="Oswald Bold" pitchFamily="2" charset="77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73" autoAdjust="0"/>
  </p:normalViewPr>
  <p:slideViewPr>
    <p:cSldViewPr>
      <p:cViewPr varScale="1">
        <p:scale>
          <a:sx n="71" d="100"/>
          <a:sy n="71" d="100"/>
        </p:scale>
        <p:origin x="7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7B66-8110-CE42-9280-3F75DB2FAD43}" type="datetimeFigureOut">
              <a:rPr lang="en-VN" smtClean="0"/>
              <a:t>4/11/25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29FA4-6BF6-4240-89A4-60347A21C65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127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www.pinkcatgames.com</a:t>
            </a:r>
            <a:r>
              <a:rPr lang="en-US" dirty="0"/>
              <a:t>/games/quiz-wheel/</a:t>
            </a:r>
            <a:r>
              <a:rPr lang="en-US" dirty="0" err="1"/>
              <a:t>Quiz-Wheel-Game.php?game_id</a:t>
            </a:r>
            <a:r>
              <a:rPr lang="en-US" dirty="0"/>
              <a:t>=13&amp;savedgame_id=1448798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29FA4-6BF6-4240-89A4-60347A21C65B}" type="slidenum">
              <a:rPr lang="en-VN" smtClean="0"/>
              <a:t>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9710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hyperlink" Target="https://www.pinkcatgames.com/games/quiz-wheel/Quiz-Wheel-Game.php?game_id=13&amp;savedgame_id=1448798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22B8A8-9637-BBE3-67B9-298F9CCFB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8288000" cy="1040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121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3"/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18050" y="-171333"/>
            <a:ext cx="13628073" cy="1952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69"/>
              </a:lnSpc>
            </a:pPr>
            <a:r>
              <a:rPr lang="en-US" sz="9600" b="1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WARM-UP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130612" y="3797728"/>
            <a:ext cx="13170269" cy="4998249"/>
            <a:chOff x="0" y="-668033"/>
            <a:chExt cx="3468713" cy="1316413"/>
          </a:xfrm>
        </p:grpSpPr>
        <p:sp>
          <p:nvSpPr>
            <p:cNvPr id="5" name="Freeform 5"/>
            <p:cNvSpPr/>
            <p:nvPr/>
          </p:nvSpPr>
          <p:spPr>
            <a:xfrm>
              <a:off x="178933" y="-668033"/>
              <a:ext cx="3289780" cy="1316413"/>
            </a:xfrm>
            <a:custGeom>
              <a:avLst/>
              <a:gdLst/>
              <a:ahLst/>
              <a:cxnLst/>
              <a:rect l="l" t="t" r="r" b="b"/>
              <a:pathLst>
                <a:path w="3134545" h="176954">
                  <a:moveTo>
                    <a:pt x="65050" y="0"/>
                  </a:moveTo>
                  <a:lnTo>
                    <a:pt x="3069495" y="0"/>
                  </a:lnTo>
                  <a:cubicBezTo>
                    <a:pt x="3086747" y="0"/>
                    <a:pt x="3103293" y="6853"/>
                    <a:pt x="3115492" y="19053"/>
                  </a:cubicBezTo>
                  <a:cubicBezTo>
                    <a:pt x="3127691" y="31252"/>
                    <a:pt x="3134545" y="47798"/>
                    <a:pt x="3134545" y="65050"/>
                  </a:cubicBezTo>
                  <a:lnTo>
                    <a:pt x="3134545" y="111904"/>
                  </a:lnTo>
                  <a:cubicBezTo>
                    <a:pt x="3134545" y="147830"/>
                    <a:pt x="3105421" y="176954"/>
                    <a:pt x="3069495" y="176954"/>
                  </a:cubicBezTo>
                  <a:lnTo>
                    <a:pt x="65050" y="176954"/>
                  </a:lnTo>
                  <a:cubicBezTo>
                    <a:pt x="47798" y="176954"/>
                    <a:pt x="31252" y="170100"/>
                    <a:pt x="19053" y="157901"/>
                  </a:cubicBezTo>
                  <a:cubicBezTo>
                    <a:pt x="6853" y="145702"/>
                    <a:pt x="0" y="129156"/>
                    <a:pt x="0" y="111904"/>
                  </a:cubicBezTo>
                  <a:lnTo>
                    <a:pt x="0" y="65050"/>
                  </a:lnTo>
                  <a:cubicBezTo>
                    <a:pt x="0" y="29124"/>
                    <a:pt x="29124" y="0"/>
                    <a:pt x="6505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B2E32">
                    <a:alpha val="100000"/>
                  </a:srgbClr>
                </a:gs>
                <a:gs pos="100000">
                  <a:srgbClr val="24242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algn="ctr"/>
              <a:r>
                <a:rPr lang="en-VN" sz="6600" b="1" u="sng" dirty="0">
                  <a:solidFill>
                    <a:schemeClr val="bg1"/>
                  </a:solidFill>
                  <a:latin typeface="Cooper Black" panose="0208090404030B020404" pitchFamily="18" charset="77"/>
                </a:rPr>
                <a:t>RULES</a:t>
              </a:r>
            </a:p>
            <a:p>
              <a:pPr algn="ctr"/>
              <a:endParaRPr lang="en-VN" sz="6600" b="1" dirty="0">
                <a:solidFill>
                  <a:schemeClr val="bg1"/>
                </a:solidFill>
                <a:latin typeface="Cooper Black" panose="0208090404030B020404" pitchFamily="18" charset="77"/>
              </a:endParaRPr>
            </a:p>
            <a:p>
              <a:r>
                <a:rPr lang="en-VN" sz="6600" b="1" dirty="0">
                  <a:solidFill>
                    <a:schemeClr val="bg1"/>
                  </a:solidFill>
                  <a:latin typeface="Cooper Black" panose="0208090404030B020404" pitchFamily="18" charset="77"/>
                </a:rPr>
                <a:t>          - Spin the wheel</a:t>
              </a:r>
            </a:p>
            <a:p>
              <a:r>
                <a:rPr lang="en-US" sz="6600" b="1" dirty="0">
                  <a:solidFill>
                    <a:schemeClr val="bg1"/>
                  </a:solidFill>
                  <a:latin typeface="Cooper Black" panose="0208090404030B020404" pitchFamily="18" charset="77"/>
                </a:rPr>
                <a:t>          (Spin X, lose a turn)</a:t>
              </a:r>
            </a:p>
            <a:p>
              <a:r>
                <a:rPr lang="en-VN" sz="6600" b="1" dirty="0">
                  <a:solidFill>
                    <a:schemeClr val="bg1"/>
                  </a:solidFill>
                  <a:latin typeface="Cooper Black" panose="0208090404030B020404" pitchFamily="18" charset="77"/>
                </a:rPr>
                <a:t>          - Answer the question</a:t>
              </a:r>
            </a:p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Cooper Black" panose="0208090404030B020404" pitchFamily="18" charset="77"/>
                </a:rPr>
                <a:t> </a:t>
              </a:r>
              <a:r>
                <a:rPr lang="en-VN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134545" cy="224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546093" y="427510"/>
            <a:ext cx="1157542" cy="1313523"/>
          </a:xfrm>
          <a:custGeom>
            <a:avLst/>
            <a:gdLst/>
            <a:ahLst/>
            <a:cxnLst/>
            <a:rect l="l" t="t" r="r" b="b"/>
            <a:pathLst>
              <a:path w="1157542" h="1313523">
                <a:moveTo>
                  <a:pt x="0" y="0"/>
                </a:moveTo>
                <a:lnTo>
                  <a:pt x="1157542" y="0"/>
                </a:lnTo>
                <a:lnTo>
                  <a:pt x="1157542" y="1313523"/>
                </a:lnTo>
                <a:lnTo>
                  <a:pt x="0" y="13135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5400000">
            <a:off x="16033173" y="1530583"/>
            <a:ext cx="835455" cy="1755773"/>
          </a:xfrm>
          <a:custGeom>
            <a:avLst/>
            <a:gdLst/>
            <a:ahLst/>
            <a:cxnLst/>
            <a:rect l="l" t="t" r="r" b="b"/>
            <a:pathLst>
              <a:path w="835455" h="1755773">
                <a:moveTo>
                  <a:pt x="0" y="0"/>
                </a:moveTo>
                <a:lnTo>
                  <a:pt x="835456" y="0"/>
                </a:lnTo>
                <a:lnTo>
                  <a:pt x="835456" y="1755773"/>
                </a:lnTo>
                <a:lnTo>
                  <a:pt x="0" y="17557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DEC53535-774B-2B0B-3114-167759FBAA37}"/>
              </a:ext>
            </a:extLst>
          </p:cNvPr>
          <p:cNvSpPr txBox="1"/>
          <p:nvPr/>
        </p:nvSpPr>
        <p:spPr>
          <a:xfrm>
            <a:off x="3125296" y="1930744"/>
            <a:ext cx="13628073" cy="2033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69"/>
              </a:lnSpc>
            </a:pPr>
            <a:r>
              <a:rPr lang="en-US" sz="9600" b="0" i="0" dirty="0">
                <a:solidFill>
                  <a:schemeClr val="bg1"/>
                </a:solidFill>
                <a:effectLst/>
                <a:latin typeface="Segoe Print" panose="02000800000000000000" pitchFamily="2" charset="0"/>
              </a:rPr>
              <a:t>Quiz Wheel Game</a:t>
            </a:r>
            <a:endParaRPr lang="en-US" sz="9600" b="1" dirty="0">
              <a:solidFill>
                <a:schemeClr val="bg1"/>
              </a:solidFill>
              <a:latin typeface="Segoe Print" panose="02000800000000000000" pitchFamily="2" charset="0"/>
              <a:ea typeface="Oswald Bold"/>
              <a:cs typeface="Oswald Bold"/>
              <a:sym typeface="Oswald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C1325B-8589-7853-7463-1C7AA6499027}"/>
              </a:ext>
            </a:extLst>
          </p:cNvPr>
          <p:cNvSpPr txBox="1"/>
          <p:nvPr/>
        </p:nvSpPr>
        <p:spPr>
          <a:xfrm>
            <a:off x="4953000" y="8795977"/>
            <a:ext cx="990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https://www.pinkcatgames.com/games/quiz-wheel/Quiz-Wheel-Game.php?game_id=13&amp;savedgame_id=1448798</a:t>
            </a:r>
            <a:endParaRPr lang="en-VN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715" b="-880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86000" y="5631284"/>
            <a:ext cx="13335000" cy="1989046"/>
            <a:chOff x="0" y="0"/>
            <a:chExt cx="2353477" cy="2004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53477" cy="200425"/>
            </a:xfrm>
            <a:custGeom>
              <a:avLst/>
              <a:gdLst/>
              <a:ahLst/>
              <a:cxnLst/>
              <a:rect l="l" t="t" r="r" b="b"/>
              <a:pathLst>
                <a:path w="2353477" h="200425">
                  <a:moveTo>
                    <a:pt x="44186" y="0"/>
                  </a:moveTo>
                  <a:lnTo>
                    <a:pt x="2309291" y="0"/>
                  </a:lnTo>
                  <a:cubicBezTo>
                    <a:pt x="2321010" y="0"/>
                    <a:pt x="2332249" y="4655"/>
                    <a:pt x="2340535" y="12942"/>
                  </a:cubicBezTo>
                  <a:cubicBezTo>
                    <a:pt x="2348821" y="21228"/>
                    <a:pt x="2353477" y="32467"/>
                    <a:pt x="2353477" y="44186"/>
                  </a:cubicBezTo>
                  <a:lnTo>
                    <a:pt x="2353477" y="156239"/>
                  </a:lnTo>
                  <a:cubicBezTo>
                    <a:pt x="2353477" y="167958"/>
                    <a:pt x="2348821" y="179196"/>
                    <a:pt x="2340535" y="187483"/>
                  </a:cubicBezTo>
                  <a:cubicBezTo>
                    <a:pt x="2332249" y="195769"/>
                    <a:pt x="2321010" y="200425"/>
                    <a:pt x="2309291" y="200425"/>
                  </a:cubicBezTo>
                  <a:lnTo>
                    <a:pt x="44186" y="200425"/>
                  </a:lnTo>
                  <a:cubicBezTo>
                    <a:pt x="32467" y="200425"/>
                    <a:pt x="21228" y="195769"/>
                    <a:pt x="12942" y="187483"/>
                  </a:cubicBezTo>
                  <a:cubicBezTo>
                    <a:pt x="4655" y="179196"/>
                    <a:pt x="0" y="167958"/>
                    <a:pt x="0" y="156239"/>
                  </a:cubicBezTo>
                  <a:lnTo>
                    <a:pt x="0" y="44186"/>
                  </a:lnTo>
                  <a:cubicBezTo>
                    <a:pt x="0" y="32467"/>
                    <a:pt x="4655" y="21228"/>
                    <a:pt x="12942" y="12942"/>
                  </a:cubicBezTo>
                  <a:cubicBezTo>
                    <a:pt x="21228" y="4655"/>
                    <a:pt x="32467" y="0"/>
                    <a:pt x="4418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42424">
                    <a:alpha val="100000"/>
                  </a:srgbClr>
                </a:gs>
                <a:gs pos="100000">
                  <a:srgbClr val="CB2E3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VN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53477" cy="248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546093" y="427510"/>
            <a:ext cx="1157542" cy="1313523"/>
          </a:xfrm>
          <a:custGeom>
            <a:avLst/>
            <a:gdLst/>
            <a:ahLst/>
            <a:cxnLst/>
            <a:rect l="l" t="t" r="r" b="b"/>
            <a:pathLst>
              <a:path w="1157542" h="1313523">
                <a:moveTo>
                  <a:pt x="0" y="0"/>
                </a:moveTo>
                <a:lnTo>
                  <a:pt x="1157542" y="0"/>
                </a:lnTo>
                <a:lnTo>
                  <a:pt x="1157542" y="1313523"/>
                </a:lnTo>
                <a:lnTo>
                  <a:pt x="0" y="13135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612088" y="2958560"/>
            <a:ext cx="15063824" cy="246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25"/>
              </a:lnSpc>
            </a:pPr>
            <a:r>
              <a:rPr lang="en-US" sz="12000" b="1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UNIT 9: SOCIAL ISSUES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47800" y="5363814"/>
            <a:ext cx="14554200" cy="2123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FFFFFF"/>
                </a:solidFill>
                <a:latin typeface="Segoe Print" panose="02000800000000000000" pitchFamily="2" charset="0"/>
                <a:ea typeface="Ayuthaya" pitchFamily="2" charset="-34"/>
                <a:cs typeface="Ayuthaya" pitchFamily="2" charset="-34"/>
                <a:sym typeface="Inter"/>
              </a:rPr>
              <a:t>Writing</a:t>
            </a:r>
            <a:br>
              <a:rPr lang="en-US" sz="4800" dirty="0">
                <a:solidFill>
                  <a:srgbClr val="FFFFFF"/>
                </a:solidFill>
                <a:latin typeface="Segoe Print" panose="02000800000000000000" pitchFamily="2" charset="0"/>
                <a:ea typeface="Ayuthaya" pitchFamily="2" charset="-34"/>
                <a:cs typeface="Ayuthaya" pitchFamily="2" charset="-34"/>
                <a:sym typeface="Inter"/>
              </a:rPr>
            </a:br>
            <a:r>
              <a:rPr lang="en-US" sz="4800" dirty="0">
                <a:solidFill>
                  <a:srgbClr val="FFFFFF"/>
                </a:solidFill>
                <a:latin typeface="Segoe Print" panose="02000800000000000000" pitchFamily="2" charset="0"/>
                <a:ea typeface="Ayuthaya" pitchFamily="2" charset="-34"/>
                <a:cs typeface="Ayuthaya" pitchFamily="2" charset="-34"/>
                <a:sym typeface="Inter"/>
              </a:rPr>
              <a:t>A proposal against cyber bullying 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9951" y="371939"/>
            <a:ext cx="1157542" cy="1313523"/>
          </a:xfrm>
          <a:custGeom>
            <a:avLst/>
            <a:gdLst/>
            <a:ahLst/>
            <a:cxnLst/>
            <a:rect l="l" t="t" r="r" b="b"/>
            <a:pathLst>
              <a:path w="1157542" h="1313523">
                <a:moveTo>
                  <a:pt x="0" y="0"/>
                </a:moveTo>
                <a:lnTo>
                  <a:pt x="1157541" y="0"/>
                </a:lnTo>
                <a:lnTo>
                  <a:pt x="1157541" y="1313522"/>
                </a:lnTo>
                <a:lnTo>
                  <a:pt x="0" y="1313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4487761" y="-28586"/>
            <a:ext cx="6088042" cy="5327037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gradFill rotWithShape="1">
              <a:gsLst>
                <a:gs pos="0">
                  <a:srgbClr val="CB2E32">
                    <a:alpha val="100000"/>
                  </a:srgbClr>
                </a:gs>
                <a:gs pos="100000">
                  <a:srgbClr val="242424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87761" y="-272272"/>
            <a:ext cx="10863786" cy="10831543"/>
            <a:chOff x="0" y="0"/>
            <a:chExt cx="611415" cy="609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11415" cy="609600"/>
            </a:xfrm>
            <a:custGeom>
              <a:avLst/>
              <a:gdLst/>
              <a:ahLst/>
              <a:cxnLst/>
              <a:rect l="l" t="t" r="r" b="b"/>
              <a:pathLst>
                <a:path w="611415" h="609600">
                  <a:moveTo>
                    <a:pt x="203200" y="0"/>
                  </a:moveTo>
                  <a:lnTo>
                    <a:pt x="611415" y="0"/>
                  </a:lnTo>
                  <a:lnTo>
                    <a:pt x="408215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E0D0D">
                    <a:alpha val="100000"/>
                  </a:srgbClr>
                </a:gs>
                <a:gs pos="100000">
                  <a:srgbClr val="27262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01600" y="-47625"/>
              <a:ext cx="408215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371035" y="4860882"/>
            <a:ext cx="956864" cy="956864"/>
          </a:xfrm>
          <a:custGeom>
            <a:avLst/>
            <a:gdLst/>
            <a:ahLst/>
            <a:cxnLst/>
            <a:rect l="l" t="t" r="r" b="b"/>
            <a:pathLst>
              <a:path w="956864" h="956864">
                <a:moveTo>
                  <a:pt x="0" y="0"/>
                </a:moveTo>
                <a:lnTo>
                  <a:pt x="956863" y="0"/>
                </a:lnTo>
                <a:lnTo>
                  <a:pt x="956863" y="956864"/>
                </a:lnTo>
                <a:lnTo>
                  <a:pt x="0" y="956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371035" y="7376607"/>
            <a:ext cx="910373" cy="842095"/>
          </a:xfrm>
          <a:custGeom>
            <a:avLst/>
            <a:gdLst/>
            <a:ahLst/>
            <a:cxnLst/>
            <a:rect l="l" t="t" r="r" b="b"/>
            <a:pathLst>
              <a:path w="910373" h="842095">
                <a:moveTo>
                  <a:pt x="0" y="0"/>
                </a:moveTo>
                <a:lnTo>
                  <a:pt x="910373" y="0"/>
                </a:lnTo>
                <a:lnTo>
                  <a:pt x="910373" y="842095"/>
                </a:lnTo>
                <a:lnTo>
                  <a:pt x="0" y="8420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874110" y="676576"/>
            <a:ext cx="406744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50"/>
              </a:lnSpc>
            </a:pPr>
            <a:r>
              <a:rPr lang="en-US" sz="6500" b="1" dirty="0">
                <a:solidFill>
                  <a:srgbClr val="242424"/>
                </a:solidFill>
                <a:latin typeface="Oswald Bold"/>
                <a:ea typeface="Oswald Bold"/>
                <a:cs typeface="Oswald Bold"/>
                <a:sym typeface="Oswald Bold"/>
              </a:rPr>
              <a:t>REVIEW </a:t>
            </a:r>
          </a:p>
        </p:txBody>
      </p:sp>
      <p:sp>
        <p:nvSpPr>
          <p:cNvPr id="25" name="Freeform 25"/>
          <p:cNvSpPr/>
          <p:nvPr/>
        </p:nvSpPr>
        <p:spPr>
          <a:xfrm rot="-5400000" flipH="1">
            <a:off x="15963686" y="389847"/>
            <a:ext cx="835455" cy="1755773"/>
          </a:xfrm>
          <a:custGeom>
            <a:avLst/>
            <a:gdLst/>
            <a:ahLst/>
            <a:cxnLst/>
            <a:rect l="l" t="t" r="r" b="b"/>
            <a:pathLst>
              <a:path w="835455" h="1755773">
                <a:moveTo>
                  <a:pt x="835455" y="0"/>
                </a:moveTo>
                <a:lnTo>
                  <a:pt x="0" y="0"/>
                </a:lnTo>
                <a:lnTo>
                  <a:pt x="0" y="1755773"/>
                </a:lnTo>
                <a:lnTo>
                  <a:pt x="835455" y="1755773"/>
                </a:lnTo>
                <a:lnTo>
                  <a:pt x="83545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7A383B1-F16F-8E49-A06B-9CF8DE6A5D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2" y="2400300"/>
            <a:ext cx="14052992" cy="71196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919D40-4708-DC26-FD38-9B38C7057A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/>
          <a:stretch/>
        </p:blipFill>
        <p:spPr>
          <a:xfrm>
            <a:off x="945168" y="2252365"/>
            <a:ext cx="13542593" cy="638560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2854251" y="12277"/>
            <a:ext cx="6088042" cy="5327037"/>
            <a:chOff x="0" y="0"/>
            <a:chExt cx="812800" cy="711200"/>
          </a:xfrm>
        </p:grpSpPr>
        <p:sp>
          <p:nvSpPr>
            <p:cNvPr id="11" name="TextBox 11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gradFill rotWithShape="1">
              <a:gsLst>
                <a:gs pos="0">
                  <a:srgbClr val="CB2E32">
                    <a:alpha val="100000"/>
                  </a:srgbClr>
                </a:gs>
                <a:gs pos="100000">
                  <a:srgbClr val="242424">
                    <a:alpha val="100000"/>
                  </a:srgbClr>
                </a:gs>
              </a:gsLst>
              <a:lin ang="5400000"/>
            </a:gradFill>
          </p:spPr>
        </p:sp>
      </p:grpSp>
      <p:sp>
        <p:nvSpPr>
          <p:cNvPr id="17" name="Freeform 17"/>
          <p:cNvSpPr/>
          <p:nvPr/>
        </p:nvSpPr>
        <p:spPr>
          <a:xfrm>
            <a:off x="2371035" y="4860882"/>
            <a:ext cx="956864" cy="956864"/>
          </a:xfrm>
          <a:custGeom>
            <a:avLst/>
            <a:gdLst/>
            <a:ahLst/>
            <a:cxnLst/>
            <a:rect l="l" t="t" r="r" b="b"/>
            <a:pathLst>
              <a:path w="956864" h="956864">
                <a:moveTo>
                  <a:pt x="0" y="0"/>
                </a:moveTo>
                <a:lnTo>
                  <a:pt x="956863" y="0"/>
                </a:lnTo>
                <a:lnTo>
                  <a:pt x="956863" y="956864"/>
                </a:lnTo>
                <a:lnTo>
                  <a:pt x="0" y="9568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371035" y="7376607"/>
            <a:ext cx="910373" cy="842095"/>
          </a:xfrm>
          <a:custGeom>
            <a:avLst/>
            <a:gdLst/>
            <a:ahLst/>
            <a:cxnLst/>
            <a:rect l="l" t="t" r="r" b="b"/>
            <a:pathLst>
              <a:path w="910373" h="842095">
                <a:moveTo>
                  <a:pt x="0" y="0"/>
                </a:moveTo>
                <a:lnTo>
                  <a:pt x="910373" y="0"/>
                </a:lnTo>
                <a:lnTo>
                  <a:pt x="910373" y="842095"/>
                </a:lnTo>
                <a:lnTo>
                  <a:pt x="0" y="8420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5400000" flipH="1">
            <a:off x="15963686" y="389847"/>
            <a:ext cx="835455" cy="1755773"/>
          </a:xfrm>
          <a:custGeom>
            <a:avLst/>
            <a:gdLst/>
            <a:ahLst/>
            <a:cxnLst/>
            <a:rect l="l" t="t" r="r" b="b"/>
            <a:pathLst>
              <a:path w="835455" h="1755773">
                <a:moveTo>
                  <a:pt x="835455" y="0"/>
                </a:moveTo>
                <a:lnTo>
                  <a:pt x="0" y="0"/>
                </a:lnTo>
                <a:lnTo>
                  <a:pt x="0" y="1755773"/>
                </a:lnTo>
                <a:lnTo>
                  <a:pt x="835455" y="1755773"/>
                </a:lnTo>
                <a:lnTo>
                  <a:pt x="83545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34885D-E523-2FD5-38BC-B20C0EB8D652}"/>
              </a:ext>
            </a:extLst>
          </p:cNvPr>
          <p:cNvSpPr txBox="1"/>
          <p:nvPr/>
        </p:nvSpPr>
        <p:spPr>
          <a:xfrm>
            <a:off x="488767" y="204285"/>
            <a:ext cx="1193183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000" b="1" dirty="0">
                <a:solidFill>
                  <a:srgbClr val="242424"/>
                </a:solidFill>
                <a:latin typeface=""/>
                <a:ea typeface="Oswald Bold"/>
                <a:cs typeface="Oswald Bold"/>
                <a:sym typeface="Oswald Bold"/>
              </a:rPr>
              <a:t>Task 1: </a:t>
            </a:r>
            <a:r>
              <a:rPr lang="en-US" sz="4000" b="1" dirty="0">
                <a:latin typeface=""/>
              </a:rPr>
              <a:t>You are planning a school campaign against cyberbullying. Work in groups to discuss these questions.</a:t>
            </a:r>
            <a:endParaRPr lang="en-US" sz="4000" b="1" dirty="0">
              <a:solidFill>
                <a:srgbClr val="242424"/>
              </a:solidFill>
              <a:latin typeface=""/>
              <a:ea typeface="Oswald Bold"/>
              <a:cs typeface="Oswald Bold"/>
              <a:sym typeface="Oswald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3150327" y="0"/>
            <a:ext cx="10863786" cy="10831543"/>
            <a:chOff x="0" y="0"/>
            <a:chExt cx="611415" cy="609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11415" cy="609600"/>
            </a:xfrm>
            <a:custGeom>
              <a:avLst/>
              <a:gdLst/>
              <a:ahLst/>
              <a:cxnLst/>
              <a:rect l="l" t="t" r="r" b="b"/>
              <a:pathLst>
                <a:path w="611415" h="609600">
                  <a:moveTo>
                    <a:pt x="203200" y="0"/>
                  </a:moveTo>
                  <a:lnTo>
                    <a:pt x="611415" y="0"/>
                  </a:lnTo>
                  <a:lnTo>
                    <a:pt x="408215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E0D0D">
                    <a:alpha val="100000"/>
                  </a:srgbClr>
                </a:gs>
                <a:gs pos="100000">
                  <a:srgbClr val="27262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01600" y="-47625"/>
              <a:ext cx="408215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C6757CE-63FB-ABFA-2D12-3CCE914BB5F1}"/>
              </a:ext>
            </a:extLst>
          </p:cNvPr>
          <p:cNvSpPr txBox="1"/>
          <p:nvPr/>
        </p:nvSpPr>
        <p:spPr>
          <a:xfrm>
            <a:off x="13179427" y="47838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solidFill>
                  <a:schemeClr val="bg1"/>
                </a:solidFill>
                <a:latin typeface="Georgia" panose="02040502050405020303" pitchFamily="18" charset="0"/>
              </a:rPr>
              <a:t>PRE-WRITING</a:t>
            </a:r>
          </a:p>
        </p:txBody>
      </p:sp>
    </p:spTree>
    <p:extLst>
      <p:ext uri="{BB962C8B-B14F-4D97-AF65-F5344CB8AC3E}">
        <p14:creationId xmlns:p14="http://schemas.microsoft.com/office/powerpoint/2010/main" val="608252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2106779" y="7343893"/>
            <a:ext cx="839810" cy="553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2"/>
              </a:lnSpc>
            </a:pPr>
            <a:r>
              <a:rPr lang="en-US" sz="328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01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707981" y="6591265"/>
            <a:ext cx="3196581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SELF-CARE TIPS</a:t>
            </a:r>
          </a:p>
        </p:txBody>
      </p:sp>
      <p:sp>
        <p:nvSpPr>
          <p:cNvPr id="29" name="Freeform 29"/>
          <p:cNvSpPr/>
          <p:nvPr/>
        </p:nvSpPr>
        <p:spPr>
          <a:xfrm rot="-5400000">
            <a:off x="16030812" y="150814"/>
            <a:ext cx="835455" cy="1755773"/>
          </a:xfrm>
          <a:custGeom>
            <a:avLst/>
            <a:gdLst/>
            <a:ahLst/>
            <a:cxnLst/>
            <a:rect l="l" t="t" r="r" b="b"/>
            <a:pathLst>
              <a:path w="835455" h="1755773">
                <a:moveTo>
                  <a:pt x="0" y="0"/>
                </a:moveTo>
                <a:lnTo>
                  <a:pt x="835455" y="0"/>
                </a:lnTo>
                <a:lnTo>
                  <a:pt x="835455" y="1755772"/>
                </a:lnTo>
                <a:lnTo>
                  <a:pt x="0" y="1755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703B33-9013-5310-FC59-3DE25D7B7F86}"/>
              </a:ext>
            </a:extLst>
          </p:cNvPr>
          <p:cNvGrpSpPr/>
          <p:nvPr/>
        </p:nvGrpSpPr>
        <p:grpSpPr>
          <a:xfrm>
            <a:off x="111673" y="149977"/>
            <a:ext cx="1584176" cy="553969"/>
            <a:chOff x="263318" y="1866900"/>
            <a:chExt cx="1584176" cy="553969"/>
          </a:xfrm>
        </p:grpSpPr>
        <p:grpSp>
          <p:nvGrpSpPr>
            <p:cNvPr id="30" name="Group 2">
              <a:extLst>
                <a:ext uri="{FF2B5EF4-FFF2-40B4-BE49-F238E27FC236}">
                  <a16:creationId xmlns:a16="http://schemas.microsoft.com/office/drawing/2014/main" id="{C11F3D72-AE90-4158-B85B-ABDE5BF99AA2}"/>
                </a:ext>
              </a:extLst>
            </p:cNvPr>
            <p:cNvGrpSpPr/>
            <p:nvPr/>
          </p:nvGrpSpPr>
          <p:grpSpPr>
            <a:xfrm>
              <a:off x="263318" y="1866900"/>
              <a:ext cx="1584176" cy="553969"/>
              <a:chOff x="0" y="0"/>
              <a:chExt cx="1191046" cy="171851"/>
            </a:xfrm>
          </p:grpSpPr>
          <p:sp>
            <p:nvSpPr>
              <p:cNvPr id="31" name="Freeform 3">
                <a:extLst>
                  <a:ext uri="{FF2B5EF4-FFF2-40B4-BE49-F238E27FC236}">
                    <a16:creationId xmlns:a16="http://schemas.microsoft.com/office/drawing/2014/main" id="{BAF7CFDC-5930-4254-451E-BB35E8AF8550}"/>
                  </a:ext>
                </a:extLst>
              </p:cNvPr>
              <p:cNvSpPr/>
              <p:nvPr/>
            </p:nvSpPr>
            <p:spPr>
              <a:xfrm>
                <a:off x="0" y="0"/>
                <a:ext cx="1191046" cy="171851"/>
              </a:xfrm>
              <a:custGeom>
                <a:avLst/>
                <a:gdLst/>
                <a:ahLst/>
                <a:cxnLst/>
                <a:rect l="l" t="t" r="r" b="b"/>
                <a:pathLst>
                  <a:path w="1191046" h="171851">
                    <a:moveTo>
                      <a:pt x="85926" y="0"/>
                    </a:moveTo>
                    <a:lnTo>
                      <a:pt x="1105120" y="0"/>
                    </a:lnTo>
                    <a:cubicBezTo>
                      <a:pt x="1127909" y="0"/>
                      <a:pt x="1149765" y="9053"/>
                      <a:pt x="1165879" y="25167"/>
                    </a:cubicBezTo>
                    <a:cubicBezTo>
                      <a:pt x="1181993" y="41281"/>
                      <a:pt x="1191046" y="63137"/>
                      <a:pt x="1191046" y="85926"/>
                    </a:cubicBezTo>
                    <a:lnTo>
                      <a:pt x="1191046" y="85926"/>
                    </a:lnTo>
                    <a:cubicBezTo>
                      <a:pt x="1191046" y="133381"/>
                      <a:pt x="1152576" y="171851"/>
                      <a:pt x="1105120" y="171851"/>
                    </a:cubicBezTo>
                    <a:lnTo>
                      <a:pt x="85926" y="171851"/>
                    </a:lnTo>
                    <a:cubicBezTo>
                      <a:pt x="63137" y="171851"/>
                      <a:pt x="41281" y="162798"/>
                      <a:pt x="25167" y="146684"/>
                    </a:cubicBezTo>
                    <a:cubicBezTo>
                      <a:pt x="9053" y="130570"/>
                      <a:pt x="0" y="108714"/>
                      <a:pt x="0" y="85926"/>
                    </a:cubicBezTo>
                    <a:lnTo>
                      <a:pt x="0" y="85926"/>
                    </a:lnTo>
                    <a:cubicBezTo>
                      <a:pt x="0" y="63137"/>
                      <a:pt x="9053" y="41281"/>
                      <a:pt x="25167" y="25167"/>
                    </a:cubicBezTo>
                    <a:cubicBezTo>
                      <a:pt x="41281" y="9053"/>
                      <a:pt x="63137" y="0"/>
                      <a:pt x="8592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42424">
                      <a:alpha val="100000"/>
                    </a:srgbClr>
                  </a:gs>
                  <a:gs pos="100000">
                    <a:srgbClr val="CB2E32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32" name="TextBox 4">
                <a:extLst>
                  <a:ext uri="{FF2B5EF4-FFF2-40B4-BE49-F238E27FC236}">
                    <a16:creationId xmlns:a16="http://schemas.microsoft.com/office/drawing/2014/main" id="{176AD221-2CD5-07ED-0CAA-FCCE11FBC72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91046" cy="219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33" name="TextBox 21">
              <a:extLst>
                <a:ext uri="{FF2B5EF4-FFF2-40B4-BE49-F238E27FC236}">
                  <a16:creationId xmlns:a16="http://schemas.microsoft.com/office/drawing/2014/main" id="{FC778753-8A12-FC6D-CDA2-222CCF778E97}"/>
                </a:ext>
              </a:extLst>
            </p:cNvPr>
            <p:cNvSpPr txBox="1"/>
            <p:nvPr/>
          </p:nvSpPr>
          <p:spPr>
            <a:xfrm>
              <a:off x="687391" y="1965023"/>
              <a:ext cx="760410" cy="3771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b="1" dirty="0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Title: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C1DD38D-B262-B0D7-1A92-52D46910A112}"/>
              </a:ext>
            </a:extLst>
          </p:cNvPr>
          <p:cNvSpPr txBox="1"/>
          <p:nvPr/>
        </p:nvSpPr>
        <p:spPr>
          <a:xfrm>
            <a:off x="1899482" y="180540"/>
            <a:ext cx="12959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IOWAN OLD STYLE ROMAN" panose="02040602040506020204" pitchFamily="18" charset="77"/>
                <a:ea typeface="Ayuthaya" pitchFamily="2" charset="-34"/>
                <a:cs typeface="Ayuthaya" pitchFamily="2" charset="-34"/>
              </a:rPr>
              <a:t>A SCHOOL CAMPAIGN AGAINST CYBERBULLYING</a:t>
            </a:r>
            <a:endParaRPr lang="en-VN" sz="3000" b="1" dirty="0">
              <a:latin typeface="IOWAN OLD STYLE ROMAN" panose="02040602040506020204" pitchFamily="18" charset="77"/>
              <a:ea typeface="Ayuthaya" pitchFamily="2" charset="-34"/>
              <a:cs typeface="Ayuthaya" pitchFamily="2" charset="-3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231D63A-7F69-D3CB-ABE8-EE4122D3B84C}"/>
              </a:ext>
            </a:extLst>
          </p:cNvPr>
          <p:cNvGrpSpPr/>
          <p:nvPr/>
        </p:nvGrpSpPr>
        <p:grpSpPr>
          <a:xfrm>
            <a:off x="135021" y="747384"/>
            <a:ext cx="1584176" cy="553969"/>
            <a:chOff x="263318" y="1866900"/>
            <a:chExt cx="1584176" cy="553969"/>
          </a:xfrm>
        </p:grpSpPr>
        <p:grpSp>
          <p:nvGrpSpPr>
            <p:cNvPr id="40" name="Group 2">
              <a:extLst>
                <a:ext uri="{FF2B5EF4-FFF2-40B4-BE49-F238E27FC236}">
                  <a16:creationId xmlns:a16="http://schemas.microsoft.com/office/drawing/2014/main" id="{566813E8-E6F6-D348-3F4A-01F3F908FEC8}"/>
                </a:ext>
              </a:extLst>
            </p:cNvPr>
            <p:cNvGrpSpPr/>
            <p:nvPr/>
          </p:nvGrpSpPr>
          <p:grpSpPr>
            <a:xfrm>
              <a:off x="263318" y="1866900"/>
              <a:ext cx="1584176" cy="553969"/>
              <a:chOff x="0" y="0"/>
              <a:chExt cx="1191046" cy="171851"/>
            </a:xfrm>
          </p:grpSpPr>
          <p:sp>
            <p:nvSpPr>
              <p:cNvPr id="42" name="Freeform 3">
                <a:extLst>
                  <a:ext uri="{FF2B5EF4-FFF2-40B4-BE49-F238E27FC236}">
                    <a16:creationId xmlns:a16="http://schemas.microsoft.com/office/drawing/2014/main" id="{0C127DB2-7B9F-814C-4B74-E768606D99B7}"/>
                  </a:ext>
                </a:extLst>
              </p:cNvPr>
              <p:cNvSpPr/>
              <p:nvPr/>
            </p:nvSpPr>
            <p:spPr>
              <a:xfrm>
                <a:off x="0" y="0"/>
                <a:ext cx="1191046" cy="171851"/>
              </a:xfrm>
              <a:custGeom>
                <a:avLst/>
                <a:gdLst/>
                <a:ahLst/>
                <a:cxnLst/>
                <a:rect l="l" t="t" r="r" b="b"/>
                <a:pathLst>
                  <a:path w="1191046" h="171851">
                    <a:moveTo>
                      <a:pt x="85926" y="0"/>
                    </a:moveTo>
                    <a:lnTo>
                      <a:pt x="1105120" y="0"/>
                    </a:lnTo>
                    <a:cubicBezTo>
                      <a:pt x="1127909" y="0"/>
                      <a:pt x="1149765" y="9053"/>
                      <a:pt x="1165879" y="25167"/>
                    </a:cubicBezTo>
                    <a:cubicBezTo>
                      <a:pt x="1181993" y="41281"/>
                      <a:pt x="1191046" y="63137"/>
                      <a:pt x="1191046" y="85926"/>
                    </a:cubicBezTo>
                    <a:lnTo>
                      <a:pt x="1191046" y="85926"/>
                    </a:lnTo>
                    <a:cubicBezTo>
                      <a:pt x="1191046" y="133381"/>
                      <a:pt x="1152576" y="171851"/>
                      <a:pt x="1105120" y="171851"/>
                    </a:cubicBezTo>
                    <a:lnTo>
                      <a:pt x="85926" y="171851"/>
                    </a:lnTo>
                    <a:cubicBezTo>
                      <a:pt x="63137" y="171851"/>
                      <a:pt x="41281" y="162798"/>
                      <a:pt x="25167" y="146684"/>
                    </a:cubicBezTo>
                    <a:cubicBezTo>
                      <a:pt x="9053" y="130570"/>
                      <a:pt x="0" y="108714"/>
                      <a:pt x="0" y="85926"/>
                    </a:cubicBezTo>
                    <a:lnTo>
                      <a:pt x="0" y="85926"/>
                    </a:lnTo>
                    <a:cubicBezTo>
                      <a:pt x="0" y="63137"/>
                      <a:pt x="9053" y="41281"/>
                      <a:pt x="25167" y="25167"/>
                    </a:cubicBezTo>
                    <a:cubicBezTo>
                      <a:pt x="41281" y="9053"/>
                      <a:pt x="63137" y="0"/>
                      <a:pt x="8592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42424">
                      <a:alpha val="100000"/>
                    </a:srgbClr>
                  </a:gs>
                  <a:gs pos="100000">
                    <a:srgbClr val="CB2E32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43" name="TextBox 4">
                <a:extLst>
                  <a:ext uri="{FF2B5EF4-FFF2-40B4-BE49-F238E27FC236}">
                    <a16:creationId xmlns:a16="http://schemas.microsoft.com/office/drawing/2014/main" id="{07717B00-B785-5D58-7074-8FFCEBB1FDD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91046" cy="219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41" name="TextBox 21">
              <a:extLst>
                <a:ext uri="{FF2B5EF4-FFF2-40B4-BE49-F238E27FC236}">
                  <a16:creationId xmlns:a16="http://schemas.microsoft.com/office/drawing/2014/main" id="{BC7A1E46-EC5F-69DF-9972-FF556B8DC164}"/>
                </a:ext>
              </a:extLst>
            </p:cNvPr>
            <p:cNvSpPr txBox="1"/>
            <p:nvPr/>
          </p:nvSpPr>
          <p:spPr>
            <a:xfrm>
              <a:off x="687391" y="1965023"/>
              <a:ext cx="760410" cy="3771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b="1" dirty="0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TO: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472E537-16E9-2045-5A48-62AE3D27AF04}"/>
              </a:ext>
            </a:extLst>
          </p:cNvPr>
          <p:cNvSpPr txBox="1"/>
          <p:nvPr/>
        </p:nvSpPr>
        <p:spPr>
          <a:xfrm>
            <a:off x="1851984" y="698687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OWAN OLD STYLE ROMAN" panose="02040602040506020204" pitchFamily="18" charset="77"/>
                <a:ea typeface="Ayuthaya" pitchFamily="2" charset="-34"/>
                <a:cs typeface="Ayuthaya" pitchFamily="2" charset="-34"/>
              </a:rPr>
              <a:t>.....................................</a:t>
            </a:r>
            <a:endParaRPr lang="en-VN" sz="2400" b="1" dirty="0">
              <a:latin typeface="IOWAN OLD STYLE ROMAN" panose="02040602040506020204" pitchFamily="18" charset="77"/>
              <a:ea typeface="Ayuthaya" pitchFamily="2" charset="-34"/>
              <a:cs typeface="Ayuthaya" pitchFamily="2" charset="-3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52CBFDF-9E26-E5FD-AD3A-562B5BFF5C89}"/>
              </a:ext>
            </a:extLst>
          </p:cNvPr>
          <p:cNvGrpSpPr/>
          <p:nvPr/>
        </p:nvGrpSpPr>
        <p:grpSpPr>
          <a:xfrm>
            <a:off x="158322" y="1354366"/>
            <a:ext cx="1584176" cy="553969"/>
            <a:chOff x="263318" y="1866900"/>
            <a:chExt cx="1584176" cy="553969"/>
          </a:xfrm>
        </p:grpSpPr>
        <p:grpSp>
          <p:nvGrpSpPr>
            <p:cNvPr id="51" name="Group 2">
              <a:extLst>
                <a:ext uri="{FF2B5EF4-FFF2-40B4-BE49-F238E27FC236}">
                  <a16:creationId xmlns:a16="http://schemas.microsoft.com/office/drawing/2014/main" id="{83C3D643-73D7-7E2A-50C1-66A19FAF7219}"/>
                </a:ext>
              </a:extLst>
            </p:cNvPr>
            <p:cNvGrpSpPr/>
            <p:nvPr/>
          </p:nvGrpSpPr>
          <p:grpSpPr>
            <a:xfrm>
              <a:off x="263318" y="1866900"/>
              <a:ext cx="1584176" cy="553969"/>
              <a:chOff x="0" y="0"/>
              <a:chExt cx="1191046" cy="171851"/>
            </a:xfrm>
          </p:grpSpPr>
          <p:sp>
            <p:nvSpPr>
              <p:cNvPr id="53" name="Freeform 3">
                <a:extLst>
                  <a:ext uri="{FF2B5EF4-FFF2-40B4-BE49-F238E27FC236}">
                    <a16:creationId xmlns:a16="http://schemas.microsoft.com/office/drawing/2014/main" id="{1A539BDF-0F78-ACF9-7660-0D48B7DC577B}"/>
                  </a:ext>
                </a:extLst>
              </p:cNvPr>
              <p:cNvSpPr/>
              <p:nvPr/>
            </p:nvSpPr>
            <p:spPr>
              <a:xfrm>
                <a:off x="0" y="0"/>
                <a:ext cx="1191046" cy="171851"/>
              </a:xfrm>
              <a:custGeom>
                <a:avLst/>
                <a:gdLst/>
                <a:ahLst/>
                <a:cxnLst/>
                <a:rect l="l" t="t" r="r" b="b"/>
                <a:pathLst>
                  <a:path w="1191046" h="171851">
                    <a:moveTo>
                      <a:pt x="85926" y="0"/>
                    </a:moveTo>
                    <a:lnTo>
                      <a:pt x="1105120" y="0"/>
                    </a:lnTo>
                    <a:cubicBezTo>
                      <a:pt x="1127909" y="0"/>
                      <a:pt x="1149765" y="9053"/>
                      <a:pt x="1165879" y="25167"/>
                    </a:cubicBezTo>
                    <a:cubicBezTo>
                      <a:pt x="1181993" y="41281"/>
                      <a:pt x="1191046" y="63137"/>
                      <a:pt x="1191046" y="85926"/>
                    </a:cubicBezTo>
                    <a:lnTo>
                      <a:pt x="1191046" y="85926"/>
                    </a:lnTo>
                    <a:cubicBezTo>
                      <a:pt x="1191046" y="133381"/>
                      <a:pt x="1152576" y="171851"/>
                      <a:pt x="1105120" y="171851"/>
                    </a:cubicBezTo>
                    <a:lnTo>
                      <a:pt x="85926" y="171851"/>
                    </a:lnTo>
                    <a:cubicBezTo>
                      <a:pt x="63137" y="171851"/>
                      <a:pt x="41281" y="162798"/>
                      <a:pt x="25167" y="146684"/>
                    </a:cubicBezTo>
                    <a:cubicBezTo>
                      <a:pt x="9053" y="130570"/>
                      <a:pt x="0" y="108714"/>
                      <a:pt x="0" y="85926"/>
                    </a:cubicBezTo>
                    <a:lnTo>
                      <a:pt x="0" y="85926"/>
                    </a:lnTo>
                    <a:cubicBezTo>
                      <a:pt x="0" y="63137"/>
                      <a:pt x="9053" y="41281"/>
                      <a:pt x="25167" y="25167"/>
                    </a:cubicBezTo>
                    <a:cubicBezTo>
                      <a:pt x="41281" y="9053"/>
                      <a:pt x="63137" y="0"/>
                      <a:pt x="8592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42424">
                      <a:alpha val="100000"/>
                    </a:srgbClr>
                  </a:gs>
                  <a:gs pos="100000">
                    <a:srgbClr val="CB2E32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54" name="TextBox 4">
                <a:extLst>
                  <a:ext uri="{FF2B5EF4-FFF2-40B4-BE49-F238E27FC236}">
                    <a16:creationId xmlns:a16="http://schemas.microsoft.com/office/drawing/2014/main" id="{E14A1754-DD3B-CE37-CB35-DDE9D9CEA5F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91046" cy="219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52" name="TextBox 21">
              <a:extLst>
                <a:ext uri="{FF2B5EF4-FFF2-40B4-BE49-F238E27FC236}">
                  <a16:creationId xmlns:a16="http://schemas.microsoft.com/office/drawing/2014/main" id="{CCCD3DB1-85AB-9714-A3EE-BD4E8D10022C}"/>
                </a:ext>
              </a:extLst>
            </p:cNvPr>
            <p:cNvSpPr txBox="1"/>
            <p:nvPr/>
          </p:nvSpPr>
          <p:spPr>
            <a:xfrm>
              <a:off x="687390" y="1965023"/>
              <a:ext cx="965507" cy="3771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b="1" dirty="0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DATE: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A743EAB-4672-60CB-04CD-3F273E39514C}"/>
              </a:ext>
            </a:extLst>
          </p:cNvPr>
          <p:cNvSpPr txBox="1"/>
          <p:nvPr/>
        </p:nvSpPr>
        <p:spPr>
          <a:xfrm>
            <a:off x="1868106" y="1342899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OWAN OLD STYLE ROMAN" panose="02040602040506020204" pitchFamily="18" charset="77"/>
                <a:ea typeface="Ayuthaya" pitchFamily="2" charset="-34"/>
                <a:cs typeface="Ayuthaya" pitchFamily="2" charset="-34"/>
              </a:rPr>
              <a:t>.....................................</a:t>
            </a:r>
            <a:endParaRPr lang="en-VN" sz="2400" b="1" dirty="0">
              <a:latin typeface="IOWAN OLD STYLE ROMAN" panose="02040602040506020204" pitchFamily="18" charset="77"/>
              <a:ea typeface="Ayuthaya" pitchFamily="2" charset="-34"/>
              <a:cs typeface="Ayuthaya" pitchFamily="2" charset="-34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5C5A6BF-C698-F042-D83F-3FD2C2B9609F}"/>
              </a:ext>
            </a:extLst>
          </p:cNvPr>
          <p:cNvGrpSpPr/>
          <p:nvPr/>
        </p:nvGrpSpPr>
        <p:grpSpPr>
          <a:xfrm>
            <a:off x="135021" y="1768889"/>
            <a:ext cx="3409189" cy="736509"/>
            <a:chOff x="258481" y="1713379"/>
            <a:chExt cx="1589013" cy="743339"/>
          </a:xfrm>
        </p:grpSpPr>
        <p:grpSp>
          <p:nvGrpSpPr>
            <p:cNvPr id="57" name="Group 2">
              <a:extLst>
                <a:ext uri="{FF2B5EF4-FFF2-40B4-BE49-F238E27FC236}">
                  <a16:creationId xmlns:a16="http://schemas.microsoft.com/office/drawing/2014/main" id="{7ADDEB4F-A917-6A91-3398-07246A57385A}"/>
                </a:ext>
              </a:extLst>
            </p:cNvPr>
            <p:cNvGrpSpPr/>
            <p:nvPr/>
          </p:nvGrpSpPr>
          <p:grpSpPr>
            <a:xfrm>
              <a:off x="258481" y="1713379"/>
              <a:ext cx="1589013" cy="743339"/>
              <a:chOff x="-3637" y="-47625"/>
              <a:chExt cx="1194683" cy="230597"/>
            </a:xfrm>
          </p:grpSpPr>
          <p:sp>
            <p:nvSpPr>
              <p:cNvPr id="59" name="Freeform 3">
                <a:extLst>
                  <a:ext uri="{FF2B5EF4-FFF2-40B4-BE49-F238E27FC236}">
                    <a16:creationId xmlns:a16="http://schemas.microsoft.com/office/drawing/2014/main" id="{56FE5097-3850-09F6-61F8-4E810E5FFD6A}"/>
                  </a:ext>
                </a:extLst>
              </p:cNvPr>
              <p:cNvSpPr/>
              <p:nvPr/>
            </p:nvSpPr>
            <p:spPr>
              <a:xfrm>
                <a:off x="-3637" y="11121"/>
                <a:ext cx="1007763" cy="171851"/>
              </a:xfrm>
              <a:custGeom>
                <a:avLst/>
                <a:gdLst/>
                <a:ahLst/>
                <a:cxnLst/>
                <a:rect l="l" t="t" r="r" b="b"/>
                <a:pathLst>
                  <a:path w="1191046" h="171851">
                    <a:moveTo>
                      <a:pt x="85926" y="0"/>
                    </a:moveTo>
                    <a:lnTo>
                      <a:pt x="1105120" y="0"/>
                    </a:lnTo>
                    <a:cubicBezTo>
                      <a:pt x="1127909" y="0"/>
                      <a:pt x="1149765" y="9053"/>
                      <a:pt x="1165879" y="25167"/>
                    </a:cubicBezTo>
                    <a:cubicBezTo>
                      <a:pt x="1181993" y="41281"/>
                      <a:pt x="1191046" y="63137"/>
                      <a:pt x="1191046" y="85926"/>
                    </a:cubicBezTo>
                    <a:lnTo>
                      <a:pt x="1191046" y="85926"/>
                    </a:lnTo>
                    <a:cubicBezTo>
                      <a:pt x="1191046" y="133381"/>
                      <a:pt x="1152576" y="171851"/>
                      <a:pt x="1105120" y="171851"/>
                    </a:cubicBezTo>
                    <a:lnTo>
                      <a:pt x="85926" y="171851"/>
                    </a:lnTo>
                    <a:cubicBezTo>
                      <a:pt x="63137" y="171851"/>
                      <a:pt x="41281" y="162798"/>
                      <a:pt x="25167" y="146684"/>
                    </a:cubicBezTo>
                    <a:cubicBezTo>
                      <a:pt x="9053" y="130570"/>
                      <a:pt x="0" y="108714"/>
                      <a:pt x="0" y="85926"/>
                    </a:cubicBezTo>
                    <a:lnTo>
                      <a:pt x="0" y="85926"/>
                    </a:lnTo>
                    <a:cubicBezTo>
                      <a:pt x="0" y="63137"/>
                      <a:pt x="9053" y="41281"/>
                      <a:pt x="25167" y="25167"/>
                    </a:cubicBezTo>
                    <a:cubicBezTo>
                      <a:pt x="41281" y="9053"/>
                      <a:pt x="63137" y="0"/>
                      <a:pt x="8592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42424">
                      <a:alpha val="100000"/>
                    </a:srgbClr>
                  </a:gs>
                  <a:gs pos="100000">
                    <a:srgbClr val="CB2E32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60" name="TextBox 4">
                <a:extLst>
                  <a:ext uri="{FF2B5EF4-FFF2-40B4-BE49-F238E27FC236}">
                    <a16:creationId xmlns:a16="http://schemas.microsoft.com/office/drawing/2014/main" id="{CE0A9BF7-CF27-2FEA-10A0-66959DDC8D1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91046" cy="219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58" name="TextBox 21">
              <a:extLst>
                <a:ext uri="{FF2B5EF4-FFF2-40B4-BE49-F238E27FC236}">
                  <a16:creationId xmlns:a16="http://schemas.microsoft.com/office/drawing/2014/main" id="{1F58FE9E-7C31-AADD-F683-F2A1B424A501}"/>
                </a:ext>
              </a:extLst>
            </p:cNvPr>
            <p:cNvSpPr txBox="1"/>
            <p:nvPr/>
          </p:nvSpPr>
          <p:spPr>
            <a:xfrm>
              <a:off x="395342" y="1937759"/>
              <a:ext cx="1203536" cy="3806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b="1" dirty="0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INTRODUCTION: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D643270-D10A-758B-C0A8-5C52A40F516E}"/>
              </a:ext>
            </a:extLst>
          </p:cNvPr>
          <p:cNvSpPr txBox="1"/>
          <p:nvPr/>
        </p:nvSpPr>
        <p:spPr>
          <a:xfrm>
            <a:off x="3152554" y="1731860"/>
            <a:ext cx="13459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000" dirty="0">
                <a:latin typeface="Iowan Old Style Roman" panose="02040602040506020204" pitchFamily="18" charset="77"/>
              </a:rPr>
              <a:t>........ has become a common/serious issue nowadays because …... </a:t>
            </a:r>
          </a:p>
          <a:p>
            <a:r>
              <a:rPr lang="en-US" sz="3000" dirty="0">
                <a:latin typeface="Iowan Old Style Roman" panose="02040602040506020204" pitchFamily="18" charset="77"/>
              </a:rPr>
              <a:t>- We would like to propose ...........</a:t>
            </a:r>
            <a:endParaRPr lang="en-VN" sz="3000" dirty="0">
              <a:latin typeface="Iowan Old Style Roman" panose="02040602040506020204" pitchFamily="18" charset="77"/>
              <a:ea typeface="Ayuthaya" pitchFamily="2" charset="-34"/>
              <a:cs typeface="Ayuthaya" pitchFamily="2" charset="-34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1B6A48D-1B96-07EC-4B87-45F5AB0473C2}"/>
              </a:ext>
            </a:extLst>
          </p:cNvPr>
          <p:cNvGrpSpPr/>
          <p:nvPr/>
        </p:nvGrpSpPr>
        <p:grpSpPr>
          <a:xfrm>
            <a:off x="172158" y="2388535"/>
            <a:ext cx="1847989" cy="736509"/>
            <a:chOff x="258481" y="1713379"/>
            <a:chExt cx="1589013" cy="743339"/>
          </a:xfrm>
        </p:grpSpPr>
        <p:grpSp>
          <p:nvGrpSpPr>
            <p:cNvPr id="63" name="Group 2">
              <a:extLst>
                <a:ext uri="{FF2B5EF4-FFF2-40B4-BE49-F238E27FC236}">
                  <a16:creationId xmlns:a16="http://schemas.microsoft.com/office/drawing/2014/main" id="{DDA56AB0-77BA-7324-A625-ADFA2748AA4E}"/>
                </a:ext>
              </a:extLst>
            </p:cNvPr>
            <p:cNvGrpSpPr/>
            <p:nvPr/>
          </p:nvGrpSpPr>
          <p:grpSpPr>
            <a:xfrm>
              <a:off x="258481" y="1713379"/>
              <a:ext cx="1589013" cy="743339"/>
              <a:chOff x="-3637" y="-47625"/>
              <a:chExt cx="1194683" cy="230597"/>
            </a:xfrm>
          </p:grpSpPr>
          <p:sp>
            <p:nvSpPr>
              <p:cNvPr id="65" name="Freeform 3">
                <a:extLst>
                  <a:ext uri="{FF2B5EF4-FFF2-40B4-BE49-F238E27FC236}">
                    <a16:creationId xmlns:a16="http://schemas.microsoft.com/office/drawing/2014/main" id="{22D4B1F9-69ED-6CE0-BED3-63996B334FAC}"/>
                  </a:ext>
                </a:extLst>
              </p:cNvPr>
              <p:cNvSpPr/>
              <p:nvPr/>
            </p:nvSpPr>
            <p:spPr>
              <a:xfrm>
                <a:off x="-3637" y="11121"/>
                <a:ext cx="1007763" cy="171851"/>
              </a:xfrm>
              <a:custGeom>
                <a:avLst/>
                <a:gdLst/>
                <a:ahLst/>
                <a:cxnLst/>
                <a:rect l="l" t="t" r="r" b="b"/>
                <a:pathLst>
                  <a:path w="1191046" h="171851">
                    <a:moveTo>
                      <a:pt x="85926" y="0"/>
                    </a:moveTo>
                    <a:lnTo>
                      <a:pt x="1105120" y="0"/>
                    </a:lnTo>
                    <a:cubicBezTo>
                      <a:pt x="1127909" y="0"/>
                      <a:pt x="1149765" y="9053"/>
                      <a:pt x="1165879" y="25167"/>
                    </a:cubicBezTo>
                    <a:cubicBezTo>
                      <a:pt x="1181993" y="41281"/>
                      <a:pt x="1191046" y="63137"/>
                      <a:pt x="1191046" y="85926"/>
                    </a:cubicBezTo>
                    <a:lnTo>
                      <a:pt x="1191046" y="85926"/>
                    </a:lnTo>
                    <a:cubicBezTo>
                      <a:pt x="1191046" y="133381"/>
                      <a:pt x="1152576" y="171851"/>
                      <a:pt x="1105120" y="171851"/>
                    </a:cubicBezTo>
                    <a:lnTo>
                      <a:pt x="85926" y="171851"/>
                    </a:lnTo>
                    <a:cubicBezTo>
                      <a:pt x="63137" y="171851"/>
                      <a:pt x="41281" y="162798"/>
                      <a:pt x="25167" y="146684"/>
                    </a:cubicBezTo>
                    <a:cubicBezTo>
                      <a:pt x="9053" y="130570"/>
                      <a:pt x="0" y="108714"/>
                      <a:pt x="0" y="85926"/>
                    </a:cubicBezTo>
                    <a:lnTo>
                      <a:pt x="0" y="85926"/>
                    </a:lnTo>
                    <a:cubicBezTo>
                      <a:pt x="0" y="63137"/>
                      <a:pt x="9053" y="41281"/>
                      <a:pt x="25167" y="25167"/>
                    </a:cubicBezTo>
                    <a:cubicBezTo>
                      <a:pt x="41281" y="9053"/>
                      <a:pt x="63137" y="0"/>
                      <a:pt x="8592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42424">
                      <a:alpha val="100000"/>
                    </a:srgbClr>
                  </a:gs>
                  <a:gs pos="100000">
                    <a:srgbClr val="CB2E32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66" name="TextBox 4">
                <a:extLst>
                  <a:ext uri="{FF2B5EF4-FFF2-40B4-BE49-F238E27FC236}">
                    <a16:creationId xmlns:a16="http://schemas.microsoft.com/office/drawing/2014/main" id="{0E43F779-37DE-06EB-1A5F-BBBB4157C0E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91046" cy="219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64" name="TextBox 21">
              <a:extLst>
                <a:ext uri="{FF2B5EF4-FFF2-40B4-BE49-F238E27FC236}">
                  <a16:creationId xmlns:a16="http://schemas.microsoft.com/office/drawing/2014/main" id="{835EFA9E-1C86-3F88-B282-1F7486864897}"/>
                </a:ext>
              </a:extLst>
            </p:cNvPr>
            <p:cNvSpPr txBox="1"/>
            <p:nvPr/>
          </p:nvSpPr>
          <p:spPr>
            <a:xfrm>
              <a:off x="395342" y="1937759"/>
              <a:ext cx="1203536" cy="3806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b="1" dirty="0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DETAILS: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05B14DF6-D6AB-43CA-A1DC-E622066AC4D9}"/>
              </a:ext>
            </a:extLst>
          </p:cNvPr>
          <p:cNvSpPr txBox="1"/>
          <p:nvPr/>
        </p:nvSpPr>
        <p:spPr>
          <a:xfrm>
            <a:off x="3039929" y="2589516"/>
            <a:ext cx="148181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latin typeface="IOWAN OLD STYLE ROMAN" panose="02040602040506020204" pitchFamily="18" charset="77"/>
                <a:ea typeface="Ayuthaya" pitchFamily="2" charset="-34"/>
                <a:cs typeface="Ayuthaya" pitchFamily="2" charset="-34"/>
              </a:rPr>
              <a:t>Time &amp; Place</a:t>
            </a:r>
          </a:p>
          <a:p>
            <a:r>
              <a:rPr lang="en-VN" sz="3000" dirty="0">
                <a:latin typeface="Iowan Old Style Roman" panose="02040602040506020204" pitchFamily="18" charset="77"/>
                <a:ea typeface="Ayuthaya" pitchFamily="2" charset="-34"/>
                <a:cs typeface="Ayuthaya" pitchFamily="2" charset="-34"/>
              </a:rPr>
              <a:t>The campaign events/ activities will take place .......................... </a:t>
            </a:r>
          </a:p>
          <a:p>
            <a:r>
              <a:rPr lang="en-US" sz="3000" dirty="0">
                <a:latin typeface="Iowan Old Style Roman" panose="02040602040506020204" pitchFamily="18" charset="77"/>
              </a:rPr>
              <a:t>It would be best to organize the campaign ...................................</a:t>
            </a:r>
            <a:endParaRPr lang="en-VN" sz="3000" b="1" dirty="0">
              <a:latin typeface="IOWAN OLD STYLE ROMAN" panose="02040602040506020204" pitchFamily="18" charset="77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4297D4-A4C1-41A8-B29F-FC344E83580B}"/>
              </a:ext>
            </a:extLst>
          </p:cNvPr>
          <p:cNvSpPr txBox="1"/>
          <p:nvPr/>
        </p:nvSpPr>
        <p:spPr>
          <a:xfrm>
            <a:off x="3054432" y="3827572"/>
            <a:ext cx="11032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latin typeface="IOWAN OLD STYLE ROMAN" panose="02040602040506020204" pitchFamily="18" charset="77"/>
                <a:ea typeface="Ayuthaya" pitchFamily="2" charset="-34"/>
                <a:cs typeface="Ayuthaya" pitchFamily="2" charset="-34"/>
              </a:rPr>
              <a:t>Duration</a:t>
            </a:r>
          </a:p>
          <a:p>
            <a:r>
              <a:rPr lang="en-US" sz="3000" dirty="0">
                <a:latin typeface="Iowan Old Style Roman" panose="02040602040506020204" pitchFamily="18" charset="77"/>
              </a:rPr>
              <a:t>The campaign will last for .............</a:t>
            </a:r>
          </a:p>
          <a:p>
            <a:r>
              <a:rPr lang="en-US" sz="3000" dirty="0">
                <a:latin typeface="Iowan Old Style Roman" panose="02040602040506020204" pitchFamily="18" charset="77"/>
              </a:rPr>
              <a:t>It should run for ..............to include different activities.</a:t>
            </a:r>
          </a:p>
          <a:p>
            <a:r>
              <a:rPr lang="en-US" sz="3000" dirty="0">
                <a:latin typeface="Iowan Old Style Roman" panose="02040602040506020204" pitchFamily="18" charset="77"/>
              </a:rPr>
              <a:t>We propose a </a:t>
            </a:r>
            <a:r>
              <a:rPr lang="en-US" sz="3000" u="sng" dirty="0">
                <a:latin typeface="Iowan Old Style Roman" panose="02040602040506020204" pitchFamily="18" charset="77"/>
              </a:rPr>
              <a:t>(two-week) </a:t>
            </a:r>
            <a:r>
              <a:rPr lang="en-US" sz="3000" dirty="0">
                <a:latin typeface="Iowan Old Style Roman" panose="02040602040506020204" pitchFamily="18" charset="77"/>
              </a:rPr>
              <a:t>campaign with different activities.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C603F03-5E6C-D7F0-FD42-E9859E61B730}"/>
              </a:ext>
            </a:extLst>
          </p:cNvPr>
          <p:cNvGrpSpPr/>
          <p:nvPr/>
        </p:nvGrpSpPr>
        <p:grpSpPr>
          <a:xfrm>
            <a:off x="-8746" y="7977869"/>
            <a:ext cx="3409189" cy="736509"/>
            <a:chOff x="258481" y="1713379"/>
            <a:chExt cx="1589013" cy="743339"/>
          </a:xfrm>
        </p:grpSpPr>
        <p:grpSp>
          <p:nvGrpSpPr>
            <p:cNvPr id="73" name="Group 2">
              <a:extLst>
                <a:ext uri="{FF2B5EF4-FFF2-40B4-BE49-F238E27FC236}">
                  <a16:creationId xmlns:a16="http://schemas.microsoft.com/office/drawing/2014/main" id="{3DD2DE97-9077-82AB-88E2-3ACE03C1D865}"/>
                </a:ext>
              </a:extLst>
            </p:cNvPr>
            <p:cNvGrpSpPr/>
            <p:nvPr/>
          </p:nvGrpSpPr>
          <p:grpSpPr>
            <a:xfrm>
              <a:off x="258481" y="1713379"/>
              <a:ext cx="1589013" cy="743339"/>
              <a:chOff x="-3637" y="-47625"/>
              <a:chExt cx="1194683" cy="230597"/>
            </a:xfrm>
          </p:grpSpPr>
          <p:sp>
            <p:nvSpPr>
              <p:cNvPr id="75" name="Freeform 3">
                <a:extLst>
                  <a:ext uri="{FF2B5EF4-FFF2-40B4-BE49-F238E27FC236}">
                    <a16:creationId xmlns:a16="http://schemas.microsoft.com/office/drawing/2014/main" id="{CA5F1D09-1357-9F2A-7237-91B9FE6B24FB}"/>
                  </a:ext>
                </a:extLst>
              </p:cNvPr>
              <p:cNvSpPr/>
              <p:nvPr/>
            </p:nvSpPr>
            <p:spPr>
              <a:xfrm>
                <a:off x="-3637" y="11121"/>
                <a:ext cx="1007763" cy="171851"/>
              </a:xfrm>
              <a:custGeom>
                <a:avLst/>
                <a:gdLst/>
                <a:ahLst/>
                <a:cxnLst/>
                <a:rect l="l" t="t" r="r" b="b"/>
                <a:pathLst>
                  <a:path w="1191046" h="171851">
                    <a:moveTo>
                      <a:pt x="85926" y="0"/>
                    </a:moveTo>
                    <a:lnTo>
                      <a:pt x="1105120" y="0"/>
                    </a:lnTo>
                    <a:cubicBezTo>
                      <a:pt x="1127909" y="0"/>
                      <a:pt x="1149765" y="9053"/>
                      <a:pt x="1165879" y="25167"/>
                    </a:cubicBezTo>
                    <a:cubicBezTo>
                      <a:pt x="1181993" y="41281"/>
                      <a:pt x="1191046" y="63137"/>
                      <a:pt x="1191046" y="85926"/>
                    </a:cubicBezTo>
                    <a:lnTo>
                      <a:pt x="1191046" y="85926"/>
                    </a:lnTo>
                    <a:cubicBezTo>
                      <a:pt x="1191046" y="133381"/>
                      <a:pt x="1152576" y="171851"/>
                      <a:pt x="1105120" y="171851"/>
                    </a:cubicBezTo>
                    <a:lnTo>
                      <a:pt x="85926" y="171851"/>
                    </a:lnTo>
                    <a:cubicBezTo>
                      <a:pt x="63137" y="171851"/>
                      <a:pt x="41281" y="162798"/>
                      <a:pt x="25167" y="146684"/>
                    </a:cubicBezTo>
                    <a:cubicBezTo>
                      <a:pt x="9053" y="130570"/>
                      <a:pt x="0" y="108714"/>
                      <a:pt x="0" y="85926"/>
                    </a:cubicBezTo>
                    <a:lnTo>
                      <a:pt x="0" y="85926"/>
                    </a:lnTo>
                    <a:cubicBezTo>
                      <a:pt x="0" y="63137"/>
                      <a:pt x="9053" y="41281"/>
                      <a:pt x="25167" y="25167"/>
                    </a:cubicBezTo>
                    <a:cubicBezTo>
                      <a:pt x="41281" y="9053"/>
                      <a:pt x="63137" y="0"/>
                      <a:pt x="8592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42424">
                      <a:alpha val="100000"/>
                    </a:srgbClr>
                  </a:gs>
                  <a:gs pos="100000">
                    <a:srgbClr val="CB2E32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76" name="TextBox 4">
                <a:extLst>
                  <a:ext uri="{FF2B5EF4-FFF2-40B4-BE49-F238E27FC236}">
                    <a16:creationId xmlns:a16="http://schemas.microsoft.com/office/drawing/2014/main" id="{063E4D49-BDA1-0F90-2834-DA15E8426C1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91046" cy="219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74" name="TextBox 21">
              <a:extLst>
                <a:ext uri="{FF2B5EF4-FFF2-40B4-BE49-F238E27FC236}">
                  <a16:creationId xmlns:a16="http://schemas.microsoft.com/office/drawing/2014/main" id="{5E263656-1827-91EB-80B4-FA037B0AD3E0}"/>
                </a:ext>
              </a:extLst>
            </p:cNvPr>
            <p:cNvSpPr txBox="1"/>
            <p:nvPr/>
          </p:nvSpPr>
          <p:spPr>
            <a:xfrm>
              <a:off x="395342" y="1937759"/>
              <a:ext cx="1203536" cy="3806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b="1" dirty="0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Goals &amp; Benefits: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A5FD3B7-5B6A-D083-97E8-C2A2DB842461}"/>
              </a:ext>
            </a:extLst>
          </p:cNvPr>
          <p:cNvSpPr txBox="1"/>
          <p:nvPr/>
        </p:nvSpPr>
        <p:spPr>
          <a:xfrm>
            <a:off x="3054432" y="5554914"/>
            <a:ext cx="10661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latin typeface="IOWAN OLD STYLE ROMAN" panose="02040602040506020204" pitchFamily="18" charset="77"/>
                <a:ea typeface="Ayuthaya" pitchFamily="2" charset="-34"/>
                <a:cs typeface="Ayuthaya" pitchFamily="2" charset="-34"/>
              </a:rPr>
              <a:t>Participants</a:t>
            </a:r>
          </a:p>
          <a:p>
            <a:r>
              <a:rPr lang="en-US" sz="3000" dirty="0">
                <a:latin typeface="Iowan Old Style Roman" panose="02040602040506020204" pitchFamily="18" charset="77"/>
              </a:rPr>
              <a:t>........... will take part in the campaign.</a:t>
            </a:r>
          </a:p>
          <a:p>
            <a:r>
              <a:rPr lang="en-US" sz="3000" dirty="0">
                <a:latin typeface="Iowan Old Style Roman" panose="02040602040506020204" pitchFamily="18" charset="77"/>
              </a:rPr>
              <a:t>The campaign should involve ..............................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B2BFD2D-59F4-DA9D-4296-93F4286FEA39}"/>
              </a:ext>
            </a:extLst>
          </p:cNvPr>
          <p:cNvSpPr txBox="1"/>
          <p:nvPr/>
        </p:nvSpPr>
        <p:spPr>
          <a:xfrm>
            <a:off x="3112705" y="8097507"/>
            <a:ext cx="14349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Iowan Old Style Roman" panose="02040602040506020204" pitchFamily="18" charset="77"/>
              </a:rPr>
              <a:t>The main goal of this campaign is to...</a:t>
            </a:r>
            <a:br>
              <a:rPr lang="en-US" sz="3000" dirty="0">
                <a:latin typeface="Iowan Old Style Roman" panose="02040602040506020204" pitchFamily="18" charset="77"/>
              </a:rPr>
            </a:br>
            <a:r>
              <a:rPr lang="en-US" sz="3000" dirty="0">
                <a:latin typeface="Iowan Old Style Roman" panose="02040602040506020204" pitchFamily="18" charset="77"/>
              </a:rPr>
              <a:t>Our campaign aims to.../ aims at........</a:t>
            </a:r>
          </a:p>
          <a:p>
            <a:r>
              <a:rPr lang="en-US" sz="3000" dirty="0">
                <a:latin typeface="Iowan Old Style Roman" panose="02040602040506020204" pitchFamily="18" charset="77"/>
              </a:rPr>
              <a:t>This campaign will allow (students, teenagers ) to ......./ will help students ........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B63DE68-4DCC-CA06-EFD7-DEA794357A1C}"/>
              </a:ext>
            </a:extLst>
          </p:cNvPr>
          <p:cNvSpPr txBox="1"/>
          <p:nvPr/>
        </p:nvSpPr>
        <p:spPr>
          <a:xfrm>
            <a:off x="3039929" y="6868796"/>
            <a:ext cx="1104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latin typeface="IOWAN OLD STYLE ROMAN" panose="02040602040506020204" pitchFamily="18" charset="77"/>
                <a:ea typeface="Ayuthaya" pitchFamily="2" charset="-34"/>
                <a:cs typeface="Ayuthaya" pitchFamily="2" charset="-34"/>
              </a:rPr>
              <a:t>Activities</a:t>
            </a:r>
          </a:p>
          <a:p>
            <a:r>
              <a:rPr lang="en-US" sz="3000" dirty="0">
                <a:latin typeface="Iowan Old Style Roman" panose="02040602040506020204" pitchFamily="18" charset="77"/>
              </a:rPr>
              <a:t>The main events/ activities will include.................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266FFA9-858F-9406-17C3-F1144F66AAF4}"/>
              </a:ext>
            </a:extLst>
          </p:cNvPr>
          <p:cNvGrpSpPr/>
          <p:nvPr/>
        </p:nvGrpSpPr>
        <p:grpSpPr>
          <a:xfrm>
            <a:off x="102851" y="9393470"/>
            <a:ext cx="3680332" cy="700989"/>
            <a:chOff x="132102" y="1713379"/>
            <a:chExt cx="1715392" cy="707490"/>
          </a:xfrm>
        </p:grpSpPr>
        <p:grpSp>
          <p:nvGrpSpPr>
            <p:cNvPr id="83" name="Group 2">
              <a:extLst>
                <a:ext uri="{FF2B5EF4-FFF2-40B4-BE49-F238E27FC236}">
                  <a16:creationId xmlns:a16="http://schemas.microsoft.com/office/drawing/2014/main" id="{C729C388-DEE3-D95D-B4A3-5EAC2513DB61}"/>
                </a:ext>
              </a:extLst>
            </p:cNvPr>
            <p:cNvGrpSpPr/>
            <p:nvPr/>
          </p:nvGrpSpPr>
          <p:grpSpPr>
            <a:xfrm>
              <a:off x="132102" y="1713379"/>
              <a:ext cx="1715392" cy="707490"/>
              <a:chOff x="-98654" y="-47625"/>
              <a:chExt cx="1289700" cy="219476"/>
            </a:xfrm>
          </p:grpSpPr>
          <p:sp>
            <p:nvSpPr>
              <p:cNvPr id="85" name="Freeform 3">
                <a:extLst>
                  <a:ext uri="{FF2B5EF4-FFF2-40B4-BE49-F238E27FC236}">
                    <a16:creationId xmlns:a16="http://schemas.microsoft.com/office/drawing/2014/main" id="{D0D930D6-9838-0494-3AF0-5A23A635995B}"/>
                  </a:ext>
                </a:extLst>
              </p:cNvPr>
              <p:cNvSpPr/>
              <p:nvPr/>
            </p:nvSpPr>
            <p:spPr>
              <a:xfrm>
                <a:off x="-98654" y="-11459"/>
                <a:ext cx="1007763" cy="171851"/>
              </a:xfrm>
              <a:custGeom>
                <a:avLst/>
                <a:gdLst/>
                <a:ahLst/>
                <a:cxnLst/>
                <a:rect l="l" t="t" r="r" b="b"/>
                <a:pathLst>
                  <a:path w="1191046" h="171851">
                    <a:moveTo>
                      <a:pt x="85926" y="0"/>
                    </a:moveTo>
                    <a:lnTo>
                      <a:pt x="1105120" y="0"/>
                    </a:lnTo>
                    <a:cubicBezTo>
                      <a:pt x="1127909" y="0"/>
                      <a:pt x="1149765" y="9053"/>
                      <a:pt x="1165879" y="25167"/>
                    </a:cubicBezTo>
                    <a:cubicBezTo>
                      <a:pt x="1181993" y="41281"/>
                      <a:pt x="1191046" y="63137"/>
                      <a:pt x="1191046" y="85926"/>
                    </a:cubicBezTo>
                    <a:lnTo>
                      <a:pt x="1191046" y="85926"/>
                    </a:lnTo>
                    <a:cubicBezTo>
                      <a:pt x="1191046" y="133381"/>
                      <a:pt x="1152576" y="171851"/>
                      <a:pt x="1105120" y="171851"/>
                    </a:cubicBezTo>
                    <a:lnTo>
                      <a:pt x="85926" y="171851"/>
                    </a:lnTo>
                    <a:cubicBezTo>
                      <a:pt x="63137" y="171851"/>
                      <a:pt x="41281" y="162798"/>
                      <a:pt x="25167" y="146684"/>
                    </a:cubicBezTo>
                    <a:cubicBezTo>
                      <a:pt x="9053" y="130570"/>
                      <a:pt x="0" y="108714"/>
                      <a:pt x="0" y="85926"/>
                    </a:cubicBezTo>
                    <a:lnTo>
                      <a:pt x="0" y="85926"/>
                    </a:lnTo>
                    <a:cubicBezTo>
                      <a:pt x="0" y="63137"/>
                      <a:pt x="9053" y="41281"/>
                      <a:pt x="25167" y="25167"/>
                    </a:cubicBezTo>
                    <a:cubicBezTo>
                      <a:pt x="41281" y="9053"/>
                      <a:pt x="63137" y="0"/>
                      <a:pt x="8592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42424">
                      <a:alpha val="100000"/>
                    </a:srgbClr>
                  </a:gs>
                  <a:gs pos="100000">
                    <a:srgbClr val="CB2E32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6" name="TextBox 4">
                <a:extLst>
                  <a:ext uri="{FF2B5EF4-FFF2-40B4-BE49-F238E27FC236}">
                    <a16:creationId xmlns:a16="http://schemas.microsoft.com/office/drawing/2014/main" id="{7EC7AAC0-8FFE-3667-5AF2-BC5194B622F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91046" cy="219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84" name="TextBox 21">
              <a:extLst>
                <a:ext uri="{FF2B5EF4-FFF2-40B4-BE49-F238E27FC236}">
                  <a16:creationId xmlns:a16="http://schemas.microsoft.com/office/drawing/2014/main" id="{95FB883B-3CE4-7B25-0622-40C753E14639}"/>
                </a:ext>
              </a:extLst>
            </p:cNvPr>
            <p:cNvSpPr txBox="1"/>
            <p:nvPr/>
          </p:nvSpPr>
          <p:spPr>
            <a:xfrm>
              <a:off x="395342" y="1937759"/>
              <a:ext cx="1203536" cy="3806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b="1" dirty="0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Conclusion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A604B8C8-CFF0-B01F-71FA-476133CA2A89}"/>
              </a:ext>
            </a:extLst>
          </p:cNvPr>
          <p:cNvSpPr txBox="1"/>
          <p:nvPr/>
        </p:nvSpPr>
        <p:spPr>
          <a:xfrm>
            <a:off x="3097158" y="950386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Iowan Old Style Roman" panose="02040602040506020204" pitchFamily="18" charset="77"/>
              </a:rPr>
              <a:t>We hope that you will consider </a:t>
            </a:r>
            <a:r>
              <a:rPr lang="en-US" sz="3000">
                <a:latin typeface="Iowan Old Style Roman" panose="02040602040506020204" pitchFamily="18" charset="77"/>
              </a:rPr>
              <a:t>our proposal........</a:t>
            </a:r>
            <a:endParaRPr lang="en-VN" sz="3000" dirty="0">
              <a:latin typeface="Iowan Old Style Roman" panose="02040602040506020204" pitchFamily="18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4" grpId="0"/>
      <p:bldP spid="55" grpId="0"/>
      <p:bldP spid="61" grpId="0"/>
      <p:bldP spid="67" grpId="0"/>
      <p:bldP spid="71" grpId="0"/>
      <p:bldP spid="77" grpId="0"/>
      <p:bldP spid="78" grpId="0"/>
      <p:bldP spid="81" grpId="0"/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 rot="1097053">
            <a:off x="-1887286" y="-1654789"/>
            <a:ext cx="6374937" cy="1237250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220"/>
              </a:lnSpc>
            </a:pPr>
            <a:endParaRPr/>
          </a:p>
        </p:txBody>
      </p:sp>
      <p:sp>
        <p:nvSpPr>
          <p:cNvPr id="7" name="Freeform 7"/>
          <p:cNvSpPr/>
          <p:nvPr/>
        </p:nvSpPr>
        <p:spPr>
          <a:xfrm>
            <a:off x="16586115" y="371939"/>
            <a:ext cx="1157542" cy="1313523"/>
          </a:xfrm>
          <a:custGeom>
            <a:avLst/>
            <a:gdLst/>
            <a:ahLst/>
            <a:cxnLst/>
            <a:rect l="l" t="t" r="r" b="b"/>
            <a:pathLst>
              <a:path w="1157542" h="1313523">
                <a:moveTo>
                  <a:pt x="0" y="0"/>
                </a:moveTo>
                <a:lnTo>
                  <a:pt x="1157542" y="0"/>
                </a:lnTo>
                <a:lnTo>
                  <a:pt x="1157542" y="1313522"/>
                </a:lnTo>
                <a:lnTo>
                  <a:pt x="0" y="1313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AutoShape 23"/>
          <p:cNvSpPr/>
          <p:nvPr/>
        </p:nvSpPr>
        <p:spPr>
          <a:xfrm flipV="1">
            <a:off x="379052" y="2818484"/>
            <a:ext cx="17203477" cy="47760"/>
          </a:xfrm>
          <a:prstGeom prst="line">
            <a:avLst/>
          </a:prstGeom>
          <a:ln w="28575" cap="flat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VN" dirty="0"/>
          </a:p>
        </p:txBody>
      </p:sp>
      <p:sp>
        <p:nvSpPr>
          <p:cNvPr id="26" name="Freeform 26"/>
          <p:cNvSpPr/>
          <p:nvPr/>
        </p:nvSpPr>
        <p:spPr>
          <a:xfrm rot="-5400000">
            <a:off x="1252735" y="389847"/>
            <a:ext cx="835455" cy="1755773"/>
          </a:xfrm>
          <a:custGeom>
            <a:avLst/>
            <a:gdLst/>
            <a:ahLst/>
            <a:cxnLst/>
            <a:rect l="l" t="t" r="r" b="b"/>
            <a:pathLst>
              <a:path w="835455" h="1755773">
                <a:moveTo>
                  <a:pt x="0" y="0"/>
                </a:moveTo>
                <a:lnTo>
                  <a:pt x="835455" y="0"/>
                </a:lnTo>
                <a:lnTo>
                  <a:pt x="835455" y="1755773"/>
                </a:lnTo>
                <a:lnTo>
                  <a:pt x="0" y="1755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4275846" y="133945"/>
            <a:ext cx="10102996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49"/>
              </a:lnSpc>
            </a:pPr>
            <a:r>
              <a:rPr lang="en-US" sz="6600" b="1" dirty="0">
                <a:latin typeface="IOWAN OLD STYLE ROMAN" panose="02040602040506020204" pitchFamily="18" charset="77"/>
              </a:rPr>
              <a:t>Proposal Writing Criteria</a:t>
            </a:r>
            <a:endParaRPr lang="en-US" sz="6499" b="1" dirty="0">
              <a:solidFill>
                <a:srgbClr val="242424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728328" y="1457732"/>
            <a:ext cx="2525020" cy="365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3200" b="1" dirty="0">
                <a:solidFill>
                  <a:srgbClr val="CB2E32"/>
                </a:solidFill>
                <a:latin typeface="Inter Bold"/>
                <a:ea typeface="Inter Bold"/>
                <a:cs typeface="Inter Bold"/>
                <a:sym typeface="Inter Bold"/>
              </a:rPr>
              <a:t>CONTENT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6ECA8C9-2481-F09E-28BF-89C23CEA28D3}"/>
              </a:ext>
            </a:extLst>
          </p:cNvPr>
          <p:cNvGrpSpPr/>
          <p:nvPr/>
        </p:nvGrpSpPr>
        <p:grpSpPr>
          <a:xfrm>
            <a:off x="306939" y="3011428"/>
            <a:ext cx="1151695" cy="910506"/>
            <a:chOff x="9498577" y="4749309"/>
            <a:chExt cx="1296859" cy="1228709"/>
          </a:xfrm>
        </p:grpSpPr>
        <p:grpSp>
          <p:nvGrpSpPr>
            <p:cNvPr id="8" name="Group 8"/>
            <p:cNvGrpSpPr/>
            <p:nvPr/>
          </p:nvGrpSpPr>
          <p:grpSpPr>
            <a:xfrm>
              <a:off x="9498577" y="4749309"/>
              <a:ext cx="1296859" cy="1228709"/>
              <a:chOff x="0" y="-237445"/>
              <a:chExt cx="812800" cy="105024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-237445"/>
                <a:ext cx="812800" cy="105024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B2E32"/>
              </a:solidFill>
            </p:spPr>
            <p:txBody>
              <a:bodyPr/>
              <a:lstStyle/>
              <a:p>
                <a:endParaRPr lang="en-VN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9568357" y="5255178"/>
              <a:ext cx="1105499" cy="4450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69"/>
                </a:lnSpc>
              </a:pPr>
              <a:r>
                <a:rPr lang="en-US" sz="3600" b="1" dirty="0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02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0162623" y="7507059"/>
            <a:ext cx="854463" cy="282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9"/>
              </a:lnSpc>
            </a:pPr>
            <a:r>
              <a:rPr lang="en-US" sz="1621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03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162623" y="8448608"/>
            <a:ext cx="854463" cy="282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9"/>
              </a:lnSpc>
            </a:pPr>
            <a:r>
              <a:rPr lang="en-US" sz="1621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04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995392" y="1246621"/>
            <a:ext cx="1444500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latin typeface="Iowan Old Style Roman" panose="02040602040506020204" pitchFamily="18" charset="77"/>
              </a:rPr>
              <a:t>- The proposal addresses </a:t>
            </a:r>
            <a:r>
              <a:rPr lang="en-US" sz="3200" u="sng" dirty="0">
                <a:latin typeface="Iowan Old Style Roman" panose="02040602040506020204" pitchFamily="18" charset="77"/>
              </a:rPr>
              <a:t>the topic clearly </a:t>
            </a:r>
            <a:r>
              <a:rPr lang="en-US" sz="3200" dirty="0">
                <a:latin typeface="Iowan Old Style Roman" panose="02040602040506020204" pitchFamily="18" charset="77"/>
              </a:rPr>
              <a:t>(cyberbullying campaign).</a:t>
            </a:r>
          </a:p>
          <a:p>
            <a:r>
              <a:rPr lang="en-US" sz="3200" dirty="0">
                <a:latin typeface="Iowan Old Style Roman" panose="02040602040506020204" pitchFamily="18" charset="77"/>
              </a:rPr>
              <a:t>- </a:t>
            </a:r>
            <a:r>
              <a:rPr lang="en-US" sz="3200" u="sng" dirty="0">
                <a:latin typeface="Iowan Old Style Roman" panose="02040602040506020204" pitchFamily="18" charset="77"/>
              </a:rPr>
              <a:t>All parts </a:t>
            </a:r>
            <a:r>
              <a:rPr lang="en-US" sz="3200" dirty="0">
                <a:latin typeface="Iowan Old Style Roman" panose="02040602040506020204" pitchFamily="18" charset="77"/>
              </a:rPr>
              <a:t>(problem, goals, activities, participants, time, benefits) are </a:t>
            </a:r>
            <a:r>
              <a:rPr lang="en-US" sz="3200" u="sng" dirty="0">
                <a:latin typeface="Iowan Old Style Roman" panose="02040602040506020204" pitchFamily="18" charset="77"/>
              </a:rPr>
              <a:t>included</a:t>
            </a:r>
            <a:r>
              <a:rPr lang="en-US" sz="3200" dirty="0">
                <a:latin typeface="Iowan Old Style Roman" panose="02040602040506020204" pitchFamily="18" charset="77"/>
              </a:rPr>
              <a:t>.</a:t>
            </a:r>
          </a:p>
          <a:p>
            <a:r>
              <a:rPr lang="en-US" sz="3200" dirty="0">
                <a:latin typeface="Iowan Old Style Roman" panose="02040602040506020204" pitchFamily="18" charset="77"/>
              </a:rPr>
              <a:t>- Ideas are </a:t>
            </a:r>
            <a:r>
              <a:rPr lang="en-US" sz="3200" u="sng" dirty="0">
                <a:latin typeface="Iowan Old Style Roman" panose="02040602040506020204" pitchFamily="18" charset="77"/>
              </a:rPr>
              <a:t>relevant</a:t>
            </a:r>
            <a:r>
              <a:rPr lang="en-US" sz="3200" dirty="0">
                <a:latin typeface="Iowan Old Style Roman" panose="02040602040506020204" pitchFamily="18" charset="77"/>
              </a:rPr>
              <a:t> and </a:t>
            </a:r>
            <a:r>
              <a:rPr lang="en-US" sz="3200" u="sng" dirty="0">
                <a:latin typeface="Iowan Old Style Roman" panose="02040602040506020204" pitchFamily="18" charset="77"/>
              </a:rPr>
              <a:t>reasonable</a:t>
            </a:r>
            <a:r>
              <a:rPr lang="en-US" sz="3200" dirty="0">
                <a:latin typeface="Iowan Old Style Roman" panose="02040602040506020204" pitchFamily="18" charset="77"/>
              </a:rPr>
              <a:t>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4A73A6D-28E1-1120-358E-5B32113A7B8A}"/>
              </a:ext>
            </a:extLst>
          </p:cNvPr>
          <p:cNvGrpSpPr/>
          <p:nvPr/>
        </p:nvGrpSpPr>
        <p:grpSpPr>
          <a:xfrm>
            <a:off x="379052" y="1117169"/>
            <a:ext cx="1151695" cy="910506"/>
            <a:chOff x="9498577" y="4749309"/>
            <a:chExt cx="1296859" cy="1228709"/>
          </a:xfrm>
        </p:grpSpPr>
        <p:grpSp>
          <p:nvGrpSpPr>
            <p:cNvPr id="45" name="Group 8">
              <a:extLst>
                <a:ext uri="{FF2B5EF4-FFF2-40B4-BE49-F238E27FC236}">
                  <a16:creationId xmlns:a16="http://schemas.microsoft.com/office/drawing/2014/main" id="{0FA5076A-6EF4-E098-0CD7-60254448EA07}"/>
                </a:ext>
              </a:extLst>
            </p:cNvPr>
            <p:cNvGrpSpPr/>
            <p:nvPr/>
          </p:nvGrpSpPr>
          <p:grpSpPr>
            <a:xfrm>
              <a:off x="9498577" y="4749309"/>
              <a:ext cx="1296859" cy="1228709"/>
              <a:chOff x="0" y="-237445"/>
              <a:chExt cx="812800" cy="1050245"/>
            </a:xfrm>
          </p:grpSpPr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id="{2A8F5091-201D-2BAE-9D2E-5919703BFEA3}"/>
                  </a:ext>
                </a:extLst>
              </p:cNvPr>
              <p:cNvSpPr/>
              <p:nvPr/>
            </p:nvSpPr>
            <p:spPr>
              <a:xfrm>
                <a:off x="0" y="-237445"/>
                <a:ext cx="812800" cy="105024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B2E32"/>
              </a:solidFill>
            </p:spPr>
          </p:sp>
          <p:sp>
            <p:nvSpPr>
              <p:cNvPr id="48" name="TextBox 10">
                <a:extLst>
                  <a:ext uri="{FF2B5EF4-FFF2-40B4-BE49-F238E27FC236}">
                    <a16:creationId xmlns:a16="http://schemas.microsoft.com/office/drawing/2014/main" id="{FADFF60D-2BA1-2FF3-F1EE-64F1D1712305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id="{E311FD92-B5E8-EDAD-EC76-6A4731FC1510}"/>
                </a:ext>
              </a:extLst>
            </p:cNvPr>
            <p:cNvSpPr txBox="1"/>
            <p:nvPr/>
          </p:nvSpPr>
          <p:spPr>
            <a:xfrm>
              <a:off x="9568357" y="5255177"/>
              <a:ext cx="1105499" cy="3297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69"/>
                </a:lnSpc>
              </a:pPr>
              <a:r>
                <a:rPr lang="en-US" sz="3600" b="1" dirty="0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01</a:t>
              </a:r>
            </a:p>
          </p:txBody>
        </p:sp>
      </p:grpSp>
      <p:sp>
        <p:nvSpPr>
          <p:cNvPr id="49" name="TextBox 30">
            <a:extLst>
              <a:ext uri="{FF2B5EF4-FFF2-40B4-BE49-F238E27FC236}">
                <a16:creationId xmlns:a16="http://schemas.microsoft.com/office/drawing/2014/main" id="{5AB850B0-C35A-2807-F8EC-F03ACA969247}"/>
              </a:ext>
            </a:extLst>
          </p:cNvPr>
          <p:cNvSpPr txBox="1"/>
          <p:nvPr/>
        </p:nvSpPr>
        <p:spPr>
          <a:xfrm>
            <a:off x="1617719" y="3366060"/>
            <a:ext cx="3788593" cy="365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3200" b="1" dirty="0">
                <a:solidFill>
                  <a:srgbClr val="CB2E32"/>
                </a:solidFill>
                <a:latin typeface="Inter Bold"/>
                <a:ea typeface="Inter Bold"/>
                <a:cs typeface="Inter Bold"/>
                <a:sym typeface="Inter Bold"/>
              </a:rPr>
              <a:t>ORGANISATION</a:t>
            </a:r>
          </a:p>
        </p:txBody>
      </p:sp>
      <p:sp>
        <p:nvSpPr>
          <p:cNvPr id="50" name="TextBox 35">
            <a:extLst>
              <a:ext uri="{FF2B5EF4-FFF2-40B4-BE49-F238E27FC236}">
                <a16:creationId xmlns:a16="http://schemas.microsoft.com/office/drawing/2014/main" id="{3373ABD0-C051-8920-1652-40642453E217}"/>
              </a:ext>
            </a:extLst>
          </p:cNvPr>
          <p:cNvSpPr txBox="1"/>
          <p:nvPr/>
        </p:nvSpPr>
        <p:spPr>
          <a:xfrm>
            <a:off x="5227518" y="3140599"/>
            <a:ext cx="1184128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000" dirty="0">
                <a:latin typeface="Iowan Old Style Roman" panose="02040602040506020204" pitchFamily="18" charset="77"/>
              </a:rPr>
              <a:t>- </a:t>
            </a:r>
            <a:r>
              <a:rPr lang="en-US" sz="3000" u="sng" dirty="0">
                <a:latin typeface="Iowan Old Style Roman" panose="02040602040506020204" pitchFamily="18" charset="77"/>
              </a:rPr>
              <a:t>Clear structure</a:t>
            </a:r>
            <a:r>
              <a:rPr lang="en-US" sz="3000" dirty="0">
                <a:latin typeface="Iowan Old Style Roman" panose="02040602040506020204" pitchFamily="18" charset="77"/>
              </a:rPr>
              <a:t>: introduction, body, and conclusion.</a:t>
            </a:r>
          </a:p>
          <a:p>
            <a:r>
              <a:rPr lang="en-US" sz="3000" dirty="0">
                <a:latin typeface="Iowan Old Style Roman" panose="02040602040506020204" pitchFamily="18" charset="77"/>
              </a:rPr>
              <a:t>- </a:t>
            </a:r>
            <a:r>
              <a:rPr lang="en-US" sz="3000" u="sng" dirty="0">
                <a:latin typeface="Iowan Old Style Roman" panose="02040602040506020204" pitchFamily="18" charset="77"/>
              </a:rPr>
              <a:t>Ideas</a:t>
            </a:r>
            <a:r>
              <a:rPr lang="en-US" sz="3000" dirty="0">
                <a:latin typeface="Iowan Old Style Roman" panose="02040602040506020204" pitchFamily="18" charset="77"/>
              </a:rPr>
              <a:t> are organized </a:t>
            </a:r>
            <a:r>
              <a:rPr lang="en-US" sz="3000" u="sng" dirty="0">
                <a:latin typeface="Iowan Old Style Roman" panose="02040602040506020204" pitchFamily="18" charset="77"/>
              </a:rPr>
              <a:t>logically</a:t>
            </a:r>
            <a:r>
              <a:rPr lang="en-US" sz="3000" dirty="0">
                <a:latin typeface="Iowan Old Style Roman" panose="02040602040506020204" pitchFamily="18" charset="77"/>
              </a:rPr>
              <a:t> and easy to follow.</a:t>
            </a:r>
          </a:p>
        </p:txBody>
      </p:sp>
      <p:sp>
        <p:nvSpPr>
          <p:cNvPr id="51" name="AutoShape 23">
            <a:extLst>
              <a:ext uri="{FF2B5EF4-FFF2-40B4-BE49-F238E27FC236}">
                <a16:creationId xmlns:a16="http://schemas.microsoft.com/office/drawing/2014/main" id="{ABAEAF83-86BC-8DB4-2585-2EFE1B90A96C}"/>
              </a:ext>
            </a:extLst>
          </p:cNvPr>
          <p:cNvSpPr/>
          <p:nvPr/>
        </p:nvSpPr>
        <p:spPr>
          <a:xfrm flipV="1">
            <a:off x="346496" y="4369489"/>
            <a:ext cx="17203477" cy="47760"/>
          </a:xfrm>
          <a:prstGeom prst="line">
            <a:avLst/>
          </a:prstGeom>
          <a:ln w="28575" cap="flat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VN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86E69B-6EB0-09A2-6236-77E6E9382E40}"/>
              </a:ext>
            </a:extLst>
          </p:cNvPr>
          <p:cNvGrpSpPr/>
          <p:nvPr/>
        </p:nvGrpSpPr>
        <p:grpSpPr>
          <a:xfrm>
            <a:off x="346496" y="4688247"/>
            <a:ext cx="1151695" cy="910506"/>
            <a:chOff x="9498577" y="4749309"/>
            <a:chExt cx="1296859" cy="1228709"/>
          </a:xfrm>
        </p:grpSpPr>
        <p:grpSp>
          <p:nvGrpSpPr>
            <p:cNvPr id="53" name="Group 8">
              <a:extLst>
                <a:ext uri="{FF2B5EF4-FFF2-40B4-BE49-F238E27FC236}">
                  <a16:creationId xmlns:a16="http://schemas.microsoft.com/office/drawing/2014/main" id="{DEE2633D-7F0E-D762-3401-65E1CA55C2D1}"/>
                </a:ext>
              </a:extLst>
            </p:cNvPr>
            <p:cNvGrpSpPr/>
            <p:nvPr/>
          </p:nvGrpSpPr>
          <p:grpSpPr>
            <a:xfrm>
              <a:off x="9498577" y="4749309"/>
              <a:ext cx="1296859" cy="1228709"/>
              <a:chOff x="0" y="-237445"/>
              <a:chExt cx="812800" cy="1050245"/>
            </a:xfrm>
          </p:grpSpPr>
          <p:sp>
            <p:nvSpPr>
              <p:cNvPr id="55" name="Freeform 9">
                <a:extLst>
                  <a:ext uri="{FF2B5EF4-FFF2-40B4-BE49-F238E27FC236}">
                    <a16:creationId xmlns:a16="http://schemas.microsoft.com/office/drawing/2014/main" id="{2331B112-6671-3E6B-D6A2-4DAC1D9C2736}"/>
                  </a:ext>
                </a:extLst>
              </p:cNvPr>
              <p:cNvSpPr/>
              <p:nvPr/>
            </p:nvSpPr>
            <p:spPr>
              <a:xfrm>
                <a:off x="0" y="-237445"/>
                <a:ext cx="812800" cy="105024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B2E32"/>
              </a:solidFill>
            </p:spPr>
            <p:txBody>
              <a:bodyPr/>
              <a:lstStyle/>
              <a:p>
                <a:endParaRPr lang="en-VN" dirty="0"/>
              </a:p>
            </p:txBody>
          </p:sp>
          <p:sp>
            <p:nvSpPr>
              <p:cNvPr id="56" name="TextBox 10">
                <a:extLst>
                  <a:ext uri="{FF2B5EF4-FFF2-40B4-BE49-F238E27FC236}">
                    <a16:creationId xmlns:a16="http://schemas.microsoft.com/office/drawing/2014/main" id="{6831D712-F4FE-6457-0484-64503A9B809B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54" name="TextBox 31">
              <a:extLst>
                <a:ext uri="{FF2B5EF4-FFF2-40B4-BE49-F238E27FC236}">
                  <a16:creationId xmlns:a16="http://schemas.microsoft.com/office/drawing/2014/main" id="{F147848E-DB1D-3012-914A-4ECA02A9BBEB}"/>
                </a:ext>
              </a:extLst>
            </p:cNvPr>
            <p:cNvSpPr txBox="1"/>
            <p:nvPr/>
          </p:nvSpPr>
          <p:spPr>
            <a:xfrm>
              <a:off x="9568357" y="5255178"/>
              <a:ext cx="1105499" cy="4450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69"/>
                </a:lnSpc>
              </a:pPr>
              <a:r>
                <a:rPr lang="en-US" sz="3600" b="1" dirty="0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03</a:t>
              </a:r>
            </a:p>
          </p:txBody>
        </p:sp>
      </p:grpSp>
      <p:sp>
        <p:nvSpPr>
          <p:cNvPr id="57" name="TextBox 30">
            <a:extLst>
              <a:ext uri="{FF2B5EF4-FFF2-40B4-BE49-F238E27FC236}">
                <a16:creationId xmlns:a16="http://schemas.microsoft.com/office/drawing/2014/main" id="{5944D899-C909-0FDD-05D1-32B21F10524E}"/>
              </a:ext>
            </a:extLst>
          </p:cNvPr>
          <p:cNvSpPr txBox="1"/>
          <p:nvPr/>
        </p:nvSpPr>
        <p:spPr>
          <a:xfrm>
            <a:off x="1723270" y="5060125"/>
            <a:ext cx="3788593" cy="365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3200" b="1" dirty="0">
                <a:solidFill>
                  <a:srgbClr val="CB2E32"/>
                </a:solidFill>
                <a:latin typeface="Inter Bold"/>
                <a:ea typeface="Inter Bold"/>
                <a:cs typeface="Inter Bold"/>
                <a:sym typeface="Inter Bold"/>
              </a:rPr>
              <a:t>LANGUAGE USE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3CAE120-A9E9-C68F-D0B8-800FF6BEBF99}"/>
              </a:ext>
            </a:extLst>
          </p:cNvPr>
          <p:cNvSpPr txBox="1"/>
          <p:nvPr/>
        </p:nvSpPr>
        <p:spPr>
          <a:xfrm>
            <a:off x="5258894" y="4864804"/>
            <a:ext cx="126826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Iowan Old Style Roman" panose="02040602040506020204" pitchFamily="18" charset="77"/>
              </a:rPr>
              <a:t>- Correct use of grammar (tenses, sentence structure, subject-verb agreement).</a:t>
            </a:r>
          </a:p>
          <a:p>
            <a:r>
              <a:rPr lang="en-US" sz="3200" dirty="0">
                <a:latin typeface="Iowan Old Style Roman" panose="02040602040506020204" pitchFamily="18" charset="77"/>
              </a:rPr>
              <a:t>- Variety of sentence types.</a:t>
            </a:r>
          </a:p>
        </p:txBody>
      </p:sp>
      <p:sp>
        <p:nvSpPr>
          <p:cNvPr id="62" name="AutoShape 23">
            <a:extLst>
              <a:ext uri="{FF2B5EF4-FFF2-40B4-BE49-F238E27FC236}">
                <a16:creationId xmlns:a16="http://schemas.microsoft.com/office/drawing/2014/main" id="{9F3B649B-6AE7-C1AE-D4B9-38BBB2306F23}"/>
              </a:ext>
            </a:extLst>
          </p:cNvPr>
          <p:cNvSpPr/>
          <p:nvPr/>
        </p:nvSpPr>
        <p:spPr>
          <a:xfrm flipV="1">
            <a:off x="540180" y="6513521"/>
            <a:ext cx="17203477" cy="47760"/>
          </a:xfrm>
          <a:prstGeom prst="line">
            <a:avLst/>
          </a:prstGeom>
          <a:ln w="28575" cap="flat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VN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3D677B9-F6D8-926D-154D-FF8237C7B7BF}"/>
              </a:ext>
            </a:extLst>
          </p:cNvPr>
          <p:cNvGrpSpPr/>
          <p:nvPr/>
        </p:nvGrpSpPr>
        <p:grpSpPr>
          <a:xfrm>
            <a:off x="368908" y="6753158"/>
            <a:ext cx="1151695" cy="910506"/>
            <a:chOff x="9498577" y="4749309"/>
            <a:chExt cx="1296859" cy="1228709"/>
          </a:xfrm>
        </p:grpSpPr>
        <p:grpSp>
          <p:nvGrpSpPr>
            <p:cNvPr id="64" name="Group 8">
              <a:extLst>
                <a:ext uri="{FF2B5EF4-FFF2-40B4-BE49-F238E27FC236}">
                  <a16:creationId xmlns:a16="http://schemas.microsoft.com/office/drawing/2014/main" id="{71D16EA9-D8E4-D8B9-3DC8-FD6B5396FC25}"/>
                </a:ext>
              </a:extLst>
            </p:cNvPr>
            <p:cNvGrpSpPr/>
            <p:nvPr/>
          </p:nvGrpSpPr>
          <p:grpSpPr>
            <a:xfrm>
              <a:off x="9498577" y="4749309"/>
              <a:ext cx="1296859" cy="1228709"/>
              <a:chOff x="0" y="-237445"/>
              <a:chExt cx="812800" cy="1050245"/>
            </a:xfrm>
          </p:grpSpPr>
          <p:sp>
            <p:nvSpPr>
              <p:cNvPr id="66" name="Freeform 9">
                <a:extLst>
                  <a:ext uri="{FF2B5EF4-FFF2-40B4-BE49-F238E27FC236}">
                    <a16:creationId xmlns:a16="http://schemas.microsoft.com/office/drawing/2014/main" id="{512E51B0-CC5B-0346-9C49-BD7260496A92}"/>
                  </a:ext>
                </a:extLst>
              </p:cNvPr>
              <p:cNvSpPr/>
              <p:nvPr/>
            </p:nvSpPr>
            <p:spPr>
              <a:xfrm>
                <a:off x="0" y="-237445"/>
                <a:ext cx="812800" cy="105024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B2E32"/>
              </a:solidFill>
            </p:spPr>
            <p:txBody>
              <a:bodyPr/>
              <a:lstStyle/>
              <a:p>
                <a:endParaRPr lang="en-VN" dirty="0"/>
              </a:p>
            </p:txBody>
          </p:sp>
          <p:sp>
            <p:nvSpPr>
              <p:cNvPr id="67" name="TextBox 10">
                <a:extLst>
                  <a:ext uri="{FF2B5EF4-FFF2-40B4-BE49-F238E27FC236}">
                    <a16:creationId xmlns:a16="http://schemas.microsoft.com/office/drawing/2014/main" id="{3F3F66BF-76E9-FB42-80E0-9502CACC5FF6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65" name="TextBox 31">
              <a:extLst>
                <a:ext uri="{FF2B5EF4-FFF2-40B4-BE49-F238E27FC236}">
                  <a16:creationId xmlns:a16="http://schemas.microsoft.com/office/drawing/2014/main" id="{2C84D89D-257B-4169-4A26-86062F362CC1}"/>
                </a:ext>
              </a:extLst>
            </p:cNvPr>
            <p:cNvSpPr txBox="1"/>
            <p:nvPr/>
          </p:nvSpPr>
          <p:spPr>
            <a:xfrm>
              <a:off x="9568357" y="5255178"/>
              <a:ext cx="1105499" cy="4450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69"/>
                </a:lnSpc>
              </a:pPr>
              <a:r>
                <a:rPr lang="en-US" sz="3600" b="1" dirty="0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04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03D83788-5B42-8E8D-D4AE-80E307810A2F}"/>
              </a:ext>
            </a:extLst>
          </p:cNvPr>
          <p:cNvSpPr txBox="1"/>
          <p:nvPr/>
        </p:nvSpPr>
        <p:spPr>
          <a:xfrm>
            <a:off x="4774039" y="6831990"/>
            <a:ext cx="130830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Iowan Old Style Roman" panose="02040602040506020204" pitchFamily="18" charset="77"/>
              </a:rPr>
              <a:t>- Appropriate </a:t>
            </a:r>
            <a:r>
              <a:rPr lang="en-US" sz="3200" u="sng" dirty="0">
                <a:latin typeface="Iowan Old Style Roman" panose="02040602040506020204" pitchFamily="18" charset="77"/>
              </a:rPr>
              <a:t>topic-related </a:t>
            </a:r>
            <a:r>
              <a:rPr lang="en-US" sz="3200" dirty="0">
                <a:latin typeface="Iowan Old Style Roman" panose="02040602040506020204" pitchFamily="18" charset="77"/>
              </a:rPr>
              <a:t>vocabulary (cyberbullying, campaign, raise awareness…).</a:t>
            </a:r>
          </a:p>
          <a:p>
            <a:r>
              <a:rPr lang="en-US" sz="3200" dirty="0">
                <a:latin typeface="Iowan Old Style Roman" panose="02040602040506020204" pitchFamily="18" charset="77"/>
              </a:rPr>
              <a:t>- Avoid </a:t>
            </a:r>
            <a:r>
              <a:rPr lang="en-US" sz="3200" u="sng" dirty="0">
                <a:latin typeface="Iowan Old Style Roman" panose="02040602040506020204" pitchFamily="18" charset="77"/>
              </a:rPr>
              <a:t>repetition</a:t>
            </a:r>
            <a:r>
              <a:rPr lang="en-US" sz="3200" dirty="0">
                <a:latin typeface="Iowan Old Style Roman" panose="02040602040506020204" pitchFamily="18" charset="77"/>
              </a:rPr>
              <a:t>.</a:t>
            </a:r>
          </a:p>
        </p:txBody>
      </p:sp>
      <p:sp>
        <p:nvSpPr>
          <p:cNvPr id="70" name="TextBox 30">
            <a:extLst>
              <a:ext uri="{FF2B5EF4-FFF2-40B4-BE49-F238E27FC236}">
                <a16:creationId xmlns:a16="http://schemas.microsoft.com/office/drawing/2014/main" id="{7D7F6397-A4E7-4796-35BF-A67548161508}"/>
              </a:ext>
            </a:extLst>
          </p:cNvPr>
          <p:cNvSpPr txBox="1"/>
          <p:nvPr/>
        </p:nvSpPr>
        <p:spPr>
          <a:xfrm>
            <a:off x="1723270" y="7077063"/>
            <a:ext cx="3788593" cy="365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3200" b="1" dirty="0">
                <a:solidFill>
                  <a:srgbClr val="CB2E32"/>
                </a:solidFill>
                <a:latin typeface="Inter Bold"/>
                <a:ea typeface="Inter Bold"/>
                <a:cs typeface="Inter Bold"/>
                <a:sym typeface="Inter Bold"/>
              </a:rPr>
              <a:t>VOCABULARY</a:t>
            </a:r>
          </a:p>
        </p:txBody>
      </p:sp>
      <p:sp>
        <p:nvSpPr>
          <p:cNvPr id="71" name="AutoShape 23">
            <a:extLst>
              <a:ext uri="{FF2B5EF4-FFF2-40B4-BE49-F238E27FC236}">
                <a16:creationId xmlns:a16="http://schemas.microsoft.com/office/drawing/2014/main" id="{E3067B39-5DCB-6D42-6021-F9AB9A4EEC9F}"/>
              </a:ext>
            </a:extLst>
          </p:cNvPr>
          <p:cNvSpPr/>
          <p:nvPr/>
        </p:nvSpPr>
        <p:spPr>
          <a:xfrm flipV="1">
            <a:off x="540180" y="8478194"/>
            <a:ext cx="17203477" cy="47760"/>
          </a:xfrm>
          <a:prstGeom prst="line">
            <a:avLst/>
          </a:prstGeom>
          <a:ln w="28575" cap="flat">
            <a:solidFill>
              <a:schemeClr val="bg1">
                <a:lumMod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VN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DDD9BC-F6B8-F42B-2584-9EF8100855D7}"/>
              </a:ext>
            </a:extLst>
          </p:cNvPr>
          <p:cNvGrpSpPr/>
          <p:nvPr/>
        </p:nvGrpSpPr>
        <p:grpSpPr>
          <a:xfrm>
            <a:off x="405067" y="8794969"/>
            <a:ext cx="1151695" cy="910506"/>
            <a:chOff x="9498577" y="4749309"/>
            <a:chExt cx="1296859" cy="1228709"/>
          </a:xfrm>
        </p:grpSpPr>
        <p:grpSp>
          <p:nvGrpSpPr>
            <p:cNvPr id="73" name="Group 8">
              <a:extLst>
                <a:ext uri="{FF2B5EF4-FFF2-40B4-BE49-F238E27FC236}">
                  <a16:creationId xmlns:a16="http://schemas.microsoft.com/office/drawing/2014/main" id="{664BC22C-994C-7667-F652-CF942515BE29}"/>
                </a:ext>
              </a:extLst>
            </p:cNvPr>
            <p:cNvGrpSpPr/>
            <p:nvPr/>
          </p:nvGrpSpPr>
          <p:grpSpPr>
            <a:xfrm>
              <a:off x="9498577" y="4749309"/>
              <a:ext cx="1296859" cy="1228709"/>
              <a:chOff x="0" y="-237445"/>
              <a:chExt cx="812800" cy="1050245"/>
            </a:xfrm>
          </p:grpSpPr>
          <p:sp>
            <p:nvSpPr>
              <p:cNvPr id="75" name="Freeform 9">
                <a:extLst>
                  <a:ext uri="{FF2B5EF4-FFF2-40B4-BE49-F238E27FC236}">
                    <a16:creationId xmlns:a16="http://schemas.microsoft.com/office/drawing/2014/main" id="{2B10ED55-CA9D-90D0-FC62-2632503E3BB6}"/>
                  </a:ext>
                </a:extLst>
              </p:cNvPr>
              <p:cNvSpPr/>
              <p:nvPr/>
            </p:nvSpPr>
            <p:spPr>
              <a:xfrm>
                <a:off x="0" y="-237445"/>
                <a:ext cx="812800" cy="105024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B2E32"/>
              </a:solidFill>
            </p:spPr>
            <p:txBody>
              <a:bodyPr/>
              <a:lstStyle/>
              <a:p>
                <a:endParaRPr lang="en-VN" dirty="0"/>
              </a:p>
            </p:txBody>
          </p:sp>
          <p:sp>
            <p:nvSpPr>
              <p:cNvPr id="76" name="TextBox 10">
                <a:extLst>
                  <a:ext uri="{FF2B5EF4-FFF2-40B4-BE49-F238E27FC236}">
                    <a16:creationId xmlns:a16="http://schemas.microsoft.com/office/drawing/2014/main" id="{B8CC82E1-E1EB-51EF-C573-4E7915561335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74" name="TextBox 31">
              <a:extLst>
                <a:ext uri="{FF2B5EF4-FFF2-40B4-BE49-F238E27FC236}">
                  <a16:creationId xmlns:a16="http://schemas.microsoft.com/office/drawing/2014/main" id="{69D7AE6E-1CE6-3BE0-8DB7-B5DF8F95D36B}"/>
                </a:ext>
              </a:extLst>
            </p:cNvPr>
            <p:cNvSpPr txBox="1"/>
            <p:nvPr/>
          </p:nvSpPr>
          <p:spPr>
            <a:xfrm>
              <a:off x="9568357" y="5255178"/>
              <a:ext cx="1105499" cy="4450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69"/>
                </a:lnSpc>
              </a:pPr>
              <a:r>
                <a:rPr lang="en-US" sz="3600" b="1" dirty="0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05</a:t>
              </a:r>
            </a:p>
          </p:txBody>
        </p:sp>
      </p:grpSp>
      <p:sp>
        <p:nvSpPr>
          <p:cNvPr id="77" name="TextBox 30">
            <a:extLst>
              <a:ext uri="{FF2B5EF4-FFF2-40B4-BE49-F238E27FC236}">
                <a16:creationId xmlns:a16="http://schemas.microsoft.com/office/drawing/2014/main" id="{D9F47B26-F915-8B29-C735-3589E83DA095}"/>
              </a:ext>
            </a:extLst>
          </p:cNvPr>
          <p:cNvSpPr txBox="1"/>
          <p:nvPr/>
        </p:nvSpPr>
        <p:spPr>
          <a:xfrm>
            <a:off x="1673145" y="9133795"/>
            <a:ext cx="3788593" cy="365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3200" b="1" dirty="0">
                <a:solidFill>
                  <a:srgbClr val="CB2E32"/>
                </a:solidFill>
                <a:latin typeface="Inter Bold"/>
                <a:ea typeface="Inter Bold"/>
                <a:cs typeface="Inter Bold"/>
                <a:sym typeface="Inter Bold"/>
              </a:rPr>
              <a:t>MECHANICS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A0EC3F9-9CF8-D2A1-94C5-36C84B86546D}"/>
              </a:ext>
            </a:extLst>
          </p:cNvPr>
          <p:cNvSpPr txBox="1"/>
          <p:nvPr/>
        </p:nvSpPr>
        <p:spPr>
          <a:xfrm>
            <a:off x="4717080" y="8893014"/>
            <a:ext cx="110983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Iowan Old Style Roman" panose="02040602040506020204" pitchFamily="18" charset="77"/>
              </a:rPr>
              <a:t>- Spelling and punctuation are mostly accurate.</a:t>
            </a:r>
          </a:p>
          <a:p>
            <a:r>
              <a:rPr lang="en-US" sz="3200" dirty="0">
                <a:latin typeface="Iowan Old Style Roman" panose="02040602040506020204" pitchFamily="18" charset="77"/>
              </a:rPr>
              <a:t>- Proper use of capital letters.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50" grpId="0"/>
      <p:bldP spid="61" grpId="0"/>
      <p:bldP spid="69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E0D0D">
                <a:alpha val="100000"/>
              </a:srgbClr>
            </a:gs>
            <a:gs pos="100000">
              <a:srgbClr val="272626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10698134" y="4173476"/>
            <a:ext cx="10689681" cy="6854419"/>
            <a:chOff x="0" y="0"/>
            <a:chExt cx="950690" cy="609600"/>
          </a:xfrm>
        </p:grpSpPr>
        <p:sp>
          <p:nvSpPr>
            <p:cNvPr id="15" name="Freeform 15"/>
            <p:cNvSpPr/>
            <p:nvPr/>
          </p:nvSpPr>
          <p:spPr>
            <a:xfrm>
              <a:off x="9678" y="0"/>
              <a:ext cx="931334" cy="609600"/>
            </a:xfrm>
            <a:custGeom>
              <a:avLst/>
              <a:gdLst/>
              <a:ahLst/>
              <a:cxnLst/>
              <a:rect l="l" t="t" r="r" b="b"/>
              <a:pathLst>
                <a:path w="931334" h="609600">
                  <a:moveTo>
                    <a:pt x="233355" y="0"/>
                  </a:moveTo>
                  <a:lnTo>
                    <a:pt x="901179" y="0"/>
                  </a:lnTo>
                  <a:cubicBezTo>
                    <a:pt x="910408" y="0"/>
                    <a:pt x="919074" y="4436"/>
                    <a:pt x="924470" y="11923"/>
                  </a:cubicBezTo>
                  <a:cubicBezTo>
                    <a:pt x="929866" y="19410"/>
                    <a:pt x="931334" y="29034"/>
                    <a:pt x="928416" y="37789"/>
                  </a:cubicBezTo>
                  <a:lnTo>
                    <a:pt x="750409" y="571811"/>
                  </a:lnTo>
                  <a:cubicBezTo>
                    <a:pt x="742886" y="594378"/>
                    <a:pt x="721767" y="609600"/>
                    <a:pt x="697979" y="609600"/>
                  </a:cubicBezTo>
                  <a:lnTo>
                    <a:pt x="30155" y="609600"/>
                  </a:lnTo>
                  <a:cubicBezTo>
                    <a:pt x="20927" y="609600"/>
                    <a:pt x="12260" y="605164"/>
                    <a:pt x="6864" y="597677"/>
                  </a:cubicBezTo>
                  <a:cubicBezTo>
                    <a:pt x="1468" y="590190"/>
                    <a:pt x="0" y="580566"/>
                    <a:pt x="2918" y="571811"/>
                  </a:cubicBezTo>
                  <a:lnTo>
                    <a:pt x="180926" y="37789"/>
                  </a:lnTo>
                  <a:cubicBezTo>
                    <a:pt x="188448" y="15222"/>
                    <a:pt x="209567" y="0"/>
                    <a:pt x="23335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B2E32">
                    <a:alpha val="100000"/>
                  </a:srgbClr>
                </a:gs>
                <a:gs pos="100000">
                  <a:srgbClr val="242424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47625"/>
              <a:ext cx="74749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60167" y="1797975"/>
            <a:ext cx="7099133" cy="709913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5000" r="-25000"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16381364" y="371939"/>
            <a:ext cx="1157542" cy="1313523"/>
          </a:xfrm>
          <a:custGeom>
            <a:avLst/>
            <a:gdLst/>
            <a:ahLst/>
            <a:cxnLst/>
            <a:rect l="l" t="t" r="r" b="b"/>
            <a:pathLst>
              <a:path w="1157542" h="1313523">
                <a:moveTo>
                  <a:pt x="0" y="0"/>
                </a:moveTo>
                <a:lnTo>
                  <a:pt x="1157542" y="0"/>
                </a:lnTo>
                <a:lnTo>
                  <a:pt x="1157542" y="1313522"/>
                </a:lnTo>
                <a:lnTo>
                  <a:pt x="0" y="1313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5400000">
            <a:off x="267836" y="150814"/>
            <a:ext cx="835455" cy="1755773"/>
          </a:xfrm>
          <a:custGeom>
            <a:avLst/>
            <a:gdLst/>
            <a:ahLst/>
            <a:cxnLst/>
            <a:rect l="l" t="t" r="r" b="b"/>
            <a:pathLst>
              <a:path w="835455" h="1755773">
                <a:moveTo>
                  <a:pt x="0" y="0"/>
                </a:moveTo>
                <a:lnTo>
                  <a:pt x="835455" y="0"/>
                </a:lnTo>
                <a:lnTo>
                  <a:pt x="835455" y="1755772"/>
                </a:lnTo>
                <a:lnTo>
                  <a:pt x="0" y="17557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73A0E59-382A-FE0A-FAE4-85B4D5EBF767}"/>
              </a:ext>
            </a:extLst>
          </p:cNvPr>
          <p:cNvGrpSpPr/>
          <p:nvPr/>
        </p:nvGrpSpPr>
        <p:grpSpPr>
          <a:xfrm>
            <a:off x="1074854" y="1943100"/>
            <a:ext cx="8698518" cy="5116219"/>
            <a:chOff x="216124" y="-539661"/>
            <a:chExt cx="2834247" cy="2960530"/>
          </a:xfrm>
        </p:grpSpPr>
        <p:grpSp>
          <p:nvGrpSpPr>
            <p:cNvPr id="28" name="Group 2">
              <a:extLst>
                <a:ext uri="{FF2B5EF4-FFF2-40B4-BE49-F238E27FC236}">
                  <a16:creationId xmlns:a16="http://schemas.microsoft.com/office/drawing/2014/main" id="{07B23511-81AB-54BD-79EC-C578827AD6DB}"/>
                </a:ext>
              </a:extLst>
            </p:cNvPr>
            <p:cNvGrpSpPr/>
            <p:nvPr/>
          </p:nvGrpSpPr>
          <p:grpSpPr>
            <a:xfrm>
              <a:off x="216124" y="-539661"/>
              <a:ext cx="2834247" cy="2960530"/>
              <a:chOff x="-35483" y="-746558"/>
              <a:chExt cx="2130899" cy="918409"/>
            </a:xfrm>
          </p:grpSpPr>
          <p:sp>
            <p:nvSpPr>
              <p:cNvPr id="30" name="Freeform 3">
                <a:extLst>
                  <a:ext uri="{FF2B5EF4-FFF2-40B4-BE49-F238E27FC236}">
                    <a16:creationId xmlns:a16="http://schemas.microsoft.com/office/drawing/2014/main" id="{F0CDA850-1F59-122B-AA24-E1D1AE1FA5D4}"/>
                  </a:ext>
                </a:extLst>
              </p:cNvPr>
              <p:cNvSpPr/>
              <p:nvPr/>
            </p:nvSpPr>
            <p:spPr>
              <a:xfrm>
                <a:off x="-35483" y="-746558"/>
                <a:ext cx="2130899" cy="474720"/>
              </a:xfrm>
              <a:custGeom>
                <a:avLst/>
                <a:gdLst/>
                <a:ahLst/>
                <a:cxnLst/>
                <a:rect l="l" t="t" r="r" b="b"/>
                <a:pathLst>
                  <a:path w="1191046" h="171851">
                    <a:moveTo>
                      <a:pt x="85926" y="0"/>
                    </a:moveTo>
                    <a:lnTo>
                      <a:pt x="1105120" y="0"/>
                    </a:lnTo>
                    <a:cubicBezTo>
                      <a:pt x="1127909" y="0"/>
                      <a:pt x="1149765" y="9053"/>
                      <a:pt x="1165879" y="25167"/>
                    </a:cubicBezTo>
                    <a:cubicBezTo>
                      <a:pt x="1181993" y="41281"/>
                      <a:pt x="1191046" y="63137"/>
                      <a:pt x="1191046" y="85926"/>
                    </a:cubicBezTo>
                    <a:lnTo>
                      <a:pt x="1191046" y="85926"/>
                    </a:lnTo>
                    <a:cubicBezTo>
                      <a:pt x="1191046" y="133381"/>
                      <a:pt x="1152576" y="171851"/>
                      <a:pt x="1105120" y="171851"/>
                    </a:cubicBezTo>
                    <a:lnTo>
                      <a:pt x="85926" y="171851"/>
                    </a:lnTo>
                    <a:cubicBezTo>
                      <a:pt x="63137" y="171851"/>
                      <a:pt x="41281" y="162798"/>
                      <a:pt x="25167" y="146684"/>
                    </a:cubicBezTo>
                    <a:cubicBezTo>
                      <a:pt x="9053" y="130570"/>
                      <a:pt x="0" y="108714"/>
                      <a:pt x="0" y="85926"/>
                    </a:cubicBezTo>
                    <a:lnTo>
                      <a:pt x="0" y="85926"/>
                    </a:lnTo>
                    <a:cubicBezTo>
                      <a:pt x="0" y="63137"/>
                      <a:pt x="9053" y="41281"/>
                      <a:pt x="25167" y="25167"/>
                    </a:cubicBezTo>
                    <a:cubicBezTo>
                      <a:pt x="41281" y="9053"/>
                      <a:pt x="63137" y="0"/>
                      <a:pt x="8592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42424">
                      <a:alpha val="100000"/>
                    </a:srgbClr>
                  </a:gs>
                  <a:gs pos="100000">
                    <a:srgbClr val="CB2E32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31" name="TextBox 4">
                <a:extLst>
                  <a:ext uri="{FF2B5EF4-FFF2-40B4-BE49-F238E27FC236}">
                    <a16:creationId xmlns:a16="http://schemas.microsoft.com/office/drawing/2014/main" id="{6B7E93A1-21BD-0973-A5E4-E4E2B7234D0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91046" cy="219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32E4F461-7018-C65A-CB6B-9B8C7619C200}"/>
                </a:ext>
              </a:extLst>
            </p:cNvPr>
            <p:cNvSpPr txBox="1"/>
            <p:nvPr/>
          </p:nvSpPr>
          <p:spPr>
            <a:xfrm>
              <a:off x="375324" y="-452755"/>
              <a:ext cx="2464303" cy="13564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THANKS FOR </a:t>
              </a:r>
            </a:p>
            <a:p>
              <a:pPr algn="ctr">
                <a:lnSpc>
                  <a:spcPct val="150000"/>
                </a:lnSpc>
              </a:pPr>
              <a:r>
                <a:rPr lang="en-US" sz="5400" b="1" dirty="0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YOUR ATTENTION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400</Words>
  <Application>Microsoft Macintosh PowerPoint</Application>
  <PresentationFormat>Custom</PresentationFormat>
  <Paragraphs>71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Oswald Bold</vt:lpstr>
      <vt:lpstr>IOWAN OLD STYLE ROMAN</vt:lpstr>
      <vt:lpstr>Cooper Black</vt:lpstr>
      <vt:lpstr>Calibri</vt:lpstr>
      <vt:lpstr>Inter Bold</vt:lpstr>
      <vt:lpstr>Arial</vt:lpstr>
      <vt:lpstr>Segoe Print</vt:lpstr>
      <vt:lpstr>IOWAN OLD STYLE ROMAN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Red Gradient Modern Stop Bullying Presentation</dc:title>
  <cp:lastModifiedBy>Pham Trinh</cp:lastModifiedBy>
  <cp:revision>5</cp:revision>
  <dcterms:created xsi:type="dcterms:W3CDTF">2006-08-16T00:00:00Z</dcterms:created>
  <dcterms:modified xsi:type="dcterms:W3CDTF">2025-04-10T22:43:44Z</dcterms:modified>
  <dc:identifier>DAGkLEmnd-o</dc:identifier>
</cp:coreProperties>
</file>