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64" r:id="rId2"/>
    <p:sldId id="263" r:id="rId3"/>
    <p:sldId id="26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4" r:id="rId12"/>
    <p:sldId id="261" r:id="rId13"/>
    <p:sldId id="260" r:id="rId14"/>
    <p:sldId id="266" r:id="rId15"/>
    <p:sldId id="305" r:id="rId16"/>
    <p:sldId id="306" r:id="rId17"/>
    <p:sldId id="307" r:id="rId18"/>
    <p:sldId id="267" r:id="rId19"/>
    <p:sldId id="311" r:id="rId20"/>
    <p:sldId id="312" r:id="rId21"/>
    <p:sldId id="313" r:id="rId22"/>
    <p:sldId id="333" r:id="rId23"/>
    <p:sldId id="335" r:id="rId24"/>
    <p:sldId id="336" r:id="rId25"/>
    <p:sldId id="338" r:id="rId26"/>
    <p:sldId id="339" r:id="rId27"/>
    <p:sldId id="340" r:id="rId28"/>
    <p:sldId id="341" r:id="rId29"/>
    <p:sldId id="296" r:id="rId30"/>
    <p:sldId id="318" r:id="rId31"/>
    <p:sldId id="319" r:id="rId32"/>
    <p:sldId id="32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2A"/>
    <a:srgbClr val="62E3F8"/>
    <a:srgbClr val="415651"/>
    <a:srgbClr val="DE16AA"/>
    <a:srgbClr val="92E1FA"/>
    <a:srgbClr val="000000"/>
    <a:srgbClr val="050D15"/>
    <a:srgbClr val="08131E"/>
    <a:srgbClr val="DBDBDB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2" autoAdjust="0"/>
    <p:restoredTop sz="93883" autoAdjust="0"/>
  </p:normalViewPr>
  <p:slideViewPr>
    <p:cSldViewPr snapToGrid="0" showGuides="1">
      <p:cViewPr varScale="1">
        <p:scale>
          <a:sx n="61" d="100"/>
          <a:sy n="61" d="100"/>
        </p:scale>
        <p:origin x="68" y="5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45F3F-49A6-4D3A-9F90-2285F776C609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48FB9-34BD-4D45-985E-A796398D26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8FB9-34BD-4D45-985E-A796398D26E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8FB9-34BD-4D45-985E-A796398D26E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8FB9-34BD-4D45-985E-A796398D26E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8FB9-34BD-4D45-985E-A796398D26E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8FB9-34BD-4D45-985E-A796398D26E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8FB9-34BD-4D45-985E-A796398D26E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8FB9-34BD-4D45-985E-A796398D26E0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8FB9-34BD-4D45-985E-A796398D26E0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8FB9-34BD-4D45-985E-A796398D26E0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8FB9-34BD-4D45-985E-A796398D26E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8FB9-34BD-4D45-985E-A796398D26E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8FB9-34BD-4D45-985E-A796398D26E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8FB9-34BD-4D45-985E-A796398D26E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8FB9-34BD-4D45-985E-A796398D26E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8FB9-34BD-4D45-985E-A796398D26E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8FB9-34BD-4D45-985E-A796398D26E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8FB9-34BD-4D45-985E-A796398D26E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EAF3-AA31-4265-AEF8-7E071364DE50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E585-0A0D-44AC-8FEB-5E0C177BB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EAF3-AA31-4265-AEF8-7E071364DE50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E585-0A0D-44AC-8FEB-5E0C177BB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EAF3-AA31-4265-AEF8-7E071364DE50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E585-0A0D-44AC-8FEB-5E0C177BB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EAF3-AA31-4265-AEF8-7E071364DE50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E585-0A0D-44AC-8FEB-5E0C177BB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EAF3-AA31-4265-AEF8-7E071364DE50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E585-0A0D-44AC-8FEB-5E0C177BB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EAF3-AA31-4265-AEF8-7E071364DE50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E585-0A0D-44AC-8FEB-5E0C177BB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EAF3-AA31-4265-AEF8-7E071364DE50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E585-0A0D-44AC-8FEB-5E0C177BB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EAF3-AA31-4265-AEF8-7E071364DE50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E585-0A0D-44AC-8FEB-5E0C177BB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EAF3-AA31-4265-AEF8-7E071364DE50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E585-0A0D-44AC-8FEB-5E0C177BB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EAF3-AA31-4265-AEF8-7E071364DE50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E585-0A0D-44AC-8FEB-5E0C177BB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EAF3-AA31-4265-AEF8-7E071364DE50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E585-0A0D-44AC-8FEB-5E0C177BB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2EAF3-AA31-4265-AEF8-7E071364DE50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E585-0A0D-44AC-8FEB-5E0C177BBB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4218305" y="1635125"/>
            <a:ext cx="3755390" cy="3587750"/>
          </a:xfrm>
          <a:prstGeom prst="flowChartConnector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3866515" y="3077210"/>
            <a:ext cx="703580" cy="70358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23 C -0.00091 -0.14444 0.06758 -0.26181 0.15313 -0.26181 C 0.23737 -0.26181 0.3069 -0.14444 0.3069 -0.00023 C 0.3069 0.14444 0.23737 0.26134 0.15313 0.26134 C 0.06758 0.26134 -0.00091 0.14444 -0.00091 -0.00023 Z " pathEditMode="relative" rAng="1620000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54167E-6 0 L 0.15404 0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3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515"/>
          <a:stretch>
            <a:fillRect/>
          </a:stretch>
        </p:blipFill>
        <p:spPr>
          <a:xfrm>
            <a:off x="982261" y="0"/>
            <a:ext cx="4107899" cy="182615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12971" y="124100"/>
            <a:ext cx="6897190" cy="5791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WARM-UP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8280" y="2651759"/>
            <a:ext cx="1615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endParaRPr lang="en-US" sz="8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7910" y="5833497"/>
            <a:ext cx="5151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roning clothes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377950" y="2209174"/>
            <a:ext cx="3651714" cy="3764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870" y="1182074"/>
            <a:ext cx="3319840" cy="4711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515"/>
          <a:stretch>
            <a:fillRect/>
          </a:stretch>
        </p:blipFill>
        <p:spPr>
          <a:xfrm>
            <a:off x="982261" y="0"/>
            <a:ext cx="4107899" cy="182615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12971" y="124100"/>
            <a:ext cx="6897190" cy="5791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WARM-UP</a:t>
            </a:r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3516"/>
          <a:stretch>
            <a:fillRect/>
          </a:stretch>
        </p:blipFill>
        <p:spPr>
          <a:xfrm>
            <a:off x="586682" y="1391266"/>
            <a:ext cx="1922838" cy="23177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682" y="3654148"/>
            <a:ext cx="1973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cooking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0393" y="3654149"/>
            <a:ext cx="202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shopping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417" y="1225910"/>
            <a:ext cx="2244482" cy="24282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01546" y="3654150"/>
            <a:ext cx="238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washing-up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9316" y="1371600"/>
            <a:ext cx="2455612" cy="23672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41382" y="6251747"/>
            <a:ext cx="360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ashing clothes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768" y="4185920"/>
            <a:ext cx="1831863" cy="20457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69424" y="6262257"/>
            <a:ext cx="2006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sweeping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7059" y="4218881"/>
            <a:ext cx="2274964" cy="21070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725978" y="6273225"/>
            <a:ext cx="3062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roning clothes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1760" y="4218881"/>
            <a:ext cx="1500141" cy="2128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6272999" y="1091398"/>
            <a:ext cx="4287520" cy="4328161"/>
          </a:xfrm>
          <a:custGeom>
            <a:avLst/>
            <a:gdLst>
              <a:gd name="connsiteX0" fmla="*/ 1 w 4328161"/>
              <a:gd name="connsiteY0" fmla="*/ 3228992 h 4328161"/>
              <a:gd name="connsiteX1" fmla="*/ 1099170 w 4328161"/>
              <a:gd name="connsiteY1" fmla="*/ 4328161 h 4328161"/>
              <a:gd name="connsiteX2" fmla="*/ 1 w 4328161"/>
              <a:gd name="connsiteY2" fmla="*/ 4328161 h 4328161"/>
              <a:gd name="connsiteX3" fmla="*/ 4328160 w 4328161"/>
              <a:gd name="connsiteY3" fmla="*/ 2469508 h 4328161"/>
              <a:gd name="connsiteX4" fmla="*/ 4328160 w 4328161"/>
              <a:gd name="connsiteY4" fmla="*/ 2863231 h 4328161"/>
              <a:gd name="connsiteX5" fmla="*/ 3595688 w 4328161"/>
              <a:gd name="connsiteY5" fmla="*/ 3595704 h 4328161"/>
              <a:gd name="connsiteX6" fmla="*/ 4328161 w 4328161"/>
              <a:gd name="connsiteY6" fmla="*/ 2863230 h 4328161"/>
              <a:gd name="connsiteX7" fmla="*/ 4328161 w 4328161"/>
              <a:gd name="connsiteY7" fmla="*/ 4328160 h 4328161"/>
              <a:gd name="connsiteX8" fmla="*/ 2863232 w 4328161"/>
              <a:gd name="connsiteY8" fmla="*/ 4328160 h 4328161"/>
              <a:gd name="connsiteX9" fmla="*/ 2863231 w 4328161"/>
              <a:gd name="connsiteY9" fmla="*/ 4328161 h 4328161"/>
              <a:gd name="connsiteX10" fmla="*/ 2469508 w 4328161"/>
              <a:gd name="connsiteY10" fmla="*/ 4328161 h 4328161"/>
              <a:gd name="connsiteX11" fmla="*/ 0 w 4328161"/>
              <a:gd name="connsiteY11" fmla="*/ 1 h 4328161"/>
              <a:gd name="connsiteX12" fmla="*/ 1493519 w 4328161"/>
              <a:gd name="connsiteY12" fmla="*/ 1 h 4328161"/>
              <a:gd name="connsiteX13" fmla="*/ 0 w 4328161"/>
              <a:gd name="connsiteY13" fmla="*/ 1493519 h 4328161"/>
              <a:gd name="connsiteX14" fmla="*/ 2895600 w 4328161"/>
              <a:gd name="connsiteY14" fmla="*/ 0 h 4328161"/>
              <a:gd name="connsiteX15" fmla="*/ 4328160 w 4328161"/>
              <a:gd name="connsiteY15" fmla="*/ 0 h 4328161"/>
              <a:gd name="connsiteX16" fmla="*/ 4328160 w 4328161"/>
              <a:gd name="connsiteY16" fmla="*/ 1432560 h 4328161"/>
              <a:gd name="connsiteX17" fmla="*/ 1493520 w 4328161"/>
              <a:gd name="connsiteY17" fmla="*/ 0 h 4328161"/>
              <a:gd name="connsiteX18" fmla="*/ 1887242 w 4328161"/>
              <a:gd name="connsiteY18" fmla="*/ 0 h 4328161"/>
              <a:gd name="connsiteX19" fmla="*/ 2501878 w 4328161"/>
              <a:gd name="connsiteY19" fmla="*/ 0 h 4328161"/>
              <a:gd name="connsiteX20" fmla="*/ 4328160 w 4328161"/>
              <a:gd name="connsiteY20" fmla="*/ 1826283 h 4328161"/>
              <a:gd name="connsiteX21" fmla="*/ 4328160 w 4328161"/>
              <a:gd name="connsiteY21" fmla="*/ 2469507 h 4328161"/>
              <a:gd name="connsiteX22" fmla="*/ 2469508 w 4328161"/>
              <a:gd name="connsiteY22" fmla="*/ 4328160 h 4328161"/>
              <a:gd name="connsiteX23" fmla="*/ 1492892 w 4328161"/>
              <a:gd name="connsiteY23" fmla="*/ 4328160 h 4328161"/>
              <a:gd name="connsiteX24" fmla="*/ 0 w 4328161"/>
              <a:gd name="connsiteY24" fmla="*/ 2835268 h 4328161"/>
              <a:gd name="connsiteX25" fmla="*/ 0 w 4328161"/>
              <a:gd name="connsiteY25" fmla="*/ 1887242 h 4328161"/>
              <a:gd name="connsiteX26" fmla="*/ 0 w 4328161"/>
              <a:gd name="connsiteY26" fmla="*/ 1493520 h 4328161"/>
              <a:gd name="connsiteX27" fmla="*/ 1493520 w 4328161"/>
              <a:gd name="connsiteY27" fmla="*/ 1 h 4328161"/>
              <a:gd name="connsiteX28" fmla="*/ 1493519 w 4328161"/>
              <a:gd name="connsiteY28" fmla="*/ 1 h 432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28161" h="4328161">
                <a:moveTo>
                  <a:pt x="1" y="3228992"/>
                </a:moveTo>
                <a:lnTo>
                  <a:pt x="1099170" y="4328161"/>
                </a:lnTo>
                <a:lnTo>
                  <a:pt x="1" y="4328161"/>
                </a:lnTo>
                <a:close/>
                <a:moveTo>
                  <a:pt x="4328160" y="2469508"/>
                </a:moveTo>
                <a:lnTo>
                  <a:pt x="4328160" y="2863231"/>
                </a:lnTo>
                <a:lnTo>
                  <a:pt x="3595688" y="3595704"/>
                </a:lnTo>
                <a:lnTo>
                  <a:pt x="4328161" y="2863230"/>
                </a:lnTo>
                <a:lnTo>
                  <a:pt x="4328161" y="4328160"/>
                </a:lnTo>
                <a:lnTo>
                  <a:pt x="2863232" y="4328160"/>
                </a:lnTo>
                <a:lnTo>
                  <a:pt x="2863231" y="4328161"/>
                </a:lnTo>
                <a:lnTo>
                  <a:pt x="2469508" y="4328161"/>
                </a:lnTo>
                <a:close/>
                <a:moveTo>
                  <a:pt x="0" y="1"/>
                </a:moveTo>
                <a:lnTo>
                  <a:pt x="1493519" y="1"/>
                </a:lnTo>
                <a:lnTo>
                  <a:pt x="0" y="1493519"/>
                </a:lnTo>
                <a:close/>
                <a:moveTo>
                  <a:pt x="2895600" y="0"/>
                </a:moveTo>
                <a:lnTo>
                  <a:pt x="4328160" y="0"/>
                </a:lnTo>
                <a:lnTo>
                  <a:pt x="4328160" y="1432560"/>
                </a:lnTo>
                <a:close/>
                <a:moveTo>
                  <a:pt x="1493520" y="0"/>
                </a:moveTo>
                <a:lnTo>
                  <a:pt x="1887242" y="0"/>
                </a:lnTo>
                <a:lnTo>
                  <a:pt x="2501878" y="0"/>
                </a:lnTo>
                <a:lnTo>
                  <a:pt x="4328160" y="1826283"/>
                </a:lnTo>
                <a:lnTo>
                  <a:pt x="4328160" y="2469507"/>
                </a:lnTo>
                <a:lnTo>
                  <a:pt x="2469508" y="4328160"/>
                </a:lnTo>
                <a:lnTo>
                  <a:pt x="1492892" y="4328160"/>
                </a:lnTo>
                <a:lnTo>
                  <a:pt x="0" y="2835268"/>
                </a:lnTo>
                <a:lnTo>
                  <a:pt x="0" y="1887242"/>
                </a:lnTo>
                <a:lnTo>
                  <a:pt x="0" y="1493520"/>
                </a:lnTo>
                <a:lnTo>
                  <a:pt x="1493520" y="1"/>
                </a:lnTo>
                <a:lnTo>
                  <a:pt x="1493519" y="1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380664" y="386080"/>
            <a:ext cx="5911232" cy="5911232"/>
          </a:xfrm>
          <a:custGeom>
            <a:avLst/>
            <a:gdLst>
              <a:gd name="connsiteX0" fmla="*/ 1966905 w 5911232"/>
              <a:gd name="connsiteY0" fmla="*/ 5029201 h 5911232"/>
              <a:gd name="connsiteX1" fmla="*/ 2360628 w 5911232"/>
              <a:gd name="connsiteY1" fmla="*/ 5029201 h 5911232"/>
              <a:gd name="connsiteX2" fmla="*/ 2848936 w 5911232"/>
              <a:gd name="connsiteY2" fmla="*/ 5517509 h 5911232"/>
              <a:gd name="connsiteX3" fmla="*/ 3337244 w 5911232"/>
              <a:gd name="connsiteY3" fmla="*/ 5029201 h 5911232"/>
              <a:gd name="connsiteX4" fmla="*/ 3730967 w 5911232"/>
              <a:gd name="connsiteY4" fmla="*/ 5029201 h 5911232"/>
              <a:gd name="connsiteX5" fmla="*/ 2848936 w 5911232"/>
              <a:gd name="connsiteY5" fmla="*/ 5911232 h 5911232"/>
              <a:gd name="connsiteX6" fmla="*/ 867736 w 5911232"/>
              <a:gd name="connsiteY6" fmla="*/ 2194559 h 5911232"/>
              <a:gd name="connsiteX7" fmla="*/ 867736 w 5911232"/>
              <a:gd name="connsiteY7" fmla="*/ 2588282 h 5911232"/>
              <a:gd name="connsiteX8" fmla="*/ 393723 w 5911232"/>
              <a:gd name="connsiteY8" fmla="*/ 3062295 h 5911232"/>
              <a:gd name="connsiteX9" fmla="*/ 867736 w 5911232"/>
              <a:gd name="connsiteY9" fmla="*/ 3536308 h 5911232"/>
              <a:gd name="connsiteX10" fmla="*/ 2360628 w 5911232"/>
              <a:gd name="connsiteY10" fmla="*/ 5029200 h 5911232"/>
              <a:gd name="connsiteX11" fmla="*/ 1966905 w 5911232"/>
              <a:gd name="connsiteY11" fmla="*/ 5029200 h 5911232"/>
              <a:gd name="connsiteX12" fmla="*/ 867736 w 5911232"/>
              <a:gd name="connsiteY12" fmla="*/ 3930031 h 5911232"/>
              <a:gd name="connsiteX13" fmla="*/ 0 w 5911232"/>
              <a:gd name="connsiteY13" fmla="*/ 3062295 h 5911232"/>
              <a:gd name="connsiteX14" fmla="*/ 5195897 w 5911232"/>
              <a:gd name="connsiteY14" fmla="*/ 2133600 h 5911232"/>
              <a:gd name="connsiteX15" fmla="*/ 5911232 w 5911232"/>
              <a:gd name="connsiteY15" fmla="*/ 2848935 h 5911232"/>
              <a:gd name="connsiteX16" fmla="*/ 5195897 w 5911232"/>
              <a:gd name="connsiteY16" fmla="*/ 3564270 h 5911232"/>
              <a:gd name="connsiteX17" fmla="*/ 5195897 w 5911232"/>
              <a:gd name="connsiteY17" fmla="*/ 3170547 h 5911232"/>
              <a:gd name="connsiteX18" fmla="*/ 5517509 w 5911232"/>
              <a:gd name="connsiteY18" fmla="*/ 2848935 h 5911232"/>
              <a:gd name="connsiteX19" fmla="*/ 5195897 w 5911232"/>
              <a:gd name="connsiteY19" fmla="*/ 2527323 h 5911232"/>
              <a:gd name="connsiteX20" fmla="*/ 3369614 w 5911232"/>
              <a:gd name="connsiteY20" fmla="*/ 701041 h 5911232"/>
              <a:gd name="connsiteX21" fmla="*/ 3763336 w 5911232"/>
              <a:gd name="connsiteY21" fmla="*/ 701041 h 5911232"/>
              <a:gd name="connsiteX22" fmla="*/ 5195896 w 5911232"/>
              <a:gd name="connsiteY22" fmla="*/ 2133601 h 5911232"/>
              <a:gd name="connsiteX23" fmla="*/ 5195896 w 5911232"/>
              <a:gd name="connsiteY23" fmla="*/ 2527324 h 5911232"/>
              <a:gd name="connsiteX24" fmla="*/ 3062296 w 5911232"/>
              <a:gd name="connsiteY24" fmla="*/ 0 h 5911232"/>
              <a:gd name="connsiteX25" fmla="*/ 3763336 w 5911232"/>
              <a:gd name="connsiteY25" fmla="*/ 701040 h 5911232"/>
              <a:gd name="connsiteX26" fmla="*/ 3369614 w 5911232"/>
              <a:gd name="connsiteY26" fmla="*/ 701040 h 5911232"/>
              <a:gd name="connsiteX27" fmla="*/ 3062296 w 5911232"/>
              <a:gd name="connsiteY27" fmla="*/ 393722 h 5911232"/>
              <a:gd name="connsiteX28" fmla="*/ 2754978 w 5911232"/>
              <a:gd name="connsiteY28" fmla="*/ 701040 h 5911232"/>
              <a:gd name="connsiteX29" fmla="*/ 2361256 w 5911232"/>
              <a:gd name="connsiteY29" fmla="*/ 701040 h 591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11232" h="5911232">
                <a:moveTo>
                  <a:pt x="1966905" y="5029201"/>
                </a:moveTo>
                <a:lnTo>
                  <a:pt x="2360628" y="5029201"/>
                </a:lnTo>
                <a:lnTo>
                  <a:pt x="2848936" y="5517509"/>
                </a:lnTo>
                <a:lnTo>
                  <a:pt x="3337244" y="5029201"/>
                </a:lnTo>
                <a:lnTo>
                  <a:pt x="3730967" y="5029201"/>
                </a:lnTo>
                <a:lnTo>
                  <a:pt x="2848936" y="5911232"/>
                </a:lnTo>
                <a:close/>
                <a:moveTo>
                  <a:pt x="867736" y="2194559"/>
                </a:moveTo>
                <a:lnTo>
                  <a:pt x="867736" y="2588282"/>
                </a:lnTo>
                <a:lnTo>
                  <a:pt x="393723" y="3062295"/>
                </a:lnTo>
                <a:lnTo>
                  <a:pt x="867736" y="3536308"/>
                </a:lnTo>
                <a:lnTo>
                  <a:pt x="2360628" y="5029200"/>
                </a:lnTo>
                <a:lnTo>
                  <a:pt x="1966905" y="5029200"/>
                </a:lnTo>
                <a:lnTo>
                  <a:pt x="867736" y="3930031"/>
                </a:lnTo>
                <a:lnTo>
                  <a:pt x="0" y="3062295"/>
                </a:lnTo>
                <a:close/>
                <a:moveTo>
                  <a:pt x="5195897" y="2133600"/>
                </a:moveTo>
                <a:lnTo>
                  <a:pt x="5911232" y="2848935"/>
                </a:lnTo>
                <a:lnTo>
                  <a:pt x="5195897" y="3564270"/>
                </a:lnTo>
                <a:lnTo>
                  <a:pt x="5195897" y="3170547"/>
                </a:lnTo>
                <a:lnTo>
                  <a:pt x="5517509" y="2848935"/>
                </a:lnTo>
                <a:lnTo>
                  <a:pt x="5195897" y="2527323"/>
                </a:lnTo>
                <a:close/>
                <a:moveTo>
                  <a:pt x="3369614" y="701041"/>
                </a:moveTo>
                <a:lnTo>
                  <a:pt x="3763336" y="701041"/>
                </a:lnTo>
                <a:lnTo>
                  <a:pt x="5195896" y="2133601"/>
                </a:lnTo>
                <a:lnTo>
                  <a:pt x="5195896" y="2527324"/>
                </a:lnTo>
                <a:close/>
                <a:moveTo>
                  <a:pt x="3062296" y="0"/>
                </a:moveTo>
                <a:lnTo>
                  <a:pt x="3763336" y="701040"/>
                </a:lnTo>
                <a:lnTo>
                  <a:pt x="3369614" y="701040"/>
                </a:lnTo>
                <a:lnTo>
                  <a:pt x="3062296" y="393722"/>
                </a:lnTo>
                <a:lnTo>
                  <a:pt x="2754978" y="701040"/>
                </a:lnTo>
                <a:lnTo>
                  <a:pt x="2361256" y="70104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1" name="Right Triangle 30"/>
          <p:cNvSpPr/>
          <p:nvPr/>
        </p:nvSpPr>
        <p:spPr>
          <a:xfrm rot="5400000">
            <a:off x="0" y="0"/>
            <a:ext cx="1107440" cy="110744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/>
          <p:cNvSpPr/>
          <p:nvPr/>
        </p:nvSpPr>
        <p:spPr>
          <a:xfrm rot="16200000">
            <a:off x="11084560" y="5749386"/>
            <a:ext cx="1107440" cy="110744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8519" y="1472915"/>
            <a:ext cx="602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972A"/>
                </a:solidFill>
                <a:latin typeface="Algerian" panose="04020705040A02060702" pitchFamily="82" charset="0"/>
              </a:rPr>
              <a:t>Unit 1:</a:t>
            </a:r>
          </a:p>
          <a:p>
            <a:pPr algn="ctr"/>
            <a:r>
              <a:rPr lang="en-US" sz="4400" b="1" dirty="0" smtClean="0">
                <a:solidFill>
                  <a:srgbClr val="FF972A"/>
                </a:solidFill>
                <a:latin typeface="Algerian" panose="04020705040A02060702" pitchFamily="82" charset="0"/>
              </a:rPr>
              <a:t>FAMILY life</a:t>
            </a:r>
            <a:endParaRPr lang="en-US" sz="4400" b="1" dirty="0">
              <a:solidFill>
                <a:srgbClr val="FF972A"/>
              </a:solidFill>
              <a:latin typeface="Algerian" panose="04020705040A02060702" pitchFamily="8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0376" y="3199456"/>
            <a:ext cx="453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Getting started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199" y="20605"/>
            <a:ext cx="1365503" cy="13609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7639"/>
          <a:stretch>
            <a:fillRect/>
          </a:stretch>
        </p:blipFill>
        <p:spPr>
          <a:xfrm>
            <a:off x="1728881" y="4165256"/>
            <a:ext cx="2636784" cy="2052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4955" y="30414"/>
            <a:ext cx="4589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oBjectives</a:t>
            </a:r>
            <a:endParaRPr lang="en-US" sz="60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65786" y="1503621"/>
            <a:ext cx="2700874" cy="4572000"/>
            <a:chOff x="3179226" y="1503621"/>
            <a:chExt cx="2700874" cy="4572000"/>
          </a:xfrm>
        </p:grpSpPr>
        <p:sp>
          <p:nvSpPr>
            <p:cNvPr id="17" name="Rectangle 16"/>
            <p:cNvSpPr/>
            <p:nvPr/>
          </p:nvSpPr>
          <p:spPr>
            <a:xfrm>
              <a:off x="3705860" y="1781469"/>
              <a:ext cx="1041628" cy="3759200"/>
            </a:xfrm>
            <a:prstGeom prst="rect">
              <a:avLst/>
            </a:prstGeom>
            <a:solidFill>
              <a:srgbClr val="DBDBDB"/>
            </a:solidFill>
            <a:ln>
              <a:solidFill>
                <a:srgbClr val="DBDBDB"/>
              </a:solidFill>
            </a:ln>
            <a:effectLst>
              <a:outerShdw blurRad="152400" dist="63500" dir="10800000" sx="103000" sy="103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05860" y="1503621"/>
              <a:ext cx="1930172" cy="4572000"/>
            </a:xfrm>
            <a:prstGeom prst="rect">
              <a:avLst/>
            </a:prstGeom>
            <a:solidFill>
              <a:srgbClr val="DBDBDB"/>
            </a:solidFill>
            <a:ln>
              <a:solidFill>
                <a:srgbClr val="DBDBD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flipH="1" flipV="1">
              <a:off x="3179226" y="3043849"/>
              <a:ext cx="526634" cy="314960"/>
            </a:xfrm>
            <a:prstGeom prst="rtTriangle">
              <a:avLst/>
            </a:prstGeom>
            <a:gradFill>
              <a:gsLst>
                <a:gs pos="0">
                  <a:srgbClr val="00B0F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flipH="1">
              <a:off x="3179226" y="2180249"/>
              <a:ext cx="2700874" cy="863600"/>
            </a:xfrm>
            <a:custGeom>
              <a:avLst/>
              <a:gdLst>
                <a:gd name="connsiteX0" fmla="*/ 0 w 2133601"/>
                <a:gd name="connsiteY0" fmla="*/ 795866 h 948265"/>
                <a:gd name="connsiteX1" fmla="*/ 0 w 2133601"/>
                <a:gd name="connsiteY1" fmla="*/ 795867 h 948265"/>
                <a:gd name="connsiteX2" fmla="*/ 0 w 2133601"/>
                <a:gd name="connsiteY2" fmla="*/ 795867 h 948265"/>
                <a:gd name="connsiteX3" fmla="*/ 795867 w 2133601"/>
                <a:gd name="connsiteY3" fmla="*/ 0 h 948265"/>
                <a:gd name="connsiteX4" fmla="*/ 2133601 w 2133601"/>
                <a:gd name="connsiteY4" fmla="*/ 0 h 948265"/>
                <a:gd name="connsiteX5" fmla="*/ 2133601 w 2133601"/>
                <a:gd name="connsiteY5" fmla="*/ 948265 h 948265"/>
                <a:gd name="connsiteX6" fmla="*/ 15363 w 2133601"/>
                <a:gd name="connsiteY6" fmla="*/ 948265 h 948265"/>
                <a:gd name="connsiteX7" fmla="*/ 0 w 2133601"/>
                <a:gd name="connsiteY7" fmla="*/ 795867 h 948265"/>
                <a:gd name="connsiteX8" fmla="*/ 16169 w 2133601"/>
                <a:gd name="connsiteY8" fmla="*/ 635472 h 948265"/>
                <a:gd name="connsiteX9" fmla="*/ 795867 w 2133601"/>
                <a:gd name="connsiteY9" fmla="*/ 0 h 94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3601" h="948265">
                  <a:moveTo>
                    <a:pt x="0" y="795866"/>
                  </a:moveTo>
                  <a:lnTo>
                    <a:pt x="0" y="795867"/>
                  </a:lnTo>
                  <a:lnTo>
                    <a:pt x="0" y="795867"/>
                  </a:lnTo>
                  <a:close/>
                  <a:moveTo>
                    <a:pt x="795867" y="0"/>
                  </a:moveTo>
                  <a:lnTo>
                    <a:pt x="2133601" y="0"/>
                  </a:lnTo>
                  <a:lnTo>
                    <a:pt x="2133601" y="948265"/>
                  </a:lnTo>
                  <a:lnTo>
                    <a:pt x="15363" y="948265"/>
                  </a:lnTo>
                  <a:lnTo>
                    <a:pt x="0" y="795867"/>
                  </a:lnTo>
                  <a:lnTo>
                    <a:pt x="16169" y="635472"/>
                  </a:lnTo>
                  <a:cubicBezTo>
                    <a:pt x="90381" y="272809"/>
                    <a:pt x="411265" y="0"/>
                    <a:pt x="79586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889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36314" y="2257657"/>
              <a:ext cx="23071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Vocabulary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60064" y="3564146"/>
              <a:ext cx="20832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b="1" dirty="0" smtClean="0">
                  <a:solidFill>
                    <a:srgbClr val="0070C0"/>
                  </a:solidFill>
                </a:rPr>
                <a:t>Household chores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26486" y="1543917"/>
            <a:ext cx="2700874" cy="4572000"/>
            <a:chOff x="6239926" y="1543917"/>
            <a:chExt cx="2700874" cy="4572000"/>
          </a:xfrm>
        </p:grpSpPr>
        <p:sp>
          <p:nvSpPr>
            <p:cNvPr id="22" name="Rectangle 21"/>
            <p:cNvSpPr/>
            <p:nvPr/>
          </p:nvSpPr>
          <p:spPr>
            <a:xfrm>
              <a:off x="6766560" y="1858877"/>
              <a:ext cx="1041628" cy="3759200"/>
            </a:xfrm>
            <a:prstGeom prst="rect">
              <a:avLst/>
            </a:prstGeom>
            <a:solidFill>
              <a:srgbClr val="DBDBDB"/>
            </a:solidFill>
            <a:ln>
              <a:solidFill>
                <a:srgbClr val="DBDBDB"/>
              </a:solidFill>
            </a:ln>
            <a:effectLst>
              <a:outerShdw blurRad="152400" dist="63500" dir="10800000" sx="103000" sy="103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66560" y="1543917"/>
              <a:ext cx="1926166" cy="4572000"/>
            </a:xfrm>
            <a:prstGeom prst="rect">
              <a:avLst/>
            </a:prstGeom>
            <a:solidFill>
              <a:srgbClr val="DBDBDB"/>
            </a:solidFill>
            <a:ln>
              <a:solidFill>
                <a:srgbClr val="DBDBD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flipH="1" flipV="1">
              <a:off x="6239926" y="3121257"/>
              <a:ext cx="526634" cy="314960"/>
            </a:xfrm>
            <a:prstGeom prst="rtTriangle">
              <a:avLst/>
            </a:prstGeom>
            <a:gradFill>
              <a:gsLst>
                <a:gs pos="0">
                  <a:srgbClr val="DE16AA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flipH="1">
              <a:off x="6239926" y="2257657"/>
              <a:ext cx="2700874" cy="863600"/>
            </a:xfrm>
            <a:custGeom>
              <a:avLst/>
              <a:gdLst>
                <a:gd name="connsiteX0" fmla="*/ 0 w 2133601"/>
                <a:gd name="connsiteY0" fmla="*/ 795866 h 948265"/>
                <a:gd name="connsiteX1" fmla="*/ 0 w 2133601"/>
                <a:gd name="connsiteY1" fmla="*/ 795867 h 948265"/>
                <a:gd name="connsiteX2" fmla="*/ 0 w 2133601"/>
                <a:gd name="connsiteY2" fmla="*/ 795867 h 948265"/>
                <a:gd name="connsiteX3" fmla="*/ 795867 w 2133601"/>
                <a:gd name="connsiteY3" fmla="*/ 0 h 948265"/>
                <a:gd name="connsiteX4" fmla="*/ 2133601 w 2133601"/>
                <a:gd name="connsiteY4" fmla="*/ 0 h 948265"/>
                <a:gd name="connsiteX5" fmla="*/ 2133601 w 2133601"/>
                <a:gd name="connsiteY5" fmla="*/ 948265 h 948265"/>
                <a:gd name="connsiteX6" fmla="*/ 15363 w 2133601"/>
                <a:gd name="connsiteY6" fmla="*/ 948265 h 948265"/>
                <a:gd name="connsiteX7" fmla="*/ 0 w 2133601"/>
                <a:gd name="connsiteY7" fmla="*/ 795867 h 948265"/>
                <a:gd name="connsiteX8" fmla="*/ 16169 w 2133601"/>
                <a:gd name="connsiteY8" fmla="*/ 635472 h 948265"/>
                <a:gd name="connsiteX9" fmla="*/ 795867 w 2133601"/>
                <a:gd name="connsiteY9" fmla="*/ 0 h 94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3601" h="948265">
                  <a:moveTo>
                    <a:pt x="0" y="795866"/>
                  </a:moveTo>
                  <a:lnTo>
                    <a:pt x="0" y="795867"/>
                  </a:lnTo>
                  <a:lnTo>
                    <a:pt x="0" y="795867"/>
                  </a:lnTo>
                  <a:close/>
                  <a:moveTo>
                    <a:pt x="795867" y="0"/>
                  </a:moveTo>
                  <a:lnTo>
                    <a:pt x="2133601" y="0"/>
                  </a:lnTo>
                  <a:lnTo>
                    <a:pt x="2133601" y="948265"/>
                  </a:lnTo>
                  <a:lnTo>
                    <a:pt x="15363" y="948265"/>
                  </a:lnTo>
                  <a:lnTo>
                    <a:pt x="0" y="795867"/>
                  </a:lnTo>
                  <a:lnTo>
                    <a:pt x="16169" y="635472"/>
                  </a:lnTo>
                  <a:cubicBezTo>
                    <a:pt x="90381" y="272809"/>
                    <a:pt x="411265" y="0"/>
                    <a:pt x="795867" y="0"/>
                  </a:cubicBezTo>
                  <a:close/>
                </a:path>
              </a:pathLst>
            </a:custGeom>
            <a:solidFill>
              <a:srgbClr val="DE16AA"/>
            </a:solidFill>
            <a:ln>
              <a:noFill/>
            </a:ln>
            <a:effectLst>
              <a:outerShdw blurRad="889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50000" y="2321157"/>
              <a:ext cx="256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600" b="1" dirty="0">
                  <a:solidFill>
                    <a:schemeClr val="bg1"/>
                  </a:solidFill>
                </a:rPr>
                <a:t>Grammar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21816" y="3194115"/>
              <a:ext cx="2117384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b="1" dirty="0" smtClean="0">
                  <a:solidFill>
                    <a:srgbClr val="DE16AA"/>
                  </a:solidFill>
                </a:rPr>
                <a:t>Present simple </a:t>
              </a:r>
              <a:br>
                <a:rPr lang="en-US" sz="3200" b="1" dirty="0" smtClean="0">
                  <a:solidFill>
                    <a:srgbClr val="DE16AA"/>
                  </a:solidFill>
                </a:rPr>
              </a:br>
              <a:r>
                <a:rPr lang="en-US" sz="3200" b="1" dirty="0" smtClean="0">
                  <a:solidFill>
                    <a:srgbClr val="DE16AA"/>
                  </a:solidFill>
                </a:rPr>
                <a:t>&amp; </a:t>
              </a:r>
              <a:br>
                <a:rPr lang="en-US" sz="3200" b="1" dirty="0" smtClean="0">
                  <a:solidFill>
                    <a:srgbClr val="DE16AA"/>
                  </a:solidFill>
                </a:rPr>
              </a:br>
              <a:r>
                <a:rPr lang="en-US" sz="3200" b="1" dirty="0" smtClean="0">
                  <a:solidFill>
                    <a:srgbClr val="DE16AA"/>
                  </a:solidFill>
                </a:rPr>
                <a:t>Present continuous</a:t>
              </a:r>
              <a:endParaRPr lang="en-US" sz="3200" b="1" dirty="0">
                <a:solidFill>
                  <a:srgbClr val="DE16AA"/>
                </a:solidFill>
              </a:endParaRPr>
            </a:p>
            <a:p>
              <a:pPr algn="ctr"/>
              <a:endParaRPr lang="en-US" b="1" dirty="0">
                <a:solidFill>
                  <a:srgbClr val="DE16AA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93986" y="1469319"/>
            <a:ext cx="2700874" cy="4572000"/>
            <a:chOff x="207426" y="1469319"/>
            <a:chExt cx="2700874" cy="4572000"/>
          </a:xfrm>
        </p:grpSpPr>
        <p:sp>
          <p:nvSpPr>
            <p:cNvPr id="11" name="Rectangle 10"/>
            <p:cNvSpPr/>
            <p:nvPr/>
          </p:nvSpPr>
          <p:spPr>
            <a:xfrm>
              <a:off x="734060" y="1784279"/>
              <a:ext cx="1041628" cy="3759200"/>
            </a:xfrm>
            <a:prstGeom prst="rect">
              <a:avLst/>
            </a:prstGeom>
            <a:solidFill>
              <a:srgbClr val="DBDBDB"/>
            </a:solidFill>
            <a:ln>
              <a:solidFill>
                <a:srgbClr val="DBDBDB"/>
              </a:solidFill>
            </a:ln>
            <a:effectLst>
              <a:outerShdw blurRad="152400" dist="63500" dir="10800000" sx="103000" sy="103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4060" y="1469319"/>
              <a:ext cx="2002588" cy="4572000"/>
            </a:xfrm>
            <a:prstGeom prst="rect">
              <a:avLst/>
            </a:prstGeom>
            <a:solidFill>
              <a:srgbClr val="DBDBDB"/>
            </a:solidFill>
            <a:ln>
              <a:solidFill>
                <a:srgbClr val="DBDBD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/>
          </p:nvSpPr>
          <p:spPr>
            <a:xfrm flipH="1" flipV="1">
              <a:off x="207426" y="3046659"/>
              <a:ext cx="526634" cy="314960"/>
            </a:xfrm>
            <a:prstGeom prst="rtTriangle">
              <a:avLst/>
            </a:prstGeom>
            <a:gradFill>
              <a:gsLst>
                <a:gs pos="0">
                  <a:srgbClr val="FF00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flipH="1">
              <a:off x="207426" y="2183059"/>
              <a:ext cx="2700874" cy="863600"/>
            </a:xfrm>
            <a:custGeom>
              <a:avLst/>
              <a:gdLst>
                <a:gd name="connsiteX0" fmla="*/ 0 w 2133601"/>
                <a:gd name="connsiteY0" fmla="*/ 795866 h 948265"/>
                <a:gd name="connsiteX1" fmla="*/ 0 w 2133601"/>
                <a:gd name="connsiteY1" fmla="*/ 795867 h 948265"/>
                <a:gd name="connsiteX2" fmla="*/ 0 w 2133601"/>
                <a:gd name="connsiteY2" fmla="*/ 795867 h 948265"/>
                <a:gd name="connsiteX3" fmla="*/ 795867 w 2133601"/>
                <a:gd name="connsiteY3" fmla="*/ 0 h 948265"/>
                <a:gd name="connsiteX4" fmla="*/ 2133601 w 2133601"/>
                <a:gd name="connsiteY4" fmla="*/ 0 h 948265"/>
                <a:gd name="connsiteX5" fmla="*/ 2133601 w 2133601"/>
                <a:gd name="connsiteY5" fmla="*/ 948265 h 948265"/>
                <a:gd name="connsiteX6" fmla="*/ 15363 w 2133601"/>
                <a:gd name="connsiteY6" fmla="*/ 948265 h 948265"/>
                <a:gd name="connsiteX7" fmla="*/ 0 w 2133601"/>
                <a:gd name="connsiteY7" fmla="*/ 795867 h 948265"/>
                <a:gd name="connsiteX8" fmla="*/ 16169 w 2133601"/>
                <a:gd name="connsiteY8" fmla="*/ 635472 h 948265"/>
                <a:gd name="connsiteX9" fmla="*/ 795867 w 2133601"/>
                <a:gd name="connsiteY9" fmla="*/ 0 h 94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3601" h="948265">
                  <a:moveTo>
                    <a:pt x="0" y="795866"/>
                  </a:moveTo>
                  <a:lnTo>
                    <a:pt x="0" y="795867"/>
                  </a:lnTo>
                  <a:lnTo>
                    <a:pt x="0" y="795867"/>
                  </a:lnTo>
                  <a:close/>
                  <a:moveTo>
                    <a:pt x="795867" y="0"/>
                  </a:moveTo>
                  <a:lnTo>
                    <a:pt x="2133601" y="0"/>
                  </a:lnTo>
                  <a:lnTo>
                    <a:pt x="2133601" y="948265"/>
                  </a:lnTo>
                  <a:lnTo>
                    <a:pt x="15363" y="948265"/>
                  </a:lnTo>
                  <a:lnTo>
                    <a:pt x="0" y="795867"/>
                  </a:lnTo>
                  <a:lnTo>
                    <a:pt x="16169" y="635472"/>
                  </a:lnTo>
                  <a:cubicBezTo>
                    <a:pt x="90381" y="272809"/>
                    <a:pt x="411265" y="0"/>
                    <a:pt x="79586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889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7500" y="2246559"/>
              <a:ext cx="256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Overview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40528" y="3378503"/>
              <a:ext cx="21488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b="1" dirty="0">
                  <a:solidFill>
                    <a:srgbClr val="FF0000"/>
                  </a:solidFill>
                </a:rPr>
                <a:t>the topic 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/>
              </a:r>
              <a:br>
                <a:rPr lang="en-US" sz="3200" b="1" dirty="0" smtClean="0">
                  <a:solidFill>
                    <a:srgbClr val="FF0000"/>
                  </a:solidFill>
                </a:rPr>
              </a:br>
              <a:r>
                <a:rPr lang="en-US" sz="3200" b="1" i="1" dirty="0" smtClean="0">
                  <a:solidFill>
                    <a:srgbClr val="FF0000"/>
                  </a:solidFill>
                </a:rPr>
                <a:t>of </a:t>
              </a:r>
            </a:p>
            <a:p>
              <a:pPr lvl="0" algn="ctr"/>
              <a:r>
                <a:rPr lang="en-US" sz="3200" b="1" i="1" dirty="0" smtClean="0">
                  <a:solidFill>
                    <a:srgbClr val="FF0000"/>
                  </a:solidFill>
                </a:rPr>
                <a:t>family life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14300" y="3253564"/>
            <a:ext cx="12458700" cy="467536"/>
            <a:chOff x="-12700" y="3289300"/>
            <a:chExt cx="12204700" cy="2921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0" y="3429000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-12700" y="3581400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0" y="3289300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ounded Rectangle 12"/>
          <p:cNvSpPr/>
          <p:nvPr/>
        </p:nvSpPr>
        <p:spPr>
          <a:xfrm>
            <a:off x="207943" y="1265915"/>
            <a:ext cx="4630550" cy="4270462"/>
          </a:xfrm>
          <a:prstGeom prst="roundRect">
            <a:avLst/>
          </a:prstGeom>
          <a:blipFill>
            <a:blip r:embed="rId3"/>
            <a:srcRect/>
            <a:stretch>
              <a:fillRect l="-6088" t="-6383" r="-11609" b="533"/>
            </a:stretch>
          </a:blipFill>
          <a:ln w="127000">
            <a:solidFill>
              <a:schemeClr val="bg1">
                <a:lumMod val="75000"/>
              </a:schemeClr>
            </a:solidFill>
          </a:ln>
          <a:effectLst>
            <a:innerShdw blurRad="698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 rot="11265992">
            <a:off x="7115358" y="-1128837"/>
            <a:ext cx="2984193" cy="2617079"/>
            <a:chOff x="-393393" y="4606857"/>
            <a:chExt cx="2984193" cy="2617079"/>
          </a:xfrm>
          <a:solidFill>
            <a:schemeClr val="accent4">
              <a:lumMod val="20000"/>
              <a:lumOff val="80000"/>
              <a:alpha val="82000"/>
            </a:schemeClr>
          </a:solidFill>
        </p:grpSpPr>
        <p:sp>
          <p:nvSpPr>
            <p:cNvPr id="37" name="Hexagon 36"/>
            <p:cNvSpPr/>
            <p:nvPr/>
          </p:nvSpPr>
          <p:spPr>
            <a:xfrm>
              <a:off x="-368300" y="5435601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xagon 37"/>
            <p:cNvSpPr/>
            <p:nvPr/>
          </p:nvSpPr>
          <p:spPr>
            <a:xfrm>
              <a:off x="558800" y="5021229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/>
            <p:cNvSpPr/>
            <p:nvPr/>
          </p:nvSpPr>
          <p:spPr>
            <a:xfrm>
              <a:off x="1485900" y="4606857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xagon 39"/>
            <p:cNvSpPr/>
            <p:nvPr/>
          </p:nvSpPr>
          <p:spPr>
            <a:xfrm>
              <a:off x="-393393" y="6347636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xagon 40"/>
            <p:cNvSpPr/>
            <p:nvPr/>
          </p:nvSpPr>
          <p:spPr>
            <a:xfrm>
              <a:off x="533707" y="5933264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xagon 41"/>
            <p:cNvSpPr/>
            <p:nvPr/>
          </p:nvSpPr>
          <p:spPr>
            <a:xfrm>
              <a:off x="1460807" y="5518892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300099" y="1564262"/>
            <a:ext cx="402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homemaker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852626" y="2477816"/>
            <a:ext cx="1963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</a:rPr>
              <a:t>(n): </a:t>
            </a:r>
            <a:endParaRPr lang="en-US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55670" y="3748309"/>
            <a:ext cx="2419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415651"/>
                </a:solidFill>
              </a:rPr>
              <a:t>Nội</a:t>
            </a:r>
            <a:r>
              <a:rPr lang="en-US" sz="5400" b="1" dirty="0" smtClean="0">
                <a:solidFill>
                  <a:srgbClr val="415651"/>
                </a:solidFill>
              </a:rPr>
              <a:t> </a:t>
            </a:r>
            <a:r>
              <a:rPr lang="en-US" sz="5400" b="1" dirty="0" err="1" smtClean="0">
                <a:solidFill>
                  <a:srgbClr val="415651"/>
                </a:solidFill>
              </a:rPr>
              <a:t>trợ</a:t>
            </a:r>
            <a:endParaRPr lang="en-US" sz="5400" b="1" dirty="0">
              <a:solidFill>
                <a:srgbClr val="41565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85731" y="4478599"/>
            <a:ext cx="6860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who manages a home and takes care of the house and family as their main job</a:t>
            </a:r>
            <a:endParaRPr lang="en-US" sz="8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38493" y="2477816"/>
            <a:ext cx="5138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/ˈ</a:t>
            </a:r>
            <a:r>
              <a:rPr lang="en-US" sz="5400" dirty="0" err="1"/>
              <a:t>həʊmmeɪkə</a:t>
            </a:r>
            <a:r>
              <a:rPr lang="en-US" sz="5400" dirty="0"/>
              <a:t>(r)/</a:t>
            </a:r>
            <a:endParaRPr lang="en-US" sz="5400" b="1" dirty="0">
              <a:solidFill>
                <a:srgbClr val="41565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12971" y="124100"/>
            <a:ext cx="6897190" cy="579119"/>
          </a:xfrm>
          <a:prstGeom prst="round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Georgia" panose="02040502050405020303" pitchFamily="18" charset="0"/>
              </a:rPr>
              <a:t>VOCABULARY</a:t>
            </a:r>
            <a:endParaRPr lang="en-US" sz="48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8" grpId="0"/>
      <p:bldP spid="49" grpId="0"/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14300" y="3253564"/>
            <a:ext cx="12458700" cy="467536"/>
            <a:chOff x="-12700" y="3289300"/>
            <a:chExt cx="12204700" cy="2921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0" y="3429000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-12700" y="3581400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0" y="3289300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ounded Rectangle 12"/>
          <p:cNvSpPr/>
          <p:nvPr/>
        </p:nvSpPr>
        <p:spPr>
          <a:xfrm>
            <a:off x="158411" y="816688"/>
            <a:ext cx="5158779" cy="5077506"/>
          </a:xfrm>
          <a:prstGeom prst="roundRect">
            <a:avLst/>
          </a:prstGeom>
          <a:blipFill>
            <a:blip r:embed="rId3"/>
            <a:srcRect/>
            <a:stretch>
              <a:fillRect l="-6088" t="-6383" r="-11609" b="533"/>
            </a:stretch>
          </a:blipFill>
          <a:ln w="127000">
            <a:solidFill>
              <a:schemeClr val="bg1">
                <a:lumMod val="75000"/>
              </a:schemeClr>
            </a:solidFill>
          </a:ln>
          <a:effectLst>
            <a:innerShdw blurRad="698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 rot="11265992">
            <a:off x="7115358" y="-1128837"/>
            <a:ext cx="2984193" cy="2617079"/>
            <a:chOff x="-393393" y="4606857"/>
            <a:chExt cx="2984193" cy="2617079"/>
          </a:xfrm>
          <a:solidFill>
            <a:schemeClr val="accent4">
              <a:lumMod val="20000"/>
              <a:lumOff val="80000"/>
              <a:alpha val="82000"/>
            </a:schemeClr>
          </a:solidFill>
        </p:grpSpPr>
        <p:sp>
          <p:nvSpPr>
            <p:cNvPr id="37" name="Hexagon 36"/>
            <p:cNvSpPr/>
            <p:nvPr/>
          </p:nvSpPr>
          <p:spPr>
            <a:xfrm>
              <a:off x="-368300" y="5435601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xagon 37"/>
            <p:cNvSpPr/>
            <p:nvPr/>
          </p:nvSpPr>
          <p:spPr>
            <a:xfrm>
              <a:off x="558800" y="5021229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/>
            <p:cNvSpPr/>
            <p:nvPr/>
          </p:nvSpPr>
          <p:spPr>
            <a:xfrm>
              <a:off x="1485900" y="4606857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xagon 39"/>
            <p:cNvSpPr/>
            <p:nvPr/>
          </p:nvSpPr>
          <p:spPr>
            <a:xfrm>
              <a:off x="-393393" y="6347636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xagon 40"/>
            <p:cNvSpPr/>
            <p:nvPr/>
          </p:nvSpPr>
          <p:spPr>
            <a:xfrm>
              <a:off x="533707" y="5933264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xagon 41"/>
            <p:cNvSpPr/>
            <p:nvPr/>
          </p:nvSpPr>
          <p:spPr>
            <a:xfrm>
              <a:off x="1460807" y="5518892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455541" y="1427963"/>
            <a:ext cx="369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breadwinner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262696" y="2334212"/>
            <a:ext cx="1391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415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>
                <a:solidFill>
                  <a:srgbClr val="415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smtClean="0">
                <a:solidFill>
                  <a:srgbClr val="415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n-US" sz="4000" dirty="0">
              <a:solidFill>
                <a:srgbClr val="415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38945" y="3688635"/>
            <a:ext cx="4262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415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4400" b="1" dirty="0" smtClean="0">
                <a:solidFill>
                  <a:srgbClr val="415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415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400" b="1" dirty="0" smtClean="0">
                <a:solidFill>
                  <a:srgbClr val="415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415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 smtClean="0">
                <a:solidFill>
                  <a:srgbClr val="415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415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400" b="1" dirty="0">
              <a:solidFill>
                <a:srgbClr val="415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66433" y="4486759"/>
            <a:ext cx="671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who supports their family with the money they earn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12971" y="124100"/>
            <a:ext cx="6897190" cy="579119"/>
          </a:xfrm>
          <a:prstGeom prst="round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Georgia" panose="02040502050405020303" pitchFamily="18" charset="0"/>
              </a:rPr>
              <a:t>VOCABULARY</a:t>
            </a:r>
            <a:endParaRPr lang="en-US" sz="4800" dirty="0">
              <a:latin typeface="Georgia" panose="020405020504050203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39724" y="2376986"/>
            <a:ext cx="3787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bredwɪnə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(r)/</a:t>
            </a:r>
            <a:endParaRPr lang="en-US" sz="4000" b="1" dirty="0">
              <a:solidFill>
                <a:srgbClr val="415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8" grpId="0"/>
      <p:bldP spid="49" grpId="0"/>
      <p:bldP spid="50" grpId="0"/>
      <p:bldP spid="51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14300" y="3253564"/>
            <a:ext cx="12458700" cy="467536"/>
            <a:chOff x="-12700" y="3289300"/>
            <a:chExt cx="12204700" cy="2921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0" y="3429000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-12700" y="3581400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0" y="3289300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ounded Rectangle 12"/>
          <p:cNvSpPr/>
          <p:nvPr/>
        </p:nvSpPr>
        <p:spPr>
          <a:xfrm>
            <a:off x="158412" y="816688"/>
            <a:ext cx="4844512" cy="5415946"/>
          </a:xfrm>
          <a:prstGeom prst="roundRect">
            <a:avLst/>
          </a:prstGeom>
          <a:blipFill>
            <a:blip r:embed="rId3"/>
            <a:srcRect/>
            <a:stretch>
              <a:fillRect l="-6088" t="-6383" r="-11609" b="533"/>
            </a:stretch>
          </a:blipFill>
          <a:ln w="127000">
            <a:solidFill>
              <a:schemeClr val="bg1">
                <a:lumMod val="75000"/>
              </a:schemeClr>
            </a:solidFill>
          </a:ln>
          <a:effectLst>
            <a:innerShdw blurRad="698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 rot="11265992">
            <a:off x="7115358" y="-1128837"/>
            <a:ext cx="2984193" cy="2617079"/>
            <a:chOff x="-393393" y="4606857"/>
            <a:chExt cx="2984193" cy="2617079"/>
          </a:xfrm>
          <a:solidFill>
            <a:schemeClr val="accent4">
              <a:lumMod val="20000"/>
              <a:lumOff val="80000"/>
              <a:alpha val="82000"/>
            </a:schemeClr>
          </a:solidFill>
        </p:grpSpPr>
        <p:sp>
          <p:nvSpPr>
            <p:cNvPr id="37" name="Hexagon 36"/>
            <p:cNvSpPr/>
            <p:nvPr/>
          </p:nvSpPr>
          <p:spPr>
            <a:xfrm>
              <a:off x="-368300" y="5435601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xagon 37"/>
            <p:cNvSpPr/>
            <p:nvPr/>
          </p:nvSpPr>
          <p:spPr>
            <a:xfrm>
              <a:off x="558800" y="5021229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/>
            <p:cNvSpPr/>
            <p:nvPr/>
          </p:nvSpPr>
          <p:spPr>
            <a:xfrm>
              <a:off x="1485900" y="4606857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xagon 39"/>
            <p:cNvSpPr/>
            <p:nvPr/>
          </p:nvSpPr>
          <p:spPr>
            <a:xfrm>
              <a:off x="-393393" y="6347636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xagon 40"/>
            <p:cNvSpPr/>
            <p:nvPr/>
          </p:nvSpPr>
          <p:spPr>
            <a:xfrm>
              <a:off x="533707" y="5933264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xagon 41"/>
            <p:cNvSpPr/>
            <p:nvPr/>
          </p:nvSpPr>
          <p:spPr>
            <a:xfrm>
              <a:off x="1460807" y="5518892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178598" y="1690388"/>
            <a:ext cx="2651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household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424071" y="1690387"/>
            <a:ext cx="2032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15651"/>
                </a:solidFill>
              </a:rPr>
              <a:t>(</a:t>
            </a:r>
            <a:r>
              <a:rPr lang="en-US" sz="4400" b="1" dirty="0">
                <a:solidFill>
                  <a:srgbClr val="415651"/>
                </a:solidFill>
              </a:rPr>
              <a:t>n</a:t>
            </a:r>
            <a:r>
              <a:rPr lang="en-US" sz="4400" b="1" dirty="0" smtClean="0">
                <a:solidFill>
                  <a:srgbClr val="415651"/>
                </a:solidFill>
              </a:rPr>
              <a:t>): </a:t>
            </a:r>
            <a:endParaRPr lang="en-US" sz="4400" b="1" dirty="0">
              <a:solidFill>
                <a:srgbClr val="41565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43748" y="3589539"/>
            <a:ext cx="3178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415651"/>
                </a:solidFill>
              </a:rPr>
              <a:t>Hộ</a:t>
            </a:r>
            <a:r>
              <a:rPr lang="en-US" sz="4400" b="1" dirty="0" smtClean="0">
                <a:solidFill>
                  <a:srgbClr val="415651"/>
                </a:solidFill>
              </a:rPr>
              <a:t> </a:t>
            </a:r>
            <a:r>
              <a:rPr lang="en-US" sz="4400" b="1" dirty="0" err="1" smtClean="0">
                <a:solidFill>
                  <a:srgbClr val="415651"/>
                </a:solidFill>
              </a:rPr>
              <a:t>gia</a:t>
            </a:r>
            <a:r>
              <a:rPr lang="en-US" sz="4400" b="1" dirty="0" smtClean="0">
                <a:solidFill>
                  <a:srgbClr val="415651"/>
                </a:solidFill>
              </a:rPr>
              <a:t> </a:t>
            </a:r>
            <a:r>
              <a:rPr lang="en-US" sz="4400" b="1" dirty="0" err="1" smtClean="0">
                <a:solidFill>
                  <a:srgbClr val="415651"/>
                </a:solidFill>
              </a:rPr>
              <a:t>đình</a:t>
            </a:r>
            <a:endParaRPr lang="en-US" sz="4400" b="1" dirty="0">
              <a:solidFill>
                <a:srgbClr val="41565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00857" y="4359939"/>
            <a:ext cx="7052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i="1" dirty="0" smtClean="0">
                <a:solidFill>
                  <a:srgbClr val="415651"/>
                </a:solidFill>
              </a:rPr>
              <a:t>Ex: Most households now own at least one car.</a:t>
            </a:r>
            <a:endParaRPr lang="en-US" sz="1600" i="1" dirty="0"/>
          </a:p>
        </p:txBody>
      </p:sp>
      <p:sp>
        <p:nvSpPr>
          <p:cNvPr id="19" name="Rounded Rectangle 18"/>
          <p:cNvSpPr/>
          <p:nvPr/>
        </p:nvSpPr>
        <p:spPr>
          <a:xfrm>
            <a:off x="5812971" y="124100"/>
            <a:ext cx="6897190" cy="579119"/>
          </a:xfrm>
          <a:prstGeom prst="round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Georgia" panose="02040502050405020303" pitchFamily="18" charset="0"/>
              </a:rPr>
              <a:t>VOCABULARY</a:t>
            </a:r>
            <a:endParaRPr lang="en-US" sz="4800" dirty="0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05839" y="2739315"/>
            <a:ext cx="3132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333333"/>
                </a:solidFill>
                <a:latin typeface="Lucida Sans Unicode" panose="020B0602030504020204" pitchFamily="34" charset="0"/>
              </a:rPr>
              <a:t>/ˈ</a:t>
            </a:r>
            <a:r>
              <a:rPr lang="en-US" sz="3600" dirty="0" err="1">
                <a:solidFill>
                  <a:srgbClr val="333333"/>
                </a:solidFill>
                <a:latin typeface="Lucida Sans Unicode" panose="020B0602030504020204" pitchFamily="34" charset="0"/>
              </a:rPr>
              <a:t>haʊshəʊld</a:t>
            </a:r>
            <a:r>
              <a:rPr lang="en-US" sz="3600" dirty="0">
                <a:solidFill>
                  <a:srgbClr val="333333"/>
                </a:solidFill>
                <a:latin typeface="Lucida Sans Unicode" panose="020B0602030504020204" pitchFamily="34" charset="0"/>
              </a:rPr>
              <a:t>/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8" grpId="0"/>
      <p:bldP spid="49" grpId="0"/>
      <p:bldP spid="50" grpId="0"/>
      <p:bldP spid="51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14300" y="3253564"/>
            <a:ext cx="12458700" cy="467536"/>
            <a:chOff x="-12700" y="3289300"/>
            <a:chExt cx="12204700" cy="2921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0" y="3429000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-12700" y="3581400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0" y="3289300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ounded Rectangle 12"/>
          <p:cNvSpPr/>
          <p:nvPr/>
        </p:nvSpPr>
        <p:spPr>
          <a:xfrm>
            <a:off x="236037" y="1177408"/>
            <a:ext cx="4285423" cy="4599519"/>
          </a:xfrm>
          <a:prstGeom prst="roundRect">
            <a:avLst/>
          </a:prstGeom>
          <a:blipFill>
            <a:blip r:embed="rId3"/>
            <a:srcRect/>
            <a:stretch>
              <a:fillRect l="-6088" t="-6383" r="-11609" b="533"/>
            </a:stretch>
          </a:blipFill>
          <a:ln w="127000">
            <a:solidFill>
              <a:schemeClr val="bg1">
                <a:lumMod val="75000"/>
              </a:schemeClr>
            </a:solidFill>
          </a:ln>
          <a:effectLst>
            <a:innerShdw blurRad="698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 rot="11265992">
            <a:off x="7115358" y="-1128837"/>
            <a:ext cx="2984193" cy="2617079"/>
            <a:chOff x="-393393" y="4606857"/>
            <a:chExt cx="2984193" cy="2617079"/>
          </a:xfrm>
          <a:solidFill>
            <a:schemeClr val="accent4">
              <a:lumMod val="20000"/>
              <a:lumOff val="80000"/>
              <a:alpha val="82000"/>
            </a:schemeClr>
          </a:solidFill>
        </p:grpSpPr>
        <p:sp>
          <p:nvSpPr>
            <p:cNvPr id="37" name="Hexagon 36"/>
            <p:cNvSpPr/>
            <p:nvPr/>
          </p:nvSpPr>
          <p:spPr>
            <a:xfrm>
              <a:off x="-368300" y="5435601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xagon 37"/>
            <p:cNvSpPr/>
            <p:nvPr/>
          </p:nvSpPr>
          <p:spPr>
            <a:xfrm>
              <a:off x="558800" y="5021229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/>
            <p:cNvSpPr/>
            <p:nvPr/>
          </p:nvSpPr>
          <p:spPr>
            <a:xfrm>
              <a:off x="1485900" y="4606857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xagon 39"/>
            <p:cNvSpPr/>
            <p:nvPr/>
          </p:nvSpPr>
          <p:spPr>
            <a:xfrm>
              <a:off x="-393393" y="6347636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xagon 40"/>
            <p:cNvSpPr/>
            <p:nvPr/>
          </p:nvSpPr>
          <p:spPr>
            <a:xfrm>
              <a:off x="533707" y="5933264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xagon 41"/>
            <p:cNvSpPr/>
            <p:nvPr/>
          </p:nvSpPr>
          <p:spPr>
            <a:xfrm>
              <a:off x="1460807" y="5518892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858832" y="2670229"/>
            <a:ext cx="1714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Chore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665779" y="2637998"/>
            <a:ext cx="1110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415651"/>
                </a:solidFill>
              </a:rPr>
              <a:t>(n): </a:t>
            </a:r>
            <a:endParaRPr lang="en-US" sz="4400" b="1" dirty="0">
              <a:solidFill>
                <a:srgbClr val="41565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139991" y="2637999"/>
            <a:ext cx="3178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415651"/>
                </a:solidFill>
              </a:rPr>
              <a:t>Việc</a:t>
            </a:r>
            <a:r>
              <a:rPr lang="en-US" sz="4400" b="1" dirty="0" smtClean="0">
                <a:solidFill>
                  <a:srgbClr val="415651"/>
                </a:solidFill>
              </a:rPr>
              <a:t> </a:t>
            </a:r>
            <a:r>
              <a:rPr lang="en-US" sz="4400" b="1" dirty="0" err="1" smtClean="0">
                <a:solidFill>
                  <a:srgbClr val="415651"/>
                </a:solidFill>
              </a:rPr>
              <a:t>vặc</a:t>
            </a:r>
            <a:endParaRPr lang="en-US" sz="4400" b="1" dirty="0">
              <a:solidFill>
                <a:srgbClr val="41565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39559" y="3770536"/>
            <a:ext cx="7052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400" i="1" dirty="0" smtClean="0">
                <a:solidFill>
                  <a:srgbClr val="415651"/>
                </a:solidFill>
              </a:rPr>
              <a:t>Ex: You can go out to play when you’ve finished your chores.</a:t>
            </a:r>
            <a:endParaRPr lang="en-US" i="1" dirty="0"/>
          </a:p>
        </p:txBody>
      </p:sp>
      <p:sp>
        <p:nvSpPr>
          <p:cNvPr id="19" name="Rounded Rectangle 18"/>
          <p:cNvSpPr/>
          <p:nvPr/>
        </p:nvSpPr>
        <p:spPr>
          <a:xfrm>
            <a:off x="5812971" y="124100"/>
            <a:ext cx="6897190" cy="579119"/>
          </a:xfrm>
          <a:prstGeom prst="round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Georgia" panose="02040502050405020303" pitchFamily="18" charset="0"/>
              </a:rPr>
              <a:t>VOCABULARY</a:t>
            </a:r>
            <a:endParaRPr lang="en-US" sz="4800" dirty="0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5810" y="2591657"/>
            <a:ext cx="2345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333333"/>
                </a:solidFill>
                <a:latin typeface="Lucida Sans Unicode" panose="020B0602030504020204" pitchFamily="34" charset="0"/>
              </a:rPr>
              <a:t>/</a:t>
            </a:r>
            <a:r>
              <a:rPr lang="en-US" sz="4400" dirty="0" err="1">
                <a:solidFill>
                  <a:srgbClr val="333333"/>
                </a:solidFill>
                <a:latin typeface="Lucida Sans Unicode" panose="020B0602030504020204" pitchFamily="34" charset="0"/>
              </a:rPr>
              <a:t>tʃɔ</a:t>
            </a:r>
            <a:r>
              <a:rPr lang="en-US" sz="4400" dirty="0">
                <a:solidFill>
                  <a:srgbClr val="333333"/>
                </a:solidFill>
                <a:latin typeface="Lucida Sans Unicode" panose="020B0602030504020204" pitchFamily="34" charset="0"/>
              </a:rPr>
              <a:t>ː(r)/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8" grpId="0"/>
      <p:bldP spid="49" grpId="0"/>
      <p:bldP spid="50" grpId="0"/>
      <p:bldP spid="5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14300" y="3253564"/>
            <a:ext cx="12458700" cy="467536"/>
            <a:chOff x="-12700" y="3289300"/>
            <a:chExt cx="12204700" cy="2921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0" y="3429000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-12700" y="3581400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0" y="3289300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1631931">
            <a:off x="-834842" y="4993333"/>
            <a:ext cx="2984193" cy="2617079"/>
            <a:chOff x="-393393" y="4606857"/>
            <a:chExt cx="2984193" cy="2617079"/>
          </a:xfrm>
          <a:solidFill>
            <a:schemeClr val="accent4">
              <a:lumMod val="20000"/>
              <a:lumOff val="80000"/>
              <a:alpha val="82000"/>
            </a:schemeClr>
          </a:solidFill>
        </p:grpSpPr>
        <p:sp>
          <p:nvSpPr>
            <p:cNvPr id="29" name="Hexagon 28"/>
            <p:cNvSpPr/>
            <p:nvPr/>
          </p:nvSpPr>
          <p:spPr>
            <a:xfrm>
              <a:off x="-368300" y="5435601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xagon 29"/>
            <p:cNvSpPr/>
            <p:nvPr/>
          </p:nvSpPr>
          <p:spPr>
            <a:xfrm>
              <a:off x="558800" y="5021229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xagon 30"/>
            <p:cNvSpPr/>
            <p:nvPr/>
          </p:nvSpPr>
          <p:spPr>
            <a:xfrm>
              <a:off x="1485900" y="4606857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xagon 31"/>
            <p:cNvSpPr/>
            <p:nvPr/>
          </p:nvSpPr>
          <p:spPr>
            <a:xfrm>
              <a:off x="-393393" y="6347636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xagon 32"/>
            <p:cNvSpPr/>
            <p:nvPr/>
          </p:nvSpPr>
          <p:spPr>
            <a:xfrm>
              <a:off x="533707" y="5933264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/>
            <p:cNvSpPr/>
            <p:nvPr/>
          </p:nvSpPr>
          <p:spPr>
            <a:xfrm>
              <a:off x="1460807" y="5518892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1265992">
            <a:off x="7115358" y="-1128837"/>
            <a:ext cx="2984193" cy="2617079"/>
            <a:chOff x="-393393" y="4606857"/>
            <a:chExt cx="2984193" cy="2617079"/>
          </a:xfrm>
          <a:solidFill>
            <a:schemeClr val="accent4">
              <a:lumMod val="20000"/>
              <a:lumOff val="80000"/>
              <a:alpha val="82000"/>
            </a:schemeClr>
          </a:solidFill>
        </p:grpSpPr>
        <p:sp>
          <p:nvSpPr>
            <p:cNvPr id="37" name="Hexagon 36"/>
            <p:cNvSpPr/>
            <p:nvPr/>
          </p:nvSpPr>
          <p:spPr>
            <a:xfrm>
              <a:off x="-368300" y="5435601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xagon 37"/>
            <p:cNvSpPr/>
            <p:nvPr/>
          </p:nvSpPr>
          <p:spPr>
            <a:xfrm>
              <a:off x="558800" y="5021229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/>
            <p:cNvSpPr/>
            <p:nvPr/>
          </p:nvSpPr>
          <p:spPr>
            <a:xfrm>
              <a:off x="1485900" y="4606857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xagon 39"/>
            <p:cNvSpPr/>
            <p:nvPr/>
          </p:nvSpPr>
          <p:spPr>
            <a:xfrm>
              <a:off x="-393393" y="6347636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xagon 40"/>
            <p:cNvSpPr/>
            <p:nvPr/>
          </p:nvSpPr>
          <p:spPr>
            <a:xfrm>
              <a:off x="533707" y="5933264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xagon 41"/>
            <p:cNvSpPr/>
            <p:nvPr/>
          </p:nvSpPr>
          <p:spPr>
            <a:xfrm>
              <a:off x="1460807" y="5518892"/>
              <a:ext cx="1104900" cy="876300"/>
            </a:xfrm>
            <a:prstGeom prst="hexagon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03533" y="2608932"/>
            <a:ext cx="50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homemaker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12489" y="2625036"/>
            <a:ext cx="3586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breadwinner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15982" y="6191124"/>
            <a:ext cx="2651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household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71507" y="6226066"/>
            <a:ext cx="2651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Chore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398854" y="125400"/>
            <a:ext cx="2757441" cy="2601935"/>
          </a:xfrm>
          <a:prstGeom prst="roundRect">
            <a:avLst/>
          </a:prstGeom>
          <a:blipFill>
            <a:blip r:embed="rId3"/>
            <a:srcRect/>
            <a:stretch>
              <a:fillRect l="-6088" t="-6383" r="-11609" b="533"/>
            </a:stretch>
          </a:blipFill>
          <a:ln w="127000">
            <a:solidFill>
              <a:schemeClr val="bg1">
                <a:lumMod val="75000"/>
              </a:schemeClr>
            </a:solidFill>
          </a:ln>
          <a:effectLst>
            <a:innerShdw blurRad="698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7599486" y="85021"/>
            <a:ext cx="2900048" cy="2640630"/>
          </a:xfrm>
          <a:prstGeom prst="roundRect">
            <a:avLst/>
          </a:prstGeom>
          <a:blipFill>
            <a:blip r:embed="rId4"/>
            <a:srcRect/>
            <a:stretch>
              <a:fillRect l="-6088" t="-6383" r="-11609" b="533"/>
            </a:stretch>
          </a:blipFill>
          <a:ln w="127000">
            <a:solidFill>
              <a:schemeClr val="bg1">
                <a:lumMod val="75000"/>
              </a:schemeClr>
            </a:solidFill>
          </a:ln>
          <a:effectLst>
            <a:innerShdw blurRad="698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1407432" y="3754008"/>
            <a:ext cx="2881539" cy="2485791"/>
          </a:xfrm>
          <a:prstGeom prst="roundRect">
            <a:avLst/>
          </a:prstGeom>
          <a:blipFill>
            <a:blip r:embed="rId5"/>
            <a:srcRect/>
            <a:stretch>
              <a:fillRect l="-6088" t="-6383" r="-11609" b="533"/>
            </a:stretch>
          </a:blipFill>
          <a:ln w="127000">
            <a:solidFill>
              <a:schemeClr val="bg1">
                <a:lumMod val="75000"/>
              </a:schemeClr>
            </a:solidFill>
          </a:ln>
          <a:effectLst>
            <a:innerShdw blurRad="698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7500256" y="3817164"/>
            <a:ext cx="2999277" cy="2422635"/>
          </a:xfrm>
          <a:prstGeom prst="roundRect">
            <a:avLst/>
          </a:prstGeom>
          <a:blipFill>
            <a:blip r:embed="rId6"/>
            <a:srcRect/>
            <a:stretch>
              <a:fillRect l="-6088" t="-6383" r="-11609" b="533"/>
            </a:stretch>
          </a:blipFill>
          <a:ln w="127000">
            <a:solidFill>
              <a:schemeClr val="bg1">
                <a:lumMod val="75000"/>
              </a:schemeClr>
            </a:solidFill>
          </a:ln>
          <a:effectLst>
            <a:innerShdw blurRad="698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3" grpId="0"/>
      <p:bldP spid="55" grpId="0"/>
      <p:bldP spid="43" grpId="0" animBg="1"/>
      <p:bldP spid="44" grpId="0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316163" y="150725"/>
            <a:ext cx="442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lgerian" panose="04020705040A02060702" pitchFamily="82" charset="0"/>
              </a:rPr>
              <a:t>I. Listen and read</a:t>
            </a:r>
            <a:endParaRPr lang="en-US" sz="3600" b="1" dirty="0">
              <a:latin typeface="Algerian" panose="04020705040A02060702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971" y="892149"/>
            <a:ext cx="8103784" cy="5965851"/>
          </a:xfrm>
          <a:prstGeom prst="rect">
            <a:avLst/>
          </a:prstGeom>
        </p:spPr>
      </p:pic>
      <p:pic>
        <p:nvPicPr>
          <p:cNvPr id="2" name="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01075" y="34264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683264">
            <a:off x="4584700" y="1917700"/>
            <a:ext cx="3022600" cy="3022600"/>
          </a:xfrm>
          <a:prstGeom prst="rect">
            <a:avLst/>
          </a:prstGeom>
          <a:noFill/>
          <a:ln w="76200">
            <a:solidFill>
              <a:srgbClr val="62E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683264">
            <a:off x="5703523" y="3038379"/>
            <a:ext cx="784952" cy="781242"/>
          </a:xfrm>
          <a:prstGeom prst="rect">
            <a:avLst/>
          </a:prstGeom>
          <a:solidFill>
            <a:srgbClr val="FF972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V="1">
            <a:off x="6088262" y="2123558"/>
            <a:ext cx="1320800" cy="1305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800482" y="2128402"/>
            <a:ext cx="1320800" cy="1305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>
            <a:off x="4801667" y="3422029"/>
            <a:ext cx="1320800" cy="1305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6076747" y="3429885"/>
            <a:ext cx="1320800" cy="1305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284480"/>
            <a:ext cx="11617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conversation again and decide whether the following statements are true (T) or false (F).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20" y="1449983"/>
            <a:ext cx="11779161" cy="513587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853440" y="3322320"/>
            <a:ext cx="2590800" cy="1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01435" y="3322320"/>
            <a:ext cx="1513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26501" y="3322320"/>
            <a:ext cx="793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63065" y="4341527"/>
            <a:ext cx="2053389" cy="187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69912" y="4351152"/>
            <a:ext cx="34217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572929" y="4954088"/>
            <a:ext cx="2132797" cy="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4933" y="5769972"/>
            <a:ext cx="22210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02247" y="5769972"/>
            <a:ext cx="24893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20051" y="5769972"/>
            <a:ext cx="8855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3065" y="6400800"/>
            <a:ext cx="484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258729" y="6363816"/>
            <a:ext cx="2132797" cy="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983432" y="2655585"/>
            <a:ext cx="754911" cy="91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11069" y="4017920"/>
            <a:ext cx="754911" cy="91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11069" y="5451946"/>
            <a:ext cx="784211" cy="91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41"/>
          <a:stretch>
            <a:fillRect/>
          </a:stretch>
        </p:blipFill>
        <p:spPr>
          <a:xfrm>
            <a:off x="754365" y="1250244"/>
            <a:ext cx="10683270" cy="55237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4060" y="173027"/>
            <a:ext cx="10906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Write the verbs or phrasal verbs that are used with the nouns or noun phrases in the conversation in 1.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8781" y="3276687"/>
            <a:ext cx="10821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alibri (Body)"/>
                <a:sym typeface="Wingdings" panose="05000000000000000000" pitchFamily="2" charset="2"/>
              </a:rPr>
              <a:t>do</a:t>
            </a:r>
            <a:endParaRPr lang="en-US" sz="3200" b="1" i="1" dirty="0">
              <a:solidFill>
                <a:srgbClr val="FF0000"/>
              </a:solidFill>
              <a:latin typeface="Calibri (Body)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5925" y="4211621"/>
            <a:ext cx="19965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libri (Body)"/>
                <a:sym typeface="Wingdings" panose="05000000000000000000" pitchFamily="2" charset="2"/>
              </a:rPr>
              <a:t>s</a:t>
            </a:r>
            <a:r>
              <a:rPr lang="en-US" sz="3200" b="1" i="1" dirty="0" smtClean="0">
                <a:solidFill>
                  <a:srgbClr val="FF0000"/>
                </a:solidFill>
                <a:latin typeface="Calibri (Body)"/>
                <a:sym typeface="Wingdings" panose="05000000000000000000" pitchFamily="2" charset="2"/>
              </a:rPr>
              <a:t>hop for</a:t>
            </a:r>
            <a:endParaRPr lang="en-US" sz="3200" b="1" i="1" dirty="0">
              <a:solidFill>
                <a:srgbClr val="FF0000"/>
              </a:solidFill>
              <a:latin typeface="Calibri (Body)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8781" y="5146555"/>
            <a:ext cx="8861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alibri (Body)"/>
                <a:sym typeface="Wingdings" panose="05000000000000000000" pitchFamily="2" charset="2"/>
              </a:rPr>
              <a:t>do</a:t>
            </a:r>
            <a:endParaRPr lang="en-US" sz="3200" b="1" i="1" dirty="0">
              <a:solidFill>
                <a:srgbClr val="FF0000"/>
              </a:solidFill>
              <a:latin typeface="Calibri (Body)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5040" y="6081489"/>
            <a:ext cx="92964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alibri (Body)"/>
                <a:sym typeface="Wingdings" panose="05000000000000000000" pitchFamily="2" charset="2"/>
              </a:rPr>
              <a:t>do</a:t>
            </a:r>
            <a:endParaRPr lang="en-US" sz="3200" b="1" i="1" dirty="0">
              <a:solidFill>
                <a:srgbClr val="FF0000"/>
              </a:solidFill>
              <a:latin typeface="Calibri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014" y="85060"/>
            <a:ext cx="10917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Complete the sentences from the conversation with the correct forms of the verbs in brackets.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10" y="2101232"/>
            <a:ext cx="11633581" cy="3332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629" y="2902683"/>
            <a:ext cx="307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‘m preparing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3080" y="4001381"/>
            <a:ext cx="1453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does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1665" y="4701947"/>
            <a:ext cx="2473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‘s working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551" y="3338112"/>
            <a:ext cx="2863465" cy="2279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52" y="194287"/>
            <a:ext cx="3145208" cy="1374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1040" y="7375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Conveyor Hot Pot Game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053" y="2527812"/>
            <a:ext cx="10857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 worksheets, 4 handouts. Each handout has two questions.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056" y="1743948"/>
            <a:ext cx="668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 groups.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054" y="3312320"/>
            <a:ext cx="927324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Each group completes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worksheet within 2 minutes.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045" y="4371976"/>
            <a:ext cx="8987979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After 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minutes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groups exchange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handout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 each other in a clockwise direction.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17053" y="5633880"/>
            <a:ext cx="10580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group with the highest mark will be the winner.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8613" y="321299"/>
            <a:ext cx="631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correct answer: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024" y="44474"/>
            <a:ext cx="4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Handout 1: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35000" y="1117598"/>
          <a:ext cx="10922000" cy="4953004"/>
        </p:xfrm>
        <a:graphic>
          <a:graphicData uri="http://schemas.openxmlformats.org/drawingml/2006/table">
            <a:tbl>
              <a:tblPr/>
              <a:tblGrid>
                <a:gridCol w="273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825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Mum is the ______________, so she does the chores.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2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A. breadwinner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B. homemaker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C. housewife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D. bread maker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25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She does two jobs at the same time as she is the main ______________ of the family.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2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A. breadwinner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B. homemaker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C. housewife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D. bread maker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Donut 9"/>
          <p:cNvSpPr/>
          <p:nvPr/>
        </p:nvSpPr>
        <p:spPr>
          <a:xfrm>
            <a:off x="3213100" y="2692400"/>
            <a:ext cx="596368" cy="596900"/>
          </a:xfrm>
          <a:prstGeom prst="donut">
            <a:avLst>
              <a:gd name="adj" fmla="val 824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533400" y="5219700"/>
            <a:ext cx="596368" cy="596900"/>
          </a:xfrm>
          <a:prstGeom prst="donut">
            <a:avLst>
              <a:gd name="adj" fmla="val 824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8613" y="321299"/>
            <a:ext cx="631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                                                                                       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024" y="44474"/>
            <a:ext cx="4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Handout 2: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" y="1485755"/>
            <a:ext cx="11418929" cy="4191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5500" y="4991100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out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2600" y="4991099"/>
            <a:ext cx="96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8613" y="321299"/>
            <a:ext cx="631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                                                                                       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024" y="44474"/>
            <a:ext cx="4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Handout 3: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24" y="1244455"/>
            <a:ext cx="11807752" cy="49785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98800" y="5537200"/>
            <a:ext cx="64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28100" y="5537200"/>
            <a:ext cx="64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8613" y="321299"/>
            <a:ext cx="631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the correct form of verbs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024" y="44474"/>
            <a:ext cx="4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Handout 4: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83" y="1877025"/>
            <a:ext cx="11527834" cy="3406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0" y="2108200"/>
            <a:ext cx="187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meets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2900" y="4127500"/>
            <a:ext cx="331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 learning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761" y="300335"/>
            <a:ext cx="64004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WORKSHEET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91" y="1387410"/>
            <a:ext cx="11928218" cy="489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480930" y="457200"/>
            <a:ext cx="7230140" cy="1007142"/>
            <a:chOff x="0" y="0"/>
            <a:chExt cx="2553803" cy="1422525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2530943" cy="1394585"/>
            </a:xfrm>
            <a:custGeom>
              <a:avLst/>
              <a:gdLst/>
              <a:ahLst/>
              <a:cxnLst/>
              <a:rect l="l" t="t" r="r" b="b"/>
              <a:pathLst>
                <a:path w="2530943" h="1394585">
                  <a:moveTo>
                    <a:pt x="2530943" y="1394585"/>
                  </a:moveTo>
                  <a:lnTo>
                    <a:pt x="0" y="1386965"/>
                  </a:lnTo>
                  <a:lnTo>
                    <a:pt x="0" y="496905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2560153" cy="1421254"/>
            </a:xfrm>
            <a:custGeom>
              <a:avLst/>
              <a:gdLst/>
              <a:ahLst/>
              <a:cxnLst/>
              <a:rect l="l" t="t" r="r" b="b"/>
              <a:pathLst>
                <a:path w="2560153" h="1421254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382"/>
                    <a:pt x="2532213" y="113399"/>
                    <a:pt x="2534753" y="141379"/>
                  </a:cubicBezTo>
                  <a:cubicBezTo>
                    <a:pt x="2534753" y="181796"/>
                    <a:pt x="2547453" y="978719"/>
                    <a:pt x="2553803" y="1019135"/>
                  </a:cubicBezTo>
                  <a:cubicBezTo>
                    <a:pt x="2560153" y="1080278"/>
                    <a:pt x="2556343" y="1142456"/>
                    <a:pt x="2556343" y="1203599"/>
                  </a:cubicBezTo>
                  <a:cubicBezTo>
                    <a:pt x="2556343" y="1257487"/>
                    <a:pt x="2557613" y="1307230"/>
                    <a:pt x="2558883" y="1360294"/>
                  </a:cubicBezTo>
                  <a:cubicBezTo>
                    <a:pt x="2558883" y="1381884"/>
                    <a:pt x="2558883" y="1395854"/>
                    <a:pt x="2558883" y="1419984"/>
                  </a:cubicBezTo>
                  <a:cubicBezTo>
                    <a:pt x="2536023" y="1419984"/>
                    <a:pt x="2515703" y="1421254"/>
                    <a:pt x="2492640" y="1419984"/>
                  </a:cubicBezTo>
                  <a:cubicBezTo>
                    <a:pt x="2366498" y="1414904"/>
                    <a:pt x="2238414" y="1421254"/>
                    <a:pt x="2112272" y="1416175"/>
                  </a:cubicBezTo>
                  <a:cubicBezTo>
                    <a:pt x="2036586" y="1412364"/>
                    <a:pt x="1962841" y="1414904"/>
                    <a:pt x="1887156" y="1412364"/>
                  </a:cubicBezTo>
                  <a:cubicBezTo>
                    <a:pt x="1852224" y="1411094"/>
                    <a:pt x="1817292" y="1409825"/>
                    <a:pt x="1782361" y="1408554"/>
                  </a:cubicBezTo>
                  <a:cubicBezTo>
                    <a:pt x="1761013" y="1408554"/>
                    <a:pt x="1741607" y="1409825"/>
                    <a:pt x="1720260" y="1409825"/>
                  </a:cubicBezTo>
                  <a:cubicBezTo>
                    <a:pt x="1665921" y="1408554"/>
                    <a:pt x="1516491" y="1409825"/>
                    <a:pt x="1462153" y="1408554"/>
                  </a:cubicBezTo>
                  <a:cubicBezTo>
                    <a:pt x="1423340" y="1407284"/>
                    <a:pt x="647078" y="1416175"/>
                    <a:pt x="608265" y="1414904"/>
                  </a:cubicBezTo>
                  <a:cubicBezTo>
                    <a:pt x="598562" y="1414904"/>
                    <a:pt x="586918" y="1416175"/>
                    <a:pt x="577214" y="1416175"/>
                  </a:cubicBezTo>
                  <a:cubicBezTo>
                    <a:pt x="553927" y="1416175"/>
                    <a:pt x="532579" y="1417444"/>
                    <a:pt x="509292" y="1417444"/>
                  </a:cubicBezTo>
                  <a:cubicBezTo>
                    <a:pt x="451072" y="1417444"/>
                    <a:pt x="394793" y="1416175"/>
                    <a:pt x="336573" y="1414904"/>
                  </a:cubicBezTo>
                  <a:cubicBezTo>
                    <a:pt x="301642" y="1413634"/>
                    <a:pt x="266710" y="1412364"/>
                    <a:pt x="233719" y="1411094"/>
                  </a:cubicBezTo>
                  <a:cubicBezTo>
                    <a:pt x="171618" y="1409825"/>
                    <a:pt x="109517" y="1408554"/>
                    <a:pt x="48260" y="1408554"/>
                  </a:cubicBezTo>
                  <a:cubicBezTo>
                    <a:pt x="38100" y="1408554"/>
                    <a:pt x="29210" y="1408554"/>
                    <a:pt x="19050" y="1407284"/>
                  </a:cubicBezTo>
                  <a:cubicBezTo>
                    <a:pt x="10160" y="1406014"/>
                    <a:pt x="5080" y="1399664"/>
                    <a:pt x="7620" y="1390775"/>
                  </a:cubicBezTo>
                  <a:cubicBezTo>
                    <a:pt x="16510" y="1359045"/>
                    <a:pt x="12700" y="1333138"/>
                    <a:pt x="11430" y="1306194"/>
                  </a:cubicBezTo>
                  <a:cubicBezTo>
                    <a:pt x="10160" y="1251269"/>
                    <a:pt x="6350" y="1197381"/>
                    <a:pt x="7620" y="1142456"/>
                  </a:cubicBezTo>
                  <a:cubicBezTo>
                    <a:pt x="5080" y="1074060"/>
                    <a:pt x="0" y="227393"/>
                    <a:pt x="7620" y="157960"/>
                  </a:cubicBezTo>
                  <a:cubicBezTo>
                    <a:pt x="8890" y="144488"/>
                    <a:pt x="7620" y="129980"/>
                    <a:pt x="8890" y="116508"/>
                  </a:cubicBezTo>
                  <a:cubicBezTo>
                    <a:pt x="10160" y="94745"/>
                    <a:pt x="12700" y="7091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03475"/>
                  </a:moveTo>
                  <a:cubicBezTo>
                    <a:pt x="2537293" y="1386964"/>
                    <a:pt x="2538563" y="1374264"/>
                    <a:pt x="2538563" y="1361564"/>
                  </a:cubicBezTo>
                  <a:cubicBezTo>
                    <a:pt x="2537293" y="1302048"/>
                    <a:pt x="2536023" y="1247124"/>
                    <a:pt x="2536023" y="1188054"/>
                  </a:cubicBezTo>
                  <a:cubicBezTo>
                    <a:pt x="2536023" y="1161110"/>
                    <a:pt x="2538563" y="1134166"/>
                    <a:pt x="2537293" y="1107222"/>
                  </a:cubicBezTo>
                  <a:cubicBezTo>
                    <a:pt x="2537293" y="1082350"/>
                    <a:pt x="2536023" y="1056442"/>
                    <a:pt x="2534753" y="1031571"/>
                  </a:cubicBezTo>
                  <a:cubicBezTo>
                    <a:pt x="2529673" y="993228"/>
                    <a:pt x="2518243" y="199413"/>
                    <a:pt x="2518243" y="161069"/>
                  </a:cubicBezTo>
                  <a:cubicBezTo>
                    <a:pt x="2515703" y="128944"/>
                    <a:pt x="2513163" y="95782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6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01"/>
                  </a:cubicBezTo>
                  <a:cubicBezTo>
                    <a:pt x="31750" y="86455"/>
                    <a:pt x="31750" y="105109"/>
                    <a:pt x="30480" y="123762"/>
                  </a:cubicBezTo>
                  <a:cubicBezTo>
                    <a:pt x="29210" y="154851"/>
                    <a:pt x="26670" y="184905"/>
                    <a:pt x="25400" y="215994"/>
                  </a:cubicBezTo>
                  <a:cubicBezTo>
                    <a:pt x="20320" y="249156"/>
                    <a:pt x="26670" y="1059552"/>
                    <a:pt x="29210" y="1092713"/>
                  </a:cubicBezTo>
                  <a:cubicBezTo>
                    <a:pt x="29210" y="1127948"/>
                    <a:pt x="29210" y="1164219"/>
                    <a:pt x="30480" y="1199454"/>
                  </a:cubicBezTo>
                  <a:cubicBezTo>
                    <a:pt x="30480" y="1225361"/>
                    <a:pt x="33020" y="1251269"/>
                    <a:pt x="33020" y="1277177"/>
                  </a:cubicBezTo>
                  <a:cubicBezTo>
                    <a:pt x="33020" y="1305157"/>
                    <a:pt x="33020" y="1333138"/>
                    <a:pt x="31750" y="1361564"/>
                  </a:cubicBezTo>
                  <a:cubicBezTo>
                    <a:pt x="31750" y="1365375"/>
                    <a:pt x="31750" y="1367914"/>
                    <a:pt x="31750" y="1371725"/>
                  </a:cubicBezTo>
                  <a:cubicBezTo>
                    <a:pt x="31750" y="1381884"/>
                    <a:pt x="35560" y="1385694"/>
                    <a:pt x="44450" y="1385694"/>
                  </a:cubicBezTo>
                  <a:cubicBezTo>
                    <a:pt x="64882" y="1385694"/>
                    <a:pt x="92051" y="1386964"/>
                    <a:pt x="117279" y="1386964"/>
                  </a:cubicBezTo>
                  <a:cubicBezTo>
                    <a:pt x="154152" y="1386964"/>
                    <a:pt x="192965" y="1384425"/>
                    <a:pt x="229837" y="1386964"/>
                  </a:cubicBezTo>
                  <a:cubicBezTo>
                    <a:pt x="289998" y="1390775"/>
                    <a:pt x="350158" y="1393314"/>
                    <a:pt x="410318" y="1392044"/>
                  </a:cubicBezTo>
                  <a:cubicBezTo>
                    <a:pt x="449131" y="1390775"/>
                    <a:pt x="486004" y="1393314"/>
                    <a:pt x="524817" y="1393314"/>
                  </a:cubicBezTo>
                  <a:cubicBezTo>
                    <a:pt x="581096" y="1393314"/>
                    <a:pt x="637375" y="1392044"/>
                    <a:pt x="693654" y="1393314"/>
                  </a:cubicBezTo>
                  <a:cubicBezTo>
                    <a:pt x="777102" y="1394584"/>
                    <a:pt x="1693091" y="1384425"/>
                    <a:pt x="1778479" y="1386964"/>
                  </a:cubicBezTo>
                  <a:cubicBezTo>
                    <a:pt x="1815352" y="1388234"/>
                    <a:pt x="1852224" y="1389505"/>
                    <a:pt x="1887156" y="1389505"/>
                  </a:cubicBezTo>
                  <a:cubicBezTo>
                    <a:pt x="1951198" y="1392044"/>
                    <a:pt x="2013299" y="1388234"/>
                    <a:pt x="2077340" y="1392044"/>
                  </a:cubicBezTo>
                  <a:cubicBezTo>
                    <a:pt x="2129738" y="1394584"/>
                    <a:pt x="2182135" y="1394584"/>
                    <a:pt x="2234533" y="1397125"/>
                  </a:cubicBezTo>
                  <a:cubicBezTo>
                    <a:pt x="2312159" y="1400934"/>
                    <a:pt x="2389785" y="1403475"/>
                    <a:pt x="2467412" y="1404744"/>
                  </a:cubicBezTo>
                  <a:cubicBezTo>
                    <a:pt x="2496521" y="1404745"/>
                    <a:pt x="2515703" y="1403475"/>
                    <a:pt x="2536023" y="14034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70000" y="1453706"/>
            <a:ext cx="9601200" cy="2372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60"/>
              </a:lnSpc>
            </a:pPr>
            <a:endParaRPr lang="en-US" sz="4065" dirty="0">
              <a:solidFill>
                <a:srgbClr val="000000"/>
              </a:solidFill>
              <a:latin typeface="More Sugar Thin"/>
            </a:endParaRPr>
          </a:p>
          <a:p>
            <a:pPr>
              <a:lnSpc>
                <a:spcPts val="3660"/>
              </a:lnSpc>
            </a:pPr>
            <a:r>
              <a:rPr lang="en-US" sz="406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Vocabulary: Household chores</a:t>
            </a:r>
          </a:p>
          <a:p>
            <a:pPr>
              <a:lnSpc>
                <a:spcPts val="3660"/>
              </a:lnSpc>
            </a:pPr>
            <a:endParaRPr lang="en-US" sz="406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60"/>
              </a:lnSpc>
            </a:pPr>
            <a:r>
              <a:rPr lang="en-US" sz="406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Grammar: </a:t>
            </a:r>
            <a:r>
              <a:rPr lang="en-US" sz="406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 &amp; Present continuous</a:t>
            </a:r>
            <a:endParaRPr lang="en-US" sz="406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742990" y="337248"/>
            <a:ext cx="48768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0"/>
              </a:lnSpc>
              <a:spcBef>
                <a:spcPct val="0"/>
              </a:spcBef>
            </a:pPr>
            <a:r>
              <a:rPr lang="en-US" sz="533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817" y="4208256"/>
            <a:ext cx="2750367" cy="2649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7639"/>
          <a:stretch>
            <a:fillRect/>
          </a:stretch>
        </p:blipFill>
        <p:spPr>
          <a:xfrm>
            <a:off x="10385885" y="33088"/>
            <a:ext cx="1755315" cy="1366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" y="-20320"/>
            <a:ext cx="1365503" cy="1360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2683264">
            <a:off x="5780771" y="3115261"/>
            <a:ext cx="630458" cy="627479"/>
          </a:xfrm>
          <a:prstGeom prst="rect">
            <a:avLst/>
          </a:prstGeom>
          <a:solidFill>
            <a:srgbClr val="FF972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87420" y="2693025"/>
            <a:ext cx="9174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972A"/>
                </a:solidFill>
                <a:latin typeface="Arial Black" panose="020B0A04020102020204" pitchFamily="34" charset="0"/>
              </a:rPr>
              <a:t> WELCOME TO</a:t>
            </a:r>
            <a:endParaRPr lang="en-US" sz="8800" dirty="0">
              <a:solidFill>
                <a:srgbClr val="FF972A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4055" y="3861276"/>
            <a:ext cx="6923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NGUYEN DU </a:t>
            </a:r>
            <a:r>
              <a:rPr lang="en-US" sz="36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HIGH </a:t>
            </a:r>
            <a:r>
              <a:rPr lang="en-US" sz="36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SCHOOL</a:t>
            </a:r>
            <a:endParaRPr lang="en-US" sz="3600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435 0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2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37435 0 L 0.38959 0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3302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623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Preparing for the next lesson</a:t>
            </a:r>
            <a:endParaRPr lang="en-US" sz="4400" b="1" dirty="0">
              <a:solidFill>
                <a:srgbClr val="FF62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6889" y="3974701"/>
            <a:ext cx="7291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 </a:t>
            </a:r>
            <a:r>
              <a:rPr lang="en-US" sz="3200" dirty="0" smtClean="0">
                <a:sym typeface="Wingdings" panose="05000000000000000000" pitchFamily="2" charset="2"/>
              </a:rPr>
              <a:t>Review: The present simple vs present continuous.</a:t>
            </a:r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156889" y="2567642"/>
            <a:ext cx="6557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 </a:t>
            </a:r>
            <a:r>
              <a:rPr lang="en-US" sz="3200" dirty="0" smtClean="0">
                <a:sym typeface="Wingdings" panose="05000000000000000000" pitchFamily="2" charset="2"/>
              </a:rPr>
              <a:t>Prepare Unit 1. </a:t>
            </a:r>
            <a:r>
              <a:rPr lang="en-US" sz="3200" dirty="0" smtClean="0">
                <a:sym typeface="Wingdings" panose="05000000000000000000" pitchFamily="2" charset="2"/>
              </a:rPr>
              <a:t>Lesson 2: Language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1365503" cy="13609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7639"/>
          <a:stretch>
            <a:fillRect/>
          </a:stretch>
        </p:blipFill>
        <p:spPr>
          <a:xfrm>
            <a:off x="10505440" y="-58352"/>
            <a:ext cx="1645920" cy="1366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840"/>
          <a:stretch>
            <a:fillRect/>
          </a:stretch>
        </p:blipFill>
        <p:spPr>
          <a:xfrm>
            <a:off x="539451" y="1927345"/>
            <a:ext cx="4578650" cy="4094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/>
          <p:nvPr/>
        </p:nvSpPr>
        <p:spPr>
          <a:xfrm>
            <a:off x="2151321" y="1656907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i="1" dirty="0" err="1" smtClean="0"/>
              <a:t>Rễ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của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học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tập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thì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đắng</a:t>
            </a:r>
            <a:r>
              <a:rPr lang="en-US" sz="3200" i="1" dirty="0" smtClean="0"/>
              <a:t>, 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sz="3200" i="1" dirty="0" err="1" smtClean="0"/>
              <a:t>quả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của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học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tập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thì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ngọt</a:t>
            </a:r>
            <a:r>
              <a:rPr lang="en-US" sz="3200" i="1" dirty="0" smtClean="0"/>
              <a:t>.</a:t>
            </a:r>
            <a:endParaRPr lang="en-US" sz="3200" dirty="0" smtClean="0"/>
          </a:p>
          <a:p>
            <a:pPr lvl="1" algn="r">
              <a:buFont typeface="Arial" panose="020B0604020202020204" pitchFamily="34" charset="0"/>
              <a:buNone/>
            </a:pPr>
            <a:endParaRPr lang="en-US" dirty="0" smtClean="0"/>
          </a:p>
          <a:p>
            <a:pPr lvl="1" algn="r">
              <a:buFont typeface="Arial" panose="020B0604020202020204" pitchFamily="34" charset="0"/>
              <a:buNone/>
            </a:pPr>
            <a:r>
              <a:rPr lang="en-US" dirty="0" err="1" smtClean="0"/>
              <a:t>Ngạn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endParaRPr lang="en-US" dirty="0"/>
          </a:p>
        </p:txBody>
      </p:sp>
      <p:pic>
        <p:nvPicPr>
          <p:cNvPr id="5" name="Picture 2" descr="C:\Documents and Settings\ThanhVu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473" y="3580219"/>
            <a:ext cx="5872738" cy="288131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65503" cy="1360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7639"/>
          <a:stretch>
            <a:fillRect/>
          </a:stretch>
        </p:blipFill>
        <p:spPr>
          <a:xfrm>
            <a:off x="10375725" y="22928"/>
            <a:ext cx="1755315" cy="136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405" y="0"/>
            <a:ext cx="7559349" cy="6857999"/>
          </a:xfrm>
          <a:prstGeom prst="rect">
            <a:avLst/>
          </a:prstGeom>
        </p:spPr>
      </p:pic>
      <p:pic>
        <p:nvPicPr>
          <p:cNvPr id="8" name="Picture 32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16" y="431188"/>
            <a:ext cx="475674" cy="42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45" y="1228828"/>
            <a:ext cx="515018" cy="45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2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48" y="1001031"/>
            <a:ext cx="515018" cy="45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2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74" y="6325409"/>
            <a:ext cx="515018" cy="45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2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659" y="5181605"/>
            <a:ext cx="515018" cy="45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2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168" y="2739997"/>
            <a:ext cx="515018" cy="45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2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318" y="3761633"/>
            <a:ext cx="475674" cy="42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65503" cy="13609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t="7639"/>
          <a:stretch>
            <a:fillRect/>
          </a:stretch>
        </p:blipFill>
        <p:spPr>
          <a:xfrm>
            <a:off x="10396045" y="43248"/>
            <a:ext cx="1755315" cy="136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515"/>
          <a:stretch>
            <a:fillRect/>
          </a:stretch>
        </p:blipFill>
        <p:spPr>
          <a:xfrm>
            <a:off x="951781" y="217740"/>
            <a:ext cx="4107899" cy="1826151"/>
          </a:xfrm>
          <a:prstGeom prst="rect">
            <a:avLst/>
          </a:prstGeom>
        </p:spPr>
      </p:pic>
      <p:sp>
        <p:nvSpPr>
          <p:cNvPr id="8" name="TextBox 24"/>
          <p:cNvSpPr txBox="1"/>
          <p:nvPr/>
        </p:nvSpPr>
        <p:spPr>
          <a:xfrm>
            <a:off x="918229" y="2945769"/>
            <a:ext cx="10139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There are 06 pictures.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26"/>
          <p:cNvSpPr txBox="1"/>
          <p:nvPr/>
        </p:nvSpPr>
        <p:spPr>
          <a:xfrm>
            <a:off x="918229" y="3747757"/>
            <a:ext cx="1120265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Players guess the words related to the family activities of each picture.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938548" y="5717325"/>
            <a:ext cx="10139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Players will get a small gift with the correct answer.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12971" y="124100"/>
            <a:ext cx="6897190" cy="5791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WARM-UP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11" name="TextBox 26"/>
          <p:cNvSpPr txBox="1"/>
          <p:nvPr/>
        </p:nvSpPr>
        <p:spPr>
          <a:xfrm>
            <a:off x="918229" y="4929796"/>
            <a:ext cx="1009903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Players raise their hands to answer.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7720" y="1766901"/>
            <a:ext cx="10576560" cy="1291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PICTURE GUESSING GAME</a:t>
            </a:r>
            <a:endParaRPr lang="en-US" sz="6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515"/>
          <a:stretch>
            <a:fillRect/>
          </a:stretch>
        </p:blipFill>
        <p:spPr>
          <a:xfrm>
            <a:off x="982261" y="0"/>
            <a:ext cx="4107899" cy="182615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12971" y="124100"/>
            <a:ext cx="6897190" cy="5791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WARM-UP</a:t>
            </a:r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59450" y="1689487"/>
            <a:ext cx="4287520" cy="3930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88280" y="2651758"/>
            <a:ext cx="1646910" cy="1492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endParaRPr lang="en-US" sz="8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3516"/>
          <a:stretch>
            <a:fillRect/>
          </a:stretch>
        </p:blipFill>
        <p:spPr>
          <a:xfrm>
            <a:off x="7108937" y="1198880"/>
            <a:ext cx="3701303" cy="44615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69548" y="5823337"/>
            <a:ext cx="318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cooking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515"/>
          <a:stretch>
            <a:fillRect/>
          </a:stretch>
        </p:blipFill>
        <p:spPr>
          <a:xfrm>
            <a:off x="982261" y="0"/>
            <a:ext cx="4107899" cy="182615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12971" y="124100"/>
            <a:ext cx="6897190" cy="5791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WARM-UP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8280" y="2651759"/>
            <a:ext cx="1615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endParaRPr lang="en-US" sz="8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6268" y="5823337"/>
            <a:ext cx="318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shopping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50" y="1826151"/>
            <a:ext cx="4728395" cy="4314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155" y="1268669"/>
            <a:ext cx="4330544" cy="4685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515"/>
          <a:stretch>
            <a:fillRect/>
          </a:stretch>
        </p:blipFill>
        <p:spPr>
          <a:xfrm>
            <a:off x="982261" y="0"/>
            <a:ext cx="4107899" cy="182615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12971" y="124100"/>
            <a:ext cx="6897190" cy="5791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WARM-UP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8280" y="2651759"/>
            <a:ext cx="1615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endParaRPr lang="en-US" sz="8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9548" y="5823337"/>
            <a:ext cx="4019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washing-up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85" y="1610305"/>
            <a:ext cx="4959365" cy="4506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873" y="1158081"/>
            <a:ext cx="4985162" cy="4805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515"/>
          <a:stretch>
            <a:fillRect/>
          </a:stretch>
        </p:blipFill>
        <p:spPr>
          <a:xfrm>
            <a:off x="982261" y="0"/>
            <a:ext cx="4107899" cy="182615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12971" y="124100"/>
            <a:ext cx="6897190" cy="5791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WARM-UP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8280" y="2651759"/>
            <a:ext cx="1615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endParaRPr lang="en-US" sz="8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6006" y="5823337"/>
            <a:ext cx="5151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ashing clothes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b="672"/>
          <a:stretch>
            <a:fillRect/>
          </a:stretch>
        </p:blipFill>
        <p:spPr>
          <a:xfrm>
            <a:off x="1137602" y="2069992"/>
            <a:ext cx="3739198" cy="3753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965" y="1213430"/>
            <a:ext cx="4199202" cy="4689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515"/>
          <a:stretch>
            <a:fillRect/>
          </a:stretch>
        </p:blipFill>
        <p:spPr>
          <a:xfrm>
            <a:off x="982261" y="0"/>
            <a:ext cx="4107899" cy="182615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12971" y="124100"/>
            <a:ext cx="6897190" cy="5791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WARM-UP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8280" y="2651759"/>
            <a:ext cx="1615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endParaRPr lang="en-US" sz="8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3720" y="5833497"/>
            <a:ext cx="5151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sweeping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452880" y="1911738"/>
            <a:ext cx="3193991" cy="3921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908" y="1361772"/>
            <a:ext cx="5069316" cy="4695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517</Words>
  <Application>Microsoft Office PowerPoint</Application>
  <PresentationFormat>Widescreen</PresentationFormat>
  <Paragraphs>146</Paragraphs>
  <Slides>32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Algerian</vt:lpstr>
      <vt:lpstr>Arial</vt:lpstr>
      <vt:lpstr>Arial Black</vt:lpstr>
      <vt:lpstr>Calibri</vt:lpstr>
      <vt:lpstr>Calibri (Body)</vt:lpstr>
      <vt:lpstr>Calibri Light</vt:lpstr>
      <vt:lpstr>Cambria</vt:lpstr>
      <vt:lpstr>Georgia</vt:lpstr>
      <vt:lpstr>Lucida Sans Unicode</vt:lpstr>
      <vt:lpstr>More Sugar Thin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Thach Do Thi Ngoc</cp:lastModifiedBy>
  <cp:revision>373</cp:revision>
  <dcterms:created xsi:type="dcterms:W3CDTF">2023-12-06T20:31:00Z</dcterms:created>
  <dcterms:modified xsi:type="dcterms:W3CDTF">2025-10-22T10:23:52Z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65258A16F1AF46C5B48B3E2C8046698A_12</vt:lpwstr>
  </property>
  <property fmtid="{D5CDD505-2E9C-101B-9397-08002B2CF9AE}" pid="3" name="KSOProductBuildVer">
    <vt:lpwstr>1033-12.2.0.21931</vt:lpwstr>
  </property>
</Properties>
</file>