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66" r:id="rId2"/>
    <p:sldId id="265" r:id="rId3"/>
    <p:sldId id="257" r:id="rId4"/>
    <p:sldId id="258" r:id="rId5"/>
    <p:sldId id="259" r:id="rId6"/>
    <p:sldId id="260" r:id="rId7"/>
    <p:sldId id="268" r:id="rId8"/>
    <p:sldId id="269" r:id="rId9"/>
    <p:sldId id="270" r:id="rId10"/>
    <p:sldId id="274" r:id="rId11"/>
    <p:sldId id="273" r:id="rId12"/>
    <p:sldId id="271" r:id="rId13"/>
    <p:sldId id="275" r:id="rId14"/>
    <p:sldId id="305" r:id="rId15"/>
    <p:sldId id="276" r:id="rId16"/>
    <p:sldId id="277" r:id="rId17"/>
    <p:sldId id="307" r:id="rId18"/>
    <p:sldId id="279" r:id="rId19"/>
    <p:sldId id="278" r:id="rId20"/>
    <p:sldId id="306" r:id="rId21"/>
    <p:sldId id="280" r:id="rId22"/>
    <p:sldId id="281" r:id="rId23"/>
    <p:sldId id="283" r:id="rId24"/>
    <p:sldId id="284" r:id="rId25"/>
    <p:sldId id="286" r:id="rId26"/>
    <p:sldId id="294" r:id="rId27"/>
    <p:sldId id="292" r:id="rId28"/>
    <p:sldId id="288" r:id="rId29"/>
    <p:sldId id="290" r:id="rId30"/>
    <p:sldId id="301" r:id="rId31"/>
    <p:sldId id="302" r:id="rId32"/>
    <p:sldId id="303" r:id="rId33"/>
    <p:sldId id="30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8" autoAdjust="0"/>
    <p:restoredTop sz="94660"/>
  </p:normalViewPr>
  <p:slideViewPr>
    <p:cSldViewPr snapToGrid="0" snapToObjects="1">
      <p:cViewPr varScale="1">
        <p:scale>
          <a:sx n="83" d="100"/>
          <a:sy n="83" d="100"/>
        </p:scale>
        <p:origin x="384" y="6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21A71-44A6-41BF-90FC-2D66F2366B13}"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6A781-21FF-42D5-84EA-18434932B4F6}" type="slidenum">
              <a:rPr lang="en-US" smtClean="0"/>
              <a:t>‹#›</a:t>
            </a:fld>
            <a:endParaRPr lang="en-US"/>
          </a:p>
        </p:txBody>
      </p:sp>
    </p:spTree>
    <p:extLst>
      <p:ext uri="{BB962C8B-B14F-4D97-AF65-F5344CB8AC3E}">
        <p14:creationId xmlns:p14="http://schemas.microsoft.com/office/powerpoint/2010/main" val="177356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svg"/><Relationship Id="rId7"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1.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0.xml"/><Relationship Id="rId1" Type="http://schemas.openxmlformats.org/officeDocument/2006/relationships/slideLayout" Target="../slideLayouts/slideLayout7.xml"/><Relationship Id="rId10" Type="http://schemas.openxmlformats.org/officeDocument/2006/relationships/image" Target="../media/image17.jpg"/><Relationship Id="rId9"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60.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9.xml"/><Relationship Id="rId1" Type="http://schemas.openxmlformats.org/officeDocument/2006/relationships/slideLayout" Target="../slideLayouts/slideLayout6.xml"/><Relationship Id="rId10" Type="http://schemas.openxmlformats.org/officeDocument/2006/relationships/image" Target="../media/image6.png"/><Relationship Id="rId9" Type="http://schemas.openxmlformats.org/officeDocument/2006/relationships/image" Target="../media/image80.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3891" y="203200"/>
            <a:ext cx="2093289" cy="665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29611" y="3827882"/>
            <a:ext cx="1330770" cy="184829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003978" y="4245085"/>
            <a:ext cx="933709" cy="1428235"/>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88399" flipH="1">
            <a:off x="8946879" y="432373"/>
            <a:ext cx="1981615" cy="2696074"/>
          </a:xfrm>
          <a:prstGeom prst="rect">
            <a:avLst/>
          </a:prstGeom>
        </p:spPr>
      </p:pic>
      <p:sp>
        <p:nvSpPr>
          <p:cNvPr id="10" name="TextBox 2">
            <a:extLst>
              <a:ext uri="{FF2B5EF4-FFF2-40B4-BE49-F238E27FC236}">
                <a16:creationId xmlns:a16="http://schemas.microsoft.com/office/drawing/2014/main" id="{C17CAB19-B1FD-53CD-E71D-726FD4A71432}"/>
              </a:ext>
            </a:extLst>
          </p:cNvPr>
          <p:cNvSpPr txBox="1"/>
          <p:nvPr/>
        </p:nvSpPr>
        <p:spPr>
          <a:xfrm>
            <a:off x="2058812" y="1615033"/>
            <a:ext cx="7757368" cy="2189061"/>
          </a:xfrm>
          <a:prstGeom prst="rect">
            <a:avLst/>
          </a:prstGeom>
        </p:spPr>
        <p:txBody>
          <a:bodyPr wrap="square" lIns="0" tIns="0" rIns="0" bIns="0" rtlCol="0" anchor="t">
            <a:spAutoFit/>
          </a:bodyPr>
          <a:lstStyle/>
          <a:p>
            <a:pPr algn="ctr">
              <a:lnSpc>
                <a:spcPct val="150000"/>
              </a:lnSpc>
              <a:spcBef>
                <a:spcPct val="0"/>
              </a:spcBef>
              <a:spcAft>
                <a:spcPts val="100"/>
              </a:spcAft>
              <a:defRPr/>
            </a:pPr>
            <a:r>
              <a:rPr lang="en-US" sz="5000" b="1" i="1" dirty="0" err="1" smtClean="0">
                <a:effectLst>
                  <a:outerShdw blurRad="38100" dist="38100" dir="2700000" algn="tl">
                    <a:srgbClr val="000000">
                      <a:alpha val="43137"/>
                    </a:srgbClr>
                  </a:outerShdw>
                </a:effectLst>
                <a:cs typeface="Times New Roman" panose="02020603050405020304" pitchFamily="18" charset="0"/>
              </a:rPr>
              <a:t>Chào</a:t>
            </a:r>
            <a:r>
              <a:rPr lang="en-US" sz="5000" b="1" i="1" dirty="0" smtClean="0">
                <a:effectLst>
                  <a:outerShdw blurRad="38100" dist="38100" dir="2700000" algn="tl">
                    <a:srgbClr val="000000">
                      <a:alpha val="43137"/>
                    </a:srgbClr>
                  </a:outerShdw>
                </a:effectLst>
                <a:cs typeface="Times New Roman" panose="02020603050405020304" pitchFamily="18" charset="0"/>
              </a:rPr>
              <a:t> </a:t>
            </a:r>
            <a:r>
              <a:rPr lang="en-US" sz="5000" b="1" i="1" dirty="0" err="1" smtClean="0">
                <a:effectLst>
                  <a:outerShdw blurRad="38100" dist="38100" dir="2700000" algn="tl">
                    <a:srgbClr val="000000">
                      <a:alpha val="43137"/>
                    </a:srgbClr>
                  </a:outerShdw>
                </a:effectLst>
                <a:cs typeface="Times New Roman" panose="02020603050405020304" pitchFamily="18" charset="0"/>
              </a:rPr>
              <a:t>Mừng</a:t>
            </a:r>
            <a:r>
              <a:rPr lang="en-US" sz="5000" b="1" i="1" dirty="0" smtClean="0">
                <a:effectLst>
                  <a:outerShdw blurRad="38100" dist="38100" dir="2700000" algn="tl">
                    <a:srgbClr val="000000">
                      <a:alpha val="43137"/>
                    </a:srgbClr>
                  </a:outerShdw>
                </a:effectLst>
                <a:cs typeface="Times New Roman" panose="02020603050405020304" pitchFamily="18" charset="0"/>
              </a:rPr>
              <a:t> </a:t>
            </a:r>
            <a:r>
              <a:rPr lang="en-US" sz="5000" b="1" i="1" dirty="0" err="1" smtClean="0">
                <a:effectLst>
                  <a:outerShdw blurRad="38100" dist="38100" dir="2700000" algn="tl">
                    <a:srgbClr val="000000">
                      <a:alpha val="43137"/>
                    </a:srgbClr>
                  </a:outerShdw>
                </a:effectLst>
                <a:cs typeface="Times New Roman" panose="02020603050405020304" pitchFamily="18" charset="0"/>
              </a:rPr>
              <a:t>Các</a:t>
            </a:r>
            <a:r>
              <a:rPr lang="en-US" sz="5000" b="1" i="1" dirty="0" smtClean="0">
                <a:effectLst>
                  <a:outerShdw blurRad="38100" dist="38100" dir="2700000" algn="tl">
                    <a:srgbClr val="000000">
                      <a:alpha val="43137"/>
                    </a:srgbClr>
                  </a:outerShdw>
                </a:effectLst>
                <a:cs typeface="Times New Roman" panose="02020603050405020304" pitchFamily="18" charset="0"/>
              </a:rPr>
              <a:t> </a:t>
            </a:r>
            <a:r>
              <a:rPr lang="en-US" sz="5000" b="1" i="1" dirty="0" err="1" smtClean="0">
                <a:effectLst>
                  <a:outerShdw blurRad="38100" dist="38100" dir="2700000" algn="tl">
                    <a:srgbClr val="000000">
                      <a:alpha val="43137"/>
                    </a:srgbClr>
                  </a:outerShdw>
                </a:effectLst>
                <a:cs typeface="Times New Roman" panose="02020603050405020304" pitchFamily="18" charset="0"/>
              </a:rPr>
              <a:t>Em</a:t>
            </a:r>
            <a:r>
              <a:rPr lang="en-US" sz="5000" b="1" i="1" dirty="0" smtClean="0">
                <a:effectLst>
                  <a:outerShdw blurRad="38100" dist="38100" dir="2700000" algn="tl">
                    <a:srgbClr val="000000">
                      <a:alpha val="43137"/>
                    </a:srgbClr>
                  </a:outerShdw>
                </a:effectLst>
                <a:cs typeface="Times New Roman" panose="02020603050405020304" pitchFamily="18" charset="0"/>
              </a:rPr>
              <a:t> </a:t>
            </a:r>
            <a:r>
              <a:rPr lang="en-US" sz="5000" b="1" i="1" dirty="0" err="1" smtClean="0">
                <a:effectLst>
                  <a:outerShdw blurRad="38100" dist="38100" dir="2700000" algn="tl">
                    <a:srgbClr val="000000">
                      <a:alpha val="43137"/>
                    </a:srgbClr>
                  </a:outerShdw>
                </a:effectLst>
                <a:cs typeface="Times New Roman" panose="02020603050405020304" pitchFamily="18" charset="0"/>
              </a:rPr>
              <a:t>Đến</a:t>
            </a:r>
            <a:r>
              <a:rPr lang="en-US" sz="5000" b="1" i="1" dirty="0" smtClean="0">
                <a:effectLst>
                  <a:outerShdw blurRad="38100" dist="38100" dir="2700000" algn="tl">
                    <a:srgbClr val="000000">
                      <a:alpha val="43137"/>
                    </a:srgbClr>
                  </a:outerShdw>
                </a:effectLst>
                <a:cs typeface="Times New Roman" panose="02020603050405020304" pitchFamily="18" charset="0"/>
              </a:rPr>
              <a:t> </a:t>
            </a:r>
            <a:r>
              <a:rPr lang="en-US" sz="5000" b="1" i="1" dirty="0" err="1" smtClean="0">
                <a:effectLst>
                  <a:outerShdw blurRad="38100" dist="38100" dir="2700000" algn="tl">
                    <a:srgbClr val="000000">
                      <a:alpha val="43137"/>
                    </a:srgbClr>
                  </a:outerShdw>
                </a:effectLst>
                <a:cs typeface="Times New Roman" panose="02020603050405020304" pitchFamily="18" charset="0"/>
              </a:rPr>
              <a:t>Với</a:t>
            </a:r>
            <a:r>
              <a:rPr lang="en-US" sz="5000" b="1" i="1" dirty="0" smtClean="0">
                <a:effectLst>
                  <a:outerShdw blurRad="38100" dist="38100" dir="2700000" algn="tl">
                    <a:srgbClr val="000000">
                      <a:alpha val="43137"/>
                    </a:srgbClr>
                  </a:outerShdw>
                </a:effectLst>
                <a:cs typeface="Times New Roman" panose="02020603050405020304" pitchFamily="18" charset="0"/>
              </a:rPr>
              <a:t> </a:t>
            </a:r>
            <a:r>
              <a:rPr lang="en-US" sz="5000" b="1" i="1" dirty="0" err="1" smtClean="0">
                <a:effectLst>
                  <a:outerShdw blurRad="38100" dist="38100" dir="2700000" algn="tl">
                    <a:srgbClr val="000000">
                      <a:alpha val="43137"/>
                    </a:srgbClr>
                  </a:outerShdw>
                </a:effectLst>
                <a:cs typeface="Times New Roman" panose="02020603050405020304" pitchFamily="18" charset="0"/>
              </a:rPr>
              <a:t>Tiết</a:t>
            </a:r>
            <a:r>
              <a:rPr lang="en-US" sz="5000" b="1" i="1" dirty="0" smtClean="0">
                <a:effectLst>
                  <a:outerShdw blurRad="38100" dist="38100" dir="2700000" algn="tl">
                    <a:srgbClr val="000000">
                      <a:alpha val="43137"/>
                    </a:srgbClr>
                  </a:outerShdw>
                </a:effectLst>
                <a:cs typeface="Times New Roman" panose="02020603050405020304" pitchFamily="18" charset="0"/>
              </a:rPr>
              <a:t> </a:t>
            </a:r>
            <a:r>
              <a:rPr lang="en-US" sz="5000" b="1" i="1" dirty="0" err="1" smtClean="0">
                <a:effectLst>
                  <a:outerShdw blurRad="38100" dist="38100" dir="2700000" algn="tl">
                    <a:srgbClr val="000000">
                      <a:alpha val="43137"/>
                    </a:srgbClr>
                  </a:outerShdw>
                </a:effectLst>
                <a:cs typeface="Times New Roman" panose="02020603050405020304" pitchFamily="18" charset="0"/>
              </a:rPr>
              <a:t>Học</a:t>
            </a:r>
            <a:r>
              <a:rPr lang="en-US" sz="5000" b="1" i="1" dirty="0" smtClean="0">
                <a:effectLst>
                  <a:outerShdw blurRad="38100" dist="38100" dir="2700000" algn="tl">
                    <a:srgbClr val="000000">
                      <a:alpha val="43137"/>
                    </a:srgbClr>
                  </a:outerShdw>
                </a:effectLst>
                <a:cs typeface="Times New Roman" panose="02020603050405020304" pitchFamily="18" charset="0"/>
              </a:rPr>
              <a:t> </a:t>
            </a:r>
            <a:r>
              <a:rPr lang="en-US" sz="5000" b="1" i="1" dirty="0" err="1" smtClean="0">
                <a:effectLst>
                  <a:outerShdw blurRad="38100" dist="38100" dir="2700000" algn="tl">
                    <a:srgbClr val="000000">
                      <a:alpha val="43137"/>
                    </a:srgbClr>
                  </a:outerShdw>
                </a:effectLst>
                <a:cs typeface="Times New Roman" panose="02020603050405020304" pitchFamily="18" charset="0"/>
              </a:rPr>
              <a:t>Lịch</a:t>
            </a:r>
            <a:r>
              <a:rPr lang="en-US" sz="5000" b="1" i="1" dirty="0" smtClean="0">
                <a:effectLst>
                  <a:outerShdw blurRad="38100" dist="38100" dir="2700000" algn="tl">
                    <a:srgbClr val="000000">
                      <a:alpha val="43137"/>
                    </a:srgbClr>
                  </a:outerShdw>
                </a:effectLst>
                <a:cs typeface="Times New Roman" panose="02020603050405020304" pitchFamily="18" charset="0"/>
              </a:rPr>
              <a:t> </a:t>
            </a:r>
            <a:r>
              <a:rPr lang="en-US" sz="5000" b="1" i="1" dirty="0" err="1" smtClean="0">
                <a:effectLst>
                  <a:outerShdw blurRad="38100" dist="38100" dir="2700000" algn="tl">
                    <a:srgbClr val="000000">
                      <a:alpha val="43137"/>
                    </a:srgbClr>
                  </a:outerShdw>
                </a:effectLst>
                <a:cs typeface="Times New Roman" panose="02020603050405020304" pitchFamily="18" charset="0"/>
              </a:rPr>
              <a:t>Sử</a:t>
            </a:r>
            <a:r>
              <a:rPr lang="en-US" sz="5000" b="1" i="1" dirty="0" smtClean="0">
                <a:effectLst>
                  <a:outerShdw blurRad="38100" dist="38100" dir="2700000" algn="tl">
                    <a:srgbClr val="000000">
                      <a:alpha val="43137"/>
                    </a:srgbClr>
                  </a:outerShdw>
                </a:effectLst>
                <a:cs typeface="Times New Roman" panose="02020603050405020304" pitchFamily="18" charset="0"/>
              </a:rPr>
              <a:t> </a:t>
            </a:r>
            <a:r>
              <a:rPr lang="en-US" sz="5000" b="1" i="1" dirty="0" err="1" smtClean="0">
                <a:effectLst>
                  <a:outerShdw blurRad="38100" dist="38100" dir="2700000" algn="tl">
                    <a:srgbClr val="000000">
                      <a:alpha val="43137"/>
                    </a:srgbClr>
                  </a:outerShdw>
                </a:effectLst>
                <a:cs typeface="Times New Roman" panose="02020603050405020304" pitchFamily="18" charset="0"/>
              </a:rPr>
              <a:t>Hôm</a:t>
            </a:r>
            <a:r>
              <a:rPr lang="en-US" sz="5000" b="1" i="1" dirty="0" smtClean="0">
                <a:effectLst>
                  <a:outerShdw blurRad="38100" dist="38100" dir="2700000" algn="tl">
                    <a:srgbClr val="000000">
                      <a:alpha val="43137"/>
                    </a:srgbClr>
                  </a:outerShdw>
                </a:effectLst>
                <a:cs typeface="Times New Roman" panose="02020603050405020304" pitchFamily="18" charset="0"/>
              </a:rPr>
              <a:t> Nay!</a:t>
            </a:r>
            <a:endParaRPr lang="en-US" sz="5000" b="1" i="1" dirty="0">
              <a:effectLst>
                <a:outerShdw blurRad="38100" dist="38100" dir="2700000" algn="tl">
                  <a:srgbClr val="000000">
                    <a:alpha val="43137"/>
                  </a:srgbClr>
                </a:outerShdw>
              </a:effectLst>
              <a:cs typeface="Times New Roman" panose="02020603050405020304" pitchFamily="18" charset="0"/>
            </a:endParaRPr>
          </a:p>
        </p:txBody>
      </p:sp>
      <p:sp>
        <p:nvSpPr>
          <p:cNvPr id="2" name="AutoShape 2"/>
          <p:cNvSpPr/>
          <p:nvPr/>
        </p:nvSpPr>
        <p:spPr>
          <a:xfrm>
            <a:off x="0" y="-35780"/>
            <a:ext cx="12191999" cy="6893779"/>
          </a:xfrm>
          <a:prstGeom prst="rect">
            <a:avLst/>
          </a:prstGeom>
          <a:solidFill>
            <a:srgbClr val="9DA421">
              <a:alpha val="19608"/>
            </a:srgbClr>
          </a:solidFill>
        </p:spPr>
        <p:txBody>
          <a:bodyPr/>
          <a:lstStyle/>
          <a:p>
            <a:r>
              <a:rPr lang="en-US" dirty="0"/>
              <a:t>c</a:t>
            </a:r>
          </a:p>
        </p:txBody>
      </p:sp>
    </p:spTree>
    <p:extLst>
      <p:ext uri="{BB962C8B-B14F-4D97-AF65-F5344CB8AC3E}">
        <p14:creationId xmlns:p14="http://schemas.microsoft.com/office/powerpoint/2010/main" val="16247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A239F4A-2F66-8CBE-099A-5CDB4D0A105A}"/>
              </a:ext>
            </a:extLst>
          </p:cNvPr>
          <p:cNvGrpSpPr/>
          <p:nvPr/>
        </p:nvGrpSpPr>
        <p:grpSpPr>
          <a:xfrm>
            <a:off x="0" y="98081"/>
            <a:ext cx="9556948" cy="803857"/>
            <a:chOff x="4267201" y="2700518"/>
            <a:chExt cx="7990087" cy="1607714"/>
          </a:xfrm>
        </p:grpSpPr>
        <p:pic>
          <p:nvPicPr>
            <p:cNvPr id="19" name="Picture 3">
              <a:extLst>
                <a:ext uri="{FF2B5EF4-FFF2-40B4-BE49-F238E27FC236}">
                  <a16:creationId xmlns:a16="http://schemas.microsoft.com/office/drawing/2014/main" id="{448444DF-F1C5-0142-CD8F-2E40ACD7C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67201" y="2700518"/>
              <a:ext cx="7990087" cy="1607714"/>
            </a:xfrm>
            <a:prstGeom prst="rect">
              <a:avLst/>
            </a:prstGeom>
          </p:spPr>
        </p:pic>
        <p:sp>
          <p:nvSpPr>
            <p:cNvPr id="20" name="TextBox 11">
              <a:extLst>
                <a:ext uri="{FF2B5EF4-FFF2-40B4-BE49-F238E27FC236}">
                  <a16:creationId xmlns:a16="http://schemas.microsoft.com/office/drawing/2014/main" id="{667CC14B-C983-1839-D596-BD0EFB17AED1}"/>
                </a:ext>
              </a:extLst>
            </p:cNvPr>
            <p:cNvSpPr txBox="1"/>
            <p:nvPr/>
          </p:nvSpPr>
          <p:spPr>
            <a:xfrm>
              <a:off x="4933859" y="3088876"/>
              <a:ext cx="6656770" cy="830996"/>
            </a:xfrm>
            <a:prstGeom prst="rect">
              <a:avLst/>
            </a:prstGeom>
          </p:spPr>
          <p:txBody>
            <a:bodyPr wrap="square" lIns="0" tIns="0" rIns="0" bIns="0" rtlCol="0" anchor="t">
              <a:spAutoFit/>
            </a:bodyPr>
            <a:lstStyle/>
            <a:p>
              <a:pPr algn="ctr">
                <a:spcBef>
                  <a:spcPct val="0"/>
                </a:spcBef>
              </a:pPr>
              <a:r>
                <a:rPr lang="en-US" sz="2700" b="1" spc="99">
                  <a:solidFill>
                    <a:schemeClr val="bg1"/>
                  </a:solidFill>
                  <a:latin typeface="Arial" panose="020B0604020202020204" pitchFamily="34" charset="0"/>
                  <a:cs typeface="Arial" panose="020B0604020202020204" pitchFamily="34" charset="0"/>
                </a:rPr>
                <a:t>THẢO LUẬN NHÓM</a:t>
              </a:r>
              <a:endParaRPr lang="en-US" sz="2700" b="1" spc="99" dirty="0">
                <a:solidFill>
                  <a:schemeClr val="bg1"/>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1B7AF605-3AD6-76B4-55A2-3FA27FB34752}"/>
              </a:ext>
            </a:extLst>
          </p:cNvPr>
          <p:cNvGrpSpPr/>
          <p:nvPr/>
        </p:nvGrpSpPr>
        <p:grpSpPr>
          <a:xfrm>
            <a:off x="516095" y="657104"/>
            <a:ext cx="2995143" cy="2690884"/>
            <a:chOff x="175003" y="4136252"/>
            <a:chExt cx="5379959" cy="5381768"/>
          </a:xfrm>
        </p:grpSpPr>
        <p:grpSp>
          <p:nvGrpSpPr>
            <p:cNvPr id="25" name="Group 24">
              <a:extLst>
                <a:ext uri="{FF2B5EF4-FFF2-40B4-BE49-F238E27FC236}">
                  <a16:creationId xmlns:a16="http://schemas.microsoft.com/office/drawing/2014/main" id="{B4EC9C2B-234B-37E6-055D-CA5D062BE466}"/>
                </a:ext>
              </a:extLst>
            </p:cNvPr>
            <p:cNvGrpSpPr/>
            <p:nvPr/>
          </p:nvGrpSpPr>
          <p:grpSpPr>
            <a:xfrm>
              <a:off x="175003" y="4136252"/>
              <a:ext cx="5379959" cy="5381768"/>
              <a:chOff x="175003" y="4296972"/>
              <a:chExt cx="5379959" cy="5381768"/>
            </a:xfrm>
          </p:grpSpPr>
          <p:grpSp>
            <p:nvGrpSpPr>
              <p:cNvPr id="3" name="Group 3"/>
              <p:cNvGrpSpPr/>
              <p:nvPr/>
            </p:nvGrpSpPr>
            <p:grpSpPr>
              <a:xfrm>
                <a:off x="877630" y="5143150"/>
                <a:ext cx="4677332" cy="4535590"/>
                <a:chOff x="-12696" y="-12674"/>
                <a:chExt cx="64687642" cy="164241158"/>
              </a:xfrm>
            </p:grpSpPr>
            <p:sp>
              <p:nvSpPr>
                <p:cNvPr id="4" name="Freeform 4"/>
                <p:cNvSpPr/>
                <p:nvPr/>
              </p:nvSpPr>
              <p:spPr>
                <a:xfrm>
                  <a:off x="-12696" y="-12674"/>
                  <a:ext cx="64687642" cy="164241158"/>
                </a:xfrm>
                <a:custGeom>
                  <a:avLst/>
                  <a:gdLst/>
                  <a:ahLst/>
                  <a:cxnLst/>
                  <a:rect l="l" t="t" r="r" b="b"/>
                  <a:pathLst>
                    <a:path w="64687648" h="83539732">
                      <a:moveTo>
                        <a:pt x="63825320" y="0"/>
                      </a:moveTo>
                      <a:lnTo>
                        <a:pt x="862330" y="0"/>
                      </a:lnTo>
                      <a:cubicBezTo>
                        <a:pt x="389890" y="0"/>
                        <a:pt x="0" y="389890"/>
                        <a:pt x="0" y="862330"/>
                      </a:cubicBezTo>
                      <a:lnTo>
                        <a:pt x="0" y="82677397"/>
                      </a:lnTo>
                      <a:cubicBezTo>
                        <a:pt x="0" y="83149839"/>
                        <a:pt x="389890" y="83539732"/>
                        <a:pt x="862330" y="83539732"/>
                      </a:cubicBezTo>
                      <a:lnTo>
                        <a:pt x="63825320" y="83539732"/>
                      </a:lnTo>
                      <a:cubicBezTo>
                        <a:pt x="64297762" y="83539732"/>
                        <a:pt x="64687648" y="83149839"/>
                        <a:pt x="64687648" y="82677397"/>
                      </a:cubicBezTo>
                      <a:lnTo>
                        <a:pt x="64687648" y="862330"/>
                      </a:lnTo>
                      <a:cubicBezTo>
                        <a:pt x="64687648" y="389890"/>
                        <a:pt x="64297762" y="0"/>
                        <a:pt x="63825320" y="0"/>
                      </a:cubicBezTo>
                      <a:close/>
                      <a:moveTo>
                        <a:pt x="64497148" y="927100"/>
                      </a:moveTo>
                      <a:lnTo>
                        <a:pt x="64497148" y="82677397"/>
                      </a:lnTo>
                      <a:cubicBezTo>
                        <a:pt x="64497148" y="83044432"/>
                        <a:pt x="64192348" y="83349232"/>
                        <a:pt x="63825320" y="83349232"/>
                      </a:cubicBezTo>
                      <a:lnTo>
                        <a:pt x="862330" y="83349232"/>
                      </a:lnTo>
                      <a:cubicBezTo>
                        <a:pt x="495300" y="83349232"/>
                        <a:pt x="190500" y="83044432"/>
                        <a:pt x="190500" y="82677397"/>
                      </a:cubicBezTo>
                      <a:lnTo>
                        <a:pt x="190500" y="862330"/>
                      </a:lnTo>
                      <a:cubicBezTo>
                        <a:pt x="190500" y="495300"/>
                        <a:pt x="495300" y="190500"/>
                        <a:pt x="862330" y="190500"/>
                      </a:cubicBezTo>
                      <a:lnTo>
                        <a:pt x="63825320" y="190500"/>
                      </a:lnTo>
                      <a:cubicBezTo>
                        <a:pt x="64192348" y="190500"/>
                        <a:pt x="64497148" y="495300"/>
                        <a:pt x="64497148" y="862330"/>
                      </a:cubicBezTo>
                      <a:lnTo>
                        <a:pt x="64497148" y="927100"/>
                      </a:lnTo>
                      <a:close/>
                    </a:path>
                  </a:pathLst>
                </a:custGeom>
                <a:solidFill>
                  <a:srgbClr val="9DA421"/>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5003" y="4296972"/>
                <a:ext cx="1145396" cy="2477948"/>
              </a:xfrm>
              <a:prstGeom prst="rect">
                <a:avLst/>
              </a:prstGeom>
            </p:spPr>
          </p:pic>
        </p:grpSp>
        <p:sp>
          <p:nvSpPr>
            <p:cNvPr id="30" name="TextBox 29">
              <a:extLst>
                <a:ext uri="{FF2B5EF4-FFF2-40B4-BE49-F238E27FC236}">
                  <a16:creationId xmlns:a16="http://schemas.microsoft.com/office/drawing/2014/main" id="{AF4CC70B-0BE5-B9F5-D353-9C93BAEE5DFC}"/>
                </a:ext>
              </a:extLst>
            </p:cNvPr>
            <p:cNvSpPr txBox="1"/>
            <p:nvPr/>
          </p:nvSpPr>
          <p:spPr>
            <a:xfrm>
              <a:off x="1505984" y="5266298"/>
              <a:ext cx="3290693" cy="4168450"/>
            </a:xfrm>
            <a:prstGeom prst="rect">
              <a:avLst/>
            </a:prstGeom>
            <a:noFill/>
          </p:spPr>
          <p:txBody>
            <a:bodyPr wrap="square">
              <a:spAutoFit/>
            </a:bodyPr>
            <a:lstStyle/>
            <a:p>
              <a:pPr algn="ctr">
                <a:lnSpc>
                  <a:spcPct val="150000"/>
                </a:lnSpc>
              </a:pPr>
              <a:r>
                <a:rPr lang="en-US" sz="3000" b="1" i="1" dirty="0" err="1">
                  <a:solidFill>
                    <a:srgbClr val="0070C0"/>
                  </a:solidFill>
                  <a:latin typeface="Arial" panose="020B0604020202020204" pitchFamily="34" charset="0"/>
                  <a:ea typeface="Calibri" panose="020F0502020204030204" pitchFamily="34" charset="0"/>
                  <a:cs typeface="Arial" panose="020B0604020202020204" pitchFamily="34" charset="0"/>
                </a:rPr>
                <a:t>Nhóm</a:t>
              </a:r>
              <a:r>
                <a:rPr lang="en-US" sz="3000" b="1" i="1" dirty="0">
                  <a:solidFill>
                    <a:srgbClr val="0070C0"/>
                  </a:solidFill>
                  <a:latin typeface="Arial" panose="020B0604020202020204" pitchFamily="34" charset="0"/>
                  <a:ea typeface="Calibri" panose="020F0502020204030204" pitchFamily="34" charset="0"/>
                  <a:cs typeface="Arial" panose="020B0604020202020204" pitchFamily="34" charset="0"/>
                </a:rPr>
                <a:t> 1:</a:t>
              </a:r>
            </a:p>
            <a:p>
              <a:pPr algn="ctr">
                <a:lnSpc>
                  <a:spcPct val="150000"/>
                </a:lnSpc>
              </a:pPr>
              <a:r>
                <a:rPr lang="en-US" sz="3000" dirty="0" err="1">
                  <a:solidFill>
                    <a:srgbClr val="0070C0"/>
                  </a:solidFill>
                  <a:latin typeface="Arial" panose="020B0604020202020204" pitchFamily="34" charset="0"/>
                  <a:ea typeface="Calibri" panose="020F0502020204030204" pitchFamily="34" charset="0"/>
                  <a:cs typeface="Arial" panose="020B0604020202020204" pitchFamily="34" charset="0"/>
                </a:rPr>
                <a:t>Chữ</a:t>
              </a:r>
              <a:r>
                <a:rPr lang="en-US" sz="3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000" dirty="0" err="1">
                  <a:solidFill>
                    <a:srgbClr val="0070C0"/>
                  </a:solidFill>
                  <a:latin typeface="Arial" panose="020B0604020202020204" pitchFamily="34" charset="0"/>
                  <a:ea typeface="Calibri" panose="020F0502020204030204" pitchFamily="34" charset="0"/>
                  <a:cs typeface="Arial" panose="020B0604020202020204" pitchFamily="34" charset="0"/>
                </a:rPr>
                <a:t>viết</a:t>
              </a:r>
              <a:r>
                <a:rPr lang="en-US" sz="3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000" dirty="0" err="1">
                  <a:solidFill>
                    <a:srgbClr val="0070C0"/>
                  </a:solidFill>
                  <a:latin typeface="Arial" panose="020B0604020202020204" pitchFamily="34" charset="0"/>
                  <a:ea typeface="Calibri" panose="020F0502020204030204" pitchFamily="34" charset="0"/>
                  <a:cs typeface="Arial" panose="020B0604020202020204" pitchFamily="34" charset="0"/>
                </a:rPr>
                <a:t>Văn</a:t>
              </a:r>
              <a:r>
                <a:rPr lang="en-US" sz="3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000" dirty="0" err="1">
                  <a:solidFill>
                    <a:srgbClr val="0070C0"/>
                  </a:solidFill>
                  <a:latin typeface="Arial" panose="020B0604020202020204" pitchFamily="34" charset="0"/>
                  <a:ea typeface="Calibri" panose="020F0502020204030204" pitchFamily="34" charset="0"/>
                  <a:cs typeface="Arial" panose="020B0604020202020204" pitchFamily="34" charset="0"/>
                </a:rPr>
                <a:t>học</a:t>
              </a:r>
              <a:endParaRPr lang="vi-VN" sz="3000"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E506C1C1-8AD2-9084-DDF7-7A3C2DF28BC3}"/>
              </a:ext>
            </a:extLst>
          </p:cNvPr>
          <p:cNvGrpSpPr/>
          <p:nvPr/>
        </p:nvGrpSpPr>
        <p:grpSpPr>
          <a:xfrm>
            <a:off x="834928" y="3699169"/>
            <a:ext cx="3767569" cy="2593654"/>
            <a:chOff x="785674" y="7201841"/>
            <a:chExt cx="5327153" cy="3382071"/>
          </a:xfrm>
        </p:grpSpPr>
        <p:grpSp>
          <p:nvGrpSpPr>
            <p:cNvPr id="10" name="Group 9">
              <a:extLst>
                <a:ext uri="{FF2B5EF4-FFF2-40B4-BE49-F238E27FC236}">
                  <a16:creationId xmlns:a16="http://schemas.microsoft.com/office/drawing/2014/main" id="{94B0B143-26E0-E4CD-FABC-0147A1ECCB83}"/>
                </a:ext>
              </a:extLst>
            </p:cNvPr>
            <p:cNvGrpSpPr/>
            <p:nvPr/>
          </p:nvGrpSpPr>
          <p:grpSpPr>
            <a:xfrm>
              <a:off x="891430" y="7201841"/>
              <a:ext cx="5221397" cy="2666059"/>
              <a:chOff x="4876800" y="6584685"/>
              <a:chExt cx="5221397" cy="2666059"/>
            </a:xfrm>
          </p:grpSpPr>
          <p:grpSp>
            <p:nvGrpSpPr>
              <p:cNvPr id="13" name="Group 7">
                <a:extLst>
                  <a:ext uri="{FF2B5EF4-FFF2-40B4-BE49-F238E27FC236}">
                    <a16:creationId xmlns:a16="http://schemas.microsoft.com/office/drawing/2014/main" id="{6832AC57-3F74-C0C1-7AC0-6CA5E2BA75D6}"/>
                  </a:ext>
                </a:extLst>
              </p:cNvPr>
              <p:cNvGrpSpPr/>
              <p:nvPr/>
            </p:nvGrpSpPr>
            <p:grpSpPr>
              <a:xfrm>
                <a:off x="4876800" y="6944460"/>
                <a:ext cx="4675496" cy="2306284"/>
                <a:chOff x="0" y="0"/>
                <a:chExt cx="64662250" cy="83514329"/>
              </a:xfrm>
            </p:grpSpPr>
            <p:sp>
              <p:nvSpPr>
                <p:cNvPr id="22" name="Freeform 8">
                  <a:extLst>
                    <a:ext uri="{FF2B5EF4-FFF2-40B4-BE49-F238E27FC236}">
                      <a16:creationId xmlns:a16="http://schemas.microsoft.com/office/drawing/2014/main" id="{86E982B0-422A-7FAA-C48A-FDCFB65A3E94}"/>
                    </a:ext>
                  </a:extLst>
                </p:cNvPr>
                <p:cNvSpPr/>
                <p:nvPr/>
              </p:nvSpPr>
              <p:spPr>
                <a:xfrm>
                  <a:off x="-12700" y="-12700"/>
                  <a:ext cx="64687648" cy="83539732"/>
                </a:xfrm>
                <a:custGeom>
                  <a:avLst/>
                  <a:gdLst/>
                  <a:ahLst/>
                  <a:cxnLst/>
                  <a:rect l="l" t="t" r="r" b="b"/>
                  <a:pathLst>
                    <a:path w="64687648" h="83539732">
                      <a:moveTo>
                        <a:pt x="63825320" y="0"/>
                      </a:moveTo>
                      <a:lnTo>
                        <a:pt x="862330" y="0"/>
                      </a:lnTo>
                      <a:cubicBezTo>
                        <a:pt x="389890" y="0"/>
                        <a:pt x="0" y="389890"/>
                        <a:pt x="0" y="862330"/>
                      </a:cubicBezTo>
                      <a:lnTo>
                        <a:pt x="0" y="82677397"/>
                      </a:lnTo>
                      <a:cubicBezTo>
                        <a:pt x="0" y="83149839"/>
                        <a:pt x="389890" y="83539732"/>
                        <a:pt x="862330" y="83539732"/>
                      </a:cubicBezTo>
                      <a:lnTo>
                        <a:pt x="63825320" y="83539732"/>
                      </a:lnTo>
                      <a:cubicBezTo>
                        <a:pt x="64297762" y="83539732"/>
                        <a:pt x="64687648" y="83149839"/>
                        <a:pt x="64687648" y="82677397"/>
                      </a:cubicBezTo>
                      <a:lnTo>
                        <a:pt x="64687648" y="862330"/>
                      </a:lnTo>
                      <a:cubicBezTo>
                        <a:pt x="64687648" y="389890"/>
                        <a:pt x="64297762" y="0"/>
                        <a:pt x="63825320" y="0"/>
                      </a:cubicBezTo>
                      <a:close/>
                      <a:moveTo>
                        <a:pt x="64497148" y="927100"/>
                      </a:moveTo>
                      <a:lnTo>
                        <a:pt x="64497148" y="82677397"/>
                      </a:lnTo>
                      <a:cubicBezTo>
                        <a:pt x="64497148" y="83044432"/>
                        <a:pt x="64192348" y="83349232"/>
                        <a:pt x="63825320" y="83349232"/>
                      </a:cubicBezTo>
                      <a:lnTo>
                        <a:pt x="862330" y="83349232"/>
                      </a:lnTo>
                      <a:cubicBezTo>
                        <a:pt x="495300" y="83349232"/>
                        <a:pt x="190500" y="83044432"/>
                        <a:pt x="190500" y="82677397"/>
                      </a:cubicBezTo>
                      <a:lnTo>
                        <a:pt x="190500" y="862330"/>
                      </a:lnTo>
                      <a:cubicBezTo>
                        <a:pt x="190500" y="495300"/>
                        <a:pt x="495300" y="190500"/>
                        <a:pt x="862330" y="190500"/>
                      </a:cubicBezTo>
                      <a:lnTo>
                        <a:pt x="63825320" y="190500"/>
                      </a:lnTo>
                      <a:cubicBezTo>
                        <a:pt x="64192348" y="190500"/>
                        <a:pt x="64497148" y="495300"/>
                        <a:pt x="64497148" y="862330"/>
                      </a:cubicBezTo>
                      <a:lnTo>
                        <a:pt x="64497148" y="927100"/>
                      </a:lnTo>
                      <a:close/>
                    </a:path>
                  </a:pathLst>
                </a:custGeom>
                <a:solidFill>
                  <a:srgbClr val="9DA421"/>
                </a:solidFill>
              </p:spPr>
            </p:sp>
          </p:grpSp>
          <p:pic>
            <p:nvPicPr>
              <p:cNvPr id="14" name="Picture 16">
                <a:extLst>
                  <a:ext uri="{FF2B5EF4-FFF2-40B4-BE49-F238E27FC236}">
                    <a16:creationId xmlns:a16="http://schemas.microsoft.com/office/drawing/2014/main" id="{59B496C1-3AAD-204B-B0CB-1D62B85FF0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782048" y="6584685"/>
                <a:ext cx="1316149" cy="814367"/>
              </a:xfrm>
              <a:prstGeom prst="rect">
                <a:avLst/>
              </a:prstGeom>
            </p:spPr>
          </p:pic>
        </p:grpSp>
        <p:sp>
          <p:nvSpPr>
            <p:cNvPr id="31" name="TextBox 30">
              <a:extLst>
                <a:ext uri="{FF2B5EF4-FFF2-40B4-BE49-F238E27FC236}">
                  <a16:creationId xmlns:a16="http://schemas.microsoft.com/office/drawing/2014/main" id="{0084C2E6-93C2-DEBE-583A-E30BFA61FC38}"/>
                </a:ext>
              </a:extLst>
            </p:cNvPr>
            <p:cNvSpPr txBox="1"/>
            <p:nvPr/>
          </p:nvSpPr>
          <p:spPr>
            <a:xfrm>
              <a:off x="785674" y="7866126"/>
              <a:ext cx="5327153" cy="2717786"/>
            </a:xfrm>
            <a:prstGeom prst="rect">
              <a:avLst/>
            </a:prstGeom>
            <a:noFill/>
          </p:spPr>
          <p:txBody>
            <a:bodyPr wrap="square">
              <a:spAutoFit/>
            </a:bodyPr>
            <a:lstStyle/>
            <a:p>
              <a:pPr algn="ctr">
                <a:lnSpc>
                  <a:spcPct val="150000"/>
                </a:lnSpc>
              </a:pPr>
              <a:r>
                <a:rPr lang="en-US" sz="3000" b="1" i="1" dirty="0" err="1">
                  <a:solidFill>
                    <a:srgbClr val="0070C0"/>
                  </a:solidFill>
                  <a:latin typeface="Arial" panose="020B0604020202020204" pitchFamily="34" charset="0"/>
                  <a:ea typeface="Calibri" panose="020F0502020204030204" pitchFamily="34" charset="0"/>
                  <a:cs typeface="Arial" panose="020B0604020202020204" pitchFamily="34" charset="0"/>
                </a:rPr>
                <a:t>Nhóm</a:t>
              </a:r>
              <a:r>
                <a:rPr lang="en-US" sz="30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vi-VN" sz="3000" b="1" i="1" dirty="0">
                  <a:solidFill>
                    <a:srgbClr val="0070C0"/>
                  </a:solidFill>
                  <a:latin typeface="Arial" panose="020B0604020202020204" pitchFamily="34" charset="0"/>
                  <a:ea typeface="Calibri" panose="020F0502020204030204" pitchFamily="34" charset="0"/>
                  <a:cs typeface="Arial" panose="020B0604020202020204" pitchFamily="34" charset="0"/>
                </a:rPr>
                <a:t>3</a:t>
              </a:r>
              <a:r>
                <a:rPr lang="en-US" sz="3000" b="1" i="1"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r>
                <a:rPr lang="en-US" sz="3000" dirty="0" err="1">
                  <a:solidFill>
                    <a:srgbClr val="0070C0"/>
                  </a:solidFill>
                  <a:latin typeface="Arial" panose="020B0604020202020204" pitchFamily="34" charset="0"/>
                  <a:ea typeface="Calibri" panose="020F0502020204030204" pitchFamily="34" charset="0"/>
                  <a:cs typeface="Arial" panose="020B0604020202020204" pitchFamily="34" charset="0"/>
                </a:rPr>
                <a:t>Lịch</a:t>
              </a:r>
              <a:r>
                <a:rPr lang="en-US" sz="3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000" dirty="0" err="1">
                  <a:solidFill>
                    <a:srgbClr val="0070C0"/>
                  </a:solidFill>
                  <a:latin typeface="Arial" panose="020B0604020202020204" pitchFamily="34" charset="0"/>
                  <a:ea typeface="Calibri" panose="020F0502020204030204" pitchFamily="34" charset="0"/>
                  <a:cs typeface="Arial" panose="020B0604020202020204" pitchFamily="34" charset="0"/>
                </a:rPr>
                <a:t>pháp</a:t>
              </a:r>
              <a:r>
                <a:rPr lang="en-US" sz="3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000" dirty="0" err="1">
                  <a:solidFill>
                    <a:srgbClr val="0070C0"/>
                  </a:solidFill>
                  <a:latin typeface="Arial" panose="020B0604020202020204" pitchFamily="34" charset="0"/>
                  <a:ea typeface="Calibri" panose="020F0502020204030204" pitchFamily="34" charset="0"/>
                  <a:cs typeface="Arial" panose="020B0604020202020204" pitchFamily="34" charset="0"/>
                </a:rPr>
                <a:t>thiên</a:t>
              </a:r>
              <a:r>
                <a:rPr lang="en-US" sz="3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000" dirty="0" err="1">
                  <a:solidFill>
                    <a:srgbClr val="0070C0"/>
                  </a:solidFill>
                  <a:latin typeface="Arial" panose="020B0604020202020204" pitchFamily="34" charset="0"/>
                  <a:ea typeface="Calibri" panose="020F0502020204030204" pitchFamily="34" charset="0"/>
                  <a:cs typeface="Arial" panose="020B0604020202020204" pitchFamily="34" charset="0"/>
                </a:rPr>
                <a:t>văn</a:t>
              </a:r>
              <a:r>
                <a:rPr lang="en-US" sz="3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000" dirty="0" err="1">
                  <a:solidFill>
                    <a:srgbClr val="0070C0"/>
                  </a:solidFill>
                  <a:latin typeface="Arial" panose="020B0604020202020204" pitchFamily="34" charset="0"/>
                  <a:ea typeface="Calibri" panose="020F0502020204030204" pitchFamily="34" charset="0"/>
                  <a:cs typeface="Arial" panose="020B0604020202020204" pitchFamily="34" charset="0"/>
                </a:rPr>
                <a:t>học</a:t>
              </a:r>
              <a:r>
                <a:rPr lang="en-US" sz="3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000" dirty="0" err="1">
                  <a:solidFill>
                    <a:srgbClr val="0070C0"/>
                  </a:solidFill>
                  <a:latin typeface="Arial" panose="020B0604020202020204" pitchFamily="34" charset="0"/>
                  <a:ea typeface="Calibri" panose="020F0502020204030204" pitchFamily="34" charset="0"/>
                  <a:cs typeface="Arial" panose="020B0604020202020204" pitchFamily="34" charset="0"/>
                </a:rPr>
                <a:t>khoa</a:t>
              </a:r>
              <a:r>
                <a:rPr lang="en-US" sz="3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000" dirty="0" err="1">
                  <a:solidFill>
                    <a:srgbClr val="0070C0"/>
                  </a:solidFill>
                  <a:latin typeface="Arial" panose="020B0604020202020204" pitchFamily="34" charset="0"/>
                  <a:ea typeface="Calibri" panose="020F0502020204030204" pitchFamily="34" charset="0"/>
                  <a:cs typeface="Arial" panose="020B0604020202020204" pitchFamily="34" charset="0"/>
                </a:rPr>
                <a:t>học</a:t>
              </a:r>
              <a:endParaRPr lang="vi-VN" sz="3000"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B42E8D5A-0E8D-A86D-2D81-181B35DA31C1}"/>
              </a:ext>
            </a:extLst>
          </p:cNvPr>
          <p:cNvGrpSpPr/>
          <p:nvPr/>
        </p:nvGrpSpPr>
        <p:grpSpPr>
          <a:xfrm>
            <a:off x="4924745" y="1130341"/>
            <a:ext cx="2490993" cy="2267795"/>
            <a:chOff x="12428385" y="4998464"/>
            <a:chExt cx="4981985" cy="2306284"/>
          </a:xfrm>
        </p:grpSpPr>
        <p:grpSp>
          <p:nvGrpSpPr>
            <p:cNvPr id="27" name="Group 26">
              <a:extLst>
                <a:ext uri="{FF2B5EF4-FFF2-40B4-BE49-F238E27FC236}">
                  <a16:creationId xmlns:a16="http://schemas.microsoft.com/office/drawing/2014/main" id="{E29148BE-01F1-80CA-C974-4D1A3F9F822E}"/>
                </a:ext>
              </a:extLst>
            </p:cNvPr>
            <p:cNvGrpSpPr/>
            <p:nvPr/>
          </p:nvGrpSpPr>
          <p:grpSpPr>
            <a:xfrm>
              <a:off x="12428385" y="4998464"/>
              <a:ext cx="4981985" cy="2306284"/>
              <a:chOff x="12289706" y="6113816"/>
              <a:chExt cx="4981985" cy="2306284"/>
            </a:xfrm>
          </p:grpSpPr>
          <p:grpSp>
            <p:nvGrpSpPr>
              <p:cNvPr id="11" name="Group 11"/>
              <p:cNvGrpSpPr/>
              <p:nvPr/>
            </p:nvGrpSpPr>
            <p:grpSpPr>
              <a:xfrm>
                <a:off x="12289706" y="6113816"/>
                <a:ext cx="4675496" cy="2306284"/>
                <a:chOff x="0" y="0"/>
                <a:chExt cx="64662250" cy="83514329"/>
              </a:xfrm>
            </p:grpSpPr>
            <p:sp>
              <p:nvSpPr>
                <p:cNvPr id="12" name="Freeform 12"/>
                <p:cNvSpPr/>
                <p:nvPr/>
              </p:nvSpPr>
              <p:spPr>
                <a:xfrm>
                  <a:off x="-12700" y="-12700"/>
                  <a:ext cx="64687648" cy="83539732"/>
                </a:xfrm>
                <a:custGeom>
                  <a:avLst/>
                  <a:gdLst/>
                  <a:ahLst/>
                  <a:cxnLst/>
                  <a:rect l="l" t="t" r="r" b="b"/>
                  <a:pathLst>
                    <a:path w="64687648" h="83539732">
                      <a:moveTo>
                        <a:pt x="63825320" y="0"/>
                      </a:moveTo>
                      <a:lnTo>
                        <a:pt x="862330" y="0"/>
                      </a:lnTo>
                      <a:cubicBezTo>
                        <a:pt x="389890" y="0"/>
                        <a:pt x="0" y="389890"/>
                        <a:pt x="0" y="862330"/>
                      </a:cubicBezTo>
                      <a:lnTo>
                        <a:pt x="0" y="82677397"/>
                      </a:lnTo>
                      <a:cubicBezTo>
                        <a:pt x="0" y="83149839"/>
                        <a:pt x="389890" y="83539732"/>
                        <a:pt x="862330" y="83539732"/>
                      </a:cubicBezTo>
                      <a:lnTo>
                        <a:pt x="63825320" y="83539732"/>
                      </a:lnTo>
                      <a:cubicBezTo>
                        <a:pt x="64297762" y="83539732"/>
                        <a:pt x="64687648" y="83149839"/>
                        <a:pt x="64687648" y="82677397"/>
                      </a:cubicBezTo>
                      <a:lnTo>
                        <a:pt x="64687648" y="862330"/>
                      </a:lnTo>
                      <a:cubicBezTo>
                        <a:pt x="64687648" y="389890"/>
                        <a:pt x="64297762" y="0"/>
                        <a:pt x="63825320" y="0"/>
                      </a:cubicBezTo>
                      <a:close/>
                      <a:moveTo>
                        <a:pt x="64497148" y="927100"/>
                      </a:moveTo>
                      <a:lnTo>
                        <a:pt x="64497148" y="82677397"/>
                      </a:lnTo>
                      <a:cubicBezTo>
                        <a:pt x="64497148" y="83044432"/>
                        <a:pt x="64192348" y="83349232"/>
                        <a:pt x="63825320" y="83349232"/>
                      </a:cubicBezTo>
                      <a:lnTo>
                        <a:pt x="862330" y="83349232"/>
                      </a:lnTo>
                      <a:cubicBezTo>
                        <a:pt x="495300" y="83349232"/>
                        <a:pt x="190500" y="83044432"/>
                        <a:pt x="190500" y="82677397"/>
                      </a:cubicBezTo>
                      <a:lnTo>
                        <a:pt x="190500" y="862330"/>
                      </a:lnTo>
                      <a:cubicBezTo>
                        <a:pt x="190500" y="495300"/>
                        <a:pt x="495300" y="190500"/>
                        <a:pt x="862330" y="190500"/>
                      </a:cubicBezTo>
                      <a:lnTo>
                        <a:pt x="63825320" y="190500"/>
                      </a:lnTo>
                      <a:cubicBezTo>
                        <a:pt x="64192348" y="190500"/>
                        <a:pt x="64497148" y="495300"/>
                        <a:pt x="64497148" y="862330"/>
                      </a:cubicBezTo>
                      <a:lnTo>
                        <a:pt x="64497148" y="927100"/>
                      </a:lnTo>
                      <a:close/>
                    </a:path>
                  </a:pathLst>
                </a:custGeom>
                <a:solidFill>
                  <a:srgbClr val="9DA421"/>
                </a:solidFill>
              </p:spPr>
            </p:sp>
          </p:grpSp>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646631" y="6915877"/>
                <a:ext cx="625060" cy="1470730"/>
              </a:xfrm>
              <a:prstGeom prst="rect">
                <a:avLst/>
              </a:prstGeom>
            </p:spPr>
          </p:pic>
        </p:grpSp>
        <p:sp>
          <p:nvSpPr>
            <p:cNvPr id="34" name="TextBox 33">
              <a:extLst>
                <a:ext uri="{FF2B5EF4-FFF2-40B4-BE49-F238E27FC236}">
                  <a16:creationId xmlns:a16="http://schemas.microsoft.com/office/drawing/2014/main" id="{38761827-1D75-4F29-2046-70C579E50C93}"/>
                </a:ext>
              </a:extLst>
            </p:cNvPr>
            <p:cNvSpPr txBox="1"/>
            <p:nvPr/>
          </p:nvSpPr>
          <p:spPr>
            <a:xfrm>
              <a:off x="12497599" y="5115543"/>
              <a:ext cx="4644819" cy="798150"/>
            </a:xfrm>
            <a:prstGeom prst="rect">
              <a:avLst/>
            </a:prstGeom>
            <a:noFill/>
          </p:spPr>
          <p:txBody>
            <a:bodyPr wrap="square">
              <a:spAutoFit/>
            </a:bodyPr>
            <a:lstStyle/>
            <a:p>
              <a:pPr algn="ctr">
                <a:lnSpc>
                  <a:spcPct val="150000"/>
                </a:lnSpc>
              </a:pPr>
              <a:r>
                <a:rPr lang="en-US" sz="3000" b="1" i="1" dirty="0" err="1">
                  <a:solidFill>
                    <a:srgbClr val="0070C0"/>
                  </a:solidFill>
                  <a:latin typeface="Arial" panose="020B0604020202020204" pitchFamily="34" charset="0"/>
                  <a:ea typeface="Calibri" panose="020F0502020204030204" pitchFamily="34" charset="0"/>
                  <a:cs typeface="Arial" panose="020B0604020202020204" pitchFamily="34" charset="0"/>
                </a:rPr>
                <a:t>Nhóm</a:t>
              </a:r>
              <a:r>
                <a:rPr lang="en-US"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3000" b="1" i="1" dirty="0">
                  <a:solidFill>
                    <a:srgbClr val="0070C0"/>
                  </a:solidFill>
                  <a:latin typeface="Arial" panose="020B0604020202020204" pitchFamily="34" charset="0"/>
                  <a:ea typeface="Calibri" panose="020F0502020204030204" pitchFamily="34" charset="0"/>
                  <a:cs typeface="Arial" panose="020B0604020202020204" pitchFamily="34" charset="0"/>
                </a:rPr>
                <a:t>2</a:t>
              </a:r>
              <a:r>
                <a:rPr lang="en-US" sz="3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grpSp>
      <p:grpSp>
        <p:nvGrpSpPr>
          <p:cNvPr id="41" name="Group 40">
            <a:extLst>
              <a:ext uri="{FF2B5EF4-FFF2-40B4-BE49-F238E27FC236}">
                <a16:creationId xmlns:a16="http://schemas.microsoft.com/office/drawing/2014/main" id="{39BB1D7B-D802-A2B5-9530-3F8A9F8EC10E}"/>
              </a:ext>
            </a:extLst>
          </p:cNvPr>
          <p:cNvGrpSpPr/>
          <p:nvPr/>
        </p:nvGrpSpPr>
        <p:grpSpPr>
          <a:xfrm>
            <a:off x="6050595" y="3915110"/>
            <a:ext cx="3506353" cy="2323544"/>
            <a:chOff x="12083414" y="7466019"/>
            <a:chExt cx="5021385" cy="5456964"/>
          </a:xfrm>
        </p:grpSpPr>
        <p:grpSp>
          <p:nvGrpSpPr>
            <p:cNvPr id="2" name="Group 1">
              <a:extLst>
                <a:ext uri="{FF2B5EF4-FFF2-40B4-BE49-F238E27FC236}">
                  <a16:creationId xmlns:a16="http://schemas.microsoft.com/office/drawing/2014/main" id="{36738FD2-4CB3-3AAC-74B4-56541A8E5DAB}"/>
                </a:ext>
              </a:extLst>
            </p:cNvPr>
            <p:cNvGrpSpPr/>
            <p:nvPr/>
          </p:nvGrpSpPr>
          <p:grpSpPr>
            <a:xfrm>
              <a:off x="12083414" y="7466019"/>
              <a:ext cx="5021385" cy="2321968"/>
              <a:chOff x="532659" y="5143500"/>
              <a:chExt cx="5021385" cy="2321968"/>
            </a:xfrm>
          </p:grpSpPr>
          <p:grpSp>
            <p:nvGrpSpPr>
              <p:cNvPr id="5" name="Group 3">
                <a:extLst>
                  <a:ext uri="{FF2B5EF4-FFF2-40B4-BE49-F238E27FC236}">
                    <a16:creationId xmlns:a16="http://schemas.microsoft.com/office/drawing/2014/main" id="{8C68FB1D-6CC1-0BE2-AD2F-288804C68CFA}"/>
                  </a:ext>
                </a:extLst>
              </p:cNvPr>
              <p:cNvGrpSpPr/>
              <p:nvPr/>
            </p:nvGrpSpPr>
            <p:grpSpPr>
              <a:xfrm>
                <a:off x="878548" y="5143500"/>
                <a:ext cx="4675496" cy="2306284"/>
                <a:chOff x="0" y="0"/>
                <a:chExt cx="64662250" cy="83514329"/>
              </a:xfrm>
            </p:grpSpPr>
            <p:sp>
              <p:nvSpPr>
                <p:cNvPr id="9" name="Freeform 4">
                  <a:extLst>
                    <a:ext uri="{FF2B5EF4-FFF2-40B4-BE49-F238E27FC236}">
                      <a16:creationId xmlns:a16="http://schemas.microsoft.com/office/drawing/2014/main" id="{B35CE165-1572-B5AD-1B91-B6EEB41D3448}"/>
                    </a:ext>
                  </a:extLst>
                </p:cNvPr>
                <p:cNvSpPr/>
                <p:nvPr/>
              </p:nvSpPr>
              <p:spPr>
                <a:xfrm>
                  <a:off x="-12700" y="-12700"/>
                  <a:ext cx="64687648" cy="83539732"/>
                </a:xfrm>
                <a:custGeom>
                  <a:avLst/>
                  <a:gdLst/>
                  <a:ahLst/>
                  <a:cxnLst/>
                  <a:rect l="l" t="t" r="r" b="b"/>
                  <a:pathLst>
                    <a:path w="64687648" h="83539732">
                      <a:moveTo>
                        <a:pt x="63825320" y="0"/>
                      </a:moveTo>
                      <a:lnTo>
                        <a:pt x="862330" y="0"/>
                      </a:lnTo>
                      <a:cubicBezTo>
                        <a:pt x="389890" y="0"/>
                        <a:pt x="0" y="389890"/>
                        <a:pt x="0" y="862330"/>
                      </a:cubicBezTo>
                      <a:lnTo>
                        <a:pt x="0" y="82677397"/>
                      </a:lnTo>
                      <a:cubicBezTo>
                        <a:pt x="0" y="83149839"/>
                        <a:pt x="389890" y="83539732"/>
                        <a:pt x="862330" y="83539732"/>
                      </a:cubicBezTo>
                      <a:lnTo>
                        <a:pt x="63825320" y="83539732"/>
                      </a:lnTo>
                      <a:cubicBezTo>
                        <a:pt x="64297762" y="83539732"/>
                        <a:pt x="64687648" y="83149839"/>
                        <a:pt x="64687648" y="82677397"/>
                      </a:cubicBezTo>
                      <a:lnTo>
                        <a:pt x="64687648" y="862330"/>
                      </a:lnTo>
                      <a:cubicBezTo>
                        <a:pt x="64687648" y="389890"/>
                        <a:pt x="64297762" y="0"/>
                        <a:pt x="63825320" y="0"/>
                      </a:cubicBezTo>
                      <a:close/>
                      <a:moveTo>
                        <a:pt x="64497148" y="927100"/>
                      </a:moveTo>
                      <a:lnTo>
                        <a:pt x="64497148" y="82677397"/>
                      </a:lnTo>
                      <a:cubicBezTo>
                        <a:pt x="64497148" y="83044432"/>
                        <a:pt x="64192348" y="83349232"/>
                        <a:pt x="63825320" y="83349232"/>
                      </a:cubicBezTo>
                      <a:lnTo>
                        <a:pt x="862330" y="83349232"/>
                      </a:lnTo>
                      <a:cubicBezTo>
                        <a:pt x="495300" y="83349232"/>
                        <a:pt x="190500" y="83044432"/>
                        <a:pt x="190500" y="82677397"/>
                      </a:cubicBezTo>
                      <a:lnTo>
                        <a:pt x="190500" y="862330"/>
                      </a:lnTo>
                      <a:cubicBezTo>
                        <a:pt x="190500" y="495300"/>
                        <a:pt x="495300" y="190500"/>
                        <a:pt x="862330" y="190500"/>
                      </a:cubicBezTo>
                      <a:lnTo>
                        <a:pt x="63825320" y="190500"/>
                      </a:lnTo>
                      <a:cubicBezTo>
                        <a:pt x="64192348" y="190500"/>
                        <a:pt x="64497148" y="495300"/>
                        <a:pt x="64497148" y="862330"/>
                      </a:cubicBezTo>
                      <a:lnTo>
                        <a:pt x="64497148" y="927100"/>
                      </a:lnTo>
                      <a:close/>
                    </a:path>
                  </a:pathLst>
                </a:custGeom>
                <a:solidFill>
                  <a:srgbClr val="9DA421"/>
                </a:solidFill>
              </p:spPr>
            </p:sp>
          </p:grpSp>
          <p:pic>
            <p:nvPicPr>
              <p:cNvPr id="6" name="Picture 15">
                <a:extLst>
                  <a:ext uri="{FF2B5EF4-FFF2-40B4-BE49-F238E27FC236}">
                    <a16:creationId xmlns:a16="http://schemas.microsoft.com/office/drawing/2014/main" id="{84BECB6D-E7DF-9E4B-CEF5-33D5F0976C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2659" y="5380887"/>
                <a:ext cx="664460" cy="2084581"/>
              </a:xfrm>
              <a:prstGeom prst="rect">
                <a:avLst/>
              </a:prstGeom>
            </p:spPr>
          </p:pic>
        </p:grpSp>
        <p:sp>
          <p:nvSpPr>
            <p:cNvPr id="35" name="TextBox 34">
              <a:extLst>
                <a:ext uri="{FF2B5EF4-FFF2-40B4-BE49-F238E27FC236}">
                  <a16:creationId xmlns:a16="http://schemas.microsoft.com/office/drawing/2014/main" id="{BFF4EE13-C709-013B-3CB0-24AAF9B775B8}"/>
                </a:ext>
              </a:extLst>
            </p:cNvPr>
            <p:cNvSpPr txBox="1"/>
            <p:nvPr/>
          </p:nvSpPr>
          <p:spPr>
            <a:xfrm>
              <a:off x="12459980" y="7824476"/>
              <a:ext cx="4644819" cy="5098507"/>
            </a:xfrm>
            <a:prstGeom prst="rect">
              <a:avLst/>
            </a:prstGeom>
            <a:noFill/>
          </p:spPr>
          <p:txBody>
            <a:bodyPr wrap="square">
              <a:spAutoFit/>
            </a:bodyPr>
            <a:lstStyle/>
            <a:p>
              <a:pPr algn="ctr">
                <a:lnSpc>
                  <a:spcPct val="150000"/>
                </a:lnSpc>
              </a:pPr>
              <a:r>
                <a:rPr lang="en-US" sz="3000" b="1" i="1" dirty="0" err="1">
                  <a:solidFill>
                    <a:srgbClr val="0070C0"/>
                  </a:solidFill>
                  <a:latin typeface="Arial" panose="020B0604020202020204" pitchFamily="34" charset="0"/>
                  <a:ea typeface="Calibri" panose="020F0502020204030204" pitchFamily="34" charset="0"/>
                  <a:cs typeface="Arial" panose="020B0604020202020204" pitchFamily="34" charset="0"/>
                </a:rPr>
                <a:t>Nhóm</a:t>
              </a:r>
              <a:r>
                <a:rPr lang="en-US" sz="30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vi-VN" sz="3000" b="1" i="1" dirty="0">
                  <a:solidFill>
                    <a:srgbClr val="0070C0"/>
                  </a:solidFill>
                  <a:latin typeface="Arial" panose="020B0604020202020204" pitchFamily="34" charset="0"/>
                  <a:ea typeface="Calibri" panose="020F0502020204030204" pitchFamily="34" charset="0"/>
                  <a:cs typeface="Arial" panose="020B0604020202020204" pitchFamily="34" charset="0"/>
                </a:rPr>
                <a:t>4</a:t>
              </a:r>
              <a:r>
                <a:rPr lang="en-US" sz="3000" b="1" i="1"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lvl="0" algn="ctr">
                <a:lnSpc>
                  <a:spcPct val="150000"/>
                </a:lnSpc>
              </a:pPr>
              <a:r>
                <a:rPr lang="en-US" sz="3200" dirty="0" err="1">
                  <a:solidFill>
                    <a:srgbClr val="0070C0"/>
                  </a:solidFill>
                  <a:latin typeface="Arial" panose="020B0604020202020204" pitchFamily="34" charset="0"/>
                  <a:ea typeface="Cambria" panose="02040503050406030204" pitchFamily="18" charset="0"/>
                  <a:cs typeface="Arial" panose="020B0604020202020204" pitchFamily="34" charset="0"/>
                </a:rPr>
                <a:t>Kiến</a:t>
              </a:r>
              <a:r>
                <a:rPr lang="en-US" sz="3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dirty="0" err="1">
                  <a:solidFill>
                    <a:srgbClr val="0070C0"/>
                  </a:solidFill>
                  <a:latin typeface="Arial" panose="020B0604020202020204" pitchFamily="34" charset="0"/>
                  <a:ea typeface="Cambria" panose="02040503050406030204" pitchFamily="18" charset="0"/>
                  <a:cs typeface="Arial" panose="020B0604020202020204" pitchFamily="34" charset="0"/>
                </a:rPr>
                <a:t>trúc</a:t>
              </a:r>
              <a:r>
                <a:rPr lang="en-US" sz="3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dirty="0" err="1">
                  <a:solidFill>
                    <a:srgbClr val="0070C0"/>
                  </a:solidFill>
                  <a:latin typeface="Arial" panose="020B0604020202020204" pitchFamily="34" charset="0"/>
                  <a:ea typeface="Cambria" panose="02040503050406030204" pitchFamily="18" charset="0"/>
                  <a:cs typeface="Arial" panose="020B0604020202020204" pitchFamily="34" charset="0"/>
                </a:rPr>
                <a:t>điêu</a:t>
              </a:r>
              <a:r>
                <a:rPr lang="en-US" sz="3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dirty="0" err="1">
                  <a:solidFill>
                    <a:srgbClr val="0070C0"/>
                  </a:solidFill>
                  <a:latin typeface="Arial" panose="020B0604020202020204" pitchFamily="34" charset="0"/>
                  <a:ea typeface="Cambria" panose="02040503050406030204" pitchFamily="18" charset="0"/>
                  <a:cs typeface="Arial" panose="020B0604020202020204" pitchFamily="34" charset="0"/>
                </a:rPr>
                <a:t>khắc</a:t>
              </a:r>
              <a:r>
                <a:rPr lang="en-US" sz="3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dirty="0" err="1">
                  <a:solidFill>
                    <a:srgbClr val="0070C0"/>
                  </a:solidFill>
                  <a:latin typeface="Arial" panose="020B0604020202020204" pitchFamily="34" charset="0"/>
                  <a:ea typeface="Cambria" panose="02040503050406030204" pitchFamily="18" charset="0"/>
                  <a:cs typeface="Arial" panose="020B0604020202020204" pitchFamily="34" charset="0"/>
                </a:rPr>
                <a:t>thể</a:t>
              </a:r>
              <a:r>
                <a:rPr lang="en-US" sz="3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dirty="0" err="1" smtClean="0">
                  <a:solidFill>
                    <a:srgbClr val="0070C0"/>
                  </a:solidFill>
                  <a:latin typeface="Arial" panose="020B0604020202020204" pitchFamily="34" charset="0"/>
                  <a:ea typeface="Cambria" panose="02040503050406030204" pitchFamily="18" charset="0"/>
                  <a:cs typeface="Arial" panose="020B0604020202020204" pitchFamily="34" charset="0"/>
                </a:rPr>
                <a:t>thao</a:t>
              </a:r>
              <a:endParaRPr lang="en-US" sz="3200"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sp>
        <p:nvSpPr>
          <p:cNvPr id="46" name="TextBox 45"/>
          <p:cNvSpPr txBox="1"/>
          <p:nvPr/>
        </p:nvSpPr>
        <p:spPr>
          <a:xfrm>
            <a:off x="5268006" y="2036623"/>
            <a:ext cx="1562100" cy="1477328"/>
          </a:xfrm>
          <a:prstGeom prst="rect">
            <a:avLst/>
          </a:prstGeom>
          <a:noFill/>
        </p:spPr>
        <p:txBody>
          <a:bodyPr wrap="square" rtlCol="0">
            <a:spAutoFit/>
          </a:bodyPr>
          <a:lstStyle/>
          <a:p>
            <a:r>
              <a:rPr lang="en-US" sz="3000" dirty="0" err="1">
                <a:solidFill>
                  <a:srgbClr val="0070C0"/>
                </a:solidFill>
                <a:latin typeface="Arial" panose="020B0604020202020204" pitchFamily="34" charset="0"/>
                <a:cs typeface="Arial" panose="020B0604020202020204" pitchFamily="34" charset="0"/>
              </a:rPr>
              <a:t>Tư</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tưởng</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tôn</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giáo</a:t>
            </a:r>
            <a:endParaRPr lang="en-US" sz="3000" dirty="0">
              <a:solidFill>
                <a:srgbClr val="0070C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0"/>
          <a:stretch>
            <a:fillRect/>
          </a:stretch>
        </p:blipFill>
        <p:spPr>
          <a:xfrm>
            <a:off x="9406808" y="1302948"/>
            <a:ext cx="1860790" cy="1496265"/>
          </a:xfrm>
          <a:prstGeom prst="rect">
            <a:avLst/>
          </a:prstGeom>
        </p:spPr>
      </p:pic>
    </p:spTree>
    <p:extLst>
      <p:ext uri="{BB962C8B-B14F-4D97-AF65-F5344CB8AC3E}">
        <p14:creationId xmlns:p14="http://schemas.microsoft.com/office/powerpoint/2010/main" val="10881959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2">
            <a:extLst>
              <a:ext uri="{FF2B5EF4-FFF2-40B4-BE49-F238E27FC236}">
                <a16:creationId xmlns:a16="http://schemas.microsoft.com/office/drawing/2014/main" id="{378CD669-3487-004A-AAD1-05106D449BFF}"/>
              </a:ext>
            </a:extLst>
          </p:cNvPr>
          <p:cNvGraphicFramePr>
            <a:graphicFrameLocks noGrp="1"/>
          </p:cNvGraphicFramePr>
          <p:nvPr>
            <p:extLst>
              <p:ext uri="{D42A27DB-BD31-4B8C-83A1-F6EECF244321}">
                <p14:modId xmlns:p14="http://schemas.microsoft.com/office/powerpoint/2010/main" val="1525416611"/>
              </p:ext>
            </p:extLst>
          </p:nvPr>
        </p:nvGraphicFramePr>
        <p:xfrm>
          <a:off x="-1" y="1293092"/>
          <a:ext cx="12127345" cy="5479415"/>
        </p:xfrm>
        <a:graphic>
          <a:graphicData uri="http://schemas.openxmlformats.org/drawingml/2006/table">
            <a:tbl>
              <a:tblPr firstRow="1" bandRow="1">
                <a:tableStyleId>{93296810-A885-4BE3-A3E7-6D5BEEA58F35}</a:tableStyleId>
              </a:tblPr>
              <a:tblGrid>
                <a:gridCol w="3407295">
                  <a:extLst>
                    <a:ext uri="{9D8B030D-6E8A-4147-A177-3AD203B41FA5}">
                      <a16:colId xmlns:a16="http://schemas.microsoft.com/office/drawing/2014/main" val="732087513"/>
                    </a:ext>
                  </a:extLst>
                </a:gridCol>
                <a:gridCol w="8720050">
                  <a:extLst>
                    <a:ext uri="{9D8B030D-6E8A-4147-A177-3AD203B41FA5}">
                      <a16:colId xmlns:a16="http://schemas.microsoft.com/office/drawing/2014/main" val="4069365328"/>
                    </a:ext>
                  </a:extLst>
                </a:gridCol>
              </a:tblGrid>
              <a:tr h="709391">
                <a:tc>
                  <a:txBody>
                    <a:bodyPr/>
                    <a:lstStyle/>
                    <a:p>
                      <a:pPr algn="ctr"/>
                      <a:r>
                        <a:rPr lang="en-US" sz="27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LĨNH VỰC</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THÀNH TỰU</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8024975"/>
                  </a:ext>
                </a:extLst>
              </a:tr>
              <a:tr h="976980">
                <a:tc>
                  <a:txBody>
                    <a:bodyPr/>
                    <a:lstStyle/>
                    <a:p>
                      <a:r>
                        <a:rPr lang="en-US" sz="27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Chữ</a:t>
                      </a:r>
                      <a:r>
                        <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viết</a:t>
                      </a:r>
                      <a:r>
                        <a:rPr lang="en-US" sz="27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văn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2735950"/>
                  </a:ext>
                </a:extLst>
              </a:tr>
              <a:tr h="976980">
                <a:tc>
                  <a:txBody>
                    <a:bodyPr/>
                    <a:lstStyle/>
                    <a:p>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Tư</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tưởng</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tôn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giáo</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1069413"/>
                  </a:ext>
                </a:extLst>
              </a:tr>
              <a:tr h="14166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Lịch</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pháp</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thiên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văn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khoa</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1780205"/>
                  </a:ext>
                </a:extLst>
              </a:tr>
              <a:tr h="13994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Kiến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trúc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điêu</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khắc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thể</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thao</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8226188"/>
                  </a:ext>
                </a:extLst>
              </a:tr>
            </a:tbl>
          </a:graphicData>
        </a:graphic>
      </p:graphicFrame>
      <p:sp>
        <p:nvSpPr>
          <p:cNvPr id="5" name="Rounded Rectangle 4">
            <a:hlinkClick r:id="rId2" action="ppaction://hlinksldjump"/>
            <a:extLst>
              <a:ext uri="{FF2B5EF4-FFF2-40B4-BE49-F238E27FC236}">
                <a16:creationId xmlns:a16="http://schemas.microsoft.com/office/drawing/2014/main" id="{3C129F3D-AC2F-FA48-8487-4C4C89B18FE7}"/>
              </a:ext>
            </a:extLst>
          </p:cNvPr>
          <p:cNvSpPr/>
          <p:nvPr/>
        </p:nvSpPr>
        <p:spPr>
          <a:xfrm>
            <a:off x="6096000" y="2232085"/>
            <a:ext cx="23622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FF0000"/>
                </a:solidFill>
                <a:latin typeface="Times New Roman" panose="02020603050405020304" pitchFamily="18" charset="0"/>
                <a:cs typeface="Times New Roman" panose="02020603050405020304" pitchFamily="18" charset="0"/>
                <a:sym typeface="Arial"/>
                <a:hlinkClick r:id="rId3" action="ppaction://hlinksldjump"/>
              </a:rPr>
              <a:t>NHÓM</a:t>
            </a:r>
            <a:r>
              <a:rPr lang="x-none" sz="3600" b="1" kern="0" dirty="0">
                <a:solidFill>
                  <a:srgbClr val="FF0000"/>
                </a:solidFill>
                <a:latin typeface="Times New Roman" panose="02020603050405020304" pitchFamily="18" charset="0"/>
                <a:cs typeface="Times New Roman" panose="02020603050405020304" pitchFamily="18" charset="0"/>
                <a:sym typeface="Arial"/>
              </a:rPr>
              <a:t> 1</a:t>
            </a:r>
          </a:p>
        </p:txBody>
      </p:sp>
      <p:sp>
        <p:nvSpPr>
          <p:cNvPr id="6" name="Rounded Rectangle 5">
            <a:hlinkClick r:id="rId4" action="ppaction://hlinksldjump"/>
            <a:extLst>
              <a:ext uri="{FF2B5EF4-FFF2-40B4-BE49-F238E27FC236}">
                <a16:creationId xmlns:a16="http://schemas.microsoft.com/office/drawing/2014/main" id="{A50E6A42-652C-0146-BDDB-A14D3FE12651}"/>
              </a:ext>
            </a:extLst>
          </p:cNvPr>
          <p:cNvSpPr/>
          <p:nvPr/>
        </p:nvSpPr>
        <p:spPr>
          <a:xfrm>
            <a:off x="6096000" y="3171078"/>
            <a:ext cx="23622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0070C0"/>
                </a:solidFill>
                <a:latin typeface="Times New Roman" panose="02020603050405020304" pitchFamily="18" charset="0"/>
                <a:cs typeface="Times New Roman" panose="02020603050405020304" pitchFamily="18" charset="0"/>
                <a:sym typeface="Arial"/>
              </a:rPr>
              <a:t>NHÓM 2</a:t>
            </a:r>
          </a:p>
        </p:txBody>
      </p:sp>
      <p:sp>
        <p:nvSpPr>
          <p:cNvPr id="7" name="Rounded Rectangle 6">
            <a:hlinkClick r:id="rId5" action="ppaction://hlinksldjump"/>
            <a:extLst>
              <a:ext uri="{FF2B5EF4-FFF2-40B4-BE49-F238E27FC236}">
                <a16:creationId xmlns:a16="http://schemas.microsoft.com/office/drawing/2014/main" id="{F4B62623-AF94-314D-A289-C5D0BF0D5A7F}"/>
              </a:ext>
            </a:extLst>
          </p:cNvPr>
          <p:cNvSpPr/>
          <p:nvPr/>
        </p:nvSpPr>
        <p:spPr>
          <a:xfrm>
            <a:off x="6096000" y="4334860"/>
            <a:ext cx="2362200" cy="7905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00B050"/>
                </a:solidFill>
                <a:latin typeface="Times New Roman" panose="02020603050405020304" pitchFamily="18" charset="0"/>
                <a:cs typeface="Times New Roman" panose="02020603050405020304" pitchFamily="18" charset="0"/>
                <a:sym typeface="Arial"/>
              </a:rPr>
              <a:t>NHÓM 3</a:t>
            </a:r>
          </a:p>
        </p:txBody>
      </p:sp>
      <p:sp>
        <p:nvSpPr>
          <p:cNvPr id="8" name="Rounded Rectangle 7">
            <a:hlinkClick r:id="rId6" action="ppaction://hlinksldjump"/>
            <a:extLst>
              <a:ext uri="{FF2B5EF4-FFF2-40B4-BE49-F238E27FC236}">
                <a16:creationId xmlns:a16="http://schemas.microsoft.com/office/drawing/2014/main" id="{C6BDA0CD-4000-6D4D-882E-EBFA3A67D070}"/>
              </a:ext>
            </a:extLst>
          </p:cNvPr>
          <p:cNvSpPr/>
          <p:nvPr/>
        </p:nvSpPr>
        <p:spPr>
          <a:xfrm>
            <a:off x="6096000" y="5686329"/>
            <a:ext cx="23622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FF0000"/>
                </a:solidFill>
                <a:latin typeface="Times New Roman" panose="02020603050405020304" pitchFamily="18" charset="0"/>
                <a:cs typeface="Times New Roman" panose="02020603050405020304" pitchFamily="18" charset="0"/>
                <a:sym typeface="Arial"/>
              </a:rPr>
              <a:t>NHÓM 4</a:t>
            </a:r>
          </a:p>
        </p:txBody>
      </p:sp>
      <p:sp>
        <p:nvSpPr>
          <p:cNvPr id="9" name="Google Shape;1341;p44"/>
          <p:cNvSpPr txBox="1">
            <a:spLocks/>
          </p:cNvSpPr>
          <p:nvPr/>
        </p:nvSpPr>
        <p:spPr>
          <a:xfrm>
            <a:off x="0" y="88535"/>
            <a:ext cx="12192000" cy="650375"/>
          </a:xfrm>
          <a:prstGeom prst="rect">
            <a:avLst/>
          </a:prstGeom>
          <a:noFill/>
        </p:spPr>
        <p:txBody>
          <a:bodyPr spcFirstLastPara="1" vert="horz" wrap="square" lIns="91425" tIns="91425" rIns="91425" bIns="91425"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3500" b="1" u="sng" dirty="0">
                <a:solidFill>
                  <a:srgbClr val="0070C0"/>
                </a:solidFill>
                <a:latin typeface="Arial" panose="020B0604020202020204" pitchFamily="34" charset="0"/>
                <a:cs typeface="Arial" panose="020B0604020202020204" pitchFamily="34" charset="0"/>
              </a:rPr>
              <a:t> 1. </a:t>
            </a:r>
            <a:r>
              <a:rPr lang="en-US" sz="3500" b="1" u="sng" dirty="0" err="1">
                <a:solidFill>
                  <a:srgbClr val="0070C0"/>
                </a:solidFill>
                <a:latin typeface="Arial" panose="020B0604020202020204" pitchFamily="34" charset="0"/>
                <a:cs typeface="Arial" panose="020B0604020202020204" pitchFamily="34" charset="0"/>
              </a:rPr>
              <a:t>Thành</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tựu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tiêu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biểu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của</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văn</a:t>
            </a:r>
            <a:r>
              <a:rPr lang="en-US" sz="3500" b="1" u="sng" dirty="0">
                <a:solidFill>
                  <a:srgbClr val="0070C0"/>
                </a:solidFill>
                <a:latin typeface="Arial" panose="020B0604020202020204" pitchFamily="34" charset="0"/>
                <a:cs typeface="Arial" panose="020B0604020202020204" pitchFamily="34" charset="0"/>
              </a:rPr>
              <a:t> minh </a:t>
            </a:r>
            <a:r>
              <a:rPr lang="en-US" sz="3500" b="1" u="sng" dirty="0" err="1">
                <a:solidFill>
                  <a:srgbClr val="0070C0"/>
                </a:solidFill>
                <a:latin typeface="Arial" panose="020B0604020202020204" pitchFamily="34" charset="0"/>
                <a:cs typeface="Arial" panose="020B0604020202020204" pitchFamily="34" charset="0"/>
              </a:rPr>
              <a:t>Hy</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Lạp</a:t>
            </a:r>
            <a:r>
              <a:rPr lang="en-US" sz="3500" b="1" u="sng" dirty="0">
                <a:solidFill>
                  <a:srgbClr val="0070C0"/>
                </a:solidFill>
                <a:latin typeface="Arial" panose="020B0604020202020204" pitchFamily="34" charset="0"/>
                <a:cs typeface="Arial" panose="020B0604020202020204" pitchFamily="34" charset="0"/>
              </a:rPr>
              <a:t> - La </a:t>
            </a:r>
            <a:r>
              <a:rPr lang="en-US" sz="3500" b="1" u="sng" dirty="0" err="1">
                <a:solidFill>
                  <a:srgbClr val="0070C0"/>
                </a:solidFill>
                <a:latin typeface="Arial" panose="020B0604020202020204" pitchFamily="34" charset="0"/>
                <a:cs typeface="Arial" panose="020B0604020202020204" pitchFamily="34" charset="0"/>
              </a:rPr>
              <a:t>Mã</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thời</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cổ</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đại</a:t>
            </a:r>
            <a:endParaRPr lang="en-US" sz="3500" b="1"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39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p:nvPr/>
        </p:nvSpPr>
        <p:spPr>
          <a:xfrm>
            <a:off x="1" y="1"/>
            <a:ext cx="12192000" cy="6858000"/>
          </a:xfrm>
          <a:prstGeom prst="rect">
            <a:avLst/>
          </a:prstGeom>
          <a:solidFill>
            <a:srgbClr val="9DA421">
              <a:alpha val="19608"/>
            </a:srgbClr>
          </a:solidFill>
        </p:spPr>
      </p:sp>
      <p:sp>
        <p:nvSpPr>
          <p:cNvPr id="6" name="Rectangle 5">
            <a:extLst>
              <a:ext uri="{FF2B5EF4-FFF2-40B4-BE49-F238E27FC236}">
                <a16:creationId xmlns:a16="http://schemas.microsoft.com/office/drawing/2014/main" id="{05481253-9F75-F2AA-4FD2-779D43B1F3FC}"/>
              </a:ext>
            </a:extLst>
          </p:cNvPr>
          <p:cNvSpPr/>
          <p:nvPr/>
        </p:nvSpPr>
        <p:spPr>
          <a:xfrm>
            <a:off x="1486495" y="240703"/>
            <a:ext cx="9219010" cy="1015663"/>
          </a:xfrm>
          <a:prstGeom prst="rect">
            <a:avLst/>
          </a:prstGeom>
        </p:spPr>
        <p:txBody>
          <a:bodyPr wrap="square">
            <a:spAutoFit/>
          </a:bodyPr>
          <a:lstStyle/>
          <a:p>
            <a:pPr algn="ctr" defTabSz="914378">
              <a:buClr>
                <a:srgbClr val="000000"/>
              </a:buClr>
              <a:defRPr/>
            </a:pPr>
            <a:r>
              <a:rPr lang="en-US" sz="3000" b="1" kern="0" dirty="0">
                <a:solidFill>
                  <a:srgbClr val="A01127"/>
                </a:solidFill>
                <a:latin typeface="Times New Roman" panose="02020603050405020304" pitchFamily="18" charset="0"/>
                <a:cs typeface="Times New Roman" panose="02020603050405020304" pitchFamily="18" charset="0"/>
                <a:sym typeface="PT Serif"/>
              </a:rPr>
              <a:t>BÀI 5: </a:t>
            </a:r>
            <a:r>
              <a:rPr lang="vi-VN" sz="3000" b="1" kern="0" dirty="0">
                <a:solidFill>
                  <a:srgbClr val="A01127"/>
                </a:solidFill>
                <a:latin typeface="Times New Roman" panose="02020603050405020304" pitchFamily="18" charset="0"/>
                <a:cs typeface="Times New Roman" panose="02020603050405020304" pitchFamily="18" charset="0"/>
                <a:sym typeface="PT Serif"/>
              </a:rPr>
              <a:t>MỘT SỐ NỀN VĂN MINH PHƯƠNG TÂY THỜI CỔ - TRUNG ĐẠI</a:t>
            </a:r>
          </a:p>
        </p:txBody>
      </p:sp>
      <p:sp>
        <p:nvSpPr>
          <p:cNvPr id="7" name="Rectangle 6"/>
          <p:cNvSpPr/>
          <p:nvPr/>
        </p:nvSpPr>
        <p:spPr>
          <a:xfrm>
            <a:off x="1524000" y="1518714"/>
            <a:ext cx="9219010" cy="923330"/>
          </a:xfrm>
          <a:prstGeom prst="rect">
            <a:avLst/>
          </a:prstGeom>
        </p:spPr>
        <p:txBody>
          <a:bodyPr wrap="square">
            <a:spAutoFit/>
          </a:bodyPr>
          <a:lstStyle/>
          <a:p>
            <a:pPr algn="just"/>
            <a:r>
              <a:rPr lang="en-US" sz="2700" b="1" u="sng" dirty="0">
                <a:solidFill>
                  <a:srgbClr val="0070C0"/>
                </a:solidFill>
                <a:latin typeface="Times New Roman" panose="02020603050405020304" pitchFamily="18" charset="0"/>
                <a:cs typeface="Times New Roman" panose="02020603050405020304" pitchFamily="18" charset="0"/>
              </a:rPr>
              <a:t>1. </a:t>
            </a:r>
            <a:r>
              <a:rPr lang="en-US" sz="2700" b="1" u="sng" dirty="0" err="1">
                <a:solidFill>
                  <a:srgbClr val="0070C0"/>
                </a:solidFill>
                <a:latin typeface="Times New Roman" panose="02020603050405020304" pitchFamily="18" charset="0"/>
                <a:cs typeface="Times New Roman" panose="02020603050405020304" pitchFamily="18" charset="0"/>
              </a:rPr>
              <a:t>Thành</a:t>
            </a:r>
            <a:r>
              <a:rPr lang="en-US" sz="2700" b="1" u="sng" dirty="0">
                <a:solidFill>
                  <a:srgbClr val="0070C0"/>
                </a:solidFill>
                <a:latin typeface="Times New Roman" panose="02020603050405020304" pitchFamily="18" charset="0"/>
                <a:cs typeface="Times New Roman" panose="02020603050405020304" pitchFamily="18" charset="0"/>
              </a:rPr>
              <a:t> </a:t>
            </a:r>
            <a:r>
              <a:rPr lang="en-US" sz="2700" b="1" u="sng" dirty="0" err="1">
                <a:solidFill>
                  <a:srgbClr val="0070C0"/>
                </a:solidFill>
                <a:latin typeface="Times New Roman" panose="02020603050405020304" pitchFamily="18" charset="0"/>
                <a:cs typeface="Times New Roman" panose="02020603050405020304" pitchFamily="18" charset="0"/>
              </a:rPr>
              <a:t>tựu</a:t>
            </a:r>
            <a:r>
              <a:rPr lang="en-US" sz="2700" b="1" u="sng" dirty="0">
                <a:solidFill>
                  <a:srgbClr val="0070C0"/>
                </a:solidFill>
                <a:latin typeface="Times New Roman" panose="02020603050405020304" pitchFamily="18" charset="0"/>
                <a:cs typeface="Times New Roman" panose="02020603050405020304" pitchFamily="18" charset="0"/>
              </a:rPr>
              <a:t> </a:t>
            </a:r>
            <a:r>
              <a:rPr lang="en-US" sz="2700" b="1" u="sng" dirty="0" err="1">
                <a:solidFill>
                  <a:srgbClr val="0070C0"/>
                </a:solidFill>
                <a:latin typeface="Times New Roman" panose="02020603050405020304" pitchFamily="18" charset="0"/>
                <a:cs typeface="Times New Roman" panose="02020603050405020304" pitchFamily="18" charset="0"/>
              </a:rPr>
              <a:t>tiêu</a:t>
            </a:r>
            <a:r>
              <a:rPr lang="en-US" sz="2700" b="1" u="sng" dirty="0">
                <a:solidFill>
                  <a:srgbClr val="0070C0"/>
                </a:solidFill>
                <a:latin typeface="Times New Roman" panose="02020603050405020304" pitchFamily="18" charset="0"/>
                <a:cs typeface="Times New Roman" panose="02020603050405020304" pitchFamily="18" charset="0"/>
              </a:rPr>
              <a:t> </a:t>
            </a:r>
            <a:r>
              <a:rPr lang="en-US" sz="2700" b="1" u="sng" dirty="0" err="1">
                <a:solidFill>
                  <a:srgbClr val="0070C0"/>
                </a:solidFill>
                <a:latin typeface="Times New Roman" panose="02020603050405020304" pitchFamily="18" charset="0"/>
                <a:cs typeface="Times New Roman" panose="02020603050405020304" pitchFamily="18" charset="0"/>
              </a:rPr>
              <a:t>biểu</a:t>
            </a:r>
            <a:r>
              <a:rPr lang="en-US" sz="2700" b="1" u="sng" dirty="0">
                <a:solidFill>
                  <a:srgbClr val="0070C0"/>
                </a:solidFill>
                <a:latin typeface="Times New Roman" panose="02020603050405020304" pitchFamily="18" charset="0"/>
                <a:cs typeface="Times New Roman" panose="02020603050405020304" pitchFamily="18" charset="0"/>
              </a:rPr>
              <a:t> </a:t>
            </a:r>
            <a:r>
              <a:rPr lang="en-US" sz="2700" b="1" u="sng" dirty="0" err="1">
                <a:solidFill>
                  <a:srgbClr val="0070C0"/>
                </a:solidFill>
                <a:latin typeface="Times New Roman" panose="02020603050405020304" pitchFamily="18" charset="0"/>
                <a:cs typeface="Times New Roman" panose="02020603050405020304" pitchFamily="18" charset="0"/>
              </a:rPr>
              <a:t>của</a:t>
            </a:r>
            <a:r>
              <a:rPr lang="en-US" sz="2700" b="1" u="sng" dirty="0">
                <a:solidFill>
                  <a:srgbClr val="0070C0"/>
                </a:solidFill>
                <a:latin typeface="Times New Roman" panose="02020603050405020304" pitchFamily="18" charset="0"/>
                <a:cs typeface="Times New Roman" panose="02020603050405020304" pitchFamily="18" charset="0"/>
              </a:rPr>
              <a:t> </a:t>
            </a:r>
            <a:r>
              <a:rPr lang="en-US" sz="2700" b="1" u="sng" dirty="0" err="1">
                <a:solidFill>
                  <a:srgbClr val="0070C0"/>
                </a:solidFill>
                <a:latin typeface="Times New Roman" panose="02020603050405020304" pitchFamily="18" charset="0"/>
                <a:cs typeface="Times New Roman" panose="02020603050405020304" pitchFamily="18" charset="0"/>
              </a:rPr>
              <a:t>văn</a:t>
            </a:r>
            <a:r>
              <a:rPr lang="en-US" sz="2700" b="1" u="sng" dirty="0">
                <a:solidFill>
                  <a:srgbClr val="0070C0"/>
                </a:solidFill>
                <a:latin typeface="Times New Roman" panose="02020603050405020304" pitchFamily="18" charset="0"/>
                <a:cs typeface="Times New Roman" panose="02020603050405020304" pitchFamily="18" charset="0"/>
              </a:rPr>
              <a:t> minh </a:t>
            </a:r>
            <a:r>
              <a:rPr lang="en-US" sz="2700" b="1" u="sng" dirty="0" err="1">
                <a:solidFill>
                  <a:srgbClr val="0070C0"/>
                </a:solidFill>
                <a:latin typeface="Times New Roman" panose="02020603050405020304" pitchFamily="18" charset="0"/>
                <a:cs typeface="Times New Roman" panose="02020603050405020304" pitchFamily="18" charset="0"/>
              </a:rPr>
              <a:t>Hy</a:t>
            </a:r>
            <a:r>
              <a:rPr lang="en-US" sz="2700" b="1" u="sng" dirty="0">
                <a:solidFill>
                  <a:srgbClr val="0070C0"/>
                </a:solidFill>
                <a:latin typeface="Times New Roman" panose="02020603050405020304" pitchFamily="18" charset="0"/>
                <a:cs typeface="Times New Roman" panose="02020603050405020304" pitchFamily="18" charset="0"/>
              </a:rPr>
              <a:t> </a:t>
            </a:r>
            <a:r>
              <a:rPr lang="en-US" sz="2700" b="1" u="sng" dirty="0" err="1">
                <a:solidFill>
                  <a:srgbClr val="0070C0"/>
                </a:solidFill>
                <a:latin typeface="Times New Roman" panose="02020603050405020304" pitchFamily="18" charset="0"/>
                <a:cs typeface="Times New Roman" panose="02020603050405020304" pitchFamily="18" charset="0"/>
              </a:rPr>
              <a:t>Lạp</a:t>
            </a:r>
            <a:r>
              <a:rPr lang="en-US" sz="2700" b="1" u="sng" dirty="0">
                <a:solidFill>
                  <a:srgbClr val="0070C0"/>
                </a:solidFill>
                <a:latin typeface="Times New Roman" panose="02020603050405020304" pitchFamily="18" charset="0"/>
                <a:cs typeface="Times New Roman" panose="02020603050405020304" pitchFamily="18" charset="0"/>
              </a:rPr>
              <a:t> - La </a:t>
            </a:r>
            <a:r>
              <a:rPr lang="en-US" sz="2700" b="1" u="sng" dirty="0" err="1">
                <a:solidFill>
                  <a:srgbClr val="0070C0"/>
                </a:solidFill>
                <a:latin typeface="Times New Roman" panose="02020603050405020304" pitchFamily="18" charset="0"/>
                <a:cs typeface="Times New Roman" panose="02020603050405020304" pitchFamily="18" charset="0"/>
              </a:rPr>
              <a:t>Mã</a:t>
            </a:r>
            <a:r>
              <a:rPr lang="en-US" sz="2700" b="1" u="sng" dirty="0">
                <a:solidFill>
                  <a:srgbClr val="0070C0"/>
                </a:solidFill>
                <a:latin typeface="Times New Roman" panose="02020603050405020304" pitchFamily="18" charset="0"/>
                <a:cs typeface="Times New Roman" panose="02020603050405020304" pitchFamily="18" charset="0"/>
              </a:rPr>
              <a:t> </a:t>
            </a:r>
            <a:r>
              <a:rPr lang="en-US" sz="2700" b="1" u="sng" dirty="0" err="1">
                <a:solidFill>
                  <a:srgbClr val="0070C0"/>
                </a:solidFill>
                <a:latin typeface="Times New Roman" panose="02020603050405020304" pitchFamily="18" charset="0"/>
                <a:cs typeface="Times New Roman" panose="02020603050405020304" pitchFamily="18" charset="0"/>
              </a:rPr>
              <a:t>thời</a:t>
            </a:r>
            <a:r>
              <a:rPr lang="en-US" sz="2700" b="1" u="sng" dirty="0">
                <a:solidFill>
                  <a:srgbClr val="0070C0"/>
                </a:solidFill>
                <a:latin typeface="Times New Roman" panose="02020603050405020304" pitchFamily="18" charset="0"/>
                <a:cs typeface="Times New Roman" panose="02020603050405020304" pitchFamily="18" charset="0"/>
              </a:rPr>
              <a:t> </a:t>
            </a:r>
            <a:r>
              <a:rPr lang="en-US" sz="2700" b="1" u="sng" dirty="0" err="1">
                <a:solidFill>
                  <a:srgbClr val="0070C0"/>
                </a:solidFill>
                <a:latin typeface="Times New Roman" panose="02020603050405020304" pitchFamily="18" charset="0"/>
                <a:cs typeface="Times New Roman" panose="02020603050405020304" pitchFamily="18" charset="0"/>
              </a:rPr>
              <a:t>cổ</a:t>
            </a:r>
            <a:r>
              <a:rPr lang="en-US" sz="2700" b="1" u="sng" dirty="0">
                <a:solidFill>
                  <a:srgbClr val="0070C0"/>
                </a:solidFill>
                <a:latin typeface="Times New Roman" panose="02020603050405020304" pitchFamily="18" charset="0"/>
                <a:cs typeface="Times New Roman" panose="02020603050405020304" pitchFamily="18" charset="0"/>
              </a:rPr>
              <a:t> </a:t>
            </a:r>
            <a:r>
              <a:rPr lang="en-US" sz="2700" b="1" u="sng" dirty="0" err="1">
                <a:solidFill>
                  <a:srgbClr val="0070C0"/>
                </a:solidFill>
                <a:latin typeface="Times New Roman" panose="02020603050405020304" pitchFamily="18" charset="0"/>
                <a:cs typeface="Times New Roman" panose="02020603050405020304" pitchFamily="18" charset="0"/>
              </a:rPr>
              <a:t>đại</a:t>
            </a:r>
            <a:endParaRPr lang="en-US" sz="2700" b="1" u="sng" dirty="0">
              <a:solidFill>
                <a:srgbClr val="0070C0"/>
              </a:solidFill>
            </a:endParaRPr>
          </a:p>
        </p:txBody>
      </p:sp>
      <p:sp>
        <p:nvSpPr>
          <p:cNvPr id="8" name="TextBox 7"/>
          <p:cNvSpPr txBox="1"/>
          <p:nvPr/>
        </p:nvSpPr>
        <p:spPr>
          <a:xfrm>
            <a:off x="1654149" y="2458831"/>
            <a:ext cx="4479357" cy="3785652"/>
          </a:xfrm>
          <a:prstGeom prst="rect">
            <a:avLst/>
          </a:prstGeom>
          <a:noFill/>
        </p:spPr>
        <p:txBody>
          <a:bodyPr wrap="square" rtlCol="0">
            <a:spAutoFit/>
          </a:bodyPr>
          <a:lstStyle/>
          <a:p>
            <a:pPr algn="just"/>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Chữ</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viết</a:t>
            </a:r>
            <a:endParaRPr lang="en-US" sz="3000" dirty="0">
              <a:solidFill>
                <a:srgbClr val="0070C0"/>
              </a:solidFill>
              <a:latin typeface="Times New Roman" panose="02020603050405020304" pitchFamily="18" charset="0"/>
              <a:cs typeface="Times New Roman" panose="02020603050405020304" pitchFamily="18" charset="0"/>
            </a:endParaRPr>
          </a:p>
          <a:p>
            <a:pPr algn="just"/>
            <a:r>
              <a:rPr lang="en-US" sz="3000" dirty="0">
                <a:solidFill>
                  <a:srgbClr val="0070C0"/>
                </a:solidFill>
                <a:latin typeface="Times New Roman" panose="02020603050405020304" pitchFamily="18" charset="0"/>
                <a:cs typeface="Times New Roman" panose="02020603050405020304" pitchFamily="18" charset="0"/>
              </a:rPr>
              <a:t>-</a:t>
            </a:r>
            <a:r>
              <a:rPr lang="x-none" sz="3000" dirty="0">
                <a:solidFill>
                  <a:srgbClr val="0070C0"/>
                </a:solidFill>
                <a:latin typeface="Times New Roman" panose="02020603050405020304" pitchFamily="18" charset="0"/>
                <a:cs typeface="Times New Roman" panose="02020603050405020304" pitchFamily="18" charset="0"/>
              </a:rPr>
              <a:t> Hệ thống chữ  La tinh ra đời dựa trên cơ sở tiếp thu chữ cái của người Hy Lạp</a:t>
            </a:r>
            <a:r>
              <a:rPr lang="en-US" sz="3000" dirty="0">
                <a:solidFill>
                  <a:srgbClr val="0070C0"/>
                </a:solidFill>
                <a:latin typeface="Times New Roman" panose="02020603050405020304" pitchFamily="18" charset="0"/>
                <a:cs typeface="Times New Roman" panose="02020603050405020304" pitchFamily="18" charset="0"/>
              </a:rPr>
              <a:t>.</a:t>
            </a:r>
          </a:p>
          <a:p>
            <a:pPr algn="just"/>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Họ</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cũng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dùng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chữ</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cái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để</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tạo</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ra</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chữ</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số</a:t>
            </a:r>
            <a:r>
              <a:rPr lang="en-US" sz="3000" dirty="0">
                <a:solidFill>
                  <a:srgbClr val="0070C0"/>
                </a:solidFill>
                <a:latin typeface="Times New Roman" panose="02020603050405020304" pitchFamily="18" charset="0"/>
                <a:cs typeface="Times New Roman" panose="02020603050405020304" pitchFamily="18" charset="0"/>
              </a:rPr>
              <a:t> La </a:t>
            </a:r>
            <a:r>
              <a:rPr lang="en-US" sz="3000" dirty="0" err="1">
                <a:solidFill>
                  <a:srgbClr val="0070C0"/>
                </a:solidFill>
                <a:latin typeface="Times New Roman" panose="02020603050405020304" pitchFamily="18" charset="0"/>
                <a:cs typeface="Times New Roman" panose="02020603050405020304" pitchFamily="18" charset="0"/>
              </a:rPr>
              <a:t>Mã</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còn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được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sử</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dụng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cho</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đến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ngày</a:t>
            </a:r>
            <a:r>
              <a:rPr lang="en-US" sz="3000" dirty="0">
                <a:solidFill>
                  <a:srgbClr val="0070C0"/>
                </a:solidFill>
                <a:latin typeface="Times New Roman" panose="02020603050405020304" pitchFamily="18" charset="0"/>
                <a:cs typeface="Times New Roman" panose="02020603050405020304" pitchFamily="18" charset="0"/>
              </a:rPr>
              <a:t> nay. </a:t>
            </a:r>
          </a:p>
        </p:txBody>
      </p:sp>
      <p:pic>
        <p:nvPicPr>
          <p:cNvPr id="9" name="Picture 17">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81079" y="5411816"/>
            <a:ext cx="312530" cy="1446185"/>
          </a:xfrm>
          <a:prstGeom prst="rect">
            <a:avLst/>
          </a:prstGeom>
        </p:spPr>
      </p:pic>
      <p:grpSp>
        <p:nvGrpSpPr>
          <p:cNvPr id="12" name="Group 11">
            <a:extLst>
              <a:ext uri="{FF2B5EF4-FFF2-40B4-BE49-F238E27FC236}">
                <a16:creationId xmlns:a16="http://schemas.microsoft.com/office/drawing/2014/main" id="{CA7306AB-4040-E4DF-593E-5570206E1081}"/>
              </a:ext>
            </a:extLst>
          </p:cNvPr>
          <p:cNvGrpSpPr/>
          <p:nvPr/>
        </p:nvGrpSpPr>
        <p:grpSpPr>
          <a:xfrm>
            <a:off x="6378804" y="2326066"/>
            <a:ext cx="3943874" cy="5375085"/>
            <a:chOff x="10210799" y="1286767"/>
            <a:chExt cx="7280055" cy="9802631"/>
          </a:xfrm>
        </p:grpSpPr>
        <p:sp>
          <p:nvSpPr>
            <p:cNvPr id="13" name="TextBox 12">
              <a:extLst>
                <a:ext uri="{FF2B5EF4-FFF2-40B4-BE49-F238E27FC236}">
                  <a16:creationId xmlns:a16="http://schemas.microsoft.com/office/drawing/2014/main" id="{8DF34CAA-F22E-A724-AAF2-2A927BDE2359}"/>
                </a:ext>
              </a:extLst>
            </p:cNvPr>
            <p:cNvSpPr txBox="1"/>
            <p:nvPr/>
          </p:nvSpPr>
          <p:spPr>
            <a:xfrm>
              <a:off x="10210799" y="8226783"/>
              <a:ext cx="7280055" cy="2862615"/>
            </a:xfrm>
            <a:prstGeom prst="rect">
              <a:avLst/>
            </a:prstGeom>
            <a:noFill/>
          </p:spPr>
          <p:txBody>
            <a:bodyPr wrap="square">
              <a:spAutoFit/>
            </a:bodyPr>
            <a:lstStyle/>
            <a:p>
              <a:pPr algn="ctr" defTabSz="914400">
                <a:lnSpc>
                  <a:spcPct val="150000"/>
                </a:lnSpc>
                <a:spcBef>
                  <a:spcPts val="300"/>
                </a:spcBef>
                <a:spcAft>
                  <a:spcPts val="300"/>
                </a:spcAft>
                <a:defRPr/>
              </a:pPr>
              <a:r>
                <a:rPr lang="en-US" sz="3200" i="1">
                  <a:solidFill>
                    <a:srgbClr val="000000"/>
                  </a:solidFill>
                  <a:latin typeface="Arial" panose="020B0604020202020204" pitchFamily="34" charset="0"/>
                  <a:ea typeface="Calibri" panose="020F0502020204030204" pitchFamily="34" charset="0"/>
                  <a:cs typeface="Arial" panose="020B0604020202020204" pitchFamily="34" charset="0"/>
                </a:rPr>
                <a:t>Bảng chữ cái cổ của Hy Lạp – La Mã</a:t>
              </a:r>
            </a:p>
          </p:txBody>
        </p:sp>
        <p:pic>
          <p:nvPicPr>
            <p:cNvPr id="14" name="Picture 13">
              <a:extLst>
                <a:ext uri="{FF2B5EF4-FFF2-40B4-BE49-F238E27FC236}">
                  <a16:creationId xmlns:a16="http://schemas.microsoft.com/office/drawing/2014/main" id="{18680529-9C4A-2D78-5B9C-0EC68A4714AA}"/>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303212" y="1286767"/>
              <a:ext cx="5636538" cy="6940016"/>
            </a:xfrm>
            <a:prstGeom prst="rect">
              <a:avLst/>
            </a:prstGeom>
          </p:spPr>
        </p:pic>
      </p:grpSp>
    </p:spTree>
    <p:extLst>
      <p:ext uri="{BB962C8B-B14F-4D97-AF65-F5344CB8AC3E}">
        <p14:creationId xmlns:p14="http://schemas.microsoft.com/office/powerpoint/2010/main" val="42945058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2" y="39610"/>
            <a:ext cx="12192000" cy="1323439"/>
          </a:xfrm>
          <a:prstGeom prst="rect">
            <a:avLst/>
          </a:prstGeom>
        </p:spPr>
        <p:txBody>
          <a:bodyPr wrap="square">
            <a:spAutoFit/>
          </a:bodyPr>
          <a:lstStyle/>
          <a:p>
            <a:pPr algn="just"/>
            <a:r>
              <a:rPr lang="en-US" sz="4000" b="1" u="sng" dirty="0">
                <a:solidFill>
                  <a:srgbClr val="0070C0"/>
                </a:solidFill>
                <a:latin typeface="Arial" panose="020B0604020202020204" pitchFamily="34" charset="0"/>
                <a:cs typeface="Arial" panose="020B0604020202020204" pitchFamily="34" charset="0"/>
              </a:rPr>
              <a:t>1. </a:t>
            </a:r>
            <a:r>
              <a:rPr lang="en-US" sz="4000" b="1" u="sng" dirty="0" err="1">
                <a:solidFill>
                  <a:srgbClr val="0070C0"/>
                </a:solidFill>
                <a:latin typeface="Arial" panose="020B0604020202020204" pitchFamily="34" charset="0"/>
                <a:cs typeface="Arial" panose="020B0604020202020204" pitchFamily="34" charset="0"/>
              </a:rPr>
              <a:t>Thành</a:t>
            </a:r>
            <a:r>
              <a:rPr lang="en-US" sz="4000" b="1" u="sng" dirty="0">
                <a:solidFill>
                  <a:srgbClr val="0070C0"/>
                </a:solidFill>
                <a:latin typeface="Arial" panose="020B0604020202020204" pitchFamily="34" charset="0"/>
                <a:cs typeface="Arial" panose="020B0604020202020204" pitchFamily="34" charset="0"/>
              </a:rPr>
              <a:t> </a:t>
            </a:r>
            <a:r>
              <a:rPr lang="en-US" sz="4000" b="1" u="sng" dirty="0" err="1">
                <a:solidFill>
                  <a:srgbClr val="0070C0"/>
                </a:solidFill>
                <a:latin typeface="Arial" panose="020B0604020202020204" pitchFamily="34" charset="0"/>
                <a:cs typeface="Arial" panose="020B0604020202020204" pitchFamily="34" charset="0"/>
              </a:rPr>
              <a:t>tựu</a:t>
            </a:r>
            <a:r>
              <a:rPr lang="en-US" sz="4000" b="1" u="sng" dirty="0">
                <a:solidFill>
                  <a:srgbClr val="0070C0"/>
                </a:solidFill>
                <a:latin typeface="Arial" panose="020B0604020202020204" pitchFamily="34" charset="0"/>
                <a:cs typeface="Arial" panose="020B0604020202020204" pitchFamily="34" charset="0"/>
              </a:rPr>
              <a:t> </a:t>
            </a:r>
            <a:r>
              <a:rPr lang="en-US" sz="4000" b="1" u="sng" dirty="0" err="1">
                <a:solidFill>
                  <a:srgbClr val="0070C0"/>
                </a:solidFill>
                <a:latin typeface="Arial" panose="020B0604020202020204" pitchFamily="34" charset="0"/>
                <a:cs typeface="Arial" panose="020B0604020202020204" pitchFamily="34" charset="0"/>
              </a:rPr>
              <a:t>tiêu</a:t>
            </a:r>
            <a:r>
              <a:rPr lang="en-US" sz="4000" b="1" u="sng" dirty="0">
                <a:solidFill>
                  <a:srgbClr val="0070C0"/>
                </a:solidFill>
                <a:latin typeface="Arial" panose="020B0604020202020204" pitchFamily="34" charset="0"/>
                <a:cs typeface="Arial" panose="020B0604020202020204" pitchFamily="34" charset="0"/>
              </a:rPr>
              <a:t> </a:t>
            </a:r>
            <a:r>
              <a:rPr lang="en-US" sz="4000" b="1" u="sng" dirty="0" err="1">
                <a:solidFill>
                  <a:srgbClr val="0070C0"/>
                </a:solidFill>
                <a:latin typeface="Arial" panose="020B0604020202020204" pitchFamily="34" charset="0"/>
                <a:cs typeface="Arial" panose="020B0604020202020204" pitchFamily="34" charset="0"/>
              </a:rPr>
              <a:t>biểu</a:t>
            </a:r>
            <a:r>
              <a:rPr lang="en-US" sz="4000" b="1" u="sng" dirty="0">
                <a:solidFill>
                  <a:srgbClr val="0070C0"/>
                </a:solidFill>
                <a:latin typeface="Arial" panose="020B0604020202020204" pitchFamily="34" charset="0"/>
                <a:cs typeface="Arial" panose="020B0604020202020204" pitchFamily="34" charset="0"/>
              </a:rPr>
              <a:t> </a:t>
            </a:r>
            <a:r>
              <a:rPr lang="en-US" sz="4000" b="1" u="sng" dirty="0" err="1">
                <a:solidFill>
                  <a:srgbClr val="0070C0"/>
                </a:solidFill>
                <a:latin typeface="Arial" panose="020B0604020202020204" pitchFamily="34" charset="0"/>
                <a:cs typeface="Arial" panose="020B0604020202020204" pitchFamily="34" charset="0"/>
              </a:rPr>
              <a:t>của</a:t>
            </a:r>
            <a:r>
              <a:rPr lang="en-US" sz="4000" b="1" u="sng" dirty="0">
                <a:solidFill>
                  <a:srgbClr val="0070C0"/>
                </a:solidFill>
                <a:latin typeface="Arial" panose="020B0604020202020204" pitchFamily="34" charset="0"/>
                <a:cs typeface="Arial" panose="020B0604020202020204" pitchFamily="34" charset="0"/>
              </a:rPr>
              <a:t> </a:t>
            </a:r>
            <a:r>
              <a:rPr lang="en-US" sz="4000" b="1" u="sng" dirty="0" err="1">
                <a:solidFill>
                  <a:srgbClr val="0070C0"/>
                </a:solidFill>
                <a:latin typeface="Arial" panose="020B0604020202020204" pitchFamily="34" charset="0"/>
                <a:cs typeface="Arial" panose="020B0604020202020204" pitchFamily="34" charset="0"/>
              </a:rPr>
              <a:t>văn</a:t>
            </a:r>
            <a:r>
              <a:rPr lang="en-US" sz="4000" b="1" u="sng" dirty="0">
                <a:solidFill>
                  <a:srgbClr val="0070C0"/>
                </a:solidFill>
                <a:latin typeface="Arial" panose="020B0604020202020204" pitchFamily="34" charset="0"/>
                <a:cs typeface="Arial" panose="020B0604020202020204" pitchFamily="34" charset="0"/>
              </a:rPr>
              <a:t> minh </a:t>
            </a:r>
            <a:r>
              <a:rPr lang="en-US" sz="4000" b="1" u="sng" dirty="0" err="1">
                <a:solidFill>
                  <a:srgbClr val="0070C0"/>
                </a:solidFill>
                <a:latin typeface="Arial" panose="020B0604020202020204" pitchFamily="34" charset="0"/>
                <a:cs typeface="Arial" panose="020B0604020202020204" pitchFamily="34" charset="0"/>
              </a:rPr>
              <a:t>Hy</a:t>
            </a:r>
            <a:r>
              <a:rPr lang="en-US" sz="4000" b="1" u="sng" dirty="0">
                <a:solidFill>
                  <a:srgbClr val="0070C0"/>
                </a:solidFill>
                <a:latin typeface="Arial" panose="020B0604020202020204" pitchFamily="34" charset="0"/>
                <a:cs typeface="Arial" panose="020B0604020202020204" pitchFamily="34" charset="0"/>
              </a:rPr>
              <a:t> </a:t>
            </a:r>
            <a:r>
              <a:rPr lang="en-US" sz="4000" b="1" u="sng" dirty="0" err="1">
                <a:solidFill>
                  <a:srgbClr val="0070C0"/>
                </a:solidFill>
                <a:latin typeface="Arial" panose="020B0604020202020204" pitchFamily="34" charset="0"/>
                <a:cs typeface="Arial" panose="020B0604020202020204" pitchFamily="34" charset="0"/>
              </a:rPr>
              <a:t>Lạp</a:t>
            </a:r>
            <a:r>
              <a:rPr lang="en-US" sz="4000" b="1" u="sng" dirty="0">
                <a:solidFill>
                  <a:srgbClr val="0070C0"/>
                </a:solidFill>
                <a:latin typeface="Arial" panose="020B0604020202020204" pitchFamily="34" charset="0"/>
                <a:cs typeface="Arial" panose="020B0604020202020204" pitchFamily="34" charset="0"/>
              </a:rPr>
              <a:t> - La </a:t>
            </a:r>
            <a:r>
              <a:rPr lang="en-US" sz="4000" b="1" u="sng" dirty="0" err="1">
                <a:solidFill>
                  <a:srgbClr val="0070C0"/>
                </a:solidFill>
                <a:latin typeface="Arial" panose="020B0604020202020204" pitchFamily="34" charset="0"/>
                <a:cs typeface="Arial" panose="020B0604020202020204" pitchFamily="34" charset="0"/>
              </a:rPr>
              <a:t>Mã</a:t>
            </a:r>
            <a:r>
              <a:rPr lang="en-US" sz="4000" b="1" u="sng" dirty="0">
                <a:solidFill>
                  <a:srgbClr val="0070C0"/>
                </a:solidFill>
                <a:latin typeface="Arial" panose="020B0604020202020204" pitchFamily="34" charset="0"/>
                <a:cs typeface="Arial" panose="020B0604020202020204" pitchFamily="34" charset="0"/>
              </a:rPr>
              <a:t> </a:t>
            </a:r>
            <a:r>
              <a:rPr lang="en-US" sz="4000" b="1" u="sng" dirty="0" err="1">
                <a:solidFill>
                  <a:srgbClr val="0070C0"/>
                </a:solidFill>
                <a:latin typeface="Arial" panose="020B0604020202020204" pitchFamily="34" charset="0"/>
                <a:cs typeface="Arial" panose="020B0604020202020204" pitchFamily="34" charset="0"/>
              </a:rPr>
              <a:t>thời</a:t>
            </a:r>
            <a:r>
              <a:rPr lang="en-US" sz="4000" b="1" u="sng" dirty="0">
                <a:solidFill>
                  <a:srgbClr val="0070C0"/>
                </a:solidFill>
                <a:latin typeface="Arial" panose="020B0604020202020204" pitchFamily="34" charset="0"/>
                <a:cs typeface="Arial" panose="020B0604020202020204" pitchFamily="34" charset="0"/>
              </a:rPr>
              <a:t> </a:t>
            </a:r>
            <a:r>
              <a:rPr lang="en-US" sz="4000" b="1" u="sng" dirty="0" err="1">
                <a:solidFill>
                  <a:srgbClr val="0070C0"/>
                </a:solidFill>
                <a:latin typeface="Arial" panose="020B0604020202020204" pitchFamily="34" charset="0"/>
                <a:cs typeface="Arial" panose="020B0604020202020204" pitchFamily="34" charset="0"/>
              </a:rPr>
              <a:t>cổ</a:t>
            </a:r>
            <a:r>
              <a:rPr lang="en-US" sz="4000" b="1" u="sng" dirty="0">
                <a:solidFill>
                  <a:srgbClr val="0070C0"/>
                </a:solidFill>
                <a:latin typeface="Arial" panose="020B0604020202020204" pitchFamily="34" charset="0"/>
                <a:cs typeface="Arial" panose="020B0604020202020204" pitchFamily="34" charset="0"/>
              </a:rPr>
              <a:t> </a:t>
            </a:r>
            <a:r>
              <a:rPr lang="en-US" sz="4000" b="1" u="sng" dirty="0" err="1">
                <a:solidFill>
                  <a:srgbClr val="0070C0"/>
                </a:solidFill>
                <a:latin typeface="Arial" panose="020B0604020202020204" pitchFamily="34" charset="0"/>
                <a:cs typeface="Arial" panose="020B0604020202020204" pitchFamily="34" charset="0"/>
              </a:rPr>
              <a:t>đại</a:t>
            </a:r>
            <a:endParaRPr lang="en-US" sz="4000" b="1" u="sng"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332509" y="1471912"/>
            <a:ext cx="3288146" cy="630942"/>
          </a:xfrm>
          <a:prstGeom prst="rect">
            <a:avLst/>
          </a:prstGeom>
          <a:noFill/>
        </p:spPr>
        <p:txBody>
          <a:bodyPr wrap="square" rtlCol="0">
            <a:spAutoFit/>
          </a:bodyPr>
          <a:lstStyle/>
          <a:p>
            <a:r>
              <a:rPr lang="en-US" sz="3500" dirty="0">
                <a:solidFill>
                  <a:schemeClr val="tx2"/>
                </a:solidFill>
                <a:latin typeface="Arial" panose="020B0604020202020204" pitchFamily="34" charset="0"/>
                <a:cs typeface="Arial" panose="020B0604020202020204" pitchFamily="34" charset="0"/>
              </a:rPr>
              <a:t>* </a:t>
            </a:r>
            <a:r>
              <a:rPr lang="en-US" sz="3500" dirty="0" err="1">
                <a:solidFill>
                  <a:schemeClr val="tx2"/>
                </a:solidFill>
                <a:latin typeface="Arial" panose="020B0604020202020204" pitchFamily="34" charset="0"/>
                <a:cs typeface="Arial" panose="020B0604020202020204" pitchFamily="34" charset="0"/>
              </a:rPr>
              <a:t>Văn</a:t>
            </a:r>
            <a:r>
              <a:rPr lang="en-US" sz="3500" dirty="0">
                <a:solidFill>
                  <a:schemeClr val="tx2"/>
                </a:solidFill>
                <a:latin typeface="Arial" panose="020B0604020202020204" pitchFamily="34" charset="0"/>
                <a:cs typeface="Arial" panose="020B0604020202020204" pitchFamily="34" charset="0"/>
              </a:rPr>
              <a:t> </a:t>
            </a:r>
            <a:r>
              <a:rPr lang="en-US" sz="3500" dirty="0" err="1">
                <a:solidFill>
                  <a:schemeClr val="tx2"/>
                </a:solidFill>
                <a:latin typeface="Arial" panose="020B0604020202020204" pitchFamily="34" charset="0"/>
                <a:cs typeface="Arial" panose="020B0604020202020204" pitchFamily="34" charset="0"/>
              </a:rPr>
              <a:t>học</a:t>
            </a:r>
            <a:endParaRPr lang="en-US" sz="3500"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124399" y="2211717"/>
            <a:ext cx="5363269" cy="4278094"/>
          </a:xfrm>
          <a:prstGeom prst="rect">
            <a:avLst/>
          </a:prstGeom>
          <a:noFill/>
        </p:spPr>
        <p:txBody>
          <a:bodyPr wrap="square" rtlCol="0">
            <a:spAutoFit/>
          </a:bodyPr>
          <a:lstStyle/>
          <a:p>
            <a:pPr algn="just"/>
            <a:r>
              <a:rPr lang="nl-NL" sz="3400" dirty="0">
                <a:solidFill>
                  <a:schemeClr val="tx2"/>
                </a:solidFill>
                <a:latin typeface="Arial" panose="020B0604020202020204" pitchFamily="34" charset="0"/>
                <a:cs typeface="Arial" panose="020B0604020202020204" pitchFamily="34" charset="0"/>
              </a:rPr>
              <a:t>- </a:t>
            </a:r>
            <a:r>
              <a:rPr lang="x-none" sz="3400" dirty="0">
                <a:solidFill>
                  <a:schemeClr val="tx2"/>
                </a:solidFill>
                <a:latin typeface="Arial" panose="020B0604020202020204" pitchFamily="34" charset="0"/>
                <a:cs typeface="Arial" panose="020B0604020202020204" pitchFamily="34" charset="0"/>
              </a:rPr>
              <a:t>Văn học Hy Lạp cổ đại phong phú, nhiều thể loại (sử thi, kịch, thần thoại,...).</a:t>
            </a:r>
            <a:endParaRPr lang="en-US" sz="3400" dirty="0">
              <a:solidFill>
                <a:schemeClr val="tx2"/>
              </a:solidFill>
              <a:latin typeface="Arial" panose="020B0604020202020204" pitchFamily="34" charset="0"/>
              <a:cs typeface="Arial" panose="020B0604020202020204" pitchFamily="34" charset="0"/>
            </a:endParaRPr>
          </a:p>
          <a:p>
            <a:pPr algn="just"/>
            <a:r>
              <a:rPr lang="x-none" sz="3400" dirty="0">
                <a:solidFill>
                  <a:schemeClr val="tx2"/>
                </a:solidFill>
                <a:latin typeface="Arial" panose="020B0604020202020204" pitchFamily="34" charset="0"/>
                <a:cs typeface="Arial" panose="020B0604020202020204" pitchFamily="34" charset="0"/>
              </a:rPr>
              <a:t>- Tiêu biểu là sử thi I-li-át và Ô-đi-xê của Hô-me, kịch Ơ-đíp làm vua của Xô-phốc-lơ.</a:t>
            </a:r>
            <a:endParaRPr lang="en-US" sz="3400" dirty="0">
              <a:solidFill>
                <a:schemeClr val="tx2"/>
              </a:solidFill>
              <a:latin typeface="Arial" panose="020B0604020202020204" pitchFamily="34" charset="0"/>
              <a:cs typeface="Arial" panose="020B0604020202020204" pitchFamily="34" charset="0"/>
            </a:endParaRPr>
          </a:p>
          <a:p>
            <a:pPr algn="just"/>
            <a:endParaRPr lang="en-US" sz="3400" dirty="0">
              <a:solidFill>
                <a:schemeClr val="tx2"/>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173BABFC-5DB8-2CCB-7295-3D6FEAC01871}"/>
              </a:ext>
            </a:extLst>
          </p:cNvPr>
          <p:cNvGrpSpPr/>
          <p:nvPr/>
        </p:nvGrpSpPr>
        <p:grpSpPr>
          <a:xfrm>
            <a:off x="5857123" y="1471912"/>
            <a:ext cx="6214803" cy="4902852"/>
            <a:chOff x="3307069" y="2117427"/>
            <a:chExt cx="15066232" cy="4145181"/>
          </a:xfrm>
        </p:grpSpPr>
        <p:pic>
          <p:nvPicPr>
            <p:cNvPr id="8" name="Picture 7" descr="Calendar&#10;&#10;Description automatically generated with medium confidence">
              <a:extLst>
                <a:ext uri="{FF2B5EF4-FFF2-40B4-BE49-F238E27FC236}">
                  <a16:creationId xmlns:a16="http://schemas.microsoft.com/office/drawing/2014/main" id="{4B481061-45DB-AEAB-529A-2265839A7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069" y="2117427"/>
              <a:ext cx="15066232" cy="4145181"/>
            </a:xfrm>
            <a:prstGeom prst="rect">
              <a:avLst/>
            </a:prstGeom>
          </p:spPr>
        </p:pic>
        <p:sp>
          <p:nvSpPr>
            <p:cNvPr id="9" name="Rectangle 8">
              <a:extLst>
                <a:ext uri="{FF2B5EF4-FFF2-40B4-BE49-F238E27FC236}">
                  <a16:creationId xmlns:a16="http://schemas.microsoft.com/office/drawing/2014/main" id="{82303451-A525-B690-2D1F-38FD076940AF}"/>
                </a:ext>
              </a:extLst>
            </p:cNvPr>
            <p:cNvSpPr/>
            <p:nvPr/>
          </p:nvSpPr>
          <p:spPr>
            <a:xfrm>
              <a:off x="9186830" y="5219840"/>
              <a:ext cx="6477132" cy="67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endParaRPr lang="vi-VN" sz="3600"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0380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2">
            <a:extLst>
              <a:ext uri="{FF2B5EF4-FFF2-40B4-BE49-F238E27FC236}">
                <a16:creationId xmlns:a16="http://schemas.microsoft.com/office/drawing/2014/main" id="{378CD669-3487-004A-AAD1-05106D449BFF}"/>
              </a:ext>
            </a:extLst>
          </p:cNvPr>
          <p:cNvGraphicFramePr>
            <a:graphicFrameLocks noGrp="1"/>
          </p:cNvGraphicFramePr>
          <p:nvPr>
            <p:extLst/>
          </p:nvPr>
        </p:nvGraphicFramePr>
        <p:xfrm>
          <a:off x="-1" y="1293092"/>
          <a:ext cx="12127345" cy="5479415"/>
        </p:xfrm>
        <a:graphic>
          <a:graphicData uri="http://schemas.openxmlformats.org/drawingml/2006/table">
            <a:tbl>
              <a:tblPr firstRow="1" bandRow="1">
                <a:tableStyleId>{93296810-A885-4BE3-A3E7-6D5BEEA58F35}</a:tableStyleId>
              </a:tblPr>
              <a:tblGrid>
                <a:gridCol w="3407295">
                  <a:extLst>
                    <a:ext uri="{9D8B030D-6E8A-4147-A177-3AD203B41FA5}">
                      <a16:colId xmlns:a16="http://schemas.microsoft.com/office/drawing/2014/main" val="732087513"/>
                    </a:ext>
                  </a:extLst>
                </a:gridCol>
                <a:gridCol w="8720050">
                  <a:extLst>
                    <a:ext uri="{9D8B030D-6E8A-4147-A177-3AD203B41FA5}">
                      <a16:colId xmlns:a16="http://schemas.microsoft.com/office/drawing/2014/main" val="4069365328"/>
                    </a:ext>
                  </a:extLst>
                </a:gridCol>
              </a:tblGrid>
              <a:tr h="709391">
                <a:tc>
                  <a:txBody>
                    <a:bodyPr/>
                    <a:lstStyle/>
                    <a:p>
                      <a:pPr algn="ctr"/>
                      <a:r>
                        <a:rPr lang="en-US" sz="27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LĨNH VỰC</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THÀNH TỰU</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8024975"/>
                  </a:ext>
                </a:extLst>
              </a:tr>
              <a:tr h="976980">
                <a:tc>
                  <a:txBody>
                    <a:bodyPr/>
                    <a:lstStyle/>
                    <a:p>
                      <a:r>
                        <a:rPr lang="en-US" sz="27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Chữ</a:t>
                      </a:r>
                      <a:r>
                        <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viết</a:t>
                      </a:r>
                      <a:r>
                        <a:rPr lang="en-US" sz="27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văn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2735950"/>
                  </a:ext>
                </a:extLst>
              </a:tr>
              <a:tr h="976980">
                <a:tc>
                  <a:txBody>
                    <a:bodyPr/>
                    <a:lstStyle/>
                    <a:p>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Tư</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tưởng</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tôn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giáo</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1069413"/>
                  </a:ext>
                </a:extLst>
              </a:tr>
              <a:tr h="14166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Lịch</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pháp</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thiên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văn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khoa</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1780205"/>
                  </a:ext>
                </a:extLst>
              </a:tr>
              <a:tr h="13994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Kiến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trúc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điêu</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khắc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thể</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thao</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8226188"/>
                  </a:ext>
                </a:extLst>
              </a:tr>
            </a:tbl>
          </a:graphicData>
        </a:graphic>
      </p:graphicFrame>
      <p:sp>
        <p:nvSpPr>
          <p:cNvPr id="5" name="Rounded Rectangle 4">
            <a:hlinkClick r:id="rId2" action="ppaction://hlinksldjump"/>
            <a:extLst>
              <a:ext uri="{FF2B5EF4-FFF2-40B4-BE49-F238E27FC236}">
                <a16:creationId xmlns:a16="http://schemas.microsoft.com/office/drawing/2014/main" id="{3C129F3D-AC2F-FA48-8487-4C4C89B18FE7}"/>
              </a:ext>
            </a:extLst>
          </p:cNvPr>
          <p:cNvSpPr/>
          <p:nvPr/>
        </p:nvSpPr>
        <p:spPr>
          <a:xfrm>
            <a:off x="6096000" y="2232085"/>
            <a:ext cx="23622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FF0000"/>
                </a:solidFill>
                <a:latin typeface="Times New Roman" panose="02020603050405020304" pitchFamily="18" charset="0"/>
                <a:cs typeface="Times New Roman" panose="02020603050405020304" pitchFamily="18" charset="0"/>
                <a:sym typeface="Arial"/>
                <a:hlinkClick r:id="rId3" action="ppaction://hlinksldjump"/>
              </a:rPr>
              <a:t>NHÓM</a:t>
            </a:r>
            <a:r>
              <a:rPr lang="x-none" sz="3600" b="1" kern="0" dirty="0">
                <a:solidFill>
                  <a:srgbClr val="FF0000"/>
                </a:solidFill>
                <a:latin typeface="Times New Roman" panose="02020603050405020304" pitchFamily="18" charset="0"/>
                <a:cs typeface="Times New Roman" panose="02020603050405020304" pitchFamily="18" charset="0"/>
                <a:sym typeface="Arial"/>
              </a:rPr>
              <a:t> 1</a:t>
            </a:r>
          </a:p>
        </p:txBody>
      </p:sp>
      <p:sp>
        <p:nvSpPr>
          <p:cNvPr id="6" name="Rounded Rectangle 5">
            <a:hlinkClick r:id="rId4" action="ppaction://hlinksldjump"/>
            <a:extLst>
              <a:ext uri="{FF2B5EF4-FFF2-40B4-BE49-F238E27FC236}">
                <a16:creationId xmlns:a16="http://schemas.microsoft.com/office/drawing/2014/main" id="{A50E6A42-652C-0146-BDDB-A14D3FE12651}"/>
              </a:ext>
            </a:extLst>
          </p:cNvPr>
          <p:cNvSpPr/>
          <p:nvPr/>
        </p:nvSpPr>
        <p:spPr>
          <a:xfrm>
            <a:off x="6096000" y="3171078"/>
            <a:ext cx="23622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0070C0"/>
                </a:solidFill>
                <a:latin typeface="Times New Roman" panose="02020603050405020304" pitchFamily="18" charset="0"/>
                <a:cs typeface="Times New Roman" panose="02020603050405020304" pitchFamily="18" charset="0"/>
                <a:sym typeface="Arial"/>
              </a:rPr>
              <a:t>NHÓM 2</a:t>
            </a:r>
          </a:p>
        </p:txBody>
      </p:sp>
      <p:sp>
        <p:nvSpPr>
          <p:cNvPr id="7" name="Rounded Rectangle 6">
            <a:hlinkClick r:id="rId5" action="ppaction://hlinksldjump"/>
            <a:extLst>
              <a:ext uri="{FF2B5EF4-FFF2-40B4-BE49-F238E27FC236}">
                <a16:creationId xmlns:a16="http://schemas.microsoft.com/office/drawing/2014/main" id="{F4B62623-AF94-314D-A289-C5D0BF0D5A7F}"/>
              </a:ext>
            </a:extLst>
          </p:cNvPr>
          <p:cNvSpPr/>
          <p:nvPr/>
        </p:nvSpPr>
        <p:spPr>
          <a:xfrm>
            <a:off x="6096000" y="4334860"/>
            <a:ext cx="2362200" cy="7905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00B050"/>
                </a:solidFill>
                <a:latin typeface="Times New Roman" panose="02020603050405020304" pitchFamily="18" charset="0"/>
                <a:cs typeface="Times New Roman" panose="02020603050405020304" pitchFamily="18" charset="0"/>
                <a:sym typeface="Arial"/>
              </a:rPr>
              <a:t>NHÓM 3</a:t>
            </a:r>
          </a:p>
        </p:txBody>
      </p:sp>
      <p:sp>
        <p:nvSpPr>
          <p:cNvPr id="8" name="Rounded Rectangle 7">
            <a:hlinkClick r:id="rId6" action="ppaction://hlinksldjump"/>
            <a:extLst>
              <a:ext uri="{FF2B5EF4-FFF2-40B4-BE49-F238E27FC236}">
                <a16:creationId xmlns:a16="http://schemas.microsoft.com/office/drawing/2014/main" id="{C6BDA0CD-4000-6D4D-882E-EBFA3A67D070}"/>
              </a:ext>
            </a:extLst>
          </p:cNvPr>
          <p:cNvSpPr/>
          <p:nvPr/>
        </p:nvSpPr>
        <p:spPr>
          <a:xfrm>
            <a:off x="6096000" y="5686329"/>
            <a:ext cx="23622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FF0000"/>
                </a:solidFill>
                <a:latin typeface="Times New Roman" panose="02020603050405020304" pitchFamily="18" charset="0"/>
                <a:cs typeface="Times New Roman" panose="02020603050405020304" pitchFamily="18" charset="0"/>
                <a:sym typeface="Arial"/>
              </a:rPr>
              <a:t>NHÓM 4</a:t>
            </a:r>
          </a:p>
        </p:txBody>
      </p:sp>
      <p:sp>
        <p:nvSpPr>
          <p:cNvPr id="9" name="Google Shape;1341;p44"/>
          <p:cNvSpPr txBox="1">
            <a:spLocks/>
          </p:cNvSpPr>
          <p:nvPr/>
        </p:nvSpPr>
        <p:spPr>
          <a:xfrm>
            <a:off x="0" y="88535"/>
            <a:ext cx="12192000" cy="650375"/>
          </a:xfrm>
          <a:prstGeom prst="rect">
            <a:avLst/>
          </a:prstGeom>
          <a:noFill/>
        </p:spPr>
        <p:txBody>
          <a:bodyPr spcFirstLastPara="1" vert="horz" wrap="square" lIns="91425" tIns="91425" rIns="91425" bIns="91425"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3500" b="1" u="sng" dirty="0">
                <a:solidFill>
                  <a:srgbClr val="0070C0"/>
                </a:solidFill>
                <a:latin typeface="Arial" panose="020B0604020202020204" pitchFamily="34" charset="0"/>
                <a:cs typeface="Arial" panose="020B0604020202020204" pitchFamily="34" charset="0"/>
              </a:rPr>
              <a:t> 1. </a:t>
            </a:r>
            <a:r>
              <a:rPr lang="en-US" sz="3500" b="1" u="sng" dirty="0" err="1">
                <a:solidFill>
                  <a:srgbClr val="0070C0"/>
                </a:solidFill>
                <a:latin typeface="Arial" panose="020B0604020202020204" pitchFamily="34" charset="0"/>
                <a:cs typeface="Arial" panose="020B0604020202020204" pitchFamily="34" charset="0"/>
              </a:rPr>
              <a:t>Thành</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tựu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tiêu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biểu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của</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văn</a:t>
            </a:r>
            <a:r>
              <a:rPr lang="en-US" sz="3500" b="1" u="sng" dirty="0">
                <a:solidFill>
                  <a:srgbClr val="0070C0"/>
                </a:solidFill>
                <a:latin typeface="Arial" panose="020B0604020202020204" pitchFamily="34" charset="0"/>
                <a:cs typeface="Arial" panose="020B0604020202020204" pitchFamily="34" charset="0"/>
              </a:rPr>
              <a:t> minh </a:t>
            </a:r>
            <a:r>
              <a:rPr lang="en-US" sz="3500" b="1" u="sng" dirty="0" err="1">
                <a:solidFill>
                  <a:srgbClr val="0070C0"/>
                </a:solidFill>
                <a:latin typeface="Arial" panose="020B0604020202020204" pitchFamily="34" charset="0"/>
                <a:cs typeface="Arial" panose="020B0604020202020204" pitchFamily="34" charset="0"/>
              </a:rPr>
              <a:t>Hy</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Lạp</a:t>
            </a:r>
            <a:r>
              <a:rPr lang="en-US" sz="3500" b="1" u="sng" dirty="0">
                <a:solidFill>
                  <a:srgbClr val="0070C0"/>
                </a:solidFill>
                <a:latin typeface="Arial" panose="020B0604020202020204" pitchFamily="34" charset="0"/>
                <a:cs typeface="Arial" panose="020B0604020202020204" pitchFamily="34" charset="0"/>
              </a:rPr>
              <a:t> - La </a:t>
            </a:r>
            <a:r>
              <a:rPr lang="en-US" sz="3500" b="1" u="sng" dirty="0" err="1">
                <a:solidFill>
                  <a:srgbClr val="0070C0"/>
                </a:solidFill>
                <a:latin typeface="Arial" panose="020B0604020202020204" pitchFamily="34" charset="0"/>
                <a:cs typeface="Arial" panose="020B0604020202020204" pitchFamily="34" charset="0"/>
              </a:rPr>
              <a:t>Mã</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thời</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cổ</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đại</a:t>
            </a:r>
            <a:endParaRPr lang="en-US" sz="3500" b="1"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978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50" y="40895"/>
            <a:ext cx="11942619" cy="1169551"/>
          </a:xfrm>
          <a:prstGeom prst="rect">
            <a:avLst/>
          </a:prstGeom>
        </p:spPr>
        <p:txBody>
          <a:bodyPr wrap="square">
            <a:spAutoFit/>
          </a:bodyPr>
          <a:lstStyle/>
          <a:p>
            <a:pPr algn="just"/>
            <a:r>
              <a:rPr lang="en-US" sz="3500" b="1" u="sng" dirty="0">
                <a:solidFill>
                  <a:srgbClr val="0070C0"/>
                </a:solidFill>
                <a:latin typeface="Arial" panose="020B0604020202020204" pitchFamily="34" charset="0"/>
                <a:cs typeface="Arial" panose="020B0604020202020204" pitchFamily="34" charset="0"/>
              </a:rPr>
              <a:t>1. </a:t>
            </a:r>
            <a:r>
              <a:rPr lang="en-US" sz="3500" b="1" u="sng" dirty="0" err="1">
                <a:solidFill>
                  <a:srgbClr val="0070C0"/>
                </a:solidFill>
                <a:latin typeface="Arial" panose="020B0604020202020204" pitchFamily="34" charset="0"/>
                <a:cs typeface="Arial" panose="020B0604020202020204" pitchFamily="34" charset="0"/>
              </a:rPr>
              <a:t>Thành</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tựu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tiêu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biểu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của</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văn</a:t>
            </a:r>
            <a:r>
              <a:rPr lang="en-US" sz="3500" b="1" u="sng" dirty="0">
                <a:solidFill>
                  <a:srgbClr val="0070C0"/>
                </a:solidFill>
                <a:latin typeface="Arial" panose="020B0604020202020204" pitchFamily="34" charset="0"/>
                <a:cs typeface="Arial" panose="020B0604020202020204" pitchFamily="34" charset="0"/>
              </a:rPr>
              <a:t> minh </a:t>
            </a:r>
            <a:r>
              <a:rPr lang="en-US" sz="3500" b="1" u="sng" dirty="0" err="1">
                <a:solidFill>
                  <a:srgbClr val="0070C0"/>
                </a:solidFill>
                <a:latin typeface="Arial" panose="020B0604020202020204" pitchFamily="34" charset="0"/>
                <a:cs typeface="Arial" panose="020B0604020202020204" pitchFamily="34" charset="0"/>
              </a:rPr>
              <a:t>Hy</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Lạp</a:t>
            </a:r>
            <a:r>
              <a:rPr lang="en-US" sz="3500" b="1" u="sng" dirty="0">
                <a:solidFill>
                  <a:srgbClr val="0070C0"/>
                </a:solidFill>
                <a:latin typeface="Arial" panose="020B0604020202020204" pitchFamily="34" charset="0"/>
                <a:cs typeface="Arial" panose="020B0604020202020204" pitchFamily="34" charset="0"/>
              </a:rPr>
              <a:t> - La </a:t>
            </a:r>
            <a:r>
              <a:rPr lang="en-US" sz="3500" b="1" u="sng" dirty="0" err="1">
                <a:solidFill>
                  <a:srgbClr val="0070C0"/>
                </a:solidFill>
                <a:latin typeface="Arial" panose="020B0604020202020204" pitchFamily="34" charset="0"/>
                <a:cs typeface="Arial" panose="020B0604020202020204" pitchFamily="34" charset="0"/>
              </a:rPr>
              <a:t>Mã</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thời</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cổ</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đại</a:t>
            </a:r>
            <a:endParaRPr lang="en-US" sz="3500" b="1" u="sng" dirty="0">
              <a:solidFill>
                <a:srgbClr val="0070C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C97FACD-5BA3-4728-9F12-77D01238A0C6}"/>
              </a:ext>
            </a:extLst>
          </p:cNvPr>
          <p:cNvSpPr txBox="1"/>
          <p:nvPr/>
        </p:nvSpPr>
        <p:spPr>
          <a:xfrm>
            <a:off x="0" y="1007736"/>
            <a:ext cx="8137237" cy="5863144"/>
          </a:xfrm>
          <a:prstGeom prst="rect">
            <a:avLst/>
          </a:prstGeom>
          <a:noFill/>
        </p:spPr>
        <p:txBody>
          <a:bodyPr wrap="square">
            <a:spAutoFit/>
          </a:bodyPr>
          <a:lstStyle/>
          <a:p>
            <a:pPr algn="just">
              <a:lnSpc>
                <a:spcPct val="150000"/>
              </a:lnSpc>
              <a:spcBef>
                <a:spcPts val="300"/>
              </a:spcBef>
              <a:spcAft>
                <a:spcPts val="300"/>
              </a:spcAft>
            </a:pPr>
            <a:r>
              <a:rPr lang="en-US" sz="3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vi-VN" sz="3000" b="1" dirty="0">
                <a:solidFill>
                  <a:schemeClr val="tx2"/>
                </a:solidFill>
                <a:latin typeface="Arial" panose="020B0604020202020204" pitchFamily="34" charset="0"/>
                <a:ea typeface="Calibri" panose="020F0502020204030204" pitchFamily="34" charset="0"/>
                <a:cs typeface="Arial" panose="020B0604020202020204" pitchFamily="34" charset="0"/>
              </a:rPr>
              <a:t>Tư tưởng:</a:t>
            </a:r>
          </a:p>
          <a:p>
            <a:pPr algn="just">
              <a:lnSpc>
                <a:spcPct val="150000"/>
              </a:lnSpc>
              <a:spcBef>
                <a:spcPts val="300"/>
              </a:spcBef>
              <a:spcAft>
                <a:spcPts val="300"/>
              </a:spcAft>
            </a:pPr>
            <a:r>
              <a:rPr lang="en-US" sz="3000"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Hy</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Lạp</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a:solidFill>
                  <a:schemeClr val="tx2"/>
                </a:solidFill>
                <a:latin typeface="Arial" panose="020B0604020202020204" pitchFamily="34" charset="0"/>
                <a:ea typeface="Calibri" panose="020F0502020204030204" pitchFamily="34" charset="0"/>
                <a:cs typeface="Arial" panose="020B0604020202020204" pitchFamily="34" charset="0"/>
              </a:rPr>
              <a:t>l</a:t>
            </a:r>
            <a:r>
              <a:rPr lang="vi-VN"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à </a:t>
            </a:r>
            <a:r>
              <a:rPr lang="vi-VN" sz="3000" dirty="0">
                <a:solidFill>
                  <a:schemeClr val="tx2"/>
                </a:solidFill>
                <a:latin typeface="Arial" panose="020B0604020202020204" pitchFamily="34" charset="0"/>
                <a:ea typeface="Calibri" panose="020F0502020204030204" pitchFamily="34" charset="0"/>
                <a:cs typeface="Arial" panose="020B0604020202020204" pitchFamily="34" charset="0"/>
              </a:rPr>
              <a:t>quê hương của triết học phương Tây</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Với</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hai</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trường</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phái</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chính</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là</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triết</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học</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duy</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vật</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và</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triết</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học</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duy</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tâm</a:t>
            </a:r>
            <a:r>
              <a:rPr lang="en-US" sz="3000" dirty="0">
                <a:solidFill>
                  <a:schemeClr val="tx2"/>
                </a:solidFill>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300"/>
              </a:spcBef>
              <a:spcAft>
                <a:spcPts val="300"/>
              </a:spcAft>
            </a:pPr>
            <a:r>
              <a:rPr lang="en-US" sz="3000"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Triết</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học</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duy</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vật</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đại</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diện</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tiêu</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biểu</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Ta-</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lét</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Hê-ra-clít</a:t>
            </a:r>
            <a:r>
              <a:rPr lang="en-US" sz="3000" dirty="0">
                <a:solidFill>
                  <a:schemeClr val="tx2"/>
                </a:solidFill>
                <a:latin typeface="Arial" panose="020B0604020202020204" pitchFamily="34" charset="0"/>
                <a:ea typeface="Calibri" panose="020F0502020204030204" pitchFamily="34" charset="0"/>
                <a:cs typeface="Arial" panose="020B0604020202020204" pitchFamily="34" charset="0"/>
              </a:rPr>
              <a:t>.</a:t>
            </a:r>
            <a:endPar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Triết</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học</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duy</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tâm</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đại</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diện</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tiêu</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biểu</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là</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Xô</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crát</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 A-</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rít</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a:t>
            </a:r>
            <a:r>
              <a:rPr lang="en-US" sz="3000" dirty="0" err="1" smtClean="0">
                <a:solidFill>
                  <a:schemeClr val="tx2"/>
                </a:solidFill>
                <a:latin typeface="Arial" panose="020B0604020202020204" pitchFamily="34" charset="0"/>
                <a:ea typeface="Calibri" panose="020F0502020204030204" pitchFamily="34" charset="0"/>
                <a:cs typeface="Arial" panose="020B0604020202020204" pitchFamily="34" charset="0"/>
              </a:rPr>
              <a:t>xtốt</a:t>
            </a:r>
            <a:r>
              <a:rPr lang="en-US" sz="3000" dirty="0" smtClean="0">
                <a:solidFill>
                  <a:schemeClr val="tx2"/>
                </a:solidFill>
                <a:latin typeface="Arial" panose="020B0604020202020204" pitchFamily="34" charset="0"/>
                <a:ea typeface="Calibri" panose="020F0502020204030204" pitchFamily="34" charset="0"/>
                <a:cs typeface="Arial" panose="020B0604020202020204" pitchFamily="34" charset="0"/>
              </a:rPr>
              <a:t>.</a:t>
            </a:r>
            <a:endParaRPr lang="vi-VN" sz="30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A736F2BA-9A25-D014-AF6F-41FC05FF0897}"/>
              </a:ext>
            </a:extLst>
          </p:cNvPr>
          <p:cNvGrpSpPr/>
          <p:nvPr/>
        </p:nvGrpSpPr>
        <p:grpSpPr>
          <a:xfrm>
            <a:off x="7989455" y="923935"/>
            <a:ext cx="4341090" cy="4567076"/>
            <a:chOff x="10557437" y="1257360"/>
            <a:chExt cx="6368666" cy="8594162"/>
          </a:xfrm>
        </p:grpSpPr>
        <p:pic>
          <p:nvPicPr>
            <p:cNvPr id="7" name="Picture 6">
              <a:extLst>
                <a:ext uri="{FF2B5EF4-FFF2-40B4-BE49-F238E27FC236}">
                  <a16:creationId xmlns:a16="http://schemas.microsoft.com/office/drawing/2014/main" id="{B74A0D1D-3BB5-1BDB-1823-8AED624410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04818" y="1257360"/>
              <a:ext cx="5073904" cy="6767320"/>
            </a:xfrm>
            <a:prstGeom prst="rect">
              <a:avLst/>
            </a:prstGeom>
          </p:spPr>
        </p:pic>
        <p:sp>
          <p:nvSpPr>
            <p:cNvPr id="8" name="TextBox 7">
              <a:extLst>
                <a:ext uri="{FF2B5EF4-FFF2-40B4-BE49-F238E27FC236}">
                  <a16:creationId xmlns:a16="http://schemas.microsoft.com/office/drawing/2014/main" id="{64639D43-A2F6-81DA-C999-880F1E6F0B87}"/>
                </a:ext>
              </a:extLst>
            </p:cNvPr>
            <p:cNvSpPr txBox="1"/>
            <p:nvPr/>
          </p:nvSpPr>
          <p:spPr>
            <a:xfrm>
              <a:off x="10557437" y="8114032"/>
              <a:ext cx="6368666" cy="1737490"/>
            </a:xfrm>
            <a:prstGeom prst="rect">
              <a:avLst/>
            </a:prstGeom>
            <a:noFill/>
          </p:spPr>
          <p:txBody>
            <a:bodyPr wrap="square">
              <a:spAutoFit/>
            </a:bodyPr>
            <a:lstStyle/>
            <a:p>
              <a:pPr algn="ctr" defTabSz="914400">
                <a:lnSpc>
                  <a:spcPct val="150000"/>
                </a:lnSpc>
                <a:spcBef>
                  <a:spcPts val="300"/>
                </a:spcBef>
                <a:spcAft>
                  <a:spcPts val="300"/>
                </a:spcAft>
                <a:defRPr/>
              </a:pPr>
              <a:r>
                <a:rPr lang="en-US" sz="3600" i="1" dirty="0" err="1">
                  <a:solidFill>
                    <a:srgbClr val="000000"/>
                  </a:solidFill>
                  <a:latin typeface="Arial" panose="020B0604020202020204" pitchFamily="34" charset="0"/>
                  <a:ea typeface="Calibri" panose="020F0502020204030204" pitchFamily="34" charset="0"/>
                  <a:cs typeface="Arial" panose="020B0604020202020204" pitchFamily="34" charset="0"/>
                </a:rPr>
                <a:t>Xô-crát</a:t>
              </a:r>
              <a:r>
                <a:rPr lang="en-US" sz="3600" i="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6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483919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659"/>
            <a:ext cx="12191999" cy="1169551"/>
          </a:xfrm>
          <a:prstGeom prst="rect">
            <a:avLst/>
          </a:prstGeom>
        </p:spPr>
        <p:txBody>
          <a:bodyPr wrap="square">
            <a:spAutoFit/>
          </a:bodyPr>
          <a:lstStyle/>
          <a:p>
            <a:pPr algn="just"/>
            <a:r>
              <a:rPr lang="en-US" sz="3500" b="1" u="sng" dirty="0">
                <a:solidFill>
                  <a:srgbClr val="0070C0"/>
                </a:solidFill>
                <a:latin typeface="Times New Roman" panose="02020603050405020304" pitchFamily="18" charset="0"/>
                <a:cs typeface="Times New Roman" panose="02020603050405020304" pitchFamily="18" charset="0"/>
              </a:rPr>
              <a:t>1. </a:t>
            </a:r>
            <a:r>
              <a:rPr lang="en-US" sz="3500" b="1" u="sng" dirty="0" err="1">
                <a:solidFill>
                  <a:srgbClr val="0070C0"/>
                </a:solidFill>
                <a:latin typeface="Times New Roman" panose="02020603050405020304" pitchFamily="18" charset="0"/>
                <a:cs typeface="Times New Roman" panose="02020603050405020304" pitchFamily="18" charset="0"/>
              </a:rPr>
              <a:t>Thành</a:t>
            </a:r>
            <a:r>
              <a:rPr lang="en-US" sz="3500" b="1" u="sng" dirty="0">
                <a:solidFill>
                  <a:srgbClr val="0070C0"/>
                </a:solidFill>
                <a:latin typeface="Times New Roman" panose="02020603050405020304" pitchFamily="18" charset="0"/>
                <a:cs typeface="Times New Roman" panose="02020603050405020304" pitchFamily="18" charset="0"/>
              </a:rPr>
              <a:t> </a:t>
            </a:r>
            <a:r>
              <a:rPr lang="en-US" sz="3500" b="1" u="sng" dirty="0" err="1">
                <a:solidFill>
                  <a:srgbClr val="0070C0"/>
                </a:solidFill>
                <a:latin typeface="Times New Roman" panose="02020603050405020304" pitchFamily="18" charset="0"/>
                <a:cs typeface="Times New Roman" panose="02020603050405020304" pitchFamily="18" charset="0"/>
              </a:rPr>
              <a:t>tựu</a:t>
            </a:r>
            <a:r>
              <a:rPr lang="en-US" sz="3500" b="1" u="sng" dirty="0">
                <a:solidFill>
                  <a:srgbClr val="0070C0"/>
                </a:solidFill>
                <a:latin typeface="Times New Roman" panose="02020603050405020304" pitchFamily="18" charset="0"/>
                <a:cs typeface="Times New Roman" panose="02020603050405020304" pitchFamily="18" charset="0"/>
              </a:rPr>
              <a:t> </a:t>
            </a:r>
            <a:r>
              <a:rPr lang="en-US" sz="3500" b="1" u="sng" dirty="0" err="1">
                <a:solidFill>
                  <a:srgbClr val="0070C0"/>
                </a:solidFill>
                <a:latin typeface="Times New Roman" panose="02020603050405020304" pitchFamily="18" charset="0"/>
                <a:cs typeface="Times New Roman" panose="02020603050405020304" pitchFamily="18" charset="0"/>
              </a:rPr>
              <a:t>tiêu</a:t>
            </a:r>
            <a:r>
              <a:rPr lang="en-US" sz="3500" b="1" u="sng" dirty="0">
                <a:solidFill>
                  <a:srgbClr val="0070C0"/>
                </a:solidFill>
                <a:latin typeface="Times New Roman" panose="02020603050405020304" pitchFamily="18" charset="0"/>
                <a:cs typeface="Times New Roman" panose="02020603050405020304" pitchFamily="18" charset="0"/>
              </a:rPr>
              <a:t> </a:t>
            </a:r>
            <a:r>
              <a:rPr lang="en-US" sz="3500" b="1" u="sng" dirty="0" err="1">
                <a:solidFill>
                  <a:srgbClr val="0070C0"/>
                </a:solidFill>
                <a:latin typeface="Times New Roman" panose="02020603050405020304" pitchFamily="18" charset="0"/>
                <a:cs typeface="Times New Roman" panose="02020603050405020304" pitchFamily="18" charset="0"/>
              </a:rPr>
              <a:t>biểu</a:t>
            </a:r>
            <a:r>
              <a:rPr lang="en-US" sz="3500" b="1" u="sng" dirty="0">
                <a:solidFill>
                  <a:srgbClr val="0070C0"/>
                </a:solidFill>
                <a:latin typeface="Times New Roman" panose="02020603050405020304" pitchFamily="18" charset="0"/>
                <a:cs typeface="Times New Roman" panose="02020603050405020304" pitchFamily="18" charset="0"/>
              </a:rPr>
              <a:t> </a:t>
            </a:r>
            <a:r>
              <a:rPr lang="en-US" sz="3500" b="1" u="sng" dirty="0" err="1">
                <a:solidFill>
                  <a:srgbClr val="0070C0"/>
                </a:solidFill>
                <a:latin typeface="Times New Roman" panose="02020603050405020304" pitchFamily="18" charset="0"/>
                <a:cs typeface="Times New Roman" panose="02020603050405020304" pitchFamily="18" charset="0"/>
              </a:rPr>
              <a:t>của</a:t>
            </a:r>
            <a:r>
              <a:rPr lang="en-US" sz="3500" b="1" u="sng" dirty="0">
                <a:solidFill>
                  <a:srgbClr val="0070C0"/>
                </a:solidFill>
                <a:latin typeface="Times New Roman" panose="02020603050405020304" pitchFamily="18" charset="0"/>
                <a:cs typeface="Times New Roman" panose="02020603050405020304" pitchFamily="18" charset="0"/>
              </a:rPr>
              <a:t> </a:t>
            </a:r>
            <a:r>
              <a:rPr lang="en-US" sz="3500" b="1" u="sng" dirty="0" err="1">
                <a:solidFill>
                  <a:srgbClr val="0070C0"/>
                </a:solidFill>
                <a:latin typeface="Times New Roman" panose="02020603050405020304" pitchFamily="18" charset="0"/>
                <a:cs typeface="Times New Roman" panose="02020603050405020304" pitchFamily="18" charset="0"/>
              </a:rPr>
              <a:t>văn</a:t>
            </a:r>
            <a:r>
              <a:rPr lang="en-US" sz="3500" b="1" u="sng" dirty="0">
                <a:solidFill>
                  <a:srgbClr val="0070C0"/>
                </a:solidFill>
                <a:latin typeface="Times New Roman" panose="02020603050405020304" pitchFamily="18" charset="0"/>
                <a:cs typeface="Times New Roman" panose="02020603050405020304" pitchFamily="18" charset="0"/>
              </a:rPr>
              <a:t> minh </a:t>
            </a:r>
            <a:r>
              <a:rPr lang="en-US" sz="3500" b="1" u="sng" dirty="0" err="1">
                <a:solidFill>
                  <a:srgbClr val="0070C0"/>
                </a:solidFill>
                <a:latin typeface="Times New Roman" panose="02020603050405020304" pitchFamily="18" charset="0"/>
                <a:cs typeface="Times New Roman" panose="02020603050405020304" pitchFamily="18" charset="0"/>
              </a:rPr>
              <a:t>Hy</a:t>
            </a:r>
            <a:r>
              <a:rPr lang="en-US" sz="3500" b="1" u="sng" dirty="0">
                <a:solidFill>
                  <a:srgbClr val="0070C0"/>
                </a:solidFill>
                <a:latin typeface="Times New Roman" panose="02020603050405020304" pitchFamily="18" charset="0"/>
                <a:cs typeface="Times New Roman" panose="02020603050405020304" pitchFamily="18" charset="0"/>
              </a:rPr>
              <a:t> </a:t>
            </a:r>
            <a:r>
              <a:rPr lang="en-US" sz="3500" b="1" u="sng" dirty="0" err="1">
                <a:solidFill>
                  <a:srgbClr val="0070C0"/>
                </a:solidFill>
                <a:latin typeface="Times New Roman" panose="02020603050405020304" pitchFamily="18" charset="0"/>
                <a:cs typeface="Times New Roman" panose="02020603050405020304" pitchFamily="18" charset="0"/>
              </a:rPr>
              <a:t>Lạp</a:t>
            </a:r>
            <a:r>
              <a:rPr lang="en-US" sz="3500" b="1" u="sng" dirty="0">
                <a:solidFill>
                  <a:srgbClr val="0070C0"/>
                </a:solidFill>
                <a:latin typeface="Times New Roman" panose="02020603050405020304" pitchFamily="18" charset="0"/>
                <a:cs typeface="Times New Roman" panose="02020603050405020304" pitchFamily="18" charset="0"/>
              </a:rPr>
              <a:t> - La </a:t>
            </a:r>
            <a:r>
              <a:rPr lang="en-US" sz="3500" b="1" u="sng" dirty="0" err="1">
                <a:solidFill>
                  <a:srgbClr val="0070C0"/>
                </a:solidFill>
                <a:latin typeface="Times New Roman" panose="02020603050405020304" pitchFamily="18" charset="0"/>
                <a:cs typeface="Times New Roman" panose="02020603050405020304" pitchFamily="18" charset="0"/>
              </a:rPr>
              <a:t>Mã</a:t>
            </a:r>
            <a:r>
              <a:rPr lang="en-US" sz="3500" b="1" u="sng" dirty="0">
                <a:solidFill>
                  <a:srgbClr val="0070C0"/>
                </a:solidFill>
                <a:latin typeface="Times New Roman" panose="02020603050405020304" pitchFamily="18" charset="0"/>
                <a:cs typeface="Times New Roman" panose="02020603050405020304" pitchFamily="18" charset="0"/>
              </a:rPr>
              <a:t> </a:t>
            </a:r>
            <a:r>
              <a:rPr lang="en-US" sz="3500" b="1" u="sng" dirty="0" err="1">
                <a:solidFill>
                  <a:srgbClr val="0070C0"/>
                </a:solidFill>
                <a:latin typeface="Times New Roman" panose="02020603050405020304" pitchFamily="18" charset="0"/>
                <a:cs typeface="Times New Roman" panose="02020603050405020304" pitchFamily="18" charset="0"/>
              </a:rPr>
              <a:t>thời</a:t>
            </a:r>
            <a:r>
              <a:rPr lang="en-US" sz="3500" b="1" u="sng" dirty="0">
                <a:solidFill>
                  <a:srgbClr val="0070C0"/>
                </a:solidFill>
                <a:latin typeface="Times New Roman" panose="02020603050405020304" pitchFamily="18" charset="0"/>
                <a:cs typeface="Times New Roman" panose="02020603050405020304" pitchFamily="18" charset="0"/>
              </a:rPr>
              <a:t> </a:t>
            </a:r>
            <a:r>
              <a:rPr lang="en-US" sz="3500" b="1" u="sng" dirty="0" err="1">
                <a:solidFill>
                  <a:srgbClr val="0070C0"/>
                </a:solidFill>
                <a:latin typeface="Times New Roman" panose="02020603050405020304" pitchFamily="18" charset="0"/>
                <a:cs typeface="Times New Roman" panose="02020603050405020304" pitchFamily="18" charset="0"/>
              </a:rPr>
              <a:t>cổ</a:t>
            </a:r>
            <a:r>
              <a:rPr lang="en-US" sz="3500" b="1" u="sng" dirty="0">
                <a:solidFill>
                  <a:srgbClr val="0070C0"/>
                </a:solidFill>
                <a:latin typeface="Times New Roman" panose="02020603050405020304" pitchFamily="18" charset="0"/>
                <a:cs typeface="Times New Roman" panose="02020603050405020304" pitchFamily="18" charset="0"/>
              </a:rPr>
              <a:t> </a:t>
            </a:r>
            <a:r>
              <a:rPr lang="en-US" sz="3500" b="1" u="sng" dirty="0" err="1">
                <a:solidFill>
                  <a:srgbClr val="0070C0"/>
                </a:solidFill>
                <a:latin typeface="Times New Roman" panose="02020603050405020304" pitchFamily="18" charset="0"/>
                <a:cs typeface="Times New Roman" panose="02020603050405020304" pitchFamily="18" charset="0"/>
              </a:rPr>
              <a:t>đại</a:t>
            </a:r>
            <a:endParaRPr lang="en-US" sz="3500" b="1" u="sng" dirty="0">
              <a:solidFill>
                <a:srgbClr val="0070C0"/>
              </a:solidFill>
            </a:endParaRPr>
          </a:p>
        </p:txBody>
      </p:sp>
      <p:sp>
        <p:nvSpPr>
          <p:cNvPr id="4" name="TextBox 3"/>
          <p:cNvSpPr txBox="1"/>
          <p:nvPr/>
        </p:nvSpPr>
        <p:spPr>
          <a:xfrm>
            <a:off x="674254" y="1541252"/>
            <a:ext cx="6797964" cy="3862596"/>
          </a:xfrm>
          <a:prstGeom prst="rect">
            <a:avLst/>
          </a:prstGeom>
          <a:noFill/>
        </p:spPr>
        <p:txBody>
          <a:bodyPr wrap="square" rtlCol="0">
            <a:spAutoFit/>
          </a:bodyPr>
          <a:lstStyle/>
          <a:p>
            <a:pPr algn="just"/>
            <a:r>
              <a:rPr lang="en-US" sz="3500" b="1" dirty="0">
                <a:solidFill>
                  <a:schemeClr val="tx2"/>
                </a:solidFill>
                <a:latin typeface="Arial" panose="020B0604020202020204" pitchFamily="34" charset="0"/>
                <a:cs typeface="Arial" panose="020B0604020202020204" pitchFamily="34" charset="0"/>
              </a:rPr>
              <a:t>* </a:t>
            </a:r>
            <a:r>
              <a:rPr lang="x-none" sz="3500" b="1" dirty="0">
                <a:solidFill>
                  <a:schemeClr val="tx2"/>
                </a:solidFill>
                <a:latin typeface="Arial" panose="020B0604020202020204" pitchFamily="34" charset="0"/>
                <a:cs typeface="Arial" panose="020B0604020202020204" pitchFamily="34" charset="0"/>
              </a:rPr>
              <a:t>Tôn giáo</a:t>
            </a:r>
            <a:r>
              <a:rPr lang="en-US" sz="3500" b="1" dirty="0">
                <a:solidFill>
                  <a:schemeClr val="tx2"/>
                </a:solidFill>
                <a:latin typeface="Arial" panose="020B0604020202020204" pitchFamily="34" charset="0"/>
                <a:cs typeface="Arial" panose="020B0604020202020204" pitchFamily="34" charset="0"/>
              </a:rPr>
              <a:t>.</a:t>
            </a:r>
            <a:endParaRPr lang="en-US" sz="3500" dirty="0">
              <a:solidFill>
                <a:schemeClr val="tx2"/>
              </a:solidFill>
              <a:latin typeface="Arial" panose="020B0604020202020204" pitchFamily="34" charset="0"/>
              <a:cs typeface="Arial" panose="020B0604020202020204" pitchFamily="34" charset="0"/>
            </a:endParaRPr>
          </a:p>
          <a:p>
            <a:pPr algn="just"/>
            <a:r>
              <a:rPr lang="x-none" sz="3500" dirty="0">
                <a:solidFill>
                  <a:schemeClr val="tx2"/>
                </a:solidFill>
                <a:latin typeface="Arial" panose="020B0604020202020204" pitchFamily="34" charset="0"/>
                <a:cs typeface="Arial" panose="020B0604020202020204" pitchFamily="34" charset="0"/>
              </a:rPr>
              <a:t>- Một trong những thành tựu tôn giáo nổi bật đó là sự ra đời của Thiên Chúa giáo (thế kỉ I). Sau đó trở thành một trong những tôn giáo lớn trên thế giới. </a:t>
            </a:r>
            <a:endParaRPr lang="en-US" sz="3500" dirty="0">
              <a:solidFill>
                <a:schemeClr val="tx2"/>
              </a:solidFill>
              <a:latin typeface="Arial" panose="020B0604020202020204" pitchFamily="34" charset="0"/>
              <a:cs typeface="Arial" panose="020B0604020202020204" pitchFamily="34" charset="0"/>
            </a:endParaRPr>
          </a:p>
          <a:p>
            <a:pPr algn="just"/>
            <a:endParaRPr lang="en-US" sz="3500" dirty="0">
              <a:solidFill>
                <a:schemeClr val="tx2"/>
              </a:solidFill>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FD524EEE-A1FF-4F98-F48B-BC03C1C06B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00" r="10000"/>
          <a:stretch/>
        </p:blipFill>
        <p:spPr bwMode="auto">
          <a:xfrm>
            <a:off x="8227172" y="581892"/>
            <a:ext cx="3964827" cy="636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265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2">
            <a:extLst>
              <a:ext uri="{FF2B5EF4-FFF2-40B4-BE49-F238E27FC236}">
                <a16:creationId xmlns:a16="http://schemas.microsoft.com/office/drawing/2014/main" id="{378CD669-3487-004A-AAD1-05106D449BFF}"/>
              </a:ext>
            </a:extLst>
          </p:cNvPr>
          <p:cNvGraphicFramePr>
            <a:graphicFrameLocks noGrp="1"/>
          </p:cNvGraphicFramePr>
          <p:nvPr>
            <p:extLst/>
          </p:nvPr>
        </p:nvGraphicFramePr>
        <p:xfrm>
          <a:off x="-1" y="1293092"/>
          <a:ext cx="12127345" cy="5479415"/>
        </p:xfrm>
        <a:graphic>
          <a:graphicData uri="http://schemas.openxmlformats.org/drawingml/2006/table">
            <a:tbl>
              <a:tblPr firstRow="1" bandRow="1">
                <a:tableStyleId>{93296810-A885-4BE3-A3E7-6D5BEEA58F35}</a:tableStyleId>
              </a:tblPr>
              <a:tblGrid>
                <a:gridCol w="3407295">
                  <a:extLst>
                    <a:ext uri="{9D8B030D-6E8A-4147-A177-3AD203B41FA5}">
                      <a16:colId xmlns:a16="http://schemas.microsoft.com/office/drawing/2014/main" val="732087513"/>
                    </a:ext>
                  </a:extLst>
                </a:gridCol>
                <a:gridCol w="8720050">
                  <a:extLst>
                    <a:ext uri="{9D8B030D-6E8A-4147-A177-3AD203B41FA5}">
                      <a16:colId xmlns:a16="http://schemas.microsoft.com/office/drawing/2014/main" val="4069365328"/>
                    </a:ext>
                  </a:extLst>
                </a:gridCol>
              </a:tblGrid>
              <a:tr h="709391">
                <a:tc>
                  <a:txBody>
                    <a:bodyPr/>
                    <a:lstStyle/>
                    <a:p>
                      <a:pPr algn="ctr"/>
                      <a:r>
                        <a:rPr lang="en-US" sz="27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LĨNH VỰC</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THÀNH TỰU</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8024975"/>
                  </a:ext>
                </a:extLst>
              </a:tr>
              <a:tr h="976980">
                <a:tc>
                  <a:txBody>
                    <a:bodyPr/>
                    <a:lstStyle/>
                    <a:p>
                      <a:r>
                        <a:rPr lang="en-US" sz="27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Chữ</a:t>
                      </a:r>
                      <a:r>
                        <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viết</a:t>
                      </a:r>
                      <a:r>
                        <a:rPr lang="en-US" sz="27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văn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2735950"/>
                  </a:ext>
                </a:extLst>
              </a:tr>
              <a:tr h="976980">
                <a:tc>
                  <a:txBody>
                    <a:bodyPr/>
                    <a:lstStyle/>
                    <a:p>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Tư</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tưởng</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tôn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giáo</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1069413"/>
                  </a:ext>
                </a:extLst>
              </a:tr>
              <a:tr h="14166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Lịch</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pháp</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thiên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văn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khoa</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1780205"/>
                  </a:ext>
                </a:extLst>
              </a:tr>
              <a:tr h="13994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Kiến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trúc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điêu</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khắc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thể</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thao</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8226188"/>
                  </a:ext>
                </a:extLst>
              </a:tr>
            </a:tbl>
          </a:graphicData>
        </a:graphic>
      </p:graphicFrame>
      <p:sp>
        <p:nvSpPr>
          <p:cNvPr id="5" name="Rounded Rectangle 4">
            <a:hlinkClick r:id="rId2" action="ppaction://hlinksldjump"/>
            <a:extLst>
              <a:ext uri="{FF2B5EF4-FFF2-40B4-BE49-F238E27FC236}">
                <a16:creationId xmlns:a16="http://schemas.microsoft.com/office/drawing/2014/main" id="{3C129F3D-AC2F-FA48-8487-4C4C89B18FE7}"/>
              </a:ext>
            </a:extLst>
          </p:cNvPr>
          <p:cNvSpPr/>
          <p:nvPr/>
        </p:nvSpPr>
        <p:spPr>
          <a:xfrm>
            <a:off x="6096000" y="2232085"/>
            <a:ext cx="23622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FF0000"/>
                </a:solidFill>
                <a:latin typeface="Times New Roman" panose="02020603050405020304" pitchFamily="18" charset="0"/>
                <a:cs typeface="Times New Roman" panose="02020603050405020304" pitchFamily="18" charset="0"/>
                <a:sym typeface="Arial"/>
                <a:hlinkClick r:id="rId3" action="ppaction://hlinksldjump"/>
              </a:rPr>
              <a:t>NHÓM</a:t>
            </a:r>
            <a:r>
              <a:rPr lang="x-none" sz="3600" b="1" kern="0" dirty="0">
                <a:solidFill>
                  <a:srgbClr val="FF0000"/>
                </a:solidFill>
                <a:latin typeface="Times New Roman" panose="02020603050405020304" pitchFamily="18" charset="0"/>
                <a:cs typeface="Times New Roman" panose="02020603050405020304" pitchFamily="18" charset="0"/>
                <a:sym typeface="Arial"/>
              </a:rPr>
              <a:t> 1</a:t>
            </a:r>
          </a:p>
        </p:txBody>
      </p:sp>
      <p:sp>
        <p:nvSpPr>
          <p:cNvPr id="6" name="Rounded Rectangle 5">
            <a:hlinkClick r:id="rId4" action="ppaction://hlinksldjump"/>
            <a:extLst>
              <a:ext uri="{FF2B5EF4-FFF2-40B4-BE49-F238E27FC236}">
                <a16:creationId xmlns:a16="http://schemas.microsoft.com/office/drawing/2014/main" id="{A50E6A42-652C-0146-BDDB-A14D3FE12651}"/>
              </a:ext>
            </a:extLst>
          </p:cNvPr>
          <p:cNvSpPr/>
          <p:nvPr/>
        </p:nvSpPr>
        <p:spPr>
          <a:xfrm>
            <a:off x="6096000" y="3171078"/>
            <a:ext cx="23622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0070C0"/>
                </a:solidFill>
                <a:latin typeface="Times New Roman" panose="02020603050405020304" pitchFamily="18" charset="0"/>
                <a:cs typeface="Times New Roman" panose="02020603050405020304" pitchFamily="18" charset="0"/>
                <a:sym typeface="Arial"/>
              </a:rPr>
              <a:t>NHÓM 2</a:t>
            </a:r>
          </a:p>
        </p:txBody>
      </p:sp>
      <p:sp>
        <p:nvSpPr>
          <p:cNvPr id="7" name="Rounded Rectangle 6">
            <a:hlinkClick r:id="rId5" action="ppaction://hlinksldjump"/>
            <a:extLst>
              <a:ext uri="{FF2B5EF4-FFF2-40B4-BE49-F238E27FC236}">
                <a16:creationId xmlns:a16="http://schemas.microsoft.com/office/drawing/2014/main" id="{F4B62623-AF94-314D-A289-C5D0BF0D5A7F}"/>
              </a:ext>
            </a:extLst>
          </p:cNvPr>
          <p:cNvSpPr/>
          <p:nvPr/>
        </p:nvSpPr>
        <p:spPr>
          <a:xfrm>
            <a:off x="6096000" y="4334860"/>
            <a:ext cx="2362200" cy="7905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00B050"/>
                </a:solidFill>
                <a:latin typeface="Times New Roman" panose="02020603050405020304" pitchFamily="18" charset="0"/>
                <a:cs typeface="Times New Roman" panose="02020603050405020304" pitchFamily="18" charset="0"/>
                <a:sym typeface="Arial"/>
              </a:rPr>
              <a:t>NHÓM 3</a:t>
            </a:r>
          </a:p>
        </p:txBody>
      </p:sp>
      <p:sp>
        <p:nvSpPr>
          <p:cNvPr id="8" name="Rounded Rectangle 7">
            <a:hlinkClick r:id="rId6" action="ppaction://hlinksldjump"/>
            <a:extLst>
              <a:ext uri="{FF2B5EF4-FFF2-40B4-BE49-F238E27FC236}">
                <a16:creationId xmlns:a16="http://schemas.microsoft.com/office/drawing/2014/main" id="{C6BDA0CD-4000-6D4D-882E-EBFA3A67D070}"/>
              </a:ext>
            </a:extLst>
          </p:cNvPr>
          <p:cNvSpPr/>
          <p:nvPr/>
        </p:nvSpPr>
        <p:spPr>
          <a:xfrm>
            <a:off x="6096000" y="5686329"/>
            <a:ext cx="23622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FF0000"/>
                </a:solidFill>
                <a:latin typeface="Times New Roman" panose="02020603050405020304" pitchFamily="18" charset="0"/>
                <a:cs typeface="Times New Roman" panose="02020603050405020304" pitchFamily="18" charset="0"/>
                <a:sym typeface="Arial"/>
              </a:rPr>
              <a:t>NHÓM 4</a:t>
            </a:r>
          </a:p>
        </p:txBody>
      </p:sp>
      <p:sp>
        <p:nvSpPr>
          <p:cNvPr id="9" name="Google Shape;1341;p44"/>
          <p:cNvSpPr txBox="1">
            <a:spLocks/>
          </p:cNvSpPr>
          <p:nvPr/>
        </p:nvSpPr>
        <p:spPr>
          <a:xfrm>
            <a:off x="0" y="88535"/>
            <a:ext cx="12192000" cy="650375"/>
          </a:xfrm>
          <a:prstGeom prst="rect">
            <a:avLst/>
          </a:prstGeom>
          <a:noFill/>
        </p:spPr>
        <p:txBody>
          <a:bodyPr spcFirstLastPara="1" vert="horz" wrap="square" lIns="91425" tIns="91425" rIns="91425" bIns="91425"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3500" b="1" u="sng" dirty="0">
                <a:solidFill>
                  <a:srgbClr val="0070C0"/>
                </a:solidFill>
                <a:latin typeface="Arial" panose="020B0604020202020204" pitchFamily="34" charset="0"/>
                <a:cs typeface="Arial" panose="020B0604020202020204" pitchFamily="34" charset="0"/>
              </a:rPr>
              <a:t> 1. </a:t>
            </a:r>
            <a:r>
              <a:rPr lang="en-US" sz="3500" b="1" u="sng" dirty="0" err="1">
                <a:solidFill>
                  <a:srgbClr val="0070C0"/>
                </a:solidFill>
                <a:latin typeface="Arial" panose="020B0604020202020204" pitchFamily="34" charset="0"/>
                <a:cs typeface="Arial" panose="020B0604020202020204" pitchFamily="34" charset="0"/>
              </a:rPr>
              <a:t>Thành</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tựu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tiêu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biểu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của</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văn</a:t>
            </a:r>
            <a:r>
              <a:rPr lang="en-US" sz="3500" b="1" u="sng" dirty="0">
                <a:solidFill>
                  <a:srgbClr val="0070C0"/>
                </a:solidFill>
                <a:latin typeface="Arial" panose="020B0604020202020204" pitchFamily="34" charset="0"/>
                <a:cs typeface="Arial" panose="020B0604020202020204" pitchFamily="34" charset="0"/>
              </a:rPr>
              <a:t> minh </a:t>
            </a:r>
            <a:r>
              <a:rPr lang="en-US" sz="3500" b="1" u="sng" dirty="0" err="1">
                <a:solidFill>
                  <a:srgbClr val="0070C0"/>
                </a:solidFill>
                <a:latin typeface="Arial" panose="020B0604020202020204" pitchFamily="34" charset="0"/>
                <a:cs typeface="Arial" panose="020B0604020202020204" pitchFamily="34" charset="0"/>
              </a:rPr>
              <a:t>Hy</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Lạp</a:t>
            </a:r>
            <a:r>
              <a:rPr lang="en-US" sz="3500" b="1" u="sng" dirty="0">
                <a:solidFill>
                  <a:srgbClr val="0070C0"/>
                </a:solidFill>
                <a:latin typeface="Arial" panose="020B0604020202020204" pitchFamily="34" charset="0"/>
                <a:cs typeface="Arial" panose="020B0604020202020204" pitchFamily="34" charset="0"/>
              </a:rPr>
              <a:t> - La </a:t>
            </a:r>
            <a:r>
              <a:rPr lang="en-US" sz="3500" b="1" u="sng" dirty="0" err="1">
                <a:solidFill>
                  <a:srgbClr val="0070C0"/>
                </a:solidFill>
                <a:latin typeface="Arial" panose="020B0604020202020204" pitchFamily="34" charset="0"/>
                <a:cs typeface="Arial" panose="020B0604020202020204" pitchFamily="34" charset="0"/>
              </a:rPr>
              <a:t>Mã</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thời</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cổ</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đại</a:t>
            </a:r>
            <a:endParaRPr lang="en-US" sz="3500" b="1"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323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659"/>
            <a:ext cx="12191999" cy="1169551"/>
          </a:xfrm>
          <a:prstGeom prst="rect">
            <a:avLst/>
          </a:prstGeom>
        </p:spPr>
        <p:txBody>
          <a:bodyPr wrap="square">
            <a:spAutoFit/>
          </a:bodyPr>
          <a:lstStyle/>
          <a:p>
            <a:pPr algn="just"/>
            <a:r>
              <a:rPr lang="en-US" sz="3500" b="1" u="sng" dirty="0">
                <a:solidFill>
                  <a:srgbClr val="0070C0"/>
                </a:solidFill>
                <a:latin typeface="Arial" panose="020B0604020202020204" pitchFamily="34" charset="0"/>
                <a:cs typeface="Arial" panose="020B0604020202020204" pitchFamily="34" charset="0"/>
              </a:rPr>
              <a:t>1. </a:t>
            </a:r>
            <a:r>
              <a:rPr lang="en-US" sz="3500" b="1" u="sng" dirty="0" err="1">
                <a:solidFill>
                  <a:srgbClr val="0070C0"/>
                </a:solidFill>
                <a:latin typeface="Arial" panose="020B0604020202020204" pitchFamily="34" charset="0"/>
                <a:cs typeface="Arial" panose="020B0604020202020204" pitchFamily="34" charset="0"/>
              </a:rPr>
              <a:t>Thành</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tựu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tiêu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biểu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của</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văn</a:t>
            </a:r>
            <a:r>
              <a:rPr lang="en-US" sz="3500" b="1" u="sng" dirty="0">
                <a:solidFill>
                  <a:srgbClr val="0070C0"/>
                </a:solidFill>
                <a:latin typeface="Arial" panose="020B0604020202020204" pitchFamily="34" charset="0"/>
                <a:cs typeface="Arial" panose="020B0604020202020204" pitchFamily="34" charset="0"/>
              </a:rPr>
              <a:t> minh </a:t>
            </a:r>
            <a:r>
              <a:rPr lang="en-US" sz="3500" b="1" u="sng" dirty="0" err="1">
                <a:solidFill>
                  <a:srgbClr val="0070C0"/>
                </a:solidFill>
                <a:latin typeface="Arial" panose="020B0604020202020204" pitchFamily="34" charset="0"/>
                <a:cs typeface="Arial" panose="020B0604020202020204" pitchFamily="34" charset="0"/>
              </a:rPr>
              <a:t>Hy</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Lạp</a:t>
            </a:r>
            <a:r>
              <a:rPr lang="en-US" sz="3500" b="1" u="sng" dirty="0">
                <a:solidFill>
                  <a:srgbClr val="0070C0"/>
                </a:solidFill>
                <a:latin typeface="Arial" panose="020B0604020202020204" pitchFamily="34" charset="0"/>
                <a:cs typeface="Arial" panose="020B0604020202020204" pitchFamily="34" charset="0"/>
              </a:rPr>
              <a:t> - La </a:t>
            </a:r>
            <a:r>
              <a:rPr lang="en-US" sz="3500" b="1" u="sng" dirty="0" err="1">
                <a:solidFill>
                  <a:srgbClr val="0070C0"/>
                </a:solidFill>
                <a:latin typeface="Arial" panose="020B0604020202020204" pitchFamily="34" charset="0"/>
                <a:cs typeface="Arial" panose="020B0604020202020204" pitchFamily="34" charset="0"/>
              </a:rPr>
              <a:t>Mã</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thời</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cổ</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đại</a:t>
            </a:r>
            <a:endParaRPr lang="en-US" sz="3500"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184727" y="1370001"/>
            <a:ext cx="6040582" cy="4401205"/>
          </a:xfrm>
          <a:prstGeom prst="rect">
            <a:avLst/>
          </a:prstGeom>
          <a:noFill/>
        </p:spPr>
        <p:txBody>
          <a:bodyPr wrap="square" rtlCol="0">
            <a:spAutoFit/>
          </a:bodyPr>
          <a:lstStyle/>
          <a:p>
            <a:pPr algn="just"/>
            <a:r>
              <a:rPr lang="en-US" sz="3500" b="1" dirty="0">
                <a:solidFill>
                  <a:schemeClr val="tx2"/>
                </a:solidFill>
                <a:latin typeface="Arial" panose="020B0604020202020204" pitchFamily="34" charset="0"/>
                <a:cs typeface="Arial" panose="020B0604020202020204" pitchFamily="34" charset="0"/>
              </a:rPr>
              <a:t>*</a:t>
            </a:r>
            <a:r>
              <a:rPr lang="x-none" sz="3500" b="1" dirty="0">
                <a:solidFill>
                  <a:schemeClr val="tx2"/>
                </a:solidFill>
                <a:latin typeface="Arial" panose="020B0604020202020204" pitchFamily="34" charset="0"/>
                <a:cs typeface="Arial" panose="020B0604020202020204" pitchFamily="34" charset="0"/>
              </a:rPr>
              <a:t> Lịch và thiên văn học</a:t>
            </a:r>
            <a:r>
              <a:rPr lang="en-US" sz="3500" b="1" dirty="0">
                <a:solidFill>
                  <a:schemeClr val="tx2"/>
                </a:solidFill>
                <a:latin typeface="Arial" panose="020B0604020202020204" pitchFamily="34" charset="0"/>
                <a:cs typeface="Arial" panose="020B0604020202020204" pitchFamily="34" charset="0"/>
              </a:rPr>
              <a:t>.</a:t>
            </a:r>
            <a:endParaRPr lang="en-US" sz="3500" dirty="0">
              <a:solidFill>
                <a:schemeClr val="tx2"/>
              </a:solidFill>
              <a:latin typeface="Arial" panose="020B0604020202020204" pitchFamily="34" charset="0"/>
              <a:cs typeface="Arial" panose="020B0604020202020204" pitchFamily="34" charset="0"/>
            </a:endParaRPr>
          </a:p>
          <a:p>
            <a:pPr algn="just"/>
            <a:r>
              <a:rPr lang="x-none" sz="3500" dirty="0">
                <a:solidFill>
                  <a:schemeClr val="tx2"/>
                </a:solidFill>
                <a:latin typeface="Arial" panose="020B0604020202020204" pitchFamily="34" charset="0"/>
                <a:cs typeface="Arial" panose="020B0604020202020204" pitchFamily="34" charset="0"/>
              </a:rPr>
              <a:t>- Đã biết làm lịch dựa theo sự chuyển động của Trái Đất quanh Mặt Trời.</a:t>
            </a:r>
            <a:endParaRPr lang="en-US" sz="3500" dirty="0">
              <a:solidFill>
                <a:schemeClr val="tx2"/>
              </a:solidFill>
              <a:latin typeface="Arial" panose="020B0604020202020204" pitchFamily="34" charset="0"/>
              <a:cs typeface="Arial" panose="020B0604020202020204" pitchFamily="34" charset="0"/>
            </a:endParaRPr>
          </a:p>
          <a:p>
            <a:pPr algn="just"/>
            <a:r>
              <a:rPr lang="x-none" sz="3500" dirty="0">
                <a:solidFill>
                  <a:schemeClr val="tx2"/>
                </a:solidFill>
                <a:latin typeface="Arial" panose="020B0604020202020204" pitchFamily="34" charset="0"/>
                <a:cs typeface="Arial" panose="020B0604020202020204" pitchFamily="34" charset="0"/>
              </a:rPr>
              <a:t>- Tính được một năm có 365 ngày 6 giờ, chia thành 12 tháng.</a:t>
            </a:r>
            <a:endParaRPr lang="en-US" sz="3500" dirty="0">
              <a:solidFill>
                <a:schemeClr val="tx2"/>
              </a:solidFill>
              <a:latin typeface="Arial" panose="020B0604020202020204" pitchFamily="34" charset="0"/>
              <a:cs typeface="Arial" panose="020B0604020202020204" pitchFamily="34" charset="0"/>
            </a:endParaRPr>
          </a:p>
          <a:p>
            <a:pPr algn="just"/>
            <a:endParaRPr lang="en-US" sz="3500" dirty="0">
              <a:solidFill>
                <a:schemeClr val="tx2"/>
              </a:solidFill>
              <a:latin typeface="Arial" panose="020B0604020202020204" pitchFamily="34" charset="0"/>
              <a:cs typeface="Arial" panose="020B0604020202020204" pitchFamily="34" charset="0"/>
            </a:endParaRPr>
          </a:p>
        </p:txBody>
      </p:sp>
      <p:pic>
        <p:nvPicPr>
          <p:cNvPr id="5" name="Picture 2" descr="Lý do tháng 2 chỉ có 28 hoặc 29 ngày? - Báo Quảng Ngãi điện tử">
            <a:extLst>
              <a:ext uri="{FF2B5EF4-FFF2-40B4-BE49-F238E27FC236}">
                <a16:creationId xmlns:a16="http://schemas.microsoft.com/office/drawing/2014/main" id="{3CB1A0C7-5B98-1C4F-9C97-242D0E15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702" y="954989"/>
            <a:ext cx="5843298" cy="5902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420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659"/>
            <a:ext cx="12191999" cy="1169551"/>
          </a:xfrm>
          <a:prstGeom prst="rect">
            <a:avLst/>
          </a:prstGeom>
        </p:spPr>
        <p:txBody>
          <a:bodyPr wrap="square">
            <a:spAutoFit/>
          </a:bodyPr>
          <a:lstStyle/>
          <a:p>
            <a:pPr algn="just"/>
            <a:r>
              <a:rPr lang="en-US" sz="3500" b="1" u="sng" dirty="0" smtClean="0">
                <a:solidFill>
                  <a:srgbClr val="0070C0"/>
                </a:solidFill>
                <a:latin typeface="Arial" panose="020B0604020202020204" pitchFamily="34" charset="0"/>
                <a:cs typeface="Arial" panose="020B0604020202020204" pitchFamily="34" charset="0"/>
              </a:rPr>
              <a:t>1. </a:t>
            </a:r>
            <a:r>
              <a:rPr lang="en-US" sz="3500" b="1" u="sng" dirty="0" err="1" smtClean="0">
                <a:solidFill>
                  <a:srgbClr val="0070C0"/>
                </a:solidFill>
                <a:latin typeface="Arial" panose="020B0604020202020204" pitchFamily="34" charset="0"/>
                <a:cs typeface="Arial" panose="020B0604020202020204" pitchFamily="34" charset="0"/>
              </a:rPr>
              <a:t>Thành</a:t>
            </a:r>
            <a:r>
              <a:rPr lang="en-US" sz="3500" b="1" u="sng" dirty="0" smtClean="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tựu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tiêu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biểu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của</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văn</a:t>
            </a:r>
            <a:r>
              <a:rPr lang="en-US" sz="3500" b="1" u="sng" dirty="0">
                <a:solidFill>
                  <a:srgbClr val="0070C0"/>
                </a:solidFill>
                <a:latin typeface="Arial" panose="020B0604020202020204" pitchFamily="34" charset="0"/>
                <a:cs typeface="Arial" panose="020B0604020202020204" pitchFamily="34" charset="0"/>
              </a:rPr>
              <a:t> minh </a:t>
            </a:r>
            <a:r>
              <a:rPr lang="en-US" sz="3500" b="1" u="sng" dirty="0" err="1">
                <a:solidFill>
                  <a:srgbClr val="0070C0"/>
                </a:solidFill>
                <a:latin typeface="Arial" panose="020B0604020202020204" pitchFamily="34" charset="0"/>
                <a:cs typeface="Arial" panose="020B0604020202020204" pitchFamily="34" charset="0"/>
              </a:rPr>
              <a:t>Hy</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Lạp</a:t>
            </a:r>
            <a:r>
              <a:rPr lang="en-US" sz="3500" b="1" u="sng" dirty="0">
                <a:solidFill>
                  <a:srgbClr val="0070C0"/>
                </a:solidFill>
                <a:latin typeface="Arial" panose="020B0604020202020204" pitchFamily="34" charset="0"/>
                <a:cs typeface="Arial" panose="020B0604020202020204" pitchFamily="34" charset="0"/>
              </a:rPr>
              <a:t> - La </a:t>
            </a:r>
            <a:r>
              <a:rPr lang="en-US" sz="3500" b="1" u="sng" dirty="0" err="1">
                <a:solidFill>
                  <a:srgbClr val="0070C0"/>
                </a:solidFill>
                <a:latin typeface="Arial" panose="020B0604020202020204" pitchFamily="34" charset="0"/>
                <a:cs typeface="Arial" panose="020B0604020202020204" pitchFamily="34" charset="0"/>
              </a:rPr>
              <a:t>Mã</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thời</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cổ</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smtClean="0">
                <a:solidFill>
                  <a:srgbClr val="0070C0"/>
                </a:solidFill>
                <a:latin typeface="Arial" panose="020B0604020202020204" pitchFamily="34" charset="0"/>
                <a:cs typeface="Arial" panose="020B0604020202020204" pitchFamily="34" charset="0"/>
              </a:rPr>
              <a:t>đại</a:t>
            </a:r>
            <a:endParaRPr lang="en-US" sz="3500"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147782" y="1444112"/>
            <a:ext cx="6567054" cy="5478423"/>
          </a:xfrm>
          <a:prstGeom prst="rect">
            <a:avLst/>
          </a:prstGeom>
          <a:noFill/>
        </p:spPr>
        <p:txBody>
          <a:bodyPr wrap="square" rtlCol="0">
            <a:spAutoFit/>
          </a:bodyPr>
          <a:lstStyle/>
          <a:p>
            <a:pPr algn="just"/>
            <a:r>
              <a:rPr lang="en-US" sz="3500" b="1" dirty="0">
                <a:solidFill>
                  <a:schemeClr val="tx2"/>
                </a:solidFill>
                <a:latin typeface="Arial" panose="020B0604020202020204" pitchFamily="34" charset="0"/>
                <a:cs typeface="Arial" panose="020B0604020202020204" pitchFamily="34" charset="0"/>
              </a:rPr>
              <a:t>*</a:t>
            </a:r>
            <a:r>
              <a:rPr lang="x-none" sz="3500" b="1" dirty="0">
                <a:solidFill>
                  <a:schemeClr val="tx2"/>
                </a:solidFill>
                <a:latin typeface="Arial" panose="020B0604020202020204" pitchFamily="34" charset="0"/>
                <a:cs typeface="Arial" panose="020B0604020202020204" pitchFamily="34" charset="0"/>
              </a:rPr>
              <a:t> Khoa học</a:t>
            </a:r>
            <a:r>
              <a:rPr lang="en-US" sz="3500" b="1" dirty="0">
                <a:solidFill>
                  <a:schemeClr val="tx2"/>
                </a:solidFill>
                <a:latin typeface="Arial" panose="020B0604020202020204" pitchFamily="34" charset="0"/>
                <a:cs typeface="Arial" panose="020B0604020202020204" pitchFamily="34" charset="0"/>
              </a:rPr>
              <a:t>.</a:t>
            </a:r>
            <a:endParaRPr lang="en-US" sz="3500" dirty="0">
              <a:solidFill>
                <a:schemeClr val="tx2"/>
              </a:solidFill>
              <a:latin typeface="Arial" panose="020B0604020202020204" pitchFamily="34" charset="0"/>
              <a:cs typeface="Arial" panose="020B0604020202020204" pitchFamily="34" charset="0"/>
            </a:endParaRPr>
          </a:p>
          <a:p>
            <a:pPr algn="just"/>
            <a:r>
              <a:rPr lang="x-none" sz="3500" dirty="0">
                <a:solidFill>
                  <a:schemeClr val="tx2"/>
                </a:solidFill>
                <a:latin typeface="Arial" panose="020B0604020202020204" pitchFamily="34" charset="0"/>
                <a:cs typeface="Arial" panose="020B0604020202020204" pitchFamily="34" charset="0"/>
              </a:rPr>
              <a:t>- Nhiều nhà khoa học đã tìm ra những định lí, định đề, tiên đề khoa học:</a:t>
            </a:r>
            <a:endParaRPr lang="en-US" sz="3500" dirty="0">
              <a:solidFill>
                <a:schemeClr val="tx2"/>
              </a:solidFill>
              <a:latin typeface="Arial" panose="020B0604020202020204" pitchFamily="34" charset="0"/>
              <a:cs typeface="Arial" panose="020B0604020202020204" pitchFamily="34" charset="0"/>
            </a:endParaRPr>
          </a:p>
          <a:p>
            <a:pPr algn="just"/>
            <a:r>
              <a:rPr lang="x-none" sz="3500" dirty="0">
                <a:solidFill>
                  <a:schemeClr val="tx2"/>
                </a:solidFill>
                <a:latin typeface="Arial" panose="020B0604020202020204" pitchFamily="34" charset="0"/>
                <a:cs typeface="Arial" panose="020B0604020202020204" pitchFamily="34" charset="0"/>
              </a:rPr>
              <a:t>+ Toán học: Ta</a:t>
            </a:r>
            <a:r>
              <a:rPr lang="en-US" sz="3500" dirty="0">
                <a:solidFill>
                  <a:schemeClr val="tx2"/>
                </a:solidFill>
                <a:latin typeface="Arial" panose="020B0604020202020204" pitchFamily="34" charset="0"/>
                <a:cs typeface="Arial" panose="020B0604020202020204" pitchFamily="34" charset="0"/>
              </a:rPr>
              <a:t>-</a:t>
            </a:r>
            <a:r>
              <a:rPr lang="x-none" sz="3500" dirty="0">
                <a:solidFill>
                  <a:schemeClr val="tx2"/>
                </a:solidFill>
                <a:latin typeface="Arial" panose="020B0604020202020204" pitchFamily="34" charset="0"/>
                <a:cs typeface="Arial" panose="020B0604020202020204" pitchFamily="34" charset="0"/>
              </a:rPr>
              <a:t>lét, Pi-ta-go, Ơ-clít.</a:t>
            </a:r>
            <a:endParaRPr lang="en-US" sz="3500" dirty="0">
              <a:solidFill>
                <a:schemeClr val="tx2"/>
              </a:solidFill>
              <a:latin typeface="Arial" panose="020B0604020202020204" pitchFamily="34" charset="0"/>
              <a:cs typeface="Arial" panose="020B0604020202020204" pitchFamily="34" charset="0"/>
            </a:endParaRPr>
          </a:p>
          <a:p>
            <a:pPr algn="just"/>
            <a:r>
              <a:rPr lang="x-none" sz="3500" dirty="0">
                <a:solidFill>
                  <a:schemeClr val="tx2"/>
                </a:solidFill>
                <a:latin typeface="Arial" panose="020B0604020202020204" pitchFamily="34" charset="0"/>
                <a:cs typeface="Arial" panose="020B0604020202020204" pitchFamily="34" charset="0"/>
              </a:rPr>
              <a:t>+ Vật lí: Ác-si-mét.</a:t>
            </a:r>
            <a:endParaRPr lang="en-US" sz="3500" dirty="0">
              <a:solidFill>
                <a:schemeClr val="tx2"/>
              </a:solidFill>
              <a:latin typeface="Arial" panose="020B0604020202020204" pitchFamily="34" charset="0"/>
              <a:cs typeface="Arial" panose="020B0604020202020204" pitchFamily="34" charset="0"/>
            </a:endParaRPr>
          </a:p>
          <a:p>
            <a:pPr algn="just"/>
            <a:r>
              <a:rPr lang="en-US" sz="3500" dirty="0">
                <a:solidFill>
                  <a:schemeClr val="tx2"/>
                </a:solidFill>
                <a:latin typeface="Arial" panose="020B0604020202020204" pitchFamily="34" charset="0"/>
                <a:cs typeface="Arial" panose="020B0604020202020204" pitchFamily="34" charset="0"/>
              </a:rPr>
              <a:t>+ </a:t>
            </a:r>
            <a:r>
              <a:rPr lang="x-none" sz="3500" dirty="0">
                <a:solidFill>
                  <a:schemeClr val="tx2"/>
                </a:solidFill>
                <a:latin typeface="Arial" panose="020B0604020202020204" pitchFamily="34" charset="0"/>
                <a:cs typeface="Arial" panose="020B0604020202020204" pitchFamily="34" charset="0"/>
              </a:rPr>
              <a:t>Y học: Hi-pô-crát.</a:t>
            </a:r>
            <a:endParaRPr lang="en-US" sz="3500" dirty="0">
              <a:solidFill>
                <a:schemeClr val="tx2"/>
              </a:solidFill>
              <a:latin typeface="Arial" panose="020B0604020202020204" pitchFamily="34" charset="0"/>
              <a:cs typeface="Arial" panose="020B0604020202020204" pitchFamily="34" charset="0"/>
            </a:endParaRPr>
          </a:p>
          <a:p>
            <a:pPr algn="just"/>
            <a:r>
              <a:rPr lang="en-US" sz="3500" dirty="0">
                <a:solidFill>
                  <a:schemeClr val="tx2"/>
                </a:solidFill>
                <a:latin typeface="Arial" panose="020B0604020202020204" pitchFamily="34" charset="0"/>
                <a:cs typeface="Arial" panose="020B0604020202020204" pitchFamily="34" charset="0"/>
              </a:rPr>
              <a:t>+ </a:t>
            </a:r>
            <a:r>
              <a:rPr lang="x-none" sz="3500" dirty="0">
                <a:solidFill>
                  <a:schemeClr val="tx2"/>
                </a:solidFill>
                <a:latin typeface="Arial" panose="020B0604020202020204" pitchFamily="34" charset="0"/>
                <a:cs typeface="Arial" panose="020B0604020202020204" pitchFamily="34" charset="0"/>
              </a:rPr>
              <a:t>Sử học: Hê-rô-đốt, Tuy-xi-đít.</a:t>
            </a:r>
            <a:endParaRPr lang="en-US" sz="3500" dirty="0">
              <a:solidFill>
                <a:schemeClr val="tx2"/>
              </a:solidFill>
              <a:latin typeface="Arial" panose="020B0604020202020204" pitchFamily="34" charset="0"/>
              <a:cs typeface="Arial" panose="020B0604020202020204" pitchFamily="34" charset="0"/>
            </a:endParaRPr>
          </a:p>
          <a:p>
            <a:pPr algn="just"/>
            <a:endParaRPr lang="en-US" sz="3500" dirty="0">
              <a:solidFill>
                <a:schemeClr val="tx2"/>
              </a:solidFill>
              <a:latin typeface="Arial" panose="020B0604020202020204" pitchFamily="34" charset="0"/>
              <a:cs typeface="Arial" panose="020B0604020202020204" pitchFamily="34" charset="0"/>
            </a:endParaRPr>
          </a:p>
        </p:txBody>
      </p:sp>
      <p:sp>
        <p:nvSpPr>
          <p:cNvPr id="5" name="Rectangle: Single Corner Rounded 8">
            <a:extLst>
              <a:ext uri="{FF2B5EF4-FFF2-40B4-BE49-F238E27FC236}">
                <a16:creationId xmlns:a16="http://schemas.microsoft.com/office/drawing/2014/main" id="{291082ED-D145-4FE3-B164-5906DAC48279}"/>
              </a:ext>
            </a:extLst>
          </p:cNvPr>
          <p:cNvSpPr/>
          <p:nvPr/>
        </p:nvSpPr>
        <p:spPr>
          <a:xfrm>
            <a:off x="6714836" y="717828"/>
            <a:ext cx="5477163" cy="6019759"/>
          </a:xfrm>
          <a:prstGeom prst="round1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hemeClr val="accent3">
              <a:hueOff val="1425731"/>
              <a:satOff val="7496"/>
              <a:lumOff val="-9412"/>
              <a:alphaOff val="0"/>
            </a:schemeClr>
          </a:fillRef>
          <a:effectRef idx="0">
            <a:schemeClr val="accent3">
              <a:hueOff val="1425731"/>
              <a:satOff val="7496"/>
              <a:lumOff val="-9412"/>
              <a:alphaOff val="0"/>
            </a:schemeClr>
          </a:effectRef>
          <a:fontRef idx="minor">
            <a:schemeClr val="lt1"/>
          </a:fontRef>
        </p:style>
      </p:sp>
    </p:spTree>
    <p:extLst>
      <p:ext uri="{BB962C8B-B14F-4D97-AF65-F5344CB8AC3E}">
        <p14:creationId xmlns:p14="http://schemas.microsoft.com/office/powerpoint/2010/main" val="3510648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991" y="147639"/>
            <a:ext cx="8229600" cy="702107"/>
          </a:xfrm>
        </p:spPr>
        <p:txBody>
          <a:bodyPr>
            <a:noAutofit/>
          </a:bodyPr>
          <a:lstStyle/>
          <a:p>
            <a:r>
              <a:rPr sz="5000" b="1" dirty="0" err="1">
                <a:solidFill>
                  <a:srgbClr val="FFC000"/>
                </a:solidFill>
                <a:latin typeface="+mn-lt"/>
                <a:cs typeface="Times New Roman" panose="02020603050405020304" pitchFamily="18" charset="0"/>
              </a:rPr>
              <a:t>Trò</a:t>
            </a:r>
            <a:r>
              <a:rPr sz="5000" b="1" dirty="0">
                <a:solidFill>
                  <a:srgbClr val="FFC000"/>
                </a:solidFill>
                <a:latin typeface="+mn-lt"/>
                <a:cs typeface="Times New Roman" panose="02020603050405020304" pitchFamily="18" charset="0"/>
              </a:rPr>
              <a:t> </a:t>
            </a:r>
            <a:r>
              <a:rPr sz="5000" b="1" dirty="0" err="1">
                <a:solidFill>
                  <a:srgbClr val="FFC000"/>
                </a:solidFill>
                <a:latin typeface="+mn-lt"/>
                <a:cs typeface="Times New Roman" panose="02020603050405020304" pitchFamily="18" charset="0"/>
              </a:rPr>
              <a:t>chơi</a:t>
            </a:r>
            <a:r>
              <a:rPr sz="5000" b="1" dirty="0">
                <a:solidFill>
                  <a:srgbClr val="FFC000"/>
                </a:solidFill>
                <a:latin typeface="+mn-lt"/>
                <a:cs typeface="Times New Roman" panose="02020603050405020304" pitchFamily="18" charset="0"/>
              </a:rPr>
              <a:t>: </a:t>
            </a:r>
            <a:r>
              <a:rPr sz="5000" b="1" dirty="0" err="1">
                <a:solidFill>
                  <a:srgbClr val="FFC000"/>
                </a:solidFill>
                <a:latin typeface="+mn-lt"/>
                <a:cs typeface="Times New Roman" panose="02020603050405020304" pitchFamily="18" charset="0"/>
              </a:rPr>
              <a:t>Tôi</a:t>
            </a:r>
            <a:r>
              <a:rPr sz="5000" b="1" dirty="0">
                <a:solidFill>
                  <a:srgbClr val="FFC000"/>
                </a:solidFill>
                <a:latin typeface="+mn-lt"/>
                <a:cs typeface="Times New Roman" panose="02020603050405020304" pitchFamily="18" charset="0"/>
              </a:rPr>
              <a:t> </a:t>
            </a:r>
            <a:r>
              <a:rPr sz="5000" b="1" dirty="0" err="1">
                <a:solidFill>
                  <a:srgbClr val="FFC000"/>
                </a:solidFill>
                <a:latin typeface="+mn-lt"/>
                <a:cs typeface="Times New Roman" panose="02020603050405020304" pitchFamily="18" charset="0"/>
              </a:rPr>
              <a:t>là</a:t>
            </a:r>
            <a:r>
              <a:rPr sz="5000" b="1" dirty="0">
                <a:solidFill>
                  <a:srgbClr val="FFC000"/>
                </a:solidFill>
                <a:latin typeface="+mn-lt"/>
                <a:cs typeface="Times New Roman" panose="02020603050405020304" pitchFamily="18" charset="0"/>
              </a:rPr>
              <a:t> </a:t>
            </a:r>
            <a:r>
              <a:rPr sz="5000" b="1" dirty="0" err="1">
                <a:solidFill>
                  <a:srgbClr val="FFC000"/>
                </a:solidFill>
                <a:latin typeface="+mn-lt"/>
                <a:cs typeface="Times New Roman" panose="02020603050405020304" pitchFamily="18" charset="0"/>
              </a:rPr>
              <a:t>ai</a:t>
            </a:r>
            <a:r>
              <a:rPr sz="5000" b="1" dirty="0">
                <a:solidFill>
                  <a:srgbClr val="FFC000"/>
                </a:solidFill>
                <a:latin typeface="+mn-lt"/>
                <a:cs typeface="Times New Roman" panose="02020603050405020304" pitchFamily="18"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9746"/>
            <a:ext cx="12192000" cy="6008255"/>
          </a:xfrm>
          <a:prstGeom prst="rect">
            <a:avLst/>
          </a:prstGeom>
        </p:spPr>
      </p:pic>
    </p:spTree>
    <p:extLst>
      <p:ext uri="{BB962C8B-B14F-4D97-AF65-F5344CB8AC3E}">
        <p14:creationId xmlns:p14="http://schemas.microsoft.com/office/powerpoint/2010/main" val="55407763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2">
            <a:extLst>
              <a:ext uri="{FF2B5EF4-FFF2-40B4-BE49-F238E27FC236}">
                <a16:creationId xmlns:a16="http://schemas.microsoft.com/office/drawing/2014/main" id="{378CD669-3487-004A-AAD1-05106D449BFF}"/>
              </a:ext>
            </a:extLst>
          </p:cNvPr>
          <p:cNvGraphicFramePr>
            <a:graphicFrameLocks noGrp="1"/>
          </p:cNvGraphicFramePr>
          <p:nvPr>
            <p:extLst/>
          </p:nvPr>
        </p:nvGraphicFramePr>
        <p:xfrm>
          <a:off x="-1" y="1293092"/>
          <a:ext cx="12127345" cy="5479415"/>
        </p:xfrm>
        <a:graphic>
          <a:graphicData uri="http://schemas.openxmlformats.org/drawingml/2006/table">
            <a:tbl>
              <a:tblPr firstRow="1" bandRow="1">
                <a:tableStyleId>{93296810-A885-4BE3-A3E7-6D5BEEA58F35}</a:tableStyleId>
              </a:tblPr>
              <a:tblGrid>
                <a:gridCol w="3407295">
                  <a:extLst>
                    <a:ext uri="{9D8B030D-6E8A-4147-A177-3AD203B41FA5}">
                      <a16:colId xmlns:a16="http://schemas.microsoft.com/office/drawing/2014/main" val="732087513"/>
                    </a:ext>
                  </a:extLst>
                </a:gridCol>
                <a:gridCol w="8720050">
                  <a:extLst>
                    <a:ext uri="{9D8B030D-6E8A-4147-A177-3AD203B41FA5}">
                      <a16:colId xmlns:a16="http://schemas.microsoft.com/office/drawing/2014/main" val="4069365328"/>
                    </a:ext>
                  </a:extLst>
                </a:gridCol>
              </a:tblGrid>
              <a:tr h="709391">
                <a:tc>
                  <a:txBody>
                    <a:bodyPr/>
                    <a:lstStyle/>
                    <a:p>
                      <a:pPr algn="ctr"/>
                      <a:r>
                        <a:rPr lang="en-US" sz="27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LĨNH VỰC</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THÀNH TỰU</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8024975"/>
                  </a:ext>
                </a:extLst>
              </a:tr>
              <a:tr h="976980">
                <a:tc>
                  <a:txBody>
                    <a:bodyPr/>
                    <a:lstStyle/>
                    <a:p>
                      <a:r>
                        <a:rPr lang="en-US" sz="27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Chữ</a:t>
                      </a:r>
                      <a:r>
                        <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viết</a:t>
                      </a:r>
                      <a:r>
                        <a:rPr lang="en-US" sz="27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văn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2735950"/>
                  </a:ext>
                </a:extLst>
              </a:tr>
              <a:tr h="976980">
                <a:tc>
                  <a:txBody>
                    <a:bodyPr/>
                    <a:lstStyle/>
                    <a:p>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Tư</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tưởng</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tôn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giáo</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1069413"/>
                  </a:ext>
                </a:extLst>
              </a:tr>
              <a:tr h="14166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Lịch</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pháp</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thiên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văn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khoa</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1780205"/>
                  </a:ext>
                </a:extLst>
              </a:tr>
              <a:tr h="13994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7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Kiến</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trúc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điêu</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khắc</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thể</a:t>
                      </a:r>
                      <a:r>
                        <a:rPr lang="en-US" sz="2700" b="1" baseline="0"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baseline="0"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thao</a:t>
                      </a:r>
                      <a:endParaRPr lang="en-US" sz="27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2700" b="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8226188"/>
                  </a:ext>
                </a:extLst>
              </a:tr>
            </a:tbl>
          </a:graphicData>
        </a:graphic>
      </p:graphicFrame>
      <p:sp>
        <p:nvSpPr>
          <p:cNvPr id="5" name="Rounded Rectangle 4">
            <a:hlinkClick r:id="rId2" action="ppaction://hlinksldjump"/>
            <a:extLst>
              <a:ext uri="{FF2B5EF4-FFF2-40B4-BE49-F238E27FC236}">
                <a16:creationId xmlns:a16="http://schemas.microsoft.com/office/drawing/2014/main" id="{3C129F3D-AC2F-FA48-8487-4C4C89B18FE7}"/>
              </a:ext>
            </a:extLst>
          </p:cNvPr>
          <p:cNvSpPr/>
          <p:nvPr/>
        </p:nvSpPr>
        <p:spPr>
          <a:xfrm>
            <a:off x="6096000" y="2232085"/>
            <a:ext cx="23622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FF0000"/>
                </a:solidFill>
                <a:latin typeface="Times New Roman" panose="02020603050405020304" pitchFamily="18" charset="0"/>
                <a:cs typeface="Times New Roman" panose="02020603050405020304" pitchFamily="18" charset="0"/>
                <a:sym typeface="Arial"/>
                <a:hlinkClick r:id="rId3" action="ppaction://hlinksldjump"/>
              </a:rPr>
              <a:t>NHÓM</a:t>
            </a:r>
            <a:r>
              <a:rPr lang="x-none" sz="3600" b="1" kern="0" dirty="0">
                <a:solidFill>
                  <a:srgbClr val="FF0000"/>
                </a:solidFill>
                <a:latin typeface="Times New Roman" panose="02020603050405020304" pitchFamily="18" charset="0"/>
                <a:cs typeface="Times New Roman" panose="02020603050405020304" pitchFamily="18" charset="0"/>
                <a:sym typeface="Arial"/>
              </a:rPr>
              <a:t> 1</a:t>
            </a:r>
          </a:p>
        </p:txBody>
      </p:sp>
      <p:sp>
        <p:nvSpPr>
          <p:cNvPr id="6" name="Rounded Rectangle 5">
            <a:hlinkClick r:id="rId4" action="ppaction://hlinksldjump"/>
            <a:extLst>
              <a:ext uri="{FF2B5EF4-FFF2-40B4-BE49-F238E27FC236}">
                <a16:creationId xmlns:a16="http://schemas.microsoft.com/office/drawing/2014/main" id="{A50E6A42-652C-0146-BDDB-A14D3FE12651}"/>
              </a:ext>
            </a:extLst>
          </p:cNvPr>
          <p:cNvSpPr/>
          <p:nvPr/>
        </p:nvSpPr>
        <p:spPr>
          <a:xfrm>
            <a:off x="6096000" y="3171078"/>
            <a:ext cx="23622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0070C0"/>
                </a:solidFill>
                <a:latin typeface="Times New Roman" panose="02020603050405020304" pitchFamily="18" charset="0"/>
                <a:cs typeface="Times New Roman" panose="02020603050405020304" pitchFamily="18" charset="0"/>
                <a:sym typeface="Arial"/>
              </a:rPr>
              <a:t>NHÓM 2</a:t>
            </a:r>
          </a:p>
        </p:txBody>
      </p:sp>
      <p:sp>
        <p:nvSpPr>
          <p:cNvPr id="7" name="Rounded Rectangle 6">
            <a:hlinkClick r:id="rId5" action="ppaction://hlinksldjump"/>
            <a:extLst>
              <a:ext uri="{FF2B5EF4-FFF2-40B4-BE49-F238E27FC236}">
                <a16:creationId xmlns:a16="http://schemas.microsoft.com/office/drawing/2014/main" id="{F4B62623-AF94-314D-A289-C5D0BF0D5A7F}"/>
              </a:ext>
            </a:extLst>
          </p:cNvPr>
          <p:cNvSpPr/>
          <p:nvPr/>
        </p:nvSpPr>
        <p:spPr>
          <a:xfrm>
            <a:off x="6096000" y="4334860"/>
            <a:ext cx="2362200" cy="7905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00B050"/>
                </a:solidFill>
                <a:latin typeface="Times New Roman" panose="02020603050405020304" pitchFamily="18" charset="0"/>
                <a:cs typeface="Times New Roman" panose="02020603050405020304" pitchFamily="18" charset="0"/>
                <a:sym typeface="Arial"/>
              </a:rPr>
              <a:t>NHÓM 3</a:t>
            </a:r>
          </a:p>
        </p:txBody>
      </p:sp>
      <p:sp>
        <p:nvSpPr>
          <p:cNvPr id="8" name="Rounded Rectangle 7">
            <a:hlinkClick r:id="rId6" action="ppaction://hlinksldjump"/>
            <a:extLst>
              <a:ext uri="{FF2B5EF4-FFF2-40B4-BE49-F238E27FC236}">
                <a16:creationId xmlns:a16="http://schemas.microsoft.com/office/drawing/2014/main" id="{C6BDA0CD-4000-6D4D-882E-EBFA3A67D070}"/>
              </a:ext>
            </a:extLst>
          </p:cNvPr>
          <p:cNvSpPr/>
          <p:nvPr/>
        </p:nvSpPr>
        <p:spPr>
          <a:xfrm>
            <a:off x="6096000" y="5686329"/>
            <a:ext cx="2362200"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3600" b="1" kern="0" dirty="0">
                <a:solidFill>
                  <a:srgbClr val="FF0000"/>
                </a:solidFill>
                <a:latin typeface="Times New Roman" panose="02020603050405020304" pitchFamily="18" charset="0"/>
                <a:cs typeface="Times New Roman" panose="02020603050405020304" pitchFamily="18" charset="0"/>
                <a:sym typeface="Arial"/>
              </a:rPr>
              <a:t>NHÓM 4</a:t>
            </a:r>
          </a:p>
        </p:txBody>
      </p:sp>
      <p:sp>
        <p:nvSpPr>
          <p:cNvPr id="9" name="Google Shape;1341;p44"/>
          <p:cNvSpPr txBox="1">
            <a:spLocks/>
          </p:cNvSpPr>
          <p:nvPr/>
        </p:nvSpPr>
        <p:spPr>
          <a:xfrm>
            <a:off x="0" y="88535"/>
            <a:ext cx="12192000" cy="650375"/>
          </a:xfrm>
          <a:prstGeom prst="rect">
            <a:avLst/>
          </a:prstGeom>
          <a:noFill/>
        </p:spPr>
        <p:txBody>
          <a:bodyPr spcFirstLastPara="1" vert="horz" wrap="square" lIns="91425" tIns="91425" rIns="91425" bIns="91425"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3500" b="1" u="sng" dirty="0">
                <a:solidFill>
                  <a:srgbClr val="0070C0"/>
                </a:solidFill>
                <a:latin typeface="Arial" panose="020B0604020202020204" pitchFamily="34" charset="0"/>
                <a:cs typeface="Arial" panose="020B0604020202020204" pitchFamily="34" charset="0"/>
              </a:rPr>
              <a:t> 1. </a:t>
            </a:r>
            <a:r>
              <a:rPr lang="en-US" sz="3500" b="1" u="sng" dirty="0" err="1">
                <a:solidFill>
                  <a:srgbClr val="0070C0"/>
                </a:solidFill>
                <a:latin typeface="Arial" panose="020B0604020202020204" pitchFamily="34" charset="0"/>
                <a:cs typeface="Arial" panose="020B0604020202020204" pitchFamily="34" charset="0"/>
              </a:rPr>
              <a:t>Thành</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tựu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tiêu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biểu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của</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văn</a:t>
            </a:r>
            <a:r>
              <a:rPr lang="en-US" sz="3500" b="1" u="sng" dirty="0">
                <a:solidFill>
                  <a:srgbClr val="0070C0"/>
                </a:solidFill>
                <a:latin typeface="Arial" panose="020B0604020202020204" pitchFamily="34" charset="0"/>
                <a:cs typeface="Arial" panose="020B0604020202020204" pitchFamily="34" charset="0"/>
              </a:rPr>
              <a:t> minh </a:t>
            </a:r>
            <a:r>
              <a:rPr lang="en-US" sz="3500" b="1" u="sng" dirty="0" err="1">
                <a:solidFill>
                  <a:srgbClr val="0070C0"/>
                </a:solidFill>
                <a:latin typeface="Arial" panose="020B0604020202020204" pitchFamily="34" charset="0"/>
                <a:cs typeface="Arial" panose="020B0604020202020204" pitchFamily="34" charset="0"/>
              </a:rPr>
              <a:t>Hy</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Lạp</a:t>
            </a:r>
            <a:r>
              <a:rPr lang="en-US" sz="3500" b="1" u="sng" dirty="0">
                <a:solidFill>
                  <a:srgbClr val="0070C0"/>
                </a:solidFill>
                <a:latin typeface="Arial" panose="020B0604020202020204" pitchFamily="34" charset="0"/>
                <a:cs typeface="Arial" panose="020B0604020202020204" pitchFamily="34" charset="0"/>
              </a:rPr>
              <a:t> - La </a:t>
            </a:r>
            <a:r>
              <a:rPr lang="en-US" sz="3500" b="1" u="sng" dirty="0" err="1">
                <a:solidFill>
                  <a:srgbClr val="0070C0"/>
                </a:solidFill>
                <a:latin typeface="Arial" panose="020B0604020202020204" pitchFamily="34" charset="0"/>
                <a:cs typeface="Arial" panose="020B0604020202020204" pitchFamily="34" charset="0"/>
              </a:rPr>
              <a:t>Mã</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thời</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cổ</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đại</a:t>
            </a:r>
            <a:endParaRPr lang="en-US" sz="3500" b="1"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1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659"/>
            <a:ext cx="12191999" cy="1169551"/>
          </a:xfrm>
          <a:prstGeom prst="rect">
            <a:avLst/>
          </a:prstGeom>
        </p:spPr>
        <p:txBody>
          <a:bodyPr wrap="square">
            <a:spAutoFit/>
          </a:bodyPr>
          <a:lstStyle/>
          <a:p>
            <a:pPr algn="just"/>
            <a:r>
              <a:rPr lang="en-US" sz="3500" b="1" u="sng" dirty="0">
                <a:solidFill>
                  <a:srgbClr val="0070C0"/>
                </a:solidFill>
                <a:latin typeface="Arial" panose="020B0604020202020204" pitchFamily="34" charset="0"/>
                <a:cs typeface="Arial" panose="020B0604020202020204" pitchFamily="34" charset="0"/>
              </a:rPr>
              <a:t>1. </a:t>
            </a:r>
            <a:r>
              <a:rPr lang="en-US" sz="3500" b="1" u="sng" dirty="0" err="1">
                <a:solidFill>
                  <a:srgbClr val="0070C0"/>
                </a:solidFill>
                <a:latin typeface="Arial" panose="020B0604020202020204" pitchFamily="34" charset="0"/>
                <a:cs typeface="Arial" panose="020B0604020202020204" pitchFamily="34" charset="0"/>
              </a:rPr>
              <a:t>Thành</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tựu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tiêu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biểu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của</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văn</a:t>
            </a:r>
            <a:r>
              <a:rPr lang="en-US" sz="3500" b="1" u="sng" dirty="0">
                <a:solidFill>
                  <a:srgbClr val="0070C0"/>
                </a:solidFill>
                <a:latin typeface="Arial" panose="020B0604020202020204" pitchFamily="34" charset="0"/>
                <a:cs typeface="Arial" panose="020B0604020202020204" pitchFamily="34" charset="0"/>
              </a:rPr>
              <a:t> minh </a:t>
            </a:r>
            <a:r>
              <a:rPr lang="en-US" sz="3500" b="1" u="sng" dirty="0" err="1">
                <a:solidFill>
                  <a:srgbClr val="0070C0"/>
                </a:solidFill>
                <a:latin typeface="Arial" panose="020B0604020202020204" pitchFamily="34" charset="0"/>
                <a:cs typeface="Arial" panose="020B0604020202020204" pitchFamily="34" charset="0"/>
              </a:rPr>
              <a:t>Hy</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Lạp</a:t>
            </a:r>
            <a:r>
              <a:rPr lang="en-US" sz="3500" b="1" u="sng" dirty="0">
                <a:solidFill>
                  <a:srgbClr val="0070C0"/>
                </a:solidFill>
                <a:latin typeface="Arial" panose="020B0604020202020204" pitchFamily="34" charset="0"/>
                <a:cs typeface="Arial" panose="020B0604020202020204" pitchFamily="34" charset="0"/>
              </a:rPr>
              <a:t> - La </a:t>
            </a:r>
            <a:r>
              <a:rPr lang="en-US" sz="3500" b="1" u="sng" dirty="0" err="1">
                <a:solidFill>
                  <a:srgbClr val="0070C0"/>
                </a:solidFill>
                <a:latin typeface="Arial" panose="020B0604020202020204" pitchFamily="34" charset="0"/>
                <a:cs typeface="Arial" panose="020B0604020202020204" pitchFamily="34" charset="0"/>
              </a:rPr>
              <a:t>Mã</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thời</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cổ</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đại</a:t>
            </a:r>
            <a:endParaRPr lang="en-US" sz="3500" b="1" u="sng"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0" y="1632700"/>
            <a:ext cx="6908800" cy="4785926"/>
          </a:xfrm>
          <a:prstGeom prst="rect">
            <a:avLst/>
          </a:prstGeom>
          <a:noFill/>
        </p:spPr>
        <p:txBody>
          <a:bodyPr wrap="square" rtlCol="0">
            <a:spAutoFit/>
          </a:bodyPr>
          <a:lstStyle/>
          <a:p>
            <a:pPr algn="just"/>
            <a:r>
              <a:rPr lang="en-US" sz="3000" b="1" dirty="0">
                <a:solidFill>
                  <a:schemeClr val="tx2"/>
                </a:solidFill>
                <a:latin typeface="Arial" panose="020B0604020202020204" pitchFamily="34" charset="0"/>
                <a:cs typeface="Arial" panose="020B0604020202020204" pitchFamily="34" charset="0"/>
              </a:rPr>
              <a:t>*</a:t>
            </a:r>
            <a:r>
              <a:rPr lang="x-none" sz="3000" b="1" dirty="0">
                <a:solidFill>
                  <a:schemeClr val="tx2"/>
                </a:solidFill>
                <a:latin typeface="Arial" panose="020B0604020202020204" pitchFamily="34" charset="0"/>
                <a:cs typeface="Arial" panose="020B0604020202020204" pitchFamily="34" charset="0"/>
              </a:rPr>
              <a:t> </a:t>
            </a:r>
            <a:r>
              <a:rPr lang="en-US" sz="3000" b="1" dirty="0" err="1" smtClean="0">
                <a:solidFill>
                  <a:schemeClr val="tx2"/>
                </a:solidFill>
                <a:latin typeface="Arial" panose="020B0604020202020204" pitchFamily="34" charset="0"/>
                <a:cs typeface="Arial" panose="020B0604020202020204" pitchFamily="34" charset="0"/>
              </a:rPr>
              <a:t>Kiến</a:t>
            </a:r>
            <a:r>
              <a:rPr lang="en-US" sz="3000" b="1" dirty="0" smtClean="0">
                <a:solidFill>
                  <a:schemeClr val="tx2"/>
                </a:solidFill>
                <a:latin typeface="Arial" panose="020B0604020202020204" pitchFamily="34" charset="0"/>
                <a:cs typeface="Arial" panose="020B0604020202020204" pitchFamily="34" charset="0"/>
              </a:rPr>
              <a:t> </a:t>
            </a:r>
            <a:r>
              <a:rPr lang="en-US" sz="3000" b="1" dirty="0" err="1" smtClean="0">
                <a:solidFill>
                  <a:schemeClr val="tx2"/>
                </a:solidFill>
                <a:latin typeface="Arial" panose="020B0604020202020204" pitchFamily="34" charset="0"/>
                <a:cs typeface="Arial" panose="020B0604020202020204" pitchFamily="34" charset="0"/>
              </a:rPr>
              <a:t>trúc</a:t>
            </a:r>
            <a:r>
              <a:rPr lang="en-US" sz="3000" b="1" dirty="0" smtClean="0">
                <a:solidFill>
                  <a:schemeClr val="tx2"/>
                </a:solidFill>
                <a:latin typeface="Arial" panose="020B0604020202020204" pitchFamily="34" charset="0"/>
                <a:cs typeface="Arial" panose="020B0604020202020204" pitchFamily="34" charset="0"/>
              </a:rPr>
              <a:t>, </a:t>
            </a:r>
            <a:r>
              <a:rPr lang="en-US" sz="3000" b="1" dirty="0" err="1" smtClean="0">
                <a:solidFill>
                  <a:schemeClr val="tx2"/>
                </a:solidFill>
                <a:latin typeface="Arial" panose="020B0604020202020204" pitchFamily="34" charset="0"/>
                <a:cs typeface="Arial" panose="020B0604020202020204" pitchFamily="34" charset="0"/>
              </a:rPr>
              <a:t>điêu</a:t>
            </a:r>
            <a:r>
              <a:rPr lang="en-US" sz="3000" b="1" dirty="0" smtClean="0">
                <a:solidFill>
                  <a:schemeClr val="tx2"/>
                </a:solidFill>
                <a:latin typeface="Arial" panose="020B0604020202020204" pitchFamily="34" charset="0"/>
                <a:cs typeface="Arial" panose="020B0604020202020204" pitchFamily="34" charset="0"/>
              </a:rPr>
              <a:t> </a:t>
            </a:r>
            <a:r>
              <a:rPr lang="en-US" sz="3000" b="1" dirty="0" err="1" smtClean="0">
                <a:solidFill>
                  <a:schemeClr val="tx2"/>
                </a:solidFill>
                <a:latin typeface="Arial" panose="020B0604020202020204" pitchFamily="34" charset="0"/>
                <a:cs typeface="Arial" panose="020B0604020202020204" pitchFamily="34" charset="0"/>
              </a:rPr>
              <a:t>khắc</a:t>
            </a:r>
            <a:r>
              <a:rPr lang="en-US" sz="3000" b="1" dirty="0" smtClean="0">
                <a:solidFill>
                  <a:schemeClr val="tx2"/>
                </a:solidFill>
                <a:latin typeface="Arial" panose="020B0604020202020204" pitchFamily="34" charset="0"/>
                <a:cs typeface="Arial" panose="020B0604020202020204" pitchFamily="34" charset="0"/>
              </a:rPr>
              <a:t> </a:t>
            </a:r>
            <a:endParaRPr lang="en-US" sz="3000" dirty="0">
              <a:solidFill>
                <a:schemeClr val="tx2"/>
              </a:solidFill>
              <a:latin typeface="Arial" panose="020B0604020202020204" pitchFamily="34" charset="0"/>
              <a:cs typeface="Arial" panose="020B0604020202020204" pitchFamily="34" charset="0"/>
            </a:endParaRPr>
          </a:p>
          <a:p>
            <a:pPr algn="just"/>
            <a:r>
              <a:rPr lang="x-none" sz="3000" dirty="0">
                <a:solidFill>
                  <a:schemeClr val="tx2"/>
                </a:solidFill>
                <a:latin typeface="Arial" panose="020B0604020202020204" pitchFamily="34" charset="0"/>
                <a:cs typeface="Arial" panose="020B0604020202020204" pitchFamily="34" charset="0"/>
              </a:rPr>
              <a:t>-  Cư dân Hy Lạp và La Mã cổ đại đã tạo nên nhiều công trình như: Đền Pác-tê-nông ở A-ten (Hy Lạp), đấu trường Cô-li-dê ở La Mã, tượng lực sĩ ném đĩa, tượng Vệ nữ thành Mi-lô.</a:t>
            </a:r>
            <a:endParaRPr lang="en-US" sz="3000" dirty="0">
              <a:solidFill>
                <a:schemeClr val="tx2"/>
              </a:solidFill>
              <a:latin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3000" dirty="0">
                <a:solidFill>
                  <a:schemeClr val="tx2"/>
                </a:solidFill>
                <a:latin typeface="Arial" panose="020B0604020202020204" pitchFamily="34" charset="0"/>
                <a:ea typeface="Calibri" panose="020F0502020204030204" pitchFamily="34" charset="0"/>
                <a:cs typeface="Arial" panose="020B0604020202020204" pitchFamily="34" charset="0"/>
              </a:rPr>
              <a:t>Công trình kiến trúc tiêu biểu: Đền Pác-tê-nông, Đền thờ thần Dớt,</a:t>
            </a:r>
            <a:r>
              <a:rPr lang="en-US" sz="3000" dirty="0">
                <a:solidFill>
                  <a:schemeClr val="tx2"/>
                </a:solidFill>
                <a:latin typeface="Arial" panose="020B0604020202020204" pitchFamily="34" charset="0"/>
                <a:ea typeface="Calibri" panose="020F0502020204030204" pitchFamily="34" charset="0"/>
                <a:cs typeface="Arial" panose="020B0604020202020204" pitchFamily="34" charset="0"/>
              </a:rPr>
              <a:t> </a:t>
            </a:r>
          </a:p>
          <a:p>
            <a:pPr algn="just"/>
            <a:endParaRPr lang="en-US" sz="3000" dirty="0">
              <a:solidFill>
                <a:schemeClr val="tx2"/>
              </a:solidFill>
              <a:latin typeface="Arial" panose="020B0604020202020204" pitchFamily="34" charset="0"/>
              <a:cs typeface="Arial" panose="020B0604020202020204" pitchFamily="34" charset="0"/>
            </a:endParaRPr>
          </a:p>
        </p:txBody>
      </p:sp>
      <p:pic>
        <p:nvPicPr>
          <p:cNvPr id="5" name="Picture 2" descr="Đấu trường La Mã - kiến trúc đại diện cho một nền văn minh cổ xưa">
            <a:extLst>
              <a:ext uri="{FF2B5EF4-FFF2-40B4-BE49-F238E27FC236}">
                <a16:creationId xmlns:a16="http://schemas.microsoft.com/office/drawing/2014/main" id="{0E23E10F-4C2B-EB4E-848B-59F96D7E1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59" t="9048" r="4086" b="6189"/>
          <a:stretch/>
        </p:blipFill>
        <p:spPr bwMode="auto">
          <a:xfrm>
            <a:off x="7158181" y="954990"/>
            <a:ext cx="4904509" cy="5552357"/>
          </a:xfrm>
          <a:prstGeom prst="roundRect">
            <a:avLst>
              <a:gd name="adj" fmla="val 10795"/>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28113" y="6030292"/>
            <a:ext cx="2978701" cy="477054"/>
          </a:xfrm>
          <a:prstGeom prst="rect">
            <a:avLst/>
          </a:prstGeom>
          <a:noFill/>
        </p:spPr>
        <p:txBody>
          <a:bodyPr wrap="none" rtlCol="0">
            <a:spAutoFit/>
          </a:bodyPr>
          <a:lstStyle/>
          <a:p>
            <a:r>
              <a:rPr lang="en-US" sz="2500" b="1" dirty="0" err="1">
                <a:solidFill>
                  <a:srgbClr val="FFFF00"/>
                </a:solidFill>
                <a:latin typeface="Times New Roman" panose="02020603050405020304" pitchFamily="18" charset="0"/>
                <a:cs typeface="Times New Roman" panose="02020603050405020304" pitchFamily="18" charset="0"/>
              </a:rPr>
              <a:t>Đấu</a:t>
            </a:r>
            <a:r>
              <a:rPr lang="en-US" sz="2500" b="1" dirty="0">
                <a:solidFill>
                  <a:srgbClr val="FFFF00"/>
                </a:solidFill>
                <a:latin typeface="Times New Roman" panose="02020603050405020304" pitchFamily="18" charset="0"/>
                <a:cs typeface="Times New Roman" panose="02020603050405020304" pitchFamily="18" charset="0"/>
              </a:rPr>
              <a:t> </a:t>
            </a:r>
            <a:r>
              <a:rPr lang="en-US" sz="2500" b="1" dirty="0" err="1">
                <a:solidFill>
                  <a:srgbClr val="FFFF00"/>
                </a:solidFill>
                <a:latin typeface="Times New Roman" panose="02020603050405020304" pitchFamily="18" charset="0"/>
                <a:cs typeface="Times New Roman" panose="02020603050405020304" pitchFamily="18" charset="0"/>
              </a:rPr>
              <a:t>trường</a:t>
            </a:r>
            <a:r>
              <a:rPr lang="en-US" sz="2500" b="1" dirty="0">
                <a:solidFill>
                  <a:srgbClr val="FFFF00"/>
                </a:solidFill>
                <a:latin typeface="Times New Roman" panose="02020603050405020304" pitchFamily="18" charset="0"/>
                <a:cs typeface="Times New Roman" panose="02020603050405020304" pitchFamily="18" charset="0"/>
              </a:rPr>
              <a:t> </a:t>
            </a:r>
            <a:r>
              <a:rPr lang="en-US" sz="2500" b="1" dirty="0" err="1">
                <a:solidFill>
                  <a:srgbClr val="FFFF00"/>
                </a:solidFill>
                <a:latin typeface="Times New Roman" panose="02020603050405020304" pitchFamily="18" charset="0"/>
                <a:cs typeface="Times New Roman" panose="02020603050405020304" pitchFamily="18" charset="0"/>
              </a:rPr>
              <a:t>Cô</a:t>
            </a:r>
            <a:r>
              <a:rPr lang="en-US" sz="2500" b="1" dirty="0">
                <a:solidFill>
                  <a:srgbClr val="FFFF00"/>
                </a:solidFill>
                <a:latin typeface="Times New Roman" panose="02020603050405020304" pitchFamily="18" charset="0"/>
                <a:cs typeface="Times New Roman" panose="02020603050405020304" pitchFamily="18" charset="0"/>
              </a:rPr>
              <a:t>-li-</a:t>
            </a:r>
            <a:r>
              <a:rPr lang="en-US" sz="2500" b="1" dirty="0" err="1">
                <a:solidFill>
                  <a:srgbClr val="FFFF00"/>
                </a:solidFill>
                <a:latin typeface="Times New Roman" panose="02020603050405020304" pitchFamily="18" charset="0"/>
                <a:cs typeface="Times New Roman" panose="02020603050405020304" pitchFamily="18" charset="0"/>
              </a:rPr>
              <a:t>đê</a:t>
            </a:r>
            <a:endParaRPr lang="en-US" sz="25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3868"/>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1659"/>
            <a:ext cx="12108872" cy="1169551"/>
          </a:xfrm>
          <a:prstGeom prst="rect">
            <a:avLst/>
          </a:prstGeom>
        </p:spPr>
        <p:txBody>
          <a:bodyPr wrap="square">
            <a:spAutoFit/>
          </a:bodyPr>
          <a:lstStyle/>
          <a:p>
            <a:pPr algn="just"/>
            <a:r>
              <a:rPr lang="en-US" sz="3500" b="1" u="sng" dirty="0">
                <a:solidFill>
                  <a:srgbClr val="0070C0"/>
                </a:solidFill>
                <a:latin typeface="Arial" panose="020B0604020202020204" pitchFamily="34" charset="0"/>
                <a:cs typeface="Arial" panose="020B0604020202020204" pitchFamily="34" charset="0"/>
              </a:rPr>
              <a:t>1. </a:t>
            </a:r>
            <a:r>
              <a:rPr lang="en-US" sz="3500" b="1" u="sng" dirty="0" err="1">
                <a:solidFill>
                  <a:srgbClr val="0070C0"/>
                </a:solidFill>
                <a:latin typeface="Arial" panose="020B0604020202020204" pitchFamily="34" charset="0"/>
                <a:cs typeface="Arial" panose="020B0604020202020204" pitchFamily="34" charset="0"/>
              </a:rPr>
              <a:t>Thành</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tựu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tiêu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biểu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của</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văn</a:t>
            </a:r>
            <a:r>
              <a:rPr lang="en-US" sz="3500" b="1" u="sng" dirty="0">
                <a:solidFill>
                  <a:srgbClr val="0070C0"/>
                </a:solidFill>
                <a:latin typeface="Arial" panose="020B0604020202020204" pitchFamily="34" charset="0"/>
                <a:cs typeface="Arial" panose="020B0604020202020204" pitchFamily="34" charset="0"/>
              </a:rPr>
              <a:t> minh </a:t>
            </a:r>
            <a:r>
              <a:rPr lang="en-US" sz="3500" b="1" u="sng" dirty="0" err="1">
                <a:solidFill>
                  <a:srgbClr val="0070C0"/>
                </a:solidFill>
                <a:latin typeface="Arial" panose="020B0604020202020204" pitchFamily="34" charset="0"/>
                <a:cs typeface="Arial" panose="020B0604020202020204" pitchFamily="34" charset="0"/>
              </a:rPr>
              <a:t>Hy</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Lạp</a:t>
            </a:r>
            <a:r>
              <a:rPr lang="en-US" sz="3500" b="1" u="sng" dirty="0">
                <a:solidFill>
                  <a:srgbClr val="0070C0"/>
                </a:solidFill>
                <a:latin typeface="Arial" panose="020B0604020202020204" pitchFamily="34" charset="0"/>
                <a:cs typeface="Arial" panose="020B0604020202020204" pitchFamily="34" charset="0"/>
              </a:rPr>
              <a:t> - La </a:t>
            </a:r>
            <a:r>
              <a:rPr lang="en-US" sz="3500" b="1" u="sng" dirty="0" err="1">
                <a:solidFill>
                  <a:srgbClr val="0070C0"/>
                </a:solidFill>
                <a:latin typeface="Arial" panose="020B0604020202020204" pitchFamily="34" charset="0"/>
                <a:cs typeface="Arial" panose="020B0604020202020204" pitchFamily="34" charset="0"/>
              </a:rPr>
              <a:t>Mã</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thời</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cổ</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đại</a:t>
            </a:r>
            <a:endParaRPr lang="en-US" sz="3500" b="1" u="sng"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406401" y="1609008"/>
            <a:ext cx="5541817" cy="3862596"/>
          </a:xfrm>
          <a:prstGeom prst="rect">
            <a:avLst/>
          </a:prstGeom>
          <a:noFill/>
        </p:spPr>
        <p:txBody>
          <a:bodyPr wrap="square" rtlCol="0">
            <a:spAutoFit/>
          </a:bodyPr>
          <a:lstStyle/>
          <a:p>
            <a:pPr algn="just"/>
            <a:r>
              <a:rPr lang="en-US" sz="3500" b="1" dirty="0">
                <a:solidFill>
                  <a:schemeClr val="tx2"/>
                </a:solidFill>
                <a:latin typeface="Arial" panose="020B0604020202020204" pitchFamily="34" charset="0"/>
                <a:cs typeface="Arial" panose="020B0604020202020204" pitchFamily="34" charset="0"/>
              </a:rPr>
              <a:t>* </a:t>
            </a:r>
            <a:r>
              <a:rPr lang="x-none" sz="3500" b="1" dirty="0">
                <a:solidFill>
                  <a:schemeClr val="tx2"/>
                </a:solidFill>
                <a:latin typeface="Arial" panose="020B0604020202020204" pitchFamily="34" charset="0"/>
                <a:cs typeface="Arial" panose="020B0604020202020204" pitchFamily="34" charset="0"/>
              </a:rPr>
              <a:t>Thể thao</a:t>
            </a:r>
            <a:r>
              <a:rPr lang="en-US" sz="3500" b="1" dirty="0">
                <a:solidFill>
                  <a:schemeClr val="tx2"/>
                </a:solidFill>
                <a:latin typeface="Arial" panose="020B0604020202020204" pitchFamily="34" charset="0"/>
                <a:cs typeface="Arial" panose="020B0604020202020204" pitchFamily="34" charset="0"/>
              </a:rPr>
              <a:t>.</a:t>
            </a:r>
            <a:endParaRPr lang="en-US" sz="3500" dirty="0">
              <a:solidFill>
                <a:schemeClr val="tx2"/>
              </a:solidFill>
              <a:latin typeface="Arial" panose="020B0604020202020204" pitchFamily="34" charset="0"/>
              <a:cs typeface="Arial" panose="020B0604020202020204" pitchFamily="34" charset="0"/>
            </a:endParaRPr>
          </a:p>
          <a:p>
            <a:pPr algn="just"/>
            <a:r>
              <a:rPr lang="x-none" sz="3500" dirty="0">
                <a:solidFill>
                  <a:schemeClr val="tx2"/>
                </a:solidFill>
                <a:latin typeface="Arial" panose="020B0604020202020204" pitchFamily="34" charset="0"/>
                <a:cs typeface="Arial" panose="020B0604020202020204" pitchFamily="34" charset="0"/>
              </a:rPr>
              <a:t>- Ô-lim-píc là Đại hội thể thao nổi tiếng ở H</a:t>
            </a:r>
            <a:r>
              <a:rPr lang="en-US" sz="3500" dirty="0">
                <a:solidFill>
                  <a:schemeClr val="tx2"/>
                </a:solidFill>
                <a:latin typeface="Arial" panose="020B0604020202020204" pitchFamily="34" charset="0"/>
                <a:cs typeface="Arial" panose="020B0604020202020204" pitchFamily="34" charset="0"/>
              </a:rPr>
              <a:t>y</a:t>
            </a:r>
            <a:r>
              <a:rPr lang="x-none" sz="3500" dirty="0">
                <a:solidFill>
                  <a:schemeClr val="tx2"/>
                </a:solidFill>
                <a:latin typeface="Arial" panose="020B0604020202020204" pitchFamily="34" charset="0"/>
                <a:cs typeface="Arial" panose="020B0604020202020204" pitchFamily="34" charset="0"/>
              </a:rPr>
              <a:t> Lạp cổ đại. Đại hội được tổ chức bốn năm một lần vào mùa hè ở Ô-lim-pi-a, với nhiều môn thi đấu.</a:t>
            </a:r>
            <a:endParaRPr lang="en-US" sz="3500" dirty="0">
              <a:solidFill>
                <a:schemeClr val="tx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0B54A87-B944-BECD-7079-F6A45ABBF43F}"/>
              </a:ext>
            </a:extLst>
          </p:cNvPr>
          <p:cNvPicPr>
            <a:picLocks noChangeAspect="1"/>
          </p:cNvPicPr>
          <p:nvPr/>
        </p:nvPicPr>
        <p:blipFill>
          <a:blip r:embed="rId2"/>
          <a:stretch>
            <a:fillRect/>
          </a:stretch>
        </p:blipFill>
        <p:spPr>
          <a:xfrm>
            <a:off x="6705601" y="1136073"/>
            <a:ext cx="5200072" cy="5541817"/>
          </a:xfrm>
          <a:prstGeom prst="rect">
            <a:avLst/>
          </a:prstGeom>
        </p:spPr>
      </p:pic>
    </p:spTree>
    <p:extLst>
      <p:ext uri="{BB962C8B-B14F-4D97-AF65-F5344CB8AC3E}">
        <p14:creationId xmlns:p14="http://schemas.microsoft.com/office/powerpoint/2010/main" val="544850244"/>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Process 18">
            <a:extLst>
              <a:ext uri="{FF2B5EF4-FFF2-40B4-BE49-F238E27FC236}">
                <a16:creationId xmlns:a16="http://schemas.microsoft.com/office/drawing/2014/main" id="{722931C0-F27B-C1EF-CCF4-8753D6BC625C}"/>
              </a:ext>
            </a:extLst>
          </p:cNvPr>
          <p:cNvSpPr/>
          <p:nvPr/>
        </p:nvSpPr>
        <p:spPr>
          <a:xfrm>
            <a:off x="5900047" y="2018447"/>
            <a:ext cx="5008097" cy="1753736"/>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500" dirty="0">
                <a:solidFill>
                  <a:srgbClr val="000000"/>
                </a:solidFill>
                <a:cs typeface="Arial" panose="020B0604020202020204" pitchFamily="34" charset="0"/>
              </a:rPr>
              <a:t>B.</a:t>
            </a:r>
            <a:r>
              <a:rPr lang="en-US" sz="3500" dirty="0">
                <a:solidFill>
                  <a:srgbClr val="000000"/>
                </a:solidFill>
                <a:ea typeface="Calibri" panose="020F0502020204030204" pitchFamily="34" charset="0"/>
              </a:rPr>
              <a:t> I-li-</a:t>
            </a:r>
            <a:r>
              <a:rPr lang="en-US" sz="3500" dirty="0" err="1">
                <a:solidFill>
                  <a:srgbClr val="000000"/>
                </a:solidFill>
                <a:ea typeface="Calibri" panose="020F0502020204030204" pitchFamily="34" charset="0"/>
              </a:rPr>
              <a:t>át</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và</a:t>
            </a:r>
            <a:r>
              <a:rPr lang="en-US" sz="3500" dirty="0">
                <a:solidFill>
                  <a:srgbClr val="000000"/>
                </a:solidFill>
                <a:ea typeface="Calibri" panose="020F0502020204030204" pitchFamily="34" charset="0"/>
              </a:rPr>
              <a:t> Ô-</a:t>
            </a:r>
            <a:r>
              <a:rPr lang="en-US" sz="3500" dirty="0" err="1">
                <a:solidFill>
                  <a:srgbClr val="000000"/>
                </a:solidFill>
                <a:ea typeface="Calibri" panose="020F0502020204030204" pitchFamily="34" charset="0"/>
              </a:rPr>
              <a:t>đi</a:t>
            </a:r>
            <a:r>
              <a:rPr lang="en-US" sz="3500" dirty="0">
                <a:solidFill>
                  <a:srgbClr val="000000"/>
                </a:solidFill>
                <a:ea typeface="Calibri" panose="020F0502020204030204" pitchFamily="34" charset="0"/>
              </a:rPr>
              <a:t>-</a:t>
            </a:r>
            <a:r>
              <a:rPr lang="en-US" sz="3500" dirty="0" err="1">
                <a:solidFill>
                  <a:srgbClr val="000000"/>
                </a:solidFill>
                <a:ea typeface="Calibri" panose="020F0502020204030204" pitchFamily="34" charset="0"/>
              </a:rPr>
              <a:t>xê</a:t>
            </a:r>
            <a:r>
              <a:rPr lang="en-US" sz="3500" dirty="0">
                <a:solidFill>
                  <a:srgbClr val="000000"/>
                </a:solidFill>
                <a:ea typeface="Calibri" panose="020F0502020204030204" pitchFamily="34" charset="0"/>
              </a:rPr>
              <a:t> </a:t>
            </a:r>
            <a:r>
              <a:rPr lang="vi-VN" sz="3000" dirty="0">
                <a:solidFill>
                  <a:srgbClr val="000000"/>
                </a:solidFill>
                <a:latin typeface="Arial" panose="020B0604020202020204" pitchFamily="34" charset="0"/>
                <a:cs typeface="Arial" panose="020B0604020202020204" pitchFamily="34" charset="0"/>
              </a:rPr>
              <a:t>.</a:t>
            </a:r>
            <a:endParaRPr lang="vi-VN" sz="3000" dirty="0">
              <a:solidFill>
                <a:prstClr val="black"/>
              </a:solidFill>
              <a:latin typeface="Arial" panose="020B0604020202020204" pitchFamily="34" charset="0"/>
              <a:cs typeface="Arial" panose="020B0604020202020204" pitchFamily="34" charset="0"/>
            </a:endParaRPr>
          </a:p>
        </p:txBody>
      </p:sp>
      <p:sp>
        <p:nvSpPr>
          <p:cNvPr id="20" name="Flowchart: Process 19">
            <a:extLst>
              <a:ext uri="{FF2B5EF4-FFF2-40B4-BE49-F238E27FC236}">
                <a16:creationId xmlns:a16="http://schemas.microsoft.com/office/drawing/2014/main" id="{B0BD348E-4176-8717-8125-DFD1D38A21CA}"/>
              </a:ext>
            </a:extLst>
          </p:cNvPr>
          <p:cNvSpPr/>
          <p:nvPr/>
        </p:nvSpPr>
        <p:spPr>
          <a:xfrm>
            <a:off x="5900048" y="4281055"/>
            <a:ext cx="5008097" cy="2239818"/>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dirty="0">
                <a:solidFill>
                  <a:srgbClr val="000000"/>
                </a:solidFill>
                <a:cs typeface="Arial" panose="020B0604020202020204" pitchFamily="34" charset="0"/>
              </a:rPr>
              <a:t>D. </a:t>
            </a:r>
            <a:r>
              <a:rPr lang="en-US" sz="3500" dirty="0" err="1">
                <a:solidFill>
                  <a:srgbClr val="000000"/>
                </a:solidFill>
                <a:ea typeface="Calibri" panose="020F0502020204030204" pitchFamily="34" charset="0"/>
              </a:rPr>
              <a:t>Sử</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thi</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Xô</a:t>
            </a:r>
            <a:r>
              <a:rPr lang="en-US" sz="3500" dirty="0">
                <a:solidFill>
                  <a:srgbClr val="000000"/>
                </a:solidFill>
                <a:ea typeface="Calibri" panose="020F0502020204030204" pitchFamily="34" charset="0"/>
              </a:rPr>
              <a:t> – </a:t>
            </a:r>
            <a:r>
              <a:rPr lang="en-US" sz="3500" dirty="0" err="1">
                <a:solidFill>
                  <a:srgbClr val="000000"/>
                </a:solidFill>
                <a:ea typeface="Calibri" panose="020F0502020204030204" pitchFamily="34" charset="0"/>
              </a:rPr>
              <a:t>phốc-lơ</a:t>
            </a:r>
            <a:endParaRPr lang="vi-VN" sz="3500" dirty="0">
              <a:solidFill>
                <a:prstClr val="black"/>
              </a:solidFill>
              <a:cs typeface="Arial" panose="020B0604020202020204" pitchFamily="34" charset="0"/>
            </a:endParaRPr>
          </a:p>
        </p:txBody>
      </p:sp>
      <p:sp>
        <p:nvSpPr>
          <p:cNvPr id="10" name="TextBox 10"/>
          <p:cNvSpPr txBox="1"/>
          <p:nvPr/>
        </p:nvSpPr>
        <p:spPr>
          <a:xfrm>
            <a:off x="295564" y="760086"/>
            <a:ext cx="11813309" cy="923330"/>
          </a:xfrm>
          <a:prstGeom prst="rect">
            <a:avLst/>
          </a:prstGeom>
        </p:spPr>
        <p:txBody>
          <a:bodyPr wrap="square" lIns="0" tIns="0" rIns="0" bIns="0" rtlCol="0" anchor="t">
            <a:spAutoFit/>
          </a:bodyPr>
          <a:lstStyle/>
          <a:p>
            <a:pPr algn="ctr">
              <a:lnSpc>
                <a:spcPts val="3599"/>
              </a:lnSpc>
            </a:pPr>
            <a:r>
              <a:rPr lang="en-US" sz="3500" b="1" dirty="0" err="1">
                <a:latin typeface="Arial" panose="020B0604020202020204" pitchFamily="34" charset="0"/>
                <a:cs typeface="Arial" panose="020B0604020202020204" pitchFamily="34" charset="0"/>
              </a:rPr>
              <a:t>Câu</a:t>
            </a:r>
            <a:r>
              <a:rPr lang="en-US" sz="3500" b="1" dirty="0">
                <a:latin typeface="Arial" panose="020B0604020202020204" pitchFamily="34" charset="0"/>
                <a:cs typeface="Arial" panose="020B0604020202020204" pitchFamily="34" charset="0"/>
              </a:rPr>
              <a:t> 1.</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Bộ</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sử</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thi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nổi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tiếng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nào</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của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Hy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Lạp</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cổ</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đại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được</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cho</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là</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của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nhà</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thơ</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mù</a:t>
            </a:r>
            <a:r>
              <a:rPr lang="en-US" sz="3500" dirty="0">
                <a:latin typeface="Arial" panose="020B0604020202020204" pitchFamily="34" charset="0"/>
                <a:cs typeface="Arial" panose="020B0604020202020204" pitchFamily="34" charset="0"/>
              </a:rPr>
              <a:t> </a:t>
            </a:r>
            <a:r>
              <a:rPr lang="en-US" sz="3500" b="1" dirty="0" err="1">
                <a:latin typeface="Arial" panose="020B0604020202020204" pitchFamily="34" charset="0"/>
                <a:cs typeface="Arial" panose="020B0604020202020204" pitchFamily="34" charset="0"/>
              </a:rPr>
              <a:t>Hô</a:t>
            </a:r>
            <a:r>
              <a:rPr lang="en-US" sz="3500" b="1" dirty="0">
                <a:latin typeface="Arial" panose="020B0604020202020204" pitchFamily="34" charset="0"/>
                <a:cs typeface="Arial" panose="020B0604020202020204" pitchFamily="34" charset="0"/>
              </a:rPr>
              <a:t>- me</a:t>
            </a:r>
            <a:r>
              <a:rPr lang="en-US" sz="3500" dirty="0">
                <a:latin typeface="Arial" panose="020B0604020202020204" pitchFamily="34" charset="0"/>
                <a:cs typeface="Arial" panose="020B0604020202020204" pitchFamily="34" charset="0"/>
              </a:rPr>
              <a:t>? </a:t>
            </a:r>
            <a:endParaRPr lang="en-US" sz="3500" dirty="0">
              <a:solidFill>
                <a:srgbClr val="292829"/>
              </a:solidFill>
              <a:latin typeface="Arial" panose="020B0604020202020204" pitchFamily="34" charset="0"/>
              <a:cs typeface="Arial" panose="020B0604020202020204" pitchFamily="34" charset="0"/>
            </a:endParaRPr>
          </a:p>
        </p:txBody>
      </p:sp>
      <p:sp>
        <p:nvSpPr>
          <p:cNvPr id="18" name="TextBox 2">
            <a:extLst>
              <a:ext uri="{FF2B5EF4-FFF2-40B4-BE49-F238E27FC236}">
                <a16:creationId xmlns:a16="http://schemas.microsoft.com/office/drawing/2014/main" id="{168FC82F-C883-4280-A6B9-629956E51CD9}"/>
              </a:ext>
            </a:extLst>
          </p:cNvPr>
          <p:cNvSpPr txBox="1"/>
          <p:nvPr/>
        </p:nvSpPr>
        <p:spPr>
          <a:xfrm>
            <a:off x="1588655" y="213629"/>
            <a:ext cx="9144000" cy="466474"/>
          </a:xfrm>
          <a:prstGeom prst="rect">
            <a:avLst/>
          </a:prstGeom>
        </p:spPr>
        <p:txBody>
          <a:bodyPr wrap="square" lIns="0" tIns="0" rIns="0" bIns="0" rtlCol="0" anchor="t">
            <a:spAutoFit/>
          </a:bodyPr>
          <a:lstStyle/>
          <a:p>
            <a:pPr algn="ctr">
              <a:lnSpc>
                <a:spcPts val="3599"/>
              </a:lnSpc>
              <a:defRPr/>
            </a:pPr>
            <a:r>
              <a:rPr lang="en-US" sz="4000" b="1" dirty="0">
                <a:solidFill>
                  <a:srgbClr val="BA4634"/>
                </a:solidFill>
                <a:latin typeface="Times New Roman" panose="02020603050405020304" pitchFamily="18" charset="0"/>
                <a:cs typeface="Times New Roman" panose="02020603050405020304" pitchFamily="18" charset="0"/>
              </a:rPr>
              <a:t>LUYỆN TẬP</a:t>
            </a:r>
          </a:p>
        </p:txBody>
      </p:sp>
      <p:sp>
        <p:nvSpPr>
          <p:cNvPr id="12" name="Flowchart: Process 11">
            <a:extLst>
              <a:ext uri="{FF2B5EF4-FFF2-40B4-BE49-F238E27FC236}">
                <a16:creationId xmlns:a16="http://schemas.microsoft.com/office/drawing/2014/main" id="{4795A7F0-4642-34EB-C43E-512BF2157423}"/>
              </a:ext>
            </a:extLst>
          </p:cNvPr>
          <p:cNvSpPr/>
          <p:nvPr/>
        </p:nvSpPr>
        <p:spPr>
          <a:xfrm>
            <a:off x="461819" y="2018447"/>
            <a:ext cx="4389902" cy="1753736"/>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500" dirty="0">
                <a:solidFill>
                  <a:srgbClr val="000000"/>
                </a:solidFill>
                <a:cs typeface="Arial" panose="020B0604020202020204" pitchFamily="34" charset="0"/>
              </a:rPr>
              <a:t>A. </a:t>
            </a:r>
            <a:r>
              <a:rPr lang="en-US" sz="3500" dirty="0" err="1">
                <a:solidFill>
                  <a:srgbClr val="000000"/>
                </a:solidFill>
                <a:cs typeface="Times New Roman" panose="02020603050405020304" pitchFamily="18" charset="0"/>
              </a:rPr>
              <a:t>Kinh</a:t>
            </a:r>
            <a:r>
              <a:rPr lang="en-US" sz="3500" dirty="0">
                <a:solidFill>
                  <a:srgbClr val="000000"/>
                </a:solidFill>
                <a:cs typeface="Times New Roman" panose="02020603050405020304" pitchFamily="18" charset="0"/>
              </a:rPr>
              <a:t> </a:t>
            </a:r>
            <a:r>
              <a:rPr lang="en-US" sz="3500" dirty="0" err="1">
                <a:solidFill>
                  <a:srgbClr val="000000"/>
                </a:solidFill>
                <a:cs typeface="Times New Roman" panose="02020603050405020304" pitchFamily="18" charset="0"/>
              </a:rPr>
              <a:t>thánh</a:t>
            </a:r>
            <a:r>
              <a:rPr lang="en-US" sz="3500" dirty="0">
                <a:solidFill>
                  <a:srgbClr val="000000"/>
                </a:solidFill>
                <a:cs typeface="Times New Roman" panose="02020603050405020304" pitchFamily="18" charset="0"/>
              </a:rPr>
              <a:t> </a:t>
            </a:r>
            <a:r>
              <a:rPr lang="en-US" sz="3500" dirty="0" err="1">
                <a:solidFill>
                  <a:srgbClr val="000000"/>
                </a:solidFill>
                <a:cs typeface="Times New Roman" panose="02020603050405020304" pitchFamily="18" charset="0"/>
              </a:rPr>
              <a:t>và</a:t>
            </a:r>
            <a:r>
              <a:rPr lang="en-US" sz="3500" dirty="0">
                <a:solidFill>
                  <a:srgbClr val="000000"/>
                </a:solidFill>
                <a:cs typeface="Times New Roman" panose="02020603050405020304" pitchFamily="18" charset="0"/>
              </a:rPr>
              <a:t> </a:t>
            </a:r>
            <a:r>
              <a:rPr lang="en-US" sz="3500" dirty="0">
                <a:solidFill>
                  <a:srgbClr val="000000"/>
                </a:solidFill>
                <a:ea typeface="Calibri" panose="020F0502020204030204" pitchFamily="34" charset="0"/>
              </a:rPr>
              <a:t>Koran</a:t>
            </a:r>
            <a:r>
              <a:rPr lang="vi-VN" sz="3000" dirty="0">
                <a:solidFill>
                  <a:srgbClr val="000000"/>
                </a:solidFill>
                <a:latin typeface="+mj-lt"/>
                <a:cs typeface="Arial" panose="020B0604020202020204" pitchFamily="34" charset="0"/>
              </a:rPr>
              <a:t>.</a:t>
            </a:r>
            <a:endParaRPr lang="vi-VN" sz="3000" dirty="0">
              <a:solidFill>
                <a:prstClr val="black"/>
              </a:solidFill>
              <a:latin typeface="+mj-lt"/>
              <a:cs typeface="Arial" panose="020B0604020202020204" pitchFamily="34" charset="0"/>
            </a:endParaRPr>
          </a:p>
        </p:txBody>
      </p:sp>
      <p:sp>
        <p:nvSpPr>
          <p:cNvPr id="14" name="Flowchart: Process 13">
            <a:extLst>
              <a:ext uri="{FF2B5EF4-FFF2-40B4-BE49-F238E27FC236}">
                <a16:creationId xmlns:a16="http://schemas.microsoft.com/office/drawing/2014/main" id="{FF99EFE2-7369-64E8-94A0-0EBD82B2D914}"/>
              </a:ext>
            </a:extLst>
          </p:cNvPr>
          <p:cNvSpPr/>
          <p:nvPr/>
        </p:nvSpPr>
        <p:spPr>
          <a:xfrm>
            <a:off x="461819" y="4281055"/>
            <a:ext cx="4389902" cy="2239818"/>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dirty="0">
                <a:solidFill>
                  <a:srgbClr val="000000"/>
                </a:solidFill>
                <a:cs typeface="Arial" panose="020B0604020202020204" pitchFamily="34" charset="0"/>
              </a:rPr>
              <a:t>C.</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Thiên</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niên</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kỷ</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và</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Đại</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Đường</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Tây</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vực</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ký</a:t>
            </a:r>
            <a:r>
              <a:rPr lang="en-US" sz="3500" dirty="0">
                <a:solidFill>
                  <a:srgbClr val="000000"/>
                </a:solidFill>
                <a:ea typeface="Calibri" panose="020F0502020204030204" pitchFamily="34" charset="0"/>
              </a:rPr>
              <a:t> </a:t>
            </a:r>
            <a:r>
              <a:rPr lang="vi-VN" sz="3000" dirty="0">
                <a:solidFill>
                  <a:srgbClr val="000000"/>
                </a:solidFill>
                <a:latin typeface="Arial" panose="020B0604020202020204" pitchFamily="34" charset="0"/>
                <a:cs typeface="Arial" panose="020B0604020202020204" pitchFamily="34" charset="0"/>
              </a:rPr>
              <a:t>.</a:t>
            </a:r>
            <a:endParaRPr lang="vi-VN" sz="30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10141847" y="2387483"/>
            <a:ext cx="766297" cy="1015663"/>
          </a:xfrm>
          <a:prstGeom prst="rect">
            <a:avLst/>
          </a:prstGeom>
        </p:spPr>
        <p:txBody>
          <a:bodyPr wrap="square">
            <a:spAutoFit/>
          </a:bodyPr>
          <a:lstStyle/>
          <a:p>
            <a:r>
              <a:rPr lang="en-US" sz="6000" b="1" dirty="0">
                <a:solidFill>
                  <a:srgbClr val="00B05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818728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0" grpId="0"/>
      <p:bldP spid="12" grpId="0" animBg="1"/>
      <p:bldP spid="14"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Process 18">
            <a:extLst>
              <a:ext uri="{FF2B5EF4-FFF2-40B4-BE49-F238E27FC236}">
                <a16:creationId xmlns:a16="http://schemas.microsoft.com/office/drawing/2014/main" id="{722931C0-F27B-C1EF-CCF4-8753D6BC625C}"/>
              </a:ext>
            </a:extLst>
          </p:cNvPr>
          <p:cNvSpPr/>
          <p:nvPr/>
        </p:nvSpPr>
        <p:spPr>
          <a:xfrm>
            <a:off x="6502505" y="2171875"/>
            <a:ext cx="4405639" cy="1753736"/>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500" dirty="0">
                <a:solidFill>
                  <a:srgbClr val="000000"/>
                </a:solidFill>
                <a:cs typeface="Arial" panose="020B0604020202020204" pitchFamily="34" charset="0"/>
              </a:rPr>
              <a:t>B. </a:t>
            </a:r>
            <a:r>
              <a:rPr lang="en-US" sz="3500" dirty="0" err="1">
                <a:solidFill>
                  <a:srgbClr val="000000"/>
                </a:solidFill>
                <a:ea typeface="Calibri" panose="020F0502020204030204" pitchFamily="34" charset="0"/>
              </a:rPr>
              <a:t>Đạo</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Bà</a:t>
            </a:r>
            <a:r>
              <a:rPr lang="en-US" sz="3500" dirty="0">
                <a:solidFill>
                  <a:srgbClr val="000000"/>
                </a:solidFill>
                <a:ea typeface="Calibri" panose="020F0502020204030204" pitchFamily="34" charset="0"/>
              </a:rPr>
              <a:t> La </a:t>
            </a:r>
            <a:r>
              <a:rPr lang="en-US" sz="3500" dirty="0" err="1" smtClean="0">
                <a:solidFill>
                  <a:srgbClr val="000000"/>
                </a:solidFill>
                <a:ea typeface="Calibri" panose="020F0502020204030204" pitchFamily="34" charset="0"/>
              </a:rPr>
              <a:t>Môn</a:t>
            </a:r>
            <a:r>
              <a:rPr lang="en-US" sz="3500" dirty="0" smtClean="0">
                <a:solidFill>
                  <a:srgbClr val="000000"/>
                </a:solidFill>
                <a:ea typeface="Calibri" panose="020F0502020204030204" pitchFamily="34" charset="0"/>
              </a:rPr>
              <a:t>.</a:t>
            </a:r>
            <a:endParaRPr lang="vi-VN" sz="3500" dirty="0">
              <a:solidFill>
                <a:prstClr val="black"/>
              </a:solidFill>
              <a:cs typeface="Arial" panose="020B0604020202020204" pitchFamily="34" charset="0"/>
            </a:endParaRPr>
          </a:p>
        </p:txBody>
      </p:sp>
      <p:sp>
        <p:nvSpPr>
          <p:cNvPr id="20" name="Flowchart: Process 19">
            <a:extLst>
              <a:ext uri="{FF2B5EF4-FFF2-40B4-BE49-F238E27FC236}">
                <a16:creationId xmlns:a16="http://schemas.microsoft.com/office/drawing/2014/main" id="{B0BD348E-4176-8717-8125-DFD1D38A21CA}"/>
              </a:ext>
            </a:extLst>
          </p:cNvPr>
          <p:cNvSpPr/>
          <p:nvPr/>
        </p:nvSpPr>
        <p:spPr>
          <a:xfrm>
            <a:off x="6472380" y="4174837"/>
            <a:ext cx="4435763" cy="2022762"/>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dirty="0">
                <a:solidFill>
                  <a:srgbClr val="000000"/>
                </a:solidFill>
                <a:cs typeface="Arial" panose="020B0604020202020204" pitchFamily="34" charset="0"/>
              </a:rPr>
              <a:t>D.</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Thiên</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Chúa</a:t>
            </a:r>
            <a:r>
              <a:rPr lang="en-US" sz="3500" dirty="0">
                <a:solidFill>
                  <a:srgbClr val="000000"/>
                </a:solidFill>
                <a:ea typeface="Calibri" panose="020F0502020204030204" pitchFamily="34" charset="0"/>
              </a:rPr>
              <a:t> </a:t>
            </a:r>
            <a:r>
              <a:rPr lang="en-US" sz="3500" dirty="0" err="1" smtClean="0">
                <a:solidFill>
                  <a:srgbClr val="000000"/>
                </a:solidFill>
                <a:ea typeface="Calibri" panose="020F0502020204030204" pitchFamily="34" charset="0"/>
              </a:rPr>
              <a:t>giáo</a:t>
            </a:r>
            <a:r>
              <a:rPr lang="en-US" sz="3500" dirty="0">
                <a:solidFill>
                  <a:srgbClr val="000000"/>
                </a:solidFill>
                <a:ea typeface="Calibri" panose="020F0502020204030204" pitchFamily="34" charset="0"/>
              </a:rPr>
              <a:t>.</a:t>
            </a:r>
            <a:r>
              <a:rPr lang="vi-VN" sz="3500" dirty="0" smtClean="0">
                <a:solidFill>
                  <a:srgbClr val="000000"/>
                </a:solidFill>
                <a:cs typeface="Arial" panose="020B0604020202020204" pitchFamily="34" charset="0"/>
              </a:rPr>
              <a:t> </a:t>
            </a:r>
            <a:endParaRPr lang="vi-VN" sz="3500" dirty="0">
              <a:solidFill>
                <a:prstClr val="black"/>
              </a:solidFill>
              <a:cs typeface="Arial" panose="020B0604020202020204" pitchFamily="34" charset="0"/>
            </a:endParaRPr>
          </a:p>
        </p:txBody>
      </p:sp>
      <p:sp>
        <p:nvSpPr>
          <p:cNvPr id="10" name="TextBox 10"/>
          <p:cNvSpPr txBox="1"/>
          <p:nvPr/>
        </p:nvSpPr>
        <p:spPr>
          <a:xfrm>
            <a:off x="0" y="145526"/>
            <a:ext cx="12192000" cy="2396810"/>
          </a:xfrm>
          <a:prstGeom prst="rect">
            <a:avLst/>
          </a:prstGeom>
        </p:spPr>
        <p:txBody>
          <a:bodyPr wrap="square" lIns="0" tIns="0" rIns="0" bIns="0" rtlCol="0" anchor="t">
            <a:spAutoFit/>
          </a:bodyPr>
          <a:lstStyle/>
          <a:p>
            <a:pPr algn="just">
              <a:lnSpc>
                <a:spcPct val="115000"/>
              </a:lnSpc>
              <a:spcBef>
                <a:spcPts val="600"/>
              </a:spcBef>
              <a:spcAft>
                <a:spcPts val="600"/>
              </a:spcAft>
              <a:tabLst>
                <a:tab pos="180340" algn="l"/>
                <a:tab pos="540385" algn="l"/>
                <a:tab pos="900430" algn="l"/>
              </a:tabLst>
            </a:pPr>
            <a:r>
              <a:rPr lang="en-US"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en-US" sz="3500" b="1" dirty="0">
                <a:solidFill>
                  <a:srgbClr val="000000"/>
                </a:solidFill>
                <a:latin typeface="Arial" panose="020B0604020202020204" pitchFamily="34" charset="0"/>
                <a:ea typeface="Calibri" panose="020F0502020204030204" pitchFamily="34" charset="0"/>
                <a:cs typeface="Arial" panose="020B0604020202020204" pitchFamily="34" charset="0"/>
              </a:rPr>
              <a:t> 2.</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Tôn</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giáo</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đời</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tại</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La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Mã</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cổ</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đại</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kỷ</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I TCN, ban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đầu</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đàn</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áp</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nhưng</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trở</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thành</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quốc</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giáo</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Đế</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chế</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La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Mã</a:t>
            </a:r>
            <a:endParaRPr lang="en-US" sz="35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ts val="3599"/>
              </a:lnSpc>
            </a:pPr>
            <a:endParaRPr lang="en-US" sz="3500" dirty="0">
              <a:solidFill>
                <a:srgbClr val="292829"/>
              </a:solidFill>
              <a:latin typeface="Arial" panose="020B0604020202020204" pitchFamily="34" charset="0"/>
              <a:cs typeface="Arial" panose="020B0604020202020204" pitchFamily="34" charset="0"/>
            </a:endParaRPr>
          </a:p>
        </p:txBody>
      </p:sp>
      <p:sp>
        <p:nvSpPr>
          <p:cNvPr id="12" name="Flowchart: Process 11">
            <a:extLst>
              <a:ext uri="{FF2B5EF4-FFF2-40B4-BE49-F238E27FC236}">
                <a16:creationId xmlns:a16="http://schemas.microsoft.com/office/drawing/2014/main" id="{4795A7F0-4642-34EB-C43E-512BF2157423}"/>
              </a:ext>
            </a:extLst>
          </p:cNvPr>
          <p:cNvSpPr/>
          <p:nvPr/>
        </p:nvSpPr>
        <p:spPr>
          <a:xfrm>
            <a:off x="517237" y="2282712"/>
            <a:ext cx="3818601" cy="1753736"/>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500" dirty="0">
                <a:solidFill>
                  <a:srgbClr val="000000"/>
                </a:solidFill>
                <a:cs typeface="Arial" panose="020B0604020202020204" pitchFamily="34" charset="0"/>
              </a:rPr>
              <a:t>A.</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Đạo</a:t>
            </a:r>
            <a:r>
              <a:rPr lang="en-US" sz="3500" dirty="0">
                <a:solidFill>
                  <a:srgbClr val="000000"/>
                </a:solidFill>
                <a:ea typeface="Calibri" panose="020F0502020204030204" pitchFamily="34" charset="0"/>
              </a:rPr>
              <a:t> </a:t>
            </a:r>
            <a:r>
              <a:rPr lang="en-US" sz="3500" dirty="0" err="1" smtClean="0">
                <a:solidFill>
                  <a:srgbClr val="000000"/>
                </a:solidFill>
                <a:ea typeface="Calibri" panose="020F0502020204030204" pitchFamily="34" charset="0"/>
              </a:rPr>
              <a:t>Hồi</a:t>
            </a:r>
            <a:r>
              <a:rPr lang="en-US" sz="3500" dirty="0" smtClean="0">
                <a:solidFill>
                  <a:srgbClr val="000000"/>
                </a:solidFill>
                <a:ea typeface="Calibri" panose="020F0502020204030204" pitchFamily="34" charset="0"/>
              </a:rPr>
              <a:t>.</a:t>
            </a:r>
            <a:r>
              <a:rPr lang="vi-VN" sz="3500" dirty="0">
                <a:solidFill>
                  <a:srgbClr val="000000"/>
                </a:solidFill>
                <a:cs typeface="Arial" panose="020B0604020202020204" pitchFamily="34" charset="0"/>
              </a:rPr>
              <a:t> </a:t>
            </a:r>
            <a:endParaRPr lang="vi-VN" sz="3500" dirty="0">
              <a:solidFill>
                <a:prstClr val="black"/>
              </a:solidFill>
              <a:cs typeface="Arial" panose="020B0604020202020204" pitchFamily="34" charset="0"/>
            </a:endParaRPr>
          </a:p>
        </p:txBody>
      </p:sp>
      <p:sp>
        <p:nvSpPr>
          <p:cNvPr id="14" name="Flowchart: Process 13">
            <a:extLst>
              <a:ext uri="{FF2B5EF4-FFF2-40B4-BE49-F238E27FC236}">
                <a16:creationId xmlns:a16="http://schemas.microsoft.com/office/drawing/2014/main" id="{FF99EFE2-7369-64E8-94A0-0EBD82B2D914}"/>
              </a:ext>
            </a:extLst>
          </p:cNvPr>
          <p:cNvSpPr/>
          <p:nvPr/>
        </p:nvSpPr>
        <p:spPr>
          <a:xfrm>
            <a:off x="517237" y="4419601"/>
            <a:ext cx="3818601" cy="1777999"/>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dirty="0">
                <a:solidFill>
                  <a:srgbClr val="000000"/>
                </a:solidFill>
                <a:cs typeface="Arial" panose="020B0604020202020204" pitchFamily="34" charset="0"/>
              </a:rPr>
              <a:t>C.</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Đạo</a:t>
            </a:r>
            <a:r>
              <a:rPr lang="en-US" sz="3500" dirty="0">
                <a:solidFill>
                  <a:srgbClr val="000000"/>
                </a:solidFill>
                <a:ea typeface="Calibri" panose="020F0502020204030204" pitchFamily="34" charset="0"/>
              </a:rPr>
              <a:t> </a:t>
            </a:r>
            <a:r>
              <a:rPr lang="en-US" sz="3500" dirty="0" err="1" smtClean="0">
                <a:solidFill>
                  <a:srgbClr val="000000"/>
                </a:solidFill>
                <a:ea typeface="Calibri" panose="020F0502020204030204" pitchFamily="34" charset="0"/>
              </a:rPr>
              <a:t>Phật</a:t>
            </a:r>
            <a:r>
              <a:rPr lang="en-US" sz="3500" dirty="0" smtClean="0">
                <a:solidFill>
                  <a:srgbClr val="000000"/>
                </a:solidFill>
                <a:ea typeface="Calibri" panose="020F0502020204030204" pitchFamily="34" charset="0"/>
              </a:rPr>
              <a:t>.</a:t>
            </a:r>
            <a:r>
              <a:rPr lang="vi-VN" sz="3500" dirty="0" smtClean="0">
                <a:solidFill>
                  <a:srgbClr val="000000"/>
                </a:solidFill>
                <a:cs typeface="Arial" panose="020B0604020202020204" pitchFamily="34" charset="0"/>
              </a:rPr>
              <a:t> </a:t>
            </a:r>
            <a:endParaRPr lang="vi-VN" sz="3500" dirty="0">
              <a:solidFill>
                <a:prstClr val="black"/>
              </a:solidFill>
              <a:cs typeface="Arial" panose="020B0604020202020204" pitchFamily="34" charset="0"/>
            </a:endParaRPr>
          </a:p>
        </p:txBody>
      </p:sp>
      <p:sp>
        <p:nvSpPr>
          <p:cNvPr id="8" name="Rectangle 7"/>
          <p:cNvSpPr/>
          <p:nvPr/>
        </p:nvSpPr>
        <p:spPr>
          <a:xfrm>
            <a:off x="10300501" y="4678386"/>
            <a:ext cx="801823" cy="1015663"/>
          </a:xfrm>
          <a:prstGeom prst="rect">
            <a:avLst/>
          </a:prstGeom>
        </p:spPr>
        <p:txBody>
          <a:bodyPr wrap="none">
            <a:spAutoFit/>
          </a:bodyPr>
          <a:lstStyle/>
          <a:p>
            <a:r>
              <a:rPr lang="en-US" sz="6000" b="1" dirty="0" smtClean="0">
                <a:solidFill>
                  <a:srgbClr val="00B050"/>
                </a:solidFill>
                <a:effectLst>
                  <a:outerShdw blurRad="38100" dist="38100" dir="2700000" algn="tl">
                    <a:srgbClr val="000000">
                      <a:alpha val="43137"/>
                    </a:srgbClr>
                  </a:outerShdw>
                </a:effectLst>
              </a:rPr>
              <a:t>✔</a:t>
            </a:r>
            <a:endParaRPr lang="en-US" sz="6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6520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0" grpId="0"/>
      <p:bldP spid="12" grpId="0" animBg="1"/>
      <p:bldP spid="14"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Process 18">
            <a:extLst>
              <a:ext uri="{FF2B5EF4-FFF2-40B4-BE49-F238E27FC236}">
                <a16:creationId xmlns:a16="http://schemas.microsoft.com/office/drawing/2014/main" id="{722931C0-F27B-C1EF-CCF4-8753D6BC625C}"/>
              </a:ext>
            </a:extLst>
          </p:cNvPr>
          <p:cNvSpPr/>
          <p:nvPr/>
        </p:nvSpPr>
        <p:spPr>
          <a:xfrm>
            <a:off x="6486236" y="1894094"/>
            <a:ext cx="4066310" cy="1753736"/>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500" dirty="0">
                <a:solidFill>
                  <a:srgbClr val="000000"/>
                </a:solidFill>
                <a:cs typeface="Arial" panose="020B0604020202020204" pitchFamily="34" charset="0"/>
              </a:rPr>
              <a:t>B. </a:t>
            </a:r>
            <a:r>
              <a:rPr lang="en-US" sz="3500" dirty="0">
                <a:solidFill>
                  <a:srgbClr val="000000"/>
                </a:solidFill>
                <a:ea typeface="Calibri" panose="020F0502020204030204" pitchFamily="34" charset="0"/>
              </a:rPr>
              <a:t>Kim </a:t>
            </a:r>
            <a:r>
              <a:rPr lang="en-US" sz="3500" dirty="0" err="1">
                <a:solidFill>
                  <a:srgbClr val="000000"/>
                </a:solidFill>
                <a:ea typeface="Calibri" panose="020F0502020204030204" pitchFamily="34" charset="0"/>
              </a:rPr>
              <a:t>tự</a:t>
            </a:r>
            <a:r>
              <a:rPr lang="en-US" sz="3500" dirty="0">
                <a:solidFill>
                  <a:srgbClr val="000000"/>
                </a:solidFill>
                <a:ea typeface="Calibri" panose="020F0502020204030204" pitchFamily="34" charset="0"/>
              </a:rPr>
              <a:t> </a:t>
            </a:r>
            <a:r>
              <a:rPr lang="en-US" sz="3500" dirty="0" err="1" smtClean="0">
                <a:solidFill>
                  <a:srgbClr val="000000"/>
                </a:solidFill>
                <a:ea typeface="Calibri" panose="020F0502020204030204" pitchFamily="34" charset="0"/>
              </a:rPr>
              <a:t>tháp</a:t>
            </a:r>
            <a:r>
              <a:rPr lang="en-US" sz="3500" dirty="0" smtClean="0">
                <a:solidFill>
                  <a:srgbClr val="000000"/>
                </a:solidFill>
                <a:ea typeface="Calibri" panose="020F0502020204030204" pitchFamily="34" charset="0"/>
              </a:rPr>
              <a:t>.</a:t>
            </a:r>
            <a:endParaRPr lang="vi-VN" sz="3500" dirty="0">
              <a:solidFill>
                <a:prstClr val="black"/>
              </a:solidFill>
              <a:cs typeface="Arial" panose="020B0604020202020204" pitchFamily="34" charset="0"/>
            </a:endParaRPr>
          </a:p>
        </p:txBody>
      </p:sp>
      <p:sp>
        <p:nvSpPr>
          <p:cNvPr id="20" name="Flowchart: Process 19">
            <a:extLst>
              <a:ext uri="{FF2B5EF4-FFF2-40B4-BE49-F238E27FC236}">
                <a16:creationId xmlns:a16="http://schemas.microsoft.com/office/drawing/2014/main" id="{B0BD348E-4176-8717-8125-DFD1D38A21CA}"/>
              </a:ext>
            </a:extLst>
          </p:cNvPr>
          <p:cNvSpPr/>
          <p:nvPr/>
        </p:nvSpPr>
        <p:spPr>
          <a:xfrm>
            <a:off x="6560127" y="4368930"/>
            <a:ext cx="4066310" cy="1777999"/>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dirty="0">
                <a:solidFill>
                  <a:srgbClr val="000000"/>
                </a:solidFill>
                <a:cs typeface="Arial" panose="020B0604020202020204" pitchFamily="34" charset="0"/>
              </a:rPr>
              <a:t>D.</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Tượng</a:t>
            </a:r>
            <a:r>
              <a:rPr lang="en-US" sz="3500" dirty="0">
                <a:solidFill>
                  <a:srgbClr val="000000"/>
                </a:solidFill>
                <a:ea typeface="Calibri" panose="020F0502020204030204" pitchFamily="34" charset="0"/>
              </a:rPr>
              <a:t> </a:t>
            </a:r>
            <a:r>
              <a:rPr lang="en-US" sz="3500" dirty="0" err="1" smtClean="0">
                <a:solidFill>
                  <a:srgbClr val="000000"/>
                </a:solidFill>
                <a:ea typeface="Calibri" panose="020F0502020204030204" pitchFamily="34" charset="0"/>
              </a:rPr>
              <a:t>Đa-vít</a:t>
            </a:r>
            <a:r>
              <a:rPr lang="en-US" sz="3500" dirty="0" smtClean="0">
                <a:solidFill>
                  <a:srgbClr val="000000"/>
                </a:solidFill>
                <a:ea typeface="Calibri" panose="020F0502020204030204" pitchFamily="34" charset="0"/>
              </a:rPr>
              <a:t>.</a:t>
            </a:r>
            <a:r>
              <a:rPr lang="vi-VN" sz="3500" dirty="0" smtClean="0">
                <a:solidFill>
                  <a:srgbClr val="000000"/>
                </a:solidFill>
                <a:cs typeface="Arial" panose="020B0604020202020204" pitchFamily="34" charset="0"/>
              </a:rPr>
              <a:t> </a:t>
            </a:r>
            <a:endParaRPr lang="vi-VN" sz="3500" dirty="0">
              <a:solidFill>
                <a:prstClr val="black"/>
              </a:solidFill>
              <a:cs typeface="Arial" panose="020B0604020202020204" pitchFamily="34" charset="0"/>
            </a:endParaRPr>
          </a:p>
        </p:txBody>
      </p:sp>
      <p:sp>
        <p:nvSpPr>
          <p:cNvPr id="10" name="TextBox 10"/>
          <p:cNvSpPr txBox="1"/>
          <p:nvPr/>
        </p:nvSpPr>
        <p:spPr>
          <a:xfrm>
            <a:off x="0" y="204305"/>
            <a:ext cx="12192000" cy="1238801"/>
          </a:xfrm>
          <a:prstGeom prst="rect">
            <a:avLst/>
          </a:prstGeom>
        </p:spPr>
        <p:txBody>
          <a:bodyPr wrap="square" lIns="0" tIns="0" rIns="0" bIns="0" rtlCol="0" anchor="t">
            <a:spAutoFit/>
          </a:bodyPr>
          <a:lstStyle/>
          <a:p>
            <a:pPr algn="just">
              <a:lnSpc>
                <a:spcPct val="115000"/>
              </a:lnSpc>
              <a:spcBef>
                <a:spcPts val="600"/>
              </a:spcBef>
              <a:spcAft>
                <a:spcPts val="600"/>
              </a:spcAft>
              <a:tabLst>
                <a:tab pos="180340" algn="l"/>
                <a:tab pos="540385" algn="l"/>
                <a:tab pos="900430" algn="l"/>
              </a:tabLst>
            </a:pPr>
            <a:r>
              <a:rPr lang="en-US"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en-US" sz="3500" b="1" dirty="0">
                <a:solidFill>
                  <a:srgbClr val="000000"/>
                </a:solidFill>
                <a:latin typeface="Arial" panose="020B0604020202020204" pitchFamily="34" charset="0"/>
                <a:ea typeface="Calibri" panose="020F0502020204030204" pitchFamily="34" charset="0"/>
                <a:cs typeface="Arial" panose="020B0604020202020204" pitchFamily="34" charset="0"/>
              </a:rPr>
              <a:t> 3.</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Thành</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tựu</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nổi</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bật</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minh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Hy</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Lạp</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lĩnh</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vực</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kiến</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trúc</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endParaRPr lang="en-US" sz="3500" dirty="0">
              <a:solidFill>
                <a:srgbClr val="292829"/>
              </a:solidFill>
              <a:latin typeface="Arial" panose="020B0604020202020204" pitchFamily="34" charset="0"/>
              <a:cs typeface="Arial" panose="020B0604020202020204" pitchFamily="34" charset="0"/>
            </a:endParaRPr>
          </a:p>
        </p:txBody>
      </p:sp>
      <p:sp>
        <p:nvSpPr>
          <p:cNvPr id="12" name="Flowchart: Process 11">
            <a:extLst>
              <a:ext uri="{FF2B5EF4-FFF2-40B4-BE49-F238E27FC236}">
                <a16:creationId xmlns:a16="http://schemas.microsoft.com/office/drawing/2014/main" id="{4795A7F0-4642-34EB-C43E-512BF2157423}"/>
              </a:ext>
            </a:extLst>
          </p:cNvPr>
          <p:cNvSpPr/>
          <p:nvPr/>
        </p:nvSpPr>
        <p:spPr>
          <a:xfrm>
            <a:off x="378692" y="1877392"/>
            <a:ext cx="4267199" cy="1753736"/>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500" dirty="0">
                <a:solidFill>
                  <a:srgbClr val="000000"/>
                </a:solidFill>
                <a:cs typeface="Arial" panose="020B0604020202020204" pitchFamily="34" charset="0"/>
              </a:rPr>
              <a:t>A.</a:t>
            </a:r>
            <a:r>
              <a:rPr lang="en-US" sz="3500" dirty="0">
                <a:solidFill>
                  <a:srgbClr val="000000"/>
                </a:solidFill>
                <a:ea typeface="Calibri" panose="020F0502020204030204" pitchFamily="34" charset="0"/>
              </a:rPr>
              <a:t> </a:t>
            </a:r>
            <a:r>
              <a:rPr lang="en-US" sz="3500" dirty="0" err="1" smtClean="0">
                <a:solidFill>
                  <a:srgbClr val="000000"/>
                </a:solidFill>
                <a:ea typeface="Calibri" panose="020F0502020204030204" pitchFamily="34" charset="0"/>
              </a:rPr>
              <a:t>Cô</a:t>
            </a:r>
            <a:r>
              <a:rPr lang="en-US" sz="3500" dirty="0" smtClean="0">
                <a:solidFill>
                  <a:srgbClr val="000000"/>
                </a:solidFill>
                <a:ea typeface="Calibri" panose="020F0502020204030204" pitchFamily="34" charset="0"/>
              </a:rPr>
              <a:t>-li-</a:t>
            </a:r>
            <a:r>
              <a:rPr lang="en-US" sz="3500" dirty="0" err="1" smtClean="0">
                <a:solidFill>
                  <a:srgbClr val="000000"/>
                </a:solidFill>
                <a:ea typeface="Calibri" panose="020F0502020204030204" pitchFamily="34" charset="0"/>
              </a:rPr>
              <a:t>đê</a:t>
            </a:r>
            <a:r>
              <a:rPr lang="en-US" sz="3500" dirty="0" smtClean="0">
                <a:solidFill>
                  <a:srgbClr val="000000"/>
                </a:solidFill>
                <a:ea typeface="Calibri" panose="020F0502020204030204" pitchFamily="34" charset="0"/>
              </a:rPr>
              <a:t>.</a:t>
            </a:r>
            <a:endParaRPr lang="vi-VN" sz="3500" dirty="0">
              <a:solidFill>
                <a:prstClr val="black"/>
              </a:solidFill>
              <a:cs typeface="Arial" panose="020B0604020202020204" pitchFamily="34" charset="0"/>
            </a:endParaRPr>
          </a:p>
        </p:txBody>
      </p:sp>
      <p:sp>
        <p:nvSpPr>
          <p:cNvPr id="14" name="Flowchart: Process 13">
            <a:extLst>
              <a:ext uri="{FF2B5EF4-FFF2-40B4-BE49-F238E27FC236}">
                <a16:creationId xmlns:a16="http://schemas.microsoft.com/office/drawing/2014/main" id="{FF99EFE2-7369-64E8-94A0-0EBD82B2D914}"/>
              </a:ext>
            </a:extLst>
          </p:cNvPr>
          <p:cNvSpPr/>
          <p:nvPr/>
        </p:nvSpPr>
        <p:spPr>
          <a:xfrm>
            <a:off x="378692" y="4368930"/>
            <a:ext cx="4267199" cy="1777999"/>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dirty="0">
                <a:solidFill>
                  <a:srgbClr val="000000"/>
                </a:solidFill>
                <a:cs typeface="Arial" panose="020B0604020202020204" pitchFamily="34" charset="0"/>
              </a:rPr>
              <a:t>C.</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Pác</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tê</a:t>
            </a:r>
            <a:r>
              <a:rPr lang="en-US" sz="3500" dirty="0">
                <a:solidFill>
                  <a:srgbClr val="000000"/>
                </a:solidFill>
                <a:ea typeface="Calibri" panose="020F0502020204030204" pitchFamily="34" charset="0"/>
              </a:rPr>
              <a:t>- </a:t>
            </a:r>
            <a:r>
              <a:rPr lang="en-US" sz="3500" dirty="0" err="1" smtClean="0">
                <a:solidFill>
                  <a:srgbClr val="000000"/>
                </a:solidFill>
                <a:ea typeface="Calibri" panose="020F0502020204030204" pitchFamily="34" charset="0"/>
              </a:rPr>
              <a:t>nông</a:t>
            </a:r>
            <a:r>
              <a:rPr lang="en-US" sz="3500" dirty="0" smtClean="0">
                <a:solidFill>
                  <a:srgbClr val="000000"/>
                </a:solidFill>
                <a:ea typeface="Calibri" panose="020F0502020204030204" pitchFamily="34" charset="0"/>
              </a:rPr>
              <a:t>.</a:t>
            </a:r>
            <a:endParaRPr lang="vi-VN" sz="3500" dirty="0">
              <a:solidFill>
                <a:prstClr val="black"/>
              </a:solidFill>
              <a:cs typeface="Arial" panose="020B0604020202020204" pitchFamily="34" charset="0"/>
            </a:endParaRPr>
          </a:p>
        </p:txBody>
      </p:sp>
      <p:sp>
        <p:nvSpPr>
          <p:cNvPr id="8" name="Rectangle 7"/>
          <p:cNvSpPr/>
          <p:nvPr/>
        </p:nvSpPr>
        <p:spPr>
          <a:xfrm>
            <a:off x="3683837" y="4750097"/>
            <a:ext cx="785090" cy="1015663"/>
          </a:xfrm>
          <a:prstGeom prst="rect">
            <a:avLst/>
          </a:prstGeom>
        </p:spPr>
        <p:txBody>
          <a:bodyPr wrap="square">
            <a:spAutoFit/>
          </a:bodyPr>
          <a:lstStyle/>
          <a:p>
            <a:r>
              <a:rPr lang="en-US" sz="6000" b="1" dirty="0">
                <a:solidFill>
                  <a:srgbClr val="00B05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560876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0" grpId="0"/>
      <p:bldP spid="12" grpId="0" animBg="1"/>
      <p:bldP spid="14"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Process 18">
            <a:extLst>
              <a:ext uri="{FF2B5EF4-FFF2-40B4-BE49-F238E27FC236}">
                <a16:creationId xmlns:a16="http://schemas.microsoft.com/office/drawing/2014/main" id="{722931C0-F27B-C1EF-CCF4-8753D6BC625C}"/>
              </a:ext>
            </a:extLst>
          </p:cNvPr>
          <p:cNvSpPr/>
          <p:nvPr/>
        </p:nvSpPr>
        <p:spPr>
          <a:xfrm>
            <a:off x="6421581" y="1956531"/>
            <a:ext cx="4066310" cy="1753736"/>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600"/>
              </a:spcAft>
              <a:tabLst>
                <a:tab pos="180340" algn="l"/>
                <a:tab pos="540385" algn="l"/>
                <a:tab pos="900430" algn="l"/>
              </a:tabLst>
            </a:pP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phái</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triết</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duy</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en-US" sz="3200" dirty="0">
                <a:solidFill>
                  <a:srgbClr val="000000"/>
                </a:solidFill>
                <a:latin typeface="Times New Roman" panose="02020603050405020304" pitchFamily="18" charset="0"/>
                <a:ea typeface="Calibri" panose="020F0502020204030204" pitchFamily="34" charset="0"/>
              </a:rPr>
              <a:t>.</a:t>
            </a:r>
          </a:p>
        </p:txBody>
      </p:sp>
      <p:sp>
        <p:nvSpPr>
          <p:cNvPr id="20" name="Flowchart: Process 19">
            <a:extLst>
              <a:ext uri="{FF2B5EF4-FFF2-40B4-BE49-F238E27FC236}">
                <a16:creationId xmlns:a16="http://schemas.microsoft.com/office/drawing/2014/main" id="{B0BD348E-4176-8717-8125-DFD1D38A21CA}"/>
              </a:ext>
            </a:extLst>
          </p:cNvPr>
          <p:cNvSpPr/>
          <p:nvPr/>
        </p:nvSpPr>
        <p:spPr>
          <a:xfrm>
            <a:off x="6421581" y="4325676"/>
            <a:ext cx="4066310" cy="2022762"/>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dirty="0">
                <a:solidFill>
                  <a:srgbClr val="000000"/>
                </a:solidFill>
                <a:cs typeface="Arial" panose="020B0604020202020204" pitchFamily="34" charset="0"/>
              </a:rPr>
              <a:t>D.</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Trường</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phái</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triết</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học</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siêu</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hình</a:t>
            </a:r>
            <a:r>
              <a:rPr lang="en-US" sz="3200" dirty="0">
                <a:solidFill>
                  <a:srgbClr val="000000"/>
                </a:solidFill>
                <a:latin typeface="Times New Roman" panose="02020603050405020304" pitchFamily="18" charset="0"/>
                <a:ea typeface="Calibri" panose="020F0502020204030204" pitchFamily="34" charset="0"/>
              </a:rPr>
              <a:t>.</a:t>
            </a:r>
            <a:endParaRPr lang="vi-VN" sz="3000" dirty="0">
              <a:solidFill>
                <a:prstClr val="black"/>
              </a:solidFill>
              <a:latin typeface="Arial" panose="020B0604020202020204" pitchFamily="34" charset="0"/>
              <a:cs typeface="Arial" panose="020B0604020202020204" pitchFamily="34" charset="0"/>
            </a:endParaRPr>
          </a:p>
        </p:txBody>
      </p:sp>
      <p:sp>
        <p:nvSpPr>
          <p:cNvPr id="10" name="TextBox 10"/>
          <p:cNvSpPr txBox="1"/>
          <p:nvPr/>
        </p:nvSpPr>
        <p:spPr>
          <a:xfrm>
            <a:off x="0" y="238693"/>
            <a:ext cx="12192000" cy="1238801"/>
          </a:xfrm>
          <a:prstGeom prst="rect">
            <a:avLst/>
          </a:prstGeom>
        </p:spPr>
        <p:txBody>
          <a:bodyPr wrap="square" lIns="0" tIns="0" rIns="0" bIns="0" rtlCol="0" anchor="t">
            <a:spAutoFit/>
          </a:bodyPr>
          <a:lstStyle/>
          <a:p>
            <a:pPr algn="just">
              <a:lnSpc>
                <a:spcPct val="115000"/>
              </a:lnSpc>
              <a:spcBef>
                <a:spcPts val="600"/>
              </a:spcBef>
              <a:spcAft>
                <a:spcPts val="600"/>
              </a:spcAft>
              <a:tabLst>
                <a:tab pos="180340" algn="l"/>
                <a:tab pos="540385" algn="l"/>
                <a:tab pos="900430" algn="l"/>
              </a:tabLst>
            </a:pPr>
            <a:r>
              <a:rPr lang="en-US"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en-US" sz="3500" b="1" dirty="0">
                <a:solidFill>
                  <a:srgbClr val="000000"/>
                </a:solidFill>
                <a:latin typeface="Arial" panose="020B0604020202020204" pitchFamily="34" charset="0"/>
                <a:ea typeface="Calibri" panose="020F0502020204030204" pitchFamily="34" charset="0"/>
                <a:cs typeface="Arial" panose="020B0604020202020204" pitchFamily="34" charset="0"/>
              </a:rPr>
              <a:t> 4. </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Ta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lét</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Hê-ra-clít</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đại</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diện</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phái</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triết</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Hy</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Lạp</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La </a:t>
            </a:r>
            <a:r>
              <a:rPr lang="en-US" sz="3500" dirty="0" err="1">
                <a:solidFill>
                  <a:srgbClr val="000000"/>
                </a:solidFill>
                <a:latin typeface="Arial" panose="020B0604020202020204" pitchFamily="34" charset="0"/>
                <a:ea typeface="Calibri" panose="020F0502020204030204" pitchFamily="34" charset="0"/>
                <a:cs typeface="Arial" panose="020B0604020202020204" pitchFamily="34" charset="0"/>
              </a:rPr>
              <a:t>Mã</a:t>
            </a:r>
            <a:r>
              <a:rPr lang="en-US"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500" dirty="0">
              <a:solidFill>
                <a:srgbClr val="292829"/>
              </a:solidFill>
              <a:latin typeface="Arial" panose="020B0604020202020204" pitchFamily="34" charset="0"/>
              <a:cs typeface="Arial" panose="020B0604020202020204" pitchFamily="34" charset="0"/>
            </a:endParaRPr>
          </a:p>
        </p:txBody>
      </p:sp>
      <p:sp>
        <p:nvSpPr>
          <p:cNvPr id="12" name="Flowchart: Process 11">
            <a:extLst>
              <a:ext uri="{FF2B5EF4-FFF2-40B4-BE49-F238E27FC236}">
                <a16:creationId xmlns:a16="http://schemas.microsoft.com/office/drawing/2014/main" id="{4795A7F0-4642-34EB-C43E-512BF2157423}"/>
              </a:ext>
            </a:extLst>
          </p:cNvPr>
          <p:cNvSpPr/>
          <p:nvPr/>
        </p:nvSpPr>
        <p:spPr>
          <a:xfrm>
            <a:off x="581892" y="1949066"/>
            <a:ext cx="3818601" cy="1753736"/>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500" dirty="0">
                <a:solidFill>
                  <a:srgbClr val="000000"/>
                </a:solidFill>
                <a:cs typeface="Arial" panose="020B0604020202020204" pitchFamily="34" charset="0"/>
              </a:rPr>
              <a:t>A.</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Trường</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phái</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triết</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học</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duy</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tâm</a:t>
            </a:r>
            <a:r>
              <a:rPr lang="en-US" sz="3500" dirty="0">
                <a:solidFill>
                  <a:srgbClr val="000000"/>
                </a:solidFill>
                <a:ea typeface="Calibri" panose="020F0502020204030204" pitchFamily="34" charset="0"/>
              </a:rPr>
              <a:t>.</a:t>
            </a:r>
            <a:endParaRPr lang="vi-VN" sz="3500" dirty="0">
              <a:solidFill>
                <a:prstClr val="black"/>
              </a:solidFill>
              <a:cs typeface="Arial" panose="020B0604020202020204" pitchFamily="34" charset="0"/>
            </a:endParaRPr>
          </a:p>
        </p:txBody>
      </p:sp>
      <p:sp>
        <p:nvSpPr>
          <p:cNvPr id="14" name="Flowchart: Process 13">
            <a:extLst>
              <a:ext uri="{FF2B5EF4-FFF2-40B4-BE49-F238E27FC236}">
                <a16:creationId xmlns:a16="http://schemas.microsoft.com/office/drawing/2014/main" id="{FF99EFE2-7369-64E8-94A0-0EBD82B2D914}"/>
              </a:ext>
            </a:extLst>
          </p:cNvPr>
          <p:cNvSpPr/>
          <p:nvPr/>
        </p:nvSpPr>
        <p:spPr>
          <a:xfrm>
            <a:off x="581891" y="4511965"/>
            <a:ext cx="3818601" cy="1777999"/>
          </a:xfrm>
          <a:prstGeom prst="flowChartProcess">
            <a:avLst/>
          </a:prstGeom>
          <a:solidFill>
            <a:srgbClr val="F5F5EF"/>
          </a:solidFill>
          <a:ln w="57150">
            <a:solidFill>
              <a:srgbClr val="9DA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dirty="0">
                <a:solidFill>
                  <a:srgbClr val="000000"/>
                </a:solidFill>
                <a:cs typeface="Arial" panose="020B0604020202020204" pitchFamily="34" charset="0"/>
              </a:rPr>
              <a:t>C.</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Trường</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phái</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triết</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học</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biện</a:t>
            </a:r>
            <a:r>
              <a:rPr lang="en-US" sz="3500" dirty="0">
                <a:solidFill>
                  <a:srgbClr val="000000"/>
                </a:solidFill>
                <a:ea typeface="Calibri" panose="020F0502020204030204" pitchFamily="34" charset="0"/>
              </a:rPr>
              <a:t> </a:t>
            </a:r>
            <a:r>
              <a:rPr lang="en-US" sz="3500" dirty="0" err="1">
                <a:solidFill>
                  <a:srgbClr val="000000"/>
                </a:solidFill>
                <a:ea typeface="Calibri" panose="020F0502020204030204" pitchFamily="34" charset="0"/>
              </a:rPr>
              <a:t>chứng</a:t>
            </a:r>
            <a:r>
              <a:rPr lang="en-US" sz="3500" dirty="0">
                <a:solidFill>
                  <a:srgbClr val="000000"/>
                </a:solidFill>
                <a:ea typeface="Calibri" panose="020F0502020204030204" pitchFamily="34" charset="0"/>
              </a:rPr>
              <a:t>.</a:t>
            </a:r>
            <a:endParaRPr lang="vi-VN" sz="3500" dirty="0">
              <a:solidFill>
                <a:prstClr val="black"/>
              </a:solidFill>
              <a:cs typeface="Arial" panose="020B0604020202020204" pitchFamily="34" charset="0"/>
            </a:endParaRPr>
          </a:p>
        </p:txBody>
      </p:sp>
      <p:sp>
        <p:nvSpPr>
          <p:cNvPr id="8" name="Rectangle 7"/>
          <p:cNvSpPr/>
          <p:nvPr/>
        </p:nvSpPr>
        <p:spPr>
          <a:xfrm>
            <a:off x="8940800" y="2629667"/>
            <a:ext cx="785090" cy="1015663"/>
          </a:xfrm>
          <a:prstGeom prst="rect">
            <a:avLst/>
          </a:prstGeom>
        </p:spPr>
        <p:txBody>
          <a:bodyPr wrap="square">
            <a:spAutoFit/>
          </a:bodyPr>
          <a:lstStyle/>
          <a:p>
            <a:r>
              <a:rPr lang="en-US" sz="6000" b="1" dirty="0">
                <a:solidFill>
                  <a:srgbClr val="00B05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467122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0" grpId="0"/>
      <p:bldP spid="12" grpId="0" animBg="1"/>
      <p:bldP spid="14"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84ABB-5211-5A5E-272F-B39F406AA765}"/>
              </a:ext>
            </a:extLst>
          </p:cNvPr>
          <p:cNvSpPr txBox="1"/>
          <p:nvPr/>
        </p:nvSpPr>
        <p:spPr>
          <a:xfrm>
            <a:off x="0" y="-28766"/>
            <a:ext cx="12192000" cy="63709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3000" dirty="0">
                <a:solidFill>
                  <a:srgbClr val="0070C0"/>
                </a:solidFill>
                <a:ea typeface="Calibri" panose="020F0502020204030204" pitchFamily="34" charset="0"/>
              </a:rPr>
              <a:t>Đọc đoạn tư liệu sau:</a:t>
            </a:r>
          </a:p>
          <a:p>
            <a:pPr algn="just"/>
            <a:r>
              <a:rPr lang="vi-VN" sz="2700" dirty="0">
                <a:solidFill>
                  <a:srgbClr val="0070C0"/>
                </a:solidFill>
              </a:rPr>
              <a:t>Thời cổ đại phương Đông hình thành bốn trung tâm văn minh lớn là Ai Cập, Lưỡng Hà, Ấn Độ, Trung Hoa. Do điều kiện tự nhiên thuận lợi cư dân phương Đông cổ đại đã sớm hình thành nền văn minh ở lưu vực các con sông lớn. Văn minh phương Tây ở khu vực Địa Trung Hải ra đời muộn hơn đầu tiên ở Hy Lạp và sau đó ở La Mã. Nền văn minh Hy Lạp và La Mã cổ đại đạt được nhiều thành tựu to lớn tiếp tục phát triển ở thời Phục Hưng tạo nền tảng cho văn minh châu Âu sau này.</a:t>
            </a:r>
            <a:endParaRPr lang="en-US" sz="2700" dirty="0">
              <a:solidFill>
                <a:srgbClr val="0070C0"/>
              </a:solidFill>
              <a:ea typeface="Calibri" panose="020F0502020204030204" pitchFamily="34" charset="0"/>
            </a:endParaRPr>
          </a:p>
          <a:p>
            <a:pPr algn="just"/>
            <a:r>
              <a:rPr lang="en-US" sz="2700" dirty="0">
                <a:solidFill>
                  <a:schemeClr val="tx1"/>
                </a:solidFill>
                <a:cs typeface="Times New Roman" panose="02020603050405020304" pitchFamily="18" charset="0"/>
              </a:rPr>
              <a:t>a.</a:t>
            </a:r>
            <a:r>
              <a:rPr lang="en-US" sz="2700" dirty="0">
                <a:solidFill>
                  <a:srgbClr val="FF0000"/>
                </a:solidFill>
                <a:cs typeface="Times New Roman" panose="02020603050405020304" pitchFamily="18" charset="0"/>
              </a:rPr>
              <a:t> </a:t>
            </a:r>
            <a:r>
              <a:rPr lang="vi-VN" sz="2700" dirty="0">
                <a:cs typeface="Times New Roman" panose="02020603050405020304" pitchFamily="18" charset="0"/>
              </a:rPr>
              <a:t>Văn minh phương Tây cổ đại xuất hiện đầu tiên ở Hy Lạp và sau đó phát triển ở La Mã. </a:t>
            </a:r>
            <a:endParaRPr lang="en-US" sz="2700" dirty="0">
              <a:solidFill>
                <a:srgbClr val="FF0000"/>
              </a:solidFill>
              <a:ea typeface="Calibri" panose="020F0502020204030204" pitchFamily="34" charset="0"/>
              <a:cs typeface="Times New Roman" panose="02020603050405020304" pitchFamily="18" charset="0"/>
            </a:endParaRPr>
          </a:p>
          <a:p>
            <a:pPr algn="just"/>
            <a:r>
              <a:rPr lang="vi-VN" sz="2700" dirty="0">
                <a:solidFill>
                  <a:schemeClr val="tx1"/>
                </a:solidFill>
                <a:ea typeface="Calibri" panose="020F0502020204030204" pitchFamily="34" charset="0"/>
                <a:cs typeface="Times New Roman" panose="02020603050405020304" pitchFamily="18" charset="0"/>
              </a:rPr>
              <a:t>b.</a:t>
            </a:r>
            <a:r>
              <a:rPr lang="vi-VN" sz="2700" dirty="0">
                <a:solidFill>
                  <a:srgbClr val="FF0000"/>
                </a:solidFill>
                <a:ea typeface="Calibri" panose="020F0502020204030204" pitchFamily="34" charset="0"/>
                <a:cs typeface="Times New Roman" panose="02020603050405020304" pitchFamily="18" charset="0"/>
              </a:rPr>
              <a:t> </a:t>
            </a:r>
            <a:r>
              <a:rPr lang="vi-VN" sz="2700" dirty="0">
                <a:cs typeface="Times New Roman" panose="02020603050405020304" pitchFamily="18" charset="0"/>
              </a:rPr>
              <a:t>Văn minh phương Tây cổ đại ra đời sớm hơn văn minh phương Đông. </a:t>
            </a:r>
            <a:endParaRPr lang="en-US" sz="2700" dirty="0">
              <a:solidFill>
                <a:srgbClr val="FF0000"/>
              </a:solidFill>
              <a:ea typeface="Calibri" panose="020F0502020204030204" pitchFamily="34" charset="0"/>
              <a:cs typeface="Times New Roman" panose="02020603050405020304" pitchFamily="18" charset="0"/>
            </a:endParaRPr>
          </a:p>
          <a:p>
            <a:pPr algn="just"/>
            <a:r>
              <a:rPr lang="vi-VN" sz="2700" dirty="0">
                <a:solidFill>
                  <a:schemeClr val="tx1"/>
                </a:solidFill>
                <a:ea typeface="Calibri" panose="020F0502020204030204" pitchFamily="34" charset="0"/>
              </a:rPr>
              <a:t>c. </a:t>
            </a:r>
            <a:r>
              <a:rPr lang="en-US" sz="2700" dirty="0" err="1">
                <a:cs typeface="Times New Roman" panose="02020603050405020304" pitchFamily="18" charset="0"/>
              </a:rPr>
              <a:t>Các</a:t>
            </a:r>
            <a:r>
              <a:rPr lang="en-US" sz="2700" dirty="0">
                <a:cs typeface="Times New Roman" panose="02020603050405020304" pitchFamily="18" charset="0"/>
              </a:rPr>
              <a:t> </a:t>
            </a:r>
            <a:r>
              <a:rPr lang="en-US" sz="2700" dirty="0" err="1">
                <a:cs typeface="Times New Roman" panose="02020603050405020304" pitchFamily="18" charset="0"/>
              </a:rPr>
              <a:t>thành</a:t>
            </a:r>
            <a:r>
              <a:rPr lang="en-US" sz="2700" dirty="0">
                <a:cs typeface="Times New Roman" panose="02020603050405020304" pitchFamily="18" charset="0"/>
              </a:rPr>
              <a:t> </a:t>
            </a:r>
            <a:r>
              <a:rPr lang="en-US" sz="2700" dirty="0" err="1">
                <a:cs typeface="Times New Roman" panose="02020603050405020304" pitchFamily="18" charset="0"/>
              </a:rPr>
              <a:t>tựu</a:t>
            </a:r>
            <a:r>
              <a:rPr lang="en-US" sz="2700" dirty="0">
                <a:cs typeface="Times New Roman" panose="02020603050405020304" pitchFamily="18" charset="0"/>
              </a:rPr>
              <a:t> </a:t>
            </a:r>
            <a:r>
              <a:rPr lang="en-US" sz="2700" dirty="0" err="1">
                <a:cs typeface="Times New Roman" panose="02020603050405020304" pitchFamily="18" charset="0"/>
              </a:rPr>
              <a:t>văn</a:t>
            </a:r>
            <a:r>
              <a:rPr lang="en-US" sz="2700" dirty="0">
                <a:cs typeface="Times New Roman" panose="02020603050405020304" pitchFamily="18" charset="0"/>
              </a:rPr>
              <a:t> minh </a:t>
            </a:r>
            <a:r>
              <a:rPr lang="en-US" sz="2700" dirty="0" err="1">
                <a:cs typeface="Times New Roman" panose="02020603050405020304" pitchFamily="18" charset="0"/>
              </a:rPr>
              <a:t>Hy</a:t>
            </a:r>
            <a:r>
              <a:rPr lang="en-US" sz="2700" dirty="0">
                <a:cs typeface="Times New Roman" panose="02020603050405020304" pitchFamily="18" charset="0"/>
              </a:rPr>
              <a:t> </a:t>
            </a:r>
            <a:r>
              <a:rPr lang="en-US" sz="2700" dirty="0" err="1">
                <a:cs typeface="Times New Roman" panose="02020603050405020304" pitchFamily="18" charset="0"/>
              </a:rPr>
              <a:t>Lạp</a:t>
            </a:r>
            <a:r>
              <a:rPr lang="en-US" sz="2700" dirty="0">
                <a:cs typeface="Times New Roman" panose="02020603050405020304" pitchFamily="18" charset="0"/>
              </a:rPr>
              <a:t> – La </a:t>
            </a:r>
            <a:r>
              <a:rPr lang="en-US" sz="2700" dirty="0" err="1">
                <a:cs typeface="Times New Roman" panose="02020603050405020304" pitchFamily="18" charset="0"/>
              </a:rPr>
              <a:t>Mã</a:t>
            </a:r>
            <a:r>
              <a:rPr lang="en-US" sz="2700" dirty="0">
                <a:cs typeface="Times New Roman" panose="02020603050405020304" pitchFamily="18" charset="0"/>
              </a:rPr>
              <a:t> </a:t>
            </a:r>
            <a:r>
              <a:rPr lang="en-US" sz="2700" dirty="0" err="1">
                <a:cs typeface="Times New Roman" panose="02020603050405020304" pitchFamily="18" charset="0"/>
              </a:rPr>
              <a:t>đã</a:t>
            </a:r>
            <a:r>
              <a:rPr lang="en-US" sz="2700" dirty="0">
                <a:cs typeface="Times New Roman" panose="02020603050405020304" pitchFamily="18" charset="0"/>
              </a:rPr>
              <a:t> </a:t>
            </a:r>
            <a:r>
              <a:rPr lang="en-US" sz="2700" dirty="0" err="1">
                <a:cs typeface="Times New Roman" panose="02020603050405020304" pitchFamily="18" charset="0"/>
              </a:rPr>
              <a:t>tạo</a:t>
            </a:r>
            <a:r>
              <a:rPr lang="en-US" sz="2700" dirty="0">
                <a:cs typeface="Times New Roman" panose="02020603050405020304" pitchFamily="18" charset="0"/>
              </a:rPr>
              <a:t> </a:t>
            </a:r>
            <a:r>
              <a:rPr lang="en-US" sz="2700" dirty="0" err="1">
                <a:cs typeface="Times New Roman" panose="02020603050405020304" pitchFamily="18" charset="0"/>
              </a:rPr>
              <a:t>nền</a:t>
            </a:r>
            <a:r>
              <a:rPr lang="en-US" sz="2700" dirty="0">
                <a:cs typeface="Times New Roman" panose="02020603050405020304" pitchFamily="18" charset="0"/>
              </a:rPr>
              <a:t> </a:t>
            </a:r>
            <a:r>
              <a:rPr lang="en-US" sz="2700" dirty="0" err="1">
                <a:cs typeface="Times New Roman" panose="02020603050405020304" pitchFamily="18" charset="0"/>
              </a:rPr>
              <a:t>tảng</a:t>
            </a:r>
            <a:r>
              <a:rPr lang="en-US" sz="2700" dirty="0">
                <a:cs typeface="Times New Roman" panose="02020603050405020304" pitchFamily="18" charset="0"/>
              </a:rPr>
              <a:t> </a:t>
            </a:r>
            <a:r>
              <a:rPr lang="en-US" sz="2700" dirty="0" err="1">
                <a:cs typeface="Times New Roman" panose="02020603050405020304" pitchFamily="18" charset="0"/>
              </a:rPr>
              <a:t>cho</a:t>
            </a:r>
            <a:r>
              <a:rPr lang="en-US" sz="2700" dirty="0">
                <a:cs typeface="Times New Roman" panose="02020603050405020304" pitchFamily="18" charset="0"/>
              </a:rPr>
              <a:t> </a:t>
            </a:r>
            <a:r>
              <a:rPr lang="en-US" sz="2700" dirty="0" err="1">
                <a:cs typeface="Times New Roman" panose="02020603050405020304" pitchFamily="18" charset="0"/>
              </a:rPr>
              <a:t>văn</a:t>
            </a:r>
            <a:r>
              <a:rPr lang="en-US" sz="2700" dirty="0">
                <a:cs typeface="Times New Roman" panose="02020603050405020304" pitchFamily="18" charset="0"/>
              </a:rPr>
              <a:t> minh </a:t>
            </a:r>
            <a:r>
              <a:rPr lang="en-US" sz="2700" dirty="0" err="1">
                <a:cs typeface="Times New Roman" panose="02020603050405020304" pitchFamily="18" charset="0"/>
              </a:rPr>
              <a:t>châu</a:t>
            </a:r>
            <a:r>
              <a:rPr lang="en-US" sz="2700" dirty="0">
                <a:cs typeface="Times New Roman" panose="02020603050405020304" pitchFamily="18" charset="0"/>
              </a:rPr>
              <a:t> </a:t>
            </a:r>
            <a:r>
              <a:rPr lang="en-US" sz="2700" dirty="0" err="1">
                <a:cs typeface="Times New Roman" panose="02020603050405020304" pitchFamily="18" charset="0"/>
              </a:rPr>
              <a:t>Âu</a:t>
            </a:r>
            <a:r>
              <a:rPr lang="en-US" sz="2700" dirty="0">
                <a:cs typeface="Times New Roman" panose="02020603050405020304" pitchFamily="18" charset="0"/>
              </a:rPr>
              <a:t> </a:t>
            </a:r>
            <a:r>
              <a:rPr lang="en-US" sz="2700" dirty="0" err="1">
                <a:cs typeface="Times New Roman" panose="02020603050405020304" pitchFamily="18" charset="0"/>
              </a:rPr>
              <a:t>sau</a:t>
            </a:r>
            <a:r>
              <a:rPr lang="en-US" sz="2700" dirty="0">
                <a:cs typeface="Times New Roman" panose="02020603050405020304" pitchFamily="18" charset="0"/>
              </a:rPr>
              <a:t> </a:t>
            </a:r>
            <a:r>
              <a:rPr lang="en-US" sz="2700" dirty="0" err="1">
                <a:cs typeface="Times New Roman" panose="02020603050405020304" pitchFamily="18" charset="0"/>
              </a:rPr>
              <a:t>này</a:t>
            </a:r>
            <a:r>
              <a:rPr lang="en-US" sz="2700" dirty="0">
                <a:cs typeface="Times New Roman" panose="02020603050405020304" pitchFamily="18" charset="0"/>
              </a:rPr>
              <a:t>.</a:t>
            </a:r>
            <a:endParaRPr lang="en-US" sz="2700" dirty="0">
              <a:solidFill>
                <a:schemeClr val="tx1"/>
              </a:solidFill>
              <a:ea typeface="Calibri" panose="020F0502020204030204" pitchFamily="34" charset="0"/>
              <a:cs typeface="Times New Roman" panose="02020603050405020304" pitchFamily="18" charset="0"/>
            </a:endParaRPr>
          </a:p>
          <a:p>
            <a:pPr algn="just"/>
            <a:r>
              <a:rPr lang="vi-VN" sz="2700" dirty="0">
                <a:solidFill>
                  <a:schemeClr val="tx1"/>
                </a:solidFill>
                <a:ea typeface="Calibri" panose="020F0502020204030204" pitchFamily="34" charset="0"/>
                <a:cs typeface="Times New Roman" panose="02020603050405020304" pitchFamily="18" charset="0"/>
              </a:rPr>
              <a:t>d. </a:t>
            </a:r>
            <a:r>
              <a:rPr lang="vi-VN" sz="2700" dirty="0">
                <a:cs typeface="Times New Roman" panose="02020603050405020304" pitchFamily="18" charset="0"/>
              </a:rPr>
              <a:t>Thời cổ đại La Mã là một trung tâm văn minh lớn ra đời đầu tiên ở phương Tây</a:t>
            </a:r>
            <a:endParaRPr lang="vi-VN" sz="2700" dirty="0">
              <a:solidFill>
                <a:schemeClr val="tx1"/>
              </a:solidFill>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2F387AC8-E304-0810-A225-505D9E447F31}"/>
              </a:ext>
            </a:extLst>
          </p:cNvPr>
          <p:cNvSpPr/>
          <p:nvPr/>
        </p:nvSpPr>
        <p:spPr>
          <a:xfrm>
            <a:off x="895971" y="5905284"/>
            <a:ext cx="457434" cy="2772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S</a:t>
            </a:r>
            <a:endParaRPr lang="en-US" sz="2400" b="1" dirty="0">
              <a:solidFill>
                <a:srgbClr val="FF0000"/>
              </a:solidFill>
            </a:endParaRPr>
          </a:p>
        </p:txBody>
      </p:sp>
      <p:sp>
        <p:nvSpPr>
          <p:cNvPr id="9" name="Rectangle 8">
            <a:extLst>
              <a:ext uri="{FF2B5EF4-FFF2-40B4-BE49-F238E27FC236}">
                <a16:creationId xmlns:a16="http://schemas.microsoft.com/office/drawing/2014/main" id="{B627FF54-0208-972D-139A-C26FD0343CF9}"/>
              </a:ext>
            </a:extLst>
          </p:cNvPr>
          <p:cNvSpPr/>
          <p:nvPr/>
        </p:nvSpPr>
        <p:spPr>
          <a:xfrm>
            <a:off x="2460257" y="3824541"/>
            <a:ext cx="457434" cy="2772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Đ</a:t>
            </a:r>
            <a:endParaRPr lang="en-US" sz="2400" b="1" dirty="0">
              <a:solidFill>
                <a:srgbClr val="FF0000"/>
              </a:solidFill>
            </a:endParaRPr>
          </a:p>
        </p:txBody>
      </p:sp>
      <p:sp>
        <p:nvSpPr>
          <p:cNvPr id="2" name="Rectangle 1">
            <a:extLst>
              <a:ext uri="{FF2B5EF4-FFF2-40B4-BE49-F238E27FC236}">
                <a16:creationId xmlns:a16="http://schemas.microsoft.com/office/drawing/2014/main" id="{2B8A1BE2-D548-D546-F1EB-1B308E1E1BBA}"/>
              </a:ext>
            </a:extLst>
          </p:cNvPr>
          <p:cNvSpPr/>
          <p:nvPr/>
        </p:nvSpPr>
        <p:spPr>
          <a:xfrm>
            <a:off x="11230359" y="4101775"/>
            <a:ext cx="457434" cy="5106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S</a:t>
            </a:r>
            <a:endParaRPr lang="en-US" sz="2400" b="1" dirty="0">
              <a:solidFill>
                <a:srgbClr val="FF0000"/>
              </a:solidFill>
            </a:endParaRPr>
          </a:p>
        </p:txBody>
      </p:sp>
      <p:sp>
        <p:nvSpPr>
          <p:cNvPr id="4" name="Rectangle 3">
            <a:extLst>
              <a:ext uri="{FF2B5EF4-FFF2-40B4-BE49-F238E27FC236}">
                <a16:creationId xmlns:a16="http://schemas.microsoft.com/office/drawing/2014/main" id="{10610DB9-0E1B-9DF5-069C-C886BE9B4EAA}"/>
              </a:ext>
            </a:extLst>
          </p:cNvPr>
          <p:cNvSpPr/>
          <p:nvPr/>
        </p:nvSpPr>
        <p:spPr>
          <a:xfrm>
            <a:off x="667254" y="5115503"/>
            <a:ext cx="457434" cy="2772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Đ</a:t>
            </a:r>
            <a:endParaRPr lang="en-US" sz="2400" b="1" dirty="0">
              <a:solidFill>
                <a:srgbClr val="FF0000"/>
              </a:solidFill>
            </a:endParaRPr>
          </a:p>
        </p:txBody>
      </p:sp>
      <p:sp>
        <p:nvSpPr>
          <p:cNvPr id="10" name="TextBox 9">
            <a:extLst>
              <a:ext uri="{FF2B5EF4-FFF2-40B4-BE49-F238E27FC236}">
                <a16:creationId xmlns:a16="http://schemas.microsoft.com/office/drawing/2014/main" id="{478A47D7-493F-485E-DFF6-FA78ED58E6E6}"/>
              </a:ext>
            </a:extLst>
          </p:cNvPr>
          <p:cNvSpPr txBox="1"/>
          <p:nvPr/>
        </p:nvSpPr>
        <p:spPr>
          <a:xfrm>
            <a:off x="2460257" y="-927581"/>
            <a:ext cx="6615709" cy="830997"/>
          </a:xfrm>
          <a:prstGeom prst="rect">
            <a:avLst/>
          </a:prstGeom>
          <a:noFill/>
        </p:spPr>
        <p:txBody>
          <a:bodyPr wrap="square">
            <a:spAutoFit/>
          </a:bodyPr>
          <a:lstStyle/>
          <a:p>
            <a:pPr defTabSz="685800">
              <a:defRPr/>
            </a:pPr>
            <a:r>
              <a:rPr lang="en-US" sz="1200" kern="0" dirty="0" err="1">
                <a:latin typeface="Calibri" panose="020F0502020204030204"/>
              </a:rPr>
              <a:t>Quý</a:t>
            </a:r>
            <a:r>
              <a:rPr lang="en-US" sz="1200" kern="0" dirty="0">
                <a:latin typeface="Calibri" panose="020F0502020204030204"/>
              </a:rPr>
              <a:t> </a:t>
            </a:r>
            <a:r>
              <a:rPr lang="en-US" sz="1200" kern="0" dirty="0" err="1">
                <a:latin typeface="Calibri" panose="020F0502020204030204"/>
              </a:rPr>
              <a:t>thầy</a:t>
            </a:r>
            <a:r>
              <a:rPr lang="en-US" sz="1200" kern="0" dirty="0">
                <a:latin typeface="Calibri" panose="020F0502020204030204"/>
              </a:rPr>
              <a:t> </a:t>
            </a:r>
            <a:r>
              <a:rPr lang="en-US" sz="1200" kern="0" dirty="0" err="1">
                <a:latin typeface="Calibri" panose="020F0502020204030204"/>
              </a:rPr>
              <a:t>cô</a:t>
            </a:r>
            <a:r>
              <a:rPr lang="en-US" sz="1200" kern="0" dirty="0">
                <a:latin typeface="Calibri" panose="020F0502020204030204"/>
              </a:rPr>
              <a:t> </a:t>
            </a:r>
            <a:r>
              <a:rPr lang="en-US" sz="1200" kern="0" dirty="0" err="1">
                <a:latin typeface="Calibri" panose="020F0502020204030204"/>
              </a:rPr>
              <a:t>có</a:t>
            </a:r>
            <a:r>
              <a:rPr lang="en-US" sz="1200" kern="0" dirty="0">
                <a:latin typeface="Calibri" panose="020F0502020204030204"/>
              </a:rPr>
              <a:t> </a:t>
            </a:r>
            <a:r>
              <a:rPr lang="en-US" sz="1200" kern="0" dirty="0" err="1">
                <a:latin typeface="Calibri" panose="020F0502020204030204"/>
              </a:rPr>
              <a:t>nhu</a:t>
            </a:r>
            <a:r>
              <a:rPr lang="en-US" sz="1200" kern="0" dirty="0">
                <a:latin typeface="Calibri" panose="020F0502020204030204"/>
              </a:rPr>
              <a:t> </a:t>
            </a:r>
            <a:r>
              <a:rPr lang="en-US" sz="1200" kern="0" dirty="0" err="1">
                <a:latin typeface="Calibri" panose="020F0502020204030204"/>
              </a:rPr>
              <a:t>cầu</a:t>
            </a:r>
            <a:r>
              <a:rPr lang="en-US" sz="1200" kern="0" dirty="0">
                <a:latin typeface="Calibri" panose="020F0502020204030204"/>
              </a:rPr>
              <a:t> </a:t>
            </a:r>
            <a:r>
              <a:rPr lang="en-US" sz="1200" kern="0" dirty="0" err="1">
                <a:latin typeface="Calibri" panose="020F0502020204030204"/>
              </a:rPr>
              <a:t>về</a:t>
            </a:r>
            <a:r>
              <a:rPr lang="en-US" sz="1200" kern="0" dirty="0">
                <a:latin typeface="Calibri" panose="020F0502020204030204"/>
              </a:rPr>
              <a:t> </a:t>
            </a:r>
            <a:r>
              <a:rPr lang="en-US" sz="1200" kern="0" dirty="0" err="1">
                <a:latin typeface="Calibri" panose="020F0502020204030204"/>
              </a:rPr>
              <a:t>các</a:t>
            </a:r>
            <a:r>
              <a:rPr lang="en-US" sz="1200" kern="0" dirty="0">
                <a:latin typeface="Calibri" panose="020F0502020204030204"/>
              </a:rPr>
              <a:t> </a:t>
            </a:r>
            <a:r>
              <a:rPr lang="en-US" sz="1200" kern="0" dirty="0" err="1">
                <a:latin typeface="Calibri" panose="020F0502020204030204"/>
              </a:rPr>
              <a:t>bài</a:t>
            </a:r>
            <a:r>
              <a:rPr lang="en-US" sz="1200" kern="0" dirty="0">
                <a:latin typeface="Calibri" panose="020F0502020204030204"/>
              </a:rPr>
              <a:t> </a:t>
            </a:r>
            <a:r>
              <a:rPr lang="en-US" sz="1200" kern="0" dirty="0" err="1">
                <a:latin typeface="Calibri" panose="020F0502020204030204"/>
              </a:rPr>
              <a:t>giảng</a:t>
            </a:r>
            <a:r>
              <a:rPr lang="en-US" sz="1200" kern="0" dirty="0">
                <a:latin typeface="Calibri" panose="020F0502020204030204"/>
              </a:rPr>
              <a:t> </a:t>
            </a:r>
            <a:r>
              <a:rPr lang="en-US" sz="1200" kern="0" dirty="0">
                <a:latin typeface="Arial"/>
              </a:rPr>
              <a:t>PowerPoint </a:t>
            </a:r>
            <a:r>
              <a:rPr lang="en-US" sz="1200" kern="0" dirty="0" err="1">
                <a:latin typeface="Arial"/>
              </a:rPr>
              <a:t>và</a:t>
            </a:r>
            <a:r>
              <a:rPr lang="en-US" sz="1200" kern="0" dirty="0">
                <a:latin typeface="Arial"/>
              </a:rPr>
              <a:t> </a:t>
            </a:r>
            <a:r>
              <a:rPr lang="en-US" sz="1200" kern="0" dirty="0" err="1">
                <a:latin typeface="Arial"/>
              </a:rPr>
              <a:t>giáo</a:t>
            </a:r>
            <a:r>
              <a:rPr lang="en-US" sz="1200" kern="0" dirty="0">
                <a:latin typeface="Arial"/>
              </a:rPr>
              <a:t> </a:t>
            </a:r>
            <a:r>
              <a:rPr lang="en-US" sz="1200" kern="0" dirty="0" err="1">
                <a:latin typeface="Arial"/>
              </a:rPr>
              <a:t>án</a:t>
            </a:r>
            <a:r>
              <a:rPr lang="en-US" sz="1200" kern="0" dirty="0">
                <a:latin typeface="Arial"/>
              </a:rPr>
              <a:t> word </a:t>
            </a:r>
            <a:r>
              <a:rPr lang="en-US" sz="1200" kern="0" dirty="0" err="1">
                <a:latin typeface="Arial"/>
              </a:rPr>
              <a:t>lịch</a:t>
            </a:r>
            <a:r>
              <a:rPr lang="en-US" sz="1200" kern="0" dirty="0">
                <a:latin typeface="Arial"/>
              </a:rPr>
              <a:t> </a:t>
            </a:r>
            <a:r>
              <a:rPr lang="en-US" sz="1200" kern="0" dirty="0" err="1">
                <a:latin typeface="Arial"/>
              </a:rPr>
              <a:t>sử</a:t>
            </a:r>
            <a:r>
              <a:rPr lang="en-US" sz="1200" kern="0" dirty="0">
                <a:latin typeface="Arial"/>
              </a:rPr>
              <a:t> </a:t>
            </a:r>
            <a:r>
              <a:rPr lang="en-US" sz="1200" kern="0" dirty="0" err="1">
                <a:latin typeface="Arial"/>
              </a:rPr>
              <a:t>từ</a:t>
            </a:r>
            <a:r>
              <a:rPr lang="en-US" sz="1200" kern="0" dirty="0">
                <a:latin typeface="Arial"/>
              </a:rPr>
              <a:t> </a:t>
            </a:r>
            <a:r>
              <a:rPr lang="en-US" sz="1200" kern="0" dirty="0" err="1">
                <a:latin typeface="Arial"/>
              </a:rPr>
              <a:t>khối</a:t>
            </a:r>
            <a:r>
              <a:rPr lang="en-US" sz="1200" kern="0" dirty="0">
                <a:latin typeface="Arial"/>
              </a:rPr>
              <a:t> 6-12.</a:t>
            </a:r>
          </a:p>
          <a:p>
            <a:pPr defTabSz="685800">
              <a:defRPr/>
            </a:pPr>
            <a:r>
              <a:rPr lang="en-US" sz="1200" kern="0" dirty="0" err="1">
                <a:latin typeface="Arial"/>
              </a:rPr>
              <a:t>Vui</a:t>
            </a:r>
            <a:r>
              <a:rPr lang="en-US" sz="1200" kern="0" dirty="0">
                <a:latin typeface="Arial"/>
              </a:rPr>
              <a:t> </a:t>
            </a:r>
            <a:r>
              <a:rPr lang="en-US" sz="1200" kern="0" dirty="0" err="1">
                <a:latin typeface="Arial"/>
              </a:rPr>
              <a:t>lòng</a:t>
            </a:r>
            <a:r>
              <a:rPr lang="en-US" sz="1200" kern="0" dirty="0">
                <a:latin typeface="Arial"/>
              </a:rPr>
              <a:t> </a:t>
            </a:r>
            <a:r>
              <a:rPr lang="en-US" sz="1200" kern="0" dirty="0" err="1">
                <a:latin typeface="Arial"/>
              </a:rPr>
              <a:t>liên</a:t>
            </a:r>
            <a:r>
              <a:rPr lang="en-US" sz="1200" kern="0" dirty="0">
                <a:latin typeface="Arial"/>
              </a:rPr>
              <a:t> </a:t>
            </a:r>
            <a:r>
              <a:rPr lang="en-US" sz="1200" kern="0" dirty="0" err="1">
                <a:latin typeface="Arial"/>
              </a:rPr>
              <a:t>hệ</a:t>
            </a:r>
            <a:r>
              <a:rPr lang="en-US" sz="1200" kern="0" dirty="0">
                <a:latin typeface="Arial"/>
              </a:rPr>
              <a:t> </a:t>
            </a:r>
            <a:r>
              <a:rPr lang="en-US" sz="1200" kern="0" dirty="0" err="1">
                <a:latin typeface="Arial"/>
              </a:rPr>
              <a:t>số</a:t>
            </a:r>
            <a:r>
              <a:rPr lang="en-US" sz="1200" kern="0" dirty="0">
                <a:latin typeface="Arial"/>
              </a:rPr>
              <a:t> </a:t>
            </a:r>
            <a:r>
              <a:rPr lang="en-US" sz="1200" kern="0" dirty="0" err="1">
                <a:latin typeface="Arial"/>
              </a:rPr>
              <a:t>điện</a:t>
            </a:r>
            <a:r>
              <a:rPr lang="en-US" sz="1200" kern="0" dirty="0">
                <a:latin typeface="Arial"/>
              </a:rPr>
              <a:t> </a:t>
            </a:r>
            <a:r>
              <a:rPr lang="en-US" sz="1200" kern="0" dirty="0" err="1">
                <a:latin typeface="Arial"/>
              </a:rPr>
              <a:t>thoại</a:t>
            </a:r>
            <a:r>
              <a:rPr lang="en-US" sz="1200" kern="0" dirty="0">
                <a:latin typeface="Arial"/>
              </a:rPr>
              <a:t> 0981457911 (</a:t>
            </a:r>
            <a:r>
              <a:rPr lang="en-US" sz="1200" kern="0" dirty="0" err="1">
                <a:latin typeface="Arial"/>
              </a:rPr>
              <a:t>cũng</a:t>
            </a:r>
            <a:r>
              <a:rPr lang="en-US" sz="1200" kern="0" dirty="0">
                <a:latin typeface="Arial"/>
              </a:rPr>
              <a:t> </a:t>
            </a:r>
            <a:r>
              <a:rPr lang="en-US" sz="1200" kern="0" dirty="0" err="1">
                <a:latin typeface="Arial"/>
              </a:rPr>
              <a:t>là</a:t>
            </a:r>
            <a:r>
              <a:rPr lang="en-US" sz="1200" kern="0" dirty="0">
                <a:latin typeface="Arial"/>
              </a:rPr>
              <a:t> </a:t>
            </a:r>
            <a:r>
              <a:rPr lang="en-US" sz="1200" kern="0" dirty="0" err="1">
                <a:latin typeface="Arial"/>
              </a:rPr>
              <a:t>số</a:t>
            </a:r>
            <a:r>
              <a:rPr lang="en-US" sz="1200" kern="0" dirty="0">
                <a:latin typeface="Arial"/>
              </a:rPr>
              <a:t> </a:t>
            </a:r>
            <a:r>
              <a:rPr lang="en-US" sz="1200" kern="0" dirty="0" err="1">
                <a:latin typeface="Arial"/>
              </a:rPr>
              <a:t>Zalo</a:t>
            </a:r>
            <a:r>
              <a:rPr lang="en-US" sz="1200" kern="0" dirty="0">
                <a:latin typeface="Arial"/>
              </a:rPr>
              <a:t>).</a:t>
            </a:r>
          </a:p>
          <a:p>
            <a:pPr defTabSz="685800">
              <a:defRPr/>
            </a:pPr>
            <a:r>
              <a:rPr lang="en-US" sz="1200" kern="0" dirty="0" err="1">
                <a:latin typeface="Arial"/>
              </a:rPr>
              <a:t>Ngoài</a:t>
            </a:r>
            <a:r>
              <a:rPr lang="en-US" sz="1200" kern="0" dirty="0">
                <a:latin typeface="Arial"/>
              </a:rPr>
              <a:t> </a:t>
            </a:r>
            <a:r>
              <a:rPr lang="en-US" sz="1200" kern="0" dirty="0" err="1">
                <a:latin typeface="Arial"/>
              </a:rPr>
              <a:t>ra</a:t>
            </a:r>
            <a:r>
              <a:rPr lang="en-US" sz="1200" kern="0" dirty="0">
                <a:latin typeface="Arial"/>
              </a:rPr>
              <a:t> </a:t>
            </a:r>
            <a:r>
              <a:rPr lang="en-US" sz="1200" kern="0" dirty="0" err="1">
                <a:latin typeface="Arial"/>
              </a:rPr>
              <a:t>còn</a:t>
            </a:r>
            <a:r>
              <a:rPr lang="en-US" sz="1200" kern="0" dirty="0">
                <a:latin typeface="Arial"/>
              </a:rPr>
              <a:t> </a:t>
            </a:r>
            <a:r>
              <a:rPr lang="en-US" sz="1200" kern="0" dirty="0" err="1">
                <a:latin typeface="Arial"/>
              </a:rPr>
              <a:t>hỗ</a:t>
            </a:r>
            <a:r>
              <a:rPr lang="en-US" sz="1200" kern="0" dirty="0">
                <a:latin typeface="Arial"/>
              </a:rPr>
              <a:t> </a:t>
            </a:r>
            <a:r>
              <a:rPr lang="en-US" sz="1200" kern="0" dirty="0" err="1">
                <a:latin typeface="Arial"/>
              </a:rPr>
              <a:t>trợ</a:t>
            </a:r>
            <a:r>
              <a:rPr lang="en-US" sz="1200" kern="0" dirty="0">
                <a:latin typeface="Arial"/>
              </a:rPr>
              <a:t> </a:t>
            </a:r>
            <a:r>
              <a:rPr lang="en-US" sz="1200" kern="0" dirty="0" err="1">
                <a:latin typeface="Arial"/>
              </a:rPr>
              <a:t>về</a:t>
            </a:r>
            <a:r>
              <a:rPr lang="en-US" sz="1200" kern="0" dirty="0">
                <a:latin typeface="Arial"/>
              </a:rPr>
              <a:t> SKKN, </a:t>
            </a:r>
            <a:r>
              <a:rPr lang="en-US" sz="1200" kern="0" dirty="0" err="1">
                <a:latin typeface="Arial"/>
              </a:rPr>
              <a:t>biện</a:t>
            </a:r>
            <a:r>
              <a:rPr lang="en-US" sz="1200" kern="0" dirty="0">
                <a:latin typeface="Arial"/>
              </a:rPr>
              <a:t> </a:t>
            </a:r>
            <a:r>
              <a:rPr lang="en-US" sz="1200" kern="0" dirty="0" err="1">
                <a:latin typeface="Arial"/>
              </a:rPr>
              <a:t>pháp</a:t>
            </a:r>
            <a:r>
              <a:rPr lang="en-US" sz="1200" kern="0" dirty="0">
                <a:latin typeface="Arial"/>
              </a:rPr>
              <a:t> </a:t>
            </a:r>
            <a:r>
              <a:rPr lang="en-US" sz="1200" kern="0" dirty="0" err="1">
                <a:latin typeface="Arial"/>
              </a:rPr>
              <a:t>thi</a:t>
            </a:r>
            <a:r>
              <a:rPr lang="en-US" sz="1200" kern="0" dirty="0">
                <a:latin typeface="Arial"/>
              </a:rPr>
              <a:t> GVG </a:t>
            </a:r>
            <a:r>
              <a:rPr lang="en-US" sz="1200" kern="0" dirty="0" err="1">
                <a:latin typeface="Arial"/>
              </a:rPr>
              <a:t>và</a:t>
            </a:r>
            <a:r>
              <a:rPr lang="en-US" sz="1200" kern="0" dirty="0">
                <a:latin typeface="Arial"/>
              </a:rPr>
              <a:t> </a:t>
            </a:r>
            <a:r>
              <a:rPr lang="en-US" sz="1200" kern="0" dirty="0" err="1">
                <a:latin typeface="Arial"/>
              </a:rPr>
              <a:t>thao</a:t>
            </a:r>
            <a:r>
              <a:rPr lang="en-US" sz="1200" kern="0" dirty="0">
                <a:latin typeface="Arial"/>
              </a:rPr>
              <a:t> </a:t>
            </a:r>
            <a:r>
              <a:rPr lang="en-US" sz="1200" kern="0" dirty="0" err="1">
                <a:latin typeface="Arial"/>
              </a:rPr>
              <a:t>giảng</a:t>
            </a:r>
            <a:r>
              <a:rPr lang="en-US" sz="1200" kern="0" dirty="0">
                <a:latin typeface="Arial"/>
              </a:rPr>
              <a:t>, </a:t>
            </a:r>
            <a:r>
              <a:rPr lang="en-US" sz="1200" kern="0" dirty="0" err="1">
                <a:latin typeface="Arial"/>
              </a:rPr>
              <a:t>chuyên</a:t>
            </a:r>
            <a:r>
              <a:rPr lang="en-US" sz="1200" kern="0" dirty="0">
                <a:latin typeface="Arial"/>
              </a:rPr>
              <a:t> </a:t>
            </a:r>
            <a:r>
              <a:rPr lang="en-US" sz="1200" kern="0" dirty="0" err="1">
                <a:latin typeface="Arial"/>
              </a:rPr>
              <a:t>đề</a:t>
            </a:r>
            <a:r>
              <a:rPr lang="en-US" sz="1200" kern="0" dirty="0">
                <a:latin typeface="Arial"/>
              </a:rPr>
              <a:t>.</a:t>
            </a:r>
            <a:endParaRPr lang="en-US" sz="1200" kern="0" dirty="0">
              <a:latin typeface="Calibri" panose="020F0502020204030204"/>
            </a:endParaRPr>
          </a:p>
          <a:p>
            <a:pPr defTabSz="685800">
              <a:defRPr/>
            </a:pPr>
            <a:r>
              <a:rPr lang="fr-FR" sz="1200" kern="0" dirty="0">
                <a:latin typeface="Calibri" panose="020F0502020204030204"/>
              </a:rPr>
              <a:t>Page: https://</a:t>
            </a:r>
            <a:r>
              <a:rPr lang="fr-FR" sz="1200" kern="0" dirty="0" err="1">
                <a:latin typeface="Calibri" panose="020F0502020204030204"/>
              </a:rPr>
              <a:t>www.facebook.com</a:t>
            </a:r>
            <a:r>
              <a:rPr lang="fr-FR" sz="1200" kern="0" dirty="0">
                <a:latin typeface="Calibri" panose="020F0502020204030204"/>
              </a:rPr>
              <a:t>/groups/</a:t>
            </a:r>
            <a:r>
              <a:rPr lang="fr-FR" sz="1200" kern="0" dirty="0" err="1">
                <a:latin typeface="Calibri" panose="020F0502020204030204"/>
              </a:rPr>
              <a:t>baigianglichsu</a:t>
            </a:r>
            <a:endParaRPr lang="en-US" sz="1200" kern="0" dirty="0">
              <a:latin typeface="Calibri" panose="020F0502020204030204"/>
            </a:endParaRPr>
          </a:p>
        </p:txBody>
      </p:sp>
    </p:spTree>
    <p:extLst>
      <p:ext uri="{BB962C8B-B14F-4D97-AF65-F5344CB8AC3E}">
        <p14:creationId xmlns:p14="http://schemas.microsoft.com/office/powerpoint/2010/main" val="3934009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outVertical)">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2"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02181" y="152256"/>
            <a:ext cx="4137891" cy="461665"/>
          </a:xfrm>
          <a:prstGeom prst="rect">
            <a:avLst/>
          </a:prstGeom>
        </p:spPr>
        <p:txBody>
          <a:bodyPr wrap="square" lIns="0" tIns="0" rIns="0" bIns="0" rtlCol="0" anchor="t">
            <a:spAutoFit/>
          </a:bodyPr>
          <a:lstStyle/>
          <a:p>
            <a:pPr algn="ctr">
              <a:lnSpc>
                <a:spcPts val="3599"/>
              </a:lnSpc>
              <a:defRPr/>
            </a:pPr>
            <a:r>
              <a:rPr lang="en-US" sz="4000" b="1" dirty="0">
                <a:solidFill>
                  <a:srgbClr val="757A18"/>
                </a:solidFill>
                <a:latin typeface="Arial" panose="020B0604020202020204" pitchFamily="34" charset="0"/>
                <a:cs typeface="Arial" panose="020B0604020202020204" pitchFamily="34" charset="0"/>
              </a:rPr>
              <a:t>VẬN DỤNG</a:t>
            </a:r>
          </a:p>
        </p:txBody>
      </p:sp>
      <p:sp>
        <p:nvSpPr>
          <p:cNvPr id="3" name="TextBox 3"/>
          <p:cNvSpPr txBox="1"/>
          <p:nvPr/>
        </p:nvSpPr>
        <p:spPr>
          <a:xfrm>
            <a:off x="1" y="751014"/>
            <a:ext cx="12191999" cy="3231654"/>
          </a:xfrm>
          <a:prstGeom prst="rect">
            <a:avLst/>
          </a:prstGeom>
        </p:spPr>
        <p:txBody>
          <a:bodyPr wrap="square" lIns="0" tIns="0" rIns="0" bIns="0" rtlCol="0" anchor="t">
            <a:spAutoFit/>
          </a:bodyPr>
          <a:lstStyle/>
          <a:p>
            <a:pPr algn="just">
              <a:lnSpc>
                <a:spcPct val="150000"/>
              </a:lnSpc>
              <a:defRPr/>
            </a:pPr>
            <a:r>
              <a:rPr lang="vi-VN" sz="3500" b="1" dirty="0">
                <a:solidFill>
                  <a:schemeClr val="tx2"/>
                </a:solidFill>
                <a:cs typeface="Arial" panose="020B0604020202020204" pitchFamily="34" charset="0"/>
              </a:rPr>
              <a:t>Hãy sưu tầm tư liệu (qua sách, báo, internet) và giới thiệu một thành tựu tiêu biểu của nền văn minh Hy Lạp - La Mã cổ đại hoặc nền văn minh Tây Âu thời kì Phục hưng.</a:t>
            </a:r>
            <a:endParaRPr lang="en-US" sz="3500" b="1" dirty="0">
              <a:solidFill>
                <a:schemeClr val="tx2"/>
              </a:solidFill>
              <a:cs typeface="Arial" panose="020B0604020202020204" pitchFamily="34" charset="0"/>
            </a:endParaRPr>
          </a:p>
        </p:txBody>
      </p:sp>
      <p:sp>
        <p:nvSpPr>
          <p:cNvPr id="4" name="AutoShape 4"/>
          <p:cNvSpPr/>
          <p:nvPr/>
        </p:nvSpPr>
        <p:spPr>
          <a:xfrm>
            <a:off x="1325979" y="5926050"/>
            <a:ext cx="9540043" cy="662503"/>
          </a:xfrm>
          <a:prstGeom prst="rect">
            <a:avLst/>
          </a:prstGeom>
          <a:solidFill>
            <a:srgbClr val="9DA421">
              <a:alpha val="19608"/>
            </a:srgbClr>
          </a:solidFill>
        </p:spPr>
        <p:txBody>
          <a:bodyPr/>
          <a:lstStyle/>
          <a:p>
            <a:pPr>
              <a:defRPr/>
            </a:pPr>
            <a:endParaRPr lang="vi-VN" sz="900" dirty="0">
              <a:solidFill>
                <a:prstClr val="black"/>
              </a:solidFill>
              <a:latin typeface="Arial" panose="020B0604020202020204" pitchFamily="34" charset="0"/>
            </a:endParaRPr>
          </a:p>
        </p:txBody>
      </p:sp>
      <p:pic>
        <p:nvPicPr>
          <p:cNvPr id="6" name="Picture 18">
            <a:extLst>
              <a:ext uri="{FF2B5EF4-FFF2-40B4-BE49-F238E27FC236}">
                <a16:creationId xmlns:a16="http://schemas.microsoft.com/office/drawing/2014/main" id="{5D9FD9A4-CA8B-7DDA-7547-8050C542AE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539879" y="3314461"/>
            <a:ext cx="2769489" cy="3768012"/>
          </a:xfrm>
          <a:prstGeom prst="rect">
            <a:avLst/>
          </a:prstGeom>
        </p:spPr>
      </p:pic>
      <p:pic>
        <p:nvPicPr>
          <p:cNvPr id="8" name="Picture 7" descr="A picture containing stone&#10;&#10;Description automatically generated">
            <a:extLst>
              <a:ext uri="{FF2B5EF4-FFF2-40B4-BE49-F238E27FC236}">
                <a16:creationId xmlns:a16="http://schemas.microsoft.com/office/drawing/2014/main" id="{B7009D8D-CB66-2F4B-9F50-C9E018C9B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1" y="4119761"/>
            <a:ext cx="2876550" cy="2157412"/>
          </a:xfrm>
          <a:prstGeom prst="rect">
            <a:avLst/>
          </a:prstGeom>
        </p:spPr>
      </p:pic>
      <p:pic>
        <p:nvPicPr>
          <p:cNvPr id="10" name="Picture 9" descr="A picture containing sky, outdoor, building&#10;&#10;Description automatically generated">
            <a:extLst>
              <a:ext uri="{FF2B5EF4-FFF2-40B4-BE49-F238E27FC236}">
                <a16:creationId xmlns:a16="http://schemas.microsoft.com/office/drawing/2014/main" id="{FBFADA21-2503-1C4E-A06D-18C682F2C1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3745" y="4119761"/>
            <a:ext cx="2769489" cy="2157412"/>
          </a:xfrm>
          <a:prstGeom prst="rect">
            <a:avLst/>
          </a:prstGeom>
        </p:spPr>
      </p:pic>
    </p:spTree>
    <p:extLst>
      <p:ext uri="{BB962C8B-B14F-4D97-AF65-F5344CB8AC3E}">
        <p14:creationId xmlns:p14="http://schemas.microsoft.com/office/powerpoint/2010/main" val="2935750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33599" y="3576101"/>
            <a:ext cx="1905000" cy="2351852"/>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29611" y="3827882"/>
            <a:ext cx="1330770" cy="184829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003978" y="4245085"/>
            <a:ext cx="933709" cy="1428235"/>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88399" flipH="1">
            <a:off x="9759679" y="-177227"/>
            <a:ext cx="1981615" cy="2696074"/>
          </a:xfrm>
          <a:prstGeom prst="rect">
            <a:avLst/>
          </a:prstGeom>
        </p:spPr>
      </p:pic>
      <p:sp>
        <p:nvSpPr>
          <p:cNvPr id="10" name="TextBox 2">
            <a:extLst>
              <a:ext uri="{FF2B5EF4-FFF2-40B4-BE49-F238E27FC236}">
                <a16:creationId xmlns:a16="http://schemas.microsoft.com/office/drawing/2014/main" id="{C17CAB19-B1FD-53CD-E71D-726FD4A71432}"/>
              </a:ext>
            </a:extLst>
          </p:cNvPr>
          <p:cNvSpPr txBox="1"/>
          <p:nvPr/>
        </p:nvSpPr>
        <p:spPr>
          <a:xfrm>
            <a:off x="101600" y="832766"/>
            <a:ext cx="9698181" cy="2598917"/>
          </a:xfrm>
          <a:prstGeom prst="rect">
            <a:avLst/>
          </a:prstGeom>
        </p:spPr>
        <p:txBody>
          <a:bodyPr wrap="square" lIns="0" tIns="0" rIns="0" bIns="0" rtlCol="0" anchor="t">
            <a:spAutoFit/>
          </a:bodyPr>
          <a:lstStyle/>
          <a:p>
            <a:pPr algn="ctr">
              <a:lnSpc>
                <a:spcPct val="150000"/>
              </a:lnSpc>
              <a:spcBef>
                <a:spcPct val="0"/>
              </a:spcBef>
              <a:spcAft>
                <a:spcPts val="100"/>
              </a:spcAft>
              <a:defRPr/>
            </a:pPr>
            <a:r>
              <a:rPr lang="en-US" sz="6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 ƠN QUÝ THẦY CÔ VÀ CÁC EM LẮNG NGHE</a:t>
            </a:r>
          </a:p>
        </p:txBody>
      </p:sp>
      <p:sp>
        <p:nvSpPr>
          <p:cNvPr id="2" name="AutoShape 2"/>
          <p:cNvSpPr/>
          <p:nvPr/>
        </p:nvSpPr>
        <p:spPr>
          <a:xfrm>
            <a:off x="0" y="0"/>
            <a:ext cx="12192000" cy="6857999"/>
          </a:xfrm>
          <a:prstGeom prst="rect">
            <a:avLst/>
          </a:prstGeom>
          <a:solidFill>
            <a:srgbClr val="9DA421">
              <a:alpha val="19608"/>
            </a:srgbClr>
          </a:solidFill>
        </p:spPr>
      </p:sp>
    </p:spTree>
    <p:extLst>
      <p:ext uri="{BB962C8B-B14F-4D97-AF65-F5344CB8AC3E}">
        <p14:creationId xmlns:p14="http://schemas.microsoft.com/office/powerpoint/2010/main" val="28754851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634836"/>
          </a:xfrm>
          <a:solidFill>
            <a:schemeClr val="bg2">
              <a:lumMod val="75000"/>
            </a:schemeClr>
          </a:solidFill>
          <a:effectLst>
            <a:outerShdw blurRad="50800" dist="38100" dir="13500000" algn="br" rotWithShape="0">
              <a:prstClr val="black">
                <a:alpha val="40000"/>
              </a:prstClr>
            </a:outerShdw>
          </a:effectLst>
        </p:spPr>
        <p:txBody>
          <a:bodyPr/>
          <a:lstStyle/>
          <a:p>
            <a:r>
              <a:rPr dirty="0" err="1">
                <a:latin typeface="Times New Roman" panose="02020603050405020304" pitchFamily="18" charset="0"/>
                <a:cs typeface="Times New Roman" panose="02020603050405020304" pitchFamily="18" charset="0"/>
              </a:rPr>
              <a:t>Luật</a:t>
            </a:r>
            <a:r>
              <a:rPr dirty="0">
                <a:latin typeface="Times New Roman" panose="02020603050405020304" pitchFamily="18" charset="0"/>
                <a:cs typeface="Times New Roman" panose="02020603050405020304" pitchFamily="18" charset="0"/>
              </a:rPr>
              <a:t> </a:t>
            </a:r>
            <a:r>
              <a:rPr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 TÔI LÀ AI”</a:t>
            </a:r>
            <a:endParaRPr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1630218"/>
            <a:ext cx="12191999" cy="5509200"/>
          </a:xfrm>
          <a:prstGeom prst="rect">
            <a:avLst/>
          </a:prstGeom>
          <a:solidFill>
            <a:schemeClr val="bg2"/>
          </a:solidFill>
        </p:spPr>
        <p:txBody>
          <a:bodyPr wrap="square">
            <a:spAutoFit/>
          </a:bodyPr>
          <a:lstStyle/>
          <a:p>
            <a:pPr algn="just"/>
            <a:r>
              <a:rPr sz="4400" dirty="0">
                <a:latin typeface="+mj-lt"/>
                <a:cs typeface="Times New Roman" panose="02020603050405020304" pitchFamily="18" charset="0"/>
              </a:rPr>
              <a:t>- </a:t>
            </a:r>
            <a:r>
              <a:rPr sz="4400" dirty="0" err="1">
                <a:latin typeface="+mj-lt"/>
                <a:cs typeface="Times New Roman" panose="02020603050405020304" pitchFamily="18" charset="0"/>
              </a:rPr>
              <a:t>Giáo</a:t>
            </a:r>
            <a:r>
              <a:rPr sz="4400" dirty="0">
                <a:latin typeface="+mj-lt"/>
                <a:cs typeface="Times New Roman" panose="02020603050405020304" pitchFamily="18" charset="0"/>
              </a:rPr>
              <a:t> </a:t>
            </a:r>
            <a:r>
              <a:rPr sz="4400" dirty="0" err="1">
                <a:latin typeface="+mj-lt"/>
                <a:cs typeface="Times New Roman" panose="02020603050405020304" pitchFamily="18" charset="0"/>
              </a:rPr>
              <a:t>viên</a:t>
            </a:r>
            <a:r>
              <a:rPr sz="4400" dirty="0">
                <a:latin typeface="+mj-lt"/>
                <a:cs typeface="Times New Roman" panose="02020603050405020304" pitchFamily="18" charset="0"/>
              </a:rPr>
              <a:t> </a:t>
            </a:r>
            <a:r>
              <a:rPr sz="4400" dirty="0" err="1">
                <a:latin typeface="+mj-lt"/>
                <a:cs typeface="Times New Roman" panose="02020603050405020304" pitchFamily="18" charset="0"/>
              </a:rPr>
              <a:t>đọc</a:t>
            </a:r>
            <a:r>
              <a:rPr sz="4400" dirty="0">
                <a:latin typeface="+mj-lt"/>
                <a:cs typeface="Times New Roman" panose="02020603050405020304" pitchFamily="18" charset="0"/>
              </a:rPr>
              <a:t> </a:t>
            </a:r>
            <a:r>
              <a:rPr lang="en-US" sz="4400" dirty="0" err="1">
                <a:latin typeface="+mj-lt"/>
                <a:cs typeface="Times New Roman" panose="02020603050405020304" pitchFamily="18" charset="0"/>
              </a:rPr>
              <a:t>từng</a:t>
            </a:r>
            <a:r>
              <a:rPr sz="4400" dirty="0">
                <a:latin typeface="+mj-lt"/>
                <a:cs typeface="Times New Roman" panose="02020603050405020304" pitchFamily="18" charset="0"/>
              </a:rPr>
              <a:t> </a:t>
            </a:r>
            <a:r>
              <a:rPr sz="4400" dirty="0" err="1">
                <a:latin typeface="+mj-lt"/>
                <a:cs typeface="Times New Roman" panose="02020603050405020304" pitchFamily="18" charset="0"/>
              </a:rPr>
              <a:t>gợi</a:t>
            </a:r>
            <a:r>
              <a:rPr sz="4400" dirty="0">
                <a:latin typeface="+mj-lt"/>
                <a:cs typeface="Times New Roman" panose="02020603050405020304" pitchFamily="18" charset="0"/>
              </a:rPr>
              <a:t> ý </a:t>
            </a:r>
            <a:r>
              <a:rPr sz="4400" dirty="0" err="1">
                <a:latin typeface="+mj-lt"/>
                <a:cs typeface="Times New Roman" panose="02020603050405020304" pitchFamily="18" charset="0"/>
              </a:rPr>
              <a:t>về</a:t>
            </a:r>
            <a:r>
              <a:rPr sz="4400" dirty="0">
                <a:latin typeface="+mj-lt"/>
                <a:cs typeface="Times New Roman" panose="02020603050405020304" pitchFamily="18" charset="0"/>
              </a:rPr>
              <a:t> </a:t>
            </a:r>
            <a:r>
              <a:rPr sz="4400" dirty="0" err="1">
                <a:latin typeface="+mj-lt"/>
                <a:cs typeface="Times New Roman" panose="02020603050405020304" pitchFamily="18" charset="0"/>
              </a:rPr>
              <a:t>nhân</a:t>
            </a:r>
            <a:r>
              <a:rPr sz="4400" dirty="0">
                <a:latin typeface="+mj-lt"/>
                <a:cs typeface="Times New Roman" panose="02020603050405020304" pitchFamily="18" charset="0"/>
              </a:rPr>
              <a:t> </a:t>
            </a:r>
            <a:r>
              <a:rPr sz="4400" dirty="0" err="1">
                <a:latin typeface="+mj-lt"/>
                <a:cs typeface="Times New Roman" panose="02020603050405020304" pitchFamily="18" charset="0"/>
              </a:rPr>
              <a:t>vật</a:t>
            </a:r>
            <a:r>
              <a:rPr sz="4400" dirty="0">
                <a:latin typeface="+mj-lt"/>
                <a:cs typeface="Times New Roman" panose="02020603050405020304" pitchFamily="18" charset="0"/>
              </a:rPr>
              <a:t>, </a:t>
            </a:r>
            <a:r>
              <a:rPr sz="4400" dirty="0" err="1">
                <a:latin typeface="+mj-lt"/>
                <a:cs typeface="Times New Roman" panose="02020603050405020304" pitchFamily="18" charset="0"/>
              </a:rPr>
              <a:t>công</a:t>
            </a:r>
            <a:r>
              <a:rPr sz="4400" dirty="0">
                <a:latin typeface="+mj-lt"/>
                <a:cs typeface="Times New Roman" panose="02020603050405020304" pitchFamily="18" charset="0"/>
              </a:rPr>
              <a:t> </a:t>
            </a:r>
            <a:r>
              <a:rPr sz="4400" dirty="0" err="1">
                <a:latin typeface="+mj-lt"/>
                <a:cs typeface="Times New Roman" panose="02020603050405020304" pitchFamily="18" charset="0"/>
              </a:rPr>
              <a:t>trình</a:t>
            </a:r>
            <a:r>
              <a:rPr sz="4400" dirty="0">
                <a:latin typeface="+mj-lt"/>
                <a:cs typeface="Times New Roman" panose="02020603050405020304" pitchFamily="18" charset="0"/>
              </a:rPr>
              <a:t>, </a:t>
            </a:r>
            <a:r>
              <a:rPr sz="4400" dirty="0" err="1">
                <a:latin typeface="+mj-lt"/>
                <a:cs typeface="Times New Roman" panose="02020603050405020304" pitchFamily="18" charset="0"/>
              </a:rPr>
              <a:t>sự</a:t>
            </a:r>
            <a:r>
              <a:rPr sz="4400" dirty="0">
                <a:latin typeface="+mj-lt"/>
                <a:cs typeface="Times New Roman" panose="02020603050405020304" pitchFamily="18" charset="0"/>
              </a:rPr>
              <a:t> </a:t>
            </a:r>
            <a:r>
              <a:rPr sz="4400" dirty="0" err="1">
                <a:latin typeface="+mj-lt"/>
                <a:cs typeface="Times New Roman" panose="02020603050405020304" pitchFamily="18" charset="0"/>
              </a:rPr>
              <a:t>kiện</a:t>
            </a:r>
            <a:r>
              <a:rPr sz="4400" dirty="0">
                <a:latin typeface="+mj-lt"/>
                <a:cs typeface="Times New Roman" panose="02020603050405020304" pitchFamily="18" charset="0"/>
              </a:rPr>
              <a:t>.</a:t>
            </a:r>
          </a:p>
          <a:p>
            <a:pPr algn="just"/>
            <a:r>
              <a:rPr sz="4400" dirty="0">
                <a:latin typeface="+mj-lt"/>
                <a:cs typeface="Times New Roman" panose="02020603050405020304" pitchFamily="18" charset="0"/>
              </a:rPr>
              <a:t>- </a:t>
            </a:r>
            <a:r>
              <a:rPr lang="en-US" sz="4400" dirty="0">
                <a:latin typeface="+mj-lt"/>
                <a:cs typeface="Times New Roman" panose="02020603050405020304" pitchFamily="18" charset="0"/>
              </a:rPr>
              <a:t>Qua </a:t>
            </a:r>
            <a:r>
              <a:rPr lang="en-US" sz="4400" dirty="0" err="1">
                <a:latin typeface="+mj-lt"/>
                <a:cs typeface="Times New Roman" panose="02020603050405020304" pitchFamily="18" charset="0"/>
              </a:rPr>
              <a:t>từng</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gợi</a:t>
            </a:r>
            <a:r>
              <a:rPr lang="en-US" sz="4400" dirty="0">
                <a:latin typeface="+mj-lt"/>
                <a:cs typeface="Times New Roman" panose="02020603050405020304" pitchFamily="18" charset="0"/>
              </a:rPr>
              <a:t> ý </a:t>
            </a:r>
            <a:r>
              <a:rPr lang="en-US" sz="4400" dirty="0" err="1">
                <a:latin typeface="+mj-lt"/>
                <a:cs typeface="Times New Roman" panose="02020603050405020304" pitchFamily="18" charset="0"/>
              </a:rPr>
              <a:t>nhóm</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nào</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đưa</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ra</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đáp</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án</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đúng</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trước</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thì</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ghi</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vào</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giấy</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và</a:t>
            </a:r>
            <a:r>
              <a:rPr lang="en-US" sz="4400" dirty="0">
                <a:latin typeface="+mj-lt"/>
                <a:cs typeface="Times New Roman" panose="02020603050405020304" pitchFamily="18" charset="0"/>
              </a:rPr>
              <a:t> </a:t>
            </a:r>
            <a:r>
              <a:rPr lang="en-US" sz="4400" dirty="0" err="1">
                <a:latin typeface="+mj-lt"/>
                <a:cs typeface="Times New Roman" panose="02020603050405020304" pitchFamily="18" charset="0"/>
              </a:rPr>
              <a:t>giơ</a:t>
            </a:r>
            <a:r>
              <a:rPr lang="en-US" sz="4400" dirty="0">
                <a:latin typeface="+mj-lt"/>
                <a:cs typeface="Times New Roman" panose="02020603050405020304" pitchFamily="18" charset="0"/>
              </a:rPr>
              <a:t> </a:t>
            </a:r>
            <a:r>
              <a:rPr lang="en-US" sz="4400" dirty="0" err="1" smtClean="0">
                <a:latin typeface="+mj-lt"/>
                <a:cs typeface="Times New Roman" panose="02020603050405020304" pitchFamily="18" charset="0"/>
              </a:rPr>
              <a:t>lên</a:t>
            </a:r>
            <a:r>
              <a:rPr lang="en-US" sz="4400" dirty="0" smtClean="0">
                <a:latin typeface="+mj-lt"/>
                <a:cs typeface="Times New Roman" panose="02020603050405020304" pitchFamily="18" charset="0"/>
              </a:rPr>
              <a:t>.</a:t>
            </a:r>
            <a:endParaRPr lang="en-US" sz="4400" dirty="0">
              <a:latin typeface="+mj-lt"/>
              <a:cs typeface="Times New Roman" panose="02020603050405020304" pitchFamily="18" charset="0"/>
            </a:endParaRPr>
          </a:p>
          <a:p>
            <a:pPr marL="571500" indent="-571500" algn="just">
              <a:buFontTx/>
              <a:buChar char="-"/>
            </a:pPr>
            <a:r>
              <a:rPr sz="4400" dirty="0" smtClean="0">
                <a:latin typeface="+mj-lt"/>
                <a:cs typeface="Times New Roman" panose="02020603050405020304" pitchFamily="18" charset="0"/>
              </a:rPr>
              <a:t>GV </a:t>
            </a:r>
            <a:r>
              <a:rPr sz="4400" dirty="0" err="1">
                <a:latin typeface="+mj-lt"/>
                <a:cs typeface="Times New Roman" panose="02020603050405020304" pitchFamily="18" charset="0"/>
              </a:rPr>
              <a:t>công</a:t>
            </a:r>
            <a:r>
              <a:rPr sz="4400" dirty="0">
                <a:latin typeface="+mj-lt"/>
                <a:cs typeface="Times New Roman" panose="02020603050405020304" pitchFamily="18" charset="0"/>
              </a:rPr>
              <a:t> </a:t>
            </a:r>
            <a:r>
              <a:rPr sz="4400" dirty="0" err="1">
                <a:latin typeface="+mj-lt"/>
                <a:cs typeface="Times New Roman" panose="02020603050405020304" pitchFamily="18" charset="0"/>
              </a:rPr>
              <a:t>bố</a:t>
            </a:r>
            <a:r>
              <a:rPr sz="4400" dirty="0">
                <a:latin typeface="+mj-lt"/>
                <a:cs typeface="Times New Roman" panose="02020603050405020304" pitchFamily="18" charset="0"/>
              </a:rPr>
              <a:t> </a:t>
            </a:r>
            <a:r>
              <a:rPr sz="4400" dirty="0" err="1">
                <a:latin typeface="+mj-lt"/>
                <a:cs typeface="Times New Roman" panose="02020603050405020304" pitchFamily="18" charset="0"/>
              </a:rPr>
              <a:t>đáp</a:t>
            </a:r>
            <a:r>
              <a:rPr sz="4400" dirty="0">
                <a:latin typeface="+mj-lt"/>
                <a:cs typeface="Times New Roman" panose="02020603050405020304" pitchFamily="18" charset="0"/>
              </a:rPr>
              <a:t> </a:t>
            </a:r>
            <a:r>
              <a:rPr sz="4400" dirty="0" err="1">
                <a:latin typeface="+mj-lt"/>
                <a:cs typeface="Times New Roman" panose="02020603050405020304" pitchFamily="18" charset="0"/>
              </a:rPr>
              <a:t>án</a:t>
            </a:r>
            <a:r>
              <a:rPr sz="4400" dirty="0" smtClean="0">
                <a:latin typeface="+mj-lt"/>
                <a:cs typeface="Times New Roman" panose="02020603050405020304" pitchFamily="18" charset="0"/>
              </a:rPr>
              <a:t>.</a:t>
            </a:r>
            <a:endParaRPr lang="en-US" sz="4400" dirty="0" smtClean="0">
              <a:latin typeface="+mj-lt"/>
              <a:cs typeface="Times New Roman" panose="02020603050405020304" pitchFamily="18" charset="0"/>
            </a:endParaRPr>
          </a:p>
          <a:p>
            <a:pPr marL="571500" indent="-571500" algn="just">
              <a:buFontTx/>
              <a:buChar char="-"/>
            </a:pPr>
            <a:endParaRPr lang="en-US" sz="4400" dirty="0">
              <a:latin typeface="+mj-lt"/>
              <a:cs typeface="Times New Roman" panose="02020603050405020304" pitchFamily="18" charset="0"/>
            </a:endParaRPr>
          </a:p>
          <a:p>
            <a:pPr marL="571500" indent="-571500" algn="just">
              <a:buFontTx/>
              <a:buChar char="-"/>
            </a:pPr>
            <a:endParaRPr lang="en-US" sz="4400" dirty="0" smtClean="0">
              <a:latin typeface="+mj-lt"/>
              <a:cs typeface="Times New Roman" panose="02020603050405020304" pitchFamily="18" charset="0"/>
            </a:endParaRPr>
          </a:p>
          <a:p>
            <a:pPr marL="571500" indent="-571500" algn="just">
              <a:buFontTx/>
              <a:buChar char="-"/>
            </a:pPr>
            <a:endParaRPr sz="4400" dirty="0">
              <a:latin typeface="+mj-lt"/>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85455" y="0"/>
            <a:ext cx="1856509" cy="179185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78474" y="86273"/>
            <a:ext cx="1172401" cy="17055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75855"/>
            <a:ext cx="11783786" cy="5216813"/>
          </a:xfrm>
          <a:prstGeom prst="rect">
            <a:avLst/>
          </a:prstGeom>
          <a:noFill/>
        </p:spPr>
        <p:txBody>
          <a:bodyPr wrap="square" rtlCol="0">
            <a:spAutoFit/>
          </a:bodyPr>
          <a:lstStyle/>
          <a:p>
            <a:pPr algn="ctr"/>
            <a:r>
              <a:rPr lang="en-US" sz="4500" b="1" i="1" dirty="0" err="1" smtClean="0">
                <a:solidFill>
                  <a:srgbClr val="0070C0"/>
                </a:solidFill>
                <a:latin typeface="Arial" panose="020B0604020202020204" pitchFamily="34" charset="0"/>
                <a:cs typeface="Arial" panose="020B0604020202020204" pitchFamily="34" charset="0"/>
              </a:rPr>
              <a:t>Chữ</a:t>
            </a:r>
            <a:r>
              <a:rPr lang="en-US" sz="4500" b="1" i="1" dirty="0" smtClean="0">
                <a:solidFill>
                  <a:srgbClr val="0070C0"/>
                </a:solidFill>
                <a:latin typeface="Arial" panose="020B0604020202020204" pitchFamily="34" charset="0"/>
                <a:cs typeface="Arial" panose="020B0604020202020204" pitchFamily="34" charset="0"/>
              </a:rPr>
              <a:t> </a:t>
            </a:r>
            <a:r>
              <a:rPr lang="en-US" sz="4500" b="1" i="1" dirty="0" err="1">
                <a:solidFill>
                  <a:srgbClr val="0070C0"/>
                </a:solidFill>
                <a:latin typeface="Arial" panose="020B0604020202020204" pitchFamily="34" charset="0"/>
                <a:cs typeface="Arial" panose="020B0604020202020204" pitchFamily="34" charset="0"/>
              </a:rPr>
              <a:t>viết</a:t>
            </a:r>
            <a:r>
              <a:rPr lang="en-US" sz="4500" b="1" i="1" dirty="0">
                <a:solidFill>
                  <a:srgbClr val="0070C0"/>
                </a:solidFill>
                <a:latin typeface="Arial" panose="020B0604020202020204" pitchFamily="34" charset="0"/>
                <a:cs typeface="Arial" panose="020B0604020202020204" pitchFamily="34" charset="0"/>
              </a:rPr>
              <a:t>, </a:t>
            </a:r>
            <a:r>
              <a:rPr lang="en-US" sz="4500" b="1" i="1" dirty="0" err="1">
                <a:solidFill>
                  <a:srgbClr val="0070C0"/>
                </a:solidFill>
                <a:latin typeface="Arial" panose="020B0604020202020204" pitchFamily="34" charset="0"/>
                <a:cs typeface="Arial" panose="020B0604020202020204" pitchFamily="34" charset="0"/>
              </a:rPr>
              <a:t>văn</a:t>
            </a:r>
            <a:r>
              <a:rPr lang="en-US" sz="4500" b="1" i="1" dirty="0">
                <a:solidFill>
                  <a:srgbClr val="0070C0"/>
                </a:solidFill>
                <a:latin typeface="Arial" panose="020B0604020202020204" pitchFamily="34" charset="0"/>
                <a:cs typeface="Arial" panose="020B0604020202020204" pitchFamily="34" charset="0"/>
              </a:rPr>
              <a:t> </a:t>
            </a:r>
            <a:r>
              <a:rPr lang="en-US" sz="4500" b="1" i="1" dirty="0" err="1">
                <a:solidFill>
                  <a:srgbClr val="0070C0"/>
                </a:solidFill>
                <a:latin typeface="Arial" panose="020B0604020202020204" pitchFamily="34" charset="0"/>
                <a:cs typeface="Arial" panose="020B0604020202020204" pitchFamily="34" charset="0"/>
              </a:rPr>
              <a:t>học</a:t>
            </a:r>
            <a:r>
              <a:rPr lang="en-US" sz="4500" b="1" dirty="0">
                <a:solidFill>
                  <a:srgbClr val="0070C0"/>
                </a:solidFill>
                <a:latin typeface="Arial" panose="020B0604020202020204" pitchFamily="34" charset="0"/>
                <a:cs typeface="Arial" panose="020B0604020202020204" pitchFamily="34" charset="0"/>
              </a:rPr>
              <a:t>.</a:t>
            </a:r>
          </a:p>
          <a:p>
            <a:pPr algn="just"/>
            <a:r>
              <a:rPr lang="en-US" sz="4500" b="1" dirty="0" err="1" smtClean="0">
                <a:solidFill>
                  <a:srgbClr val="0070C0"/>
                </a:solidFill>
                <a:latin typeface="Arial" panose="020B0604020202020204" pitchFamily="34" charset="0"/>
                <a:cs typeface="Arial" panose="020B0604020202020204" pitchFamily="34" charset="0"/>
              </a:rPr>
              <a:t>Câu</a:t>
            </a:r>
            <a:r>
              <a:rPr lang="en-US" sz="4500" b="1" dirty="0" smtClean="0">
                <a:solidFill>
                  <a:srgbClr val="0070C0"/>
                </a:solidFill>
                <a:latin typeface="Arial" panose="020B0604020202020204" pitchFamily="34" charset="0"/>
                <a:cs typeface="Arial" panose="020B0604020202020204" pitchFamily="34" charset="0"/>
              </a:rPr>
              <a:t> </a:t>
            </a:r>
            <a:r>
              <a:rPr lang="en-US" sz="4500" b="1" dirty="0">
                <a:solidFill>
                  <a:srgbClr val="0070C0"/>
                </a:solidFill>
                <a:latin typeface="Arial" panose="020B0604020202020204" pitchFamily="34" charset="0"/>
                <a:cs typeface="Arial" panose="020B0604020202020204" pitchFamily="34" charset="0"/>
              </a:rPr>
              <a:t>1:</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Trình</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bày</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những</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thành</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tựu</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về</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chữ</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viết</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và</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văn</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học</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của</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văn</a:t>
            </a:r>
            <a:r>
              <a:rPr lang="en-US" sz="4500" dirty="0">
                <a:solidFill>
                  <a:srgbClr val="0070C0"/>
                </a:solidFill>
                <a:latin typeface="Arial" panose="020B0604020202020204" pitchFamily="34" charset="0"/>
                <a:cs typeface="Arial" panose="020B0604020202020204" pitchFamily="34" charset="0"/>
              </a:rPr>
              <a:t> minh </a:t>
            </a:r>
            <a:r>
              <a:rPr lang="en-US" sz="4500" dirty="0" err="1">
                <a:solidFill>
                  <a:srgbClr val="0070C0"/>
                </a:solidFill>
                <a:latin typeface="Arial" panose="020B0604020202020204" pitchFamily="34" charset="0"/>
                <a:cs typeface="Arial" panose="020B0604020202020204" pitchFamily="34" charset="0"/>
              </a:rPr>
              <a:t>Hy</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Lạp</a:t>
            </a:r>
            <a:r>
              <a:rPr lang="en-US" sz="4500" dirty="0">
                <a:solidFill>
                  <a:srgbClr val="0070C0"/>
                </a:solidFill>
                <a:latin typeface="Arial" panose="020B0604020202020204" pitchFamily="34" charset="0"/>
                <a:cs typeface="Arial" panose="020B0604020202020204" pitchFamily="34" charset="0"/>
              </a:rPr>
              <a:t>- La </a:t>
            </a:r>
            <a:r>
              <a:rPr lang="en-US" sz="4500" dirty="0" err="1">
                <a:solidFill>
                  <a:srgbClr val="0070C0"/>
                </a:solidFill>
                <a:latin typeface="Arial" panose="020B0604020202020204" pitchFamily="34" charset="0"/>
                <a:cs typeface="Arial" panose="020B0604020202020204" pitchFamily="34" charset="0"/>
              </a:rPr>
              <a:t>Mã</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thời</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cổ</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đại</a:t>
            </a:r>
            <a:r>
              <a:rPr lang="en-US" sz="4500" dirty="0">
                <a:solidFill>
                  <a:srgbClr val="0070C0"/>
                </a:solidFill>
                <a:latin typeface="Arial" panose="020B0604020202020204" pitchFamily="34" charset="0"/>
                <a:cs typeface="Arial" panose="020B0604020202020204" pitchFamily="34" charset="0"/>
              </a:rPr>
              <a:t>. </a:t>
            </a:r>
          </a:p>
          <a:p>
            <a:pPr algn="just"/>
            <a:r>
              <a:rPr lang="en-US" sz="4500" b="1" dirty="0" err="1" smtClean="0">
                <a:solidFill>
                  <a:srgbClr val="0070C0"/>
                </a:solidFill>
                <a:latin typeface="Arial" panose="020B0604020202020204" pitchFamily="34" charset="0"/>
                <a:cs typeface="Arial" panose="020B0604020202020204" pitchFamily="34" charset="0"/>
              </a:rPr>
              <a:t>Câu</a:t>
            </a:r>
            <a:r>
              <a:rPr lang="en-US" sz="4500" b="1" dirty="0" smtClean="0">
                <a:solidFill>
                  <a:srgbClr val="0070C0"/>
                </a:solidFill>
                <a:latin typeface="Arial" panose="020B0604020202020204" pitchFamily="34" charset="0"/>
                <a:cs typeface="Arial" panose="020B0604020202020204" pitchFamily="34" charset="0"/>
              </a:rPr>
              <a:t> </a:t>
            </a:r>
            <a:r>
              <a:rPr lang="en-US" sz="4500" b="1" dirty="0">
                <a:solidFill>
                  <a:srgbClr val="0070C0"/>
                </a:solidFill>
                <a:latin typeface="Arial" panose="020B0604020202020204" pitchFamily="34" charset="0"/>
                <a:cs typeface="Arial" panose="020B0604020202020204" pitchFamily="34" charset="0"/>
              </a:rPr>
              <a:t>2:</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Hãy</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kể</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tác</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phẩm</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văn</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học</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của</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Hy</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Lạp</a:t>
            </a:r>
            <a:r>
              <a:rPr lang="en-US" sz="4500" dirty="0">
                <a:solidFill>
                  <a:srgbClr val="0070C0"/>
                </a:solidFill>
                <a:latin typeface="Arial" panose="020B0604020202020204" pitchFamily="34" charset="0"/>
                <a:cs typeface="Arial" panose="020B0604020202020204" pitchFamily="34" charset="0"/>
              </a:rPr>
              <a:t>- La </a:t>
            </a:r>
            <a:r>
              <a:rPr lang="en-US" sz="4500" dirty="0" err="1">
                <a:solidFill>
                  <a:srgbClr val="0070C0"/>
                </a:solidFill>
                <a:latin typeface="Arial" panose="020B0604020202020204" pitchFamily="34" charset="0"/>
                <a:cs typeface="Arial" panose="020B0604020202020204" pitchFamily="34" charset="0"/>
              </a:rPr>
              <a:t>Mã</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mà</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em</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ấn</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tượng</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nhất</a:t>
            </a:r>
            <a:r>
              <a:rPr lang="en-US" sz="4500" dirty="0">
                <a:solidFill>
                  <a:srgbClr val="0070C0"/>
                </a:solidFill>
                <a:latin typeface="Arial" panose="020B0604020202020204" pitchFamily="34" charset="0"/>
                <a:cs typeface="Arial" panose="020B0604020202020204" pitchFamily="34" charset="0"/>
              </a:rPr>
              <a:t>. Qua </a:t>
            </a:r>
            <a:r>
              <a:rPr lang="en-US" sz="4500" dirty="0" err="1">
                <a:solidFill>
                  <a:srgbClr val="0070C0"/>
                </a:solidFill>
                <a:latin typeface="Arial" panose="020B0604020202020204" pitchFamily="34" charset="0"/>
                <a:cs typeface="Arial" panose="020B0604020202020204" pitchFamily="34" charset="0"/>
              </a:rPr>
              <a:t>tác</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phẩm</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văn</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học</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đó</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muốn</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nói</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lên</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điều</a:t>
            </a:r>
            <a:r>
              <a:rPr lang="en-US" sz="4500" dirty="0">
                <a:solidFill>
                  <a:srgbClr val="0070C0"/>
                </a:solidFill>
                <a:latin typeface="Arial" panose="020B0604020202020204" pitchFamily="34" charset="0"/>
                <a:cs typeface="Arial" panose="020B0604020202020204" pitchFamily="34" charset="0"/>
              </a:rPr>
              <a:t> </a:t>
            </a:r>
            <a:r>
              <a:rPr lang="en-US" sz="4500" dirty="0" err="1">
                <a:solidFill>
                  <a:srgbClr val="0070C0"/>
                </a:solidFill>
                <a:latin typeface="Arial" panose="020B0604020202020204" pitchFamily="34" charset="0"/>
                <a:cs typeface="Arial" panose="020B0604020202020204" pitchFamily="34" charset="0"/>
              </a:rPr>
              <a:t>gì</a:t>
            </a:r>
            <a:r>
              <a:rPr lang="en-US" sz="4500" dirty="0">
                <a:solidFill>
                  <a:srgbClr val="0070C0"/>
                </a:solidFill>
                <a:latin typeface="Arial" panose="020B0604020202020204" pitchFamily="34" charset="0"/>
                <a:cs typeface="Arial" panose="020B0604020202020204" pitchFamily="34" charset="0"/>
              </a:rPr>
              <a:t>.</a:t>
            </a:r>
          </a:p>
          <a:p>
            <a:endParaRPr lang="en-US" dirty="0"/>
          </a:p>
        </p:txBody>
      </p:sp>
      <p:sp>
        <p:nvSpPr>
          <p:cNvPr id="5" name="Rounded Rectangle 4">
            <a:hlinkClick r:id="rId2" action="ppaction://hlinksldjump"/>
            <a:extLst>
              <a:ext uri="{FF2B5EF4-FFF2-40B4-BE49-F238E27FC236}">
                <a16:creationId xmlns:a16="http://schemas.microsoft.com/office/drawing/2014/main" id="{3C129F3D-AC2F-FA48-8487-4C4C89B18FE7}"/>
              </a:ext>
            </a:extLst>
          </p:cNvPr>
          <p:cNvSpPr/>
          <p:nvPr/>
        </p:nvSpPr>
        <p:spPr>
          <a:xfrm>
            <a:off x="2567708" y="83128"/>
            <a:ext cx="6668655"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4500" b="1" kern="0" dirty="0">
                <a:solidFill>
                  <a:srgbClr val="FF0000"/>
                </a:solidFill>
                <a:latin typeface="Times New Roman" panose="02020603050405020304" pitchFamily="18" charset="0"/>
                <a:cs typeface="Times New Roman" panose="02020603050405020304" pitchFamily="18" charset="0"/>
                <a:sym typeface="Arial"/>
              </a:rPr>
              <a:t>NHÓM 1</a:t>
            </a:r>
          </a:p>
        </p:txBody>
      </p:sp>
    </p:spTree>
    <p:extLst>
      <p:ext uri="{BB962C8B-B14F-4D97-AF65-F5344CB8AC3E}">
        <p14:creationId xmlns:p14="http://schemas.microsoft.com/office/powerpoint/2010/main" val="379975814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92" y="979335"/>
            <a:ext cx="12118108" cy="4870564"/>
          </a:xfrm>
          <a:prstGeom prst="rect">
            <a:avLst/>
          </a:prstGeom>
        </p:spPr>
        <p:txBody>
          <a:bodyPr wrap="square">
            <a:spAutoFit/>
          </a:bodyPr>
          <a:lstStyle/>
          <a:p>
            <a:pPr algn="ctr">
              <a:lnSpc>
                <a:spcPct val="115000"/>
              </a:lnSpc>
              <a:spcAft>
                <a:spcPts val="0"/>
              </a:spcAft>
              <a:tabLst>
                <a:tab pos="180340" algn="l"/>
                <a:tab pos="540385" algn="l"/>
                <a:tab pos="900430" algn="l"/>
              </a:tabLst>
            </a:pPr>
            <a:r>
              <a:rPr lang="en-US" sz="4500" b="1" i="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Tư</a:t>
            </a:r>
            <a:r>
              <a:rPr lang="en-US" sz="4500" b="1" i="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b="1" i="1" dirty="0" err="1">
                <a:solidFill>
                  <a:srgbClr val="0070C0"/>
                </a:solidFill>
                <a:latin typeface="Arial" panose="020B0604020202020204" pitchFamily="34" charset="0"/>
                <a:ea typeface="Calibri" panose="020F0502020204030204" pitchFamily="34" charset="0"/>
                <a:cs typeface="Arial" panose="020B0604020202020204" pitchFamily="34" charset="0"/>
              </a:rPr>
              <a:t>tưởng</a:t>
            </a:r>
            <a:r>
              <a:rPr lang="en-US" sz="45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b="1" i="1" dirty="0" err="1">
                <a:solidFill>
                  <a:srgbClr val="0070C0"/>
                </a:solidFill>
                <a:latin typeface="Arial" panose="020B0604020202020204" pitchFamily="34" charset="0"/>
                <a:ea typeface="Calibri" panose="020F0502020204030204" pitchFamily="34" charset="0"/>
                <a:cs typeface="Arial" panose="020B0604020202020204" pitchFamily="34" charset="0"/>
              </a:rPr>
              <a:t>tôn</a:t>
            </a:r>
            <a:r>
              <a:rPr lang="en-US" sz="45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b="1" i="1" dirty="0" err="1">
                <a:solidFill>
                  <a:srgbClr val="0070C0"/>
                </a:solidFill>
                <a:latin typeface="Arial" panose="020B0604020202020204" pitchFamily="34" charset="0"/>
                <a:ea typeface="Calibri" panose="020F0502020204030204" pitchFamily="34" charset="0"/>
                <a:cs typeface="Arial" panose="020B0604020202020204" pitchFamily="34" charset="0"/>
              </a:rPr>
              <a:t>giáo</a:t>
            </a:r>
            <a:r>
              <a:rPr lang="en-US" sz="4500" b="1" i="1" dirty="0">
                <a:solidFill>
                  <a:srgbClr val="0070C0"/>
                </a:solidFill>
                <a:latin typeface="Arial" panose="020B0604020202020204" pitchFamily="34" charset="0"/>
                <a:ea typeface="Calibri" panose="020F0502020204030204" pitchFamily="34" charset="0"/>
                <a:cs typeface="Arial" panose="020B0604020202020204" pitchFamily="34" charset="0"/>
              </a:rPr>
              <a:t>.</a:t>
            </a:r>
            <a:endParaRPr lang="en-US" sz="45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80340" algn="l"/>
                <a:tab pos="540385" algn="l"/>
                <a:tab pos="900430" algn="l"/>
              </a:tabLst>
            </a:pPr>
            <a:r>
              <a:rPr lang="en-US" sz="45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Câu</a:t>
            </a:r>
            <a:r>
              <a:rPr lang="en-US" sz="45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b="1" dirty="0">
                <a:solidFill>
                  <a:srgbClr val="0070C0"/>
                </a:solidFill>
                <a:latin typeface="Arial" panose="020B0604020202020204" pitchFamily="34" charset="0"/>
                <a:ea typeface="Calibri" panose="020F0502020204030204" pitchFamily="34" charset="0"/>
                <a:cs typeface="Arial" panose="020B0604020202020204" pitchFamily="34" charset="0"/>
              </a:rPr>
              <a:t>1:</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Trình</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bày</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những</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thành</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tựu</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về</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tư</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tưởng</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và</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tôn</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giáo</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của</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văn</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minh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Hy</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Lạp</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-La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Mã</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thời</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cổ</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đại</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tabLst>
                <a:tab pos="180340" algn="l"/>
                <a:tab pos="540385" algn="l"/>
                <a:tab pos="900430" algn="l"/>
              </a:tabLst>
            </a:pPr>
            <a:r>
              <a:rPr lang="en-US" sz="45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Câu</a:t>
            </a:r>
            <a:r>
              <a:rPr lang="en-US" sz="45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b="1" dirty="0">
                <a:solidFill>
                  <a:srgbClr val="0070C0"/>
                </a:solidFill>
                <a:latin typeface="Arial" panose="020B0604020202020204" pitchFamily="34" charset="0"/>
                <a:ea typeface="Calibri" panose="020F0502020204030204" pitchFamily="34" charset="0"/>
                <a:cs typeface="Arial" panose="020B0604020202020204" pitchFamily="34" charset="0"/>
              </a:rPr>
              <a:t>2:</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Thần</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thoại</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tôn</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giáo</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thời</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Hy</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Lạp</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La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Mã</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đã</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phản</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ánh</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nhu</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cầu</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gì</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con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người</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cổ</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70C0"/>
                </a:solidFill>
                <a:latin typeface="Arial" panose="020B0604020202020204" pitchFamily="34" charset="0"/>
                <a:ea typeface="Calibri" panose="020F0502020204030204" pitchFamily="34" charset="0"/>
                <a:cs typeface="Arial" panose="020B0604020202020204" pitchFamily="34" charset="0"/>
              </a:rPr>
              <a:t>đại</a:t>
            </a:r>
            <a:r>
              <a:rPr lang="en-US" sz="4500" dirty="0">
                <a:solidFill>
                  <a:srgbClr val="0070C0"/>
                </a:solidFill>
                <a:latin typeface="Arial" panose="020B0604020202020204" pitchFamily="34" charset="0"/>
                <a:ea typeface="Calibri" panose="020F0502020204030204" pitchFamily="34" charset="0"/>
                <a:cs typeface="Arial" panose="020B0604020202020204" pitchFamily="34" charset="0"/>
              </a:rPr>
              <a:t>. </a:t>
            </a:r>
          </a:p>
        </p:txBody>
      </p:sp>
      <p:sp>
        <p:nvSpPr>
          <p:cNvPr id="3" name="Rounded Rectangle 2">
            <a:hlinkClick r:id="rId2" action="ppaction://hlinksldjump"/>
            <a:extLst>
              <a:ext uri="{FF2B5EF4-FFF2-40B4-BE49-F238E27FC236}">
                <a16:creationId xmlns:a16="http://schemas.microsoft.com/office/drawing/2014/main" id="{A50E6A42-652C-0146-BDDB-A14D3FE12651}"/>
              </a:ext>
            </a:extLst>
          </p:cNvPr>
          <p:cNvSpPr/>
          <p:nvPr/>
        </p:nvSpPr>
        <p:spPr>
          <a:xfrm>
            <a:off x="3810000" y="86634"/>
            <a:ext cx="4202546" cy="8927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4500" b="1" kern="0" dirty="0">
                <a:solidFill>
                  <a:srgbClr val="0070C0"/>
                </a:solidFill>
                <a:latin typeface="Times New Roman" panose="02020603050405020304" pitchFamily="18" charset="0"/>
                <a:cs typeface="Times New Roman" panose="02020603050405020304" pitchFamily="18" charset="0"/>
                <a:sym typeface="Arial"/>
              </a:rPr>
              <a:t>NHÓM 2</a:t>
            </a:r>
          </a:p>
        </p:txBody>
      </p:sp>
    </p:spTree>
    <p:extLst>
      <p:ext uri="{BB962C8B-B14F-4D97-AF65-F5344CB8AC3E}">
        <p14:creationId xmlns:p14="http://schemas.microsoft.com/office/powerpoint/2010/main" val="41967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09" y="1160811"/>
            <a:ext cx="12062691" cy="5755422"/>
          </a:xfrm>
          <a:prstGeom prst="rect">
            <a:avLst/>
          </a:prstGeom>
        </p:spPr>
        <p:txBody>
          <a:bodyPr wrap="square">
            <a:spAutoFit/>
          </a:bodyPr>
          <a:lstStyle/>
          <a:p>
            <a:pPr algn="ctr">
              <a:lnSpc>
                <a:spcPct val="115000"/>
              </a:lnSpc>
              <a:spcAft>
                <a:spcPts val="0"/>
              </a:spcAft>
              <a:tabLst>
                <a:tab pos="180340" algn="l"/>
                <a:tab pos="540385" algn="l"/>
                <a:tab pos="900430" algn="l"/>
              </a:tabLst>
            </a:pPr>
            <a:r>
              <a:rPr lang="en-US" sz="4000" b="1" i="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Lịch</a:t>
            </a:r>
            <a:r>
              <a:rPr lang="en-US" sz="4000" b="1" i="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i="1" dirty="0" err="1">
                <a:solidFill>
                  <a:srgbClr val="0070C0"/>
                </a:solidFill>
                <a:latin typeface="Arial" panose="020B0604020202020204" pitchFamily="34" charset="0"/>
                <a:ea typeface="Calibri" panose="020F0502020204030204" pitchFamily="34" charset="0"/>
                <a:cs typeface="Arial" panose="020B0604020202020204" pitchFamily="34" charset="0"/>
              </a:rPr>
              <a:t>pháp</a:t>
            </a:r>
            <a:r>
              <a:rPr lang="en-US" sz="40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i="1" dirty="0" err="1">
                <a:solidFill>
                  <a:srgbClr val="0070C0"/>
                </a:solidFill>
                <a:latin typeface="Arial" panose="020B0604020202020204" pitchFamily="34" charset="0"/>
                <a:ea typeface="Calibri" panose="020F0502020204030204" pitchFamily="34" charset="0"/>
                <a:cs typeface="Arial" panose="020B0604020202020204" pitchFamily="34" charset="0"/>
              </a:rPr>
              <a:t>thiên</a:t>
            </a:r>
            <a:r>
              <a:rPr lang="en-US" sz="40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i="1" dirty="0" err="1">
                <a:solidFill>
                  <a:srgbClr val="0070C0"/>
                </a:solidFill>
                <a:latin typeface="Arial" panose="020B0604020202020204" pitchFamily="34" charset="0"/>
                <a:ea typeface="Calibri" panose="020F0502020204030204" pitchFamily="34" charset="0"/>
                <a:cs typeface="Arial" panose="020B0604020202020204" pitchFamily="34" charset="0"/>
              </a:rPr>
              <a:t>văn</a:t>
            </a:r>
            <a:r>
              <a:rPr lang="en-US" sz="40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i="1" dirty="0" err="1">
                <a:solidFill>
                  <a:srgbClr val="0070C0"/>
                </a:solidFill>
                <a:latin typeface="Arial" panose="020B0604020202020204" pitchFamily="34" charset="0"/>
                <a:ea typeface="Calibri" panose="020F0502020204030204" pitchFamily="34" charset="0"/>
                <a:cs typeface="Arial" panose="020B0604020202020204" pitchFamily="34" charset="0"/>
              </a:rPr>
              <a:t>học</a:t>
            </a:r>
            <a:r>
              <a:rPr lang="en-US" sz="40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i="1" dirty="0" err="1">
                <a:solidFill>
                  <a:srgbClr val="0070C0"/>
                </a:solidFill>
                <a:latin typeface="Arial" panose="020B0604020202020204" pitchFamily="34" charset="0"/>
                <a:ea typeface="Calibri" panose="020F0502020204030204" pitchFamily="34" charset="0"/>
                <a:cs typeface="Arial" panose="020B0604020202020204" pitchFamily="34" charset="0"/>
              </a:rPr>
              <a:t>và</a:t>
            </a:r>
            <a:r>
              <a:rPr lang="en-US" sz="40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i="1" dirty="0" err="1">
                <a:solidFill>
                  <a:srgbClr val="0070C0"/>
                </a:solidFill>
                <a:latin typeface="Arial" panose="020B0604020202020204" pitchFamily="34" charset="0"/>
                <a:ea typeface="Calibri" panose="020F0502020204030204" pitchFamily="34" charset="0"/>
                <a:cs typeface="Arial" panose="020B0604020202020204" pitchFamily="34" charset="0"/>
              </a:rPr>
              <a:t>khoa</a:t>
            </a:r>
            <a:r>
              <a:rPr lang="en-US" sz="40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i="1" dirty="0" err="1">
                <a:solidFill>
                  <a:srgbClr val="0070C0"/>
                </a:solidFill>
                <a:latin typeface="Arial" panose="020B0604020202020204" pitchFamily="34" charset="0"/>
                <a:ea typeface="Calibri" panose="020F0502020204030204" pitchFamily="34" charset="0"/>
                <a:cs typeface="Arial" panose="020B0604020202020204" pitchFamily="34" charset="0"/>
              </a:rPr>
              <a:t>học</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0"/>
              </a:spcAft>
              <a:tabLst>
                <a:tab pos="180340" algn="l"/>
                <a:tab pos="540385" algn="l"/>
                <a:tab pos="900430" algn="l"/>
              </a:tabLst>
            </a:pP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0070C0"/>
                </a:solidFill>
                <a:latin typeface="Arial" panose="020B0604020202020204" pitchFamily="34" charset="0"/>
                <a:ea typeface="Calibri" panose="020F0502020204030204" pitchFamily="34" charset="0"/>
                <a:cs typeface="Arial" panose="020B0604020202020204" pitchFamily="34" charset="0"/>
              </a:rPr>
              <a:t>Câu</a:t>
            </a:r>
            <a:r>
              <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rPr>
              <a:t> 1:</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Trình</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bày</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tựu</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Lịch</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pháp</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Thiên</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văn</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học</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khoa</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học</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tự</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nhiên</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Hy</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Lạp</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La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Mã</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thời</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cổ</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0"/>
              </a:spcAft>
              <a:tabLst>
                <a:tab pos="180340" algn="l"/>
                <a:tab pos="540385" algn="l"/>
                <a:tab pos="900430" algn="l"/>
              </a:tabLst>
            </a:pP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0070C0"/>
                </a:solidFill>
                <a:latin typeface="Arial" panose="020B0604020202020204" pitchFamily="34" charset="0"/>
                <a:ea typeface="Calibri" panose="020F0502020204030204" pitchFamily="34" charset="0"/>
                <a:cs typeface="Arial" panose="020B0604020202020204" pitchFamily="34" charset="0"/>
              </a:rPr>
              <a:t>Câu</a:t>
            </a:r>
            <a:r>
              <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rPr>
              <a:t> 2:</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tựu</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khoa</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học</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tự</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nhiên</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Hy</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Lạp</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La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Mã</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cổ</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giải</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quyết</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vấn</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đề</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cơ</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bản</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đời</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sống</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cư</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dân</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cổ</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Cho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hoạ</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a:t>
            </a:r>
          </a:p>
        </p:txBody>
      </p:sp>
      <p:sp>
        <p:nvSpPr>
          <p:cNvPr id="3" name="Rounded Rectangle 2">
            <a:hlinkClick r:id="rId2" action="ppaction://hlinksldjump"/>
            <a:extLst>
              <a:ext uri="{FF2B5EF4-FFF2-40B4-BE49-F238E27FC236}">
                <a16:creationId xmlns:a16="http://schemas.microsoft.com/office/drawing/2014/main" id="{F4B62623-AF94-314D-A289-C5D0BF0D5A7F}"/>
              </a:ext>
            </a:extLst>
          </p:cNvPr>
          <p:cNvSpPr/>
          <p:nvPr/>
        </p:nvSpPr>
        <p:spPr>
          <a:xfrm>
            <a:off x="4350327" y="132314"/>
            <a:ext cx="3713018" cy="7905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4500" b="1" kern="0" dirty="0" smtClean="0">
                <a:solidFill>
                  <a:srgbClr val="00B050"/>
                </a:solidFill>
                <a:latin typeface="Arial" panose="020B0604020202020204" pitchFamily="34" charset="0"/>
                <a:cs typeface="Arial" panose="020B0604020202020204" pitchFamily="34" charset="0"/>
                <a:sym typeface="Arial"/>
              </a:rPr>
              <a:t>NHÓM</a:t>
            </a:r>
            <a:r>
              <a:rPr lang="en-US" sz="4500" b="1" kern="0" dirty="0" smtClean="0">
                <a:solidFill>
                  <a:srgbClr val="00B050"/>
                </a:solidFill>
                <a:latin typeface="Arial" panose="020B0604020202020204" pitchFamily="34" charset="0"/>
                <a:cs typeface="Arial" panose="020B0604020202020204" pitchFamily="34" charset="0"/>
                <a:sym typeface="Arial"/>
              </a:rPr>
              <a:t> 3</a:t>
            </a:r>
            <a:endParaRPr lang="x-none" sz="4500" b="1" kern="0" dirty="0">
              <a:solidFill>
                <a:srgbClr val="00B05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0455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64" y="1400656"/>
            <a:ext cx="12099636" cy="5047536"/>
          </a:xfrm>
          <a:prstGeom prst="rect">
            <a:avLst/>
          </a:prstGeom>
        </p:spPr>
        <p:txBody>
          <a:bodyPr wrap="square">
            <a:spAutoFit/>
          </a:bodyPr>
          <a:lstStyle/>
          <a:p>
            <a:pPr algn="ctr">
              <a:lnSpc>
                <a:spcPct val="115000"/>
              </a:lnSpc>
              <a:spcAft>
                <a:spcPts val="0"/>
              </a:spcAft>
              <a:tabLst>
                <a:tab pos="180340" algn="l"/>
                <a:tab pos="540385" algn="l"/>
                <a:tab pos="900430" algn="l"/>
              </a:tabLst>
            </a:pPr>
            <a:r>
              <a:rPr lang="en-US" sz="4000" b="1" i="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Kiến</a:t>
            </a:r>
            <a:r>
              <a:rPr lang="en-US" sz="4000" b="1" i="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i="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trúc,điêu</a:t>
            </a:r>
            <a:r>
              <a:rPr lang="en-US" sz="4000" b="1" i="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i="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khắc</a:t>
            </a:r>
            <a:r>
              <a:rPr lang="en-US" sz="4000" b="1" i="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i="1" dirty="0" err="1">
                <a:solidFill>
                  <a:srgbClr val="0070C0"/>
                </a:solidFill>
                <a:latin typeface="Arial" panose="020B0604020202020204" pitchFamily="34" charset="0"/>
                <a:ea typeface="Calibri" panose="020F0502020204030204" pitchFamily="34" charset="0"/>
                <a:cs typeface="Arial" panose="020B0604020202020204" pitchFamily="34" charset="0"/>
              </a:rPr>
              <a:t>thể</a:t>
            </a:r>
            <a:r>
              <a:rPr lang="en-US" sz="40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i="1" dirty="0" err="1">
                <a:solidFill>
                  <a:srgbClr val="0070C0"/>
                </a:solidFill>
                <a:latin typeface="Arial" panose="020B0604020202020204" pitchFamily="34" charset="0"/>
                <a:ea typeface="Calibri" panose="020F0502020204030204" pitchFamily="34" charset="0"/>
                <a:cs typeface="Arial" panose="020B0604020202020204" pitchFamily="34" charset="0"/>
              </a:rPr>
              <a:t>thao</a:t>
            </a:r>
            <a:r>
              <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80340" algn="l"/>
                <a:tab pos="540385" algn="l"/>
                <a:tab pos="900430" algn="l"/>
              </a:tabLst>
            </a:pPr>
            <a:r>
              <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0070C0"/>
                </a:solidFill>
                <a:latin typeface="Arial" panose="020B0604020202020204" pitchFamily="34" charset="0"/>
                <a:ea typeface="Calibri" panose="020F0502020204030204" pitchFamily="34" charset="0"/>
                <a:cs typeface="Arial" panose="020B0604020202020204" pitchFamily="34" charset="0"/>
              </a:rPr>
              <a:t>Câu</a:t>
            </a:r>
            <a:r>
              <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rPr>
              <a:t> 1:</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Trình</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bày</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tựu</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kiến</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trúc</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điêu</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khắc</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thao</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văn</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Hy</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Lạp</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La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Mã</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thời</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cổ</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0"/>
              </a:spcAft>
              <a:tabLst>
                <a:tab pos="180340" algn="l"/>
                <a:tab pos="540385" algn="l"/>
                <a:tab pos="900430" algn="l"/>
              </a:tabLst>
            </a:pPr>
            <a:r>
              <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0070C0"/>
                </a:solidFill>
                <a:latin typeface="Arial" panose="020B0604020202020204" pitchFamily="34" charset="0"/>
                <a:ea typeface="Calibri" panose="020F0502020204030204" pitchFamily="34" charset="0"/>
                <a:cs typeface="Arial" panose="020B0604020202020204" pitchFamily="34" charset="0"/>
              </a:rPr>
              <a:t>Câu</a:t>
            </a:r>
            <a:r>
              <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rPr>
              <a:t> 2:</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kiến</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trúc</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điêu</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khắc</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thao</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Hy</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Lạp</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La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Mã</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ảnh</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hưởng</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thế</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đến</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đời</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sống</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nay. </a:t>
            </a:r>
          </a:p>
        </p:txBody>
      </p:sp>
      <p:sp>
        <p:nvSpPr>
          <p:cNvPr id="3" name="Rounded Rectangle 2">
            <a:hlinkClick r:id="rId2" action="ppaction://hlinksldjump"/>
            <a:extLst>
              <a:ext uri="{FF2B5EF4-FFF2-40B4-BE49-F238E27FC236}">
                <a16:creationId xmlns:a16="http://schemas.microsoft.com/office/drawing/2014/main" id="{C6BDA0CD-4000-6D4D-882E-EBFA3A67D070}"/>
              </a:ext>
            </a:extLst>
          </p:cNvPr>
          <p:cNvSpPr/>
          <p:nvPr/>
        </p:nvSpPr>
        <p:spPr>
          <a:xfrm>
            <a:off x="4488872" y="267854"/>
            <a:ext cx="3084946" cy="95731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defRPr/>
            </a:pPr>
            <a:r>
              <a:rPr lang="x-none" sz="4500" b="1" kern="0" dirty="0">
                <a:solidFill>
                  <a:srgbClr val="FF0000"/>
                </a:solidFill>
                <a:latin typeface="Arial" panose="020B0604020202020204" pitchFamily="34" charset="0"/>
                <a:cs typeface="Arial" panose="020B0604020202020204" pitchFamily="34" charset="0"/>
                <a:sym typeface="Arial"/>
              </a:rPr>
              <a:t>NHÓM 4</a:t>
            </a:r>
          </a:p>
        </p:txBody>
      </p:sp>
    </p:spTree>
    <p:extLst>
      <p:ext uri="{BB962C8B-B14F-4D97-AF65-F5344CB8AC3E}">
        <p14:creationId xmlns:p14="http://schemas.microsoft.com/office/powerpoint/2010/main" val="52216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888399">
            <a:off x="-129821" y="5383874"/>
            <a:ext cx="1980451" cy="2408139"/>
          </a:xfrm>
          <a:prstGeom prst="rect">
            <a:avLst/>
          </a:prstGeom>
        </p:spPr>
      </p:pic>
      <p:sp>
        <p:nvSpPr>
          <p:cNvPr id="2" name="Title 1"/>
          <p:cNvSpPr>
            <a:spLocks noGrp="1"/>
          </p:cNvSpPr>
          <p:nvPr>
            <p:ph type="title"/>
          </p:nvPr>
        </p:nvSpPr>
        <p:spPr>
          <a:xfrm>
            <a:off x="0" y="16020"/>
            <a:ext cx="12191999" cy="1143000"/>
          </a:xfrm>
        </p:spPr>
        <p:style>
          <a:lnRef idx="0">
            <a:scrgbClr r="0" g="0" b="0"/>
          </a:lnRef>
          <a:fillRef idx="1001">
            <a:schemeClr val="lt2"/>
          </a:fillRef>
          <a:effectRef idx="0">
            <a:scrgbClr r="0" g="0" b="0"/>
          </a:effectRef>
          <a:fontRef idx="major"/>
        </p:style>
        <p:txBody>
          <a:bodyPr>
            <a:normAutofit/>
          </a:bodyPr>
          <a:lstStyle/>
          <a:p>
            <a:r>
              <a:rPr sz="5000" dirty="0" err="1">
                <a:cs typeface="Times New Roman" panose="02020603050405020304" pitchFamily="18" charset="0"/>
              </a:rPr>
              <a:t>Lượt</a:t>
            </a:r>
            <a:r>
              <a:rPr sz="5000" dirty="0">
                <a:cs typeface="Times New Roman" panose="02020603050405020304" pitchFamily="18" charset="0"/>
              </a:rPr>
              <a:t> </a:t>
            </a:r>
            <a:r>
              <a:rPr sz="5000" dirty="0" err="1">
                <a:cs typeface="Times New Roman" panose="02020603050405020304" pitchFamily="18" charset="0"/>
              </a:rPr>
              <a:t>chơi</a:t>
            </a:r>
            <a:r>
              <a:rPr sz="5000" dirty="0">
                <a:cs typeface="Times New Roman" panose="02020603050405020304" pitchFamily="18" charset="0"/>
              </a:rPr>
              <a:t> 1: </a:t>
            </a:r>
            <a:r>
              <a:rPr sz="5000" dirty="0" err="1">
                <a:cs typeface="Times New Roman" panose="02020603050405020304" pitchFamily="18" charset="0"/>
              </a:rPr>
              <a:t>Tìm</a:t>
            </a:r>
            <a:r>
              <a:rPr sz="5000" dirty="0">
                <a:cs typeface="Times New Roman" panose="02020603050405020304" pitchFamily="18" charset="0"/>
              </a:rPr>
              <a:t> </a:t>
            </a:r>
            <a:r>
              <a:rPr sz="5000" dirty="0" err="1">
                <a:cs typeface="Times New Roman" panose="02020603050405020304" pitchFamily="18" charset="0"/>
              </a:rPr>
              <a:t>nhân</a:t>
            </a:r>
            <a:r>
              <a:rPr sz="5000" dirty="0">
                <a:cs typeface="Times New Roman" panose="02020603050405020304" pitchFamily="18" charset="0"/>
              </a:rPr>
              <a:t> </a:t>
            </a:r>
            <a:r>
              <a:rPr sz="5000" dirty="0" err="1">
                <a:cs typeface="Times New Roman" panose="02020603050405020304" pitchFamily="18" charset="0"/>
              </a:rPr>
              <a:t>vật</a:t>
            </a:r>
            <a:endParaRPr sz="5000" dirty="0">
              <a:cs typeface="Times New Roman" panose="02020603050405020304" pitchFamily="18" charset="0"/>
            </a:endParaRPr>
          </a:p>
        </p:txBody>
      </p:sp>
      <p:sp>
        <p:nvSpPr>
          <p:cNvPr id="3" name="TextBox 2"/>
          <p:cNvSpPr txBox="1"/>
          <p:nvPr/>
        </p:nvSpPr>
        <p:spPr>
          <a:xfrm>
            <a:off x="1" y="1227136"/>
            <a:ext cx="12191998" cy="1169551"/>
          </a:xfrm>
          <a:prstGeom prst="rect">
            <a:avLst/>
          </a:prstGeom>
          <a:solidFill>
            <a:schemeClr val="bg2"/>
          </a:solidFill>
        </p:spPr>
        <p:txBody>
          <a:bodyPr wrap="square">
            <a:spAutoFit/>
          </a:bodyPr>
          <a:lstStyle/>
          <a:p>
            <a:r>
              <a:rPr sz="3500" dirty="0" err="1">
                <a:latin typeface="+mj-lt"/>
                <a:cs typeface="Times New Roman" panose="02020603050405020304" pitchFamily="18" charset="0"/>
              </a:rPr>
              <a:t>Gợi</a:t>
            </a:r>
            <a:r>
              <a:rPr sz="3500" dirty="0">
                <a:latin typeface="+mj-lt"/>
                <a:cs typeface="Times New Roman" panose="02020603050405020304" pitchFamily="18" charset="0"/>
              </a:rPr>
              <a:t> ý 1:</a:t>
            </a:r>
            <a:r>
              <a:rPr lang="en-US" sz="3500" dirty="0">
                <a:solidFill>
                  <a:srgbClr val="000000"/>
                </a:solidFill>
                <a:latin typeface="+mj-lt"/>
                <a:ea typeface="Calibri" panose="020F0502020204030204" pitchFamily="34" charset="0"/>
              </a:rPr>
              <a:t>Tôi </a:t>
            </a:r>
            <a:r>
              <a:rPr lang="en-US" sz="3500" dirty="0" err="1">
                <a:solidFill>
                  <a:srgbClr val="000000"/>
                </a:solidFill>
                <a:latin typeface="+mj-lt"/>
                <a:ea typeface="Calibri" panose="020F0502020204030204" pitchFamily="34" charset="0"/>
              </a:rPr>
              <a:t>không</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phải</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là</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siêu</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anh</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hùng</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nhưng</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tôi</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có</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sức</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mạnh</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trí</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tuệ</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khủng</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khiếp</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thời</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cổ</a:t>
            </a:r>
            <a:r>
              <a:rPr lang="en-US" sz="3500" dirty="0">
                <a:solidFill>
                  <a:srgbClr val="000000"/>
                </a:solidFill>
                <a:latin typeface="+mj-lt"/>
                <a:ea typeface="Calibri" panose="020F0502020204030204" pitchFamily="34" charset="0"/>
              </a:rPr>
              <a:t> </a:t>
            </a:r>
            <a:r>
              <a:rPr lang="en-US" sz="3500" dirty="0" err="1">
                <a:solidFill>
                  <a:srgbClr val="000000"/>
                </a:solidFill>
                <a:latin typeface="+mj-lt"/>
                <a:ea typeface="Calibri" panose="020F0502020204030204" pitchFamily="34" charset="0"/>
              </a:rPr>
              <a:t>đại</a:t>
            </a:r>
            <a:r>
              <a:rPr lang="en-US" sz="3500" dirty="0">
                <a:solidFill>
                  <a:srgbClr val="000000"/>
                </a:solidFill>
                <a:latin typeface="+mj-lt"/>
                <a:ea typeface="Calibri" panose="020F0502020204030204" pitchFamily="34" charset="0"/>
              </a:rPr>
              <a:t>.</a:t>
            </a:r>
            <a:r>
              <a:rPr sz="3500" dirty="0">
                <a:latin typeface="+mj-lt"/>
                <a:cs typeface="Times New Roman" panose="02020603050405020304" pitchFamily="18" charset="0"/>
              </a:rPr>
              <a:t>.</a:t>
            </a:r>
          </a:p>
        </p:txBody>
      </p:sp>
      <p:sp>
        <p:nvSpPr>
          <p:cNvPr id="4" name="TextBox 3"/>
          <p:cNvSpPr txBox="1"/>
          <p:nvPr/>
        </p:nvSpPr>
        <p:spPr>
          <a:xfrm>
            <a:off x="1366982" y="6046090"/>
            <a:ext cx="10825018" cy="630942"/>
          </a:xfrm>
          <a:prstGeom prst="rect">
            <a:avLst/>
          </a:prstGeom>
          <a:solidFill>
            <a:schemeClr val="bg2"/>
          </a:solidFill>
        </p:spPr>
        <p:txBody>
          <a:bodyPr wrap="square">
            <a:spAutoFit/>
          </a:bodyPr>
          <a:lstStyle/>
          <a:p>
            <a:r>
              <a:rPr sz="3500" b="1" dirty="0">
                <a:solidFill>
                  <a:srgbClr val="FF0000"/>
                </a:solidFill>
                <a:latin typeface="+mj-lt"/>
                <a:cs typeface="Times New Roman" panose="02020603050405020304" pitchFamily="18" charset="0"/>
              </a:rPr>
              <a:t>👉 </a:t>
            </a:r>
            <a:r>
              <a:rPr sz="3500" b="1" dirty="0" err="1">
                <a:solidFill>
                  <a:srgbClr val="FF0000"/>
                </a:solidFill>
                <a:latin typeface="+mj-lt"/>
                <a:cs typeface="Times New Roman" panose="02020603050405020304" pitchFamily="18" charset="0"/>
              </a:rPr>
              <a:t>Đáp</a:t>
            </a:r>
            <a:r>
              <a:rPr sz="3500" b="1" dirty="0">
                <a:solidFill>
                  <a:srgbClr val="FF0000"/>
                </a:solidFill>
                <a:latin typeface="+mj-lt"/>
                <a:cs typeface="Times New Roman" panose="02020603050405020304" pitchFamily="18" charset="0"/>
              </a:rPr>
              <a:t> </a:t>
            </a:r>
            <a:r>
              <a:rPr sz="3500" b="1" dirty="0" err="1">
                <a:solidFill>
                  <a:srgbClr val="FF0000"/>
                </a:solidFill>
                <a:latin typeface="+mj-lt"/>
                <a:cs typeface="Times New Roman" panose="02020603050405020304" pitchFamily="18" charset="0"/>
              </a:rPr>
              <a:t>án</a:t>
            </a:r>
            <a:r>
              <a:rPr sz="3500" b="1" dirty="0">
                <a:solidFill>
                  <a:srgbClr val="FF0000"/>
                </a:solidFill>
                <a:latin typeface="+mj-lt"/>
                <a:cs typeface="Times New Roman" panose="02020603050405020304" pitchFamily="18" charset="0"/>
              </a:rPr>
              <a:t>: </a:t>
            </a:r>
            <a:r>
              <a:rPr lang="en-US" sz="3500" b="1" dirty="0" err="1">
                <a:solidFill>
                  <a:srgbClr val="FF0000"/>
                </a:solidFill>
                <a:latin typeface="+mj-lt"/>
                <a:cs typeface="Times New Roman" panose="02020603050405020304" pitchFamily="18" charset="0"/>
              </a:rPr>
              <a:t>Ác-si-mét</a:t>
            </a:r>
            <a:endParaRPr sz="3500" b="1" dirty="0">
              <a:solidFill>
                <a:srgbClr val="FF0000"/>
              </a:solidFill>
              <a:latin typeface="+mj-lt"/>
              <a:cs typeface="Times New Roman" panose="02020603050405020304" pitchFamily="18" charset="0"/>
            </a:endParaRPr>
          </a:p>
        </p:txBody>
      </p:sp>
      <p:pic>
        <p:nvPicPr>
          <p:cNvPr id="5" name="Picture 4"/>
          <p:cNvPicPr>
            <a:picLocks noChangeAspect="1"/>
          </p:cNvPicPr>
          <p:nvPr/>
        </p:nvPicPr>
        <p:blipFill>
          <a:blip r:embed="rId10"/>
          <a:stretch>
            <a:fillRect/>
          </a:stretch>
        </p:blipFill>
        <p:spPr>
          <a:xfrm rot="1363742">
            <a:off x="10423443" y="-296028"/>
            <a:ext cx="1408338" cy="1528927"/>
          </a:xfrm>
          <a:prstGeom prst="rect">
            <a:avLst/>
          </a:prstGeom>
        </p:spPr>
      </p:pic>
      <p:sp>
        <p:nvSpPr>
          <p:cNvPr id="7" name="Rectangle 6"/>
          <p:cNvSpPr/>
          <p:nvPr/>
        </p:nvSpPr>
        <p:spPr>
          <a:xfrm>
            <a:off x="-1" y="2606752"/>
            <a:ext cx="12191999" cy="630942"/>
          </a:xfrm>
          <a:prstGeom prst="rect">
            <a:avLst/>
          </a:prstGeom>
          <a:solidFill>
            <a:schemeClr val="bg2"/>
          </a:solidFill>
        </p:spPr>
        <p:txBody>
          <a:bodyPr wrap="square">
            <a:spAutoFit/>
          </a:bodyPr>
          <a:lstStyle/>
          <a:p>
            <a:r>
              <a:rPr lang="vi-VN" sz="3500" dirty="0">
                <a:latin typeface="Calibri" panose="020F0502020204030204" pitchFamily="34" charset="0"/>
                <a:cs typeface="Calibri" panose="020F0502020204030204" pitchFamily="34" charset="0"/>
              </a:rPr>
              <a:t>Gợi ý 2:</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Tôi</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từng</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la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toáng</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lên</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“Eureka!”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khi</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đang</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tắm</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vi-VN" sz="3500" dirty="0">
              <a:latin typeface="Calibri" panose="020F0502020204030204" pitchFamily="34" charset="0"/>
              <a:cs typeface="Calibri" panose="020F0502020204030204" pitchFamily="34" charset="0"/>
            </a:endParaRPr>
          </a:p>
        </p:txBody>
      </p:sp>
      <p:sp>
        <p:nvSpPr>
          <p:cNvPr id="8" name="Rectangle 7"/>
          <p:cNvSpPr/>
          <p:nvPr/>
        </p:nvSpPr>
        <p:spPr>
          <a:xfrm>
            <a:off x="2" y="3499793"/>
            <a:ext cx="12191996" cy="630942"/>
          </a:xfrm>
          <a:prstGeom prst="rect">
            <a:avLst/>
          </a:prstGeom>
          <a:solidFill>
            <a:schemeClr val="bg2"/>
          </a:solidFill>
        </p:spPr>
        <p:txBody>
          <a:bodyPr wrap="square">
            <a:spAutoFit/>
          </a:bodyPr>
          <a:lstStyle/>
          <a:p>
            <a:r>
              <a:rPr lang="vi-VN" sz="3500" dirty="0">
                <a:latin typeface="Calibri" panose="020F0502020204030204" pitchFamily="34" charset="0"/>
                <a:cs typeface="Calibri" panose="020F0502020204030204" pitchFamily="34" charset="0"/>
              </a:rPr>
              <a:t>Gợi ý 3:</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Tôi</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là</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một</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nhà</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toán</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học</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vật</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lí</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học</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từng</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làm</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việc</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tại</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 Ai </a:t>
            </a:r>
            <a:r>
              <a:rPr lang="en-US" sz="3500" dirty="0" err="1">
                <a:solidFill>
                  <a:srgbClr val="000000"/>
                </a:solidFill>
                <a:latin typeface="Calibri" panose="020F0502020204030204" pitchFamily="34" charset="0"/>
                <a:ea typeface="Calibri" panose="020F0502020204030204" pitchFamily="34" charset="0"/>
                <a:cs typeface="Calibri" panose="020F0502020204030204" pitchFamily="34" charset="0"/>
              </a:rPr>
              <a:t>cập</a:t>
            </a:r>
            <a:r>
              <a:rPr lang="en-US" sz="35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vi-VN" sz="3500" dirty="0">
                <a:latin typeface="Calibri" panose="020F0502020204030204" pitchFamily="34" charset="0"/>
                <a:cs typeface="Calibri" panose="020F0502020204030204" pitchFamily="34" charset="0"/>
              </a:rPr>
              <a:t>.</a:t>
            </a:r>
          </a:p>
        </p:txBody>
      </p:sp>
      <p:sp>
        <p:nvSpPr>
          <p:cNvPr id="9" name="Rectangle 8"/>
          <p:cNvSpPr/>
          <p:nvPr/>
        </p:nvSpPr>
        <p:spPr>
          <a:xfrm>
            <a:off x="2" y="4203007"/>
            <a:ext cx="12191998" cy="1869743"/>
          </a:xfrm>
          <a:prstGeom prst="rect">
            <a:avLst/>
          </a:prstGeom>
          <a:solidFill>
            <a:schemeClr val="bg2"/>
          </a:solidFill>
        </p:spPr>
        <p:txBody>
          <a:bodyPr wrap="square">
            <a:spAutoFit/>
          </a:bodyPr>
          <a:lstStyle/>
          <a:p>
            <a:pPr algn="just">
              <a:lnSpc>
                <a:spcPct val="115000"/>
              </a:lnSpc>
              <a:tabLst>
                <a:tab pos="180340" algn="l"/>
                <a:tab pos="540385" algn="l"/>
                <a:tab pos="900430" algn="l"/>
              </a:tabLst>
            </a:pPr>
            <a:r>
              <a:rPr lang="vi-VN" sz="3500" dirty="0">
                <a:latin typeface="Calibri" panose="020F0502020204030204" pitchFamily="34" charset="0"/>
                <a:cs typeface="Calibri" panose="020F0502020204030204" pitchFamily="34" charset="0"/>
              </a:rPr>
              <a:t>Gợi ý 4:</a:t>
            </a: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Ông</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có</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câu</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nói</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nổi</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tiếng</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Hãy</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cho</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tôi</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một</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điểm</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tựa</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tôi</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sẽ</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nhấc</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bổng</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Trái</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Đất</a:t>
            </a:r>
            <a:r>
              <a:rPr lang="en-US" sz="3500" dirty="0">
                <a:latin typeface="Calibri" panose="020F0502020204030204" pitchFamily="34" charset="0"/>
                <a:ea typeface="Calibri" panose="020F0502020204030204" pitchFamily="34" charset="0"/>
                <a:cs typeface="Calibri" panose="020F0502020204030204" pitchFamily="34" charset="0"/>
              </a:rPr>
              <a:t> </a:t>
            </a:r>
            <a:r>
              <a:rPr lang="en-US" sz="3500" dirty="0" err="1">
                <a:latin typeface="Calibri" panose="020F0502020204030204" pitchFamily="34" charset="0"/>
                <a:ea typeface="Calibri" panose="020F0502020204030204" pitchFamily="34" charset="0"/>
                <a:cs typeface="Calibri" panose="020F0502020204030204" pitchFamily="34" charset="0"/>
              </a:rPr>
              <a:t>lên</a:t>
            </a:r>
            <a:r>
              <a:rPr lang="en-US" sz="3500" dirty="0">
                <a:latin typeface="Calibri" panose="020F0502020204030204" pitchFamily="34" charset="0"/>
                <a:ea typeface="Calibri" panose="020F0502020204030204" pitchFamily="34" charset="0"/>
                <a:cs typeface="Calibri" panose="020F0502020204030204" pitchFamily="34" charset="0"/>
              </a:rPr>
              <a:t>.”</a:t>
            </a:r>
          </a:p>
          <a:p>
            <a:endParaRPr lang="vi-VN" sz="3500" dirty="0">
              <a:latin typeface="Calibri" panose="020F0502020204030204" pitchFamily="34" charset="0"/>
              <a:cs typeface="Calibri" panose="020F0502020204030204" pitchFamily="34" charset="0"/>
            </a:endParaRPr>
          </a:p>
        </p:txBody>
      </p:sp>
      <p:sp>
        <p:nvSpPr>
          <p:cNvPr id="10" name="AutoShape 2"/>
          <p:cNvSpPr/>
          <p:nvPr/>
        </p:nvSpPr>
        <p:spPr>
          <a:xfrm>
            <a:off x="1" y="6693210"/>
            <a:ext cx="10660382" cy="180810"/>
          </a:xfrm>
          <a:prstGeom prst="rect">
            <a:avLst/>
          </a:prstGeom>
          <a:solidFill>
            <a:srgbClr val="9DA421">
              <a:alpha val="19608"/>
            </a:srgbClr>
          </a:solidFill>
        </p:spPr>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110" y="34493"/>
            <a:ext cx="10741890" cy="1143000"/>
          </a:xfrm>
          <a:solidFill>
            <a:schemeClr val="bg2"/>
          </a:solidFill>
        </p:spPr>
        <p:txBody>
          <a:bodyPr/>
          <a:lstStyle/>
          <a:p>
            <a:r>
              <a:rPr sz="4500" dirty="0" err="1">
                <a:cs typeface="Times New Roman" panose="02020603050405020304" pitchFamily="18" charset="0"/>
              </a:rPr>
              <a:t>Lượt</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chơi</a:t>
            </a:r>
            <a:r>
              <a:rPr dirty="0">
                <a:latin typeface="Times New Roman" panose="02020603050405020304" pitchFamily="18" charset="0"/>
                <a:cs typeface="Times New Roman" panose="02020603050405020304" pitchFamily="18" charset="0"/>
              </a:rPr>
              <a:t> 2: </a:t>
            </a:r>
            <a:r>
              <a:rPr dirty="0" err="1">
                <a:latin typeface="Times New Roman" panose="02020603050405020304" pitchFamily="18" charset="0"/>
                <a:cs typeface="Times New Roman" panose="02020603050405020304" pitchFamily="18" charset="0"/>
              </a:rPr>
              <a:t>Tìm</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công</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trình</a:t>
            </a:r>
            <a:endParaRPr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50110" y="1279889"/>
            <a:ext cx="10741890" cy="1169551"/>
          </a:xfrm>
          <a:prstGeom prst="rect">
            <a:avLst/>
          </a:prstGeom>
          <a:solidFill>
            <a:schemeClr val="bg2"/>
          </a:solidFill>
        </p:spPr>
        <p:txBody>
          <a:bodyPr wrap="square">
            <a:spAutoFit/>
          </a:bodyPr>
          <a:lstStyle/>
          <a:p>
            <a:endParaRPr sz="3500" dirty="0">
              <a:latin typeface="+mj-lt"/>
              <a:cs typeface="Times New Roman" panose="02020603050405020304" pitchFamily="18" charset="0"/>
            </a:endParaRPr>
          </a:p>
          <a:p>
            <a:r>
              <a:rPr sz="3500" dirty="0" err="1">
                <a:latin typeface="+mj-lt"/>
                <a:cs typeface="Times New Roman" panose="02020603050405020304" pitchFamily="18" charset="0"/>
              </a:rPr>
              <a:t>Gợi</a:t>
            </a:r>
            <a:r>
              <a:rPr sz="3500" dirty="0">
                <a:latin typeface="+mj-lt"/>
                <a:cs typeface="Times New Roman" panose="02020603050405020304" pitchFamily="18" charset="0"/>
              </a:rPr>
              <a:t> ý 1: </a:t>
            </a:r>
            <a:r>
              <a:rPr sz="3500" dirty="0" err="1">
                <a:latin typeface="+mj-lt"/>
                <a:cs typeface="Times New Roman" panose="02020603050405020304" pitchFamily="18" charset="0"/>
              </a:rPr>
              <a:t>Tôi</a:t>
            </a:r>
            <a:r>
              <a:rPr sz="3500" dirty="0">
                <a:latin typeface="+mj-lt"/>
                <a:cs typeface="Times New Roman" panose="02020603050405020304" pitchFamily="18" charset="0"/>
              </a:rPr>
              <a:t> </a:t>
            </a:r>
            <a:r>
              <a:rPr sz="3500" dirty="0" err="1">
                <a:latin typeface="+mj-lt"/>
                <a:cs typeface="Times New Roman" panose="02020603050405020304" pitchFamily="18" charset="0"/>
              </a:rPr>
              <a:t>là</a:t>
            </a:r>
            <a:r>
              <a:rPr sz="3500" dirty="0">
                <a:latin typeface="+mj-lt"/>
                <a:cs typeface="Times New Roman" panose="02020603050405020304" pitchFamily="18" charset="0"/>
              </a:rPr>
              <a:t> </a:t>
            </a:r>
            <a:r>
              <a:rPr sz="3500" dirty="0" err="1">
                <a:latin typeface="+mj-lt"/>
                <a:cs typeface="Times New Roman" panose="02020603050405020304" pitchFamily="18" charset="0"/>
              </a:rPr>
              <a:t>một</a:t>
            </a:r>
            <a:r>
              <a:rPr sz="3500" dirty="0">
                <a:latin typeface="+mj-lt"/>
                <a:cs typeface="Times New Roman" panose="02020603050405020304" pitchFamily="18" charset="0"/>
              </a:rPr>
              <a:t> </a:t>
            </a:r>
            <a:r>
              <a:rPr sz="3500" dirty="0" err="1">
                <a:latin typeface="+mj-lt"/>
                <a:cs typeface="Times New Roman" panose="02020603050405020304" pitchFamily="18" charset="0"/>
              </a:rPr>
              <a:t>đấu</a:t>
            </a:r>
            <a:r>
              <a:rPr sz="3500" dirty="0">
                <a:latin typeface="+mj-lt"/>
                <a:cs typeface="Times New Roman" panose="02020603050405020304" pitchFamily="18" charset="0"/>
              </a:rPr>
              <a:t> </a:t>
            </a:r>
            <a:r>
              <a:rPr sz="3500" dirty="0" err="1">
                <a:latin typeface="+mj-lt"/>
                <a:cs typeface="Times New Roman" panose="02020603050405020304" pitchFamily="18" charset="0"/>
              </a:rPr>
              <a:t>trường</a:t>
            </a:r>
            <a:r>
              <a:rPr sz="3500" dirty="0">
                <a:latin typeface="+mj-lt"/>
                <a:cs typeface="Times New Roman" panose="02020603050405020304" pitchFamily="18" charset="0"/>
              </a:rPr>
              <a:t> </a:t>
            </a:r>
            <a:r>
              <a:rPr sz="3500" dirty="0" err="1">
                <a:latin typeface="+mj-lt"/>
                <a:cs typeface="Times New Roman" panose="02020603050405020304" pitchFamily="18" charset="0"/>
              </a:rPr>
              <a:t>lớn</a:t>
            </a:r>
            <a:r>
              <a:rPr sz="3500" dirty="0">
                <a:latin typeface="+mj-lt"/>
                <a:cs typeface="Times New Roman" panose="02020603050405020304" pitchFamily="18" charset="0"/>
              </a:rPr>
              <a:t> ở La </a:t>
            </a:r>
            <a:r>
              <a:rPr sz="3500" dirty="0" err="1">
                <a:latin typeface="+mj-lt"/>
                <a:cs typeface="Times New Roman" panose="02020603050405020304" pitchFamily="18" charset="0"/>
              </a:rPr>
              <a:t>Mã</a:t>
            </a:r>
            <a:r>
              <a:rPr sz="3500" dirty="0">
                <a:latin typeface="+mj-lt"/>
                <a:cs typeface="Times New Roman" panose="02020603050405020304" pitchFamily="18" charset="0"/>
              </a:rPr>
              <a:t>.</a:t>
            </a:r>
          </a:p>
        </p:txBody>
      </p:sp>
      <p:sp>
        <p:nvSpPr>
          <p:cNvPr id="4" name="TextBox 3"/>
          <p:cNvSpPr txBox="1"/>
          <p:nvPr/>
        </p:nvSpPr>
        <p:spPr>
          <a:xfrm>
            <a:off x="1524000" y="5967102"/>
            <a:ext cx="10668000" cy="630942"/>
          </a:xfrm>
          <a:prstGeom prst="rect">
            <a:avLst/>
          </a:prstGeom>
          <a:solidFill>
            <a:schemeClr val="bg2"/>
          </a:solidFill>
        </p:spPr>
        <p:txBody>
          <a:bodyPr wrap="square">
            <a:spAutoFit/>
          </a:bodyPr>
          <a:lstStyle/>
          <a:p>
            <a:r>
              <a:rPr sz="3000" b="1" dirty="0">
                <a:solidFill>
                  <a:srgbClr val="FF0000"/>
                </a:solidFill>
                <a:latin typeface="Times New Roman" panose="02020603050405020304" pitchFamily="18" charset="0"/>
                <a:cs typeface="Times New Roman" panose="02020603050405020304" pitchFamily="18" charset="0"/>
              </a:rPr>
              <a:t>👉 </a:t>
            </a:r>
            <a:r>
              <a:rPr sz="3500" b="1" dirty="0" err="1">
                <a:solidFill>
                  <a:srgbClr val="FF0000"/>
                </a:solidFill>
                <a:latin typeface="Calibri" panose="020F0502020204030204" pitchFamily="34" charset="0"/>
                <a:cs typeface="Calibri" panose="020F0502020204030204" pitchFamily="34" charset="0"/>
              </a:rPr>
              <a:t>Đáp</a:t>
            </a:r>
            <a:r>
              <a:rPr sz="3500" b="1" dirty="0">
                <a:solidFill>
                  <a:srgbClr val="FF0000"/>
                </a:solidFill>
                <a:latin typeface="Calibri" panose="020F0502020204030204" pitchFamily="34" charset="0"/>
                <a:cs typeface="Calibri" panose="020F0502020204030204" pitchFamily="34" charset="0"/>
              </a:rPr>
              <a:t> </a:t>
            </a:r>
            <a:r>
              <a:rPr sz="3500" b="1" dirty="0" err="1">
                <a:solidFill>
                  <a:srgbClr val="FF0000"/>
                </a:solidFill>
                <a:latin typeface="Calibri" panose="020F0502020204030204" pitchFamily="34" charset="0"/>
                <a:cs typeface="Calibri" panose="020F0502020204030204" pitchFamily="34" charset="0"/>
              </a:rPr>
              <a:t>án</a:t>
            </a:r>
            <a:r>
              <a:rPr sz="3500" b="1" dirty="0">
                <a:solidFill>
                  <a:srgbClr val="FF0000"/>
                </a:solidFill>
                <a:latin typeface="Calibri" panose="020F0502020204030204" pitchFamily="34" charset="0"/>
                <a:cs typeface="Calibri" panose="020F0502020204030204" pitchFamily="34" charset="0"/>
              </a:rPr>
              <a:t>: </a:t>
            </a:r>
            <a:r>
              <a:rPr sz="3500" b="1" dirty="0" err="1">
                <a:solidFill>
                  <a:srgbClr val="FF0000"/>
                </a:solidFill>
                <a:latin typeface="Calibri" panose="020F0502020204030204" pitchFamily="34" charset="0"/>
                <a:cs typeface="Calibri" panose="020F0502020204030204" pitchFamily="34" charset="0"/>
              </a:rPr>
              <a:t>Đấu</a:t>
            </a:r>
            <a:r>
              <a:rPr sz="3500" b="1" dirty="0">
                <a:solidFill>
                  <a:srgbClr val="FF0000"/>
                </a:solidFill>
                <a:latin typeface="Calibri" panose="020F0502020204030204" pitchFamily="34" charset="0"/>
                <a:cs typeface="Calibri" panose="020F0502020204030204" pitchFamily="34" charset="0"/>
              </a:rPr>
              <a:t> </a:t>
            </a:r>
            <a:r>
              <a:rPr sz="3500" b="1" dirty="0" err="1">
                <a:solidFill>
                  <a:srgbClr val="FF0000"/>
                </a:solidFill>
                <a:latin typeface="Calibri" panose="020F0502020204030204" pitchFamily="34" charset="0"/>
                <a:cs typeface="Calibri" panose="020F0502020204030204" pitchFamily="34" charset="0"/>
              </a:rPr>
              <a:t>trường</a:t>
            </a:r>
            <a:r>
              <a:rPr lang="en-US" sz="3500" b="1" dirty="0">
                <a:solidFill>
                  <a:srgbClr val="FF0000"/>
                </a:solidFill>
                <a:latin typeface="Calibri" panose="020F0502020204030204" pitchFamily="34" charset="0"/>
                <a:cs typeface="Calibri" panose="020F0502020204030204" pitchFamily="34" charset="0"/>
              </a:rPr>
              <a:t>  </a:t>
            </a:r>
            <a:r>
              <a:rPr lang="en-US" sz="3500" b="1" dirty="0" err="1">
                <a:solidFill>
                  <a:srgbClr val="FF0000"/>
                </a:solidFill>
                <a:latin typeface="Calibri" panose="020F0502020204030204" pitchFamily="34" charset="0"/>
                <a:cs typeface="Calibri" panose="020F0502020204030204" pitchFamily="34" charset="0"/>
              </a:rPr>
              <a:t>Cô</a:t>
            </a:r>
            <a:r>
              <a:rPr lang="en-US" sz="3500" b="1" dirty="0">
                <a:solidFill>
                  <a:srgbClr val="FF0000"/>
                </a:solidFill>
                <a:latin typeface="Calibri" panose="020F0502020204030204" pitchFamily="34" charset="0"/>
                <a:cs typeface="Calibri" panose="020F0502020204030204" pitchFamily="34" charset="0"/>
              </a:rPr>
              <a:t>-li-</a:t>
            </a:r>
            <a:r>
              <a:rPr lang="en-US" sz="3500" b="1" dirty="0" err="1">
                <a:solidFill>
                  <a:srgbClr val="FF0000"/>
                </a:solidFill>
                <a:latin typeface="Calibri" panose="020F0502020204030204" pitchFamily="34" charset="0"/>
                <a:cs typeface="Calibri" panose="020F0502020204030204" pitchFamily="34" charset="0"/>
              </a:rPr>
              <a:t>đê</a:t>
            </a:r>
            <a:endParaRPr sz="3500" b="1" dirty="0">
              <a:solidFill>
                <a:srgbClr val="FF0000"/>
              </a:solidFill>
              <a:latin typeface="Calibri" panose="020F0502020204030204" pitchFamily="34" charset="0"/>
              <a:cs typeface="Calibri" panose="020F0502020204030204" pitchFamily="34" charset="0"/>
            </a:endParaRPr>
          </a:p>
        </p:txBody>
      </p:sp>
      <p:sp>
        <p:nvSpPr>
          <p:cNvPr id="5" name="Rectangle 4"/>
          <p:cNvSpPr/>
          <p:nvPr/>
        </p:nvSpPr>
        <p:spPr>
          <a:xfrm>
            <a:off x="1450110" y="2641020"/>
            <a:ext cx="10741890" cy="630942"/>
          </a:xfrm>
          <a:prstGeom prst="rect">
            <a:avLst/>
          </a:prstGeom>
          <a:solidFill>
            <a:schemeClr val="bg2"/>
          </a:solidFill>
        </p:spPr>
        <p:txBody>
          <a:bodyPr wrap="square">
            <a:spAutoFit/>
          </a:bodyPr>
          <a:lstStyle/>
          <a:p>
            <a:r>
              <a:rPr lang="vi-VN" sz="3500" dirty="0">
                <a:latin typeface="Calibri" panose="020F0502020204030204" pitchFamily="34" charset="0"/>
                <a:cs typeface="Calibri" panose="020F0502020204030204" pitchFamily="34" charset="0"/>
              </a:rPr>
              <a:t>Gợi ý 2: Nơi đây từng diễn ra các trận đấu võ sĩ giác đấu.</a:t>
            </a:r>
          </a:p>
        </p:txBody>
      </p:sp>
      <p:sp>
        <p:nvSpPr>
          <p:cNvPr id="6" name="Rectangle 5"/>
          <p:cNvSpPr/>
          <p:nvPr/>
        </p:nvSpPr>
        <p:spPr>
          <a:xfrm>
            <a:off x="1524000" y="3463542"/>
            <a:ext cx="10668000" cy="1169551"/>
          </a:xfrm>
          <a:prstGeom prst="rect">
            <a:avLst/>
          </a:prstGeom>
          <a:solidFill>
            <a:schemeClr val="bg2"/>
          </a:solidFill>
        </p:spPr>
        <p:txBody>
          <a:bodyPr wrap="square">
            <a:spAutoFit/>
          </a:bodyPr>
          <a:lstStyle/>
          <a:p>
            <a:r>
              <a:rPr lang="vi-VN" sz="3500" dirty="0">
                <a:latin typeface="Calibri" panose="020F0502020204030204" pitchFamily="34" charset="0"/>
                <a:cs typeface="Calibri" panose="020F0502020204030204" pitchFamily="34" charset="0"/>
              </a:rPr>
              <a:t>Gợi ý 3: Tên tôi gắn với bức tượng khổng lồ của hoàng đế Nero.</a:t>
            </a:r>
          </a:p>
        </p:txBody>
      </p:sp>
      <p:sp>
        <p:nvSpPr>
          <p:cNvPr id="7" name="Rectangle 6"/>
          <p:cNvSpPr/>
          <p:nvPr/>
        </p:nvSpPr>
        <p:spPr>
          <a:xfrm>
            <a:off x="1510146" y="4913856"/>
            <a:ext cx="10681854" cy="630942"/>
          </a:xfrm>
          <a:prstGeom prst="rect">
            <a:avLst/>
          </a:prstGeom>
          <a:solidFill>
            <a:schemeClr val="bg2"/>
          </a:solidFill>
        </p:spPr>
        <p:txBody>
          <a:bodyPr wrap="square">
            <a:spAutoFit/>
          </a:bodyPr>
          <a:lstStyle/>
          <a:p>
            <a:r>
              <a:rPr lang="vi-VN" sz="3500" dirty="0">
                <a:latin typeface="Calibri" panose="020F0502020204030204" pitchFamily="34" charset="0"/>
                <a:cs typeface="Calibri" panose="020F0502020204030204" pitchFamily="34" charset="0"/>
              </a:rPr>
              <a:t>Gợi ý 4: Hiện nay tôi là điểm du lịch nổi tiếng ở Ý.</a:t>
            </a:r>
          </a:p>
        </p:txBody>
      </p:sp>
      <p:pic>
        <p:nvPicPr>
          <p:cNvPr id="8" name="Picture 15">
            <a:hlinkClick r:id="rId2" action="ppaction://hlinksldjump"/>
            <a:extLst>
              <a:ext uri="{FF2B5EF4-FFF2-40B4-BE49-F238E27FC236}">
                <a16:creationId xmlns:a16="http://schemas.microsoft.com/office/drawing/2014/main" id="{3973444F-FA3B-5CF0-2236-049A20799F03}"/>
              </a:ext>
            </a:extLst>
          </p:cNvPr>
          <p:cNvPicPr>
            <a:picLocks noChangeAspect="1"/>
          </p:cNvPicPr>
          <p:nvPr/>
        </p:nvPicPr>
        <p:blipFill>
          <a:blip r:embed="rId3"/>
          <a:srcRect/>
          <a:stretch>
            <a:fillRect/>
          </a:stretch>
        </p:blipFill>
        <p:spPr>
          <a:xfrm>
            <a:off x="157018" y="34493"/>
            <a:ext cx="1293092" cy="6624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66006"/>
          </a:xfrm>
          <a:solidFill>
            <a:schemeClr val="bg2"/>
          </a:solidFill>
        </p:spPr>
        <p:txBody>
          <a:bodyPr>
            <a:normAutofit/>
          </a:bodyPr>
          <a:lstStyle/>
          <a:p>
            <a:r>
              <a:rPr sz="4500" dirty="0" err="1">
                <a:latin typeface="+mn-lt"/>
                <a:cs typeface="Times New Roman" panose="02020603050405020304" pitchFamily="18" charset="0"/>
              </a:rPr>
              <a:t>Lượt</a:t>
            </a:r>
            <a:r>
              <a:rPr sz="4500" dirty="0">
                <a:latin typeface="+mn-lt"/>
                <a:cs typeface="Times New Roman" panose="02020603050405020304" pitchFamily="18" charset="0"/>
              </a:rPr>
              <a:t> </a:t>
            </a:r>
            <a:r>
              <a:rPr sz="4500" dirty="0" err="1">
                <a:latin typeface="+mn-lt"/>
                <a:cs typeface="Times New Roman" panose="02020603050405020304" pitchFamily="18" charset="0"/>
              </a:rPr>
              <a:t>chơi</a:t>
            </a:r>
            <a:r>
              <a:rPr sz="4500" dirty="0">
                <a:latin typeface="+mn-lt"/>
                <a:cs typeface="Times New Roman" panose="02020603050405020304" pitchFamily="18" charset="0"/>
              </a:rPr>
              <a:t> 3: </a:t>
            </a:r>
            <a:r>
              <a:rPr sz="4500" dirty="0" err="1">
                <a:latin typeface="+mn-lt"/>
                <a:cs typeface="Times New Roman" panose="02020603050405020304" pitchFamily="18" charset="0"/>
              </a:rPr>
              <a:t>Tìm</a:t>
            </a:r>
            <a:r>
              <a:rPr sz="4500" dirty="0">
                <a:latin typeface="+mn-lt"/>
                <a:cs typeface="Times New Roman" panose="02020603050405020304" pitchFamily="18" charset="0"/>
              </a:rPr>
              <a:t> </a:t>
            </a:r>
            <a:r>
              <a:rPr sz="4500" dirty="0" err="1">
                <a:latin typeface="+mn-lt"/>
                <a:cs typeface="Times New Roman" panose="02020603050405020304" pitchFamily="18" charset="0"/>
              </a:rPr>
              <a:t>sự</a:t>
            </a:r>
            <a:r>
              <a:rPr sz="4500" dirty="0">
                <a:latin typeface="+mn-lt"/>
                <a:cs typeface="Times New Roman" panose="02020603050405020304" pitchFamily="18" charset="0"/>
              </a:rPr>
              <a:t> </a:t>
            </a:r>
            <a:r>
              <a:rPr sz="4500" dirty="0" err="1">
                <a:latin typeface="+mn-lt"/>
                <a:cs typeface="Times New Roman" panose="02020603050405020304" pitchFamily="18" charset="0"/>
              </a:rPr>
              <a:t>kiện</a:t>
            </a:r>
            <a:endParaRPr sz="4500" dirty="0">
              <a:latin typeface="+mn-lt"/>
              <a:cs typeface="Times New Roman" panose="02020603050405020304" pitchFamily="18" charset="0"/>
            </a:endParaRPr>
          </a:p>
        </p:txBody>
      </p:sp>
      <p:sp>
        <p:nvSpPr>
          <p:cNvPr id="3" name="TextBox 2"/>
          <p:cNvSpPr txBox="1"/>
          <p:nvPr/>
        </p:nvSpPr>
        <p:spPr>
          <a:xfrm>
            <a:off x="0" y="4444486"/>
            <a:ext cx="12192000" cy="1169551"/>
          </a:xfrm>
          <a:prstGeom prst="rect">
            <a:avLst/>
          </a:prstGeom>
          <a:solidFill>
            <a:schemeClr val="bg2"/>
          </a:solidFill>
        </p:spPr>
        <p:txBody>
          <a:bodyPr wrap="square">
            <a:spAutoFit/>
          </a:bodyPr>
          <a:lstStyle/>
          <a:p>
            <a:r>
              <a:rPr sz="3500" dirty="0" err="1">
                <a:latin typeface="+mj-lt"/>
                <a:cs typeface="Times New Roman" panose="02020603050405020304" pitchFamily="18" charset="0"/>
              </a:rPr>
              <a:t>Gợi</a:t>
            </a:r>
            <a:r>
              <a:rPr sz="3500" dirty="0">
                <a:latin typeface="+mj-lt"/>
                <a:cs typeface="Times New Roman" panose="02020603050405020304" pitchFamily="18" charset="0"/>
              </a:rPr>
              <a:t> ý </a:t>
            </a:r>
            <a:r>
              <a:rPr lang="en-US" sz="3500" dirty="0">
                <a:latin typeface="+mj-lt"/>
                <a:cs typeface="Times New Roman" panose="02020603050405020304" pitchFamily="18" charset="0"/>
              </a:rPr>
              <a:t>4</a:t>
            </a:r>
            <a:r>
              <a:rPr sz="3500" dirty="0">
                <a:latin typeface="+mj-lt"/>
                <a:cs typeface="Times New Roman" panose="02020603050405020304" pitchFamily="18" charset="0"/>
              </a:rPr>
              <a:t>: </a:t>
            </a:r>
            <a:r>
              <a:rPr sz="3500" dirty="0" err="1">
                <a:latin typeface="+mj-lt"/>
                <a:cs typeface="Times New Roman" panose="02020603050405020304" pitchFamily="18" charset="0"/>
              </a:rPr>
              <a:t>Tôi</a:t>
            </a:r>
            <a:r>
              <a:rPr sz="3500" dirty="0">
                <a:latin typeface="+mj-lt"/>
                <a:cs typeface="Times New Roman" panose="02020603050405020304" pitchFamily="18" charset="0"/>
              </a:rPr>
              <a:t> </a:t>
            </a:r>
            <a:r>
              <a:rPr sz="3500" dirty="0" err="1">
                <a:latin typeface="+mj-lt"/>
                <a:cs typeface="Times New Roman" panose="02020603050405020304" pitchFamily="18" charset="0"/>
              </a:rPr>
              <a:t>là</a:t>
            </a:r>
            <a:r>
              <a:rPr sz="3500" dirty="0">
                <a:latin typeface="+mj-lt"/>
                <a:cs typeface="Times New Roman" panose="02020603050405020304" pitchFamily="18" charset="0"/>
              </a:rPr>
              <a:t> </a:t>
            </a:r>
            <a:r>
              <a:rPr sz="3500" dirty="0" err="1">
                <a:latin typeface="+mj-lt"/>
                <a:cs typeface="Times New Roman" panose="02020603050405020304" pitchFamily="18" charset="0"/>
              </a:rPr>
              <a:t>sự</a:t>
            </a:r>
            <a:r>
              <a:rPr sz="3500" dirty="0">
                <a:latin typeface="+mj-lt"/>
                <a:cs typeface="Times New Roman" panose="02020603050405020304" pitchFamily="18" charset="0"/>
              </a:rPr>
              <a:t> </a:t>
            </a:r>
            <a:r>
              <a:rPr sz="3500" dirty="0" err="1">
                <a:latin typeface="+mj-lt"/>
                <a:cs typeface="Times New Roman" panose="02020603050405020304" pitchFamily="18" charset="0"/>
              </a:rPr>
              <a:t>kiện</a:t>
            </a:r>
            <a:r>
              <a:rPr sz="3500" dirty="0">
                <a:latin typeface="+mj-lt"/>
                <a:cs typeface="Times New Roman" panose="02020603050405020304" pitchFamily="18" charset="0"/>
              </a:rPr>
              <a:t> </a:t>
            </a:r>
            <a:r>
              <a:rPr sz="3500" dirty="0" err="1">
                <a:latin typeface="+mj-lt"/>
                <a:cs typeface="Times New Roman" panose="02020603050405020304" pitchFamily="18" charset="0"/>
              </a:rPr>
              <a:t>thể</a:t>
            </a:r>
            <a:r>
              <a:rPr sz="3500" dirty="0">
                <a:latin typeface="+mj-lt"/>
                <a:cs typeface="Times New Roman" panose="02020603050405020304" pitchFamily="18" charset="0"/>
              </a:rPr>
              <a:t> </a:t>
            </a:r>
            <a:r>
              <a:rPr sz="3500" dirty="0" err="1">
                <a:latin typeface="+mj-lt"/>
                <a:cs typeface="Times New Roman" panose="02020603050405020304" pitchFamily="18" charset="0"/>
              </a:rPr>
              <a:t>thao</a:t>
            </a:r>
            <a:r>
              <a:rPr sz="3500" dirty="0">
                <a:latin typeface="+mj-lt"/>
                <a:cs typeface="Times New Roman" panose="02020603050405020304" pitchFamily="18" charset="0"/>
              </a:rPr>
              <a:t> </a:t>
            </a:r>
            <a:r>
              <a:rPr sz="3500" dirty="0" err="1">
                <a:latin typeface="+mj-lt"/>
                <a:cs typeface="Times New Roman" panose="02020603050405020304" pitchFamily="18" charset="0"/>
              </a:rPr>
              <a:t>lớn</a:t>
            </a:r>
            <a:r>
              <a:rPr sz="3500" dirty="0">
                <a:latin typeface="+mj-lt"/>
                <a:cs typeface="Times New Roman" panose="02020603050405020304" pitchFamily="18" charset="0"/>
              </a:rPr>
              <a:t> </a:t>
            </a:r>
            <a:r>
              <a:rPr sz="3500" dirty="0" err="1">
                <a:latin typeface="+mj-lt"/>
                <a:cs typeface="Times New Roman" panose="02020603050405020304" pitchFamily="18" charset="0"/>
              </a:rPr>
              <a:t>nhất</a:t>
            </a:r>
            <a:r>
              <a:rPr sz="3500" dirty="0">
                <a:latin typeface="+mj-lt"/>
                <a:cs typeface="Times New Roman" panose="02020603050405020304" pitchFamily="18" charset="0"/>
              </a:rPr>
              <a:t> </a:t>
            </a:r>
            <a:r>
              <a:rPr sz="3500" dirty="0" err="1">
                <a:latin typeface="+mj-lt"/>
                <a:cs typeface="Times New Roman" panose="02020603050405020304" pitchFamily="18" charset="0"/>
              </a:rPr>
              <a:t>thế</a:t>
            </a:r>
            <a:r>
              <a:rPr sz="3500" dirty="0">
                <a:latin typeface="+mj-lt"/>
                <a:cs typeface="Times New Roman" panose="02020603050405020304" pitchFamily="18" charset="0"/>
              </a:rPr>
              <a:t> </a:t>
            </a:r>
            <a:r>
              <a:rPr sz="3500" dirty="0" err="1">
                <a:latin typeface="+mj-lt"/>
                <a:cs typeface="Times New Roman" panose="02020603050405020304" pitchFamily="18" charset="0"/>
              </a:rPr>
              <a:t>giới</a:t>
            </a:r>
            <a:r>
              <a:rPr sz="3500" dirty="0">
                <a:latin typeface="+mj-lt"/>
                <a:cs typeface="Times New Roman" panose="02020603050405020304" pitchFamily="18" charset="0"/>
              </a:rPr>
              <a:t>, </a:t>
            </a:r>
            <a:r>
              <a:rPr sz="3500" dirty="0" err="1">
                <a:latin typeface="+mj-lt"/>
                <a:cs typeface="Times New Roman" panose="02020603050405020304" pitchFamily="18" charset="0"/>
              </a:rPr>
              <a:t>tổ</a:t>
            </a:r>
            <a:r>
              <a:rPr sz="3500" dirty="0">
                <a:latin typeface="+mj-lt"/>
                <a:cs typeface="Times New Roman" panose="02020603050405020304" pitchFamily="18" charset="0"/>
              </a:rPr>
              <a:t> </a:t>
            </a:r>
            <a:r>
              <a:rPr sz="3500" dirty="0" err="1">
                <a:latin typeface="+mj-lt"/>
                <a:cs typeface="Times New Roman" panose="02020603050405020304" pitchFamily="18" charset="0"/>
              </a:rPr>
              <a:t>chức</a:t>
            </a:r>
            <a:r>
              <a:rPr sz="3500" dirty="0">
                <a:latin typeface="+mj-lt"/>
                <a:cs typeface="Times New Roman" panose="02020603050405020304" pitchFamily="18" charset="0"/>
              </a:rPr>
              <a:t> 4 </a:t>
            </a:r>
            <a:r>
              <a:rPr sz="3500" dirty="0" err="1">
                <a:latin typeface="+mj-lt"/>
                <a:cs typeface="Times New Roman" panose="02020603050405020304" pitchFamily="18" charset="0"/>
              </a:rPr>
              <a:t>năm</a:t>
            </a:r>
            <a:r>
              <a:rPr sz="3500" dirty="0">
                <a:latin typeface="+mj-lt"/>
                <a:cs typeface="Times New Roman" panose="02020603050405020304" pitchFamily="18" charset="0"/>
              </a:rPr>
              <a:t> </a:t>
            </a:r>
            <a:r>
              <a:rPr sz="3500" dirty="0" err="1">
                <a:latin typeface="+mj-lt"/>
                <a:cs typeface="Times New Roman" panose="02020603050405020304" pitchFamily="18" charset="0"/>
              </a:rPr>
              <a:t>một</a:t>
            </a:r>
            <a:r>
              <a:rPr sz="3500" dirty="0">
                <a:latin typeface="+mj-lt"/>
                <a:cs typeface="Times New Roman" panose="02020603050405020304" pitchFamily="18" charset="0"/>
              </a:rPr>
              <a:t> </a:t>
            </a:r>
            <a:r>
              <a:rPr sz="3500" dirty="0" err="1">
                <a:latin typeface="+mj-lt"/>
                <a:cs typeface="Times New Roman" panose="02020603050405020304" pitchFamily="18" charset="0"/>
              </a:rPr>
              <a:t>lần</a:t>
            </a:r>
            <a:r>
              <a:rPr sz="3500" dirty="0">
                <a:latin typeface="+mj-lt"/>
                <a:cs typeface="Times New Roman" panose="02020603050405020304" pitchFamily="18" charset="0"/>
              </a:rPr>
              <a:t>.</a:t>
            </a:r>
          </a:p>
        </p:txBody>
      </p:sp>
      <p:sp>
        <p:nvSpPr>
          <p:cNvPr id="4" name="TextBox 3"/>
          <p:cNvSpPr txBox="1"/>
          <p:nvPr/>
        </p:nvSpPr>
        <p:spPr>
          <a:xfrm>
            <a:off x="0" y="5860473"/>
            <a:ext cx="9144000" cy="630942"/>
          </a:xfrm>
          <a:prstGeom prst="rect">
            <a:avLst/>
          </a:prstGeom>
          <a:solidFill>
            <a:schemeClr val="bg2"/>
          </a:solidFill>
        </p:spPr>
        <p:txBody>
          <a:bodyPr wrap="square">
            <a:spAutoFit/>
          </a:bodyPr>
          <a:lstStyle/>
          <a:p>
            <a:r>
              <a:rPr sz="3500" b="1" dirty="0">
                <a:solidFill>
                  <a:srgbClr val="FF0000"/>
                </a:solidFill>
                <a:latin typeface="+mj-lt"/>
                <a:cs typeface="Times New Roman" panose="02020603050405020304" pitchFamily="18" charset="0"/>
              </a:rPr>
              <a:t>👉 </a:t>
            </a:r>
            <a:r>
              <a:rPr sz="3500" b="1" dirty="0" err="1">
                <a:solidFill>
                  <a:srgbClr val="FF0000"/>
                </a:solidFill>
                <a:latin typeface="+mj-lt"/>
                <a:cs typeface="Times New Roman" panose="02020603050405020304" pitchFamily="18" charset="0"/>
              </a:rPr>
              <a:t>Đáp</a:t>
            </a:r>
            <a:r>
              <a:rPr sz="3500" b="1" dirty="0">
                <a:solidFill>
                  <a:srgbClr val="FF0000"/>
                </a:solidFill>
                <a:latin typeface="+mj-lt"/>
                <a:cs typeface="Times New Roman" panose="02020603050405020304" pitchFamily="18" charset="0"/>
              </a:rPr>
              <a:t> </a:t>
            </a:r>
            <a:r>
              <a:rPr sz="3500" b="1" dirty="0" err="1">
                <a:solidFill>
                  <a:srgbClr val="FF0000"/>
                </a:solidFill>
                <a:latin typeface="+mj-lt"/>
                <a:cs typeface="Times New Roman" panose="02020603050405020304" pitchFamily="18" charset="0"/>
              </a:rPr>
              <a:t>án</a:t>
            </a:r>
            <a:r>
              <a:rPr sz="3500" b="1" dirty="0">
                <a:solidFill>
                  <a:srgbClr val="FF0000"/>
                </a:solidFill>
                <a:latin typeface="+mj-lt"/>
                <a:cs typeface="Times New Roman" panose="02020603050405020304" pitchFamily="18" charset="0"/>
              </a:rPr>
              <a:t>: </a:t>
            </a:r>
            <a:r>
              <a:rPr sz="3500" b="1" dirty="0" err="1">
                <a:solidFill>
                  <a:srgbClr val="FF0000"/>
                </a:solidFill>
                <a:latin typeface="+mj-lt"/>
                <a:cs typeface="Times New Roman" panose="02020603050405020304" pitchFamily="18" charset="0"/>
              </a:rPr>
              <a:t>Thế</a:t>
            </a:r>
            <a:r>
              <a:rPr sz="3500" b="1" dirty="0">
                <a:solidFill>
                  <a:srgbClr val="FF0000"/>
                </a:solidFill>
                <a:latin typeface="+mj-lt"/>
                <a:cs typeface="Times New Roman" panose="02020603050405020304" pitchFamily="18" charset="0"/>
              </a:rPr>
              <a:t> </a:t>
            </a:r>
            <a:r>
              <a:rPr sz="3500" b="1" dirty="0" err="1">
                <a:solidFill>
                  <a:srgbClr val="FF0000"/>
                </a:solidFill>
                <a:latin typeface="+mj-lt"/>
                <a:cs typeface="Times New Roman" panose="02020603050405020304" pitchFamily="18" charset="0"/>
              </a:rPr>
              <a:t>vận</a:t>
            </a:r>
            <a:r>
              <a:rPr sz="3500" b="1" dirty="0">
                <a:solidFill>
                  <a:srgbClr val="FF0000"/>
                </a:solidFill>
                <a:latin typeface="+mj-lt"/>
                <a:cs typeface="Times New Roman" panose="02020603050405020304" pitchFamily="18" charset="0"/>
              </a:rPr>
              <a:t> </a:t>
            </a:r>
            <a:r>
              <a:rPr sz="3500" b="1" dirty="0" err="1">
                <a:solidFill>
                  <a:srgbClr val="FF0000"/>
                </a:solidFill>
                <a:latin typeface="+mj-lt"/>
                <a:cs typeface="Times New Roman" panose="02020603050405020304" pitchFamily="18" charset="0"/>
              </a:rPr>
              <a:t>hội</a:t>
            </a:r>
            <a:r>
              <a:rPr sz="3500" b="1" dirty="0">
                <a:solidFill>
                  <a:srgbClr val="FF0000"/>
                </a:solidFill>
                <a:latin typeface="+mj-lt"/>
                <a:cs typeface="Times New Roman" panose="02020603050405020304" pitchFamily="18" charset="0"/>
              </a:rPr>
              <a:t> </a:t>
            </a:r>
            <a:r>
              <a:rPr lang="en-US" sz="3500" b="1" dirty="0">
                <a:solidFill>
                  <a:srgbClr val="FF0000"/>
                </a:solidFill>
                <a:latin typeface="+mj-lt"/>
                <a:cs typeface="Times New Roman" panose="02020603050405020304" pitchFamily="18" charset="0"/>
              </a:rPr>
              <a:t>Ô-</a:t>
            </a:r>
            <a:r>
              <a:rPr lang="en-US" sz="3500" b="1" dirty="0" err="1">
                <a:solidFill>
                  <a:srgbClr val="FF0000"/>
                </a:solidFill>
                <a:latin typeface="+mj-lt"/>
                <a:cs typeface="Times New Roman" panose="02020603050405020304" pitchFamily="18" charset="0"/>
              </a:rPr>
              <a:t>lim</a:t>
            </a:r>
            <a:r>
              <a:rPr lang="en-US" sz="3500" b="1" dirty="0">
                <a:solidFill>
                  <a:srgbClr val="FF0000"/>
                </a:solidFill>
                <a:latin typeface="+mj-lt"/>
                <a:cs typeface="Times New Roman" panose="02020603050405020304" pitchFamily="18" charset="0"/>
              </a:rPr>
              <a:t>-</a:t>
            </a:r>
            <a:r>
              <a:rPr lang="en-US" sz="3500" b="1" dirty="0" err="1">
                <a:solidFill>
                  <a:srgbClr val="FF0000"/>
                </a:solidFill>
                <a:latin typeface="+mj-lt"/>
                <a:cs typeface="Times New Roman" panose="02020603050405020304" pitchFamily="18" charset="0"/>
              </a:rPr>
              <a:t>píc</a:t>
            </a:r>
            <a:endParaRPr sz="3500" b="1" dirty="0">
              <a:solidFill>
                <a:srgbClr val="FF0000"/>
              </a:solidFill>
              <a:latin typeface="+mj-lt"/>
              <a:cs typeface="Times New Roman" panose="02020603050405020304" pitchFamily="18" charset="0"/>
            </a:endParaRPr>
          </a:p>
        </p:txBody>
      </p:sp>
      <p:sp>
        <p:nvSpPr>
          <p:cNvPr id="5" name="Rectangle 4"/>
          <p:cNvSpPr/>
          <p:nvPr/>
        </p:nvSpPr>
        <p:spPr>
          <a:xfrm>
            <a:off x="0" y="3631675"/>
            <a:ext cx="12192000" cy="630942"/>
          </a:xfrm>
          <a:prstGeom prst="rect">
            <a:avLst/>
          </a:prstGeom>
          <a:solidFill>
            <a:schemeClr val="bg2"/>
          </a:solidFill>
        </p:spPr>
        <p:txBody>
          <a:bodyPr wrap="square">
            <a:spAutoFit/>
          </a:bodyPr>
          <a:lstStyle/>
          <a:p>
            <a:r>
              <a:rPr lang="vi-VN" sz="3500" dirty="0">
                <a:latin typeface="Calibri" panose="020F0502020204030204" pitchFamily="34" charset="0"/>
                <a:cs typeface="Calibri" panose="020F0502020204030204" pitchFamily="34" charset="0"/>
              </a:rPr>
              <a:t>Gợi ý </a:t>
            </a:r>
            <a:r>
              <a:rPr lang="en-US" sz="3500" dirty="0">
                <a:latin typeface="Calibri" panose="020F0502020204030204" pitchFamily="34" charset="0"/>
                <a:cs typeface="Calibri" panose="020F0502020204030204" pitchFamily="34" charset="0"/>
              </a:rPr>
              <a:t>3</a:t>
            </a:r>
            <a:r>
              <a:rPr lang="vi-VN" sz="3500" dirty="0">
                <a:latin typeface="Calibri" panose="020F0502020204030204" pitchFamily="34" charset="0"/>
                <a:cs typeface="Calibri" panose="020F0502020204030204" pitchFamily="34" charset="0"/>
              </a:rPr>
              <a:t>: Bắt nguồn từ Hy Lạp cổ đại, để tôn vinh các vị thần.</a:t>
            </a:r>
          </a:p>
        </p:txBody>
      </p:sp>
      <p:sp>
        <p:nvSpPr>
          <p:cNvPr id="6" name="Rectangle 5"/>
          <p:cNvSpPr/>
          <p:nvPr/>
        </p:nvSpPr>
        <p:spPr>
          <a:xfrm>
            <a:off x="0" y="2808372"/>
            <a:ext cx="12192000" cy="630942"/>
          </a:xfrm>
          <a:prstGeom prst="rect">
            <a:avLst/>
          </a:prstGeom>
          <a:solidFill>
            <a:schemeClr val="bg2"/>
          </a:solidFill>
        </p:spPr>
        <p:txBody>
          <a:bodyPr wrap="square">
            <a:spAutoFit/>
          </a:bodyPr>
          <a:lstStyle/>
          <a:p>
            <a:r>
              <a:rPr lang="vi-VN" sz="3500" dirty="0">
                <a:latin typeface="Calibri" panose="020F0502020204030204" pitchFamily="34" charset="0"/>
                <a:cs typeface="Calibri" panose="020F0502020204030204" pitchFamily="34" charset="0"/>
              </a:rPr>
              <a:t>Gợi ý </a:t>
            </a:r>
            <a:r>
              <a:rPr lang="en-US" sz="3500" dirty="0">
                <a:latin typeface="Calibri" panose="020F0502020204030204" pitchFamily="34" charset="0"/>
                <a:cs typeface="Calibri" panose="020F0502020204030204" pitchFamily="34" charset="0"/>
              </a:rPr>
              <a:t>2</a:t>
            </a:r>
            <a:r>
              <a:rPr lang="vi-VN" sz="3500" dirty="0">
                <a:latin typeface="Calibri" panose="020F0502020204030204" pitchFamily="34" charset="0"/>
                <a:cs typeface="Calibri" panose="020F0502020204030204" pitchFamily="34" charset="0"/>
              </a:rPr>
              <a:t>: Ban đầu chỉ có nội dung thi chạy.</a:t>
            </a:r>
          </a:p>
        </p:txBody>
      </p:sp>
      <p:sp>
        <p:nvSpPr>
          <p:cNvPr id="7" name="Rectangle 6"/>
          <p:cNvSpPr/>
          <p:nvPr/>
        </p:nvSpPr>
        <p:spPr>
          <a:xfrm>
            <a:off x="0" y="1547620"/>
            <a:ext cx="12192000" cy="1169551"/>
          </a:xfrm>
          <a:prstGeom prst="rect">
            <a:avLst/>
          </a:prstGeom>
          <a:solidFill>
            <a:schemeClr val="bg2"/>
          </a:solidFill>
        </p:spPr>
        <p:txBody>
          <a:bodyPr wrap="square">
            <a:spAutoFit/>
          </a:bodyPr>
          <a:lstStyle/>
          <a:p>
            <a:r>
              <a:rPr lang="vi-VN" sz="3500" dirty="0">
                <a:latin typeface="Calibri" panose="020F0502020204030204" pitchFamily="34" charset="0"/>
                <a:cs typeface="Calibri" panose="020F0502020204030204" pitchFamily="34" charset="0"/>
              </a:rPr>
              <a:t>Gợi ý </a:t>
            </a:r>
            <a:r>
              <a:rPr lang="en-US" sz="3500" dirty="0">
                <a:latin typeface="Calibri" panose="020F0502020204030204" pitchFamily="34" charset="0"/>
                <a:cs typeface="Calibri" panose="020F0502020204030204" pitchFamily="34" charset="0"/>
              </a:rPr>
              <a:t>1</a:t>
            </a:r>
            <a:r>
              <a:rPr lang="vi-VN" sz="3500" dirty="0">
                <a:latin typeface="Calibri" panose="020F0502020204030204" pitchFamily="34" charset="0"/>
                <a:cs typeface="Calibri" panose="020F0502020204030204" pitchFamily="34" charset="0"/>
              </a:rPr>
              <a:t>: Bị cấm một thời gian dưới La Mã, nhưng được khôi phục vào thế kỷ </a:t>
            </a:r>
            <a:r>
              <a:rPr lang="vi-VN" sz="3500" dirty="0" smtClean="0">
                <a:latin typeface="Calibri" panose="020F0502020204030204" pitchFamily="34" charset="0"/>
                <a:cs typeface="Calibri" panose="020F0502020204030204" pitchFamily="34" charset="0"/>
              </a:rPr>
              <a:t>XIX</a:t>
            </a:r>
            <a:endParaRPr lang="en-US" sz="3500" dirty="0">
              <a:latin typeface="Calibri" panose="020F0502020204030204" pitchFamily="34" charset="0"/>
              <a:cs typeface="Calibri" panose="020F0502020204030204" pitchFamily="34" charset="0"/>
            </a:endParaRPr>
          </a:p>
        </p:txBody>
      </p:sp>
      <p:pic>
        <p:nvPicPr>
          <p:cNvPr id="8" name="Picture 7">
            <a:hlinkClick r:id="rId2" action="ppaction://hlinksldjump"/>
          </p:cNvPr>
          <p:cNvPicPr>
            <a:picLocks noChangeAspect="1"/>
          </p:cNvPicPr>
          <p:nvPr/>
        </p:nvPicPr>
        <p:blipFill>
          <a:blip r:embed="rId3"/>
          <a:stretch>
            <a:fillRect/>
          </a:stretch>
        </p:blipFill>
        <p:spPr>
          <a:xfrm rot="1363742">
            <a:off x="10127339" y="-6611"/>
            <a:ext cx="1408338" cy="15289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3429000"/>
            <a:ext cx="9144000" cy="2571750"/>
            <a:chOff x="0" y="0"/>
            <a:chExt cx="24384000" cy="7191237"/>
          </a:xfrm>
        </p:grpSpPr>
        <p:pic>
          <p:nvPicPr>
            <p:cNvPr id="3" name="Picture 3"/>
            <p:cNvPicPr>
              <a:picLocks noChangeAspect="1"/>
            </p:cNvPicPr>
            <p:nvPr/>
          </p:nvPicPr>
          <p:blipFill>
            <a:blip r:embed="rId2"/>
            <a:srcRect l="12670" r="12670"/>
            <a:stretch>
              <a:fillRect/>
            </a:stretch>
          </p:blipFill>
          <p:spPr>
            <a:xfrm>
              <a:off x="0" y="0"/>
              <a:ext cx="8043333" cy="7191237"/>
            </a:xfrm>
            <a:prstGeom prst="rect">
              <a:avLst/>
            </a:prstGeom>
          </p:spPr>
        </p:pic>
        <p:pic>
          <p:nvPicPr>
            <p:cNvPr id="4" name="Picture 4"/>
            <p:cNvPicPr>
              <a:picLocks noChangeAspect="1"/>
            </p:cNvPicPr>
            <p:nvPr/>
          </p:nvPicPr>
          <p:blipFill>
            <a:blip r:embed="rId3"/>
            <a:srcRect r="34568"/>
            <a:stretch>
              <a:fillRect/>
            </a:stretch>
          </p:blipFill>
          <p:spPr>
            <a:xfrm>
              <a:off x="8170333" y="0"/>
              <a:ext cx="8043333" cy="7191237"/>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l="12732" r="12732"/>
            <a:stretch/>
          </p:blipFill>
          <p:spPr>
            <a:xfrm>
              <a:off x="16340667" y="0"/>
              <a:ext cx="8043333" cy="7191237"/>
            </a:xfrm>
            <a:prstGeom prst="rect">
              <a:avLst/>
            </a:prstGeom>
          </p:spPr>
        </p:pic>
      </p:grpSp>
      <p:sp>
        <p:nvSpPr>
          <p:cNvPr id="9" name="TextBox 8">
            <a:extLst>
              <a:ext uri="{FF2B5EF4-FFF2-40B4-BE49-F238E27FC236}">
                <a16:creationId xmlns:a16="http://schemas.microsoft.com/office/drawing/2014/main" id="{9F70B90F-28F2-2540-F978-7A641C5E0325}"/>
              </a:ext>
            </a:extLst>
          </p:cNvPr>
          <p:cNvSpPr txBox="1"/>
          <p:nvPr/>
        </p:nvSpPr>
        <p:spPr>
          <a:xfrm>
            <a:off x="166255" y="129779"/>
            <a:ext cx="12025745" cy="3208571"/>
          </a:xfrm>
          <a:prstGeom prst="rect">
            <a:avLst/>
          </a:prstGeom>
          <a:noFill/>
        </p:spPr>
        <p:txBody>
          <a:bodyPr wrap="square">
            <a:spAutoFit/>
          </a:bodyPr>
          <a:lstStyle/>
          <a:p>
            <a:pPr algn="ctr">
              <a:lnSpc>
                <a:spcPct val="150000"/>
              </a:lnSpc>
            </a:pPr>
            <a:r>
              <a:rPr lang="vi-VN" sz="4500" b="1" dirty="0">
                <a:solidFill>
                  <a:srgbClr val="9DA421"/>
                </a:solidFill>
                <a:latin typeface="Arial" panose="020B0604020202020204" pitchFamily="34" charset="0"/>
                <a:ea typeface="Times New Roman" panose="02020603050405020304" pitchFamily="18" charset="0"/>
                <a:cs typeface="Arial" panose="020B0604020202020204" pitchFamily="34" charset="0"/>
              </a:rPr>
              <a:t>BÀI 5: </a:t>
            </a:r>
            <a:endParaRPr lang="en-US" sz="4500" b="1" dirty="0">
              <a:solidFill>
                <a:srgbClr val="9DA421"/>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vi-VN" sz="4500" b="1" dirty="0">
                <a:latin typeface="Arial" panose="020B0604020202020204" pitchFamily="34" charset="0"/>
                <a:ea typeface="Times New Roman" panose="02020603050405020304" pitchFamily="18" charset="0"/>
                <a:cs typeface="Arial" panose="020B0604020202020204" pitchFamily="34" charset="0"/>
              </a:rPr>
              <a:t>MỘT SỐ NỀN VĂN MINH </a:t>
            </a:r>
            <a:endParaRPr lang="en-US" sz="4500" b="1"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vi-VN" sz="4500" b="1" dirty="0">
                <a:latin typeface="Arial" panose="020B0604020202020204" pitchFamily="34" charset="0"/>
                <a:ea typeface="Times New Roman" panose="02020603050405020304" pitchFamily="18" charset="0"/>
                <a:cs typeface="Arial" panose="020B0604020202020204" pitchFamily="34" charset="0"/>
              </a:rPr>
              <a:t>PHƯƠNG TÂY THỜI CỔ - TRUNG ĐẠI</a:t>
            </a:r>
            <a:endParaRPr lang="en-US" sz="4500" b="1" dirty="0">
              <a:latin typeface="Arial" panose="020B0604020202020204" pitchFamily="34" charset="0"/>
              <a:ea typeface="Times New Roman" panose="02020603050405020304" pitchFamily="18" charset="0"/>
              <a:cs typeface="Arial" panose="020B0604020202020204" pitchFamily="34" charset="0"/>
            </a:endParaRPr>
          </a:p>
        </p:txBody>
      </p:sp>
      <p:sp>
        <p:nvSpPr>
          <p:cNvPr id="7" name="AutoShape 2"/>
          <p:cNvSpPr/>
          <p:nvPr/>
        </p:nvSpPr>
        <p:spPr>
          <a:xfrm>
            <a:off x="0" y="6091399"/>
            <a:ext cx="12192000" cy="785031"/>
          </a:xfrm>
          <a:prstGeom prst="rect">
            <a:avLst/>
          </a:prstGeom>
          <a:solidFill>
            <a:srgbClr val="9DA421">
              <a:alpha val="19608"/>
            </a:srgbClr>
          </a:solidFill>
        </p:spPr>
        <p:txBody>
          <a:bodyPr/>
          <a:lstStyle/>
          <a:p>
            <a:r>
              <a:rPr lang="en-US" dirty="0"/>
              <a:t>c</a:t>
            </a:r>
          </a:p>
        </p:txBody>
      </p:sp>
    </p:spTree>
    <p:extLst>
      <p:ext uri="{BB962C8B-B14F-4D97-AF65-F5344CB8AC3E}">
        <p14:creationId xmlns:p14="http://schemas.microsoft.com/office/powerpoint/2010/main" val="38556676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8179" r="18179"/>
          <a:stretch>
            <a:fillRect/>
          </a:stretch>
        </p:blipFill>
        <p:spPr>
          <a:xfrm>
            <a:off x="6438901" y="0"/>
            <a:ext cx="4229100" cy="6858000"/>
          </a:xfrm>
          <a:prstGeom prst="rect">
            <a:avLst/>
          </a:prstGeom>
        </p:spPr>
      </p:pic>
      <p:sp>
        <p:nvSpPr>
          <p:cNvPr id="7" name="TextBox 16">
            <a:extLst>
              <a:ext uri="{FF2B5EF4-FFF2-40B4-BE49-F238E27FC236}">
                <a16:creationId xmlns:a16="http://schemas.microsoft.com/office/drawing/2014/main" id="{BDDB90C8-2C60-CB26-61AB-4A0F36D9C4FC}"/>
              </a:ext>
            </a:extLst>
          </p:cNvPr>
          <p:cNvSpPr txBox="1"/>
          <p:nvPr/>
        </p:nvSpPr>
        <p:spPr>
          <a:xfrm>
            <a:off x="1823489" y="373460"/>
            <a:ext cx="4267200" cy="551433"/>
          </a:xfrm>
          <a:prstGeom prst="rect">
            <a:avLst/>
          </a:prstGeom>
        </p:spPr>
        <p:txBody>
          <a:bodyPr wrap="square" lIns="0" tIns="0" rIns="0" bIns="0" rtlCol="0" anchor="t">
            <a:spAutoFit/>
          </a:bodyPr>
          <a:lstStyle/>
          <a:p>
            <a:pPr algn="ctr">
              <a:lnSpc>
                <a:spcPts val="4320"/>
              </a:lnSpc>
            </a:pPr>
            <a:r>
              <a:rPr lang="en-US" sz="3300" b="1" dirty="0">
                <a:latin typeface="Arial" panose="020B0604020202020204" pitchFamily="34" charset="0"/>
                <a:cs typeface="Arial" panose="020B0604020202020204" pitchFamily="34" charset="0"/>
              </a:rPr>
              <a:t>NỘI DUNG BÀI HỌC</a:t>
            </a:r>
          </a:p>
        </p:txBody>
      </p:sp>
      <p:grpSp>
        <p:nvGrpSpPr>
          <p:cNvPr id="17" name="Group 16">
            <a:extLst>
              <a:ext uri="{FF2B5EF4-FFF2-40B4-BE49-F238E27FC236}">
                <a16:creationId xmlns:a16="http://schemas.microsoft.com/office/drawing/2014/main" id="{C9C3F6AA-05F2-365D-6EA0-A0D9A04071DA}"/>
              </a:ext>
            </a:extLst>
          </p:cNvPr>
          <p:cNvGrpSpPr/>
          <p:nvPr/>
        </p:nvGrpSpPr>
        <p:grpSpPr>
          <a:xfrm>
            <a:off x="1714500" y="1653341"/>
            <a:ext cx="4572000" cy="2004258"/>
            <a:chOff x="609600" y="3424385"/>
            <a:chExt cx="9144000" cy="2176315"/>
          </a:xfrm>
        </p:grpSpPr>
        <p:sp>
          <p:nvSpPr>
            <p:cNvPr id="16" name="Rectangle 15">
              <a:extLst>
                <a:ext uri="{FF2B5EF4-FFF2-40B4-BE49-F238E27FC236}">
                  <a16:creationId xmlns:a16="http://schemas.microsoft.com/office/drawing/2014/main" id="{0712F3B7-A3BB-254C-BF97-E60475FA7377}"/>
                </a:ext>
              </a:extLst>
            </p:cNvPr>
            <p:cNvSpPr/>
            <p:nvPr/>
          </p:nvSpPr>
          <p:spPr>
            <a:xfrm>
              <a:off x="609600" y="3771900"/>
              <a:ext cx="9144000" cy="1828800"/>
            </a:xfrm>
            <a:prstGeom prst="rect">
              <a:avLst/>
            </a:prstGeom>
            <a:solidFill>
              <a:srgbClr val="DBE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Arial" panose="020B0604020202020204" pitchFamily="34" charset="0"/>
                  <a:cs typeface="Arial" panose="020B0604020202020204" pitchFamily="34" charset="0"/>
                </a:rPr>
                <a:t>T</a:t>
              </a:r>
              <a:r>
                <a:rPr lang="vi-VN" sz="3000" dirty="0">
                  <a:solidFill>
                    <a:schemeClr val="tx1"/>
                  </a:solidFill>
                  <a:latin typeface="Arial" panose="020B0604020202020204" pitchFamily="34" charset="0"/>
                  <a:cs typeface="Arial" panose="020B0604020202020204" pitchFamily="34" charset="0"/>
                </a:rPr>
                <a:t>hành tựu tiêu biểu của v</a:t>
              </a:r>
              <a:r>
                <a:rPr lang="en-US" sz="3000" dirty="0" err="1">
                  <a:solidFill>
                    <a:schemeClr val="tx1"/>
                  </a:solidFill>
                  <a:latin typeface="Arial" panose="020B0604020202020204" pitchFamily="34" charset="0"/>
                  <a:cs typeface="Arial" panose="020B0604020202020204" pitchFamily="34" charset="0"/>
                </a:rPr>
                <a:t>ăn</a:t>
              </a:r>
              <a:r>
                <a:rPr lang="en-US" sz="3000" dirty="0">
                  <a:solidFill>
                    <a:schemeClr val="tx1"/>
                  </a:solidFill>
                  <a:latin typeface="Arial" panose="020B0604020202020204" pitchFamily="34" charset="0"/>
                  <a:cs typeface="Arial" panose="020B0604020202020204" pitchFamily="34" charset="0"/>
                </a:rPr>
                <a:t> minh </a:t>
              </a:r>
              <a:r>
                <a:rPr lang="en-US" sz="3000" dirty="0" err="1">
                  <a:solidFill>
                    <a:schemeClr val="tx1"/>
                  </a:solidFill>
                  <a:latin typeface="Arial" panose="020B0604020202020204" pitchFamily="34" charset="0"/>
                  <a:cs typeface="Arial" panose="020B0604020202020204" pitchFamily="34" charset="0"/>
                </a:rPr>
                <a:t>Hy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Lạp</a:t>
              </a:r>
              <a:r>
                <a:rPr lang="en-US" sz="3000" dirty="0">
                  <a:solidFill>
                    <a:schemeClr val="tx1"/>
                  </a:solidFill>
                  <a:latin typeface="Arial" panose="020B0604020202020204" pitchFamily="34" charset="0"/>
                  <a:cs typeface="Arial" panose="020B0604020202020204" pitchFamily="34" charset="0"/>
                </a:rPr>
                <a:t> – La </a:t>
              </a:r>
              <a:r>
                <a:rPr lang="en-US" sz="3000" dirty="0" err="1">
                  <a:solidFill>
                    <a:schemeClr val="tx1"/>
                  </a:solidFill>
                  <a:latin typeface="Arial" panose="020B0604020202020204" pitchFamily="34" charset="0"/>
                  <a:cs typeface="Arial" panose="020B0604020202020204" pitchFamily="34" charset="0"/>
                </a:rPr>
                <a:t>Mã</a:t>
              </a:r>
              <a:r>
                <a:rPr lang="en-US" sz="3000" dirty="0">
                  <a:solidFill>
                    <a:schemeClr val="tx1"/>
                  </a:solidFill>
                  <a:latin typeface="Arial" panose="020B0604020202020204" pitchFamily="34" charset="0"/>
                  <a:cs typeface="Arial" panose="020B0604020202020204" pitchFamily="34" charset="0"/>
                </a:rPr>
                <a:t> </a:t>
              </a:r>
              <a:r>
                <a:rPr lang="vi-VN" sz="3000" dirty="0">
                  <a:solidFill>
                    <a:schemeClr val="tx1"/>
                  </a:solidFill>
                  <a:latin typeface="Arial" panose="020B0604020202020204" pitchFamily="34" charset="0"/>
                  <a:cs typeface="Arial" panose="020B0604020202020204" pitchFamily="34" charset="0"/>
                </a:rPr>
                <a:t>thời </a:t>
              </a:r>
              <a:r>
                <a:rPr lang="en-US" sz="3000" dirty="0" err="1">
                  <a:solidFill>
                    <a:schemeClr val="tx1"/>
                  </a:solidFill>
                  <a:latin typeface="Arial" panose="020B0604020202020204" pitchFamily="34" charset="0"/>
                  <a:cs typeface="Arial" panose="020B0604020202020204" pitchFamily="34" charset="0"/>
                </a:rPr>
                <a:t>cổ</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đại</a:t>
              </a:r>
              <a:endParaRPr lang="en-US" sz="3000" dirty="0">
                <a:solidFill>
                  <a:schemeClr val="tx1"/>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AC57AEA5-9056-A96E-6F1A-7D8E8C5CBB63}"/>
                </a:ext>
              </a:extLst>
            </p:cNvPr>
            <p:cNvSpPr/>
            <p:nvPr/>
          </p:nvSpPr>
          <p:spPr>
            <a:xfrm>
              <a:off x="4587240" y="3424385"/>
              <a:ext cx="1188720" cy="637074"/>
            </a:xfrm>
            <a:prstGeom prst="ellipse">
              <a:avLst/>
            </a:prstGeom>
            <a:solidFill>
              <a:srgbClr val="9DA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Arial" panose="020B0604020202020204" pitchFamily="34" charset="0"/>
                  <a:cs typeface="Arial" panose="020B0604020202020204" pitchFamily="34" charset="0"/>
                </a:rPr>
                <a:t>1</a:t>
              </a:r>
            </a:p>
          </p:txBody>
        </p:sp>
      </p:grpSp>
      <p:grpSp>
        <p:nvGrpSpPr>
          <p:cNvPr id="18" name="Group 17">
            <a:extLst>
              <a:ext uri="{FF2B5EF4-FFF2-40B4-BE49-F238E27FC236}">
                <a16:creationId xmlns:a16="http://schemas.microsoft.com/office/drawing/2014/main" id="{03A678DE-7EDB-01E2-9927-34BDDFDACA4C}"/>
              </a:ext>
            </a:extLst>
          </p:cNvPr>
          <p:cNvGrpSpPr/>
          <p:nvPr/>
        </p:nvGrpSpPr>
        <p:grpSpPr>
          <a:xfrm>
            <a:off x="1714500" y="3977640"/>
            <a:ext cx="4572000" cy="2201486"/>
            <a:chOff x="609600" y="2887980"/>
            <a:chExt cx="9144000" cy="4402972"/>
          </a:xfrm>
        </p:grpSpPr>
        <p:sp>
          <p:nvSpPr>
            <p:cNvPr id="19" name="Rectangle 18">
              <a:extLst>
                <a:ext uri="{FF2B5EF4-FFF2-40B4-BE49-F238E27FC236}">
                  <a16:creationId xmlns:a16="http://schemas.microsoft.com/office/drawing/2014/main" id="{32E070F6-CF13-3FF0-38B5-E6561C01937B}"/>
                </a:ext>
              </a:extLst>
            </p:cNvPr>
            <p:cNvSpPr/>
            <p:nvPr/>
          </p:nvSpPr>
          <p:spPr>
            <a:xfrm>
              <a:off x="609600" y="3771898"/>
              <a:ext cx="9144000" cy="3519054"/>
            </a:xfrm>
            <a:prstGeom prst="rect">
              <a:avLst/>
            </a:prstGeom>
            <a:solidFill>
              <a:srgbClr val="DBE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Arial" panose="020B0604020202020204" pitchFamily="34" charset="0"/>
                  <a:cs typeface="Arial" panose="020B0604020202020204" pitchFamily="34" charset="0"/>
                </a:rPr>
                <a:t>T</a:t>
              </a:r>
              <a:r>
                <a:rPr lang="vi-VN" sz="3000" dirty="0">
                  <a:solidFill>
                    <a:schemeClr val="tx1"/>
                  </a:solidFill>
                  <a:latin typeface="Arial" panose="020B0604020202020204" pitchFamily="34" charset="0"/>
                  <a:cs typeface="Arial" panose="020B0604020202020204" pitchFamily="34" charset="0"/>
                </a:rPr>
                <a:t>hành tựu tiêu biểu của v</a:t>
              </a:r>
              <a:r>
                <a:rPr lang="en-US" sz="3000" dirty="0" err="1">
                  <a:solidFill>
                    <a:schemeClr val="tx1"/>
                  </a:solidFill>
                  <a:latin typeface="Arial" panose="020B0604020202020204" pitchFamily="34" charset="0"/>
                  <a:cs typeface="Arial" panose="020B0604020202020204" pitchFamily="34" charset="0"/>
                </a:rPr>
                <a:t>ăn</a:t>
              </a:r>
              <a:r>
                <a:rPr lang="en-US" sz="3000" dirty="0">
                  <a:solidFill>
                    <a:schemeClr val="tx1"/>
                  </a:solidFill>
                  <a:latin typeface="Arial" panose="020B0604020202020204" pitchFamily="34" charset="0"/>
                  <a:cs typeface="Arial" panose="020B0604020202020204" pitchFamily="34" charset="0"/>
                </a:rPr>
                <a:t> minh </a:t>
              </a:r>
              <a:r>
                <a:rPr lang="en-US" sz="3000" dirty="0" err="1">
                  <a:solidFill>
                    <a:schemeClr val="tx1"/>
                  </a:solidFill>
                  <a:latin typeface="Arial" panose="020B0604020202020204" pitchFamily="34" charset="0"/>
                  <a:cs typeface="Arial" panose="020B0604020202020204" pitchFamily="34" charset="0"/>
                </a:rPr>
                <a:t>thời</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Phục</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hưng</a:t>
              </a:r>
              <a:endParaRPr lang="en-US" sz="3000" dirty="0">
                <a:solidFill>
                  <a:schemeClr val="tx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5BCB5808-8404-5F93-605A-C6730F10710D}"/>
                </a:ext>
              </a:extLst>
            </p:cNvPr>
            <p:cNvSpPr/>
            <p:nvPr/>
          </p:nvSpPr>
          <p:spPr>
            <a:xfrm>
              <a:off x="4587240" y="2887980"/>
              <a:ext cx="1188720" cy="1188720"/>
            </a:xfrm>
            <a:prstGeom prst="ellipse">
              <a:avLst/>
            </a:prstGeom>
            <a:solidFill>
              <a:srgbClr val="9DA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1768858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481253-9F75-F2AA-4FD2-779D43B1F3FC}"/>
              </a:ext>
            </a:extLst>
          </p:cNvPr>
          <p:cNvSpPr/>
          <p:nvPr/>
        </p:nvSpPr>
        <p:spPr>
          <a:xfrm>
            <a:off x="1486495" y="37503"/>
            <a:ext cx="9219010" cy="1231106"/>
          </a:xfrm>
          <a:prstGeom prst="rect">
            <a:avLst/>
          </a:prstGeom>
        </p:spPr>
        <p:txBody>
          <a:bodyPr wrap="square">
            <a:spAutoFit/>
          </a:bodyPr>
          <a:lstStyle/>
          <a:p>
            <a:pPr algn="ctr" defTabSz="914378">
              <a:buClr>
                <a:srgbClr val="000000"/>
              </a:buClr>
              <a:defRPr/>
            </a:pPr>
            <a:r>
              <a:rPr lang="en-US" sz="3700" b="1" kern="0" dirty="0">
                <a:solidFill>
                  <a:srgbClr val="A01127"/>
                </a:solidFill>
                <a:latin typeface="Arial" panose="020B0604020202020204" pitchFamily="34" charset="0"/>
                <a:cs typeface="Arial" panose="020B0604020202020204" pitchFamily="34" charset="0"/>
                <a:sym typeface="PT Serif"/>
              </a:rPr>
              <a:t>BÀI 5: </a:t>
            </a:r>
            <a:r>
              <a:rPr lang="vi-VN" sz="3700" b="1" kern="0" dirty="0">
                <a:solidFill>
                  <a:srgbClr val="A01127"/>
                </a:solidFill>
                <a:latin typeface="Arial" panose="020B0604020202020204" pitchFamily="34" charset="0"/>
                <a:cs typeface="Arial" panose="020B0604020202020204" pitchFamily="34" charset="0"/>
                <a:sym typeface="PT Serif"/>
              </a:rPr>
              <a:t>MỘT SỐ NỀN VĂN MINH PHƯƠNG TÂY THỜI CỔ - TRUNG ĐẠI</a:t>
            </a:r>
          </a:p>
        </p:txBody>
      </p:sp>
      <p:sp>
        <p:nvSpPr>
          <p:cNvPr id="6" name="Rectangle 5"/>
          <p:cNvSpPr/>
          <p:nvPr/>
        </p:nvSpPr>
        <p:spPr>
          <a:xfrm>
            <a:off x="350980" y="1330255"/>
            <a:ext cx="11841019" cy="1169551"/>
          </a:xfrm>
          <a:prstGeom prst="rect">
            <a:avLst/>
          </a:prstGeom>
        </p:spPr>
        <p:txBody>
          <a:bodyPr wrap="square">
            <a:spAutoFit/>
          </a:bodyPr>
          <a:lstStyle/>
          <a:p>
            <a:pPr algn="just"/>
            <a:r>
              <a:rPr lang="en-US" sz="3500" b="1" u="sng" dirty="0">
                <a:solidFill>
                  <a:srgbClr val="0070C0"/>
                </a:solidFill>
                <a:latin typeface="Arial" panose="020B0604020202020204" pitchFamily="34" charset="0"/>
                <a:cs typeface="Arial" panose="020B0604020202020204" pitchFamily="34" charset="0"/>
              </a:rPr>
              <a:t>1. </a:t>
            </a:r>
            <a:r>
              <a:rPr lang="en-US" sz="3500" b="1" u="sng" dirty="0" err="1">
                <a:solidFill>
                  <a:srgbClr val="0070C0"/>
                </a:solidFill>
                <a:latin typeface="Arial" panose="020B0604020202020204" pitchFamily="34" charset="0"/>
                <a:cs typeface="Arial" panose="020B0604020202020204" pitchFamily="34" charset="0"/>
              </a:rPr>
              <a:t>Thành</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tựu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tiêu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biểu</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của</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văn</a:t>
            </a:r>
            <a:r>
              <a:rPr lang="en-US" sz="3500" b="1" u="sng" dirty="0">
                <a:solidFill>
                  <a:srgbClr val="0070C0"/>
                </a:solidFill>
                <a:latin typeface="Arial" panose="020B0604020202020204" pitchFamily="34" charset="0"/>
                <a:cs typeface="Arial" panose="020B0604020202020204" pitchFamily="34" charset="0"/>
              </a:rPr>
              <a:t> minh </a:t>
            </a:r>
            <a:r>
              <a:rPr lang="en-US" sz="3500" b="1" u="sng" dirty="0" err="1">
                <a:solidFill>
                  <a:srgbClr val="0070C0"/>
                </a:solidFill>
                <a:latin typeface="Arial" panose="020B0604020202020204" pitchFamily="34" charset="0"/>
                <a:cs typeface="Arial" panose="020B0604020202020204" pitchFamily="34" charset="0"/>
              </a:rPr>
              <a:t>Hy</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Lạp</a:t>
            </a:r>
            <a:r>
              <a:rPr lang="en-US" sz="3500" b="1" u="sng" dirty="0">
                <a:solidFill>
                  <a:srgbClr val="0070C0"/>
                </a:solidFill>
                <a:latin typeface="Arial" panose="020B0604020202020204" pitchFamily="34" charset="0"/>
                <a:cs typeface="Arial" panose="020B0604020202020204" pitchFamily="34" charset="0"/>
              </a:rPr>
              <a:t> - La </a:t>
            </a:r>
            <a:r>
              <a:rPr lang="en-US" sz="3500" b="1" u="sng" dirty="0" err="1">
                <a:solidFill>
                  <a:srgbClr val="0070C0"/>
                </a:solidFill>
                <a:latin typeface="Arial" panose="020B0604020202020204" pitchFamily="34" charset="0"/>
                <a:cs typeface="Arial" panose="020B0604020202020204" pitchFamily="34" charset="0"/>
              </a:rPr>
              <a:t>Mã</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thời</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cổ</a:t>
            </a:r>
            <a:r>
              <a:rPr lang="en-US" sz="3500" b="1" u="sng" dirty="0">
                <a:solidFill>
                  <a:srgbClr val="0070C0"/>
                </a:solidFill>
                <a:latin typeface="Arial" panose="020B0604020202020204" pitchFamily="34" charset="0"/>
                <a:cs typeface="Arial" panose="020B0604020202020204" pitchFamily="34" charset="0"/>
              </a:rPr>
              <a:t> </a:t>
            </a:r>
            <a:r>
              <a:rPr lang="en-US" sz="3500" b="1" u="sng" dirty="0" err="1">
                <a:solidFill>
                  <a:srgbClr val="0070C0"/>
                </a:solidFill>
                <a:latin typeface="Arial" panose="020B0604020202020204" pitchFamily="34" charset="0"/>
                <a:cs typeface="Arial" panose="020B0604020202020204" pitchFamily="34" charset="0"/>
              </a:rPr>
              <a:t>đại</a:t>
            </a:r>
            <a:endParaRPr lang="en-US" sz="3500" b="1"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7336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2029</Words>
  <Application>Microsoft Office PowerPoint</Application>
  <PresentationFormat>Widescreen</PresentationFormat>
  <Paragraphs>187</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Cambria</vt:lpstr>
      <vt:lpstr>PT Serif</vt:lpstr>
      <vt:lpstr>Times New Roman</vt:lpstr>
      <vt:lpstr>Office Theme</vt:lpstr>
      <vt:lpstr>PowerPoint Presentation</vt:lpstr>
      <vt:lpstr>Trò chơi: Tôi là ai?</vt:lpstr>
      <vt:lpstr>Luật chơi “ TÔI LÀ AI”</vt:lpstr>
      <vt:lpstr>Lượt chơi 1: Tìm nhân vật</vt:lpstr>
      <vt:lpstr>Lượt chơi 2: Tìm công trình</vt:lpstr>
      <vt:lpstr>Lượt chơi 3: Tìm sự kiện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Trò chơi: Tôi là ai?</dc:title>
  <dc:subject/>
  <dc:creator>Admin</dc:creator>
  <cp:keywords/>
  <dc:description>generated using python-pptx</dc:description>
  <cp:lastModifiedBy>Admin</cp:lastModifiedBy>
  <cp:revision>86</cp:revision>
  <dcterms:created xsi:type="dcterms:W3CDTF">2013-01-27T09:14:16Z</dcterms:created>
  <dcterms:modified xsi:type="dcterms:W3CDTF">2025-10-01T04:54:27Z</dcterms:modified>
  <cp:category/>
</cp:coreProperties>
</file>