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56" r:id="rId3"/>
    <p:sldId id="281" r:id="rId4"/>
    <p:sldId id="320" r:id="rId5"/>
    <p:sldId id="274" r:id="rId6"/>
    <p:sldId id="278" r:id="rId7"/>
    <p:sldId id="258" r:id="rId8"/>
    <p:sldId id="284" r:id="rId9"/>
    <p:sldId id="285" r:id="rId10"/>
    <p:sldId id="287" r:id="rId11"/>
    <p:sldId id="286" r:id="rId12"/>
    <p:sldId id="321" r:id="rId13"/>
    <p:sldId id="288" r:id="rId14"/>
    <p:sldId id="289" r:id="rId15"/>
    <p:sldId id="270" r:id="rId16"/>
    <p:sldId id="322" r:id="rId17"/>
    <p:sldId id="324" r:id="rId18"/>
    <p:sldId id="298" r:id="rId19"/>
    <p:sldId id="295" r:id="rId20"/>
    <p:sldId id="325" r:id="rId21"/>
    <p:sldId id="326" r:id="rId22"/>
    <p:sldId id="296" r:id="rId23"/>
    <p:sldId id="328" r:id="rId24"/>
    <p:sldId id="283" r:id="rId25"/>
    <p:sldId id="327" r:id="rId26"/>
    <p:sldId id="266" r:id="rId27"/>
    <p:sldId id="305" r:id="rId28"/>
    <p:sldId id="302" r:id="rId29"/>
    <p:sldId id="329" r:id="rId30"/>
    <p:sldId id="264" r:id="rId31"/>
    <p:sldId id="303" r:id="rId32"/>
    <p:sldId id="301" r:id="rId33"/>
    <p:sldId id="306" r:id="rId34"/>
    <p:sldId id="262" r:id="rId35"/>
    <p:sldId id="307" r:id="rId36"/>
    <p:sldId id="330" r:id="rId37"/>
    <p:sldId id="282" r:id="rId38"/>
  </p:sldIdLst>
  <p:sldSz cx="18288000" cy="10287000"/>
  <p:notesSz cx="6858000" cy="9144000"/>
  <p:embeddedFontLst>
    <p:embeddedFont>
      <p:font typeface="Cambria Math" panose="0204050305040603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A45"/>
    <a:srgbClr val="1264AB"/>
    <a:srgbClr val="567182"/>
    <a:srgbClr val="DA6325"/>
    <a:srgbClr val="D2E2E7"/>
    <a:srgbClr val="FFE989"/>
    <a:srgbClr val="FFFF66"/>
    <a:srgbClr val="FFE0D1"/>
    <a:srgbClr val="FFD7C4"/>
    <a:srgbClr val="FB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342" autoAdjust="0"/>
    <p:restoredTop sz="94622" autoAdjust="0"/>
  </p:normalViewPr>
  <p:slideViewPr>
    <p:cSldViewPr>
      <p:cViewPr varScale="1">
        <p:scale>
          <a:sx n="41" d="100"/>
          <a:sy n="41" d="100"/>
        </p:scale>
        <p:origin x="3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50BB7-A826-4436-AC79-362FE8D93151}"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EA3A4-751D-489E-A178-CC09829DC545}" type="slidenum">
              <a:rPr lang="en-US" smtClean="0"/>
              <a:t>‹#›</a:t>
            </a:fld>
            <a:endParaRPr lang="en-US"/>
          </a:p>
        </p:txBody>
      </p:sp>
    </p:spTree>
    <p:extLst>
      <p:ext uri="{BB962C8B-B14F-4D97-AF65-F5344CB8AC3E}">
        <p14:creationId xmlns:p14="http://schemas.microsoft.com/office/powerpoint/2010/main" val="423379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EA3A4-751D-489E-A178-CC09829DC545}" type="slidenum">
              <a:rPr lang="en-US" smtClean="0"/>
              <a:t>11</a:t>
            </a:fld>
            <a:endParaRPr lang="en-US"/>
          </a:p>
        </p:txBody>
      </p:sp>
    </p:spTree>
    <p:extLst>
      <p:ext uri="{BB962C8B-B14F-4D97-AF65-F5344CB8AC3E}">
        <p14:creationId xmlns:p14="http://schemas.microsoft.com/office/powerpoint/2010/main" val="110948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EA3A4-751D-489E-A178-CC09829DC545}" type="slidenum">
              <a:rPr lang="en-US" smtClean="0"/>
              <a:t>13</a:t>
            </a:fld>
            <a:endParaRPr lang="en-US"/>
          </a:p>
        </p:txBody>
      </p:sp>
    </p:spTree>
    <p:extLst>
      <p:ext uri="{BB962C8B-B14F-4D97-AF65-F5344CB8AC3E}">
        <p14:creationId xmlns:p14="http://schemas.microsoft.com/office/powerpoint/2010/main" val="56833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EA3A4-751D-489E-A178-CC09829DC545}" type="slidenum">
              <a:rPr lang="en-US" smtClean="0"/>
              <a:t>14</a:t>
            </a:fld>
            <a:endParaRPr lang="en-US"/>
          </a:p>
        </p:txBody>
      </p:sp>
    </p:spTree>
    <p:extLst>
      <p:ext uri="{BB962C8B-B14F-4D97-AF65-F5344CB8AC3E}">
        <p14:creationId xmlns:p14="http://schemas.microsoft.com/office/powerpoint/2010/main" val="3457664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EA3A4-751D-489E-A178-CC09829DC545}" type="slidenum">
              <a:rPr lang="en-US" smtClean="0"/>
              <a:t>18</a:t>
            </a:fld>
            <a:endParaRPr lang="en-US"/>
          </a:p>
        </p:txBody>
      </p:sp>
    </p:spTree>
    <p:extLst>
      <p:ext uri="{BB962C8B-B14F-4D97-AF65-F5344CB8AC3E}">
        <p14:creationId xmlns:p14="http://schemas.microsoft.com/office/powerpoint/2010/main" val="324588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1407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14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7925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8201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746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07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6702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500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408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17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469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6560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56.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2.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0" y="7639248"/>
            <a:ext cx="19019650" cy="3230761"/>
            <a:chOff x="0" y="-38100"/>
            <a:chExt cx="5201988" cy="850900"/>
          </a:xfrm>
        </p:grpSpPr>
        <p:sp>
          <p:nvSpPr>
            <p:cNvPr id="16" name="Freeform 16"/>
            <p:cNvSpPr/>
            <p:nvPr/>
          </p:nvSpPr>
          <p:spPr>
            <a:xfrm>
              <a:off x="0" y="47141"/>
              <a:ext cx="5001877" cy="612108"/>
            </a:xfrm>
            <a:custGeom>
              <a:avLst/>
              <a:gdLst/>
              <a:ahLst/>
              <a:cxnLst/>
              <a:rect l="l" t="t" r="r" b="b"/>
              <a:pathLst>
                <a:path w="5201988" h="812800">
                  <a:moveTo>
                    <a:pt x="0" y="0"/>
                  </a:moveTo>
                  <a:lnTo>
                    <a:pt x="5201988" y="0"/>
                  </a:lnTo>
                  <a:lnTo>
                    <a:pt x="5201988" y="812800"/>
                  </a:lnTo>
                  <a:lnTo>
                    <a:pt x="0" y="812800"/>
                  </a:lnTo>
                  <a:close/>
                </a:path>
              </a:pathLst>
            </a:custGeom>
            <a:solidFill>
              <a:srgbClr val="334951"/>
            </a:solidFill>
          </p:spPr>
          <p:txBody>
            <a:bodyPr/>
            <a:lstStyle/>
            <a:p>
              <a:endParaRPr lang="en-US"/>
            </a:p>
          </p:txBody>
        </p:sp>
        <p:sp>
          <p:nvSpPr>
            <p:cNvPr id="17" name="TextBox 17"/>
            <p:cNvSpPr txBox="1"/>
            <p:nvPr/>
          </p:nvSpPr>
          <p:spPr>
            <a:xfrm>
              <a:off x="0" y="-38100"/>
              <a:ext cx="5201988" cy="8509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714499" y="1979003"/>
            <a:ext cx="14859000" cy="3681777"/>
          </a:xfrm>
          <a:prstGeom prst="rect">
            <a:avLst/>
          </a:prstGeom>
        </p:spPr>
        <p:txBody>
          <a:bodyPr wrap="square" lIns="0" tIns="0" rIns="0" bIns="0" rtlCol="0" anchor="t">
            <a:spAutoFit/>
          </a:bodyPr>
          <a:lstStyle/>
          <a:p>
            <a:pPr algn="ctr">
              <a:lnSpc>
                <a:spcPct val="150000"/>
              </a:lnSpc>
            </a:pPr>
            <a:r>
              <a:rPr lang="en-US" sz="8500" b="1" dirty="0">
                <a:solidFill>
                  <a:srgbClr val="173A45"/>
                </a:solidFill>
                <a:latin typeface="Arial" panose="020B0604020202020204" pitchFamily="34" charset="0"/>
                <a:ea typeface="Eastman Grotesque Bold"/>
                <a:cs typeface="Arial" panose="020B0604020202020204" pitchFamily="34" charset="0"/>
                <a:sym typeface="Eastman Grotesque Bold"/>
              </a:rPr>
              <a:t>CHÀO MỪNG CÁC EM </a:t>
            </a:r>
          </a:p>
          <a:p>
            <a:pPr algn="ctr">
              <a:lnSpc>
                <a:spcPct val="150000"/>
              </a:lnSpc>
            </a:pPr>
            <a:r>
              <a:rPr lang="en-US" sz="8500" b="1" dirty="0">
                <a:solidFill>
                  <a:srgbClr val="173A45"/>
                </a:solidFill>
                <a:latin typeface="Arial" panose="020B0604020202020204" pitchFamily="34" charset="0"/>
                <a:ea typeface="Eastman Grotesque Bold"/>
                <a:cs typeface="Arial" panose="020B0604020202020204" pitchFamily="34" charset="0"/>
                <a:sym typeface="Eastman Grotesque Bold"/>
              </a:rPr>
              <a:t>ĐẾN VỚI LỚP HỌC MÔN LÍ!</a:t>
            </a:r>
          </a:p>
        </p:txBody>
      </p:sp>
      <p:pic>
        <p:nvPicPr>
          <p:cNvPr id="25" name="Picture 24">
            <a:extLst>
              <a:ext uri="{FF2B5EF4-FFF2-40B4-BE49-F238E27FC236}">
                <a16:creationId xmlns:a16="http://schemas.microsoft.com/office/drawing/2014/main" id="{7D277DC6-CBB3-2D0E-820F-2E7115D5CDA3}"/>
              </a:ext>
            </a:extLst>
          </p:cNvPr>
          <p:cNvPicPr>
            <a:picLocks noChangeAspect="1"/>
          </p:cNvPicPr>
          <p:nvPr/>
        </p:nvPicPr>
        <p:blipFill>
          <a:blip r:embed="rId2"/>
          <a:stretch>
            <a:fillRect/>
          </a:stretch>
        </p:blipFill>
        <p:spPr>
          <a:xfrm>
            <a:off x="12039600" y="6057325"/>
            <a:ext cx="5608806" cy="3535986"/>
          </a:xfrm>
          <a:prstGeom prst="rect">
            <a:avLst/>
          </a:prstGeom>
        </p:spPr>
      </p:pic>
      <p:pic>
        <p:nvPicPr>
          <p:cNvPr id="37" name="Picture 36">
            <a:extLst>
              <a:ext uri="{FF2B5EF4-FFF2-40B4-BE49-F238E27FC236}">
                <a16:creationId xmlns:a16="http://schemas.microsoft.com/office/drawing/2014/main" id="{D7286930-280E-C7FC-8C8F-0DC805AE185D}"/>
              </a:ext>
            </a:extLst>
          </p:cNvPr>
          <p:cNvPicPr>
            <a:picLocks noChangeAspect="1"/>
          </p:cNvPicPr>
          <p:nvPr/>
        </p:nvPicPr>
        <p:blipFill>
          <a:blip r:embed="rId3"/>
          <a:stretch>
            <a:fillRect/>
          </a:stretch>
        </p:blipFill>
        <p:spPr>
          <a:xfrm>
            <a:off x="1078405" y="1174857"/>
            <a:ext cx="1152244" cy="1249788"/>
          </a:xfrm>
          <a:prstGeom prst="rect">
            <a:avLst/>
          </a:prstGeom>
        </p:spPr>
      </p:pic>
      <p:pic>
        <p:nvPicPr>
          <p:cNvPr id="38" name="Picture 37">
            <a:extLst>
              <a:ext uri="{FF2B5EF4-FFF2-40B4-BE49-F238E27FC236}">
                <a16:creationId xmlns:a16="http://schemas.microsoft.com/office/drawing/2014/main" id="{7BF2CF3F-E5C0-71D7-AD5F-C9C86037F2B3}"/>
              </a:ext>
            </a:extLst>
          </p:cNvPr>
          <p:cNvPicPr>
            <a:picLocks noChangeAspect="1"/>
          </p:cNvPicPr>
          <p:nvPr/>
        </p:nvPicPr>
        <p:blipFill>
          <a:blip r:embed="rId4"/>
          <a:stretch>
            <a:fillRect/>
          </a:stretch>
        </p:blipFill>
        <p:spPr>
          <a:xfrm>
            <a:off x="1078405" y="6224321"/>
            <a:ext cx="1609490" cy="1072993"/>
          </a:xfrm>
          <a:prstGeom prst="rect">
            <a:avLst/>
          </a:prstGeom>
        </p:spPr>
      </p:pic>
      <p:pic>
        <p:nvPicPr>
          <p:cNvPr id="44" name="Picture 43">
            <a:extLst>
              <a:ext uri="{FF2B5EF4-FFF2-40B4-BE49-F238E27FC236}">
                <a16:creationId xmlns:a16="http://schemas.microsoft.com/office/drawing/2014/main" id="{3359A4A3-3DAF-E319-540B-006B585DD083}"/>
              </a:ext>
            </a:extLst>
          </p:cNvPr>
          <p:cNvPicPr>
            <a:picLocks noChangeAspect="1"/>
          </p:cNvPicPr>
          <p:nvPr/>
        </p:nvPicPr>
        <p:blipFill>
          <a:blip r:embed="rId5"/>
          <a:stretch>
            <a:fillRect/>
          </a:stretch>
        </p:blipFill>
        <p:spPr>
          <a:xfrm>
            <a:off x="6559006" y="7453837"/>
            <a:ext cx="1609483" cy="1018120"/>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EA241D-51E6-31A6-253C-6FC6D599966D}"/>
              </a:ext>
            </a:extLst>
          </p:cNvPr>
          <p:cNvGrpSpPr/>
          <p:nvPr/>
        </p:nvGrpSpPr>
        <p:grpSpPr>
          <a:xfrm>
            <a:off x="685800" y="2246923"/>
            <a:ext cx="6477000" cy="6226045"/>
            <a:chOff x="947220" y="2270255"/>
            <a:chExt cx="6477000" cy="6226045"/>
          </a:xfrm>
        </p:grpSpPr>
        <p:sp>
          <p:nvSpPr>
            <p:cNvPr id="12" name="Rectangle: Rounded Corners 11">
              <a:extLst>
                <a:ext uri="{FF2B5EF4-FFF2-40B4-BE49-F238E27FC236}">
                  <a16:creationId xmlns:a16="http://schemas.microsoft.com/office/drawing/2014/main" id="{C6AE8159-DF08-2F33-C723-FFAAF302526C}"/>
                </a:ext>
              </a:extLst>
            </p:cNvPr>
            <p:cNvSpPr/>
            <p:nvPr/>
          </p:nvSpPr>
          <p:spPr>
            <a:xfrm>
              <a:off x="947220" y="2781301"/>
              <a:ext cx="6477000" cy="5714999"/>
            </a:xfrm>
            <a:prstGeom prst="roundRect">
              <a:avLst>
                <a:gd name="adj" fmla="val 4255"/>
              </a:avLst>
            </a:prstGeom>
            <a:solidFill>
              <a:schemeClr val="bg1"/>
            </a:solidFill>
            <a:ln w="28575">
              <a:solidFill>
                <a:srgbClr val="567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532C18C0-9AEB-7C49-A14F-2AEB24F76349}"/>
                </a:ext>
              </a:extLst>
            </p:cNvPr>
            <p:cNvSpPr/>
            <p:nvPr/>
          </p:nvSpPr>
          <p:spPr>
            <a:xfrm>
              <a:off x="947220" y="2270255"/>
              <a:ext cx="6477000" cy="1066800"/>
            </a:xfrm>
            <a:prstGeom prst="roundRect">
              <a:avLst/>
            </a:prstGeom>
            <a:solidFill>
              <a:srgbClr val="56718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1 (SGK - tr.33)</a:t>
              </a:r>
            </a:p>
          </p:txBody>
        </p:sp>
        <p:sp>
          <p:nvSpPr>
            <p:cNvPr id="4" name="TextBox 3">
              <a:extLst>
                <a:ext uri="{FF2B5EF4-FFF2-40B4-BE49-F238E27FC236}">
                  <a16:creationId xmlns:a16="http://schemas.microsoft.com/office/drawing/2014/main" id="{C6D7E6C0-527C-781B-C155-DCFDCA17DAC2}"/>
                </a:ext>
              </a:extLst>
            </p:cNvPr>
            <p:cNvSpPr txBox="1"/>
            <p:nvPr/>
          </p:nvSpPr>
          <p:spPr>
            <a:xfrm>
              <a:off x="1239322" y="3465210"/>
              <a:ext cx="6032497" cy="4594912"/>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phấn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nữa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Brown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2DD2DF46-CD88-5156-0F5F-6C1912B86A4D}"/>
              </a:ext>
            </a:extLst>
          </p:cNvPr>
          <p:cNvGrpSpPr/>
          <p:nvPr/>
        </p:nvGrpSpPr>
        <p:grpSpPr>
          <a:xfrm>
            <a:off x="4894229" y="342900"/>
            <a:ext cx="8499542" cy="1314386"/>
            <a:chOff x="4955597" y="412479"/>
            <a:chExt cx="8499542" cy="1314386"/>
          </a:xfrm>
        </p:grpSpPr>
        <p:pic>
          <p:nvPicPr>
            <p:cNvPr id="5" name="Picture 4">
              <a:extLst>
                <a:ext uri="{FF2B5EF4-FFF2-40B4-BE49-F238E27FC236}">
                  <a16:creationId xmlns:a16="http://schemas.microsoft.com/office/drawing/2014/main" id="{B6D488C7-4C3D-8566-F451-6E03C72DB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97" y="412479"/>
              <a:ext cx="1534529" cy="1314386"/>
            </a:xfrm>
            <a:prstGeom prst="rect">
              <a:avLst/>
            </a:prstGeom>
          </p:spPr>
        </p:pic>
        <p:sp>
          <p:nvSpPr>
            <p:cNvPr id="9" name="TextBox 8">
              <a:extLst>
                <a:ext uri="{FF2B5EF4-FFF2-40B4-BE49-F238E27FC236}">
                  <a16:creationId xmlns:a16="http://schemas.microsoft.com/office/drawing/2014/main" id="{B24AAC3B-D0A7-1A52-C0B2-9FDE0EB07ECD}"/>
                </a:ext>
              </a:extLst>
            </p:cNvPr>
            <p:cNvSpPr txBox="1"/>
            <p:nvPr/>
          </p:nvSpPr>
          <p:spPr>
            <a:xfrm flipH="1">
              <a:off x="6216139" y="879157"/>
              <a:ext cx="7239000" cy="830997"/>
            </a:xfrm>
            <a:prstGeom prst="rect">
              <a:avLst/>
            </a:prstGeom>
            <a:noFill/>
          </p:spPr>
          <p:txBody>
            <a:bodyPr wrap="square" rtlCol="0">
              <a:spAutoFit/>
            </a:bodyPr>
            <a:lstStyle/>
            <a:p>
              <a:pPr algn="ctr"/>
              <a:r>
                <a:rPr lang="en-US" sz="4800" b="1" dirty="0">
                  <a:solidFill>
                    <a:srgbClr val="DA6325"/>
                  </a:solidFill>
                  <a:latin typeface="Arial" panose="020B0604020202020204" pitchFamily="34" charset="0"/>
                  <a:cs typeface="Arial" panose="020B0604020202020204" pitchFamily="34" charset="0"/>
                </a:rPr>
                <a:t>THẢO LUẬN CẶP ĐÔI</a:t>
              </a:r>
            </a:p>
          </p:txBody>
        </p:sp>
      </p:grpSp>
      <p:sp>
        <p:nvSpPr>
          <p:cNvPr id="17" name="TextBox 16">
            <a:extLst>
              <a:ext uri="{FF2B5EF4-FFF2-40B4-BE49-F238E27FC236}">
                <a16:creationId xmlns:a16="http://schemas.microsoft.com/office/drawing/2014/main" id="{6E87D741-CD8C-93C7-6B57-EC05B5BF5A6B}"/>
              </a:ext>
            </a:extLst>
          </p:cNvPr>
          <p:cNvSpPr txBox="1"/>
          <p:nvPr/>
        </p:nvSpPr>
        <p:spPr>
          <a:xfrm>
            <a:off x="8991600" y="2205852"/>
            <a:ext cx="8763000" cy="367158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Nếu hạt phấn hoa quá lớn so với kích thước phân tử nước thì va chạm của các phân tử nước khó tác động đến chuyển động của hạt phấn hoa. </a:t>
            </a:r>
            <a:endParaRPr lang="en-US" sz="4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4FFC2AD-C91D-BAAF-0C68-FE38A26CBFEE}"/>
              </a:ext>
            </a:extLst>
          </p:cNvPr>
          <p:cNvSpPr txBox="1"/>
          <p:nvPr/>
        </p:nvSpPr>
        <p:spPr>
          <a:xfrm>
            <a:off x="8991600" y="7124328"/>
            <a:ext cx="8763000" cy="182492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K</a:t>
            </a:r>
            <a:r>
              <a:rPr lang="vi-VN" sz="4000" dirty="0">
                <a:latin typeface="Arial" panose="020B0604020202020204" pitchFamily="34" charset="0"/>
                <a:cs typeface="Arial" panose="020B0604020202020204" pitchFamily="34" charset="0"/>
              </a:rPr>
              <a:t>hông quan sát được chuyển động Brown với </a:t>
            </a:r>
            <a:r>
              <a:rPr lang="en-US" sz="4000" dirty="0" err="1">
                <a:latin typeface="Arial" panose="020B0604020202020204" pitchFamily="34" charset="0"/>
                <a:cs typeface="Arial" panose="020B0604020202020204" pitchFamily="34" charset="0"/>
              </a:rPr>
              <a:t>các</a:t>
            </a:r>
            <a:r>
              <a:rPr lang="vi-VN" sz="4000" dirty="0">
                <a:latin typeface="Arial" panose="020B0604020202020204" pitchFamily="34" charset="0"/>
                <a:cs typeface="Arial" panose="020B0604020202020204" pitchFamily="34" charset="0"/>
              </a:rPr>
              <a:t> vật có kích thước lớn. </a:t>
            </a:r>
            <a:endParaRPr lang="en-US" sz="4000" dirty="0">
              <a:latin typeface="Arial" panose="020B0604020202020204" pitchFamily="34" charset="0"/>
              <a:cs typeface="Arial" panose="020B0604020202020204" pitchFamily="34" charset="0"/>
            </a:endParaRPr>
          </a:p>
        </p:txBody>
      </p:sp>
      <p:sp>
        <p:nvSpPr>
          <p:cNvPr id="21" name="Arrow: Right 20">
            <a:extLst>
              <a:ext uri="{FF2B5EF4-FFF2-40B4-BE49-F238E27FC236}">
                <a16:creationId xmlns:a16="http://schemas.microsoft.com/office/drawing/2014/main" id="{0E2B8E2E-7140-36B6-400D-B6B12446D2B5}"/>
              </a:ext>
            </a:extLst>
          </p:cNvPr>
          <p:cNvSpPr/>
          <p:nvPr/>
        </p:nvSpPr>
        <p:spPr>
          <a:xfrm>
            <a:off x="7558032" y="3124222"/>
            <a:ext cx="1141465" cy="635311"/>
          </a:xfrm>
          <a:prstGeom prst="rightArrow">
            <a:avLst>
              <a:gd name="adj1" fmla="val 50000"/>
              <a:gd name="adj2" fmla="val 66356"/>
            </a:avLst>
          </a:prstGeom>
          <a:solidFill>
            <a:srgbClr val="DA6325"/>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29FD01D-F2BA-B796-577D-C2BD7E7CE04E}"/>
              </a:ext>
            </a:extLst>
          </p:cNvPr>
          <p:cNvSpPr/>
          <p:nvPr/>
        </p:nvSpPr>
        <p:spPr>
          <a:xfrm rot="5400000">
            <a:off x="12876603" y="6310178"/>
            <a:ext cx="992992" cy="635311"/>
          </a:xfrm>
          <a:prstGeom prst="rightArrow">
            <a:avLst>
              <a:gd name="adj1" fmla="val 50000"/>
              <a:gd name="adj2" fmla="val 66356"/>
            </a:avLst>
          </a:prstGeom>
          <a:solidFill>
            <a:srgbClr val="DA6325"/>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6C98A65-0C20-9DDF-8FDB-63C2A61CF4A1}"/>
              </a:ext>
            </a:extLst>
          </p:cNvPr>
          <p:cNvPicPr>
            <a:picLocks noChangeAspect="1"/>
          </p:cNvPicPr>
          <p:nvPr/>
        </p:nvPicPr>
        <p:blipFill rotWithShape="1">
          <a:blip r:embed="rId3">
            <a:extLst>
              <a:ext uri="{28A0092B-C50C-407E-A947-70E740481C1C}">
                <a14:useLocalDpi xmlns:a14="http://schemas.microsoft.com/office/drawing/2010/main" val="0"/>
              </a:ext>
            </a:extLst>
          </a:blip>
          <a:srcRect l="9333" r="9333"/>
          <a:stretch/>
        </p:blipFill>
        <p:spPr>
          <a:xfrm>
            <a:off x="5504894" y="7329831"/>
            <a:ext cx="2731606" cy="2731606"/>
          </a:xfrm>
          <a:prstGeom prst="ellipse">
            <a:avLst/>
          </a:prstGeom>
          <a:ln w="28575">
            <a:solidFill>
              <a:srgbClr val="1264AB"/>
            </a:solidFill>
            <a:prstDash val="sysDot"/>
          </a:ln>
        </p:spPr>
      </p:pic>
    </p:spTree>
    <p:extLst>
      <p:ext uri="{BB962C8B-B14F-4D97-AF65-F5344CB8AC3E}">
        <p14:creationId xmlns:p14="http://schemas.microsoft.com/office/powerpoint/2010/main" val="4630260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B95666-579B-DA4A-A10D-1AEB4D45D88B}"/>
              </a:ext>
            </a:extLst>
          </p:cNvPr>
          <p:cNvGrpSpPr/>
          <p:nvPr/>
        </p:nvGrpSpPr>
        <p:grpSpPr>
          <a:xfrm>
            <a:off x="685800" y="876300"/>
            <a:ext cx="6477000" cy="7086600"/>
            <a:chOff x="947220" y="2270255"/>
            <a:chExt cx="6477000" cy="7086600"/>
          </a:xfrm>
        </p:grpSpPr>
        <p:sp>
          <p:nvSpPr>
            <p:cNvPr id="5" name="Rectangle: Rounded Corners 4">
              <a:extLst>
                <a:ext uri="{FF2B5EF4-FFF2-40B4-BE49-F238E27FC236}">
                  <a16:creationId xmlns:a16="http://schemas.microsoft.com/office/drawing/2014/main" id="{BC68BECA-2D47-1386-68E7-4423E1167780}"/>
                </a:ext>
              </a:extLst>
            </p:cNvPr>
            <p:cNvSpPr/>
            <p:nvPr/>
          </p:nvSpPr>
          <p:spPr>
            <a:xfrm>
              <a:off x="947220" y="2781301"/>
              <a:ext cx="6477000" cy="6575554"/>
            </a:xfrm>
            <a:prstGeom prst="roundRect">
              <a:avLst>
                <a:gd name="adj" fmla="val 4255"/>
              </a:avLst>
            </a:prstGeom>
            <a:solidFill>
              <a:schemeClr val="bg1"/>
            </a:solidFill>
            <a:ln w="28575">
              <a:solidFill>
                <a:srgbClr val="567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6BC8F78-D852-41FE-6341-9366BE81F1DC}"/>
                </a:ext>
              </a:extLst>
            </p:cNvPr>
            <p:cNvSpPr/>
            <p:nvPr/>
          </p:nvSpPr>
          <p:spPr>
            <a:xfrm>
              <a:off x="947220" y="2270255"/>
              <a:ext cx="6477000" cy="1066800"/>
            </a:xfrm>
            <a:prstGeom prst="roundRect">
              <a:avLst/>
            </a:prstGeom>
            <a:solidFill>
              <a:srgbClr val="56718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2 (SGK - tr.33)</a:t>
              </a:r>
            </a:p>
          </p:txBody>
        </p:sp>
        <p:sp>
          <p:nvSpPr>
            <p:cNvPr id="7" name="TextBox 6">
              <a:extLst>
                <a:ext uri="{FF2B5EF4-FFF2-40B4-BE49-F238E27FC236}">
                  <a16:creationId xmlns:a16="http://schemas.microsoft.com/office/drawing/2014/main" id="{A90DEF99-EB5C-4E75-1F83-A71DBEE2B9FA}"/>
                </a:ext>
              </a:extLst>
            </p:cNvPr>
            <p:cNvSpPr txBox="1"/>
            <p:nvPr/>
          </p:nvSpPr>
          <p:spPr>
            <a:xfrm>
              <a:off x="1239323" y="3465210"/>
              <a:ext cx="5892794" cy="5518242"/>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phấn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phấn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71D94BAB-6638-635F-5DF3-38823212A103}"/>
              </a:ext>
            </a:extLst>
          </p:cNvPr>
          <p:cNvSpPr txBox="1"/>
          <p:nvPr/>
        </p:nvSpPr>
        <p:spPr>
          <a:xfrm>
            <a:off x="9690097" y="1265344"/>
            <a:ext cx="7620000" cy="6441572"/>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phấn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4000" dirty="0">
                <a:effectLst/>
                <a:latin typeface="Arial" panose="020B0604020202020204" pitchFamily="34" charset="0"/>
                <a:ea typeface="Times New Roman" panose="02020603050405020304" pitchFamily="18" charset="0"/>
                <a:cs typeface="Arial" panose="020B0604020202020204" pitchFamily="34" charset="0"/>
              </a:rPr>
              <a:t> so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4000" dirty="0">
                <a:effectLst/>
                <a:latin typeface="Arial" panose="020B0604020202020204" pitchFamily="34" charset="0"/>
                <a:ea typeface="Times New Roman" panose="02020603050405020304" pitchFamily="18" charset="0"/>
                <a:cs typeface="Arial" panose="020B0604020202020204" pitchFamily="34" charset="0"/>
              </a:rPr>
              <a:t> so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Brown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phấn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hoa</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FB28B18-0947-32C9-43E2-77C101E09401}"/>
              </a:ext>
            </a:extLst>
          </p:cNvPr>
          <p:cNvPicPr>
            <a:picLocks noChangeAspect="1"/>
          </p:cNvPicPr>
          <p:nvPr/>
        </p:nvPicPr>
        <p:blipFill>
          <a:blip r:embed="rId3"/>
          <a:srcRect b="24718"/>
          <a:stretch/>
        </p:blipFill>
        <p:spPr>
          <a:xfrm>
            <a:off x="6774663" y="5230416"/>
            <a:ext cx="3172161" cy="5060048"/>
          </a:xfrm>
          <a:prstGeom prst="rect">
            <a:avLst/>
          </a:prstGeom>
        </p:spPr>
      </p:pic>
      <p:sp>
        <p:nvSpPr>
          <p:cNvPr id="11" name="Arrow: Right 10">
            <a:extLst>
              <a:ext uri="{FF2B5EF4-FFF2-40B4-BE49-F238E27FC236}">
                <a16:creationId xmlns:a16="http://schemas.microsoft.com/office/drawing/2014/main" id="{468CDCCA-9F2B-3820-7D02-2D487E5EA687}"/>
              </a:ext>
            </a:extLst>
          </p:cNvPr>
          <p:cNvSpPr/>
          <p:nvPr/>
        </p:nvSpPr>
        <p:spPr>
          <a:xfrm>
            <a:off x="7855716" y="2291450"/>
            <a:ext cx="1141465" cy="635311"/>
          </a:xfrm>
          <a:prstGeom prst="rightArrow">
            <a:avLst>
              <a:gd name="adj1" fmla="val 50000"/>
              <a:gd name="adj2" fmla="val 66356"/>
            </a:avLst>
          </a:prstGeom>
          <a:solidFill>
            <a:srgbClr val="DA6325"/>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DA0F130-E13D-788B-1AD4-E15F026D502D}"/>
              </a:ext>
            </a:extLst>
          </p:cNvPr>
          <p:cNvPicPr>
            <a:picLocks noChangeAspect="1"/>
          </p:cNvPicPr>
          <p:nvPr/>
        </p:nvPicPr>
        <p:blipFill>
          <a:blip r:embed="rId4">
            <a:extLst>
              <a:ext uri="{28A0092B-C50C-407E-A947-70E740481C1C}">
                <a14:useLocalDpi xmlns:a14="http://schemas.microsoft.com/office/drawing/2010/main" val="0"/>
              </a:ext>
            </a:extLst>
          </a:blip>
          <a:srcRect b="3146"/>
          <a:stretch/>
        </p:blipFill>
        <p:spPr>
          <a:xfrm flipH="1">
            <a:off x="15343031" y="7962900"/>
            <a:ext cx="2944967" cy="2324100"/>
          </a:xfrm>
          <a:prstGeom prst="rect">
            <a:avLst/>
          </a:prstGeom>
        </p:spPr>
      </p:pic>
    </p:spTree>
    <p:extLst>
      <p:ext uri="{BB962C8B-B14F-4D97-AF65-F5344CB8AC3E}">
        <p14:creationId xmlns:p14="http://schemas.microsoft.com/office/powerpoint/2010/main" val="407818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B1ADFD-8454-2D98-6166-6FDD637C10B4}"/>
              </a:ext>
            </a:extLst>
          </p:cNvPr>
          <p:cNvPicPr>
            <a:picLocks noChangeAspect="1"/>
          </p:cNvPicPr>
          <p:nvPr/>
        </p:nvPicPr>
        <p:blipFill>
          <a:blip r:embed="rId2"/>
          <a:stretch>
            <a:fillRect/>
          </a:stretch>
        </p:blipFill>
        <p:spPr>
          <a:xfrm rot="1054173">
            <a:off x="13836727" y="-1010477"/>
            <a:ext cx="4177392" cy="3969758"/>
          </a:xfrm>
          <a:prstGeom prst="rect">
            <a:avLst/>
          </a:prstGeom>
        </p:spPr>
      </p:pic>
      <p:grpSp>
        <p:nvGrpSpPr>
          <p:cNvPr id="3" name="Group 2">
            <a:extLst>
              <a:ext uri="{FF2B5EF4-FFF2-40B4-BE49-F238E27FC236}">
                <a16:creationId xmlns:a16="http://schemas.microsoft.com/office/drawing/2014/main" id="{5CC1A403-2E21-6CF0-713F-2E5E95091AEC}"/>
              </a:ext>
            </a:extLst>
          </p:cNvPr>
          <p:cNvGrpSpPr/>
          <p:nvPr/>
        </p:nvGrpSpPr>
        <p:grpSpPr>
          <a:xfrm>
            <a:off x="817419" y="445373"/>
            <a:ext cx="5430981" cy="1708725"/>
            <a:chOff x="892590" y="729674"/>
            <a:chExt cx="5430981" cy="1708725"/>
          </a:xfrm>
        </p:grpSpPr>
        <p:sp>
          <p:nvSpPr>
            <p:cNvPr id="4" name="Rectangle: Rounded Corners 3">
              <a:extLst>
                <a:ext uri="{FF2B5EF4-FFF2-40B4-BE49-F238E27FC236}">
                  <a16:creationId xmlns:a16="http://schemas.microsoft.com/office/drawing/2014/main" id="{1E8A8F17-1E9B-ADF6-8D44-AF075CF035A8}"/>
                </a:ext>
              </a:extLst>
            </p:cNvPr>
            <p:cNvSpPr/>
            <p:nvPr/>
          </p:nvSpPr>
          <p:spPr>
            <a:xfrm>
              <a:off x="1979143" y="952500"/>
              <a:ext cx="4344428" cy="1219200"/>
            </a:xfrm>
            <a:prstGeom prst="roundRect">
              <a:avLst/>
            </a:prstGeom>
            <a:solidFill>
              <a:srgbClr val="00B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dirty="0">
                  <a:solidFill>
                    <a:schemeClr val="bg1"/>
                  </a:solidFill>
                  <a:latin typeface="Arial" panose="020B0604020202020204" pitchFamily="34" charset="0"/>
                  <a:cs typeface="Arial" panose="020B0604020202020204" pitchFamily="34" charset="0"/>
                </a:rPr>
                <a:t>   GHI NHỚ</a:t>
              </a:r>
            </a:p>
          </p:txBody>
        </p:sp>
        <p:pic>
          <p:nvPicPr>
            <p:cNvPr id="5" name="Picture 4">
              <a:extLst>
                <a:ext uri="{FF2B5EF4-FFF2-40B4-BE49-F238E27FC236}">
                  <a16:creationId xmlns:a16="http://schemas.microsoft.com/office/drawing/2014/main" id="{59C569D2-6F1B-F05E-08B6-708F3AD86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90" y="729674"/>
              <a:ext cx="2078182" cy="1708725"/>
            </a:xfrm>
            <a:prstGeom prst="rect">
              <a:avLst/>
            </a:prstGeom>
          </p:spPr>
        </p:pic>
      </p:grpSp>
      <p:grpSp>
        <p:nvGrpSpPr>
          <p:cNvPr id="7" name="Group 6">
            <a:extLst>
              <a:ext uri="{FF2B5EF4-FFF2-40B4-BE49-F238E27FC236}">
                <a16:creationId xmlns:a16="http://schemas.microsoft.com/office/drawing/2014/main" id="{19667396-BFE1-7707-7E1A-50A85ADD1491}"/>
              </a:ext>
            </a:extLst>
          </p:cNvPr>
          <p:cNvGrpSpPr/>
          <p:nvPr/>
        </p:nvGrpSpPr>
        <p:grpSpPr>
          <a:xfrm>
            <a:off x="817418" y="3645171"/>
            <a:ext cx="4678447" cy="4657665"/>
            <a:chOff x="1121453" y="3423591"/>
            <a:chExt cx="4678447" cy="4657665"/>
          </a:xfrm>
        </p:grpSpPr>
        <p:sp>
          <p:nvSpPr>
            <p:cNvPr id="8" name="Oval 7">
              <a:extLst>
                <a:ext uri="{FF2B5EF4-FFF2-40B4-BE49-F238E27FC236}">
                  <a16:creationId xmlns:a16="http://schemas.microsoft.com/office/drawing/2014/main" id="{067FC01B-BFC0-9D78-19D6-13ED2456A776}"/>
                </a:ext>
              </a:extLst>
            </p:cNvPr>
            <p:cNvSpPr/>
            <p:nvPr/>
          </p:nvSpPr>
          <p:spPr>
            <a:xfrm>
              <a:off x="1142235" y="3423591"/>
              <a:ext cx="4657665" cy="4657665"/>
            </a:xfrm>
            <a:prstGeom prst="ellipse">
              <a:avLst/>
            </a:prstGeom>
            <a:solidFill>
              <a:srgbClr val="DA6325"/>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FE6DA6B-DAEA-8F78-DD03-9F36A880D26B}"/>
                </a:ext>
              </a:extLst>
            </p:cNvPr>
            <p:cNvSpPr txBox="1"/>
            <p:nvPr/>
          </p:nvSpPr>
          <p:spPr>
            <a:xfrm>
              <a:off x="1121453" y="4245504"/>
              <a:ext cx="4610845" cy="301383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Đặc</a:t>
              </a:r>
              <a:r>
                <a:rPr lang="en-US" sz="4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điểm</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kumimoji="0" lang="en-US" sz="4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huyển</a:t>
              </a: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động</a:t>
              </a: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Brown</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pic>
        <p:nvPicPr>
          <p:cNvPr id="12" name="Picture 11">
            <a:extLst>
              <a:ext uri="{FF2B5EF4-FFF2-40B4-BE49-F238E27FC236}">
                <a16:creationId xmlns:a16="http://schemas.microsoft.com/office/drawing/2014/main" id="{BC6725B6-711F-20F1-197C-5084C475E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40089">
            <a:off x="5197207" y="7301551"/>
            <a:ext cx="1325160" cy="900268"/>
          </a:xfrm>
          <a:prstGeom prst="rect">
            <a:avLst/>
          </a:prstGeom>
        </p:spPr>
      </p:pic>
      <p:pic>
        <p:nvPicPr>
          <p:cNvPr id="13" name="Picture 12">
            <a:extLst>
              <a:ext uri="{FF2B5EF4-FFF2-40B4-BE49-F238E27FC236}">
                <a16:creationId xmlns:a16="http://schemas.microsoft.com/office/drawing/2014/main" id="{66C4CC6D-BB3E-0AA1-4727-97E16AC99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459911" flipV="1">
            <a:off x="5241410" y="3722780"/>
            <a:ext cx="1236753" cy="840207"/>
          </a:xfrm>
          <a:prstGeom prst="rect">
            <a:avLst/>
          </a:prstGeom>
        </p:spPr>
      </p:pic>
      <p:grpSp>
        <p:nvGrpSpPr>
          <p:cNvPr id="17" name="Group 16">
            <a:extLst>
              <a:ext uri="{FF2B5EF4-FFF2-40B4-BE49-F238E27FC236}">
                <a16:creationId xmlns:a16="http://schemas.microsoft.com/office/drawing/2014/main" id="{D015F2EC-AC9C-323C-8BE5-8165AEF47D2B}"/>
              </a:ext>
            </a:extLst>
          </p:cNvPr>
          <p:cNvGrpSpPr/>
          <p:nvPr/>
        </p:nvGrpSpPr>
        <p:grpSpPr>
          <a:xfrm>
            <a:off x="6786191" y="2598174"/>
            <a:ext cx="10591800" cy="2743201"/>
            <a:chOff x="6786191" y="2598174"/>
            <a:chExt cx="10591800" cy="2743201"/>
          </a:xfrm>
        </p:grpSpPr>
        <p:sp>
          <p:nvSpPr>
            <p:cNvPr id="10" name="Rectangle: Rounded Corners 9">
              <a:extLst>
                <a:ext uri="{FF2B5EF4-FFF2-40B4-BE49-F238E27FC236}">
                  <a16:creationId xmlns:a16="http://schemas.microsoft.com/office/drawing/2014/main" id="{900138F3-2A62-A32A-F1A7-98B9DBC42C09}"/>
                </a:ext>
              </a:extLst>
            </p:cNvPr>
            <p:cNvSpPr/>
            <p:nvPr/>
          </p:nvSpPr>
          <p:spPr>
            <a:xfrm>
              <a:off x="6786191" y="2598174"/>
              <a:ext cx="10591800" cy="2743201"/>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40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A5C5664-B838-6F80-2D85-32E8C0C09E6D}"/>
                </a:ext>
              </a:extLst>
            </p:cNvPr>
            <p:cNvSpPr txBox="1"/>
            <p:nvPr/>
          </p:nvSpPr>
          <p:spPr>
            <a:xfrm>
              <a:off x="7047410" y="2913516"/>
              <a:ext cx="10153650" cy="19981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chuyển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hỗn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ngừng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1" name="Group 20">
            <a:extLst>
              <a:ext uri="{FF2B5EF4-FFF2-40B4-BE49-F238E27FC236}">
                <a16:creationId xmlns:a16="http://schemas.microsoft.com/office/drawing/2014/main" id="{9790F369-3D72-0D13-6436-915555E0BC4F}"/>
              </a:ext>
            </a:extLst>
          </p:cNvPr>
          <p:cNvGrpSpPr/>
          <p:nvPr/>
        </p:nvGrpSpPr>
        <p:grpSpPr>
          <a:xfrm>
            <a:off x="6786191" y="6557332"/>
            <a:ext cx="10987947" cy="3536740"/>
            <a:chOff x="6786191" y="6557332"/>
            <a:chExt cx="10987947" cy="3536740"/>
          </a:xfrm>
        </p:grpSpPr>
        <p:sp>
          <p:nvSpPr>
            <p:cNvPr id="16" name="Rectangle: Rounded Corners 15">
              <a:extLst>
                <a:ext uri="{FF2B5EF4-FFF2-40B4-BE49-F238E27FC236}">
                  <a16:creationId xmlns:a16="http://schemas.microsoft.com/office/drawing/2014/main" id="{DDCCB6E4-D2C2-D01E-FC39-A53776788C30}"/>
                </a:ext>
              </a:extLst>
            </p:cNvPr>
            <p:cNvSpPr/>
            <p:nvPr/>
          </p:nvSpPr>
          <p:spPr>
            <a:xfrm>
              <a:off x="6786191" y="6557332"/>
              <a:ext cx="10591800" cy="2727994"/>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4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C68A3DB-10E6-3F3E-8C59-4CE760036B59}"/>
                </a:ext>
              </a:extLst>
            </p:cNvPr>
            <p:cNvSpPr txBox="1"/>
            <p:nvPr/>
          </p:nvSpPr>
          <p:spPr>
            <a:xfrm>
              <a:off x="7086600" y="6922241"/>
              <a:ext cx="9258300" cy="19981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càng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khí</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chuyển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càng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nhanh</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6BCE544C-4864-7A62-DDDC-817C2EB04C50}"/>
                </a:ext>
              </a:extLst>
            </p:cNvPr>
            <p:cNvPicPr>
              <a:picLocks noChangeAspect="1"/>
            </p:cNvPicPr>
            <p:nvPr/>
          </p:nvPicPr>
          <p:blipFill>
            <a:blip r:embed="rId5"/>
            <a:stretch>
              <a:fillRect/>
            </a:stretch>
          </p:blipFill>
          <p:spPr>
            <a:xfrm>
              <a:off x="16627982" y="7146812"/>
              <a:ext cx="1146156" cy="2947260"/>
            </a:xfrm>
            <a:prstGeom prst="rect">
              <a:avLst/>
            </a:prstGeom>
          </p:spPr>
        </p:pic>
      </p:grpSp>
    </p:spTree>
    <p:extLst>
      <p:ext uri="{BB962C8B-B14F-4D97-AF65-F5344CB8AC3E}">
        <p14:creationId xmlns:p14="http://schemas.microsoft.com/office/powerpoint/2010/main" val="29200686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617BDC-BFE7-F9DB-A43B-5DD80E26962B}"/>
              </a:ext>
            </a:extLst>
          </p:cNvPr>
          <p:cNvPicPr>
            <a:picLocks noChangeAspect="1"/>
          </p:cNvPicPr>
          <p:nvPr/>
        </p:nvPicPr>
        <p:blipFill>
          <a:blip r:embed="rId3">
            <a:extLst>
              <a:ext uri="{28A0092B-C50C-407E-A947-70E740481C1C}">
                <a14:useLocalDpi xmlns:a14="http://schemas.microsoft.com/office/drawing/2010/main" val="0"/>
              </a:ext>
            </a:extLst>
          </a:blip>
          <a:srcRect r="17041"/>
          <a:stretch/>
        </p:blipFill>
        <p:spPr>
          <a:xfrm flipH="1">
            <a:off x="11125200" y="4596203"/>
            <a:ext cx="6677025" cy="5238750"/>
          </a:xfrm>
          <a:prstGeom prst="rect">
            <a:avLst/>
          </a:prstGeom>
        </p:spPr>
      </p:pic>
      <p:sp>
        <p:nvSpPr>
          <p:cNvPr id="10" name="Rectangle 9">
            <a:extLst>
              <a:ext uri="{FF2B5EF4-FFF2-40B4-BE49-F238E27FC236}">
                <a16:creationId xmlns:a16="http://schemas.microsoft.com/office/drawing/2014/main" id="{14AB03E0-4325-FCDB-2038-CF9838A5D2E2}"/>
              </a:ext>
            </a:extLst>
          </p:cNvPr>
          <p:cNvSpPr/>
          <p:nvPr/>
        </p:nvSpPr>
        <p:spPr>
          <a:xfrm>
            <a:off x="0" y="0"/>
            <a:ext cx="18288000" cy="40005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C667B8E-5E77-DE57-4D92-EAA459348448}"/>
              </a:ext>
            </a:extLst>
          </p:cNvPr>
          <p:cNvSpPr/>
          <p:nvPr/>
        </p:nvSpPr>
        <p:spPr>
          <a:xfrm>
            <a:off x="1432174" y="601966"/>
            <a:ext cx="6666790" cy="1066800"/>
          </a:xfrm>
          <a:prstGeom prst="round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Luyện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tập</a:t>
            </a:r>
            <a:r>
              <a:rPr lang="en-US" sz="4000" b="1" dirty="0">
                <a:solidFill>
                  <a:schemeClr val="bg1"/>
                </a:solidFill>
                <a:latin typeface="Arial" panose="020B0604020202020204" pitchFamily="34" charset="0"/>
                <a:cs typeface="Arial" panose="020B0604020202020204" pitchFamily="34" charset="0"/>
              </a:rPr>
              <a:t> 1 (SGK - tr.33)</a:t>
            </a:r>
          </a:p>
        </p:txBody>
      </p:sp>
      <p:sp>
        <p:nvSpPr>
          <p:cNvPr id="4" name="TextBox 3">
            <a:extLst>
              <a:ext uri="{FF2B5EF4-FFF2-40B4-BE49-F238E27FC236}">
                <a16:creationId xmlns:a16="http://schemas.microsoft.com/office/drawing/2014/main" id="{C4E51782-F8B5-D20F-81F3-19400FFE21CA}"/>
              </a:ext>
            </a:extLst>
          </p:cNvPr>
          <p:cNvSpPr txBox="1"/>
          <p:nvPr/>
        </p:nvSpPr>
        <p:spPr>
          <a:xfrm>
            <a:off x="1432175" y="1777432"/>
            <a:ext cx="15277390" cy="1824923"/>
          </a:xfrm>
          <a:prstGeom prst="rect">
            <a:avLst/>
          </a:prstGeom>
          <a:noFill/>
        </p:spPr>
        <p:txBody>
          <a:bodyPr wrap="square">
            <a:spAutoFit/>
          </a:bodyPr>
          <a:lstStyle/>
          <a:p>
            <a:pPr algn="just">
              <a:lnSpc>
                <a:spcPct val="150000"/>
              </a:lnSpc>
              <a:spcAft>
                <a:spcPts val="800"/>
              </a:spcAft>
            </a:pPr>
            <a:r>
              <a:rPr lang="vi-VN" sz="4000" dirty="0">
                <a:solidFill>
                  <a:srgbClr val="000000"/>
                </a:solidFill>
                <a:ea typeface="Times New Roman" panose="02020603050405020304" pitchFamily="18" charset="0"/>
                <a:cs typeface="Arial" panose="020B0604020202020204" pitchFamily="34" charset="0"/>
              </a:rPr>
              <a:t>Vì sao có thể cảm nhận được mùi thơm ở khắp nơi trong phòng sau khi chỉ xịt nước hoa ở một góc phòng?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AFF5B8-A2FA-4C73-3A95-FDC8E3856790}"/>
              </a:ext>
            </a:extLst>
          </p:cNvPr>
          <p:cNvSpPr txBox="1"/>
          <p:nvPr/>
        </p:nvSpPr>
        <p:spPr>
          <a:xfrm>
            <a:off x="1439101" y="5192311"/>
            <a:ext cx="9062604" cy="367158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phân tử không khí chuyển động hỗn loạn, không ngừng đã va chạm với các hạt nước hoa khiến chúng chuyển động khuếch tán ra khắp phòng.</a:t>
            </a:r>
            <a:endParaRPr lang="en-US" sz="4000" dirty="0">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39CA549E-C4AD-D8D4-930C-BDC67ED5BFD6}"/>
              </a:ext>
            </a:extLst>
          </p:cNvPr>
          <p:cNvSpPr/>
          <p:nvPr/>
        </p:nvSpPr>
        <p:spPr>
          <a:xfrm rot="5400000">
            <a:off x="5540538" y="4402910"/>
            <a:ext cx="845872" cy="635311"/>
          </a:xfrm>
          <a:prstGeom prst="rightArrow">
            <a:avLst>
              <a:gd name="adj1" fmla="val 50000"/>
              <a:gd name="adj2" fmla="val 66356"/>
            </a:avLst>
          </a:prstGeom>
          <a:solidFill>
            <a:srgbClr val="1264AB"/>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E2E47FE-47B7-82B4-1538-A66F557B3289}"/>
              </a:ext>
            </a:extLst>
          </p:cNvPr>
          <p:cNvPicPr>
            <a:picLocks noChangeAspect="1"/>
          </p:cNvPicPr>
          <p:nvPr/>
        </p:nvPicPr>
        <p:blipFill>
          <a:blip r:embed="rId4"/>
          <a:stretch>
            <a:fillRect/>
          </a:stretch>
        </p:blipFill>
        <p:spPr>
          <a:xfrm flipH="1">
            <a:off x="9829799" y="7962900"/>
            <a:ext cx="2266949" cy="2362199"/>
          </a:xfrm>
          <a:prstGeom prst="rect">
            <a:avLst/>
          </a:prstGeom>
        </p:spPr>
      </p:pic>
    </p:spTree>
    <p:extLst>
      <p:ext uri="{BB962C8B-B14F-4D97-AF65-F5344CB8AC3E}">
        <p14:creationId xmlns:p14="http://schemas.microsoft.com/office/powerpoint/2010/main" val="41482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down)">
                                      <p:cBhvr>
                                        <p:cTn id="21" dur="500"/>
                                        <p:tgtEl>
                                          <p:spTgt spid="12"/>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31FEA817-A108-681C-1E77-A06F6677DD5B}"/>
              </a:ext>
            </a:extLst>
          </p:cNvPr>
          <p:cNvGrpSpPr/>
          <p:nvPr/>
        </p:nvGrpSpPr>
        <p:grpSpPr>
          <a:xfrm>
            <a:off x="1145178" y="1263833"/>
            <a:ext cx="9675220" cy="7498790"/>
            <a:chOff x="1388751" y="1231951"/>
            <a:chExt cx="9675220" cy="7498790"/>
          </a:xfrm>
        </p:grpSpPr>
        <p:grpSp>
          <p:nvGrpSpPr>
            <p:cNvPr id="39" name="Group 20">
              <a:extLst>
                <a:ext uri="{FF2B5EF4-FFF2-40B4-BE49-F238E27FC236}">
                  <a16:creationId xmlns:a16="http://schemas.microsoft.com/office/drawing/2014/main" id="{68F0BA5E-68E9-F77F-83F3-57C0D6B23BDD}"/>
                </a:ext>
              </a:extLst>
            </p:cNvPr>
            <p:cNvGrpSpPr/>
            <p:nvPr/>
          </p:nvGrpSpPr>
          <p:grpSpPr>
            <a:xfrm>
              <a:off x="1388751" y="1936778"/>
              <a:ext cx="9675220" cy="6793963"/>
              <a:chOff x="0" y="-38100"/>
              <a:chExt cx="2434707" cy="1789356"/>
            </a:xfrm>
          </p:grpSpPr>
          <p:sp>
            <p:nvSpPr>
              <p:cNvPr id="40" name="Freeform 21">
                <a:extLst>
                  <a:ext uri="{FF2B5EF4-FFF2-40B4-BE49-F238E27FC236}">
                    <a16:creationId xmlns:a16="http://schemas.microsoft.com/office/drawing/2014/main" id="{F590E35E-5944-2C63-BBA7-82B3AB5E0FA1}"/>
                  </a:ext>
                </a:extLst>
              </p:cNvPr>
              <p:cNvSpPr/>
              <p:nvPr/>
            </p:nvSpPr>
            <p:spPr>
              <a:xfrm>
                <a:off x="0" y="0"/>
                <a:ext cx="2434707" cy="1634243"/>
              </a:xfrm>
              <a:custGeom>
                <a:avLst/>
                <a:gdLst/>
                <a:ahLst/>
                <a:cxnLst/>
                <a:rect l="l" t="t" r="r" b="b"/>
                <a:pathLst>
                  <a:path w="2360913" h="1751256">
                    <a:moveTo>
                      <a:pt x="12955" y="0"/>
                    </a:moveTo>
                    <a:lnTo>
                      <a:pt x="2347958" y="0"/>
                    </a:lnTo>
                    <a:cubicBezTo>
                      <a:pt x="2355113" y="0"/>
                      <a:pt x="2360913" y="5800"/>
                      <a:pt x="2360913" y="12955"/>
                    </a:cubicBezTo>
                    <a:lnTo>
                      <a:pt x="2360913" y="1738302"/>
                    </a:lnTo>
                    <a:cubicBezTo>
                      <a:pt x="2360913" y="1741737"/>
                      <a:pt x="2359548" y="1745033"/>
                      <a:pt x="2357119" y="1747462"/>
                    </a:cubicBezTo>
                    <a:cubicBezTo>
                      <a:pt x="2354689" y="1749892"/>
                      <a:pt x="2351394" y="1751256"/>
                      <a:pt x="2347958" y="1751256"/>
                    </a:cubicBezTo>
                    <a:lnTo>
                      <a:pt x="12955" y="1751256"/>
                    </a:lnTo>
                    <a:cubicBezTo>
                      <a:pt x="5800" y="1751256"/>
                      <a:pt x="0" y="1745456"/>
                      <a:pt x="0" y="1738302"/>
                    </a:cubicBezTo>
                    <a:lnTo>
                      <a:pt x="0" y="12955"/>
                    </a:lnTo>
                    <a:cubicBezTo>
                      <a:pt x="0" y="5800"/>
                      <a:pt x="5800" y="0"/>
                      <a:pt x="12955" y="0"/>
                    </a:cubicBezTo>
                    <a:close/>
                  </a:path>
                </a:pathLst>
              </a:custGeom>
              <a:solidFill>
                <a:srgbClr val="FFD7C4"/>
              </a:solidFill>
            </p:spPr>
            <p:txBody>
              <a:bodyPr/>
              <a:lstStyle/>
              <a:p>
                <a:endParaRPr lang="en-US"/>
              </a:p>
            </p:txBody>
          </p:sp>
          <p:sp>
            <p:nvSpPr>
              <p:cNvPr id="41" name="TextBox 22">
                <a:extLst>
                  <a:ext uri="{FF2B5EF4-FFF2-40B4-BE49-F238E27FC236}">
                    <a16:creationId xmlns:a16="http://schemas.microsoft.com/office/drawing/2014/main" id="{DACB5606-D46C-C911-CB81-0D5638E56EEF}"/>
                  </a:ext>
                </a:extLst>
              </p:cNvPr>
              <p:cNvSpPr txBox="1"/>
              <p:nvPr/>
            </p:nvSpPr>
            <p:spPr>
              <a:xfrm>
                <a:off x="0" y="-38100"/>
                <a:ext cx="2360913" cy="1789356"/>
              </a:xfrm>
              <a:prstGeom prst="rect">
                <a:avLst/>
              </a:prstGeom>
            </p:spPr>
            <p:txBody>
              <a:bodyPr lIns="50800" tIns="50800" rIns="50800" bIns="50800" rtlCol="0" anchor="ctr"/>
              <a:lstStyle/>
              <a:p>
                <a:pPr algn="ctr">
                  <a:lnSpc>
                    <a:spcPts val="2659"/>
                  </a:lnSpc>
                </a:pPr>
                <a:endParaRPr/>
              </a:p>
            </p:txBody>
          </p:sp>
        </p:grpSp>
        <p:sp>
          <p:nvSpPr>
            <p:cNvPr id="46" name="Rectangle: Rounded Corners 45">
              <a:extLst>
                <a:ext uri="{FF2B5EF4-FFF2-40B4-BE49-F238E27FC236}">
                  <a16:creationId xmlns:a16="http://schemas.microsoft.com/office/drawing/2014/main" id="{071BF31A-E113-5817-526E-132E793EED81}"/>
                </a:ext>
              </a:extLst>
            </p:cNvPr>
            <p:cNvSpPr/>
            <p:nvPr/>
          </p:nvSpPr>
          <p:spPr>
            <a:xfrm>
              <a:off x="5376873" y="1231951"/>
              <a:ext cx="1698975" cy="1698975"/>
            </a:xfrm>
            <a:prstGeom prst="roundRect">
              <a:avLst/>
            </a:prstGeom>
            <a:solidFill>
              <a:srgbClr val="DA632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8000" b="1" dirty="0">
                  <a:solidFill>
                    <a:schemeClr val="bg1"/>
                  </a:solidFill>
                  <a:latin typeface="Arial" panose="020B0604020202020204" pitchFamily="34" charset="0"/>
                  <a:cs typeface="Arial" panose="020B0604020202020204" pitchFamily="34" charset="0"/>
                </a:rPr>
                <a:t>II.</a:t>
              </a:r>
            </a:p>
          </p:txBody>
        </p:sp>
      </p:grpSp>
      <p:sp>
        <p:nvSpPr>
          <p:cNvPr id="47" name="TextBox 46">
            <a:extLst>
              <a:ext uri="{FF2B5EF4-FFF2-40B4-BE49-F238E27FC236}">
                <a16:creationId xmlns:a16="http://schemas.microsoft.com/office/drawing/2014/main" id="{D706B565-CEE8-2D8E-8B35-67A04786A673}"/>
              </a:ext>
            </a:extLst>
          </p:cNvPr>
          <p:cNvSpPr txBox="1"/>
          <p:nvPr/>
        </p:nvSpPr>
        <p:spPr>
          <a:xfrm>
            <a:off x="1440780" y="3864745"/>
            <a:ext cx="8786537"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MÔ HÌNH ĐỘNG HỌC PHÂN TỬ CHẤT KHÍ</a:t>
            </a:r>
          </a:p>
        </p:txBody>
      </p:sp>
      <p:pic>
        <p:nvPicPr>
          <p:cNvPr id="48" name="Picture 47">
            <a:extLst>
              <a:ext uri="{FF2B5EF4-FFF2-40B4-BE49-F238E27FC236}">
                <a16:creationId xmlns:a16="http://schemas.microsoft.com/office/drawing/2014/main" id="{7DFA59B9-F30F-E469-C29B-5ED7107600AB}"/>
              </a:ext>
            </a:extLst>
          </p:cNvPr>
          <p:cNvPicPr>
            <a:picLocks noChangeAspect="1"/>
          </p:cNvPicPr>
          <p:nvPr/>
        </p:nvPicPr>
        <p:blipFill>
          <a:blip r:embed="rId3"/>
          <a:stretch>
            <a:fillRect/>
          </a:stretch>
        </p:blipFill>
        <p:spPr>
          <a:xfrm>
            <a:off x="0" y="6591300"/>
            <a:ext cx="3524538" cy="3519022"/>
          </a:xfrm>
          <a:prstGeom prst="rect">
            <a:avLst/>
          </a:prstGeom>
        </p:spPr>
      </p:pic>
      <p:grpSp>
        <p:nvGrpSpPr>
          <p:cNvPr id="8" name="Group 7">
            <a:extLst>
              <a:ext uri="{FF2B5EF4-FFF2-40B4-BE49-F238E27FC236}">
                <a16:creationId xmlns:a16="http://schemas.microsoft.com/office/drawing/2014/main" id="{A5646BA2-5732-CAA4-EABB-D867422B0BBD}"/>
              </a:ext>
            </a:extLst>
          </p:cNvPr>
          <p:cNvGrpSpPr/>
          <p:nvPr/>
        </p:nvGrpSpPr>
        <p:grpSpPr>
          <a:xfrm>
            <a:off x="11277601" y="0"/>
            <a:ext cx="7010400" cy="10287001"/>
            <a:chOff x="11277601" y="0"/>
            <a:chExt cx="7010400" cy="10287001"/>
          </a:xfrm>
        </p:grpSpPr>
        <p:pic>
          <p:nvPicPr>
            <p:cNvPr id="6" name="Picture 5">
              <a:extLst>
                <a:ext uri="{FF2B5EF4-FFF2-40B4-BE49-F238E27FC236}">
                  <a16:creationId xmlns:a16="http://schemas.microsoft.com/office/drawing/2014/main" id="{000FB909-73F3-7635-E05F-803C7420CB6B}"/>
                </a:ext>
              </a:extLst>
            </p:cNvPr>
            <p:cNvPicPr>
              <a:picLocks noChangeAspect="1"/>
            </p:cNvPicPr>
            <p:nvPr/>
          </p:nvPicPr>
          <p:blipFill>
            <a:blip r:embed="rId4"/>
            <a:srcRect r="3389"/>
            <a:stretch/>
          </p:blipFill>
          <p:spPr>
            <a:xfrm>
              <a:off x="11504973" y="0"/>
              <a:ext cx="6783028" cy="10287000"/>
            </a:xfrm>
            <a:prstGeom prst="rect">
              <a:avLst/>
            </a:prstGeom>
          </p:spPr>
        </p:pic>
        <p:pic>
          <p:nvPicPr>
            <p:cNvPr id="7" name="Picture 6">
              <a:extLst>
                <a:ext uri="{FF2B5EF4-FFF2-40B4-BE49-F238E27FC236}">
                  <a16:creationId xmlns:a16="http://schemas.microsoft.com/office/drawing/2014/main" id="{01F0ADF7-CC47-876A-F54E-F5315F3F7A05}"/>
                </a:ext>
              </a:extLst>
            </p:cNvPr>
            <p:cNvPicPr>
              <a:picLocks noChangeAspect="1"/>
            </p:cNvPicPr>
            <p:nvPr/>
          </p:nvPicPr>
          <p:blipFill>
            <a:blip r:embed="rId5"/>
            <a:srcRect l="11531" t="7263" r="18104" b="19710"/>
            <a:stretch/>
          </p:blipFill>
          <p:spPr>
            <a:xfrm>
              <a:off x="11277601" y="3390901"/>
              <a:ext cx="6324600" cy="6896100"/>
            </a:xfrm>
            <a:prstGeom prst="rect">
              <a:avLst/>
            </a:prstGeom>
          </p:spPr>
        </p:pic>
      </p:gr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788A7D-5AAB-4901-DB51-5C79EB70895E}"/>
              </a:ext>
            </a:extLst>
          </p:cNvPr>
          <p:cNvGrpSpPr/>
          <p:nvPr/>
        </p:nvGrpSpPr>
        <p:grpSpPr>
          <a:xfrm>
            <a:off x="0" y="571500"/>
            <a:ext cx="5562600" cy="1295400"/>
            <a:chOff x="0" y="723900"/>
            <a:chExt cx="5562600" cy="1295400"/>
          </a:xfrm>
        </p:grpSpPr>
        <p:sp>
          <p:nvSpPr>
            <p:cNvPr id="3" name="Oval 2">
              <a:extLst>
                <a:ext uri="{FF2B5EF4-FFF2-40B4-BE49-F238E27FC236}">
                  <a16:creationId xmlns:a16="http://schemas.microsoft.com/office/drawing/2014/main" id="{9BE320EF-8F24-C98E-C12E-BAC48DE2BF68}"/>
                </a:ext>
              </a:extLst>
            </p:cNvPr>
            <p:cNvSpPr/>
            <p:nvPr/>
          </p:nvSpPr>
          <p:spPr>
            <a:xfrm>
              <a:off x="838200" y="723900"/>
              <a:ext cx="1295400" cy="1295400"/>
            </a:xfrm>
            <a:prstGeom prst="ellipse">
              <a:avLst/>
            </a:prstGeom>
            <a:solidFill>
              <a:srgbClr val="1264AB"/>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1.</a:t>
              </a:r>
            </a:p>
          </p:txBody>
        </p:sp>
        <p:cxnSp>
          <p:nvCxnSpPr>
            <p:cNvPr id="4" name="Straight Connector 3">
              <a:extLst>
                <a:ext uri="{FF2B5EF4-FFF2-40B4-BE49-F238E27FC236}">
                  <a16:creationId xmlns:a16="http://schemas.microsoft.com/office/drawing/2014/main" id="{093DA88C-4D8F-9DC5-E0DE-B93079EDD3B6}"/>
                </a:ext>
              </a:extLst>
            </p:cNvPr>
            <p:cNvCxnSpPr>
              <a:cxnSpLocks/>
              <a:stCxn id="3" idx="2"/>
            </p:cNvCxnSpPr>
            <p:nvPr/>
          </p:nvCxnSpPr>
          <p:spPr>
            <a:xfrm flipH="1">
              <a:off x="0" y="1371600"/>
              <a:ext cx="838200" cy="0"/>
            </a:xfrm>
            <a:prstGeom prst="line">
              <a:avLst/>
            </a:prstGeom>
            <a:ln w="3810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3E600AFA-1ED3-78BE-D372-12BE6AF0CE7C}"/>
                </a:ext>
              </a:extLst>
            </p:cNvPr>
            <p:cNvSpPr txBox="1"/>
            <p:nvPr/>
          </p:nvSpPr>
          <p:spPr>
            <a:xfrm>
              <a:off x="2438400" y="956101"/>
              <a:ext cx="3124200" cy="923330"/>
            </a:xfrm>
            <a:prstGeom prst="rect">
              <a:avLst/>
            </a:prstGeom>
            <a:noFill/>
          </p:spPr>
          <p:txBody>
            <a:bodyPr wrap="square" rtlCol="0">
              <a:spAutoFit/>
            </a:bodyPr>
            <a:lstStyle/>
            <a:p>
              <a:r>
                <a:rPr lang="en-US" sz="5400" b="1" dirty="0" err="1">
                  <a:solidFill>
                    <a:srgbClr val="1264AB"/>
                  </a:solidFill>
                  <a:latin typeface="Arial" panose="020B0604020202020204" pitchFamily="34" charset="0"/>
                  <a:cs typeface="Arial" panose="020B0604020202020204" pitchFamily="34" charset="0"/>
                </a:rPr>
                <a:t>Mô</a:t>
              </a:r>
              <a:r>
                <a:rPr lang="en-US" sz="5400" b="1" dirty="0">
                  <a:solidFill>
                    <a:srgbClr val="1264AB"/>
                  </a:solidFill>
                  <a:latin typeface="Arial" panose="020B0604020202020204" pitchFamily="34" charset="0"/>
                  <a:cs typeface="Arial" panose="020B0604020202020204" pitchFamily="34" charset="0"/>
                </a:rPr>
                <a:t> </a:t>
              </a:r>
              <a:r>
                <a:rPr lang="en-US" sz="5400" b="1" dirty="0" err="1">
                  <a:solidFill>
                    <a:srgbClr val="1264AB"/>
                  </a:solidFill>
                  <a:latin typeface="Arial" panose="020B0604020202020204" pitchFamily="34" charset="0"/>
                  <a:cs typeface="Arial" panose="020B0604020202020204" pitchFamily="34" charset="0"/>
                </a:rPr>
                <a:t>hình</a:t>
              </a:r>
              <a:endParaRPr lang="en-US" sz="5400" b="1" dirty="0">
                <a:solidFill>
                  <a:srgbClr val="1264AB"/>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64B753E8-7E8A-5707-B3CC-5D8068263F55}"/>
              </a:ext>
            </a:extLst>
          </p:cNvPr>
          <p:cNvSpPr txBox="1"/>
          <p:nvPr/>
        </p:nvSpPr>
        <p:spPr>
          <a:xfrm>
            <a:off x="8077200" y="1828800"/>
            <a:ext cx="8458197" cy="3850541"/>
          </a:xfrm>
          <a:prstGeom prst="rect">
            <a:avLst/>
          </a:prstGeom>
          <a:noFill/>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chuyển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nêu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thuyết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mô</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động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khí</a:t>
            </a:r>
            <a:r>
              <a:rPr lang="en-US" sz="4200" dirty="0">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E78872BB-AE96-9E58-AF96-5BB39CC31256}"/>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l="1387" t="26814" r="2566" b="9282"/>
          <a:stretch/>
        </p:blipFill>
        <p:spPr>
          <a:xfrm>
            <a:off x="8197271" y="6362700"/>
            <a:ext cx="8317344" cy="3157041"/>
          </a:xfrm>
          <a:prstGeom prst="roundRect">
            <a:avLst>
              <a:gd name="adj" fmla="val 0"/>
            </a:avLst>
          </a:prstGeom>
        </p:spPr>
      </p:pic>
      <p:grpSp>
        <p:nvGrpSpPr>
          <p:cNvPr id="17" name="Group 16">
            <a:extLst>
              <a:ext uri="{FF2B5EF4-FFF2-40B4-BE49-F238E27FC236}">
                <a16:creationId xmlns:a16="http://schemas.microsoft.com/office/drawing/2014/main" id="{68C34AC2-0BEA-6031-1914-D4993896F322}"/>
              </a:ext>
            </a:extLst>
          </p:cNvPr>
          <p:cNvGrpSpPr/>
          <p:nvPr/>
        </p:nvGrpSpPr>
        <p:grpSpPr>
          <a:xfrm>
            <a:off x="228600" y="2452289"/>
            <a:ext cx="6812496" cy="7852029"/>
            <a:chOff x="228600" y="2452289"/>
            <a:chExt cx="6812496" cy="7852029"/>
          </a:xfrm>
        </p:grpSpPr>
        <p:pic>
          <p:nvPicPr>
            <p:cNvPr id="6" name="Picture 5">
              <a:extLst>
                <a:ext uri="{FF2B5EF4-FFF2-40B4-BE49-F238E27FC236}">
                  <a16:creationId xmlns:a16="http://schemas.microsoft.com/office/drawing/2014/main" id="{647B09AF-D8E1-5579-CB90-AE7DC0597F05}"/>
                </a:ext>
              </a:extLst>
            </p:cNvPr>
            <p:cNvPicPr>
              <a:picLocks noChangeAspect="1"/>
            </p:cNvPicPr>
            <p:nvPr/>
          </p:nvPicPr>
          <p:blipFill>
            <a:blip r:embed="rId3"/>
            <a:stretch>
              <a:fillRect/>
            </a:stretch>
          </p:blipFill>
          <p:spPr>
            <a:xfrm>
              <a:off x="228600" y="5389420"/>
              <a:ext cx="6812496" cy="4914898"/>
            </a:xfrm>
            <a:prstGeom prst="rect">
              <a:avLst/>
            </a:prstGeom>
          </p:spPr>
        </p:pic>
        <p:grpSp>
          <p:nvGrpSpPr>
            <p:cNvPr id="15" name="Group 14">
              <a:extLst>
                <a:ext uri="{FF2B5EF4-FFF2-40B4-BE49-F238E27FC236}">
                  <a16:creationId xmlns:a16="http://schemas.microsoft.com/office/drawing/2014/main" id="{F04C3DB3-8F44-3314-8831-06CD70F33B83}"/>
                </a:ext>
              </a:extLst>
            </p:cNvPr>
            <p:cNvGrpSpPr/>
            <p:nvPr/>
          </p:nvGrpSpPr>
          <p:grpSpPr>
            <a:xfrm>
              <a:off x="2819400" y="2452289"/>
              <a:ext cx="3751120" cy="2779944"/>
              <a:chOff x="2819400" y="2452289"/>
              <a:chExt cx="3751120" cy="2779944"/>
            </a:xfrm>
          </p:grpSpPr>
          <p:sp>
            <p:nvSpPr>
              <p:cNvPr id="13" name="Speech Bubble: Oval 12">
                <a:extLst>
                  <a:ext uri="{FF2B5EF4-FFF2-40B4-BE49-F238E27FC236}">
                    <a16:creationId xmlns:a16="http://schemas.microsoft.com/office/drawing/2014/main" id="{7DF37147-250E-24DD-3DD7-CC0CEC13CBAB}"/>
                  </a:ext>
                </a:extLst>
              </p:cNvPr>
              <p:cNvSpPr/>
              <p:nvPr/>
            </p:nvSpPr>
            <p:spPr>
              <a:xfrm>
                <a:off x="2819400" y="2452289"/>
                <a:ext cx="3751120" cy="2779944"/>
              </a:xfrm>
              <a:prstGeom prst="wedgeEllipseCallout">
                <a:avLst>
                  <a:gd name="adj1" fmla="val -43674"/>
                  <a:gd name="adj2" fmla="val 51396"/>
                </a:avLst>
              </a:prstGeom>
              <a:solidFill>
                <a:srgbClr val="56718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D0BDC4E-5AB6-3F69-6F8A-EAA9120805F0}"/>
                  </a:ext>
                </a:extLst>
              </p:cNvPr>
              <p:cNvSpPr txBox="1"/>
              <p:nvPr/>
            </p:nvSpPr>
            <p:spPr>
              <a:xfrm>
                <a:off x="3132859" y="2886486"/>
                <a:ext cx="3124201" cy="1911549"/>
              </a:xfrm>
              <a:prstGeom prst="rect">
                <a:avLst/>
              </a:prstGeom>
              <a:noFill/>
            </p:spPr>
            <p:txBody>
              <a:bodyPr wrap="square" rtlCol="0">
                <a:spAutoFit/>
              </a:bodyPr>
              <a:lstStyle/>
              <a:p>
                <a:pPr algn="ctr">
                  <a:lnSpc>
                    <a:spcPct val="150000"/>
                  </a:lnSpc>
                </a:pPr>
                <a:r>
                  <a:rPr lang="en-US" sz="4200" b="1" dirty="0" err="1">
                    <a:solidFill>
                      <a:schemeClr val="bg1"/>
                    </a:solidFill>
                    <a:latin typeface="Arial" panose="020B0604020202020204" pitchFamily="34" charset="0"/>
                    <a:cs typeface="Arial" panose="020B0604020202020204" pitchFamily="34" charset="0"/>
                  </a:rPr>
                  <a:t>Thảo</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luận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cặp</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đôi</a:t>
                </a:r>
                <a:endParaRPr lang="en-US" sz="4200" b="1" dirty="0">
                  <a:solidFill>
                    <a:schemeClr val="bg1"/>
                  </a:solidFill>
                  <a:latin typeface="Arial" panose="020B0604020202020204" pitchFamily="34" charset="0"/>
                  <a:cs typeface="Arial" panose="020B0604020202020204" pitchFamily="34" charset="0"/>
                </a:endParaRPr>
              </a:p>
            </p:txBody>
          </p:sp>
        </p:grpSp>
      </p:grpSp>
      <p:sp>
        <p:nvSpPr>
          <p:cNvPr id="16" name="Freeform 26">
            <a:extLst>
              <a:ext uri="{FF2B5EF4-FFF2-40B4-BE49-F238E27FC236}">
                <a16:creationId xmlns:a16="http://schemas.microsoft.com/office/drawing/2014/main" id="{6B3277F3-FCA6-37B4-17D4-CD657731D8E8}"/>
              </a:ext>
            </a:extLst>
          </p:cNvPr>
          <p:cNvSpPr/>
          <p:nvPr/>
        </p:nvSpPr>
        <p:spPr>
          <a:xfrm rot="2329857" flipH="1">
            <a:off x="16271722" y="455422"/>
            <a:ext cx="1902532" cy="1276426"/>
          </a:xfrm>
          <a:custGeom>
            <a:avLst/>
            <a:gdLst/>
            <a:ahLst/>
            <a:cxnLst/>
            <a:rect l="l" t="t" r="r" b="b"/>
            <a:pathLst>
              <a:path w="1902532" h="1276426">
                <a:moveTo>
                  <a:pt x="0" y="0"/>
                </a:moveTo>
                <a:lnTo>
                  <a:pt x="1902532" y="0"/>
                </a:lnTo>
                <a:lnTo>
                  <a:pt x="1902532" y="1276426"/>
                </a:lnTo>
                <a:lnTo>
                  <a:pt x="0" y="1276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5519896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FF0D62-3F5F-493D-941C-6567E85BBA3E}"/>
              </a:ext>
            </a:extLst>
          </p:cNvPr>
          <p:cNvSpPr/>
          <p:nvPr/>
        </p:nvSpPr>
        <p:spPr>
          <a:xfrm>
            <a:off x="465261" y="961240"/>
            <a:ext cx="7557087" cy="3502570"/>
          </a:xfrm>
          <a:prstGeom prst="roundRect">
            <a:avLst>
              <a:gd name="adj" fmla="val 10196"/>
            </a:avLst>
          </a:prstGeom>
          <a:solidFill>
            <a:schemeClr val="accent5">
              <a:lumMod val="20000"/>
              <a:lumOff val="80000"/>
            </a:schemeClr>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40000"/>
              </a:lnSpc>
            </a:pPr>
            <a:r>
              <a:rPr lang="vi-VN" sz="3600" dirty="0">
                <a:solidFill>
                  <a:schemeClr val="tx1"/>
                </a:solidFill>
                <a:latin typeface="Arial" panose="020B0604020202020204" pitchFamily="34" charset="0"/>
                <a:cs typeface="Arial" panose="020B0604020202020204" pitchFamily="34" charset="0"/>
              </a:rPr>
              <a:t>Các phân tử khí ở xa nhau, khoảng cách giữa chúng rất lớn so với kích thước mỗi phân tử nên có thể bỏ qua kích thước của chúng.</a:t>
            </a:r>
            <a:endParaRPr lang="en-US" sz="36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3FE7379-829F-4BB0-B3F5-55088541EDE6}"/>
              </a:ext>
            </a:extLst>
          </p:cNvPr>
          <p:cNvSpPr/>
          <p:nvPr/>
        </p:nvSpPr>
        <p:spPr>
          <a:xfrm>
            <a:off x="10325100" y="961240"/>
            <a:ext cx="7353299" cy="3502570"/>
          </a:xfrm>
          <a:prstGeom prst="roundRect">
            <a:avLst>
              <a:gd name="adj" fmla="val 10196"/>
            </a:avLst>
          </a:prstGeom>
          <a:solidFill>
            <a:srgbClr val="FFE0D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40000"/>
              </a:lnSpc>
            </a:pP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phân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chuyển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động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hỗn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loạn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ngừng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Chuyển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động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này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càng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nhanh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thì</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nhiệt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độ</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càng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cao</a:t>
            </a:r>
            <a:r>
              <a:rPr lang="en-US" sz="3600" dirty="0">
                <a:solidFill>
                  <a:schemeClr val="tx1"/>
                </a:solidFill>
                <a:latin typeface="Arial" panose="020B0604020202020204" pitchFamily="34" charset="0"/>
                <a:cs typeface="Arial" panose="020B0604020202020204" pitchFamily="34" charset="0"/>
              </a:rPr>
              <a:t>.</a:t>
            </a:r>
          </a:p>
        </p:txBody>
      </p:sp>
      <p:sp>
        <p:nvSpPr>
          <p:cNvPr id="7" name="Rectangle: Rounded Corners 6">
            <a:extLst>
              <a:ext uri="{FF2B5EF4-FFF2-40B4-BE49-F238E27FC236}">
                <a16:creationId xmlns:a16="http://schemas.microsoft.com/office/drawing/2014/main" id="{6D36EF8D-85A2-5A22-EBB1-F1B97A2B6090}"/>
              </a:ext>
            </a:extLst>
          </p:cNvPr>
          <p:cNvSpPr/>
          <p:nvPr/>
        </p:nvSpPr>
        <p:spPr>
          <a:xfrm>
            <a:off x="465261" y="6470889"/>
            <a:ext cx="7557087" cy="2987266"/>
          </a:xfrm>
          <a:prstGeom prst="roundRect">
            <a:avLst>
              <a:gd name="adj" fmla="val 10196"/>
            </a:avLst>
          </a:prstGeom>
          <a:solidFill>
            <a:srgbClr val="FFE989"/>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a:solidFill>
                  <a:schemeClr val="tx1"/>
                </a:solidFill>
                <a:latin typeface="Arial" panose="020B0604020202020204" pitchFamily="34" charset="0"/>
                <a:cs typeface="Arial" panose="020B0604020202020204" pitchFamily="34" charset="0"/>
              </a:rPr>
              <a:t>Khi </a:t>
            </a:r>
            <a:r>
              <a:rPr lang="en-US" sz="3600" dirty="0" err="1">
                <a:solidFill>
                  <a:schemeClr val="tx1"/>
                </a:solidFill>
                <a:latin typeface="Arial" panose="020B0604020202020204" pitchFamily="34" charset="0"/>
                <a:cs typeface="Arial" panose="020B0604020202020204" pitchFamily="34" charset="0"/>
              </a:rPr>
              <a:t>chuyển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động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hỗn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loạn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phân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chạm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nhau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chạm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thành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chứa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khí</a:t>
            </a:r>
            <a:r>
              <a:rPr lang="en-US" sz="3600" dirty="0">
                <a:solidFill>
                  <a:schemeClr val="tx1"/>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3B636EBE-197C-70D6-7B8D-B1B13C497E66}"/>
              </a:ext>
            </a:extLst>
          </p:cNvPr>
          <p:cNvSpPr/>
          <p:nvPr/>
        </p:nvSpPr>
        <p:spPr>
          <a:xfrm>
            <a:off x="10325100" y="6470889"/>
            <a:ext cx="7353299" cy="2987266"/>
          </a:xfrm>
          <a:prstGeom prst="roundRect">
            <a:avLst>
              <a:gd name="adj" fmla="val 10196"/>
            </a:avLst>
          </a:prstGeom>
          <a:solidFill>
            <a:schemeClr val="accent3">
              <a:lumMod val="40000"/>
              <a:lumOff val="60000"/>
            </a:schemeClr>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phân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chạm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thành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gây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suất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thành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chứa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khí</a:t>
            </a:r>
            <a:r>
              <a:rPr lang="en-US" sz="3600" dirty="0">
                <a:solidFill>
                  <a:schemeClr val="tx1"/>
                </a:solidFill>
                <a:latin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566734F0-9C95-D775-E811-E4EA753C5EB9}"/>
              </a:ext>
            </a:extLst>
          </p:cNvPr>
          <p:cNvGrpSpPr/>
          <p:nvPr/>
        </p:nvGrpSpPr>
        <p:grpSpPr>
          <a:xfrm>
            <a:off x="7143750" y="3467100"/>
            <a:ext cx="4000500" cy="4000500"/>
            <a:chOff x="1142235" y="3423591"/>
            <a:chExt cx="4657665" cy="4657665"/>
          </a:xfrm>
        </p:grpSpPr>
        <p:sp>
          <p:nvSpPr>
            <p:cNvPr id="3" name="Oval 2">
              <a:extLst>
                <a:ext uri="{FF2B5EF4-FFF2-40B4-BE49-F238E27FC236}">
                  <a16:creationId xmlns:a16="http://schemas.microsoft.com/office/drawing/2014/main" id="{5DAAECA7-E70A-E3BF-9A04-A4580F3CD868}"/>
                </a:ext>
              </a:extLst>
            </p:cNvPr>
            <p:cNvSpPr/>
            <p:nvPr/>
          </p:nvSpPr>
          <p:spPr>
            <a:xfrm>
              <a:off x="1142235" y="3423591"/>
              <a:ext cx="4657665" cy="4657665"/>
            </a:xfrm>
            <a:prstGeom prst="ellipse">
              <a:avLst/>
            </a:prstGeom>
            <a:solidFill>
              <a:srgbClr val="00B05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02C890-4694-5422-A492-9BAD4A5818FA}"/>
                </a:ext>
              </a:extLst>
            </p:cNvPr>
            <p:cNvSpPr txBox="1"/>
            <p:nvPr/>
          </p:nvSpPr>
          <p:spPr>
            <a:xfrm>
              <a:off x="1165645" y="4041671"/>
              <a:ext cx="4610845" cy="3199710"/>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Mô</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hình</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động</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học</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phân</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chất</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khí</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8623B93E-964F-ACEC-6957-3BD47202C85B}"/>
              </a:ext>
            </a:extLst>
          </p:cNvPr>
          <p:cNvPicPr>
            <a:picLocks noChangeAspect="1"/>
          </p:cNvPicPr>
          <p:nvPr/>
        </p:nvPicPr>
        <p:blipFill>
          <a:blip r:embed="rId2"/>
          <a:stretch>
            <a:fillRect/>
          </a:stretch>
        </p:blipFill>
        <p:spPr>
          <a:xfrm>
            <a:off x="8262338" y="1408643"/>
            <a:ext cx="1763325" cy="1710262"/>
          </a:xfrm>
          <a:prstGeom prst="rect">
            <a:avLst/>
          </a:prstGeom>
        </p:spPr>
      </p:pic>
    </p:spTree>
    <p:extLst>
      <p:ext uri="{BB962C8B-B14F-4D97-AF65-F5344CB8AC3E}">
        <p14:creationId xmlns:p14="http://schemas.microsoft.com/office/powerpoint/2010/main" val="20564799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yet đong hoc phan tu chat khi">
            <a:hlinkClick r:id="" action="ppaction://media"/>
            <a:extLst>
              <a:ext uri="{FF2B5EF4-FFF2-40B4-BE49-F238E27FC236}">
                <a16:creationId xmlns:a16="http://schemas.microsoft.com/office/drawing/2014/main" id="{72143EB4-310B-3AF9-33CF-605B226AE39E}"/>
              </a:ext>
            </a:extLst>
          </p:cNvPr>
          <p:cNvPicPr>
            <a:picLocks noChangeAspect="1"/>
          </p:cNvPicPr>
          <p:nvPr>
            <a:videoFile r:link="rId1"/>
            <p:extLst>
              <p:ext uri="{DAA4B4D4-6D71-4841-9C94-3DE7FCFB9230}">
                <p14:media xmlns:p14="http://schemas.microsoft.com/office/powerpoint/2010/main" r:embed="rId2">
                  <p14:trim st="4089" end="10379"/>
                  <p14:fade in="500" out="500"/>
                </p14:media>
              </p:ext>
            </p:extLst>
          </p:nvPr>
        </p:nvPicPr>
        <p:blipFill>
          <a:blip r:embed="rId4"/>
          <a:stretch>
            <a:fillRect/>
          </a:stretch>
        </p:blipFill>
        <p:spPr>
          <a:xfrm>
            <a:off x="13855" y="18184"/>
            <a:ext cx="18274145" cy="10279207"/>
          </a:xfrm>
          <a:prstGeom prst="rect">
            <a:avLst/>
          </a:prstGeom>
        </p:spPr>
      </p:pic>
      <p:sp>
        <p:nvSpPr>
          <p:cNvPr id="3" name="TextBox 2">
            <a:extLst>
              <a:ext uri="{FF2B5EF4-FFF2-40B4-BE49-F238E27FC236}">
                <a16:creationId xmlns:a16="http://schemas.microsoft.com/office/drawing/2014/main" id="{F3EA63F6-536D-C141-626F-A6CEFD8FBB22}"/>
              </a:ext>
            </a:extLst>
          </p:cNvPr>
          <p:cNvSpPr txBox="1"/>
          <p:nvPr/>
        </p:nvSpPr>
        <p:spPr>
          <a:xfrm>
            <a:off x="1866900" y="4229100"/>
            <a:ext cx="14554200" cy="769441"/>
          </a:xfrm>
          <a:prstGeom prst="rect">
            <a:avLst/>
          </a:prstGeom>
          <a:noFill/>
        </p:spPr>
        <p:txBody>
          <a:bodyPr wrap="square" rtlCol="0">
            <a:spAutoFit/>
          </a:bodyPr>
          <a:lstStyle/>
          <a:p>
            <a:pPr algn="ctr"/>
            <a:r>
              <a:rPr lang="en-US" sz="4400" b="1" dirty="0">
                <a:solidFill>
                  <a:schemeClr val="tx2"/>
                </a:solidFill>
                <a:latin typeface="Arial" panose="020B0604020202020204" pitchFamily="34" charset="0"/>
                <a:cs typeface="Arial" panose="020B0604020202020204" pitchFamily="34" charset="0"/>
              </a:rPr>
              <a:t>Video </a:t>
            </a:r>
            <a:r>
              <a:rPr lang="en-US" sz="4400" b="1" dirty="0" err="1">
                <a:solidFill>
                  <a:schemeClr val="tx2"/>
                </a:solidFill>
                <a:latin typeface="Arial" panose="020B0604020202020204" pitchFamily="34" charset="0"/>
                <a:cs typeface="Arial" panose="020B0604020202020204" pitchFamily="34" charset="0"/>
              </a:rPr>
              <a:t>mô</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phỏng</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thuyết</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động</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học</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phân</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tử</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chất</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khí</a:t>
            </a:r>
            <a:endParaRPr lang="en-US" sz="44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6691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F2EE337-B84B-DA35-A50F-F52B3F57DE61}"/>
              </a:ext>
            </a:extLst>
          </p:cNvPr>
          <p:cNvGrpSpPr/>
          <p:nvPr/>
        </p:nvGrpSpPr>
        <p:grpSpPr>
          <a:xfrm>
            <a:off x="1028700" y="1982851"/>
            <a:ext cx="11734206" cy="7817288"/>
            <a:chOff x="1028700" y="1982851"/>
            <a:chExt cx="11734206" cy="7817288"/>
          </a:xfrm>
        </p:grpSpPr>
        <p:grpSp>
          <p:nvGrpSpPr>
            <p:cNvPr id="42" name="Group 18">
              <a:extLst>
                <a:ext uri="{FF2B5EF4-FFF2-40B4-BE49-F238E27FC236}">
                  <a16:creationId xmlns:a16="http://schemas.microsoft.com/office/drawing/2014/main" id="{20931C78-D010-5345-781D-32EE699EF434}"/>
                </a:ext>
              </a:extLst>
            </p:cNvPr>
            <p:cNvGrpSpPr/>
            <p:nvPr/>
          </p:nvGrpSpPr>
          <p:grpSpPr>
            <a:xfrm>
              <a:off x="1028700" y="1982851"/>
              <a:ext cx="10248901" cy="6935664"/>
              <a:chOff x="0" y="-38100"/>
              <a:chExt cx="2699299" cy="1826677"/>
            </a:xfrm>
          </p:grpSpPr>
          <p:sp>
            <p:nvSpPr>
              <p:cNvPr id="43" name="Freeform 19">
                <a:extLst>
                  <a:ext uri="{FF2B5EF4-FFF2-40B4-BE49-F238E27FC236}">
                    <a16:creationId xmlns:a16="http://schemas.microsoft.com/office/drawing/2014/main" id="{B8F04192-BDBB-6F2C-F1C2-5EADDBF3F705}"/>
                  </a:ext>
                </a:extLst>
              </p:cNvPr>
              <p:cNvSpPr/>
              <p:nvPr/>
            </p:nvSpPr>
            <p:spPr>
              <a:xfrm>
                <a:off x="0" y="0"/>
                <a:ext cx="2699299"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endParaRPr lang="en-US"/>
              </a:p>
            </p:txBody>
          </p:sp>
          <p:sp>
            <p:nvSpPr>
              <p:cNvPr id="44" name="TextBox 20">
                <a:extLst>
                  <a:ext uri="{FF2B5EF4-FFF2-40B4-BE49-F238E27FC236}">
                    <a16:creationId xmlns:a16="http://schemas.microsoft.com/office/drawing/2014/main" id="{C02B19F1-2E48-7EFB-B3E5-1D50178DA80E}"/>
                  </a:ext>
                </a:extLst>
              </p:cNvPr>
              <p:cNvSpPr txBox="1"/>
              <p:nvPr/>
            </p:nvSpPr>
            <p:spPr>
              <a:xfrm>
                <a:off x="0" y="-38100"/>
                <a:ext cx="1912646" cy="1826677"/>
              </a:xfrm>
              <a:prstGeom prst="rect">
                <a:avLst/>
              </a:prstGeom>
            </p:spPr>
            <p:txBody>
              <a:bodyPr lIns="50800" tIns="50800" rIns="50800" bIns="50800" rtlCol="0" anchor="ctr"/>
              <a:lstStyle/>
              <a:p>
                <a:pPr algn="ctr">
                  <a:lnSpc>
                    <a:spcPts val="2659"/>
                  </a:lnSpc>
                </a:pPr>
                <a:endParaRPr/>
              </a:p>
            </p:txBody>
          </p:sp>
        </p:grpSp>
        <p:sp>
          <p:nvSpPr>
            <p:cNvPr id="45" name="Freeform 51">
              <a:extLst>
                <a:ext uri="{FF2B5EF4-FFF2-40B4-BE49-F238E27FC236}">
                  <a16:creationId xmlns:a16="http://schemas.microsoft.com/office/drawing/2014/main" id="{56E8B9F2-FEB5-1F53-85F0-AE1684263BEB}"/>
                </a:ext>
              </a:extLst>
            </p:cNvPr>
            <p:cNvSpPr/>
            <p:nvPr/>
          </p:nvSpPr>
          <p:spPr>
            <a:xfrm rot="20245940">
              <a:off x="10784910" y="7282896"/>
              <a:ext cx="1977996" cy="2517243"/>
            </a:xfrm>
            <a:custGeom>
              <a:avLst/>
              <a:gdLst/>
              <a:ahLst/>
              <a:cxnLst/>
              <a:rect l="l" t="t" r="r" b="b"/>
              <a:pathLst>
                <a:path w="2027996" h="2488339">
                  <a:moveTo>
                    <a:pt x="0" y="0"/>
                  </a:moveTo>
                  <a:lnTo>
                    <a:pt x="2027996" y="0"/>
                  </a:lnTo>
                  <a:lnTo>
                    <a:pt x="2027996" y="2488338"/>
                  </a:lnTo>
                  <a:lnTo>
                    <a:pt x="0" y="2488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id="{A54AD102-E753-D263-7633-A9DBC6EB78A9}"/>
                </a:ext>
              </a:extLst>
            </p:cNvPr>
            <p:cNvSpPr txBox="1"/>
            <p:nvPr/>
          </p:nvSpPr>
          <p:spPr>
            <a:xfrm>
              <a:off x="1466850" y="2691562"/>
              <a:ext cx="9372600" cy="5518242"/>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oxygen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0,2 m.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400 m/s.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rằng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id="{3F58FEA6-D27B-3E85-1B56-751235EF86D2}"/>
              </a:ext>
            </a:extLst>
          </p:cNvPr>
          <p:cNvSpPr/>
          <p:nvPr/>
        </p:nvSpPr>
        <p:spPr>
          <a:xfrm>
            <a:off x="1056409" y="683524"/>
            <a:ext cx="6666790" cy="1066800"/>
          </a:xfrm>
          <a:prstGeom prst="round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Luyện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tập</a:t>
            </a:r>
            <a:r>
              <a:rPr lang="en-US" sz="4000" b="1" dirty="0">
                <a:solidFill>
                  <a:schemeClr val="bg1"/>
                </a:solidFill>
                <a:latin typeface="Arial" panose="020B0604020202020204" pitchFamily="34" charset="0"/>
                <a:cs typeface="Arial" panose="020B0604020202020204" pitchFamily="34" charset="0"/>
              </a:rPr>
              <a:t> 2 (SGK - tr.34)</a:t>
            </a:r>
          </a:p>
        </p:txBody>
      </p:sp>
      <p:grpSp>
        <p:nvGrpSpPr>
          <p:cNvPr id="41" name="Group 40">
            <a:extLst>
              <a:ext uri="{FF2B5EF4-FFF2-40B4-BE49-F238E27FC236}">
                <a16:creationId xmlns:a16="http://schemas.microsoft.com/office/drawing/2014/main" id="{88928BB9-3559-7422-80CA-8F72BDB53EAA}"/>
              </a:ext>
            </a:extLst>
          </p:cNvPr>
          <p:cNvGrpSpPr/>
          <p:nvPr/>
        </p:nvGrpSpPr>
        <p:grpSpPr>
          <a:xfrm>
            <a:off x="12192000" y="1702007"/>
            <a:ext cx="5297713" cy="5297713"/>
            <a:chOff x="12192000" y="1702007"/>
            <a:chExt cx="5297713" cy="5297713"/>
          </a:xfrm>
        </p:grpSpPr>
        <p:sp>
          <p:nvSpPr>
            <p:cNvPr id="8" name="Oval 7">
              <a:extLst>
                <a:ext uri="{FF2B5EF4-FFF2-40B4-BE49-F238E27FC236}">
                  <a16:creationId xmlns:a16="http://schemas.microsoft.com/office/drawing/2014/main" id="{666DA666-5EF0-4C19-9F62-9AC56276D91A}"/>
                </a:ext>
              </a:extLst>
            </p:cNvPr>
            <p:cNvSpPr/>
            <p:nvPr/>
          </p:nvSpPr>
          <p:spPr>
            <a:xfrm>
              <a:off x="12192000" y="1702007"/>
              <a:ext cx="5297713" cy="5297713"/>
            </a:xfrm>
            <a:prstGeom prst="ellipse">
              <a:avLst/>
            </a:prstGeom>
            <a:solidFill>
              <a:schemeClr val="bg1"/>
            </a:solidFill>
            <a:ln w="28575">
              <a:solidFill>
                <a:srgbClr val="1264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18E5460-0E20-D294-0774-4DAC2FFD1D97}"/>
                </a:ext>
              </a:extLst>
            </p:cNvPr>
            <p:cNvCxnSpPr>
              <a:stCxn id="8" idx="0"/>
              <a:endCxn id="8" idx="4"/>
            </p:cNvCxnSpPr>
            <p:nvPr/>
          </p:nvCxnSpPr>
          <p:spPr>
            <a:xfrm>
              <a:off x="14840857" y="1702007"/>
              <a:ext cx="0" cy="5297713"/>
            </a:xfrm>
            <a:prstGeom prst="line">
              <a:avLst/>
            </a:prstGeom>
            <a:ln w="28575">
              <a:solidFill>
                <a:srgbClr val="1264AB"/>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62BA3D9-B7BE-E89F-6296-3E64BEE81A15}"/>
                </a:ext>
              </a:extLst>
            </p:cNvPr>
            <p:cNvPicPr>
              <a:picLocks noChangeAspect="1"/>
            </p:cNvPicPr>
            <p:nvPr/>
          </p:nvPicPr>
          <p:blipFill>
            <a:blip r:embed="rId5"/>
            <a:stretch>
              <a:fillRect/>
            </a:stretch>
          </p:blipFill>
          <p:spPr>
            <a:xfrm rot="757845" flipH="1">
              <a:off x="14222352" y="3985047"/>
              <a:ext cx="1007322" cy="671548"/>
            </a:xfrm>
            <a:prstGeom prst="rect">
              <a:avLst/>
            </a:prstGeom>
          </p:spPr>
        </p:pic>
        <p:sp>
          <p:nvSpPr>
            <p:cNvPr id="36" name="TextBox 35">
              <a:extLst>
                <a:ext uri="{FF2B5EF4-FFF2-40B4-BE49-F238E27FC236}">
                  <a16:creationId xmlns:a16="http://schemas.microsoft.com/office/drawing/2014/main" id="{CC8AF397-21AE-DA13-3718-127F09EE0AAB}"/>
                </a:ext>
              </a:extLst>
            </p:cNvPr>
            <p:cNvSpPr txBox="1"/>
            <p:nvPr/>
          </p:nvSpPr>
          <p:spPr>
            <a:xfrm>
              <a:off x="12409926" y="3676063"/>
              <a:ext cx="2201244"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v = 400m/s</a:t>
              </a:r>
            </a:p>
          </p:txBody>
        </p:sp>
        <p:sp>
          <p:nvSpPr>
            <p:cNvPr id="40" name="TextBox 39">
              <a:extLst>
                <a:ext uri="{FF2B5EF4-FFF2-40B4-BE49-F238E27FC236}">
                  <a16:creationId xmlns:a16="http://schemas.microsoft.com/office/drawing/2014/main" id="{E47FFECD-9592-88B1-A77C-9C20B526C969}"/>
                </a:ext>
              </a:extLst>
            </p:cNvPr>
            <p:cNvSpPr txBox="1"/>
            <p:nvPr/>
          </p:nvSpPr>
          <p:spPr>
            <a:xfrm>
              <a:off x="14937243" y="2500136"/>
              <a:ext cx="1904689"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d = 0,2 m</a:t>
              </a:r>
            </a:p>
          </p:txBody>
        </p:sp>
      </p:grpSp>
    </p:spTree>
    <p:extLst>
      <p:ext uri="{BB962C8B-B14F-4D97-AF65-F5344CB8AC3E}">
        <p14:creationId xmlns:p14="http://schemas.microsoft.com/office/powerpoint/2010/main" val="39084681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16BB8A-8C2D-A1CD-FDF4-B836508F4933}"/>
              </a:ext>
            </a:extLst>
          </p:cNvPr>
          <p:cNvGrpSpPr/>
          <p:nvPr/>
        </p:nvGrpSpPr>
        <p:grpSpPr>
          <a:xfrm>
            <a:off x="7829550" y="592863"/>
            <a:ext cx="2628900" cy="1752600"/>
            <a:chOff x="1039091" y="726446"/>
            <a:chExt cx="2971800" cy="1752600"/>
          </a:xfrm>
        </p:grpSpPr>
        <p:pic>
          <p:nvPicPr>
            <p:cNvPr id="10" name="Picture 9">
              <a:extLst>
                <a:ext uri="{FF2B5EF4-FFF2-40B4-BE49-F238E27FC236}">
                  <a16:creationId xmlns:a16="http://schemas.microsoft.com/office/drawing/2014/main" id="{D2436894-F326-4A65-CF97-1A9C1A0A7F22}"/>
                </a:ext>
              </a:extLst>
            </p:cNvPr>
            <p:cNvPicPr>
              <a:picLocks noChangeAspect="1"/>
            </p:cNvPicPr>
            <p:nvPr/>
          </p:nvPicPr>
          <p:blipFill>
            <a:blip r:embed="rId2"/>
            <a:stretch>
              <a:fillRect/>
            </a:stretch>
          </p:blipFill>
          <p:spPr>
            <a:xfrm>
              <a:off x="1039091" y="726446"/>
              <a:ext cx="2971800" cy="1752600"/>
            </a:xfrm>
            <a:prstGeom prst="rect">
              <a:avLst/>
            </a:prstGeom>
          </p:spPr>
        </p:pic>
        <p:sp>
          <p:nvSpPr>
            <p:cNvPr id="11" name="TextBox 10">
              <a:extLst>
                <a:ext uri="{FF2B5EF4-FFF2-40B4-BE49-F238E27FC236}">
                  <a16:creationId xmlns:a16="http://schemas.microsoft.com/office/drawing/2014/main" id="{C69B7F9C-CA35-96B0-81EE-2AE1E8645C89}"/>
                </a:ext>
              </a:extLst>
            </p:cNvPr>
            <p:cNvSpPr txBox="1"/>
            <p:nvPr/>
          </p:nvSpPr>
          <p:spPr>
            <a:xfrm>
              <a:off x="1039091" y="952500"/>
              <a:ext cx="2971800"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Giải</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89515198-9CEB-015A-F7E8-FA197F693080}"/>
              </a:ext>
            </a:extLst>
          </p:cNvPr>
          <p:cNvPicPr>
            <a:picLocks noChangeAspect="1"/>
          </p:cNvPicPr>
          <p:nvPr/>
        </p:nvPicPr>
        <p:blipFill>
          <a:blip r:embed="rId3"/>
          <a:stretch>
            <a:fillRect/>
          </a:stretch>
        </p:blipFill>
        <p:spPr>
          <a:xfrm rot="19441557" flipH="1">
            <a:off x="16597028" y="1410567"/>
            <a:ext cx="1219900" cy="813267"/>
          </a:xfrm>
          <a:prstGeom prst="rect">
            <a:avLst/>
          </a:prstGeom>
        </p:spPr>
      </p:pic>
      <p:pic>
        <p:nvPicPr>
          <p:cNvPr id="17" name="Picture 16">
            <a:extLst>
              <a:ext uri="{FF2B5EF4-FFF2-40B4-BE49-F238E27FC236}">
                <a16:creationId xmlns:a16="http://schemas.microsoft.com/office/drawing/2014/main" id="{0DABA2D8-D7E3-791E-2319-CE0D0FB5E825}"/>
              </a:ext>
            </a:extLst>
          </p:cNvPr>
          <p:cNvPicPr>
            <a:picLocks noChangeAspect="1"/>
          </p:cNvPicPr>
          <p:nvPr/>
        </p:nvPicPr>
        <p:blipFill>
          <a:blip r:embed="rId4"/>
          <a:stretch>
            <a:fillRect/>
          </a:stretch>
        </p:blipFill>
        <p:spPr>
          <a:xfrm rot="4347072">
            <a:off x="740173" y="1157351"/>
            <a:ext cx="1337384" cy="845997"/>
          </a:xfrm>
          <a:prstGeom prst="rect">
            <a:avLst/>
          </a:prstGeom>
          <a:noFill/>
        </p:spPr>
      </p:pic>
      <p:pic>
        <p:nvPicPr>
          <p:cNvPr id="18" name="Picture 17">
            <a:extLst>
              <a:ext uri="{FF2B5EF4-FFF2-40B4-BE49-F238E27FC236}">
                <a16:creationId xmlns:a16="http://schemas.microsoft.com/office/drawing/2014/main" id="{4A162B89-3745-9BE6-4C4F-306AD9505CD9}"/>
              </a:ext>
            </a:extLst>
          </p:cNvPr>
          <p:cNvPicPr>
            <a:picLocks noChangeAspect="1"/>
          </p:cNvPicPr>
          <p:nvPr/>
        </p:nvPicPr>
        <p:blipFill>
          <a:blip r:embed="rId5"/>
          <a:stretch>
            <a:fillRect/>
          </a:stretch>
        </p:blipFill>
        <p:spPr>
          <a:xfrm rot="19989504">
            <a:off x="14722689" y="223468"/>
            <a:ext cx="882129" cy="956806"/>
          </a:xfrm>
          <a:prstGeom prst="rect">
            <a:avLst/>
          </a:prstGeom>
        </p:spPr>
      </p:pic>
      <p:sp>
        <p:nvSpPr>
          <p:cNvPr id="3" name="TextBox 2">
            <a:extLst>
              <a:ext uri="{FF2B5EF4-FFF2-40B4-BE49-F238E27FC236}">
                <a16:creationId xmlns:a16="http://schemas.microsoft.com/office/drawing/2014/main" id="{284AAEFF-9A9B-242E-71EC-81C075F2BECF}"/>
              </a:ext>
            </a:extLst>
          </p:cNvPr>
          <p:cNvSpPr txBox="1"/>
          <p:nvPr/>
        </p:nvSpPr>
        <p:spPr>
          <a:xfrm>
            <a:off x="1524000" y="2504579"/>
            <a:ext cx="15240000"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Phân tử chuyển động qua tâm bình cầu và kh</a:t>
            </a:r>
            <a:r>
              <a:rPr lang="en-US" sz="4000" dirty="0" err="1">
                <a:latin typeface="Arial" panose="020B0604020202020204" pitchFamily="34" charset="0"/>
                <a:cs typeface="Arial" panose="020B0604020202020204" pitchFamily="34" charset="0"/>
              </a:rPr>
              <a:t>i</a:t>
            </a:r>
            <a:r>
              <a:rPr lang="vi-VN" sz="4000" dirty="0">
                <a:latin typeface="Arial" panose="020B0604020202020204" pitchFamily="34" charset="0"/>
                <a:cs typeface="Arial" panose="020B0604020202020204" pitchFamily="34" charset="0"/>
              </a:rPr>
              <a:t> va chạm với thành bình thì bật ngược lại nên quãng đường phân tử chuyển động giữa hai va chạm liên tiếp bằng đường kính của bình.</a:t>
            </a:r>
            <a:endParaRPr lang="en-US" sz="40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1145A6AC-07F1-176E-4CC6-BDE59D067EF8}"/>
              </a:ext>
            </a:extLst>
          </p:cNvPr>
          <p:cNvGrpSpPr/>
          <p:nvPr/>
        </p:nvGrpSpPr>
        <p:grpSpPr>
          <a:xfrm>
            <a:off x="1524000" y="5441779"/>
            <a:ext cx="15240000" cy="2390812"/>
            <a:chOff x="1530927" y="5564506"/>
            <a:chExt cx="15240000" cy="2390812"/>
          </a:xfrm>
        </p:grpSpPr>
        <p:sp>
          <p:nvSpPr>
            <p:cNvPr id="5" name="TextBox 4">
              <a:extLst>
                <a:ext uri="{FF2B5EF4-FFF2-40B4-BE49-F238E27FC236}">
                  <a16:creationId xmlns:a16="http://schemas.microsoft.com/office/drawing/2014/main" id="{1E2E1112-27FA-BCED-F9FE-C6C0F73B9EB1}"/>
                </a:ext>
              </a:extLst>
            </p:cNvPr>
            <p:cNvSpPr txBox="1"/>
            <p:nvPr/>
          </p:nvSpPr>
          <p:spPr>
            <a:xfrm>
              <a:off x="1530927" y="5564506"/>
              <a:ext cx="15240000" cy="2148089"/>
            </a:xfrm>
            <a:prstGeom prst="rect">
              <a:avLst/>
            </a:prstGeom>
            <a:noFill/>
          </p:spPr>
          <p:txBody>
            <a:bodyPr wrap="square">
              <a:spAutoFit/>
            </a:bodyPr>
            <a:lstStyle/>
            <a:p>
              <a:pPr marL="571500" marR="0" indent="-571500" algn="just">
                <a:lnSpc>
                  <a:spcPct val="180000"/>
                </a:lnSpc>
                <a:spcBef>
                  <a:spcPts val="0"/>
                </a:spcBef>
                <a:spcAft>
                  <a:spcPts val="800"/>
                </a:spcAft>
                <a:buFont typeface="Wingdings" panose="05000000000000000000" pitchFamily="2" charset="2"/>
                <a:buChar char="§"/>
              </a:pPr>
              <a:r>
                <a:rPr lang="en-US" sz="4000" b="0" i="0" dirty="0">
                  <a:solidFill>
                    <a:srgbClr val="000000"/>
                  </a:solidFill>
                  <a:effectLst/>
                  <a:latin typeface="Arial" panose="020B0604020202020204" pitchFamily="34" charset="0"/>
                  <a:cs typeface="Arial" panose="020B0604020202020204" pitchFamily="34" charset="0"/>
                </a:rPr>
                <a:t>Thời </a:t>
              </a:r>
              <a:r>
                <a:rPr lang="en-US" sz="4000" b="0" i="0" dirty="0" err="1">
                  <a:solidFill>
                    <a:srgbClr val="000000"/>
                  </a:solidFill>
                  <a:effectLst/>
                  <a:latin typeface="Arial" panose="020B0604020202020204" pitchFamily="34" charset="0"/>
                  <a:cs typeface="Arial" panose="020B0604020202020204" pitchFamily="34" charset="0"/>
                </a:rPr>
                <a:t>gian</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phân</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tử</a:t>
              </a:r>
              <a:r>
                <a:rPr lang="en-US" sz="4000" b="0" i="0" dirty="0">
                  <a:solidFill>
                    <a:srgbClr val="000000"/>
                  </a:solidFill>
                  <a:effectLst/>
                  <a:latin typeface="Arial" panose="020B0604020202020204" pitchFamily="34" charset="0"/>
                  <a:cs typeface="Arial" panose="020B0604020202020204" pitchFamily="34" charset="0"/>
                </a:rPr>
                <a:t> di </a:t>
              </a:r>
              <a:r>
                <a:rPr lang="en-US" sz="4000" b="0" i="0" dirty="0" err="1">
                  <a:solidFill>
                    <a:srgbClr val="000000"/>
                  </a:solidFill>
                  <a:effectLst/>
                  <a:latin typeface="Arial" panose="020B0604020202020204" pitchFamily="34" charset="0"/>
                  <a:cs typeface="Arial" panose="020B0604020202020204" pitchFamily="34" charset="0"/>
                </a:rPr>
                <a:t>chuyển</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từ</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thành</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bình</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bên</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này</a:t>
              </a:r>
              <a:r>
                <a:rPr lang="en-US" sz="4000" b="0" i="0" dirty="0">
                  <a:solidFill>
                    <a:srgbClr val="000000"/>
                  </a:solidFill>
                  <a:effectLst/>
                  <a:latin typeface="Arial" panose="020B0604020202020204" pitchFamily="34" charset="0"/>
                  <a:cs typeface="Arial" panose="020B0604020202020204" pitchFamily="34" charset="0"/>
                </a:rPr>
                <a:t> sang </a:t>
              </a:r>
              <a:r>
                <a:rPr lang="en-US" sz="4000" b="0" i="0" dirty="0" err="1">
                  <a:solidFill>
                    <a:srgbClr val="000000"/>
                  </a:solidFill>
                  <a:effectLst/>
                  <a:latin typeface="Arial" panose="020B0604020202020204" pitchFamily="34" charset="0"/>
                  <a:cs typeface="Arial" panose="020B0604020202020204" pitchFamily="34" charset="0"/>
                </a:rPr>
                <a:t>va</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chạm</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với</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thành</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bình</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đối</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diện</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là</a:t>
              </a:r>
              <a:r>
                <a:rPr lang="en-US" sz="4000" b="0" i="0" dirty="0">
                  <a:solidFill>
                    <a:srgbClr val="000000"/>
                  </a:solidFill>
                  <a:effectLst/>
                  <a:latin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AD4B0F1-3A98-4338-904A-F2911222F4AA}"/>
                    </a:ext>
                  </a:extLst>
                </p:cNvPr>
                <p:cNvSpPr txBox="1"/>
                <p:nvPr/>
              </p:nvSpPr>
              <p:spPr>
                <a:xfrm>
                  <a:off x="9515506" y="6706193"/>
                  <a:ext cx="5886450" cy="12491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𝑡</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𝑣</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400</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oMath>
                    </m:oMathPara>
                  </a14:m>
                  <a:endParaRPr lang="en-US" dirty="0"/>
                </a:p>
              </p:txBody>
            </p:sp>
          </mc:Choice>
          <mc:Fallback xmlns="">
            <p:sp>
              <p:nvSpPr>
                <p:cNvPr id="23" name="TextBox 22">
                  <a:extLst>
                    <a:ext uri="{FF2B5EF4-FFF2-40B4-BE49-F238E27FC236}">
                      <a16:creationId xmlns:a16="http://schemas.microsoft.com/office/drawing/2014/main" id="{7AD4B0F1-3A98-4338-904A-F2911222F4AA}"/>
                    </a:ext>
                  </a:extLst>
                </p:cNvPr>
                <p:cNvSpPr txBox="1">
                  <a:spLocks noRot="1" noChangeAspect="1" noMove="1" noResize="1" noEditPoints="1" noAdjustHandles="1" noChangeArrowheads="1" noChangeShapeType="1" noTextEdit="1"/>
                </p:cNvSpPr>
                <p:nvPr/>
              </p:nvSpPr>
              <p:spPr>
                <a:xfrm>
                  <a:off x="9515506" y="6706193"/>
                  <a:ext cx="5886450" cy="1249125"/>
                </a:xfrm>
                <a:prstGeom prst="rect">
                  <a:avLst/>
                </a:prstGeom>
                <a:blipFill>
                  <a:blip r:embed="rId6"/>
                  <a:stretch>
                    <a:fillRect/>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D20BD188-1221-A7FD-8EEE-0314F4FD73C6}"/>
              </a:ext>
            </a:extLst>
          </p:cNvPr>
          <p:cNvGrpSpPr/>
          <p:nvPr/>
        </p:nvGrpSpPr>
        <p:grpSpPr>
          <a:xfrm>
            <a:off x="1438306" y="8241987"/>
            <a:ext cx="14769577" cy="1248868"/>
            <a:chOff x="1438306" y="8241987"/>
            <a:chExt cx="14769577" cy="1248868"/>
          </a:xfrm>
        </p:grpSpPr>
        <p:grpSp>
          <p:nvGrpSpPr>
            <p:cNvPr id="25" name="Group 24">
              <a:extLst>
                <a:ext uri="{FF2B5EF4-FFF2-40B4-BE49-F238E27FC236}">
                  <a16:creationId xmlns:a16="http://schemas.microsoft.com/office/drawing/2014/main" id="{EC77A75D-E17A-F2C3-0A4A-A32845824A8B}"/>
                </a:ext>
              </a:extLst>
            </p:cNvPr>
            <p:cNvGrpSpPr/>
            <p:nvPr/>
          </p:nvGrpSpPr>
          <p:grpSpPr>
            <a:xfrm>
              <a:off x="1438306" y="8241987"/>
              <a:ext cx="13963650" cy="1248868"/>
              <a:chOff x="1438306" y="8241987"/>
              <a:chExt cx="13963650" cy="1248868"/>
            </a:xfrm>
          </p:grpSpPr>
          <p:sp>
            <p:nvSpPr>
              <p:cNvPr id="6" name="TextBox 5">
                <a:extLst>
                  <a:ext uri="{FF2B5EF4-FFF2-40B4-BE49-F238E27FC236}">
                    <a16:creationId xmlns:a16="http://schemas.microsoft.com/office/drawing/2014/main" id="{E4BE5179-2E3E-79AD-A089-E548AD1C1069}"/>
                  </a:ext>
                </a:extLst>
              </p:cNvPr>
              <p:cNvSpPr txBox="1"/>
              <p:nvPr/>
            </p:nvSpPr>
            <p:spPr>
              <a:xfrm>
                <a:off x="1438306" y="8570165"/>
                <a:ext cx="8070273" cy="707886"/>
              </a:xfrm>
              <a:prstGeom prst="rect">
                <a:avLst/>
              </a:prstGeom>
              <a:noFill/>
            </p:spPr>
            <p:txBody>
              <a:bodyPr wrap="square">
                <a:spAutoFit/>
              </a:bodyPr>
              <a:lstStyle/>
              <a:p>
                <a:pPr marL="571500" marR="0" indent="-571500" algn="just">
                  <a:spcBef>
                    <a:spcPts val="0"/>
                  </a:spcBef>
                  <a:spcAft>
                    <a:spcPts val="800"/>
                  </a:spcAft>
                  <a:buFont typeface="Wingdings" panose="05000000000000000000" pitchFamily="2" charset="2"/>
                  <a:buChar char="§"/>
                </a:pPr>
                <a:r>
                  <a:rPr lang="en-US" sz="4000" b="0" i="0" dirty="0">
                    <a:solidFill>
                      <a:srgbClr val="000000"/>
                    </a:solidFill>
                    <a:effectLst/>
                    <a:latin typeface="Arial" panose="020B0604020202020204" pitchFamily="34" charset="0"/>
                    <a:cs typeface="Arial" panose="020B0604020202020204" pitchFamily="34" charset="0"/>
                  </a:rPr>
                  <a:t>Số </a:t>
                </a:r>
                <a:r>
                  <a:rPr lang="en-US" sz="4000" b="0" i="0" dirty="0" err="1">
                    <a:solidFill>
                      <a:srgbClr val="000000"/>
                    </a:solidFill>
                    <a:effectLst/>
                    <a:latin typeface="Arial" panose="020B0604020202020204" pitchFamily="34" charset="0"/>
                    <a:cs typeface="Arial" panose="020B0604020202020204" pitchFamily="34" charset="0"/>
                  </a:rPr>
                  <a:t>lần</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va</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chạm</a:t>
                </a:r>
                <a:r>
                  <a:rPr lang="en-US" sz="4000" b="0" i="0" dirty="0">
                    <a:solidFill>
                      <a:srgbClr val="000000"/>
                    </a:solidFill>
                    <a:effectLst/>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tron</a:t>
                </a:r>
                <a:r>
                  <a:rPr lang="en-US" sz="4000" dirty="0" err="1">
                    <a:solidFill>
                      <a:srgbClr val="000000"/>
                    </a:solidFill>
                    <a:latin typeface="Arial" panose="020B0604020202020204" pitchFamily="34" charset="0"/>
                    <a:cs typeface="Arial" panose="020B0604020202020204" pitchFamily="34" charset="0"/>
                  </a:rPr>
                  <a:t>g</a:t>
                </a:r>
                <a:r>
                  <a:rPr lang="en-US" sz="4000" dirty="0">
                    <a:solidFill>
                      <a:srgbClr val="000000"/>
                    </a:solidFill>
                    <a:latin typeface="Arial" panose="020B0604020202020204" pitchFamily="34" charset="0"/>
                    <a:cs typeface="Arial" panose="020B0604020202020204" pitchFamily="34" charset="0"/>
                  </a:rPr>
                  <a:t> 1 </a:t>
                </a:r>
                <a:r>
                  <a:rPr lang="en-US" sz="4000" dirty="0" err="1">
                    <a:solidFill>
                      <a:srgbClr val="000000"/>
                    </a:solidFill>
                    <a:latin typeface="Arial" panose="020B0604020202020204" pitchFamily="34" charset="0"/>
                    <a:cs typeface="Arial" panose="020B0604020202020204" pitchFamily="34" charset="0"/>
                  </a:rPr>
                  <a:t>giây</a:t>
                </a:r>
                <a:r>
                  <a:rPr lang="en-US" sz="4000" dirty="0">
                    <a:solidFill>
                      <a:srgbClr val="000000"/>
                    </a:solidFill>
                    <a:latin typeface="Arial" panose="020B0604020202020204" pitchFamily="34" charset="0"/>
                    <a:cs typeface="Arial" panose="020B0604020202020204" pitchFamily="34" charset="0"/>
                  </a:rPr>
                  <a:t> </a:t>
                </a:r>
                <a:r>
                  <a:rPr lang="en-US" sz="4000" b="0" i="0" dirty="0" err="1">
                    <a:solidFill>
                      <a:srgbClr val="000000"/>
                    </a:solidFill>
                    <a:effectLst/>
                    <a:latin typeface="Arial" panose="020B0604020202020204" pitchFamily="34" charset="0"/>
                    <a:cs typeface="Arial" panose="020B0604020202020204" pitchFamily="34" charset="0"/>
                  </a:rPr>
                  <a:t>là</a:t>
                </a:r>
                <a:r>
                  <a:rPr lang="en-US" sz="4000" b="0" i="0" dirty="0">
                    <a:solidFill>
                      <a:srgbClr val="000000"/>
                    </a:solidFill>
                    <a:effectLst/>
                    <a:latin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434D426-1B4B-8110-812D-E20697864E4B}"/>
                      </a:ext>
                    </a:extLst>
                  </p:cNvPr>
                  <p:cNvSpPr txBox="1"/>
                  <p:nvPr/>
                </p:nvSpPr>
                <p:spPr>
                  <a:xfrm>
                    <a:off x="9686956" y="8241987"/>
                    <a:ext cx="5715000" cy="12488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𝑡</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10</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−4</m:t>
                                  </m:r>
                                </m:sup>
                              </m:sSup>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2000</m:t>
                          </m:r>
                        </m:oMath>
                      </m:oMathPara>
                    </a14:m>
                    <a:endParaRPr lang="en-US" dirty="0"/>
                  </a:p>
                </p:txBody>
              </p:sp>
            </mc:Choice>
            <mc:Fallback xmlns="">
              <p:sp>
                <p:nvSpPr>
                  <p:cNvPr id="21" name="TextBox 20">
                    <a:extLst>
                      <a:ext uri="{FF2B5EF4-FFF2-40B4-BE49-F238E27FC236}">
                        <a16:creationId xmlns:a16="http://schemas.microsoft.com/office/drawing/2014/main" id="{A434D426-1B4B-8110-812D-E20697864E4B}"/>
                      </a:ext>
                    </a:extLst>
                  </p:cNvPr>
                  <p:cNvSpPr txBox="1">
                    <a:spLocks noRot="1" noChangeAspect="1" noMove="1" noResize="1" noEditPoints="1" noAdjustHandles="1" noChangeArrowheads="1" noChangeShapeType="1" noTextEdit="1"/>
                  </p:cNvSpPr>
                  <p:nvPr/>
                </p:nvSpPr>
                <p:spPr>
                  <a:xfrm>
                    <a:off x="9686956" y="8241987"/>
                    <a:ext cx="5715000" cy="1248868"/>
                  </a:xfrm>
                  <a:prstGeom prst="rect">
                    <a:avLst/>
                  </a:prstGeom>
                  <a:blipFill>
                    <a:blip r:embed="rId7"/>
                    <a:stretch>
                      <a:fillRect/>
                    </a:stretch>
                  </a:blipFill>
                </p:spPr>
                <p:txBody>
                  <a:bodyPr/>
                  <a:lstStyle/>
                  <a:p>
                    <a:r>
                      <a:rPr lang="en-US">
                        <a:noFill/>
                      </a:rPr>
                      <a:t> </a:t>
                    </a:r>
                  </a:p>
                </p:txBody>
              </p:sp>
            </mc:Fallback>
          </mc:AlternateContent>
        </p:grpSp>
        <p:sp>
          <p:nvSpPr>
            <p:cNvPr id="26" name="TextBox 25">
              <a:extLst>
                <a:ext uri="{FF2B5EF4-FFF2-40B4-BE49-F238E27FC236}">
                  <a16:creationId xmlns:a16="http://schemas.microsoft.com/office/drawing/2014/main" id="{DAE1F80A-ECEB-5000-47B5-5001B31E98E4}"/>
                </a:ext>
              </a:extLst>
            </p:cNvPr>
            <p:cNvSpPr txBox="1"/>
            <p:nvPr/>
          </p:nvSpPr>
          <p:spPr>
            <a:xfrm>
              <a:off x="15338734" y="8570165"/>
              <a:ext cx="869149" cy="707886"/>
            </a:xfrm>
            <a:prstGeom prst="rect">
              <a:avLst/>
            </a:prstGeom>
            <a:noFill/>
          </p:spPr>
          <p:txBody>
            <a:bodyPr wrap="none" rtlCol="0">
              <a:spAutoFit/>
            </a:bodyPr>
            <a:lstStyle/>
            <a:p>
              <a:r>
                <a:rPr lang="en-US" sz="4000" dirty="0" err="1">
                  <a:latin typeface="Arial" panose="020B0604020202020204" pitchFamily="34" charset="0"/>
                  <a:cs typeface="Arial" panose="020B0604020202020204" pitchFamily="34" charset="0"/>
                </a:rPr>
                <a:t>lần</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316432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FD1C16F-9FBD-92E9-65DA-8D741B507EAF}"/>
              </a:ext>
            </a:extLst>
          </p:cNvPr>
          <p:cNvSpPr txBox="1"/>
          <p:nvPr/>
        </p:nvSpPr>
        <p:spPr>
          <a:xfrm>
            <a:off x="1066800" y="2690246"/>
            <a:ext cx="8610600" cy="6441572"/>
          </a:xfrm>
          <a:prstGeom prst="rect">
            <a:avLst/>
          </a:prstGeom>
          <a:noFill/>
        </p:spPr>
        <p:txBody>
          <a:bodyPr wrap="square">
            <a:spAutoFit/>
          </a:bodyPr>
          <a:lstStyle/>
          <a:p>
            <a:pPr algn="just">
              <a:lnSpc>
                <a:spcPct val="150000"/>
              </a:lnSpc>
            </a:pPr>
            <a:r>
              <a:rPr lang="vi-VN" sz="4000" dirty="0">
                <a:cs typeface="Arial" panose="020B0604020202020204" pitchFamily="34" charset="0"/>
              </a:rPr>
              <a:t>Khói thuốc lá sẽ gây ảnh hưởng trong phạm vi bán kính 7 m – 10 m. Những người ở trong khoảng cách này với người hút thuốc sẽ hít phải khói thuốc, trở thành người hút thuốc thụ động và cũng gặp những nguy cơ về sức khỏe.</a:t>
            </a:r>
            <a:endParaRPr lang="en-US" sz="40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E4BA0F7-9BA1-5D8F-57F5-9182A38A03C3}"/>
              </a:ext>
            </a:extLst>
          </p:cNvPr>
          <p:cNvGrpSpPr/>
          <p:nvPr/>
        </p:nvGrpSpPr>
        <p:grpSpPr>
          <a:xfrm>
            <a:off x="10210800" y="2561516"/>
            <a:ext cx="7467600" cy="7113103"/>
            <a:chOff x="10266218" y="2020088"/>
            <a:chExt cx="7467600" cy="7113103"/>
          </a:xfrm>
        </p:grpSpPr>
        <p:pic>
          <p:nvPicPr>
            <p:cNvPr id="3" name="Picture 2">
              <a:extLst>
                <a:ext uri="{FF2B5EF4-FFF2-40B4-BE49-F238E27FC236}">
                  <a16:creationId xmlns:a16="http://schemas.microsoft.com/office/drawing/2014/main" id="{ACB75340-ADF3-7CDD-395E-CC023835DAE9}"/>
                </a:ext>
              </a:extLst>
            </p:cNvPr>
            <p:cNvPicPr>
              <a:picLocks noChangeAspect="1"/>
            </p:cNvPicPr>
            <p:nvPr/>
          </p:nvPicPr>
          <p:blipFill>
            <a:blip r:embed="rId2">
              <a:extLst>
                <a:ext uri="{28A0092B-C50C-407E-A947-70E740481C1C}">
                  <a14:useLocalDpi xmlns:a14="http://schemas.microsoft.com/office/drawing/2010/main" val="0"/>
                </a:ext>
              </a:extLst>
            </a:blip>
            <a:srcRect l="7815" r="7815"/>
            <a:stretch/>
          </p:blipFill>
          <p:spPr>
            <a:xfrm>
              <a:off x="10301988" y="2020088"/>
              <a:ext cx="7431830" cy="6342176"/>
            </a:xfrm>
            <a:prstGeom prst="roundRect">
              <a:avLst>
                <a:gd name="adj" fmla="val 2046"/>
              </a:avLst>
            </a:prstGeom>
          </p:spPr>
        </p:pic>
        <p:sp>
          <p:nvSpPr>
            <p:cNvPr id="4" name="TextBox 3">
              <a:extLst>
                <a:ext uri="{FF2B5EF4-FFF2-40B4-BE49-F238E27FC236}">
                  <a16:creationId xmlns:a16="http://schemas.microsoft.com/office/drawing/2014/main" id="{66712C21-4A2F-E674-F967-C751342343B4}"/>
                </a:ext>
              </a:extLst>
            </p:cNvPr>
            <p:cNvSpPr txBox="1"/>
            <p:nvPr/>
          </p:nvSpPr>
          <p:spPr>
            <a:xfrm>
              <a:off x="10266218" y="8393437"/>
              <a:ext cx="7467600" cy="739754"/>
            </a:xfrm>
            <a:prstGeom prst="rect">
              <a:avLst/>
            </a:prstGeom>
            <a:noFill/>
          </p:spPr>
          <p:txBody>
            <a:bodyPr wrap="square" rtlCol="0">
              <a:spAutoFit/>
            </a:bodyPr>
            <a:lstStyle/>
            <a:p>
              <a:pPr algn="ctr">
                <a:lnSpc>
                  <a:spcPct val="150000"/>
                </a:lnSpc>
              </a:pPr>
              <a:r>
                <a:rPr lang="en-US" sz="3200" dirty="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Hình</a:t>
              </a:r>
              <a:r>
                <a:rPr lang="en-US" sz="3200" b="1" dirty="0">
                  <a:latin typeface="Arial" panose="020B0604020202020204" pitchFamily="34" charset="0"/>
                  <a:cs typeface="Arial" panose="020B0604020202020204" pitchFamily="34" charset="0"/>
                </a:rPr>
                <a:t> 1.1</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tránh</a:t>
              </a:r>
              <a:r>
                <a:rPr lang="en-US" sz="3200" dirty="0">
                  <a:latin typeface="Arial" panose="020B0604020202020204" pitchFamily="34" charset="0"/>
                  <a:cs typeface="Arial" panose="020B0604020202020204" pitchFamily="34" charset="0"/>
                </a:rPr>
                <a:t> xa </a:t>
              </a:r>
              <a:r>
                <a:rPr lang="en-US" sz="3200" dirty="0" err="1">
                  <a:latin typeface="Arial" panose="020B0604020202020204" pitchFamily="34" charset="0"/>
                  <a:cs typeface="Arial" panose="020B0604020202020204" pitchFamily="34" charset="0"/>
                </a:rPr>
                <a:t>thuốc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lá</a:t>
              </a:r>
              <a:endParaRPr lang="en-US" sz="320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480E602-74B1-70B0-4E90-E80A6B1D58B1}"/>
              </a:ext>
            </a:extLst>
          </p:cNvPr>
          <p:cNvGrpSpPr/>
          <p:nvPr/>
        </p:nvGrpSpPr>
        <p:grpSpPr>
          <a:xfrm>
            <a:off x="762000" y="809605"/>
            <a:ext cx="7740882" cy="1426588"/>
            <a:chOff x="762000" y="809605"/>
            <a:chExt cx="7740882" cy="1426588"/>
          </a:xfrm>
        </p:grpSpPr>
        <p:sp>
          <p:nvSpPr>
            <p:cNvPr id="43" name="TextBox 27">
              <a:extLst>
                <a:ext uri="{FF2B5EF4-FFF2-40B4-BE49-F238E27FC236}">
                  <a16:creationId xmlns:a16="http://schemas.microsoft.com/office/drawing/2014/main" id="{377D3D94-6B3C-2150-C8C1-B34FED2174D9}"/>
                </a:ext>
              </a:extLst>
            </p:cNvPr>
            <p:cNvSpPr txBox="1"/>
            <p:nvPr/>
          </p:nvSpPr>
          <p:spPr>
            <a:xfrm>
              <a:off x="3352800" y="1029174"/>
              <a:ext cx="5150082" cy="987450"/>
            </a:xfrm>
            <a:prstGeom prst="rect">
              <a:avLst/>
            </a:prstGeom>
          </p:spPr>
          <p:txBody>
            <a:bodyPr wrap="square" lIns="0" tIns="0" rIns="0" bIns="0" rtlCol="0" anchor="t">
              <a:spAutoFit/>
            </a:bodyPr>
            <a:lstStyle/>
            <a:p>
              <a:pPr algn="ctr">
                <a:lnSpc>
                  <a:spcPts val="7699"/>
                </a:lnSpc>
              </a:pPr>
              <a:r>
                <a:rPr lang="en-US" sz="6600" b="1" dirty="0">
                  <a:solidFill>
                    <a:srgbClr val="173A45"/>
                  </a:solidFill>
                  <a:latin typeface="Arial" panose="020B0604020202020204" pitchFamily="34" charset="0"/>
                  <a:ea typeface="Eastman Grotesque Bold"/>
                  <a:cs typeface="Arial" panose="020B0604020202020204" pitchFamily="34" charset="0"/>
                  <a:sym typeface="Eastman Grotesque Bold"/>
                </a:rPr>
                <a:t>KHỞI ĐỘNG</a:t>
              </a:r>
            </a:p>
          </p:txBody>
        </p:sp>
        <p:pic>
          <p:nvPicPr>
            <p:cNvPr id="45" name="Picture 44">
              <a:extLst>
                <a:ext uri="{FF2B5EF4-FFF2-40B4-BE49-F238E27FC236}">
                  <a16:creationId xmlns:a16="http://schemas.microsoft.com/office/drawing/2014/main" id="{0197633B-4785-DD04-F8E6-1AAFEFBC8B6E}"/>
                </a:ext>
              </a:extLst>
            </p:cNvPr>
            <p:cNvPicPr>
              <a:picLocks noChangeAspect="1"/>
            </p:cNvPicPr>
            <p:nvPr/>
          </p:nvPicPr>
          <p:blipFill>
            <a:blip r:embed="rId3"/>
            <a:stretch>
              <a:fillRect/>
            </a:stretch>
          </p:blipFill>
          <p:spPr>
            <a:xfrm>
              <a:off x="762000" y="809605"/>
              <a:ext cx="2377646" cy="1426588"/>
            </a:xfrm>
            <a:prstGeom prst="rect">
              <a:avLst/>
            </a:prstGeom>
          </p:spPr>
        </p:pic>
      </p:grpSp>
    </p:spTree>
    <p:extLst>
      <p:ext uri="{BB962C8B-B14F-4D97-AF65-F5344CB8AC3E}">
        <p14:creationId xmlns:p14="http://schemas.microsoft.com/office/powerpoint/2010/main" val="202116203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A2C719-3B31-4E05-CB82-B6FDC7C171CE}"/>
              </a:ext>
            </a:extLst>
          </p:cNvPr>
          <p:cNvGrpSpPr/>
          <p:nvPr/>
        </p:nvGrpSpPr>
        <p:grpSpPr>
          <a:xfrm>
            <a:off x="0" y="571500"/>
            <a:ext cx="6934200" cy="1295400"/>
            <a:chOff x="0" y="723900"/>
            <a:chExt cx="6934200" cy="1295400"/>
          </a:xfrm>
        </p:grpSpPr>
        <p:sp>
          <p:nvSpPr>
            <p:cNvPr id="3" name="Oval 2">
              <a:extLst>
                <a:ext uri="{FF2B5EF4-FFF2-40B4-BE49-F238E27FC236}">
                  <a16:creationId xmlns:a16="http://schemas.microsoft.com/office/drawing/2014/main" id="{4CC62A4E-6F05-4865-BBEF-FCAF7AFB6534}"/>
                </a:ext>
              </a:extLst>
            </p:cNvPr>
            <p:cNvSpPr/>
            <p:nvPr/>
          </p:nvSpPr>
          <p:spPr>
            <a:xfrm>
              <a:off x="838200" y="723900"/>
              <a:ext cx="1295400" cy="1295400"/>
            </a:xfrm>
            <a:prstGeom prst="ellipse">
              <a:avLst/>
            </a:prstGeom>
            <a:solidFill>
              <a:srgbClr val="1264AB"/>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2.</a:t>
              </a:r>
            </a:p>
          </p:txBody>
        </p:sp>
        <p:cxnSp>
          <p:nvCxnSpPr>
            <p:cNvPr id="4" name="Straight Connector 3">
              <a:extLst>
                <a:ext uri="{FF2B5EF4-FFF2-40B4-BE49-F238E27FC236}">
                  <a16:creationId xmlns:a16="http://schemas.microsoft.com/office/drawing/2014/main" id="{50E48BDD-E1D8-76A0-CB0D-67CD30DF9A8A}"/>
                </a:ext>
              </a:extLst>
            </p:cNvPr>
            <p:cNvCxnSpPr>
              <a:cxnSpLocks/>
              <a:stCxn id="3" idx="2"/>
            </p:cNvCxnSpPr>
            <p:nvPr/>
          </p:nvCxnSpPr>
          <p:spPr>
            <a:xfrm flipH="1">
              <a:off x="0" y="1371600"/>
              <a:ext cx="838200" cy="0"/>
            </a:xfrm>
            <a:prstGeom prst="line">
              <a:avLst/>
            </a:prstGeom>
            <a:ln w="3810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4F10A443-52DF-0433-C432-22E117190AA4}"/>
                </a:ext>
              </a:extLst>
            </p:cNvPr>
            <p:cNvSpPr txBox="1"/>
            <p:nvPr/>
          </p:nvSpPr>
          <p:spPr>
            <a:xfrm>
              <a:off x="2438400" y="909935"/>
              <a:ext cx="4495800" cy="923330"/>
            </a:xfrm>
            <a:prstGeom prst="rect">
              <a:avLst/>
            </a:prstGeom>
            <a:noFill/>
          </p:spPr>
          <p:txBody>
            <a:bodyPr wrap="square" rtlCol="0">
              <a:spAutoFit/>
            </a:bodyPr>
            <a:lstStyle/>
            <a:p>
              <a:r>
                <a:rPr lang="en-US" sz="5400" b="1" dirty="0" err="1">
                  <a:solidFill>
                    <a:srgbClr val="1264AB"/>
                  </a:solidFill>
                  <a:latin typeface="Arial" panose="020B0604020202020204" pitchFamily="34" charset="0"/>
                  <a:cs typeface="Arial" panose="020B0604020202020204" pitchFamily="34" charset="0"/>
                </a:rPr>
                <a:t>Khí</a:t>
              </a:r>
              <a:r>
                <a:rPr lang="en-US" sz="5400" b="1" dirty="0">
                  <a:solidFill>
                    <a:srgbClr val="1264AB"/>
                  </a:solidFill>
                  <a:latin typeface="Arial" panose="020B0604020202020204" pitchFamily="34" charset="0"/>
                  <a:cs typeface="Arial" panose="020B0604020202020204" pitchFamily="34" charset="0"/>
                </a:rPr>
                <a:t> </a:t>
              </a:r>
              <a:r>
                <a:rPr lang="en-US" sz="5400" b="1" dirty="0" err="1">
                  <a:solidFill>
                    <a:srgbClr val="1264AB"/>
                  </a:solidFill>
                  <a:latin typeface="Arial" panose="020B0604020202020204" pitchFamily="34" charset="0"/>
                  <a:cs typeface="Arial" panose="020B0604020202020204" pitchFamily="34" charset="0"/>
                </a:rPr>
                <a:t>lí</a:t>
              </a:r>
              <a:r>
                <a:rPr lang="en-US" sz="5400" b="1" dirty="0">
                  <a:solidFill>
                    <a:srgbClr val="1264AB"/>
                  </a:solidFill>
                  <a:latin typeface="Arial" panose="020B0604020202020204" pitchFamily="34" charset="0"/>
                  <a:cs typeface="Arial" panose="020B0604020202020204" pitchFamily="34" charset="0"/>
                </a:rPr>
                <a:t> </a:t>
              </a:r>
              <a:r>
                <a:rPr lang="en-US" sz="5400" b="1" dirty="0" err="1">
                  <a:solidFill>
                    <a:srgbClr val="1264AB"/>
                  </a:solidFill>
                  <a:latin typeface="Arial" panose="020B0604020202020204" pitchFamily="34" charset="0"/>
                  <a:cs typeface="Arial" panose="020B0604020202020204" pitchFamily="34" charset="0"/>
                </a:rPr>
                <a:t>tưởng</a:t>
              </a:r>
              <a:endParaRPr lang="en-US" sz="5400" b="1" dirty="0">
                <a:solidFill>
                  <a:srgbClr val="1264AB"/>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6101A59-6BA7-C3E0-CFE9-F80A05449188}"/>
              </a:ext>
            </a:extLst>
          </p:cNvPr>
          <p:cNvGrpSpPr/>
          <p:nvPr/>
        </p:nvGrpSpPr>
        <p:grpSpPr>
          <a:xfrm>
            <a:off x="838200" y="2667000"/>
            <a:ext cx="8873836" cy="6248398"/>
            <a:chOff x="803564" y="2491356"/>
            <a:chExt cx="8873836" cy="6248398"/>
          </a:xfrm>
        </p:grpSpPr>
        <p:sp>
          <p:nvSpPr>
            <p:cNvPr id="9" name="Rectangle: Rounded Corners 8">
              <a:extLst>
                <a:ext uri="{FF2B5EF4-FFF2-40B4-BE49-F238E27FC236}">
                  <a16:creationId xmlns:a16="http://schemas.microsoft.com/office/drawing/2014/main" id="{17B6DFF1-CFA6-95B7-D851-008FD2BE66A5}"/>
                </a:ext>
              </a:extLst>
            </p:cNvPr>
            <p:cNvSpPr/>
            <p:nvPr/>
          </p:nvSpPr>
          <p:spPr>
            <a:xfrm>
              <a:off x="803564" y="3162299"/>
              <a:ext cx="8873836" cy="5577455"/>
            </a:xfrm>
            <a:prstGeom prst="roundRect">
              <a:avLst>
                <a:gd name="adj" fmla="val 4255"/>
              </a:avLst>
            </a:prstGeom>
            <a:solidFill>
              <a:schemeClr val="bg1"/>
            </a:solidFill>
            <a:ln w="28575">
              <a:solidFill>
                <a:srgbClr val="567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E149AEA-F3D9-F567-9E94-1EE6BE2FD6F2}"/>
                </a:ext>
              </a:extLst>
            </p:cNvPr>
            <p:cNvSpPr/>
            <p:nvPr/>
          </p:nvSpPr>
          <p:spPr>
            <a:xfrm>
              <a:off x="838200" y="2491356"/>
              <a:ext cx="6324600" cy="1181100"/>
            </a:xfrm>
            <a:prstGeom prst="roundRect">
              <a:avLst/>
            </a:prstGeom>
            <a:solidFill>
              <a:srgbClr val="56718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Câu</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hỏi</a:t>
              </a:r>
              <a:r>
                <a:rPr lang="en-US" sz="4200" b="1" dirty="0">
                  <a:solidFill>
                    <a:schemeClr val="bg1"/>
                  </a:solidFill>
                  <a:latin typeface="Arial" panose="020B0604020202020204" pitchFamily="34" charset="0"/>
                  <a:cs typeface="Arial" panose="020B0604020202020204" pitchFamily="34" charset="0"/>
                </a:rPr>
                <a:t> 3 (SGK - tr.34)</a:t>
              </a:r>
            </a:p>
          </p:txBody>
        </p:sp>
        <p:sp>
          <p:nvSpPr>
            <p:cNvPr id="8" name="TextBox 7">
              <a:extLst>
                <a:ext uri="{FF2B5EF4-FFF2-40B4-BE49-F238E27FC236}">
                  <a16:creationId xmlns:a16="http://schemas.microsoft.com/office/drawing/2014/main" id="{8CF4F98F-33A3-02BF-3A5C-DCE02F3C24F3}"/>
                </a:ext>
              </a:extLst>
            </p:cNvPr>
            <p:cNvSpPr txBox="1"/>
            <p:nvPr/>
          </p:nvSpPr>
          <p:spPr>
            <a:xfrm>
              <a:off x="1297132" y="4000500"/>
              <a:ext cx="7886700" cy="4092915"/>
            </a:xfrm>
            <a:prstGeom prst="rect">
              <a:avLst/>
            </a:prstGeom>
            <a:noFill/>
          </p:spPr>
          <p:txBody>
            <a:bodyPr wrap="square">
              <a:spAutoFit/>
            </a:bodyPr>
            <a:lstStyle/>
            <a:p>
              <a:pPr algn="just">
                <a:lnSpc>
                  <a:spcPct val="160000"/>
                </a:lnSpc>
              </a:pPr>
              <a:r>
                <a:rPr lang="vi-VN" sz="4200" dirty="0">
                  <a:latin typeface="Arial" panose="020B0604020202020204" pitchFamily="34" charset="0"/>
                  <a:cs typeface="Arial" panose="020B0604020202020204" pitchFamily="34" charset="0"/>
                </a:rPr>
                <a:t>Hãy chỉ ra nội dung tương ứng của mô hình động học phân tử chất khí được dùng để mô tả mỗi đặc điểm của khí lí tưởng.</a:t>
              </a:r>
              <a:endParaRPr lang="en-US" sz="4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44D6BD1-09B5-43B2-9E90-B1A4C1C0E57A}"/>
              </a:ext>
            </a:extLst>
          </p:cNvPr>
          <p:cNvGrpSpPr/>
          <p:nvPr/>
        </p:nvGrpSpPr>
        <p:grpSpPr>
          <a:xfrm>
            <a:off x="10751821" y="1692755"/>
            <a:ext cx="6697979" cy="8160682"/>
            <a:chOff x="10677699" y="1866900"/>
            <a:chExt cx="6697979" cy="8160682"/>
          </a:xfrm>
        </p:grpSpPr>
        <p:pic>
          <p:nvPicPr>
            <p:cNvPr id="12" name="Picture 11">
              <a:extLst>
                <a:ext uri="{FF2B5EF4-FFF2-40B4-BE49-F238E27FC236}">
                  <a16:creationId xmlns:a16="http://schemas.microsoft.com/office/drawing/2014/main" id="{60B47EFE-2736-AE1B-3EB5-AC05565836D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62509" y="1866900"/>
              <a:ext cx="5928358" cy="5928358"/>
            </a:xfrm>
            <a:prstGeom prst="rect">
              <a:avLst/>
            </a:prstGeom>
          </p:spPr>
        </p:pic>
        <p:sp>
          <p:nvSpPr>
            <p:cNvPr id="13" name="TextBox 12">
              <a:extLst>
                <a:ext uri="{FF2B5EF4-FFF2-40B4-BE49-F238E27FC236}">
                  <a16:creationId xmlns:a16="http://schemas.microsoft.com/office/drawing/2014/main" id="{285B32B9-63F3-72DA-5D54-3B759B314BDD}"/>
                </a:ext>
              </a:extLst>
            </p:cNvPr>
            <p:cNvSpPr txBox="1"/>
            <p:nvPr/>
          </p:nvSpPr>
          <p:spPr>
            <a:xfrm>
              <a:off x="10677699" y="7810500"/>
              <a:ext cx="6697979" cy="2217082"/>
            </a:xfrm>
            <a:prstGeom prst="rect">
              <a:avLst/>
            </a:prstGeom>
            <a:noFill/>
          </p:spPr>
          <p:txBody>
            <a:bodyPr wrap="square" rtlCol="0">
              <a:spAutoFit/>
            </a:bodyPr>
            <a:lstStyle/>
            <a:p>
              <a:pPr algn="ctr">
                <a:lnSpc>
                  <a:spcPct val="150000"/>
                </a:lnSpc>
              </a:pPr>
              <a:r>
                <a:rPr lang="en-US" sz="3200" b="1" dirty="0" err="1">
                  <a:latin typeface="Arial" panose="020B0604020202020204" pitchFamily="34" charset="0"/>
                  <a:cs typeface="Arial" panose="020B0604020202020204" pitchFamily="34" charset="0"/>
                </a:rPr>
                <a:t>Hình</a:t>
              </a:r>
              <a:r>
                <a:rPr lang="en-US" sz="3200" b="1" dirty="0">
                  <a:latin typeface="Arial" panose="020B0604020202020204" pitchFamily="34" charset="0"/>
                  <a:cs typeface="Arial" panose="020B0604020202020204" pitchFamily="34" charset="0"/>
                </a:rPr>
                <a:t> 1.4.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chuyển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hỗn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loạn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chứa</a:t>
              </a:r>
              <a:endParaRPr lang="en-US" sz="3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8643086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2E95D9E-2215-9945-5BB3-EB91281F479D}"/>
              </a:ext>
            </a:extLst>
          </p:cNvPr>
          <p:cNvGraphicFramePr>
            <a:graphicFrameLocks noGrp="1"/>
          </p:cNvGraphicFramePr>
          <p:nvPr>
            <p:extLst>
              <p:ext uri="{D42A27DB-BD31-4B8C-83A1-F6EECF244321}">
                <p14:modId xmlns:p14="http://schemas.microsoft.com/office/powerpoint/2010/main" val="567068586"/>
              </p:ext>
            </p:extLst>
          </p:nvPr>
        </p:nvGraphicFramePr>
        <p:xfrm>
          <a:off x="381000" y="419100"/>
          <a:ext cx="17297400" cy="8407142"/>
        </p:xfrm>
        <a:graphic>
          <a:graphicData uri="http://schemas.openxmlformats.org/drawingml/2006/table">
            <a:tbl>
              <a:tblPr firstRow="1" firstCol="1" bandRow="1"/>
              <a:tblGrid>
                <a:gridCol w="8763000">
                  <a:extLst>
                    <a:ext uri="{9D8B030D-6E8A-4147-A177-3AD203B41FA5}">
                      <a16:colId xmlns:a16="http://schemas.microsoft.com/office/drawing/2014/main" val="2480768264"/>
                    </a:ext>
                  </a:extLst>
                </a:gridCol>
                <a:gridCol w="8534400">
                  <a:extLst>
                    <a:ext uri="{9D8B030D-6E8A-4147-A177-3AD203B41FA5}">
                      <a16:colId xmlns:a16="http://schemas.microsoft.com/office/drawing/2014/main" val="606006400"/>
                    </a:ext>
                  </a:extLst>
                </a:gridCol>
              </a:tblGrid>
              <a:tr h="1143000">
                <a:tc>
                  <a:txBody>
                    <a:bodyPr/>
                    <a:lstStyle/>
                    <a:p>
                      <a:pPr marL="0" marR="0" algn="ctr">
                        <a:lnSpc>
                          <a:spcPct val="100000"/>
                        </a:lnSpc>
                        <a:spcBef>
                          <a:spcPts val="0"/>
                        </a:spcBef>
                        <a:spcAft>
                          <a:spcPts val="0"/>
                        </a:spcAft>
                      </a:pP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Mô</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hình</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động</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tử</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chất</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khí</a:t>
                      </a:r>
                      <a:endParaRPr lang="en-US" sz="400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Mô</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hình</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khí</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lí</a:t>
                      </a:r>
                      <a:r>
                        <a:rPr lang="en-US" sz="40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tưởng</a:t>
                      </a:r>
                      <a:endParaRPr lang="en-US" sz="400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A6325"/>
                    </a:solidFill>
                  </a:tcPr>
                </a:tc>
                <a:extLst>
                  <a:ext uri="{0D108BD9-81ED-4DB2-BD59-A6C34878D82A}">
                    <a16:rowId xmlns:a16="http://schemas.microsoft.com/office/drawing/2014/main" val="1217981647"/>
                  </a:ext>
                </a:extLst>
              </a:tr>
              <a:tr h="4038600">
                <a:tc>
                  <a:txBody>
                    <a:bodyPr/>
                    <a:lstStyle/>
                    <a:p>
                      <a:pPr marL="0" marR="0" algn="just">
                        <a:lnSpc>
                          <a:spcPct val="150000"/>
                        </a:lnSpc>
                        <a:spcBef>
                          <a:spcPts val="0"/>
                        </a:spcBef>
                        <a:spcAft>
                          <a:spcPts val="0"/>
                        </a:spcAft>
                      </a:pP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5560084"/>
                  </a:ext>
                </a:extLst>
              </a:tr>
              <a:tr h="3225542">
                <a:tc>
                  <a:txBody>
                    <a:bodyPr/>
                    <a:lstStyle/>
                    <a:p>
                      <a:pPr marL="0" marR="0" algn="just">
                        <a:lnSpc>
                          <a:spcPct val="150000"/>
                        </a:lnSpc>
                        <a:spcBef>
                          <a:spcPts val="0"/>
                        </a:spcBef>
                        <a:spcAft>
                          <a:spcPts val="0"/>
                        </a:spcAft>
                      </a:pP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082066"/>
                  </a:ext>
                </a:extLst>
              </a:tr>
            </a:tbl>
          </a:graphicData>
        </a:graphic>
      </p:graphicFrame>
      <p:sp>
        <p:nvSpPr>
          <p:cNvPr id="7" name="TextBox 6">
            <a:extLst>
              <a:ext uri="{FF2B5EF4-FFF2-40B4-BE49-F238E27FC236}">
                <a16:creationId xmlns:a16="http://schemas.microsoft.com/office/drawing/2014/main" id="{84BBD92A-3E28-6139-89D7-D8D7D03EDBCF}"/>
              </a:ext>
            </a:extLst>
          </p:cNvPr>
          <p:cNvSpPr txBox="1"/>
          <p:nvPr/>
        </p:nvSpPr>
        <p:spPr>
          <a:xfrm>
            <a:off x="640079" y="1616211"/>
            <a:ext cx="8305800"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ở xa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khoảng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giữa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lớn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bỏ</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65323D27-EFC7-11CB-A527-04D05A1FB66E}"/>
              </a:ext>
            </a:extLst>
          </p:cNvPr>
          <p:cNvSpPr txBox="1"/>
          <p:nvPr/>
        </p:nvSpPr>
        <p:spPr>
          <a:xfrm>
            <a:off x="9349743" y="1646691"/>
            <a:ext cx="8153400"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ở xa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khoảng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giữa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lớn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bỏ</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2C5F20F4-5A59-B77F-9B6D-09A7C717219A}"/>
              </a:ext>
            </a:extLst>
          </p:cNvPr>
          <p:cNvSpPr txBox="1"/>
          <p:nvPr/>
        </p:nvSpPr>
        <p:spPr>
          <a:xfrm>
            <a:off x="670558" y="5715166"/>
            <a:ext cx="8305800" cy="2748253"/>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E90F50B4-AC74-1E25-B99D-2BAFB1CFC48B}"/>
              </a:ext>
            </a:extLst>
          </p:cNvPr>
          <p:cNvSpPr txBox="1"/>
          <p:nvPr/>
        </p:nvSpPr>
        <p:spPr>
          <a:xfrm>
            <a:off x="9311643" y="5715166"/>
            <a:ext cx="81915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chạm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trở</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id="{C3D88A84-21E0-11DD-16F5-94BE5E9FD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7070" y="7847212"/>
            <a:ext cx="2179316" cy="2569674"/>
          </a:xfrm>
          <a:prstGeom prst="rect">
            <a:avLst/>
          </a:prstGeom>
        </p:spPr>
      </p:pic>
    </p:spTree>
    <p:extLst>
      <p:ext uri="{BB962C8B-B14F-4D97-AF65-F5344CB8AC3E}">
        <p14:creationId xmlns:p14="http://schemas.microsoft.com/office/powerpoint/2010/main" val="364222279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605B4E-FB4F-887F-9276-B679350A60C1}"/>
              </a:ext>
            </a:extLst>
          </p:cNvPr>
          <p:cNvGrpSpPr/>
          <p:nvPr/>
        </p:nvGrpSpPr>
        <p:grpSpPr>
          <a:xfrm>
            <a:off x="810077" y="601123"/>
            <a:ext cx="3657600" cy="3657600"/>
            <a:chOff x="2590800" y="1583832"/>
            <a:chExt cx="4093068" cy="4093068"/>
          </a:xfrm>
        </p:grpSpPr>
        <p:sp>
          <p:nvSpPr>
            <p:cNvPr id="3" name="Star: 12 Points 2">
              <a:extLst>
                <a:ext uri="{FF2B5EF4-FFF2-40B4-BE49-F238E27FC236}">
                  <a16:creationId xmlns:a16="http://schemas.microsoft.com/office/drawing/2014/main" id="{37FC17C6-1D26-59C2-718B-30FA4514C7D2}"/>
                </a:ext>
              </a:extLst>
            </p:cNvPr>
            <p:cNvSpPr/>
            <p:nvPr/>
          </p:nvSpPr>
          <p:spPr>
            <a:xfrm>
              <a:off x="2590800" y="1583832"/>
              <a:ext cx="4093068" cy="4093068"/>
            </a:xfrm>
            <a:prstGeom prst="star12">
              <a:avLst/>
            </a:prstGeom>
            <a:solidFill>
              <a:srgbClr val="DA6325"/>
            </a:solidFill>
            <a:ln>
              <a:solidFill>
                <a:schemeClr val="bg1"/>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99A996-3EF1-F28E-5802-359F92FAADE7}"/>
                </a:ext>
              </a:extLst>
            </p:cNvPr>
            <p:cNvSpPr txBox="1"/>
            <p:nvPr/>
          </p:nvSpPr>
          <p:spPr>
            <a:xfrm>
              <a:off x="3342414" y="3113736"/>
              <a:ext cx="2589838" cy="1033260"/>
            </a:xfrm>
            <a:prstGeom prst="rect">
              <a:avLst/>
            </a:prstGeom>
            <a:noFill/>
          </p:spPr>
          <p:txBody>
            <a:bodyPr wrap="square" rtlCol="0">
              <a:spAutoFit/>
            </a:bodyPr>
            <a:lstStyle/>
            <a:p>
              <a:pPr algn="ctr"/>
              <a:r>
                <a:rPr lang="en-US" sz="5400" b="1" dirty="0" err="1">
                  <a:solidFill>
                    <a:schemeClr val="bg1"/>
                  </a:solidFill>
                  <a:latin typeface="Arial" panose="020B0604020202020204" pitchFamily="34" charset="0"/>
                  <a:cs typeface="Arial" panose="020B0604020202020204" pitchFamily="34" charset="0"/>
                </a:rPr>
                <a:t>Lưu</a:t>
              </a:r>
              <a:r>
                <a:rPr lang="en-US" sz="5400" b="1" dirty="0">
                  <a:solidFill>
                    <a:schemeClr val="bg1"/>
                  </a:solidFill>
                  <a:latin typeface="Arial" panose="020B0604020202020204" pitchFamily="34" charset="0"/>
                  <a:cs typeface="Arial" panose="020B0604020202020204" pitchFamily="34" charset="0"/>
                </a:rPr>
                <a:t> ý</a:t>
              </a:r>
            </a:p>
          </p:txBody>
        </p:sp>
      </p:grpSp>
      <p:sp>
        <p:nvSpPr>
          <p:cNvPr id="5" name="TextBox 4">
            <a:extLst>
              <a:ext uri="{FF2B5EF4-FFF2-40B4-BE49-F238E27FC236}">
                <a16:creationId xmlns:a16="http://schemas.microsoft.com/office/drawing/2014/main" id="{B79524DF-F3C2-487A-4B73-123C470943EC}"/>
              </a:ext>
            </a:extLst>
          </p:cNvPr>
          <p:cNvSpPr txBox="1"/>
          <p:nvPr/>
        </p:nvSpPr>
        <p:spPr>
          <a:xfrm>
            <a:off x="5949473" y="2048039"/>
            <a:ext cx="10401632" cy="5688417"/>
          </a:xfrm>
          <a:prstGeom prst="rect">
            <a:avLst/>
          </a:prstGeom>
          <a:noFill/>
        </p:spPr>
        <p:txBody>
          <a:bodyPr wrap="square">
            <a:spAutoFit/>
          </a:bodyPr>
          <a:lstStyle/>
          <a:p>
            <a:pPr algn="just">
              <a:lnSpc>
                <a:spcPct val="170000"/>
              </a:lnSpc>
            </a:pPr>
            <a:r>
              <a:rPr lang="vi-VN" sz="4400" dirty="0">
                <a:latin typeface="Arial" panose="020B0604020202020204" pitchFamily="34" charset="0"/>
                <a:cs typeface="Arial" panose="020B0604020202020204" pitchFamily="34" charset="0"/>
              </a:rPr>
              <a:t>Các đặc điểm về chuyển động của phân tử khí lí tưởng khi không va chạm với phân tử khác và với thành bình là những nội dung được bổ sung so với mô hình động học phân tử chất khí.</a:t>
            </a:r>
            <a:endParaRPr lang="en-US" sz="4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FF9CE52-9D6A-744B-BF6E-8FF839B19000}"/>
              </a:ext>
            </a:extLst>
          </p:cNvPr>
          <p:cNvPicPr>
            <a:picLocks noChangeAspect="1"/>
          </p:cNvPicPr>
          <p:nvPr/>
        </p:nvPicPr>
        <p:blipFill>
          <a:blip r:embed="rId2"/>
          <a:srcRect b="28105"/>
          <a:stretch/>
        </p:blipFill>
        <p:spPr>
          <a:xfrm flipH="1">
            <a:off x="838200" y="4762500"/>
            <a:ext cx="4462484" cy="5524500"/>
          </a:xfrm>
          <a:prstGeom prst="rect">
            <a:avLst/>
          </a:prstGeom>
        </p:spPr>
      </p:pic>
      <p:pic>
        <p:nvPicPr>
          <p:cNvPr id="7" name="Picture 6">
            <a:extLst>
              <a:ext uri="{FF2B5EF4-FFF2-40B4-BE49-F238E27FC236}">
                <a16:creationId xmlns:a16="http://schemas.microsoft.com/office/drawing/2014/main" id="{A065F526-91BF-BB34-40F8-D7521C3D768F}"/>
              </a:ext>
            </a:extLst>
          </p:cNvPr>
          <p:cNvPicPr>
            <a:picLocks noChangeAspect="1"/>
          </p:cNvPicPr>
          <p:nvPr/>
        </p:nvPicPr>
        <p:blipFill>
          <a:blip r:embed="rId3"/>
          <a:stretch>
            <a:fillRect/>
          </a:stretch>
        </p:blipFill>
        <p:spPr>
          <a:xfrm rot="19441557" flipH="1">
            <a:off x="16867972" y="2484954"/>
            <a:ext cx="1219900" cy="813267"/>
          </a:xfrm>
          <a:prstGeom prst="rect">
            <a:avLst/>
          </a:prstGeom>
        </p:spPr>
      </p:pic>
      <p:pic>
        <p:nvPicPr>
          <p:cNvPr id="8" name="Picture 7">
            <a:extLst>
              <a:ext uri="{FF2B5EF4-FFF2-40B4-BE49-F238E27FC236}">
                <a16:creationId xmlns:a16="http://schemas.microsoft.com/office/drawing/2014/main" id="{06354957-FCD5-5458-B740-77F9CCEC091F}"/>
              </a:ext>
            </a:extLst>
          </p:cNvPr>
          <p:cNvPicPr>
            <a:picLocks noChangeAspect="1"/>
          </p:cNvPicPr>
          <p:nvPr/>
        </p:nvPicPr>
        <p:blipFill>
          <a:blip r:embed="rId4"/>
          <a:stretch>
            <a:fillRect/>
          </a:stretch>
        </p:blipFill>
        <p:spPr>
          <a:xfrm rot="19989504">
            <a:off x="14711446" y="491618"/>
            <a:ext cx="888759" cy="963997"/>
          </a:xfrm>
          <a:prstGeom prst="rect">
            <a:avLst/>
          </a:prstGeom>
        </p:spPr>
      </p:pic>
      <p:pic>
        <p:nvPicPr>
          <p:cNvPr id="9" name="Picture 8">
            <a:extLst>
              <a:ext uri="{FF2B5EF4-FFF2-40B4-BE49-F238E27FC236}">
                <a16:creationId xmlns:a16="http://schemas.microsoft.com/office/drawing/2014/main" id="{DF140B45-1A52-5924-676B-D2BC43003AC5}"/>
              </a:ext>
            </a:extLst>
          </p:cNvPr>
          <p:cNvPicPr>
            <a:picLocks noChangeAspect="1"/>
          </p:cNvPicPr>
          <p:nvPr/>
        </p:nvPicPr>
        <p:blipFill>
          <a:blip r:embed="rId5"/>
          <a:stretch>
            <a:fillRect/>
          </a:stretch>
        </p:blipFill>
        <p:spPr>
          <a:xfrm rot="1104628">
            <a:off x="14448774" y="8319614"/>
            <a:ext cx="1414101" cy="894526"/>
          </a:xfrm>
          <a:prstGeom prst="rect">
            <a:avLst/>
          </a:prstGeom>
          <a:noFill/>
        </p:spPr>
      </p:pic>
    </p:spTree>
    <p:extLst>
      <p:ext uri="{BB962C8B-B14F-4D97-AF65-F5344CB8AC3E}">
        <p14:creationId xmlns:p14="http://schemas.microsoft.com/office/powerpoint/2010/main" val="24950877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CD1367-6AEB-7443-F7DB-08E52A3062BB}"/>
              </a:ext>
            </a:extLst>
          </p:cNvPr>
          <p:cNvSpPr/>
          <p:nvPr/>
        </p:nvSpPr>
        <p:spPr>
          <a:xfrm>
            <a:off x="0" y="0"/>
            <a:ext cx="6477000" cy="10287000"/>
          </a:xfrm>
          <a:prstGeom prst="rect">
            <a:avLst/>
          </a:prstGeom>
          <a:solidFill>
            <a:srgbClr val="173A45"/>
          </a:solidFill>
          <a:ln>
            <a:solidFill>
              <a:srgbClr val="173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4FF362E-A38C-3FF5-AD7B-4DB6DEE99E96}"/>
              </a:ext>
            </a:extLst>
          </p:cNvPr>
          <p:cNvGrpSpPr/>
          <p:nvPr/>
        </p:nvGrpSpPr>
        <p:grpSpPr>
          <a:xfrm>
            <a:off x="809589" y="2192297"/>
            <a:ext cx="4869447" cy="5902406"/>
            <a:chOff x="1032376" y="1257301"/>
            <a:chExt cx="4869447" cy="6601617"/>
          </a:xfrm>
        </p:grpSpPr>
        <p:pic>
          <p:nvPicPr>
            <p:cNvPr id="12" name="Picture 11">
              <a:extLst>
                <a:ext uri="{FF2B5EF4-FFF2-40B4-BE49-F238E27FC236}">
                  <a16:creationId xmlns:a16="http://schemas.microsoft.com/office/drawing/2014/main" id="{FE3CBA75-4629-928E-B80D-38185E8DD36A}"/>
                </a:ext>
              </a:extLst>
            </p:cNvPr>
            <p:cNvPicPr>
              <a:picLocks noChangeAspect="1"/>
            </p:cNvPicPr>
            <p:nvPr/>
          </p:nvPicPr>
          <p:blipFill>
            <a:blip r:embed="rId2"/>
            <a:stretch>
              <a:fillRect/>
            </a:stretch>
          </p:blipFill>
          <p:spPr>
            <a:xfrm>
              <a:off x="1032376" y="1257301"/>
              <a:ext cx="4869447" cy="6601617"/>
            </a:xfrm>
            <a:prstGeom prst="rect">
              <a:avLst/>
            </a:prstGeom>
          </p:spPr>
        </p:pic>
        <p:sp>
          <p:nvSpPr>
            <p:cNvPr id="13" name="TextBox 12">
              <a:extLst>
                <a:ext uri="{FF2B5EF4-FFF2-40B4-BE49-F238E27FC236}">
                  <a16:creationId xmlns:a16="http://schemas.microsoft.com/office/drawing/2014/main" id="{4ED89055-A2E3-D54F-9EDD-F552743786EA}"/>
                </a:ext>
              </a:extLst>
            </p:cNvPr>
            <p:cNvSpPr txBox="1"/>
            <p:nvPr/>
          </p:nvSpPr>
          <p:spPr>
            <a:xfrm>
              <a:off x="1348951" y="3504412"/>
              <a:ext cx="4236296" cy="2431371"/>
            </a:xfrm>
            <a:prstGeom prst="rect">
              <a:avLst/>
            </a:prstGeom>
            <a:noFill/>
          </p:spPr>
          <p:txBody>
            <a:bodyPr wrap="square" rtlCol="0">
              <a:spAutoFit/>
            </a:bodyPr>
            <a:lstStyle/>
            <a:p>
              <a:pPr algn="ctr">
                <a:lnSpc>
                  <a:spcPct val="150000"/>
                </a:lnSpc>
              </a:pPr>
              <a:r>
                <a:rPr lang="en-US" sz="5400" b="1" dirty="0" err="1">
                  <a:solidFill>
                    <a:srgbClr val="DA6325"/>
                  </a:solidFill>
                  <a:latin typeface="Arial" panose="020B0604020202020204" pitchFamily="34" charset="0"/>
                  <a:cs typeface="Arial" panose="020B0604020202020204" pitchFamily="34" charset="0"/>
                </a:rPr>
                <a:t>Mô</a:t>
              </a:r>
              <a:r>
                <a:rPr lang="en-US" sz="5400" b="1" dirty="0">
                  <a:solidFill>
                    <a:srgbClr val="DA6325"/>
                  </a:solidFill>
                  <a:latin typeface="Arial" panose="020B0604020202020204" pitchFamily="34" charset="0"/>
                  <a:cs typeface="Arial" panose="020B0604020202020204" pitchFamily="34" charset="0"/>
                </a:rPr>
                <a:t> </a:t>
              </a:r>
              <a:r>
                <a:rPr lang="en-US" sz="5400" b="1" dirty="0" err="1">
                  <a:solidFill>
                    <a:srgbClr val="DA6325"/>
                  </a:solidFill>
                  <a:latin typeface="Arial" panose="020B0604020202020204" pitchFamily="34" charset="0"/>
                  <a:cs typeface="Arial" panose="020B0604020202020204" pitchFamily="34" charset="0"/>
                </a:rPr>
                <a:t>hình</a:t>
              </a:r>
              <a:r>
                <a:rPr lang="en-US" sz="5400" b="1" dirty="0">
                  <a:solidFill>
                    <a:srgbClr val="DA6325"/>
                  </a:solidFill>
                  <a:latin typeface="Arial" panose="020B0604020202020204" pitchFamily="34" charset="0"/>
                  <a:cs typeface="Arial" panose="020B0604020202020204" pitchFamily="34" charset="0"/>
                </a:rPr>
                <a:t> </a:t>
              </a:r>
            </a:p>
            <a:p>
              <a:pPr algn="ctr">
                <a:lnSpc>
                  <a:spcPct val="150000"/>
                </a:lnSpc>
              </a:pPr>
              <a:r>
                <a:rPr lang="en-US" sz="5400" b="1" dirty="0" err="1">
                  <a:solidFill>
                    <a:srgbClr val="DA6325"/>
                  </a:solidFill>
                  <a:latin typeface="Arial" panose="020B0604020202020204" pitchFamily="34" charset="0"/>
                  <a:cs typeface="Arial" panose="020B0604020202020204" pitchFamily="34" charset="0"/>
                </a:rPr>
                <a:t>khí</a:t>
              </a:r>
              <a:r>
                <a:rPr lang="en-US" sz="5400" b="1" dirty="0">
                  <a:solidFill>
                    <a:srgbClr val="DA6325"/>
                  </a:solidFill>
                  <a:latin typeface="Arial" panose="020B0604020202020204" pitchFamily="34" charset="0"/>
                  <a:cs typeface="Arial" panose="020B0604020202020204" pitchFamily="34" charset="0"/>
                </a:rPr>
                <a:t> </a:t>
              </a:r>
              <a:r>
                <a:rPr lang="en-US" sz="5400" b="1" dirty="0" err="1">
                  <a:solidFill>
                    <a:srgbClr val="DA6325"/>
                  </a:solidFill>
                  <a:latin typeface="Arial" panose="020B0604020202020204" pitchFamily="34" charset="0"/>
                  <a:cs typeface="Arial" panose="020B0604020202020204" pitchFamily="34" charset="0"/>
                </a:rPr>
                <a:t>lí</a:t>
              </a:r>
              <a:r>
                <a:rPr lang="en-US" sz="5400" b="1" dirty="0">
                  <a:solidFill>
                    <a:srgbClr val="DA6325"/>
                  </a:solidFill>
                  <a:latin typeface="Arial" panose="020B0604020202020204" pitchFamily="34" charset="0"/>
                  <a:cs typeface="Arial" panose="020B0604020202020204" pitchFamily="34" charset="0"/>
                </a:rPr>
                <a:t> </a:t>
              </a:r>
              <a:r>
                <a:rPr lang="en-US" sz="5400" b="1" dirty="0" err="1">
                  <a:solidFill>
                    <a:srgbClr val="DA6325"/>
                  </a:solidFill>
                  <a:latin typeface="Arial" panose="020B0604020202020204" pitchFamily="34" charset="0"/>
                  <a:cs typeface="Arial" panose="020B0604020202020204" pitchFamily="34" charset="0"/>
                </a:rPr>
                <a:t>tưởng</a:t>
              </a:r>
              <a:endParaRPr lang="en-US" sz="5400" b="1" dirty="0">
                <a:solidFill>
                  <a:srgbClr val="DA6325"/>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06D7FE83-11C7-15C7-36F1-E6A3765C7924}"/>
              </a:ext>
            </a:extLst>
          </p:cNvPr>
          <p:cNvGrpSpPr/>
          <p:nvPr/>
        </p:nvGrpSpPr>
        <p:grpSpPr>
          <a:xfrm>
            <a:off x="6926580" y="939527"/>
            <a:ext cx="10732425" cy="4234385"/>
            <a:chOff x="7406982" y="955721"/>
            <a:chExt cx="10732425" cy="4234385"/>
          </a:xfrm>
        </p:grpSpPr>
        <p:sp>
          <p:nvSpPr>
            <p:cNvPr id="4" name="Freeform 23">
              <a:extLst>
                <a:ext uri="{FF2B5EF4-FFF2-40B4-BE49-F238E27FC236}">
                  <a16:creationId xmlns:a16="http://schemas.microsoft.com/office/drawing/2014/main" id="{CF28DAD2-5EF8-9F99-FD31-797CF4274BA4}"/>
                </a:ext>
              </a:extLst>
            </p:cNvPr>
            <p:cNvSpPr/>
            <p:nvPr/>
          </p:nvSpPr>
          <p:spPr>
            <a:xfrm>
              <a:off x="7883135" y="1181100"/>
              <a:ext cx="10256272" cy="40090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dirty="0"/>
            </a:p>
          </p:txBody>
        </p:sp>
        <p:sp>
          <p:nvSpPr>
            <p:cNvPr id="5" name="Freeform 6">
              <a:extLst>
                <a:ext uri="{FF2B5EF4-FFF2-40B4-BE49-F238E27FC236}">
                  <a16:creationId xmlns:a16="http://schemas.microsoft.com/office/drawing/2014/main" id="{B86C4D85-AB45-B3E7-ECAE-CC82928E3F8D}"/>
                </a:ext>
              </a:extLst>
            </p:cNvPr>
            <p:cNvSpPr/>
            <p:nvPr/>
          </p:nvSpPr>
          <p:spPr>
            <a:xfrm>
              <a:off x="7406982" y="955721"/>
              <a:ext cx="892367" cy="892367"/>
            </a:xfrm>
            <a:custGeom>
              <a:avLst/>
              <a:gdLst/>
              <a:ahLst/>
              <a:cxnLst/>
              <a:rect l="l" t="t" r="r" b="b"/>
              <a:pathLst>
                <a:path w="1288876" h="1288876">
                  <a:moveTo>
                    <a:pt x="0" y="0"/>
                  </a:moveTo>
                  <a:lnTo>
                    <a:pt x="1288876" y="0"/>
                  </a:lnTo>
                  <a:lnTo>
                    <a:pt x="1288876" y="1288876"/>
                  </a:lnTo>
                  <a:lnTo>
                    <a:pt x="0" y="1288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D568581-EA0D-D2F7-7603-CC92472DCF95}"/>
                </a:ext>
              </a:extLst>
            </p:cNvPr>
            <p:cNvSpPr txBox="1"/>
            <p:nvPr/>
          </p:nvSpPr>
          <p:spPr>
            <a:xfrm>
              <a:off x="8363954" y="1272540"/>
              <a:ext cx="9414266" cy="3671583"/>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xa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bỏ</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71D64897-FA5E-1A1E-4433-89D44F05476B}"/>
              </a:ext>
            </a:extLst>
          </p:cNvPr>
          <p:cNvGrpSpPr/>
          <p:nvPr/>
        </p:nvGrpSpPr>
        <p:grpSpPr>
          <a:xfrm>
            <a:off x="6926580" y="5722689"/>
            <a:ext cx="10732425" cy="3624784"/>
            <a:chOff x="7406982" y="955721"/>
            <a:chExt cx="10732425" cy="3624784"/>
          </a:xfrm>
        </p:grpSpPr>
        <p:sp>
          <p:nvSpPr>
            <p:cNvPr id="8" name="Freeform 23">
              <a:extLst>
                <a:ext uri="{FF2B5EF4-FFF2-40B4-BE49-F238E27FC236}">
                  <a16:creationId xmlns:a16="http://schemas.microsoft.com/office/drawing/2014/main" id="{F6B8DAAD-0660-1270-8705-EA3B6A014DB3}"/>
                </a:ext>
              </a:extLst>
            </p:cNvPr>
            <p:cNvSpPr/>
            <p:nvPr/>
          </p:nvSpPr>
          <p:spPr>
            <a:xfrm>
              <a:off x="7883135" y="1181100"/>
              <a:ext cx="10256272" cy="3399405"/>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dirty="0"/>
            </a:p>
          </p:txBody>
        </p:sp>
        <p:sp>
          <p:nvSpPr>
            <p:cNvPr id="9" name="Freeform 6">
              <a:extLst>
                <a:ext uri="{FF2B5EF4-FFF2-40B4-BE49-F238E27FC236}">
                  <a16:creationId xmlns:a16="http://schemas.microsoft.com/office/drawing/2014/main" id="{CA8D8BB7-D5F2-E82C-1DD8-80CFA2747131}"/>
                </a:ext>
              </a:extLst>
            </p:cNvPr>
            <p:cNvSpPr/>
            <p:nvPr/>
          </p:nvSpPr>
          <p:spPr>
            <a:xfrm>
              <a:off x="7406982" y="955721"/>
              <a:ext cx="892367" cy="892367"/>
            </a:xfrm>
            <a:custGeom>
              <a:avLst/>
              <a:gdLst/>
              <a:ahLst/>
              <a:cxnLst/>
              <a:rect l="l" t="t" r="r" b="b"/>
              <a:pathLst>
                <a:path w="1288876" h="1288876">
                  <a:moveTo>
                    <a:pt x="0" y="0"/>
                  </a:moveTo>
                  <a:lnTo>
                    <a:pt x="1288876" y="0"/>
                  </a:lnTo>
                  <a:lnTo>
                    <a:pt x="1288876" y="1288876"/>
                  </a:lnTo>
                  <a:lnTo>
                    <a:pt x="0" y="1288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8B0D8D94-4E3B-9123-9BAB-7E3A7FDDA12C}"/>
                </a:ext>
              </a:extLst>
            </p:cNvPr>
            <p:cNvSpPr txBox="1"/>
            <p:nvPr/>
          </p:nvSpPr>
          <p:spPr>
            <a:xfrm>
              <a:off x="8183360" y="1863328"/>
              <a:ext cx="9775453"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chưa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bỏ</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82850B11-5038-A7BE-87EC-0891752C5BA4}"/>
              </a:ext>
            </a:extLst>
          </p:cNvPr>
          <p:cNvPicPr>
            <a:picLocks noChangeAspect="1"/>
          </p:cNvPicPr>
          <p:nvPr/>
        </p:nvPicPr>
        <p:blipFill>
          <a:blip r:embed="rId5"/>
          <a:stretch>
            <a:fillRect/>
          </a:stretch>
        </p:blipFill>
        <p:spPr>
          <a:xfrm>
            <a:off x="352389" y="7380103"/>
            <a:ext cx="3043602" cy="2511080"/>
          </a:xfrm>
          <a:prstGeom prst="rect">
            <a:avLst/>
          </a:prstGeom>
        </p:spPr>
      </p:pic>
      <p:sp>
        <p:nvSpPr>
          <p:cNvPr id="25" name="TextBox 24">
            <a:extLst>
              <a:ext uri="{FF2B5EF4-FFF2-40B4-BE49-F238E27FC236}">
                <a16:creationId xmlns:a16="http://schemas.microsoft.com/office/drawing/2014/main" id="{05E077E1-7A45-73B9-D018-71C4E63ABAAD}"/>
              </a:ext>
            </a:extLst>
          </p:cNvPr>
          <p:cNvSpPr txBox="1"/>
          <p:nvPr/>
        </p:nvSpPr>
        <p:spPr>
          <a:xfrm>
            <a:off x="1304313" y="702348"/>
            <a:ext cx="3868367" cy="1107996"/>
          </a:xfrm>
          <a:prstGeom prst="rect">
            <a:avLst/>
          </a:prstGeom>
          <a:noFill/>
        </p:spPr>
        <p:txBody>
          <a:bodyPr wrap="none" rtlCol="0">
            <a:spAutoFit/>
          </a:bodyPr>
          <a:lstStyle/>
          <a:p>
            <a:pPr algn="ctr"/>
            <a:r>
              <a:rPr lang="en-US" sz="6600" b="1" dirty="0">
                <a:solidFill>
                  <a:schemeClr val="bg1"/>
                </a:solidFill>
                <a:latin typeface="Arial" panose="020B0604020202020204" pitchFamily="34" charset="0"/>
                <a:cs typeface="Arial" panose="020B0604020202020204" pitchFamily="34" charset="0"/>
              </a:rPr>
              <a:t>GHI NHỚ</a:t>
            </a:r>
          </a:p>
        </p:txBody>
      </p:sp>
    </p:spTree>
    <p:extLst>
      <p:ext uri="{BB962C8B-B14F-4D97-AF65-F5344CB8AC3E}">
        <p14:creationId xmlns:p14="http://schemas.microsoft.com/office/powerpoint/2010/main" val="28454665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CD1367-6AEB-7443-F7DB-08E52A3062BB}"/>
              </a:ext>
            </a:extLst>
          </p:cNvPr>
          <p:cNvSpPr/>
          <p:nvPr/>
        </p:nvSpPr>
        <p:spPr>
          <a:xfrm>
            <a:off x="0" y="0"/>
            <a:ext cx="6477000" cy="10287000"/>
          </a:xfrm>
          <a:prstGeom prst="rect">
            <a:avLst/>
          </a:prstGeom>
          <a:solidFill>
            <a:srgbClr val="173A45"/>
          </a:solidFill>
          <a:ln>
            <a:solidFill>
              <a:srgbClr val="173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1D64897-FA5E-1A1E-4433-89D44F05476B}"/>
              </a:ext>
            </a:extLst>
          </p:cNvPr>
          <p:cNvGrpSpPr/>
          <p:nvPr/>
        </p:nvGrpSpPr>
        <p:grpSpPr>
          <a:xfrm>
            <a:off x="6926580" y="939527"/>
            <a:ext cx="10732425" cy="2984773"/>
            <a:chOff x="7406982" y="955721"/>
            <a:chExt cx="10732425" cy="2984773"/>
          </a:xfrm>
        </p:grpSpPr>
        <p:sp>
          <p:nvSpPr>
            <p:cNvPr id="8" name="Freeform 23">
              <a:extLst>
                <a:ext uri="{FF2B5EF4-FFF2-40B4-BE49-F238E27FC236}">
                  <a16:creationId xmlns:a16="http://schemas.microsoft.com/office/drawing/2014/main" id="{F6B8DAAD-0660-1270-8705-EA3B6A014DB3}"/>
                </a:ext>
              </a:extLst>
            </p:cNvPr>
            <p:cNvSpPr/>
            <p:nvPr/>
          </p:nvSpPr>
          <p:spPr>
            <a:xfrm>
              <a:off x="7883135" y="1181101"/>
              <a:ext cx="10256272" cy="2759393"/>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dirty="0"/>
            </a:p>
          </p:txBody>
        </p:sp>
        <p:sp>
          <p:nvSpPr>
            <p:cNvPr id="9" name="Freeform 6">
              <a:extLst>
                <a:ext uri="{FF2B5EF4-FFF2-40B4-BE49-F238E27FC236}">
                  <a16:creationId xmlns:a16="http://schemas.microsoft.com/office/drawing/2014/main" id="{CA8D8BB7-D5F2-E82C-1DD8-80CFA2747131}"/>
                </a:ext>
              </a:extLst>
            </p:cNvPr>
            <p:cNvSpPr/>
            <p:nvPr/>
          </p:nvSpPr>
          <p:spPr>
            <a:xfrm>
              <a:off x="7406982" y="955721"/>
              <a:ext cx="892367" cy="892367"/>
            </a:xfrm>
            <a:custGeom>
              <a:avLst/>
              <a:gdLst/>
              <a:ahLst/>
              <a:cxnLst/>
              <a:rect l="l" t="t" r="r" b="b"/>
              <a:pathLst>
                <a:path w="1288876" h="1288876">
                  <a:moveTo>
                    <a:pt x="0" y="0"/>
                  </a:moveTo>
                  <a:lnTo>
                    <a:pt x="1288876" y="0"/>
                  </a:lnTo>
                  <a:lnTo>
                    <a:pt x="1288876" y="1288876"/>
                  </a:lnTo>
                  <a:lnTo>
                    <a:pt x="0" y="1288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8B0D8D94-4E3B-9123-9BAB-7E3A7FDDA12C}"/>
                </a:ext>
              </a:extLst>
            </p:cNvPr>
            <p:cNvSpPr txBox="1"/>
            <p:nvPr/>
          </p:nvSpPr>
          <p:spPr>
            <a:xfrm>
              <a:off x="8268869" y="1648335"/>
              <a:ext cx="9427673" cy="1824923"/>
            </a:xfrm>
            <a:prstGeom prst="rect">
              <a:avLst/>
            </a:prstGeom>
            <a:noFill/>
          </p:spPr>
          <p:txBody>
            <a:bodyPr wrap="square">
              <a:spAutoFit/>
            </a:bodyPr>
            <a:lstStyle/>
            <a:p>
              <a:pPr marL="0" marR="0" algn="just">
                <a:lnSpc>
                  <a:spcPct val="150000"/>
                </a:lnSpc>
                <a:spcBef>
                  <a:spcPts val="0"/>
                </a:spcBef>
                <a:spcAft>
                  <a:spcPts val="800"/>
                </a:spcAft>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 hai va chạm liên tiếp, phân tử khí lí tưởng chuyển động thẳng đều.</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10E4AB57-313B-D57A-66CE-316EAF186AC8}"/>
              </a:ext>
            </a:extLst>
          </p:cNvPr>
          <p:cNvGrpSpPr/>
          <p:nvPr/>
        </p:nvGrpSpPr>
        <p:grpSpPr>
          <a:xfrm>
            <a:off x="6926580" y="4486240"/>
            <a:ext cx="10732425" cy="5148699"/>
            <a:chOff x="7406982" y="955721"/>
            <a:chExt cx="10732425" cy="5148699"/>
          </a:xfrm>
        </p:grpSpPr>
        <p:sp>
          <p:nvSpPr>
            <p:cNvPr id="15" name="Freeform 23">
              <a:extLst>
                <a:ext uri="{FF2B5EF4-FFF2-40B4-BE49-F238E27FC236}">
                  <a16:creationId xmlns:a16="http://schemas.microsoft.com/office/drawing/2014/main" id="{633AAFBF-C99B-576B-38C2-FD3EB924CD07}"/>
                </a:ext>
              </a:extLst>
            </p:cNvPr>
            <p:cNvSpPr/>
            <p:nvPr/>
          </p:nvSpPr>
          <p:spPr>
            <a:xfrm>
              <a:off x="7883135" y="1181099"/>
              <a:ext cx="10256272" cy="4923321"/>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dirty="0"/>
            </a:p>
          </p:txBody>
        </p:sp>
        <p:sp>
          <p:nvSpPr>
            <p:cNvPr id="16" name="Freeform 6">
              <a:extLst>
                <a:ext uri="{FF2B5EF4-FFF2-40B4-BE49-F238E27FC236}">
                  <a16:creationId xmlns:a16="http://schemas.microsoft.com/office/drawing/2014/main" id="{7FD0C649-9C50-180D-9C8B-6F2A12C358A2}"/>
                </a:ext>
              </a:extLst>
            </p:cNvPr>
            <p:cNvSpPr/>
            <p:nvPr/>
          </p:nvSpPr>
          <p:spPr>
            <a:xfrm>
              <a:off x="7406982" y="955721"/>
              <a:ext cx="892367" cy="892367"/>
            </a:xfrm>
            <a:custGeom>
              <a:avLst/>
              <a:gdLst/>
              <a:ahLst/>
              <a:cxnLst/>
              <a:rect l="l" t="t" r="r" b="b"/>
              <a:pathLst>
                <a:path w="1288876" h="1288876">
                  <a:moveTo>
                    <a:pt x="0" y="0"/>
                  </a:moveTo>
                  <a:lnTo>
                    <a:pt x="1288876" y="0"/>
                  </a:lnTo>
                  <a:lnTo>
                    <a:pt x="1288876" y="1288876"/>
                  </a:lnTo>
                  <a:lnTo>
                    <a:pt x="0" y="1288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AEAF37D-5D9A-C154-709D-C01172B2D619}"/>
                </a:ext>
              </a:extLst>
            </p:cNvPr>
            <p:cNvSpPr txBox="1"/>
            <p:nvPr/>
          </p:nvSpPr>
          <p:spPr>
            <a:xfrm>
              <a:off x="8363954" y="1272540"/>
              <a:ext cx="9414266" cy="4594912"/>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bật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trở</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451EE8E3-6DFD-7F65-3E90-B5966C0D3E4C}"/>
              </a:ext>
            </a:extLst>
          </p:cNvPr>
          <p:cNvGrpSpPr/>
          <p:nvPr/>
        </p:nvGrpSpPr>
        <p:grpSpPr>
          <a:xfrm>
            <a:off x="809589" y="2192297"/>
            <a:ext cx="4869447" cy="5902406"/>
            <a:chOff x="1032376" y="1257301"/>
            <a:chExt cx="4869447" cy="6601617"/>
          </a:xfrm>
        </p:grpSpPr>
        <p:pic>
          <p:nvPicPr>
            <p:cNvPr id="19" name="Picture 18">
              <a:extLst>
                <a:ext uri="{FF2B5EF4-FFF2-40B4-BE49-F238E27FC236}">
                  <a16:creationId xmlns:a16="http://schemas.microsoft.com/office/drawing/2014/main" id="{31D319A9-7820-C497-8C97-20ABC8F1BC92}"/>
                </a:ext>
              </a:extLst>
            </p:cNvPr>
            <p:cNvPicPr>
              <a:picLocks noChangeAspect="1"/>
            </p:cNvPicPr>
            <p:nvPr/>
          </p:nvPicPr>
          <p:blipFill>
            <a:blip r:embed="rId4"/>
            <a:stretch>
              <a:fillRect/>
            </a:stretch>
          </p:blipFill>
          <p:spPr>
            <a:xfrm>
              <a:off x="1032376" y="1257301"/>
              <a:ext cx="4869447" cy="6601617"/>
            </a:xfrm>
            <a:prstGeom prst="rect">
              <a:avLst/>
            </a:prstGeom>
          </p:spPr>
        </p:pic>
        <p:sp>
          <p:nvSpPr>
            <p:cNvPr id="21" name="TextBox 20">
              <a:extLst>
                <a:ext uri="{FF2B5EF4-FFF2-40B4-BE49-F238E27FC236}">
                  <a16:creationId xmlns:a16="http://schemas.microsoft.com/office/drawing/2014/main" id="{3F01514D-DCD3-52E1-F374-5B500482691C}"/>
                </a:ext>
              </a:extLst>
            </p:cNvPr>
            <p:cNvSpPr txBox="1"/>
            <p:nvPr/>
          </p:nvSpPr>
          <p:spPr>
            <a:xfrm>
              <a:off x="1348951" y="3504412"/>
              <a:ext cx="4236296" cy="2431371"/>
            </a:xfrm>
            <a:prstGeom prst="rect">
              <a:avLst/>
            </a:prstGeom>
            <a:noFill/>
          </p:spPr>
          <p:txBody>
            <a:bodyPr wrap="square" rtlCol="0">
              <a:spAutoFit/>
            </a:bodyPr>
            <a:lstStyle/>
            <a:p>
              <a:pPr algn="ctr">
                <a:lnSpc>
                  <a:spcPct val="150000"/>
                </a:lnSpc>
              </a:pPr>
              <a:r>
                <a:rPr lang="en-US" sz="5400" b="1" dirty="0" err="1">
                  <a:solidFill>
                    <a:srgbClr val="DA6325"/>
                  </a:solidFill>
                  <a:latin typeface="Arial" panose="020B0604020202020204" pitchFamily="34" charset="0"/>
                  <a:cs typeface="Arial" panose="020B0604020202020204" pitchFamily="34" charset="0"/>
                </a:rPr>
                <a:t>Mô</a:t>
              </a:r>
              <a:r>
                <a:rPr lang="en-US" sz="5400" b="1" dirty="0">
                  <a:solidFill>
                    <a:srgbClr val="DA6325"/>
                  </a:solidFill>
                  <a:latin typeface="Arial" panose="020B0604020202020204" pitchFamily="34" charset="0"/>
                  <a:cs typeface="Arial" panose="020B0604020202020204" pitchFamily="34" charset="0"/>
                </a:rPr>
                <a:t> </a:t>
              </a:r>
              <a:r>
                <a:rPr lang="en-US" sz="5400" b="1" dirty="0" err="1">
                  <a:solidFill>
                    <a:srgbClr val="DA6325"/>
                  </a:solidFill>
                  <a:latin typeface="Arial" panose="020B0604020202020204" pitchFamily="34" charset="0"/>
                  <a:cs typeface="Arial" panose="020B0604020202020204" pitchFamily="34" charset="0"/>
                </a:rPr>
                <a:t>hình</a:t>
              </a:r>
              <a:r>
                <a:rPr lang="en-US" sz="5400" b="1" dirty="0">
                  <a:solidFill>
                    <a:srgbClr val="DA6325"/>
                  </a:solidFill>
                  <a:latin typeface="Arial" panose="020B0604020202020204" pitchFamily="34" charset="0"/>
                  <a:cs typeface="Arial" panose="020B0604020202020204" pitchFamily="34" charset="0"/>
                </a:rPr>
                <a:t> </a:t>
              </a:r>
            </a:p>
            <a:p>
              <a:pPr algn="ctr">
                <a:lnSpc>
                  <a:spcPct val="150000"/>
                </a:lnSpc>
              </a:pPr>
              <a:r>
                <a:rPr lang="en-US" sz="5400" b="1" dirty="0" err="1">
                  <a:solidFill>
                    <a:srgbClr val="DA6325"/>
                  </a:solidFill>
                  <a:latin typeface="Arial" panose="020B0604020202020204" pitchFamily="34" charset="0"/>
                  <a:cs typeface="Arial" panose="020B0604020202020204" pitchFamily="34" charset="0"/>
                </a:rPr>
                <a:t>khí</a:t>
              </a:r>
              <a:r>
                <a:rPr lang="en-US" sz="5400" b="1" dirty="0">
                  <a:solidFill>
                    <a:srgbClr val="DA6325"/>
                  </a:solidFill>
                  <a:latin typeface="Arial" panose="020B0604020202020204" pitchFamily="34" charset="0"/>
                  <a:cs typeface="Arial" panose="020B0604020202020204" pitchFamily="34" charset="0"/>
                </a:rPr>
                <a:t> </a:t>
              </a:r>
              <a:r>
                <a:rPr lang="en-US" sz="5400" b="1" dirty="0" err="1">
                  <a:solidFill>
                    <a:srgbClr val="DA6325"/>
                  </a:solidFill>
                  <a:latin typeface="Arial" panose="020B0604020202020204" pitchFamily="34" charset="0"/>
                  <a:cs typeface="Arial" panose="020B0604020202020204" pitchFamily="34" charset="0"/>
                </a:rPr>
                <a:t>lí</a:t>
              </a:r>
              <a:r>
                <a:rPr lang="en-US" sz="5400" b="1" dirty="0">
                  <a:solidFill>
                    <a:srgbClr val="DA6325"/>
                  </a:solidFill>
                  <a:latin typeface="Arial" panose="020B0604020202020204" pitchFamily="34" charset="0"/>
                  <a:cs typeface="Arial" panose="020B0604020202020204" pitchFamily="34" charset="0"/>
                </a:rPr>
                <a:t> </a:t>
              </a:r>
              <a:r>
                <a:rPr lang="en-US" sz="5400" b="1" dirty="0" err="1">
                  <a:solidFill>
                    <a:srgbClr val="DA6325"/>
                  </a:solidFill>
                  <a:latin typeface="Arial" panose="020B0604020202020204" pitchFamily="34" charset="0"/>
                  <a:cs typeface="Arial" panose="020B0604020202020204" pitchFamily="34" charset="0"/>
                </a:rPr>
                <a:t>tưởng</a:t>
              </a:r>
              <a:endParaRPr lang="en-US" sz="5400" b="1" dirty="0">
                <a:solidFill>
                  <a:srgbClr val="DA6325"/>
                </a:solidFill>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E1181F52-562A-5073-387A-71C6093305EB}"/>
              </a:ext>
            </a:extLst>
          </p:cNvPr>
          <p:cNvPicPr>
            <a:picLocks noChangeAspect="1"/>
          </p:cNvPicPr>
          <p:nvPr/>
        </p:nvPicPr>
        <p:blipFill>
          <a:blip r:embed="rId5"/>
          <a:stretch>
            <a:fillRect/>
          </a:stretch>
        </p:blipFill>
        <p:spPr>
          <a:xfrm>
            <a:off x="352389" y="7380103"/>
            <a:ext cx="3043602" cy="2511080"/>
          </a:xfrm>
          <a:prstGeom prst="rect">
            <a:avLst/>
          </a:prstGeom>
        </p:spPr>
      </p:pic>
      <p:sp>
        <p:nvSpPr>
          <p:cNvPr id="23" name="TextBox 22">
            <a:extLst>
              <a:ext uri="{FF2B5EF4-FFF2-40B4-BE49-F238E27FC236}">
                <a16:creationId xmlns:a16="http://schemas.microsoft.com/office/drawing/2014/main" id="{CEBFC01B-2A18-3963-4B43-C8EBE4FC91C3}"/>
              </a:ext>
            </a:extLst>
          </p:cNvPr>
          <p:cNvSpPr txBox="1"/>
          <p:nvPr/>
        </p:nvSpPr>
        <p:spPr>
          <a:xfrm>
            <a:off x="1304313" y="702348"/>
            <a:ext cx="3868367" cy="1107996"/>
          </a:xfrm>
          <a:prstGeom prst="rect">
            <a:avLst/>
          </a:prstGeom>
          <a:noFill/>
        </p:spPr>
        <p:txBody>
          <a:bodyPr wrap="none" rtlCol="0">
            <a:spAutoFit/>
          </a:bodyPr>
          <a:lstStyle/>
          <a:p>
            <a:pPr algn="ctr"/>
            <a:r>
              <a:rPr lang="en-US" sz="6600" b="1" dirty="0">
                <a:solidFill>
                  <a:schemeClr val="bg1"/>
                </a:solidFill>
                <a:latin typeface="Arial" panose="020B0604020202020204" pitchFamily="34" charset="0"/>
                <a:cs typeface="Arial" panose="020B0604020202020204" pitchFamily="34" charset="0"/>
              </a:rPr>
              <a:t>GHI NHỚ</a:t>
            </a:r>
          </a:p>
        </p:txBody>
      </p:sp>
    </p:spTree>
    <p:extLst>
      <p:ext uri="{BB962C8B-B14F-4D97-AF65-F5344CB8AC3E}">
        <p14:creationId xmlns:p14="http://schemas.microsoft.com/office/powerpoint/2010/main" val="24079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0" y="0"/>
            <a:ext cx="7665146" cy="4206249"/>
          </a:xfrm>
          <a:custGeom>
            <a:avLst/>
            <a:gdLst/>
            <a:ahLst/>
            <a:cxnLst/>
            <a:rect l="l" t="t" r="r" b="b"/>
            <a:pathLst>
              <a:path w="7665146" h="4206249">
                <a:moveTo>
                  <a:pt x="0" y="0"/>
                </a:moveTo>
                <a:lnTo>
                  <a:pt x="7665146" y="0"/>
                </a:lnTo>
                <a:lnTo>
                  <a:pt x="7665146" y="4206249"/>
                </a:lnTo>
                <a:lnTo>
                  <a:pt x="0" y="4206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4"/>
          <p:cNvGrpSpPr/>
          <p:nvPr/>
        </p:nvGrpSpPr>
        <p:grpSpPr>
          <a:xfrm>
            <a:off x="2684475" y="2011976"/>
            <a:ext cx="12919050" cy="6263047"/>
            <a:chOff x="0" y="0"/>
            <a:chExt cx="3803825" cy="1844063"/>
          </a:xfrm>
        </p:grpSpPr>
        <p:sp>
          <p:nvSpPr>
            <p:cNvPr id="15" name="Freeform 15"/>
            <p:cNvSpPr/>
            <p:nvPr/>
          </p:nvSpPr>
          <p:spPr>
            <a:xfrm>
              <a:off x="0" y="0"/>
              <a:ext cx="3803825" cy="1844063"/>
            </a:xfrm>
            <a:custGeom>
              <a:avLst/>
              <a:gdLst/>
              <a:ahLst/>
              <a:cxnLst/>
              <a:rect l="l" t="t" r="r" b="b"/>
              <a:pathLst>
                <a:path w="3803825" h="1844063">
                  <a:moveTo>
                    <a:pt x="8989" y="0"/>
                  </a:moveTo>
                  <a:lnTo>
                    <a:pt x="3794836" y="0"/>
                  </a:lnTo>
                  <a:cubicBezTo>
                    <a:pt x="3797220" y="0"/>
                    <a:pt x="3799506" y="947"/>
                    <a:pt x="3801192" y="2633"/>
                  </a:cubicBezTo>
                  <a:cubicBezTo>
                    <a:pt x="3802878" y="4319"/>
                    <a:pt x="3803825" y="6605"/>
                    <a:pt x="3803825" y="8989"/>
                  </a:cubicBezTo>
                  <a:lnTo>
                    <a:pt x="3803825" y="1835074"/>
                  </a:lnTo>
                  <a:cubicBezTo>
                    <a:pt x="3803825" y="1837458"/>
                    <a:pt x="3802878" y="1839744"/>
                    <a:pt x="3801192" y="1841430"/>
                  </a:cubicBezTo>
                  <a:cubicBezTo>
                    <a:pt x="3799506" y="1843116"/>
                    <a:pt x="3797220" y="1844063"/>
                    <a:pt x="3794836" y="1844063"/>
                  </a:cubicBezTo>
                  <a:lnTo>
                    <a:pt x="8989" y="1844063"/>
                  </a:lnTo>
                  <a:cubicBezTo>
                    <a:pt x="6605" y="1844063"/>
                    <a:pt x="4319" y="1843116"/>
                    <a:pt x="2633" y="1841430"/>
                  </a:cubicBezTo>
                  <a:cubicBezTo>
                    <a:pt x="947" y="1839744"/>
                    <a:pt x="0" y="1837458"/>
                    <a:pt x="0" y="1835074"/>
                  </a:cubicBezTo>
                  <a:lnTo>
                    <a:pt x="0" y="8989"/>
                  </a:lnTo>
                  <a:cubicBezTo>
                    <a:pt x="0" y="6605"/>
                    <a:pt x="947" y="4319"/>
                    <a:pt x="2633" y="2633"/>
                  </a:cubicBezTo>
                  <a:cubicBezTo>
                    <a:pt x="4319" y="947"/>
                    <a:pt x="6605" y="0"/>
                    <a:pt x="8989" y="0"/>
                  </a:cubicBezTo>
                  <a:close/>
                </a:path>
              </a:pathLst>
            </a:custGeom>
            <a:solidFill>
              <a:srgbClr val="173A45"/>
            </a:solidFill>
          </p:spPr>
          <p:txBody>
            <a:bodyPr/>
            <a:lstStyle/>
            <a:p>
              <a:endParaRPr lang="en-US"/>
            </a:p>
          </p:txBody>
        </p:sp>
        <p:sp>
          <p:nvSpPr>
            <p:cNvPr id="16" name="TextBox 16"/>
            <p:cNvSpPr txBox="1"/>
            <p:nvPr/>
          </p:nvSpPr>
          <p:spPr>
            <a:xfrm>
              <a:off x="0" y="-38100"/>
              <a:ext cx="3803825" cy="1882163"/>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0352843" y="6741307"/>
            <a:ext cx="7935157" cy="4354417"/>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TextBox 18"/>
          <p:cNvSpPr txBox="1"/>
          <p:nvPr/>
        </p:nvSpPr>
        <p:spPr>
          <a:xfrm>
            <a:off x="4574894" y="4449613"/>
            <a:ext cx="9138211" cy="1166986"/>
          </a:xfrm>
          <a:prstGeom prst="rect">
            <a:avLst/>
          </a:prstGeom>
        </p:spPr>
        <p:txBody>
          <a:bodyPr lIns="0" tIns="0" rIns="0" bIns="0" rtlCol="0" anchor="t">
            <a:spAutoFit/>
          </a:bodyPr>
          <a:lstStyle/>
          <a:p>
            <a:pPr algn="ctr">
              <a:lnSpc>
                <a:spcPts val="9119"/>
              </a:lnSpc>
            </a:pPr>
            <a:r>
              <a:rPr lang="en-US" sz="8000" b="1" dirty="0">
                <a:solidFill>
                  <a:srgbClr val="FBFAF5"/>
                </a:solidFill>
                <a:latin typeface="Arial" panose="020B0604020202020204" pitchFamily="34" charset="0"/>
                <a:ea typeface="Quicksand"/>
                <a:cs typeface="Arial" panose="020B0604020202020204" pitchFamily="34" charset="0"/>
                <a:sym typeface="Quicksand"/>
              </a:rPr>
              <a:t>LUYỆN TẬP</a:t>
            </a:r>
          </a:p>
        </p:txBody>
      </p:sp>
      <p:sp>
        <p:nvSpPr>
          <p:cNvPr id="19" name="Freeform 19"/>
          <p:cNvSpPr/>
          <p:nvPr/>
        </p:nvSpPr>
        <p:spPr>
          <a:xfrm>
            <a:off x="11926078" y="5725495"/>
            <a:ext cx="4282187" cy="3532805"/>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3369110" y="2787990"/>
            <a:ext cx="926926" cy="926926"/>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spd="med">
    <p:plu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1403128" y="4465210"/>
            <a:ext cx="7724815" cy="2229549"/>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331199" y="5446531"/>
              <a:ext cx="6426212" cy="707886"/>
            </a:xfrm>
            <a:prstGeom prst="rect">
              <a:avLst/>
            </a:prstGeom>
            <a:noFill/>
          </p:spPr>
          <p:txBody>
            <a:bodyPr wrap="square">
              <a:spAutoFit/>
            </a:bodyPr>
            <a:lstStyle/>
            <a:p>
              <a:pPr algn="just"/>
              <a:r>
                <a:rPr lang="vi-VN" sz="4000" i="0" dirty="0">
                  <a:effectLst/>
                  <a:latin typeface="Arial" panose="020B0604020202020204" pitchFamily="34" charset="0"/>
                  <a:cs typeface="Arial" panose="020B0604020202020204" pitchFamily="34" charset="0"/>
                </a:rPr>
                <a:t>Chuyển động </a:t>
              </a:r>
              <a:r>
                <a:rPr lang="en-US" sz="4000" i="0" dirty="0" err="1">
                  <a:effectLst/>
                  <a:latin typeface="Arial" panose="020B0604020202020204" pitchFamily="34" charset="0"/>
                  <a:cs typeface="Arial" panose="020B0604020202020204" pitchFamily="34" charset="0"/>
                </a:rPr>
                <a:t>không</a:t>
              </a:r>
              <a:r>
                <a:rPr lang="en-US" sz="4000" i="0" dirty="0">
                  <a:effectLst/>
                  <a:latin typeface="Arial" panose="020B0604020202020204" pitchFamily="34" charset="0"/>
                  <a:cs typeface="Arial" panose="020B0604020202020204" pitchFamily="34" charset="0"/>
                </a:rPr>
                <a:t> </a:t>
              </a:r>
              <a:r>
                <a:rPr lang="en-US" sz="4000" i="0" dirty="0" err="1">
                  <a:effectLst/>
                  <a:latin typeface="Arial" panose="020B0604020202020204" pitchFamily="34" charset="0"/>
                  <a:cs typeface="Arial" panose="020B0604020202020204" pitchFamily="34" charset="0"/>
                </a:rPr>
                <a:t>ngừng</a:t>
              </a:r>
              <a:r>
                <a:rPr lang="en-US" sz="4000" i="0" dirty="0">
                  <a:effectLst/>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9829800" y="4465210"/>
            <a:ext cx="7724815" cy="2229549"/>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647748" y="4973773"/>
              <a:ext cx="5589911" cy="1609480"/>
            </a:xfrm>
            <a:prstGeom prst="rect">
              <a:avLst/>
            </a:prstGeom>
            <a:noFill/>
          </p:spPr>
          <p:txBody>
            <a:bodyPr wrap="square">
              <a:spAutoFit/>
            </a:bodyPr>
            <a:lstStyle/>
            <a:p>
              <a:pPr algn="just">
                <a:lnSpc>
                  <a:spcPct val="13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lúc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lúc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chậm</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1403128" y="7277100"/>
            <a:ext cx="7724815" cy="2229549"/>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1979550" y="7648205"/>
              <a:ext cx="6861302" cy="1824923"/>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Chuyển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thì</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9829800" y="7277100"/>
            <a:ext cx="7724815" cy="2229549"/>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031049" y="7774086"/>
              <a:ext cx="6879565" cy="1609480"/>
            </a:xfrm>
            <a:prstGeom prst="rect">
              <a:avLst/>
            </a:prstGeom>
            <a:noFill/>
          </p:spPr>
          <p:txBody>
            <a:bodyPr wrap="square">
              <a:spAutoFit/>
            </a:bodyPr>
            <a:lstStyle/>
            <a:p>
              <a:pPr algn="just">
                <a:lnSpc>
                  <a:spcPct val="13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Chuyển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đến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tụ</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1004695" y="859955"/>
            <a:ext cx="16711805" cy="2967969"/>
            <a:chOff x="1428750" y="838200"/>
            <a:chExt cx="16711805" cy="2967969"/>
          </a:xfrm>
        </p:grpSpPr>
        <p:grpSp>
          <p:nvGrpSpPr>
            <p:cNvPr id="13" name="Group 13"/>
            <p:cNvGrpSpPr/>
            <p:nvPr/>
          </p:nvGrpSpPr>
          <p:grpSpPr>
            <a:xfrm>
              <a:off x="1428750" y="1496818"/>
              <a:ext cx="16404561" cy="2309351"/>
              <a:chOff x="0" y="-38100"/>
              <a:chExt cx="4830083" cy="679955"/>
            </a:xfrm>
          </p:grpSpPr>
          <p:sp>
            <p:nvSpPr>
              <p:cNvPr id="14" name="Freeform 14"/>
              <p:cNvSpPr/>
              <p:nvPr/>
            </p:nvSpPr>
            <p:spPr>
              <a:xfrm>
                <a:off x="0" y="0"/>
                <a:ext cx="4830083" cy="586893"/>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rgbClr val="567182"/>
              </a:solidFill>
            </p:spPr>
            <p:txBody>
              <a:bodyPr/>
              <a:lstStyle/>
              <a:p>
                <a:endParaRPr lang="en-US"/>
              </a:p>
            </p:txBody>
          </p:sp>
          <p:sp>
            <p:nvSpPr>
              <p:cNvPr id="15" name="TextBox 15"/>
              <p:cNvSpPr txBox="1"/>
              <p:nvPr/>
            </p:nvSpPr>
            <p:spPr>
              <a:xfrm>
                <a:off x="0" y="-38100"/>
                <a:ext cx="4499908" cy="6799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28750" y="838200"/>
              <a:ext cx="3981450" cy="1237788"/>
              <a:chOff x="0" y="0"/>
              <a:chExt cx="1898701" cy="364449"/>
            </a:xfrm>
          </p:grpSpPr>
          <p:sp>
            <p:nvSpPr>
              <p:cNvPr id="17" name="Freeform 17"/>
              <p:cNvSpPr/>
              <p:nvPr/>
            </p:nvSpPr>
            <p:spPr>
              <a:xfrm>
                <a:off x="0" y="0"/>
                <a:ext cx="1898701"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rgbClr val="173A45"/>
              </a:solidFill>
            </p:spPr>
            <p:txBody>
              <a:bodyPr/>
              <a:lstStyle/>
              <a:p>
                <a:endParaRPr lang="en-US"/>
              </a:p>
            </p:txBody>
          </p:sp>
          <p:sp>
            <p:nvSpPr>
              <p:cNvPr id="18" name="TextBox 18"/>
              <p:cNvSpPr txBox="1"/>
              <p:nvPr/>
            </p:nvSpPr>
            <p:spPr>
              <a:xfrm>
                <a:off x="0" y="-38100"/>
                <a:ext cx="1898701" cy="40254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906791" y="1047179"/>
              <a:ext cx="3025367" cy="808355"/>
            </a:xfrm>
            <a:prstGeom prst="rect">
              <a:avLst/>
            </a:prstGeom>
          </p:spPr>
          <p:txBody>
            <a:bodyPr wrap="square" lIns="0" tIns="0" rIns="0" bIns="0" rtlCol="0" anchor="t">
              <a:spAutoFit/>
            </a:bodyPr>
            <a:lstStyle/>
            <a:p>
              <a:pPr algn="ctr">
                <a:lnSpc>
                  <a:spcPts val="6159"/>
                </a:lnSpc>
              </a:pPr>
              <a:r>
                <a:rPr lang="en-US" sz="5499" b="1"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5499" b="1" dirty="0">
                  <a:solidFill>
                    <a:srgbClr val="FBFAF5"/>
                  </a:solidFill>
                  <a:latin typeface="Arial" panose="020B0604020202020204" pitchFamily="34" charset="0"/>
                  <a:ea typeface="Eastman Grotesque Bold"/>
                  <a:cs typeface="Arial" panose="020B0604020202020204" pitchFamily="34" charset="0"/>
                  <a:sym typeface="Eastman Grotesque Bold"/>
                </a:rPr>
                <a:t> 1:</a:t>
              </a:r>
            </a:p>
          </p:txBody>
        </p:sp>
        <p:sp>
          <p:nvSpPr>
            <p:cNvPr id="21" name="TextBox 21"/>
            <p:cNvSpPr txBox="1"/>
            <p:nvPr/>
          </p:nvSpPr>
          <p:spPr>
            <a:xfrm>
              <a:off x="2367155" y="2361963"/>
              <a:ext cx="15773400" cy="646331"/>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Đặc</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phân</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9375581" y="7057905"/>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D</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9380846" y="4168844"/>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954174" y="6980734"/>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954173" y="4167081"/>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A</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876300"/>
            <a:ext cx="726397" cy="726397"/>
          </a:xfrm>
          <a:prstGeom prst="rect">
            <a:avLst/>
          </a:prstGeom>
        </p:spPr>
      </p:pic>
    </p:spTree>
    <p:extLst>
      <p:ext uri="{BB962C8B-B14F-4D97-AF65-F5344CB8AC3E}">
        <p14:creationId xmlns:p14="http://schemas.microsoft.com/office/powerpoint/2010/main" val="23279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00B050"/>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1549939" y="4317965"/>
            <a:ext cx="7724815" cy="2515523"/>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331200" y="4720066"/>
              <a:ext cx="6423496" cy="2135755"/>
            </a:xfrm>
            <a:prstGeom prst="rect">
              <a:avLst/>
            </a:prstGeom>
            <a:noFill/>
          </p:spPr>
          <p:txBody>
            <a:bodyPr wrap="square">
              <a:spAutoFit/>
            </a:bodyPr>
            <a:lstStyle/>
            <a:p>
              <a:pPr algn="just">
                <a:lnSpc>
                  <a:spcPct val="130000"/>
                </a:lnSpc>
              </a:pPr>
              <a:r>
                <a:rPr lang="vi-VN" sz="4000" i="0" dirty="0">
                  <a:effectLst/>
                  <a:latin typeface="Arial" panose="020B0604020202020204" pitchFamily="34" charset="0"/>
                  <a:cs typeface="Arial" panose="020B0604020202020204" pitchFamily="34" charset="0"/>
                </a:rPr>
                <a:t>Không khí nóng thì nổi lên cao, không khí lạnh chìm xuống trong bầu khí quyển.</a:t>
              </a:r>
              <a:endParaRPr lang="en-US" sz="4000"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9785010" y="4317970"/>
            <a:ext cx="7916416" cy="2515525"/>
            <a:chOff x="9617497" y="4685700"/>
            <a:chExt cx="7470765"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617497" y="4685700"/>
              <a:ext cx="7470765" cy="2229549"/>
              <a:chOff x="-94410" y="-38100"/>
              <a:chExt cx="1967609" cy="587206"/>
            </a:xfrm>
          </p:grpSpPr>
          <p:sp>
            <p:nvSpPr>
              <p:cNvPr id="42" name="Freeform 23">
                <a:extLst>
                  <a:ext uri="{FF2B5EF4-FFF2-40B4-BE49-F238E27FC236}">
                    <a16:creationId xmlns:a16="http://schemas.microsoft.com/office/drawing/2014/main" id="{08FE950D-A82B-9269-BDA6-7FF8A1020595}"/>
                  </a:ext>
                </a:extLst>
              </p:cNvPr>
              <p:cNvSpPr/>
              <p:nvPr/>
            </p:nvSpPr>
            <p:spPr>
              <a:xfrm>
                <a:off x="-94410" y="-19051"/>
                <a:ext cx="1889270"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02573" y="4920109"/>
              <a:ext cx="6292121" cy="1617458"/>
            </a:xfrm>
            <a:prstGeom prst="rect">
              <a:avLst/>
            </a:prstGeom>
            <a:noFill/>
          </p:spPr>
          <p:txBody>
            <a:bodyPr wrap="square">
              <a:spAutoFit/>
            </a:bodyPr>
            <a:lstStyle/>
            <a:p>
              <a:pPr marL="0" marR="0" algn="just">
                <a:lnSpc>
                  <a:spcPct val="150000"/>
                </a:lnSpc>
                <a:spcBef>
                  <a:spcPts val="0"/>
                </a:spcBef>
                <a:spcAft>
                  <a:spcPts val="0"/>
                </a:spcAft>
              </a:pPr>
              <a:r>
                <a:rPr lang="en-US" sz="4000" dirty="0" err="1">
                  <a:effectLst/>
                  <a:latin typeface="Arial" panose="020B0604020202020204" pitchFamily="34" charset="0"/>
                  <a:ea typeface="Calibri" panose="020F0502020204030204" pitchFamily="34" charset="0"/>
                  <a:cs typeface="Arial" panose="020B0604020202020204" pitchFamily="34" charset="0"/>
                </a:rPr>
                <a:t>Mùi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lan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tỏa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phòng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kín</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1549939" y="7319303"/>
            <a:ext cx="7724815" cy="2515524"/>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367154" y="7537378"/>
              <a:ext cx="6351587" cy="2135755"/>
            </a:xfrm>
            <a:prstGeom prst="rect">
              <a:avLst/>
            </a:prstGeom>
            <a:noFill/>
          </p:spPr>
          <p:txBody>
            <a:bodyPr wrap="square">
              <a:spAutoFit/>
            </a:bodyPr>
            <a:lstStyle/>
            <a:p>
              <a:pPr marL="0" marR="0" algn="just">
                <a:lnSpc>
                  <a:spcPct val="130000"/>
                </a:lnSpc>
                <a:spcBef>
                  <a:spcPts val="0"/>
                </a:spcBef>
                <a:spcAft>
                  <a:spcPts val="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Chuyển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hỗn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phấn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yên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lặng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9785010" y="7348262"/>
            <a:ext cx="7724815" cy="2520545"/>
            <a:chOff x="9798312" y="7497590"/>
            <a:chExt cx="7289950" cy="223399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89270"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573795" y="7595834"/>
              <a:ext cx="6201714" cy="2135755"/>
            </a:xfrm>
            <a:prstGeom prst="rect">
              <a:avLst/>
            </a:prstGeom>
            <a:noFill/>
          </p:spPr>
          <p:txBody>
            <a:bodyPr wrap="square">
              <a:spAutoFit/>
            </a:bodyPr>
            <a:lstStyle/>
            <a:p>
              <a:pPr algn="just">
                <a:lnSpc>
                  <a:spcPct val="13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Nhỏ</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mực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cốc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cốc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nhất</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1078966" y="799424"/>
            <a:ext cx="16269092" cy="2967969"/>
            <a:chOff x="1428750" y="838200"/>
            <a:chExt cx="16269092" cy="2967969"/>
          </a:xfrm>
        </p:grpSpPr>
        <p:grpSp>
          <p:nvGrpSpPr>
            <p:cNvPr id="13" name="Group 13"/>
            <p:cNvGrpSpPr/>
            <p:nvPr/>
          </p:nvGrpSpPr>
          <p:grpSpPr>
            <a:xfrm>
              <a:off x="1428750" y="1496818"/>
              <a:ext cx="16269092" cy="2309351"/>
              <a:chOff x="0" y="-38100"/>
              <a:chExt cx="4790196" cy="679955"/>
            </a:xfrm>
          </p:grpSpPr>
          <p:sp>
            <p:nvSpPr>
              <p:cNvPr id="14" name="Freeform 14"/>
              <p:cNvSpPr/>
              <p:nvPr/>
            </p:nvSpPr>
            <p:spPr>
              <a:xfrm>
                <a:off x="0" y="0"/>
                <a:ext cx="4790196" cy="586893"/>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rgbClr val="567182"/>
              </a:solidFill>
            </p:spPr>
            <p:txBody>
              <a:bodyPr/>
              <a:lstStyle/>
              <a:p>
                <a:endParaRPr lang="en-US"/>
              </a:p>
            </p:txBody>
          </p:sp>
          <p:sp>
            <p:nvSpPr>
              <p:cNvPr id="15" name="TextBox 15"/>
              <p:cNvSpPr txBox="1"/>
              <p:nvPr/>
            </p:nvSpPr>
            <p:spPr>
              <a:xfrm>
                <a:off x="0" y="-38100"/>
                <a:ext cx="4499908" cy="6799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28750" y="838200"/>
              <a:ext cx="3981450" cy="1237788"/>
              <a:chOff x="0" y="0"/>
              <a:chExt cx="1898701" cy="364449"/>
            </a:xfrm>
          </p:grpSpPr>
          <p:sp>
            <p:nvSpPr>
              <p:cNvPr id="17" name="Freeform 17"/>
              <p:cNvSpPr/>
              <p:nvPr/>
            </p:nvSpPr>
            <p:spPr>
              <a:xfrm>
                <a:off x="0" y="0"/>
                <a:ext cx="1898701"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rgbClr val="173A45"/>
              </a:solidFill>
            </p:spPr>
            <p:txBody>
              <a:bodyPr/>
              <a:lstStyle/>
              <a:p>
                <a:endParaRPr lang="en-US"/>
              </a:p>
            </p:txBody>
          </p:sp>
          <p:sp>
            <p:nvSpPr>
              <p:cNvPr id="18" name="TextBox 18"/>
              <p:cNvSpPr txBox="1"/>
              <p:nvPr/>
            </p:nvSpPr>
            <p:spPr>
              <a:xfrm>
                <a:off x="0" y="-38100"/>
                <a:ext cx="1898701" cy="40254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906791" y="1047179"/>
              <a:ext cx="3025367" cy="808355"/>
            </a:xfrm>
            <a:prstGeom prst="rect">
              <a:avLst/>
            </a:prstGeom>
          </p:spPr>
          <p:txBody>
            <a:bodyPr wrap="square" lIns="0" tIns="0" rIns="0" bIns="0" rtlCol="0" anchor="t">
              <a:spAutoFit/>
            </a:bodyPr>
            <a:lstStyle/>
            <a:p>
              <a:pPr algn="ctr">
                <a:lnSpc>
                  <a:spcPts val="6159"/>
                </a:lnSpc>
              </a:pPr>
              <a:r>
                <a:rPr lang="en-US" sz="5499" b="1"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5499" b="1" dirty="0">
                  <a:solidFill>
                    <a:srgbClr val="FBFAF5"/>
                  </a:solidFill>
                  <a:latin typeface="Arial" panose="020B0604020202020204" pitchFamily="34" charset="0"/>
                  <a:ea typeface="Eastman Grotesque Bold"/>
                  <a:cs typeface="Arial" panose="020B0604020202020204" pitchFamily="34" charset="0"/>
                  <a:sym typeface="Eastman Grotesque Bold"/>
                </a:rPr>
                <a:t> 2:</a:t>
              </a:r>
            </a:p>
          </p:txBody>
        </p:sp>
        <p:sp>
          <p:nvSpPr>
            <p:cNvPr id="21" name="TextBox 21"/>
            <p:cNvSpPr txBox="1"/>
            <p:nvPr/>
          </p:nvSpPr>
          <p:spPr>
            <a:xfrm>
              <a:off x="1827740" y="2341350"/>
              <a:ext cx="15773400" cy="615553"/>
            </a:xfrm>
            <a:prstGeom prst="rect">
              <a:avLst/>
            </a:prstGeom>
          </p:spPr>
          <p:txBody>
            <a:bodyPr wrap="square" lIns="0" tIns="0" rIns="0" bIns="0" rtlCol="0" anchor="ctr">
              <a:spAutoFit/>
            </a:bodyPr>
            <a:lstStyle/>
            <a:p>
              <a:pPr algn="l"/>
              <a:r>
                <a:rPr lang="vi-VN" sz="4000" b="0" i="0" dirty="0">
                  <a:solidFill>
                    <a:schemeClr val="bg1"/>
                  </a:solidFill>
                  <a:effectLst/>
                  <a:latin typeface="Arial" panose="020B0604020202020204" pitchFamily="34" charset="0"/>
                  <a:cs typeface="Arial" panose="020B0604020202020204" pitchFamily="34" charset="0"/>
                </a:rPr>
                <a:t>Hiện tượng nào sau đây </a:t>
              </a:r>
              <a:r>
                <a:rPr lang="vi-VN" sz="4000" b="1" i="0" dirty="0">
                  <a:solidFill>
                    <a:schemeClr val="bg1"/>
                  </a:solidFill>
                  <a:effectLst/>
                  <a:latin typeface="Arial" panose="020B0604020202020204" pitchFamily="34" charset="0"/>
                  <a:cs typeface="Arial" panose="020B0604020202020204" pitchFamily="34" charset="0"/>
                </a:rPr>
                <a:t>không </a:t>
              </a:r>
              <a:r>
                <a:rPr lang="vi-VN" sz="4000" b="0" i="0" dirty="0">
                  <a:solidFill>
                    <a:schemeClr val="bg1"/>
                  </a:solidFill>
                  <a:effectLst/>
                  <a:latin typeface="Arial" panose="020B0604020202020204" pitchFamily="34" charset="0"/>
                  <a:cs typeface="Arial" panose="020B0604020202020204" pitchFamily="34" charset="0"/>
                </a:rPr>
                <a:t>thể hiện rõ thuyết động học phân tử?</a:t>
              </a:r>
              <a:endParaRPr lang="en-US" sz="4000" dirty="0">
                <a:solidFill>
                  <a:schemeClr val="bg1"/>
                </a:solidFill>
                <a:latin typeface="Arial" panose="020B0604020202020204" pitchFamily="34" charset="0"/>
                <a:ea typeface="Eastman Grotesque"/>
                <a:cs typeface="Arial" panose="020B0604020202020204" pitchFamily="34" charset="0"/>
                <a:sym typeface="Eastman Grotesque"/>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1053077" y="4036400"/>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A</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9480916" y="4036400"/>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1100985" y="7094082"/>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9475244" y="7139620"/>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876300"/>
            <a:ext cx="726397" cy="726397"/>
          </a:xfrm>
          <a:prstGeom prst="rect">
            <a:avLst/>
          </a:prstGeom>
        </p:spPr>
      </p:pic>
    </p:spTree>
    <p:extLst>
      <p:ext uri="{BB962C8B-B14F-4D97-AF65-F5344CB8AC3E}">
        <p14:creationId xmlns:p14="http://schemas.microsoft.com/office/powerpoint/2010/main" val="217989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00B050"/>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1549939" y="4317965"/>
            <a:ext cx="7724815" cy="2515523"/>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451880" y="5486769"/>
              <a:ext cx="6052741" cy="627411"/>
            </a:xfrm>
            <a:prstGeom prst="rect">
              <a:avLst/>
            </a:prstGeom>
            <a:noFill/>
          </p:spPr>
          <p:txBody>
            <a:bodyPr wrap="square">
              <a:spAutoFit/>
            </a:bodyPr>
            <a:lstStyle/>
            <a:p>
              <a:pPr algn="just"/>
              <a:r>
                <a:rPr lang="en-US" sz="4000" dirty="0">
                  <a:latin typeface="Arial" panose="020B0604020202020204" pitchFamily="34" charset="0"/>
                  <a:cs typeface="Arial" panose="020B0604020202020204" pitchFamily="34" charset="0"/>
                </a:rPr>
                <a:t>Va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vi-VN" sz="4000" i="0" dirty="0">
                  <a:effectLst/>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9785010" y="4317970"/>
            <a:ext cx="7916416" cy="2515525"/>
            <a:chOff x="9617497" y="4685700"/>
            <a:chExt cx="7470765"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617497" y="4685700"/>
              <a:ext cx="7470765" cy="2229549"/>
              <a:chOff x="-94410" y="-38100"/>
              <a:chExt cx="1967609" cy="587206"/>
            </a:xfrm>
          </p:grpSpPr>
          <p:sp>
            <p:nvSpPr>
              <p:cNvPr id="42" name="Freeform 23">
                <a:extLst>
                  <a:ext uri="{FF2B5EF4-FFF2-40B4-BE49-F238E27FC236}">
                    <a16:creationId xmlns:a16="http://schemas.microsoft.com/office/drawing/2014/main" id="{08FE950D-A82B-9269-BDA6-7FF8A1020595}"/>
                  </a:ext>
                </a:extLst>
              </p:cNvPr>
              <p:cNvSpPr/>
              <p:nvPr/>
            </p:nvSpPr>
            <p:spPr>
              <a:xfrm>
                <a:off x="-94410" y="-19051"/>
                <a:ext cx="1889270"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395915" y="5486764"/>
              <a:ext cx="5598375" cy="627410"/>
            </a:xfrm>
            <a:prstGeom prst="rect">
              <a:avLst/>
            </a:prstGeom>
            <a:noFill/>
          </p:spPr>
          <p:txBody>
            <a:bodyPr wrap="square">
              <a:spAutoFit/>
            </a:bodyPr>
            <a:lstStyle/>
            <a:p>
              <a:pPr marL="0" marR="0" algn="just">
                <a:spcBef>
                  <a:spcPts val="0"/>
                </a:spcBef>
                <a:spcAft>
                  <a:spcPts val="0"/>
                </a:spcAft>
              </a:pPr>
              <a:r>
                <a:rPr lang="en-US" sz="4000" dirty="0">
                  <a:latin typeface="Arial" panose="020B0604020202020204" pitchFamily="34" charset="0"/>
                  <a:ea typeface="Calibri" panose="020F0502020204030204" pitchFamily="34" charset="0"/>
                  <a:cs typeface="Arial" panose="020B0604020202020204" pitchFamily="34" charset="0"/>
                </a:rPr>
                <a:t>Va </a:t>
              </a:r>
              <a:r>
                <a:rPr lang="en-US" sz="4000" dirty="0" err="1">
                  <a:latin typeface="Arial" panose="020B0604020202020204" pitchFamily="34" charset="0"/>
                  <a:ea typeface="Calibri" panose="020F0502020204030204" pitchFamily="34" charset="0"/>
                  <a:cs typeface="Arial" panose="020B0604020202020204" pitchFamily="34" charset="0"/>
                </a:rPr>
                <a:t>chạm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bình</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1549939" y="7319303"/>
            <a:ext cx="7724815" cy="2515524"/>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481018" y="7715038"/>
              <a:ext cx="6016786" cy="1617458"/>
            </a:xfrm>
            <a:prstGeom prst="rect">
              <a:avLst/>
            </a:prstGeom>
            <a:noFill/>
          </p:spPr>
          <p:txBody>
            <a:bodyPr wrap="square">
              <a:spAutoFit/>
            </a:bodyPr>
            <a:lstStyle/>
            <a:p>
              <a:pPr marL="0" marR="0" algn="just">
                <a:lnSpc>
                  <a:spcPct val="150000"/>
                </a:lnSpc>
                <a:spcBef>
                  <a:spcPts val="0"/>
                </a:spcBef>
                <a:spcAft>
                  <a:spcPts val="0"/>
                </a:spcAft>
              </a:pPr>
              <a:r>
                <a:rPr lang="en-US" sz="4000" dirty="0">
                  <a:latin typeface="Arial" panose="020B0604020202020204" pitchFamily="34" charset="0"/>
                  <a:ea typeface="Calibri" panose="020F0502020204030204" pitchFamily="34" charset="0"/>
                  <a:cs typeface="Arial" panose="020B0604020202020204" pitchFamily="34" charset="0"/>
                </a:rPr>
                <a:t>Va </a:t>
              </a:r>
              <a:r>
                <a:rPr lang="en-US" sz="4000" dirty="0" err="1">
                  <a:latin typeface="Arial" panose="020B0604020202020204" pitchFamily="34" charset="0"/>
                  <a:ea typeface="Calibri" panose="020F0502020204030204" pitchFamily="34" charset="0"/>
                  <a:cs typeface="Arial" panose="020B0604020202020204" pitchFamily="34" charset="0"/>
                </a:rPr>
                <a:t>chạm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bình</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9785010" y="7348261"/>
            <a:ext cx="7724815" cy="2515524"/>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89270"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000"/>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643094" y="7735692"/>
              <a:ext cx="5778034" cy="1617458"/>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chạm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kì</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nào</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1078966" y="799424"/>
            <a:ext cx="16269092" cy="2967969"/>
            <a:chOff x="1428750" y="838200"/>
            <a:chExt cx="16269092" cy="2967969"/>
          </a:xfrm>
        </p:grpSpPr>
        <p:grpSp>
          <p:nvGrpSpPr>
            <p:cNvPr id="13" name="Group 13"/>
            <p:cNvGrpSpPr/>
            <p:nvPr/>
          </p:nvGrpSpPr>
          <p:grpSpPr>
            <a:xfrm>
              <a:off x="1428750" y="1496818"/>
              <a:ext cx="16269092" cy="2309351"/>
              <a:chOff x="0" y="-38100"/>
              <a:chExt cx="4790196" cy="679955"/>
            </a:xfrm>
          </p:grpSpPr>
          <p:sp>
            <p:nvSpPr>
              <p:cNvPr id="14" name="Freeform 14"/>
              <p:cNvSpPr/>
              <p:nvPr/>
            </p:nvSpPr>
            <p:spPr>
              <a:xfrm>
                <a:off x="0" y="0"/>
                <a:ext cx="4790196" cy="586893"/>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rgbClr val="567182"/>
              </a:solidFill>
            </p:spPr>
            <p:txBody>
              <a:bodyPr/>
              <a:lstStyle/>
              <a:p>
                <a:endParaRPr lang="en-US"/>
              </a:p>
            </p:txBody>
          </p:sp>
          <p:sp>
            <p:nvSpPr>
              <p:cNvPr id="15" name="TextBox 15"/>
              <p:cNvSpPr txBox="1"/>
              <p:nvPr/>
            </p:nvSpPr>
            <p:spPr>
              <a:xfrm>
                <a:off x="0" y="-38100"/>
                <a:ext cx="4499908" cy="6799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28750" y="838200"/>
              <a:ext cx="3981450" cy="1237788"/>
              <a:chOff x="0" y="0"/>
              <a:chExt cx="1898701" cy="364449"/>
            </a:xfrm>
          </p:grpSpPr>
          <p:sp>
            <p:nvSpPr>
              <p:cNvPr id="17" name="Freeform 17"/>
              <p:cNvSpPr/>
              <p:nvPr/>
            </p:nvSpPr>
            <p:spPr>
              <a:xfrm>
                <a:off x="0" y="0"/>
                <a:ext cx="1898701"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rgbClr val="173A45"/>
              </a:solidFill>
            </p:spPr>
            <p:txBody>
              <a:bodyPr/>
              <a:lstStyle/>
              <a:p>
                <a:endParaRPr lang="en-US"/>
              </a:p>
            </p:txBody>
          </p:sp>
          <p:sp>
            <p:nvSpPr>
              <p:cNvPr id="18" name="TextBox 18"/>
              <p:cNvSpPr txBox="1"/>
              <p:nvPr/>
            </p:nvSpPr>
            <p:spPr>
              <a:xfrm>
                <a:off x="0" y="-38100"/>
                <a:ext cx="1898701" cy="40254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906791" y="1047179"/>
              <a:ext cx="3025367" cy="808355"/>
            </a:xfrm>
            <a:prstGeom prst="rect">
              <a:avLst/>
            </a:prstGeom>
          </p:spPr>
          <p:txBody>
            <a:bodyPr wrap="square" lIns="0" tIns="0" rIns="0" bIns="0" rtlCol="0" anchor="t">
              <a:spAutoFit/>
            </a:bodyPr>
            <a:lstStyle/>
            <a:p>
              <a:pPr algn="ctr">
                <a:lnSpc>
                  <a:spcPts val="6159"/>
                </a:lnSpc>
              </a:pPr>
              <a:r>
                <a:rPr lang="en-US" sz="5499" b="1"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5499" b="1" dirty="0">
                  <a:solidFill>
                    <a:srgbClr val="FBFAF5"/>
                  </a:solidFill>
                  <a:latin typeface="Arial" panose="020B0604020202020204" pitchFamily="34" charset="0"/>
                  <a:ea typeface="Eastman Grotesque Bold"/>
                  <a:cs typeface="Arial" panose="020B0604020202020204" pitchFamily="34" charset="0"/>
                  <a:sym typeface="Eastman Grotesque Bold"/>
                </a:rPr>
                <a:t> 3:</a:t>
              </a:r>
            </a:p>
          </p:txBody>
        </p:sp>
        <p:sp>
          <p:nvSpPr>
            <p:cNvPr id="21" name="TextBox 21"/>
            <p:cNvSpPr txBox="1"/>
            <p:nvPr/>
          </p:nvSpPr>
          <p:spPr>
            <a:xfrm>
              <a:off x="1785418" y="2360974"/>
              <a:ext cx="15773400" cy="615553"/>
            </a:xfrm>
            <a:prstGeom prst="rect">
              <a:avLst/>
            </a:prstGeom>
          </p:spPr>
          <p:txBody>
            <a:bodyPr wrap="square" lIns="0" tIns="0" rIns="0" bIns="0" rtlCol="0" anchor="ctr">
              <a:spAutoFit/>
            </a:bodyPr>
            <a:lstStyle/>
            <a:p>
              <a:pPr algn="l"/>
              <a:r>
                <a:rPr lang="en-US" sz="4000" b="0" i="0" dirty="0">
                  <a:solidFill>
                    <a:schemeClr val="bg1"/>
                  </a:solidFill>
                  <a:effectLst/>
                  <a:latin typeface="Arial" panose="020B0604020202020204" pitchFamily="34" charset="0"/>
                  <a:cs typeface="Arial" panose="020B0604020202020204" pitchFamily="34" charset="0"/>
                </a:rPr>
                <a:t>Khi </a:t>
              </a:r>
              <a:r>
                <a:rPr lang="en-US" sz="4000" b="0" i="0" dirty="0" err="1">
                  <a:solidFill>
                    <a:schemeClr val="bg1"/>
                  </a:solidFill>
                  <a:effectLst/>
                  <a:latin typeface="Arial" panose="020B0604020202020204" pitchFamily="34" charset="0"/>
                  <a:cs typeface="Arial" panose="020B0604020202020204" pitchFamily="34" charset="0"/>
                </a:rPr>
                <a:t>các</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phân</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tử</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khí</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chuyển</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động</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chúng</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va</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chạm</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với</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đối</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tượng</a:t>
              </a:r>
              <a:r>
                <a:rPr lang="en-US" sz="4000" b="0" i="0" dirty="0">
                  <a:solidFill>
                    <a:schemeClr val="bg1"/>
                  </a:solidFill>
                  <a:effectLst/>
                  <a:latin typeface="Arial" panose="020B0604020202020204" pitchFamily="34" charset="0"/>
                  <a:cs typeface="Arial" panose="020B0604020202020204" pitchFamily="34" charset="0"/>
                </a:rPr>
                <a:t> </a:t>
              </a:r>
              <a:r>
                <a:rPr lang="en-US" sz="4000" b="0" i="0" dirty="0" err="1">
                  <a:solidFill>
                    <a:schemeClr val="bg1"/>
                  </a:solidFill>
                  <a:effectLst/>
                  <a:latin typeface="Arial" panose="020B0604020202020204" pitchFamily="34" charset="0"/>
                  <a:cs typeface="Arial" panose="020B0604020202020204" pitchFamily="34" charset="0"/>
                </a:rPr>
                <a:t>nào</a:t>
              </a:r>
              <a:r>
                <a:rPr lang="en-US" sz="4000" b="0" i="0" dirty="0">
                  <a:solidFill>
                    <a:schemeClr val="bg1"/>
                  </a:solidFill>
                  <a:effectLst/>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Eastman Grotesque"/>
                <a:cs typeface="Arial" panose="020B0604020202020204" pitchFamily="34" charset="0"/>
                <a:sym typeface="Eastman Grotesque"/>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1078966" y="7042120"/>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C</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9480916" y="4036400"/>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B</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1070978" y="4052379"/>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A</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9475244" y="7139620"/>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876300"/>
            <a:ext cx="726397" cy="726397"/>
          </a:xfrm>
          <a:prstGeom prst="rect">
            <a:avLst/>
          </a:prstGeom>
        </p:spPr>
      </p:pic>
    </p:spTree>
    <p:extLst>
      <p:ext uri="{BB962C8B-B14F-4D97-AF65-F5344CB8AC3E}">
        <p14:creationId xmlns:p14="http://schemas.microsoft.com/office/powerpoint/2010/main" val="29849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00B050"/>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4886EAF-E866-474D-14FF-A9010B5321DC}"/>
              </a:ext>
            </a:extLst>
          </p:cNvPr>
          <p:cNvGrpSpPr/>
          <p:nvPr/>
        </p:nvGrpSpPr>
        <p:grpSpPr>
          <a:xfrm>
            <a:off x="1856923" y="4536761"/>
            <a:ext cx="7289950" cy="2229549"/>
            <a:chOff x="1854050" y="4685700"/>
            <a:chExt cx="7289950" cy="2229549"/>
          </a:xfrm>
        </p:grpSpPr>
        <p:grpSp>
          <p:nvGrpSpPr>
            <p:cNvPr id="35" name="Group 22">
              <a:extLst>
                <a:ext uri="{FF2B5EF4-FFF2-40B4-BE49-F238E27FC236}">
                  <a16:creationId xmlns:a16="http://schemas.microsoft.com/office/drawing/2014/main" id="{A29C387D-EBCF-A563-3F15-F4EAB5EA57EC}"/>
                </a:ext>
              </a:extLst>
            </p:cNvPr>
            <p:cNvGrpSpPr/>
            <p:nvPr/>
          </p:nvGrpSpPr>
          <p:grpSpPr>
            <a:xfrm>
              <a:off x="1854050" y="4685700"/>
              <a:ext cx="7289950" cy="2229549"/>
              <a:chOff x="-46788" y="-38100"/>
              <a:chExt cx="1919987" cy="587206"/>
            </a:xfrm>
          </p:grpSpPr>
          <p:sp>
            <p:nvSpPr>
              <p:cNvPr id="37" name="Freeform 23">
                <a:extLst>
                  <a:ext uri="{FF2B5EF4-FFF2-40B4-BE49-F238E27FC236}">
                    <a16:creationId xmlns:a16="http://schemas.microsoft.com/office/drawing/2014/main" id="{FEC23ABA-7478-F660-D1AB-7DE34063EB7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38" name="TextBox 24">
                <a:extLst>
                  <a:ext uri="{FF2B5EF4-FFF2-40B4-BE49-F238E27FC236}">
                    <a16:creationId xmlns:a16="http://schemas.microsoft.com/office/drawing/2014/main" id="{2DE55619-8635-E6CD-9B65-CE1C410EA941}"/>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55" name="TextBox 54">
              <a:extLst>
                <a:ext uri="{FF2B5EF4-FFF2-40B4-BE49-F238E27FC236}">
                  <a16:creationId xmlns:a16="http://schemas.microsoft.com/office/drawing/2014/main" id="{50F5FE5C-E95F-5912-C3A5-009C702749B4}"/>
                </a:ext>
              </a:extLst>
            </p:cNvPr>
            <p:cNvSpPr txBox="1"/>
            <p:nvPr/>
          </p:nvSpPr>
          <p:spPr>
            <a:xfrm>
              <a:off x="2514599" y="5415752"/>
              <a:ext cx="6428478" cy="738664"/>
            </a:xfrm>
            <a:prstGeom prst="rect">
              <a:avLst/>
            </a:prstGeom>
            <a:noFill/>
          </p:spPr>
          <p:txBody>
            <a:bodyPr wrap="square">
              <a:spAutoFit/>
            </a:bodyPr>
            <a:lstStyle/>
            <a:p>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đi</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95AA74A8-8265-DBF4-AC96-116E0C5EAD34}"/>
              </a:ext>
            </a:extLst>
          </p:cNvPr>
          <p:cNvGrpSpPr/>
          <p:nvPr/>
        </p:nvGrpSpPr>
        <p:grpSpPr>
          <a:xfrm>
            <a:off x="9801185" y="4536761"/>
            <a:ext cx="7289950" cy="2229549"/>
            <a:chOff x="9798312" y="4685700"/>
            <a:chExt cx="7289950" cy="2229549"/>
          </a:xfrm>
        </p:grpSpPr>
        <p:grpSp>
          <p:nvGrpSpPr>
            <p:cNvPr id="40" name="Group 22">
              <a:extLst>
                <a:ext uri="{FF2B5EF4-FFF2-40B4-BE49-F238E27FC236}">
                  <a16:creationId xmlns:a16="http://schemas.microsoft.com/office/drawing/2014/main" id="{8940FC6A-669D-3F7D-0A7B-12E764E0D649}"/>
                </a:ext>
              </a:extLst>
            </p:cNvPr>
            <p:cNvGrpSpPr/>
            <p:nvPr/>
          </p:nvGrpSpPr>
          <p:grpSpPr>
            <a:xfrm>
              <a:off x="9798312" y="4685700"/>
              <a:ext cx="7289950" cy="2229549"/>
              <a:chOff x="-46788" y="-38100"/>
              <a:chExt cx="1919987" cy="587206"/>
            </a:xfrm>
          </p:grpSpPr>
          <p:sp>
            <p:nvSpPr>
              <p:cNvPr id="42" name="Freeform 23">
                <a:extLst>
                  <a:ext uri="{FF2B5EF4-FFF2-40B4-BE49-F238E27FC236}">
                    <a16:creationId xmlns:a16="http://schemas.microsoft.com/office/drawing/2014/main" id="{08FE950D-A82B-9269-BDA6-7FF8A1020595}"/>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3" name="TextBox 24">
                <a:extLst>
                  <a:ext uri="{FF2B5EF4-FFF2-40B4-BE49-F238E27FC236}">
                    <a16:creationId xmlns:a16="http://schemas.microsoft.com/office/drawing/2014/main" id="{F2BCEF13-24DA-2488-F65D-108D26DAF68B}"/>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56" name="TextBox 55">
              <a:extLst>
                <a:ext uri="{FF2B5EF4-FFF2-40B4-BE49-F238E27FC236}">
                  <a16:creationId xmlns:a16="http://schemas.microsoft.com/office/drawing/2014/main" id="{781BD2BA-D602-7F60-EEE3-16202F3393CF}"/>
                </a:ext>
              </a:extLst>
            </p:cNvPr>
            <p:cNvSpPr txBox="1"/>
            <p:nvPr/>
          </p:nvSpPr>
          <p:spPr>
            <a:xfrm>
              <a:off x="10509281" y="5188304"/>
              <a:ext cx="6189441" cy="942053"/>
            </a:xfrm>
            <a:prstGeom prst="rect">
              <a:avLst/>
            </a:prstGeom>
            <a:noFill/>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Tăng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lên</a:t>
              </a:r>
              <a:r>
                <a:rPr lang="en-US" sz="4200" dirty="0">
                  <a:latin typeface="Arial" panose="020B0604020202020204" pitchFamily="34" charset="0"/>
                  <a:cs typeface="Arial" panose="020B0604020202020204" pitchFamily="34" charset="0"/>
                </a:rPr>
                <a:t>.</a:t>
              </a:r>
            </a:p>
          </p:txBody>
        </p:sp>
      </p:grpSp>
      <p:grpSp>
        <p:nvGrpSpPr>
          <p:cNvPr id="61" name="Group 60">
            <a:extLst>
              <a:ext uri="{FF2B5EF4-FFF2-40B4-BE49-F238E27FC236}">
                <a16:creationId xmlns:a16="http://schemas.microsoft.com/office/drawing/2014/main" id="{9EB8F736-E368-06B7-4118-2D197001F877}"/>
              </a:ext>
            </a:extLst>
          </p:cNvPr>
          <p:cNvGrpSpPr/>
          <p:nvPr/>
        </p:nvGrpSpPr>
        <p:grpSpPr>
          <a:xfrm>
            <a:off x="1856923" y="7348651"/>
            <a:ext cx="7289950" cy="2229549"/>
            <a:chOff x="1854050" y="7497590"/>
            <a:chExt cx="7289950" cy="2229549"/>
          </a:xfrm>
        </p:grpSpPr>
        <p:grpSp>
          <p:nvGrpSpPr>
            <p:cNvPr id="45" name="Group 22">
              <a:extLst>
                <a:ext uri="{FF2B5EF4-FFF2-40B4-BE49-F238E27FC236}">
                  <a16:creationId xmlns:a16="http://schemas.microsoft.com/office/drawing/2014/main" id="{1F9747CF-DF8A-CF6E-4E0B-FB2251ADFF6F}"/>
                </a:ext>
              </a:extLst>
            </p:cNvPr>
            <p:cNvGrpSpPr/>
            <p:nvPr/>
          </p:nvGrpSpPr>
          <p:grpSpPr>
            <a:xfrm>
              <a:off x="1854050" y="7497590"/>
              <a:ext cx="7289950" cy="2229549"/>
              <a:chOff x="-46788" y="-38100"/>
              <a:chExt cx="1919987" cy="587206"/>
            </a:xfrm>
          </p:grpSpPr>
          <p:sp>
            <p:nvSpPr>
              <p:cNvPr id="47" name="Freeform 23">
                <a:extLst>
                  <a:ext uri="{FF2B5EF4-FFF2-40B4-BE49-F238E27FC236}">
                    <a16:creationId xmlns:a16="http://schemas.microsoft.com/office/drawing/2014/main" id="{A1254749-C515-D90F-DAFF-487FBF2E400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8" name="TextBox 24">
                <a:extLst>
                  <a:ext uri="{FF2B5EF4-FFF2-40B4-BE49-F238E27FC236}">
                    <a16:creationId xmlns:a16="http://schemas.microsoft.com/office/drawing/2014/main" id="{6296AD95-94E9-E7FA-6821-13FD79B7B880}"/>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57" name="TextBox 56">
              <a:extLst>
                <a:ext uri="{FF2B5EF4-FFF2-40B4-BE49-F238E27FC236}">
                  <a16:creationId xmlns:a16="http://schemas.microsoft.com/office/drawing/2014/main" id="{8AFEC141-0903-4D1A-BADE-CAC1A12DCF3D}"/>
                </a:ext>
              </a:extLst>
            </p:cNvPr>
            <p:cNvSpPr txBox="1"/>
            <p:nvPr/>
          </p:nvSpPr>
          <p:spPr>
            <a:xfrm>
              <a:off x="2514599" y="7997068"/>
              <a:ext cx="6428478" cy="942053"/>
            </a:xfrm>
            <a:prstGeom prst="rect">
              <a:avLst/>
            </a:prstGeom>
            <a:noFill/>
          </p:spPr>
          <p:txBody>
            <a:bodyPr wrap="square">
              <a:spAutoFit/>
            </a:bodyPr>
            <a:lstStyle/>
            <a:p>
              <a:pPr algn="just">
                <a:lnSpc>
                  <a:spcPct val="150000"/>
                </a:lnSpc>
              </a:pPr>
              <a:r>
                <a:rPr lang="en-US" sz="4200" dirty="0" err="1">
                  <a:effectLst/>
                  <a:latin typeface="Arial" panose="020B0604020202020204" pitchFamily="34" charset="0"/>
                  <a:ea typeface="Calibri" panose="020F0502020204030204" pitchFamily="34" charset="0"/>
                  <a:cs typeface="Arial" panose="020B0604020202020204" pitchFamily="34" charset="0"/>
                </a:rPr>
                <a:t>Không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đổi</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40F7A2C7-84DB-E221-23EC-C04989BCB624}"/>
              </a:ext>
            </a:extLst>
          </p:cNvPr>
          <p:cNvGrpSpPr/>
          <p:nvPr/>
        </p:nvGrpSpPr>
        <p:grpSpPr>
          <a:xfrm>
            <a:off x="9801185" y="7348651"/>
            <a:ext cx="7289950" cy="2229549"/>
            <a:chOff x="9798312" y="7497590"/>
            <a:chExt cx="7289950" cy="2229549"/>
          </a:xfrm>
        </p:grpSpPr>
        <p:grpSp>
          <p:nvGrpSpPr>
            <p:cNvPr id="50" name="Group 22">
              <a:extLst>
                <a:ext uri="{FF2B5EF4-FFF2-40B4-BE49-F238E27FC236}">
                  <a16:creationId xmlns:a16="http://schemas.microsoft.com/office/drawing/2014/main" id="{9BCE5D70-A35E-D7C1-30F5-BD436E0C961A}"/>
                </a:ext>
              </a:extLst>
            </p:cNvPr>
            <p:cNvGrpSpPr/>
            <p:nvPr/>
          </p:nvGrpSpPr>
          <p:grpSpPr>
            <a:xfrm>
              <a:off x="9798312" y="7497590"/>
              <a:ext cx="7289950" cy="2229549"/>
              <a:chOff x="-46788" y="-38100"/>
              <a:chExt cx="1919987" cy="587206"/>
            </a:xfrm>
          </p:grpSpPr>
          <p:sp>
            <p:nvSpPr>
              <p:cNvPr id="52" name="Freeform 23">
                <a:extLst>
                  <a:ext uri="{FF2B5EF4-FFF2-40B4-BE49-F238E27FC236}">
                    <a16:creationId xmlns:a16="http://schemas.microsoft.com/office/drawing/2014/main" id="{69039495-4E56-7DE2-DDAC-AA4FB9D3F4B0}"/>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3" name="TextBox 24">
                <a:extLst>
                  <a:ext uri="{FF2B5EF4-FFF2-40B4-BE49-F238E27FC236}">
                    <a16:creationId xmlns:a16="http://schemas.microsoft.com/office/drawing/2014/main" id="{92D0A4FB-79A5-96DC-32D2-42455DE1C2D3}"/>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58" name="TextBox 57">
              <a:extLst>
                <a:ext uri="{FF2B5EF4-FFF2-40B4-BE49-F238E27FC236}">
                  <a16:creationId xmlns:a16="http://schemas.microsoft.com/office/drawing/2014/main" id="{3BEF489C-3F6D-95AF-BAB6-1D299FC6DBC3}"/>
                </a:ext>
              </a:extLst>
            </p:cNvPr>
            <p:cNvSpPr txBox="1"/>
            <p:nvPr/>
          </p:nvSpPr>
          <p:spPr>
            <a:xfrm>
              <a:off x="10509281" y="8243032"/>
              <a:ext cx="6401332" cy="738664"/>
            </a:xfrm>
            <a:prstGeom prst="rect">
              <a:avLst/>
            </a:prstGeom>
            <a:noFill/>
          </p:spPr>
          <p:txBody>
            <a:bodyPr wrap="square">
              <a:spAutoFit/>
            </a:bodyPr>
            <a:lstStyle/>
            <a:p>
              <a:r>
                <a:rPr lang="en-US" sz="4200" dirty="0" err="1">
                  <a:effectLst/>
                  <a:latin typeface="Arial" panose="020B0604020202020204" pitchFamily="34" charset="0"/>
                  <a:ea typeface="Calibri" panose="020F0502020204030204" pitchFamily="34" charset="0"/>
                  <a:cs typeface="Arial" panose="020B0604020202020204" pitchFamily="34" charset="0"/>
                </a:rPr>
                <a:t>Không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định</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1428750" y="838200"/>
            <a:ext cx="15484736" cy="2967969"/>
            <a:chOff x="1428750" y="838200"/>
            <a:chExt cx="15484736" cy="2967969"/>
          </a:xfrm>
        </p:grpSpPr>
        <p:grpSp>
          <p:nvGrpSpPr>
            <p:cNvPr id="13" name="Group 13"/>
            <p:cNvGrpSpPr/>
            <p:nvPr/>
          </p:nvGrpSpPr>
          <p:grpSpPr>
            <a:xfrm>
              <a:off x="1428750" y="1496818"/>
              <a:ext cx="15484736" cy="2309351"/>
              <a:chOff x="0" y="-38100"/>
              <a:chExt cx="4559254" cy="679955"/>
            </a:xfrm>
          </p:grpSpPr>
          <p:sp>
            <p:nvSpPr>
              <p:cNvPr id="14" name="Freeform 14"/>
              <p:cNvSpPr/>
              <p:nvPr/>
            </p:nvSpPr>
            <p:spPr>
              <a:xfrm>
                <a:off x="0" y="0"/>
                <a:ext cx="4559254" cy="586893"/>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rgbClr val="567182"/>
              </a:solidFill>
            </p:spPr>
            <p:txBody>
              <a:bodyPr/>
              <a:lstStyle/>
              <a:p>
                <a:endParaRPr lang="en-US"/>
              </a:p>
            </p:txBody>
          </p:sp>
          <p:sp>
            <p:nvSpPr>
              <p:cNvPr id="15" name="TextBox 15"/>
              <p:cNvSpPr txBox="1"/>
              <p:nvPr/>
            </p:nvSpPr>
            <p:spPr>
              <a:xfrm>
                <a:off x="0" y="-38100"/>
                <a:ext cx="4499908" cy="6799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28750" y="838200"/>
              <a:ext cx="3981450" cy="1237788"/>
              <a:chOff x="0" y="0"/>
              <a:chExt cx="1898701" cy="364449"/>
            </a:xfrm>
          </p:grpSpPr>
          <p:sp>
            <p:nvSpPr>
              <p:cNvPr id="17" name="Freeform 17"/>
              <p:cNvSpPr/>
              <p:nvPr/>
            </p:nvSpPr>
            <p:spPr>
              <a:xfrm>
                <a:off x="0" y="0"/>
                <a:ext cx="1898701"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rgbClr val="173A45"/>
              </a:solidFill>
            </p:spPr>
            <p:txBody>
              <a:bodyPr/>
              <a:lstStyle/>
              <a:p>
                <a:endParaRPr lang="en-US"/>
              </a:p>
            </p:txBody>
          </p:sp>
          <p:sp>
            <p:nvSpPr>
              <p:cNvPr id="18" name="TextBox 18"/>
              <p:cNvSpPr txBox="1"/>
              <p:nvPr/>
            </p:nvSpPr>
            <p:spPr>
              <a:xfrm>
                <a:off x="0" y="-38100"/>
                <a:ext cx="1898701" cy="40254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003833" y="1108811"/>
              <a:ext cx="3025367" cy="808355"/>
            </a:xfrm>
            <a:prstGeom prst="rect">
              <a:avLst/>
            </a:prstGeom>
          </p:spPr>
          <p:txBody>
            <a:bodyPr wrap="square" lIns="0" tIns="0" rIns="0" bIns="0" rtlCol="0" anchor="t">
              <a:spAutoFit/>
            </a:bodyPr>
            <a:lstStyle/>
            <a:p>
              <a:pPr algn="ctr">
                <a:lnSpc>
                  <a:spcPts val="6159"/>
                </a:lnSpc>
              </a:pPr>
              <a:r>
                <a:rPr lang="en-US" sz="5499" b="1"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5499" b="1" dirty="0">
                  <a:solidFill>
                    <a:srgbClr val="FBFAF5"/>
                  </a:solidFill>
                  <a:latin typeface="Arial" panose="020B0604020202020204" pitchFamily="34" charset="0"/>
                  <a:ea typeface="Eastman Grotesque Bold"/>
                  <a:cs typeface="Arial" panose="020B0604020202020204" pitchFamily="34" charset="0"/>
                  <a:sym typeface="Eastman Grotesque Bold"/>
                </a:rPr>
                <a:t> 4:</a:t>
              </a:r>
            </a:p>
          </p:txBody>
        </p:sp>
        <p:sp>
          <p:nvSpPr>
            <p:cNvPr id="21" name="TextBox 21"/>
            <p:cNvSpPr txBox="1"/>
            <p:nvPr/>
          </p:nvSpPr>
          <p:spPr>
            <a:xfrm>
              <a:off x="1525683" y="2358318"/>
              <a:ext cx="15236634" cy="646331"/>
            </a:xfrm>
            <a:prstGeom prst="rect">
              <a:avLst/>
            </a:prstGeom>
          </p:spPr>
          <p:txBody>
            <a:bodyPr wrap="square" lIns="0" tIns="0" rIns="0" bIns="0" rtlCol="0" anchor="ctr">
              <a:spAutoFit/>
            </a:bodyPr>
            <a:lstStyle/>
            <a:p>
              <a:pPr marL="0" marR="0" algn="ctr">
                <a:spcBef>
                  <a:spcPts val="0"/>
                </a:spcBef>
                <a:spcAft>
                  <a:spcPts val="0"/>
                </a:spcAft>
              </a:pP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Khi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ác</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tử</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khí</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chuyển</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động</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nhanh</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hơn</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nhiệt</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độ</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khối</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khí</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9357333" y="4231718"/>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B</a:t>
            </a:r>
          </a:p>
        </p:txBody>
      </p:sp>
      <p:sp>
        <p:nvSpPr>
          <p:cNvPr id="41" name="Rectangle: Rounded Corners 40">
            <a:extLst>
              <a:ext uri="{FF2B5EF4-FFF2-40B4-BE49-F238E27FC236}">
                <a16:creationId xmlns:a16="http://schemas.microsoft.com/office/drawing/2014/main" id="{707AD658-6175-E50B-C238-578B579438C6}"/>
              </a:ext>
            </a:extLst>
          </p:cNvPr>
          <p:cNvSpPr/>
          <p:nvPr/>
        </p:nvSpPr>
        <p:spPr>
          <a:xfrm>
            <a:off x="1401972" y="4231718"/>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A</a:t>
            </a:r>
          </a:p>
        </p:txBody>
      </p:sp>
      <p:sp>
        <p:nvSpPr>
          <p:cNvPr id="46" name="Rectangle: Rounded Corners 45">
            <a:extLst>
              <a:ext uri="{FF2B5EF4-FFF2-40B4-BE49-F238E27FC236}">
                <a16:creationId xmlns:a16="http://schemas.microsoft.com/office/drawing/2014/main" id="{89688822-0A5B-8DCC-B437-8DBF34D1E5BF}"/>
              </a:ext>
            </a:extLst>
          </p:cNvPr>
          <p:cNvSpPr/>
          <p:nvPr/>
        </p:nvSpPr>
        <p:spPr>
          <a:xfrm>
            <a:off x="1407968" y="7052285"/>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C</a:t>
            </a:r>
          </a:p>
        </p:txBody>
      </p:sp>
      <p:sp>
        <p:nvSpPr>
          <p:cNvPr id="51" name="Rectangle: Rounded Corners 50">
            <a:extLst>
              <a:ext uri="{FF2B5EF4-FFF2-40B4-BE49-F238E27FC236}">
                <a16:creationId xmlns:a16="http://schemas.microsoft.com/office/drawing/2014/main" id="{E768E52B-EA3B-F2EE-76DF-0B993D074A3F}"/>
              </a:ext>
            </a:extLst>
          </p:cNvPr>
          <p:cNvSpPr/>
          <p:nvPr/>
        </p:nvSpPr>
        <p:spPr>
          <a:xfrm>
            <a:off x="9357333" y="7052285"/>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D</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876300"/>
            <a:ext cx="726397" cy="7263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rgbClr val="00B050"/>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6718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EBB51-EA12-43EC-6219-24945DB77459}"/>
              </a:ext>
            </a:extLst>
          </p:cNvPr>
          <p:cNvPicPr>
            <a:picLocks noChangeAspect="1"/>
          </p:cNvPicPr>
          <p:nvPr/>
        </p:nvPicPr>
        <p:blipFill>
          <a:blip r:embed="rId2"/>
          <a:stretch>
            <a:fillRect/>
          </a:stretch>
        </p:blipFill>
        <p:spPr>
          <a:xfrm>
            <a:off x="-6927" y="544795"/>
            <a:ext cx="18288000" cy="9742205"/>
          </a:xfrm>
          <a:prstGeom prst="rect">
            <a:avLst/>
          </a:prstGeom>
        </p:spPr>
      </p:pic>
      <p:sp>
        <p:nvSpPr>
          <p:cNvPr id="4" name="Freeform 4"/>
          <p:cNvSpPr/>
          <p:nvPr/>
        </p:nvSpPr>
        <p:spPr>
          <a:xfrm rot="-4795292">
            <a:off x="-1074651" y="-776324"/>
            <a:ext cx="4375507" cy="4114800"/>
          </a:xfrm>
          <a:custGeom>
            <a:avLst/>
            <a:gdLst/>
            <a:ahLst/>
            <a:cxnLst/>
            <a:rect l="l" t="t" r="r" b="b"/>
            <a:pathLst>
              <a:path w="4375507" h="4114800">
                <a:moveTo>
                  <a:pt x="0" y="0"/>
                </a:moveTo>
                <a:lnTo>
                  <a:pt x="4375508" y="0"/>
                </a:lnTo>
                <a:lnTo>
                  <a:pt x="43755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1639846" y="1370204"/>
            <a:ext cx="11477745" cy="3044817"/>
            <a:chOff x="52861" y="209380"/>
            <a:chExt cx="15303660" cy="4059756"/>
          </a:xfrm>
        </p:grpSpPr>
        <p:grpSp>
          <p:nvGrpSpPr>
            <p:cNvPr id="11" name="Group 11"/>
            <p:cNvGrpSpPr/>
            <p:nvPr/>
          </p:nvGrpSpPr>
          <p:grpSpPr>
            <a:xfrm rot="-94424">
              <a:off x="52861" y="209380"/>
              <a:ext cx="15303660" cy="4059756"/>
              <a:chOff x="0" y="0"/>
              <a:chExt cx="5289631" cy="1403234"/>
            </a:xfrm>
          </p:grpSpPr>
          <p:sp>
            <p:nvSpPr>
              <p:cNvPr id="12" name="Freeform 12"/>
              <p:cNvSpPr/>
              <p:nvPr/>
            </p:nvSpPr>
            <p:spPr>
              <a:xfrm>
                <a:off x="0" y="0"/>
                <a:ext cx="5289631" cy="1403234"/>
              </a:xfrm>
              <a:custGeom>
                <a:avLst/>
                <a:gdLst/>
                <a:ahLst/>
                <a:cxnLst/>
                <a:rect l="l" t="t" r="r" b="b"/>
                <a:pathLst>
                  <a:path w="5289631" h="1403234">
                    <a:moveTo>
                      <a:pt x="76044" y="0"/>
                    </a:moveTo>
                    <a:lnTo>
                      <a:pt x="5213587" y="0"/>
                    </a:lnTo>
                    <a:cubicBezTo>
                      <a:pt x="5255585" y="0"/>
                      <a:pt x="5289631" y="34046"/>
                      <a:pt x="5289631" y="76044"/>
                    </a:cubicBezTo>
                    <a:lnTo>
                      <a:pt x="5289631" y="1327190"/>
                    </a:lnTo>
                    <a:cubicBezTo>
                      <a:pt x="5289631" y="1369188"/>
                      <a:pt x="5255585" y="1403234"/>
                      <a:pt x="5213587" y="1403234"/>
                    </a:cubicBezTo>
                    <a:lnTo>
                      <a:pt x="76044" y="1403234"/>
                    </a:lnTo>
                    <a:cubicBezTo>
                      <a:pt x="34046" y="1403234"/>
                      <a:pt x="0" y="1369188"/>
                      <a:pt x="0" y="1327190"/>
                    </a:cubicBezTo>
                    <a:lnTo>
                      <a:pt x="0" y="76044"/>
                    </a:lnTo>
                    <a:cubicBezTo>
                      <a:pt x="0" y="34046"/>
                      <a:pt x="34046" y="0"/>
                      <a:pt x="76044" y="0"/>
                    </a:cubicBezTo>
                    <a:close/>
                  </a:path>
                </a:pathLst>
              </a:custGeom>
              <a:solidFill>
                <a:srgbClr val="FFC000"/>
              </a:solidFill>
              <a:ln w="161925" cap="rnd">
                <a:solidFill>
                  <a:srgbClr val="FFFFFF"/>
                </a:solidFill>
                <a:prstDash val="solid"/>
                <a:round/>
              </a:ln>
            </p:spPr>
            <p:txBody>
              <a:bodyPr/>
              <a:lstStyle/>
              <a:p>
                <a:endParaRPr lang="en-US"/>
              </a:p>
            </p:txBody>
          </p:sp>
          <p:sp>
            <p:nvSpPr>
              <p:cNvPr id="13" name="TextBox 13"/>
              <p:cNvSpPr txBox="1"/>
              <p:nvPr/>
            </p:nvSpPr>
            <p:spPr>
              <a:xfrm>
                <a:off x="0" y="-28575"/>
                <a:ext cx="5289631" cy="1431809"/>
              </a:xfrm>
              <a:prstGeom prst="rect">
                <a:avLst/>
              </a:prstGeom>
            </p:spPr>
            <p:txBody>
              <a:bodyPr lIns="35535" tIns="35535" rIns="35535" bIns="35535" rtlCol="0" anchor="ctr"/>
              <a:lstStyle/>
              <a:p>
                <a:pPr marL="0" marR="0" lvl="0" indent="0" algn="ctr" defTabSz="914400" rtl="0" eaLnBrk="1" fontAlgn="auto" latinLnBrk="0" hangingPunct="1">
                  <a:lnSpc>
                    <a:spcPts val="224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rot="21505576">
              <a:off x="863030" y="768524"/>
              <a:ext cx="13681051" cy="2772127"/>
            </a:xfrm>
            <a:prstGeom prst="rect">
              <a:avLst/>
            </a:prstGeom>
          </p:spPr>
          <p:txBody>
            <a:bodyPr lIns="0" tIns="0" rIns="0" bIns="0"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Tại</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sao</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khói</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thuốc</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có</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thể</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lan</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rộng</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đến</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thế</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trong</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không</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 </a:t>
              </a:r>
              <a:r>
                <a:rPr kumimoji="0" lang="en-US" sz="4800"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khí</a:t>
              </a:r>
              <a:r>
                <a:rPr kumimoji="0" lang="en-US" sz="48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Sunborn"/>
                  <a:cs typeface="Arial" panose="020B0604020202020204" pitchFamily="34" charset="0"/>
                  <a:sym typeface="Sunborn"/>
                </a:rPr>
                <a:t>?</a:t>
              </a:r>
            </a:p>
          </p:txBody>
        </p:sp>
      </p:grpSp>
      <p:pic>
        <p:nvPicPr>
          <p:cNvPr id="7" name="Picture 6">
            <a:extLst>
              <a:ext uri="{FF2B5EF4-FFF2-40B4-BE49-F238E27FC236}">
                <a16:creationId xmlns:a16="http://schemas.microsoft.com/office/drawing/2014/main" id="{E604584D-8EE4-C79B-6C87-E9AC4C803BC6}"/>
              </a:ext>
            </a:extLst>
          </p:cNvPr>
          <p:cNvPicPr>
            <a:picLocks noChangeAspect="1"/>
          </p:cNvPicPr>
          <p:nvPr/>
        </p:nvPicPr>
        <p:blipFill>
          <a:blip r:embed="rId5"/>
          <a:srcRect r="39290"/>
          <a:stretch/>
        </p:blipFill>
        <p:spPr>
          <a:xfrm>
            <a:off x="12891789" y="1151189"/>
            <a:ext cx="5396211" cy="8878960"/>
          </a:xfrm>
          <a:prstGeom prst="rect">
            <a:avLst/>
          </a:prstGeom>
        </p:spPr>
      </p:pic>
      <p:grpSp>
        <p:nvGrpSpPr>
          <p:cNvPr id="16" name="Group 15">
            <a:extLst>
              <a:ext uri="{FF2B5EF4-FFF2-40B4-BE49-F238E27FC236}">
                <a16:creationId xmlns:a16="http://schemas.microsoft.com/office/drawing/2014/main" id="{E1FE3590-F041-6479-E137-1F27B5843229}"/>
              </a:ext>
            </a:extLst>
          </p:cNvPr>
          <p:cNvGrpSpPr/>
          <p:nvPr/>
        </p:nvGrpSpPr>
        <p:grpSpPr>
          <a:xfrm>
            <a:off x="3604867" y="4173570"/>
            <a:ext cx="8659003" cy="6082950"/>
            <a:chOff x="3895512" y="5054333"/>
            <a:chExt cx="6990781" cy="4911024"/>
          </a:xfrm>
        </p:grpSpPr>
        <p:sp>
          <p:nvSpPr>
            <p:cNvPr id="3" name="Freeform 3"/>
            <p:cNvSpPr/>
            <p:nvPr/>
          </p:nvSpPr>
          <p:spPr>
            <a:xfrm rot="21512533">
              <a:off x="3895512" y="5054333"/>
              <a:ext cx="6990781" cy="4911024"/>
            </a:xfrm>
            <a:custGeom>
              <a:avLst/>
              <a:gdLst/>
              <a:ahLst/>
              <a:cxnLst/>
              <a:rect l="l" t="t" r="r" b="b"/>
              <a:pathLst>
                <a:path w="5857367" h="4114800">
                  <a:moveTo>
                    <a:pt x="0" y="0"/>
                  </a:moveTo>
                  <a:lnTo>
                    <a:pt x="5857366" y="0"/>
                  </a:lnTo>
                  <a:lnTo>
                    <a:pt x="58573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143DACA4-5979-FE1D-ECF7-D12F6E3A9167}"/>
                </a:ext>
              </a:extLst>
            </p:cNvPr>
            <p:cNvSpPr txBox="1"/>
            <p:nvPr/>
          </p:nvSpPr>
          <p:spPr>
            <a:xfrm rot="21393630">
              <a:off x="4736205" y="6223463"/>
              <a:ext cx="5111409" cy="2647619"/>
            </a:xfrm>
            <a:prstGeom prst="rect">
              <a:avLst/>
            </a:prstGeom>
            <a:noFill/>
          </p:spPr>
          <p:txBody>
            <a:bodyPr wrap="square">
              <a:spAutoFit/>
            </a:bodyPr>
            <a:lstStyle/>
            <a:p>
              <a:pPr algn="ctr">
                <a:lnSpc>
                  <a:spcPct val="150000"/>
                </a:lnSpc>
              </a:pPr>
              <a:r>
                <a:rPr lang="en-US" sz="4800" b="1" dirty="0" err="1">
                  <a:solidFill>
                    <a:schemeClr val="bg1"/>
                  </a:solidFill>
                  <a:latin typeface="Arial" panose="020B0604020202020204" pitchFamily="34" charset="0"/>
                  <a:cs typeface="Arial" panose="020B0604020202020204" pitchFamily="34" charset="0"/>
                </a:rPr>
                <a:t>Vì</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phân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tử</a:t>
              </a:r>
              <a:r>
                <a:rPr lang="en-US" sz="4800" b="1" dirty="0">
                  <a:solidFill>
                    <a:schemeClr val="bg1"/>
                  </a:solidFill>
                  <a:latin typeface="Arial" panose="020B0604020202020204" pitchFamily="34" charset="0"/>
                  <a:cs typeface="Arial" panose="020B0604020202020204" pitchFamily="34" charset="0"/>
                </a:rPr>
                <a:t> </a:t>
              </a:r>
            </a:p>
            <a:p>
              <a:pPr algn="ctr">
                <a:lnSpc>
                  <a:spcPct val="150000"/>
                </a:lnSpc>
              </a:pPr>
              <a:r>
                <a:rPr lang="en-US" sz="4800" b="1" dirty="0" err="1">
                  <a:solidFill>
                    <a:schemeClr val="bg1"/>
                  </a:solidFill>
                  <a:latin typeface="Arial" panose="020B0604020202020204" pitchFamily="34" charset="0"/>
                  <a:cs typeface="Arial" panose="020B0604020202020204" pitchFamily="34" charset="0"/>
                </a:rPr>
                <a:t>khí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chuyển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không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ngừng</a:t>
              </a:r>
              <a:r>
                <a:rPr lang="en-US" sz="4800" b="1" dirty="0">
                  <a:solidFill>
                    <a:schemeClr val="bg1"/>
                  </a:solidFill>
                  <a:latin typeface="Arial" panose="020B0604020202020204" pitchFamily="34" charset="0"/>
                  <a:cs typeface="Arial" panose="020B060402020202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24">
            <a:extLst>
              <a:ext uri="{FF2B5EF4-FFF2-40B4-BE49-F238E27FC236}">
                <a16:creationId xmlns:a16="http://schemas.microsoft.com/office/drawing/2014/main" id="{2DE55619-8635-E6CD-9B65-CE1C410EA941}"/>
              </a:ext>
            </a:extLst>
          </p:cNvPr>
          <p:cNvSpPr txBox="1"/>
          <p:nvPr/>
        </p:nvSpPr>
        <p:spPr>
          <a:xfrm>
            <a:off x="1473987" y="7052110"/>
            <a:ext cx="7536570" cy="2229549"/>
          </a:xfrm>
          <a:prstGeom prst="rect">
            <a:avLst/>
          </a:prstGeom>
        </p:spPr>
        <p:txBody>
          <a:bodyPr lIns="50800" tIns="50800" rIns="50800" bIns="50800" rtlCol="0" anchor="ctr"/>
          <a:lstStyle/>
          <a:p>
            <a:pPr algn="ctr">
              <a:lnSpc>
                <a:spcPts val="2659"/>
              </a:lnSpc>
            </a:pPr>
            <a:endParaRPr sz="4000"/>
          </a:p>
        </p:txBody>
      </p:sp>
      <p:grpSp>
        <p:nvGrpSpPr>
          <p:cNvPr id="2" name="Group 1">
            <a:extLst>
              <a:ext uri="{FF2B5EF4-FFF2-40B4-BE49-F238E27FC236}">
                <a16:creationId xmlns:a16="http://schemas.microsoft.com/office/drawing/2014/main" id="{9701CD59-E6F6-4F85-3CA5-F0DD50417759}"/>
              </a:ext>
            </a:extLst>
          </p:cNvPr>
          <p:cNvGrpSpPr/>
          <p:nvPr/>
        </p:nvGrpSpPr>
        <p:grpSpPr>
          <a:xfrm>
            <a:off x="1285742" y="7124441"/>
            <a:ext cx="3159385" cy="2084888"/>
            <a:chOff x="1285742" y="7124441"/>
            <a:chExt cx="3159385" cy="2084888"/>
          </a:xfrm>
        </p:grpSpPr>
        <p:sp>
          <p:nvSpPr>
            <p:cNvPr id="37" name="Freeform 23">
              <a:extLst>
                <a:ext uri="{FF2B5EF4-FFF2-40B4-BE49-F238E27FC236}">
                  <a16:creationId xmlns:a16="http://schemas.microsoft.com/office/drawing/2014/main" id="{FEC23ABA-7478-F660-D1AB-7DE34063EB73}"/>
                </a:ext>
              </a:extLst>
            </p:cNvPr>
            <p:cNvSpPr/>
            <p:nvPr/>
          </p:nvSpPr>
          <p:spPr>
            <a:xfrm>
              <a:off x="1285742" y="7124441"/>
              <a:ext cx="3159385" cy="208488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5" name="TextBox 54">
              <a:extLst>
                <a:ext uri="{FF2B5EF4-FFF2-40B4-BE49-F238E27FC236}">
                  <a16:creationId xmlns:a16="http://schemas.microsoft.com/office/drawing/2014/main" id="{50F5FE5C-E95F-5912-C3A5-009C702749B4}"/>
                </a:ext>
              </a:extLst>
            </p:cNvPr>
            <p:cNvSpPr txBox="1"/>
            <p:nvPr/>
          </p:nvSpPr>
          <p:spPr>
            <a:xfrm>
              <a:off x="1824193" y="7762253"/>
              <a:ext cx="2100396" cy="809261"/>
            </a:xfrm>
            <a:prstGeom prst="rect">
              <a:avLst/>
            </a:prstGeom>
            <a:noFill/>
          </p:spPr>
          <p:txBody>
            <a:bodyPr wrap="square">
              <a:spAutoFit/>
            </a:bodyPr>
            <a:lstStyle/>
            <a:p>
              <a:pPr algn="ctr">
                <a:lnSpc>
                  <a:spcPct val="130000"/>
                </a:lnSpc>
              </a:pPr>
              <a:r>
                <a:rPr lang="en-US" sz="4000" i="0" dirty="0">
                  <a:effectLst/>
                  <a:latin typeface="Arial" panose="020B0604020202020204" pitchFamily="34" charset="0"/>
                  <a:cs typeface="Arial" panose="020B0604020202020204" pitchFamily="34" charset="0"/>
                </a:rPr>
                <a:t>40 </a:t>
              </a:r>
              <a:r>
                <a:rPr lang="en-US" sz="4000" i="0" dirty="0" err="1">
                  <a:effectLst/>
                  <a:latin typeface="Arial" panose="020B0604020202020204" pitchFamily="34" charset="0"/>
                  <a:cs typeface="Arial" panose="020B0604020202020204" pitchFamily="34" charset="0"/>
                </a:rPr>
                <a:t>lần</a:t>
              </a:r>
              <a:r>
                <a:rPr lang="en-US" sz="4000" i="0" dirty="0">
                  <a:effectLst/>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7412DBCF-5780-55B7-8BD9-9DB5BB9B81BD}"/>
              </a:ext>
            </a:extLst>
          </p:cNvPr>
          <p:cNvGrpSpPr/>
          <p:nvPr/>
        </p:nvGrpSpPr>
        <p:grpSpPr>
          <a:xfrm>
            <a:off x="941719" y="799826"/>
            <a:ext cx="16404561" cy="5105673"/>
            <a:chOff x="1428750" y="838200"/>
            <a:chExt cx="16404561" cy="5105673"/>
          </a:xfrm>
        </p:grpSpPr>
        <p:grpSp>
          <p:nvGrpSpPr>
            <p:cNvPr id="13" name="Group 13"/>
            <p:cNvGrpSpPr/>
            <p:nvPr/>
          </p:nvGrpSpPr>
          <p:grpSpPr>
            <a:xfrm>
              <a:off x="1428750" y="1496818"/>
              <a:ext cx="16404561" cy="4447055"/>
              <a:chOff x="0" y="-38100"/>
              <a:chExt cx="4830083" cy="1309371"/>
            </a:xfrm>
          </p:grpSpPr>
          <p:sp>
            <p:nvSpPr>
              <p:cNvPr id="14" name="Freeform 14"/>
              <p:cNvSpPr/>
              <p:nvPr/>
            </p:nvSpPr>
            <p:spPr>
              <a:xfrm>
                <a:off x="0" y="0"/>
                <a:ext cx="4830083" cy="1271271"/>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rgbClr val="567182"/>
              </a:solidFill>
            </p:spPr>
            <p:txBody>
              <a:bodyPr/>
              <a:lstStyle/>
              <a:p>
                <a:endParaRPr lang="en-US"/>
              </a:p>
            </p:txBody>
          </p:sp>
          <p:sp>
            <p:nvSpPr>
              <p:cNvPr id="15" name="TextBox 15"/>
              <p:cNvSpPr txBox="1"/>
              <p:nvPr/>
            </p:nvSpPr>
            <p:spPr>
              <a:xfrm>
                <a:off x="0" y="-38100"/>
                <a:ext cx="4499908" cy="6799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28750" y="838200"/>
              <a:ext cx="3981450" cy="1237788"/>
              <a:chOff x="0" y="0"/>
              <a:chExt cx="1898701" cy="364449"/>
            </a:xfrm>
          </p:grpSpPr>
          <p:sp>
            <p:nvSpPr>
              <p:cNvPr id="17" name="Freeform 17"/>
              <p:cNvSpPr/>
              <p:nvPr/>
            </p:nvSpPr>
            <p:spPr>
              <a:xfrm>
                <a:off x="0" y="0"/>
                <a:ext cx="1898701"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rgbClr val="173A45"/>
              </a:solidFill>
            </p:spPr>
            <p:txBody>
              <a:bodyPr/>
              <a:lstStyle/>
              <a:p>
                <a:endParaRPr lang="en-US"/>
              </a:p>
            </p:txBody>
          </p:sp>
          <p:sp>
            <p:nvSpPr>
              <p:cNvPr id="18" name="TextBox 18"/>
              <p:cNvSpPr txBox="1"/>
              <p:nvPr/>
            </p:nvSpPr>
            <p:spPr>
              <a:xfrm>
                <a:off x="0" y="-38100"/>
                <a:ext cx="1898701" cy="40254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906791" y="1047179"/>
              <a:ext cx="3025367" cy="808355"/>
            </a:xfrm>
            <a:prstGeom prst="rect">
              <a:avLst/>
            </a:prstGeom>
          </p:spPr>
          <p:txBody>
            <a:bodyPr wrap="square" lIns="0" tIns="0" rIns="0" bIns="0" rtlCol="0" anchor="t">
              <a:spAutoFit/>
            </a:bodyPr>
            <a:lstStyle/>
            <a:p>
              <a:pPr algn="ctr">
                <a:lnSpc>
                  <a:spcPts val="6159"/>
                </a:lnSpc>
              </a:pPr>
              <a:r>
                <a:rPr lang="en-US" sz="5499" b="1"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5499" b="1" dirty="0">
                  <a:solidFill>
                    <a:srgbClr val="FBFAF5"/>
                  </a:solidFill>
                  <a:latin typeface="Arial" panose="020B0604020202020204" pitchFamily="34" charset="0"/>
                  <a:ea typeface="Eastman Grotesque Bold"/>
                  <a:cs typeface="Arial" panose="020B0604020202020204" pitchFamily="34" charset="0"/>
                  <a:sym typeface="Eastman Grotesque Bold"/>
                </a:rPr>
                <a:t> 5:</a:t>
              </a:r>
            </a:p>
          </p:txBody>
        </p:sp>
        <p:sp>
          <p:nvSpPr>
            <p:cNvPr id="21" name="TextBox 21"/>
            <p:cNvSpPr txBox="1"/>
            <p:nvPr/>
          </p:nvSpPr>
          <p:spPr>
            <a:xfrm>
              <a:off x="1801102" y="2028075"/>
              <a:ext cx="15678529" cy="3579250"/>
            </a:xfrm>
            <a:prstGeom prst="rect">
              <a:avLst/>
            </a:prstGeom>
          </p:spPr>
          <p:txBody>
            <a:bodyPr wrap="square" lIns="0" tIns="0" rIns="0" bIns="0" rtlCol="0" anchor="ctr">
              <a:spAutoFit/>
            </a:bodyPr>
            <a:lstStyle/>
            <a:p>
              <a:pPr algn="just">
                <a:lnSpc>
                  <a:spcPct val="150000"/>
                </a:lnSpc>
              </a:pPr>
              <a:r>
                <a:rPr lang="vi-VN" sz="4000" b="0" i="0" dirty="0">
                  <a:solidFill>
                    <a:schemeClr val="bg1"/>
                  </a:solidFill>
                  <a:effectLst/>
                  <a:latin typeface="Arial" panose="020B0604020202020204" pitchFamily="34" charset="0"/>
                  <a:cs typeface="Arial" panose="020B0604020202020204" pitchFamily="34" charset="0"/>
                </a:rPr>
                <a:t>Một phân tử oxygen chuyển động trong một bình chứa hình cầu đường kính 0,10 m với tốc độ 400 m/s. Hãy ước tính số va chạm của phân tử này với thành bình trong mỗi giây. Coi tốc độ của phân tử là không đổi và phân tử không va chạm với các phân tử khác.</a:t>
              </a:r>
              <a:endParaRPr lang="en-US" sz="4000" dirty="0">
                <a:solidFill>
                  <a:schemeClr val="bg1"/>
                </a:solidFill>
                <a:latin typeface="Arial" panose="020B0604020202020204" pitchFamily="34" charset="0"/>
                <a:ea typeface="Eastman Grotesque"/>
                <a:cs typeface="Arial" panose="020B0604020202020204" pitchFamily="34" charset="0"/>
                <a:sym typeface="Eastman Grotesque"/>
              </a:endParaRPr>
            </a:p>
          </p:txBody>
        </p:sp>
      </p:grpSp>
      <p:sp>
        <p:nvSpPr>
          <p:cNvPr id="36" name="Rectangle: Rounded Corners 35">
            <a:extLst>
              <a:ext uri="{FF2B5EF4-FFF2-40B4-BE49-F238E27FC236}">
                <a16:creationId xmlns:a16="http://schemas.microsoft.com/office/drawing/2014/main" id="{1FCBFDAD-1681-BE64-EBB1-AE8B59377595}"/>
              </a:ext>
            </a:extLst>
          </p:cNvPr>
          <p:cNvSpPr/>
          <p:nvPr/>
        </p:nvSpPr>
        <p:spPr>
          <a:xfrm>
            <a:off x="836788" y="6755744"/>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A</a:t>
            </a:r>
          </a:p>
        </p:txBody>
      </p:sp>
      <p:pic>
        <p:nvPicPr>
          <p:cNvPr id="63" name="Correct sound effect and wrong sound effect (mp3cut.net)">
            <a:hlinkClick r:id="" action="ppaction://media"/>
            <a:extLst>
              <a:ext uri="{FF2B5EF4-FFF2-40B4-BE49-F238E27FC236}">
                <a16:creationId xmlns:a16="http://schemas.microsoft.com/office/drawing/2014/main" id="{FF47D30D-064E-1ADA-1D23-6063747A3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876300"/>
            <a:ext cx="726397" cy="726397"/>
          </a:xfrm>
          <a:prstGeom prst="rect">
            <a:avLst/>
          </a:prstGeom>
        </p:spPr>
      </p:pic>
      <p:grpSp>
        <p:nvGrpSpPr>
          <p:cNvPr id="3" name="Group 2">
            <a:extLst>
              <a:ext uri="{FF2B5EF4-FFF2-40B4-BE49-F238E27FC236}">
                <a16:creationId xmlns:a16="http://schemas.microsoft.com/office/drawing/2014/main" id="{4BA9D3D3-AE04-11CC-734B-6BD26A4FD007}"/>
              </a:ext>
            </a:extLst>
          </p:cNvPr>
          <p:cNvGrpSpPr/>
          <p:nvPr/>
        </p:nvGrpSpPr>
        <p:grpSpPr>
          <a:xfrm>
            <a:off x="5386966" y="7124441"/>
            <a:ext cx="3159385" cy="2084888"/>
            <a:chOff x="1285742" y="7124441"/>
            <a:chExt cx="3159385" cy="2084888"/>
          </a:xfrm>
        </p:grpSpPr>
        <p:sp>
          <p:nvSpPr>
            <p:cNvPr id="4" name="Freeform 23">
              <a:extLst>
                <a:ext uri="{FF2B5EF4-FFF2-40B4-BE49-F238E27FC236}">
                  <a16:creationId xmlns:a16="http://schemas.microsoft.com/office/drawing/2014/main" id="{CA776D36-D907-788A-EDA7-18A4F3A6F5CB}"/>
                </a:ext>
              </a:extLst>
            </p:cNvPr>
            <p:cNvSpPr/>
            <p:nvPr/>
          </p:nvSpPr>
          <p:spPr>
            <a:xfrm>
              <a:off x="1285742" y="7124441"/>
              <a:ext cx="3159385" cy="208488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 name="TextBox 4">
              <a:extLst>
                <a:ext uri="{FF2B5EF4-FFF2-40B4-BE49-F238E27FC236}">
                  <a16:creationId xmlns:a16="http://schemas.microsoft.com/office/drawing/2014/main" id="{29F404A4-C2E5-F5C1-7B84-56190F7966BB}"/>
                </a:ext>
              </a:extLst>
            </p:cNvPr>
            <p:cNvSpPr txBox="1"/>
            <p:nvPr/>
          </p:nvSpPr>
          <p:spPr>
            <a:xfrm>
              <a:off x="1875307" y="7792440"/>
              <a:ext cx="2100396" cy="809261"/>
            </a:xfrm>
            <a:prstGeom prst="rect">
              <a:avLst/>
            </a:prstGeom>
            <a:noFill/>
          </p:spPr>
          <p:txBody>
            <a:bodyPr wrap="square">
              <a:spAutoFit/>
            </a:bodyPr>
            <a:lstStyle/>
            <a:p>
              <a:pPr algn="ctr">
                <a:lnSpc>
                  <a:spcPct val="130000"/>
                </a:lnSpc>
              </a:pPr>
              <a:r>
                <a:rPr lang="en-US" sz="4000" i="0" dirty="0">
                  <a:effectLst/>
                  <a:latin typeface="Arial" panose="020B0604020202020204" pitchFamily="34" charset="0"/>
                  <a:cs typeface="Arial" panose="020B0604020202020204" pitchFamily="34" charset="0"/>
                </a:rPr>
                <a:t>400 </a:t>
              </a:r>
              <a:r>
                <a:rPr lang="en-US" sz="4000" i="0" dirty="0" err="1">
                  <a:effectLst/>
                  <a:latin typeface="Arial" panose="020B0604020202020204" pitchFamily="34" charset="0"/>
                  <a:cs typeface="Arial" panose="020B0604020202020204" pitchFamily="34" charset="0"/>
                </a:rPr>
                <a:t>lần</a:t>
              </a:r>
              <a:r>
                <a:rPr lang="en-US" sz="4000" i="0" dirty="0">
                  <a:effectLst/>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B6A86880-BC5E-1340-A49F-27BAADF42A1A}"/>
              </a:ext>
            </a:extLst>
          </p:cNvPr>
          <p:cNvSpPr/>
          <p:nvPr/>
        </p:nvSpPr>
        <p:spPr>
          <a:xfrm>
            <a:off x="4938012" y="6755744"/>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B</a:t>
            </a:r>
          </a:p>
        </p:txBody>
      </p:sp>
      <p:grpSp>
        <p:nvGrpSpPr>
          <p:cNvPr id="7" name="Group 6">
            <a:extLst>
              <a:ext uri="{FF2B5EF4-FFF2-40B4-BE49-F238E27FC236}">
                <a16:creationId xmlns:a16="http://schemas.microsoft.com/office/drawing/2014/main" id="{A5EB6E1C-147F-DFFB-FB8E-19A959716559}"/>
              </a:ext>
            </a:extLst>
          </p:cNvPr>
          <p:cNvGrpSpPr/>
          <p:nvPr/>
        </p:nvGrpSpPr>
        <p:grpSpPr>
          <a:xfrm>
            <a:off x="9602909" y="7124439"/>
            <a:ext cx="3144473" cy="2084888"/>
            <a:chOff x="1285743" y="7124441"/>
            <a:chExt cx="3144473" cy="2084888"/>
          </a:xfrm>
        </p:grpSpPr>
        <p:sp>
          <p:nvSpPr>
            <p:cNvPr id="8" name="Freeform 23">
              <a:extLst>
                <a:ext uri="{FF2B5EF4-FFF2-40B4-BE49-F238E27FC236}">
                  <a16:creationId xmlns:a16="http://schemas.microsoft.com/office/drawing/2014/main" id="{BF71BE10-C6AD-FBAE-7BD1-61D0BAF0C930}"/>
                </a:ext>
              </a:extLst>
            </p:cNvPr>
            <p:cNvSpPr/>
            <p:nvPr/>
          </p:nvSpPr>
          <p:spPr>
            <a:xfrm>
              <a:off x="1285743" y="7124441"/>
              <a:ext cx="3144473" cy="208488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9" name="TextBox 8">
              <a:extLst>
                <a:ext uri="{FF2B5EF4-FFF2-40B4-BE49-F238E27FC236}">
                  <a16:creationId xmlns:a16="http://schemas.microsoft.com/office/drawing/2014/main" id="{35BFCDC5-8174-6D91-AC66-5AAB9C9B1717}"/>
                </a:ext>
              </a:extLst>
            </p:cNvPr>
            <p:cNvSpPr txBox="1"/>
            <p:nvPr/>
          </p:nvSpPr>
          <p:spPr>
            <a:xfrm>
              <a:off x="1635230" y="7792441"/>
              <a:ext cx="2667189" cy="809261"/>
            </a:xfrm>
            <a:prstGeom prst="rect">
              <a:avLst/>
            </a:prstGeom>
            <a:noFill/>
          </p:spPr>
          <p:txBody>
            <a:bodyPr wrap="square">
              <a:spAutoFit/>
            </a:bodyPr>
            <a:lstStyle/>
            <a:p>
              <a:pPr algn="ctr">
                <a:lnSpc>
                  <a:spcPct val="130000"/>
                </a:lnSpc>
              </a:pPr>
              <a:r>
                <a:rPr lang="en-US" sz="4000" i="0" dirty="0">
                  <a:effectLst/>
                  <a:latin typeface="Arial" panose="020B0604020202020204" pitchFamily="34" charset="0"/>
                  <a:cs typeface="Arial" panose="020B0604020202020204" pitchFamily="34" charset="0"/>
                </a:rPr>
                <a:t>4 000 </a:t>
              </a:r>
              <a:r>
                <a:rPr lang="en-US" sz="4000" i="0" dirty="0" err="1">
                  <a:effectLst/>
                  <a:latin typeface="Arial" panose="020B0604020202020204" pitchFamily="34" charset="0"/>
                  <a:cs typeface="Arial" panose="020B0604020202020204" pitchFamily="34" charset="0"/>
                </a:rPr>
                <a:t>lần</a:t>
              </a:r>
              <a:r>
                <a:rPr lang="en-US" sz="4000" i="0" dirty="0">
                  <a:effectLst/>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10" name="Rectangle: Rounded Corners 9">
            <a:extLst>
              <a:ext uri="{FF2B5EF4-FFF2-40B4-BE49-F238E27FC236}">
                <a16:creationId xmlns:a16="http://schemas.microsoft.com/office/drawing/2014/main" id="{E432CBAB-CC3F-BFC9-572D-889FA1D54C4A}"/>
              </a:ext>
            </a:extLst>
          </p:cNvPr>
          <p:cNvSpPr/>
          <p:nvPr/>
        </p:nvSpPr>
        <p:spPr>
          <a:xfrm>
            <a:off x="9125626" y="6755744"/>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C</a:t>
            </a:r>
          </a:p>
        </p:txBody>
      </p:sp>
      <p:grpSp>
        <p:nvGrpSpPr>
          <p:cNvPr id="11" name="Group 10">
            <a:extLst>
              <a:ext uri="{FF2B5EF4-FFF2-40B4-BE49-F238E27FC236}">
                <a16:creationId xmlns:a16="http://schemas.microsoft.com/office/drawing/2014/main" id="{223AF02B-05B3-001C-75F7-F280C9D3E3D7}"/>
              </a:ext>
            </a:extLst>
          </p:cNvPr>
          <p:cNvGrpSpPr/>
          <p:nvPr/>
        </p:nvGrpSpPr>
        <p:grpSpPr>
          <a:xfrm>
            <a:off x="13857785" y="7124439"/>
            <a:ext cx="3144473" cy="2084888"/>
            <a:chOff x="1285743" y="7124441"/>
            <a:chExt cx="3144473" cy="2084888"/>
          </a:xfrm>
        </p:grpSpPr>
        <p:sp>
          <p:nvSpPr>
            <p:cNvPr id="12" name="Freeform 23">
              <a:extLst>
                <a:ext uri="{FF2B5EF4-FFF2-40B4-BE49-F238E27FC236}">
                  <a16:creationId xmlns:a16="http://schemas.microsoft.com/office/drawing/2014/main" id="{653B608A-0AE0-E025-EBD7-46EB94F55082}"/>
                </a:ext>
              </a:extLst>
            </p:cNvPr>
            <p:cNvSpPr/>
            <p:nvPr/>
          </p:nvSpPr>
          <p:spPr>
            <a:xfrm>
              <a:off x="1285743" y="7124441"/>
              <a:ext cx="3144473" cy="2084888"/>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19" name="TextBox 18">
              <a:extLst>
                <a:ext uri="{FF2B5EF4-FFF2-40B4-BE49-F238E27FC236}">
                  <a16:creationId xmlns:a16="http://schemas.microsoft.com/office/drawing/2014/main" id="{D6144642-4FAC-57A6-3BE7-8A8767E07575}"/>
                </a:ext>
              </a:extLst>
            </p:cNvPr>
            <p:cNvSpPr txBox="1"/>
            <p:nvPr/>
          </p:nvSpPr>
          <p:spPr>
            <a:xfrm>
              <a:off x="1525075" y="7792441"/>
              <a:ext cx="2716896" cy="809261"/>
            </a:xfrm>
            <a:prstGeom prst="rect">
              <a:avLst/>
            </a:prstGeom>
            <a:noFill/>
          </p:spPr>
          <p:txBody>
            <a:bodyPr wrap="square">
              <a:spAutoFit/>
            </a:bodyPr>
            <a:lstStyle/>
            <a:p>
              <a:pPr algn="ctr">
                <a:lnSpc>
                  <a:spcPct val="130000"/>
                </a:lnSpc>
              </a:pPr>
              <a:r>
                <a:rPr lang="en-US" sz="4000" i="0" dirty="0">
                  <a:effectLst/>
                  <a:latin typeface="Arial" panose="020B0604020202020204" pitchFamily="34" charset="0"/>
                  <a:cs typeface="Arial" panose="020B0604020202020204" pitchFamily="34" charset="0"/>
                </a:rPr>
                <a:t>40 000 </a:t>
              </a:r>
              <a:r>
                <a:rPr lang="en-US" sz="4000" i="0" dirty="0" err="1">
                  <a:effectLst/>
                  <a:latin typeface="Arial" panose="020B0604020202020204" pitchFamily="34" charset="0"/>
                  <a:cs typeface="Arial" panose="020B0604020202020204" pitchFamily="34" charset="0"/>
                </a:rPr>
                <a:t>lần</a:t>
              </a:r>
              <a:r>
                <a:rPr lang="en-US" sz="4000" i="0" dirty="0">
                  <a:effectLst/>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6ADDCCD1-D511-90E2-56DE-95BA36919F21}"/>
              </a:ext>
            </a:extLst>
          </p:cNvPr>
          <p:cNvSpPr/>
          <p:nvPr/>
        </p:nvSpPr>
        <p:spPr>
          <a:xfrm>
            <a:off x="13380502" y="6755744"/>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333506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0"/>
                                        </p:tgtEl>
                                        <p:attrNameLst>
                                          <p:attrName>fillcolor</p:attrName>
                                        </p:attrNameLst>
                                      </p:cBhvr>
                                      <p:to>
                                        <a:srgbClr val="00B050"/>
                                      </p:to>
                                    </p:animClr>
                                    <p:set>
                                      <p:cBhvr>
                                        <p:cTn id="7" dur="500" fill="hold"/>
                                        <p:tgtEl>
                                          <p:spTgt spid="10"/>
                                        </p:tgtEl>
                                        <p:attrNameLst>
                                          <p:attrName>fill.type</p:attrName>
                                        </p:attrNameLst>
                                      </p:cBhvr>
                                      <p:to>
                                        <p:strVal val="solid"/>
                                      </p:to>
                                    </p:set>
                                    <p:set>
                                      <p:cBhvr>
                                        <p:cTn id="8" dur="500" fill="hold"/>
                                        <p:tgtEl>
                                          <p:spTgt spid="10"/>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3"/>
                </p:tgtEl>
              </p:cMediaNode>
            </p:audi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99E010-45E9-24D9-E77D-F78F93A663CF}"/>
              </a:ext>
            </a:extLst>
          </p:cNvPr>
          <p:cNvGrpSpPr/>
          <p:nvPr/>
        </p:nvGrpSpPr>
        <p:grpSpPr>
          <a:xfrm>
            <a:off x="1265900" y="660005"/>
            <a:ext cx="16168941" cy="3316909"/>
            <a:chOff x="542986" y="683592"/>
            <a:chExt cx="16168941" cy="3316909"/>
          </a:xfrm>
        </p:grpSpPr>
        <p:grpSp>
          <p:nvGrpSpPr>
            <p:cNvPr id="3" name="Group 13">
              <a:extLst>
                <a:ext uri="{FF2B5EF4-FFF2-40B4-BE49-F238E27FC236}">
                  <a16:creationId xmlns:a16="http://schemas.microsoft.com/office/drawing/2014/main" id="{07799FDA-15F6-02B0-B87B-542B29CAE936}"/>
                </a:ext>
              </a:extLst>
            </p:cNvPr>
            <p:cNvGrpSpPr/>
            <p:nvPr/>
          </p:nvGrpSpPr>
          <p:grpSpPr>
            <a:xfrm>
              <a:off x="542987" y="1257299"/>
              <a:ext cx="16168940" cy="2743202"/>
              <a:chOff x="-260800" y="-108623"/>
              <a:chExt cx="4760708" cy="807696"/>
            </a:xfrm>
          </p:grpSpPr>
          <p:sp>
            <p:nvSpPr>
              <p:cNvPr id="9" name="Freeform 14">
                <a:extLst>
                  <a:ext uri="{FF2B5EF4-FFF2-40B4-BE49-F238E27FC236}">
                    <a16:creationId xmlns:a16="http://schemas.microsoft.com/office/drawing/2014/main" id="{A4166E9C-6C21-5888-DEAB-E03812432AA9}"/>
                  </a:ext>
                </a:extLst>
              </p:cNvPr>
              <p:cNvSpPr/>
              <p:nvPr/>
            </p:nvSpPr>
            <p:spPr>
              <a:xfrm>
                <a:off x="-260800" y="-108623"/>
                <a:ext cx="4710810" cy="807696"/>
              </a:xfrm>
              <a:custGeom>
                <a:avLst/>
                <a:gdLst/>
                <a:ahLst/>
                <a:cxnLst/>
                <a:rect l="l" t="t" r="r" b="b"/>
                <a:pathLst>
                  <a:path w="4499908" h="641855">
                    <a:moveTo>
                      <a:pt x="7598" y="0"/>
                    </a:moveTo>
                    <a:lnTo>
                      <a:pt x="4492310" y="0"/>
                    </a:lnTo>
                    <a:cubicBezTo>
                      <a:pt x="4496506" y="0"/>
                      <a:pt x="4499908" y="3402"/>
                      <a:pt x="4499908" y="7598"/>
                    </a:cubicBezTo>
                    <a:lnTo>
                      <a:pt x="4499908" y="634256"/>
                    </a:lnTo>
                    <a:cubicBezTo>
                      <a:pt x="4499908" y="638453"/>
                      <a:pt x="4496506" y="641855"/>
                      <a:pt x="4492310" y="641855"/>
                    </a:cubicBezTo>
                    <a:lnTo>
                      <a:pt x="7598" y="641855"/>
                    </a:lnTo>
                    <a:cubicBezTo>
                      <a:pt x="3402" y="641855"/>
                      <a:pt x="0" y="638453"/>
                      <a:pt x="0" y="634256"/>
                    </a:cubicBezTo>
                    <a:lnTo>
                      <a:pt x="0" y="7598"/>
                    </a:lnTo>
                    <a:cubicBezTo>
                      <a:pt x="0" y="3402"/>
                      <a:pt x="3402" y="0"/>
                      <a:pt x="7598" y="0"/>
                    </a:cubicBezTo>
                    <a:close/>
                  </a:path>
                </a:pathLst>
              </a:custGeom>
              <a:solidFill>
                <a:srgbClr val="567182"/>
              </a:solidFill>
            </p:spPr>
            <p:txBody>
              <a:bodyPr/>
              <a:lstStyle/>
              <a:p>
                <a:endParaRPr lang="en-US"/>
              </a:p>
            </p:txBody>
          </p:sp>
          <p:sp>
            <p:nvSpPr>
              <p:cNvPr id="10" name="TextBox 15">
                <a:extLst>
                  <a:ext uri="{FF2B5EF4-FFF2-40B4-BE49-F238E27FC236}">
                    <a16:creationId xmlns:a16="http://schemas.microsoft.com/office/drawing/2014/main" id="{3AD18C8C-BF11-897A-B0F7-5D5C2691EE54}"/>
                  </a:ext>
                </a:extLst>
              </p:cNvPr>
              <p:cNvSpPr txBox="1"/>
              <p:nvPr/>
            </p:nvSpPr>
            <p:spPr>
              <a:xfrm>
                <a:off x="0" y="-38100"/>
                <a:ext cx="4499908" cy="679955"/>
              </a:xfrm>
              <a:prstGeom prst="rect">
                <a:avLst/>
              </a:prstGeom>
            </p:spPr>
            <p:txBody>
              <a:bodyPr lIns="50800" tIns="50800" rIns="50800" bIns="50800" rtlCol="0" anchor="ctr"/>
              <a:lstStyle/>
              <a:p>
                <a:pPr algn="ctr">
                  <a:lnSpc>
                    <a:spcPts val="2659"/>
                  </a:lnSpc>
                </a:pPr>
                <a:endParaRPr/>
              </a:p>
            </p:txBody>
          </p:sp>
        </p:grpSp>
        <p:grpSp>
          <p:nvGrpSpPr>
            <p:cNvPr id="4" name="Group 16">
              <a:extLst>
                <a:ext uri="{FF2B5EF4-FFF2-40B4-BE49-F238E27FC236}">
                  <a16:creationId xmlns:a16="http://schemas.microsoft.com/office/drawing/2014/main" id="{B0566908-B5CF-4F9D-0AA6-7DAE0BC99DDB}"/>
                </a:ext>
              </a:extLst>
            </p:cNvPr>
            <p:cNvGrpSpPr/>
            <p:nvPr/>
          </p:nvGrpSpPr>
          <p:grpSpPr>
            <a:xfrm>
              <a:off x="542986" y="683592"/>
              <a:ext cx="4867214" cy="1392396"/>
              <a:chOff x="-422409" y="-45522"/>
              <a:chExt cx="2321110" cy="409971"/>
            </a:xfrm>
          </p:grpSpPr>
          <p:sp>
            <p:nvSpPr>
              <p:cNvPr id="7" name="Freeform 17">
                <a:extLst>
                  <a:ext uri="{FF2B5EF4-FFF2-40B4-BE49-F238E27FC236}">
                    <a16:creationId xmlns:a16="http://schemas.microsoft.com/office/drawing/2014/main" id="{30841A89-F209-ED0F-CAB5-14A0A369C593}"/>
                  </a:ext>
                </a:extLst>
              </p:cNvPr>
              <p:cNvSpPr/>
              <p:nvPr/>
            </p:nvSpPr>
            <p:spPr>
              <a:xfrm>
                <a:off x="-422409" y="-45522"/>
                <a:ext cx="1426297" cy="364449"/>
              </a:xfrm>
              <a:custGeom>
                <a:avLst/>
                <a:gdLst/>
                <a:ahLst/>
                <a:cxnLst/>
                <a:rect l="l" t="t" r="r" b="b"/>
                <a:pathLst>
                  <a:path w="1898701" h="364449">
                    <a:moveTo>
                      <a:pt x="18008" y="0"/>
                    </a:moveTo>
                    <a:lnTo>
                      <a:pt x="1880693" y="0"/>
                    </a:lnTo>
                    <a:cubicBezTo>
                      <a:pt x="1885469" y="0"/>
                      <a:pt x="1890050" y="1897"/>
                      <a:pt x="1893427" y="5275"/>
                    </a:cubicBezTo>
                    <a:cubicBezTo>
                      <a:pt x="1896804" y="8652"/>
                      <a:pt x="1898701" y="13232"/>
                      <a:pt x="1898701" y="18008"/>
                    </a:cubicBezTo>
                    <a:lnTo>
                      <a:pt x="1898701" y="346440"/>
                    </a:lnTo>
                    <a:cubicBezTo>
                      <a:pt x="1898701" y="356386"/>
                      <a:pt x="1890639" y="364449"/>
                      <a:pt x="1880693" y="364449"/>
                    </a:cubicBezTo>
                    <a:lnTo>
                      <a:pt x="18008" y="364449"/>
                    </a:lnTo>
                    <a:cubicBezTo>
                      <a:pt x="13232" y="364449"/>
                      <a:pt x="8652" y="362551"/>
                      <a:pt x="5275" y="359174"/>
                    </a:cubicBezTo>
                    <a:cubicBezTo>
                      <a:pt x="1897" y="355797"/>
                      <a:pt x="0" y="351216"/>
                      <a:pt x="0" y="346440"/>
                    </a:cubicBezTo>
                    <a:lnTo>
                      <a:pt x="0" y="18008"/>
                    </a:lnTo>
                    <a:cubicBezTo>
                      <a:pt x="0" y="8063"/>
                      <a:pt x="8063" y="0"/>
                      <a:pt x="18008" y="0"/>
                    </a:cubicBezTo>
                    <a:close/>
                  </a:path>
                </a:pathLst>
              </a:custGeom>
              <a:solidFill>
                <a:srgbClr val="173A45"/>
              </a:solidFill>
            </p:spPr>
            <p:txBody>
              <a:bodyPr/>
              <a:lstStyle/>
              <a:p>
                <a:endParaRPr lang="en-US"/>
              </a:p>
            </p:txBody>
          </p:sp>
          <p:sp>
            <p:nvSpPr>
              <p:cNvPr id="8" name="TextBox 18">
                <a:extLst>
                  <a:ext uri="{FF2B5EF4-FFF2-40B4-BE49-F238E27FC236}">
                    <a16:creationId xmlns:a16="http://schemas.microsoft.com/office/drawing/2014/main" id="{E0332FEE-76EC-CBBF-0572-33E4D881ACCB}"/>
                  </a:ext>
                </a:extLst>
              </p:cNvPr>
              <p:cNvSpPr txBox="1"/>
              <p:nvPr/>
            </p:nvSpPr>
            <p:spPr>
              <a:xfrm>
                <a:off x="0" y="-38100"/>
                <a:ext cx="1898701" cy="402549"/>
              </a:xfrm>
              <a:prstGeom prst="rect">
                <a:avLst/>
              </a:prstGeom>
            </p:spPr>
            <p:txBody>
              <a:bodyPr lIns="50800" tIns="50800" rIns="50800" bIns="50800" rtlCol="0" anchor="ctr"/>
              <a:lstStyle/>
              <a:p>
                <a:pPr algn="ctr">
                  <a:lnSpc>
                    <a:spcPts val="2659"/>
                  </a:lnSpc>
                </a:pPr>
                <a:endParaRPr/>
              </a:p>
            </p:txBody>
          </p:sp>
        </p:grpSp>
        <p:sp>
          <p:nvSpPr>
            <p:cNvPr id="5" name="TextBox 20">
              <a:extLst>
                <a:ext uri="{FF2B5EF4-FFF2-40B4-BE49-F238E27FC236}">
                  <a16:creationId xmlns:a16="http://schemas.microsoft.com/office/drawing/2014/main" id="{7D49EC71-B812-E3CD-ECCB-5A29E97032CA}"/>
                </a:ext>
              </a:extLst>
            </p:cNvPr>
            <p:cNvSpPr txBox="1"/>
            <p:nvPr/>
          </p:nvSpPr>
          <p:spPr>
            <a:xfrm>
              <a:off x="1088284" y="934276"/>
              <a:ext cx="1958567" cy="736420"/>
            </a:xfrm>
            <a:prstGeom prst="rect">
              <a:avLst/>
            </a:prstGeom>
          </p:spPr>
          <p:txBody>
            <a:bodyPr wrap="square" lIns="0" tIns="0" rIns="0" bIns="0" rtlCol="0" anchor="t">
              <a:spAutoFit/>
            </a:bodyPr>
            <a:lstStyle/>
            <a:p>
              <a:pPr algn="ctr">
                <a:lnSpc>
                  <a:spcPts val="6159"/>
                </a:lnSpc>
              </a:pPr>
              <a:r>
                <a:rPr lang="en-US" sz="4800" b="1" dirty="0" err="1">
                  <a:solidFill>
                    <a:srgbClr val="FBFAF5"/>
                  </a:solidFill>
                  <a:latin typeface="Arial" panose="020B0604020202020204" pitchFamily="34" charset="0"/>
                  <a:ea typeface="Eastman Grotesque Bold"/>
                  <a:cs typeface="Arial" panose="020B0604020202020204" pitchFamily="34" charset="0"/>
                  <a:sym typeface="Eastman Grotesque Bold"/>
                </a:rPr>
                <a:t>Câu</a:t>
              </a:r>
              <a:r>
                <a:rPr lang="en-US" sz="4800" b="1" dirty="0">
                  <a:solidFill>
                    <a:srgbClr val="FBFAF5"/>
                  </a:solidFill>
                  <a:latin typeface="Arial" panose="020B0604020202020204" pitchFamily="34" charset="0"/>
                  <a:ea typeface="Eastman Grotesque Bold"/>
                  <a:cs typeface="Arial" panose="020B0604020202020204" pitchFamily="34" charset="0"/>
                  <a:sym typeface="Eastman Grotesque Bold"/>
                </a:rPr>
                <a:t> 6:</a:t>
              </a:r>
            </a:p>
          </p:txBody>
        </p:sp>
        <p:sp>
          <p:nvSpPr>
            <p:cNvPr id="6" name="TextBox 21">
              <a:extLst>
                <a:ext uri="{FF2B5EF4-FFF2-40B4-BE49-F238E27FC236}">
                  <a16:creationId xmlns:a16="http://schemas.microsoft.com/office/drawing/2014/main" id="{D58FFCCF-911F-D352-C8B7-D86984065AD9}"/>
                </a:ext>
              </a:extLst>
            </p:cNvPr>
            <p:cNvSpPr txBox="1"/>
            <p:nvPr/>
          </p:nvSpPr>
          <p:spPr>
            <a:xfrm>
              <a:off x="901133" y="1827537"/>
              <a:ext cx="15283178" cy="1819216"/>
            </a:xfrm>
            <a:prstGeom prst="rect">
              <a:avLst/>
            </a:prstGeom>
          </p:spPr>
          <p:txBody>
            <a:bodyPr wrap="square" lIns="0" tIns="0" rIns="0" bIns="0" rtlCol="0" anchor="ctr">
              <a:spAutoFit/>
            </a:bodyPr>
            <a:lstStyle/>
            <a:p>
              <a:pPr algn="just">
                <a:lnSpc>
                  <a:spcPct val="150000"/>
                </a:lnSpc>
              </a:pP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vào</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chỗ</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trống</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Chất khí được cấu tạo từ các ............</a:t>
              </a:r>
              <a:r>
                <a:rPr lang="en-US"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có kích thước rất nhỏ so với khoảng cách giữa chúng. </a:t>
              </a:r>
              <a:endParaRPr lang="en-US" sz="4200" dirty="0">
                <a:solidFill>
                  <a:schemeClr val="bg1"/>
                </a:solidFill>
                <a:latin typeface="Arial" panose="020B0604020202020204" pitchFamily="34" charset="0"/>
                <a:ea typeface="Eastman Grotesque"/>
                <a:cs typeface="Arial" panose="020B0604020202020204" pitchFamily="34" charset="0"/>
                <a:sym typeface="Eastman Grotesque"/>
              </a:endParaRPr>
            </a:p>
          </p:txBody>
        </p:sp>
      </p:grpSp>
      <p:pic>
        <p:nvPicPr>
          <p:cNvPr id="35" name="Correct sound effect and wrong sound effect (mp3cut.net)">
            <a:hlinkClick r:id="" action="ppaction://media"/>
            <a:extLst>
              <a:ext uri="{FF2B5EF4-FFF2-40B4-BE49-F238E27FC236}">
                <a16:creationId xmlns:a16="http://schemas.microsoft.com/office/drawing/2014/main" id="{D284207A-D949-344D-E1EE-8C8A18E8F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876300"/>
            <a:ext cx="726397" cy="726397"/>
          </a:xfrm>
          <a:prstGeom prst="rect">
            <a:avLst/>
          </a:prstGeom>
        </p:spPr>
      </p:pic>
      <p:grpSp>
        <p:nvGrpSpPr>
          <p:cNvPr id="36" name="Group 35">
            <a:extLst>
              <a:ext uri="{FF2B5EF4-FFF2-40B4-BE49-F238E27FC236}">
                <a16:creationId xmlns:a16="http://schemas.microsoft.com/office/drawing/2014/main" id="{68D2D446-CCE7-5D28-84FE-F18235372902}"/>
              </a:ext>
            </a:extLst>
          </p:cNvPr>
          <p:cNvGrpSpPr/>
          <p:nvPr/>
        </p:nvGrpSpPr>
        <p:grpSpPr>
          <a:xfrm>
            <a:off x="1681691" y="4610818"/>
            <a:ext cx="7289950" cy="2229549"/>
            <a:chOff x="1854050" y="4685700"/>
            <a:chExt cx="7289950" cy="2229549"/>
          </a:xfrm>
        </p:grpSpPr>
        <p:grpSp>
          <p:nvGrpSpPr>
            <p:cNvPr id="37" name="Group 22">
              <a:extLst>
                <a:ext uri="{FF2B5EF4-FFF2-40B4-BE49-F238E27FC236}">
                  <a16:creationId xmlns:a16="http://schemas.microsoft.com/office/drawing/2014/main" id="{4D9AA883-F914-B9D4-943D-01E78736274F}"/>
                </a:ext>
              </a:extLst>
            </p:cNvPr>
            <p:cNvGrpSpPr/>
            <p:nvPr/>
          </p:nvGrpSpPr>
          <p:grpSpPr>
            <a:xfrm>
              <a:off x="1854050" y="4685700"/>
              <a:ext cx="7289950" cy="2229549"/>
              <a:chOff x="-46788" y="-38100"/>
              <a:chExt cx="1919987" cy="587206"/>
            </a:xfrm>
          </p:grpSpPr>
          <p:sp>
            <p:nvSpPr>
              <p:cNvPr id="39" name="Freeform 23">
                <a:extLst>
                  <a:ext uri="{FF2B5EF4-FFF2-40B4-BE49-F238E27FC236}">
                    <a16:creationId xmlns:a16="http://schemas.microsoft.com/office/drawing/2014/main" id="{938E59BA-3A59-2BA2-7DA0-9A08B0C0A1BD}"/>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0" name="TextBox 24">
                <a:extLst>
                  <a:ext uri="{FF2B5EF4-FFF2-40B4-BE49-F238E27FC236}">
                    <a16:creationId xmlns:a16="http://schemas.microsoft.com/office/drawing/2014/main" id="{570DD2FF-CE80-4BDE-23FF-D25748BE1EE8}"/>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38" name="TextBox 37">
              <a:extLst>
                <a:ext uri="{FF2B5EF4-FFF2-40B4-BE49-F238E27FC236}">
                  <a16:creationId xmlns:a16="http://schemas.microsoft.com/office/drawing/2014/main" id="{3960241A-A47A-0A7D-2E3B-657972A8293D}"/>
                </a:ext>
              </a:extLst>
            </p:cNvPr>
            <p:cNvSpPr txBox="1"/>
            <p:nvPr/>
          </p:nvSpPr>
          <p:spPr>
            <a:xfrm>
              <a:off x="2514599" y="5415752"/>
              <a:ext cx="6428478" cy="738664"/>
            </a:xfrm>
            <a:prstGeom prst="rect">
              <a:avLst/>
            </a:prstGeom>
            <a:noFill/>
          </p:spPr>
          <p:txBody>
            <a:bodyPr wrap="square">
              <a:spAutoFit/>
            </a:bodyPr>
            <a:lstStyle/>
            <a:p>
              <a:r>
                <a:rPr lang="en-US" sz="4200" dirty="0" err="1">
                  <a:effectLst/>
                  <a:latin typeface="Arial" panose="020B0604020202020204" pitchFamily="34" charset="0"/>
                  <a:ea typeface="Calibri" panose="020F0502020204030204" pitchFamily="34" charset="0"/>
                  <a:cs typeface="Arial" panose="020B0604020202020204" pitchFamily="34" charset="0"/>
                </a:rPr>
                <a:t>Phân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tử</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3FB12F7D-20F6-E473-B084-F77C2EB3A1C7}"/>
              </a:ext>
            </a:extLst>
          </p:cNvPr>
          <p:cNvGrpSpPr/>
          <p:nvPr/>
        </p:nvGrpSpPr>
        <p:grpSpPr>
          <a:xfrm>
            <a:off x="10153069" y="4610818"/>
            <a:ext cx="7289950" cy="2229549"/>
            <a:chOff x="9798312" y="4685700"/>
            <a:chExt cx="7289950" cy="2229549"/>
          </a:xfrm>
        </p:grpSpPr>
        <p:grpSp>
          <p:nvGrpSpPr>
            <p:cNvPr id="42" name="Group 22">
              <a:extLst>
                <a:ext uri="{FF2B5EF4-FFF2-40B4-BE49-F238E27FC236}">
                  <a16:creationId xmlns:a16="http://schemas.microsoft.com/office/drawing/2014/main" id="{58683A14-4FEF-3708-F3E8-480C8E447C6A}"/>
                </a:ext>
              </a:extLst>
            </p:cNvPr>
            <p:cNvGrpSpPr/>
            <p:nvPr/>
          </p:nvGrpSpPr>
          <p:grpSpPr>
            <a:xfrm>
              <a:off x="9798312" y="4685700"/>
              <a:ext cx="7289950" cy="2229549"/>
              <a:chOff x="-46788" y="-38100"/>
              <a:chExt cx="1919987" cy="587206"/>
            </a:xfrm>
          </p:grpSpPr>
          <p:sp>
            <p:nvSpPr>
              <p:cNvPr id="44" name="Freeform 23">
                <a:extLst>
                  <a:ext uri="{FF2B5EF4-FFF2-40B4-BE49-F238E27FC236}">
                    <a16:creationId xmlns:a16="http://schemas.microsoft.com/office/drawing/2014/main" id="{3E1E647C-3FC8-962B-2262-CF92713F9EFE}"/>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45" name="TextBox 24">
                <a:extLst>
                  <a:ext uri="{FF2B5EF4-FFF2-40B4-BE49-F238E27FC236}">
                    <a16:creationId xmlns:a16="http://schemas.microsoft.com/office/drawing/2014/main" id="{81A393FD-AD2D-44F8-5311-D8E252D06B52}"/>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43" name="TextBox 42">
              <a:extLst>
                <a:ext uri="{FF2B5EF4-FFF2-40B4-BE49-F238E27FC236}">
                  <a16:creationId xmlns:a16="http://schemas.microsoft.com/office/drawing/2014/main" id="{F5CEC6C6-B83A-FEE1-F24E-1FCBB89E4E62}"/>
                </a:ext>
              </a:extLst>
            </p:cNvPr>
            <p:cNvSpPr txBox="1"/>
            <p:nvPr/>
          </p:nvSpPr>
          <p:spPr>
            <a:xfrm>
              <a:off x="10509281" y="5415752"/>
              <a:ext cx="6189441" cy="738664"/>
            </a:xfrm>
            <a:prstGeom prst="rect">
              <a:avLst/>
            </a:prstGeom>
            <a:noFill/>
          </p:spPr>
          <p:txBody>
            <a:bodyPr wrap="square">
              <a:spAutoFit/>
            </a:bodyPr>
            <a:lstStyle/>
            <a:p>
              <a:pPr algn="just"/>
              <a:r>
                <a:rPr lang="en-US" sz="4200" dirty="0" err="1">
                  <a:latin typeface="Arial" panose="020B0604020202020204" pitchFamily="34" charset="0"/>
                  <a:cs typeface="Arial" panose="020B0604020202020204" pitchFamily="34" charset="0"/>
                </a:rPr>
                <a:t>Nguyên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a:t>
              </a:r>
            </a:p>
          </p:txBody>
        </p:sp>
      </p:grpSp>
      <p:grpSp>
        <p:nvGrpSpPr>
          <p:cNvPr id="46" name="Group 45">
            <a:extLst>
              <a:ext uri="{FF2B5EF4-FFF2-40B4-BE49-F238E27FC236}">
                <a16:creationId xmlns:a16="http://schemas.microsoft.com/office/drawing/2014/main" id="{9CC51491-6AA0-BF8D-211A-012996BE56C4}"/>
              </a:ext>
            </a:extLst>
          </p:cNvPr>
          <p:cNvGrpSpPr/>
          <p:nvPr/>
        </p:nvGrpSpPr>
        <p:grpSpPr>
          <a:xfrm>
            <a:off x="1681691" y="7422708"/>
            <a:ext cx="7289950" cy="2229549"/>
            <a:chOff x="1854050" y="7497590"/>
            <a:chExt cx="7289950" cy="2229549"/>
          </a:xfrm>
        </p:grpSpPr>
        <p:grpSp>
          <p:nvGrpSpPr>
            <p:cNvPr id="47" name="Group 22">
              <a:extLst>
                <a:ext uri="{FF2B5EF4-FFF2-40B4-BE49-F238E27FC236}">
                  <a16:creationId xmlns:a16="http://schemas.microsoft.com/office/drawing/2014/main" id="{245D5A2E-6BB2-CC38-8475-4A742DC65906}"/>
                </a:ext>
              </a:extLst>
            </p:cNvPr>
            <p:cNvGrpSpPr/>
            <p:nvPr/>
          </p:nvGrpSpPr>
          <p:grpSpPr>
            <a:xfrm>
              <a:off x="1854050" y="7497590"/>
              <a:ext cx="7289950" cy="2229549"/>
              <a:chOff x="-46788" y="-38100"/>
              <a:chExt cx="1919987" cy="587206"/>
            </a:xfrm>
          </p:grpSpPr>
          <p:sp>
            <p:nvSpPr>
              <p:cNvPr id="49" name="Freeform 23">
                <a:extLst>
                  <a:ext uri="{FF2B5EF4-FFF2-40B4-BE49-F238E27FC236}">
                    <a16:creationId xmlns:a16="http://schemas.microsoft.com/office/drawing/2014/main" id="{FBB6A062-941D-D1D2-E6BB-826EA194B7A3}"/>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0" name="TextBox 24">
                <a:extLst>
                  <a:ext uri="{FF2B5EF4-FFF2-40B4-BE49-F238E27FC236}">
                    <a16:creationId xmlns:a16="http://schemas.microsoft.com/office/drawing/2014/main" id="{3821FA90-0479-D523-2D0F-17BD2C80A1B3}"/>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48" name="TextBox 47">
              <a:extLst>
                <a:ext uri="{FF2B5EF4-FFF2-40B4-BE49-F238E27FC236}">
                  <a16:creationId xmlns:a16="http://schemas.microsoft.com/office/drawing/2014/main" id="{7C18A46D-AB7F-A919-9A9C-1A2D6B66A1D4}"/>
                </a:ext>
              </a:extLst>
            </p:cNvPr>
            <p:cNvSpPr txBox="1"/>
            <p:nvPr/>
          </p:nvSpPr>
          <p:spPr>
            <a:xfrm>
              <a:off x="2514599" y="7997068"/>
              <a:ext cx="6428478" cy="942053"/>
            </a:xfrm>
            <a:prstGeom prst="rect">
              <a:avLst/>
            </a:prstGeom>
            <a:noFill/>
          </p:spPr>
          <p:txBody>
            <a:bodyPr wrap="square">
              <a:spAutoFit/>
            </a:bodyPr>
            <a:lstStyle/>
            <a:p>
              <a:pPr algn="just">
                <a:lnSpc>
                  <a:spcPct val="150000"/>
                </a:lnSpc>
              </a:pPr>
              <a:r>
                <a:rPr lang="en-US" sz="4200" dirty="0" err="1">
                  <a:effectLst/>
                  <a:latin typeface="Arial" panose="020B0604020202020204" pitchFamily="34" charset="0"/>
                  <a:ea typeface="Calibri" panose="020F0502020204030204" pitchFamily="34" charset="0"/>
                  <a:cs typeface="Arial" panose="020B0604020202020204" pitchFamily="34" charset="0"/>
                </a:rPr>
                <a:t>Phân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tử</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nguyên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tử</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C1DCCA28-98DA-A1ED-16D6-21141B7AFD59}"/>
              </a:ext>
            </a:extLst>
          </p:cNvPr>
          <p:cNvGrpSpPr/>
          <p:nvPr/>
        </p:nvGrpSpPr>
        <p:grpSpPr>
          <a:xfrm>
            <a:off x="10153069" y="7422708"/>
            <a:ext cx="7289950" cy="2229549"/>
            <a:chOff x="9798312" y="7497590"/>
            <a:chExt cx="7289950" cy="2229549"/>
          </a:xfrm>
        </p:grpSpPr>
        <p:grpSp>
          <p:nvGrpSpPr>
            <p:cNvPr id="52" name="Group 22">
              <a:extLst>
                <a:ext uri="{FF2B5EF4-FFF2-40B4-BE49-F238E27FC236}">
                  <a16:creationId xmlns:a16="http://schemas.microsoft.com/office/drawing/2014/main" id="{0F478396-0F33-94E5-2E3E-094975982CE6}"/>
                </a:ext>
              </a:extLst>
            </p:cNvPr>
            <p:cNvGrpSpPr/>
            <p:nvPr/>
          </p:nvGrpSpPr>
          <p:grpSpPr>
            <a:xfrm>
              <a:off x="9798312" y="7497590"/>
              <a:ext cx="7289950" cy="2229549"/>
              <a:chOff x="-46788" y="-38100"/>
              <a:chExt cx="1919987" cy="587206"/>
            </a:xfrm>
          </p:grpSpPr>
          <p:sp>
            <p:nvSpPr>
              <p:cNvPr id="54" name="Freeform 23">
                <a:extLst>
                  <a:ext uri="{FF2B5EF4-FFF2-40B4-BE49-F238E27FC236}">
                    <a16:creationId xmlns:a16="http://schemas.microsoft.com/office/drawing/2014/main" id="{A315F2B0-72FE-8B06-8EB3-4B848FE2B477}"/>
                  </a:ext>
                </a:extLst>
              </p:cNvPr>
              <p:cNvSpPr/>
              <p:nvPr/>
            </p:nvSpPr>
            <p:spPr>
              <a:xfrm>
                <a:off x="-46788" y="-1905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55" name="TextBox 24">
                <a:extLst>
                  <a:ext uri="{FF2B5EF4-FFF2-40B4-BE49-F238E27FC236}">
                    <a16:creationId xmlns:a16="http://schemas.microsoft.com/office/drawing/2014/main" id="{11EE028A-6C06-1475-3D2B-ABB89226CBE8}"/>
                  </a:ext>
                </a:extLst>
              </p:cNvPr>
              <p:cNvSpPr txBox="1"/>
              <p:nvPr/>
            </p:nvSpPr>
            <p:spPr>
              <a:xfrm>
                <a:off x="0" y="-38100"/>
                <a:ext cx="1873199" cy="587206"/>
              </a:xfrm>
              <a:prstGeom prst="rect">
                <a:avLst/>
              </a:prstGeom>
            </p:spPr>
            <p:txBody>
              <a:bodyPr lIns="50800" tIns="50800" rIns="50800" bIns="50800" rtlCol="0" anchor="ctr"/>
              <a:lstStyle/>
              <a:p>
                <a:pPr algn="ctr">
                  <a:lnSpc>
                    <a:spcPts val="2659"/>
                  </a:lnSpc>
                </a:pPr>
                <a:endParaRPr sz="4200"/>
              </a:p>
            </p:txBody>
          </p:sp>
        </p:grpSp>
        <p:sp>
          <p:nvSpPr>
            <p:cNvPr id="53" name="TextBox 52">
              <a:extLst>
                <a:ext uri="{FF2B5EF4-FFF2-40B4-BE49-F238E27FC236}">
                  <a16:creationId xmlns:a16="http://schemas.microsoft.com/office/drawing/2014/main" id="{71A52D84-C4A9-6700-60E5-85FE75E39643}"/>
                </a:ext>
              </a:extLst>
            </p:cNvPr>
            <p:cNvSpPr txBox="1"/>
            <p:nvPr/>
          </p:nvSpPr>
          <p:spPr>
            <a:xfrm>
              <a:off x="10509281" y="8243032"/>
              <a:ext cx="6401332" cy="738664"/>
            </a:xfrm>
            <a:prstGeom prst="rect">
              <a:avLst/>
            </a:prstGeom>
            <a:noFill/>
          </p:spPr>
          <p:txBody>
            <a:bodyPr wrap="square">
              <a:spAutoFit/>
            </a:bodyPr>
            <a:lstStyle/>
            <a:p>
              <a:r>
                <a:rPr lang="en-US" sz="4200" dirty="0" err="1">
                  <a:effectLst/>
                  <a:latin typeface="Arial" panose="020B0604020202020204" pitchFamily="34" charset="0"/>
                  <a:ea typeface="Calibri" panose="020F0502020204030204" pitchFamily="34" charset="0"/>
                  <a:cs typeface="Arial" panose="020B0604020202020204" pitchFamily="34" charset="0"/>
                </a:rPr>
                <a:t>Phân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tử</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hoặc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nguyên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tử</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p:txBody>
        </p:sp>
      </p:grpSp>
      <p:sp>
        <p:nvSpPr>
          <p:cNvPr id="56" name="Rectangle: Rounded Corners 55">
            <a:extLst>
              <a:ext uri="{FF2B5EF4-FFF2-40B4-BE49-F238E27FC236}">
                <a16:creationId xmlns:a16="http://schemas.microsoft.com/office/drawing/2014/main" id="{38150588-3341-5BC7-0076-662A9F11885F}"/>
              </a:ext>
            </a:extLst>
          </p:cNvPr>
          <p:cNvSpPr/>
          <p:nvPr/>
        </p:nvSpPr>
        <p:spPr>
          <a:xfrm>
            <a:off x="9709217" y="7112592"/>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D</a:t>
            </a:r>
          </a:p>
        </p:txBody>
      </p:sp>
      <p:sp>
        <p:nvSpPr>
          <p:cNvPr id="57" name="Rectangle: Rounded Corners 56">
            <a:extLst>
              <a:ext uri="{FF2B5EF4-FFF2-40B4-BE49-F238E27FC236}">
                <a16:creationId xmlns:a16="http://schemas.microsoft.com/office/drawing/2014/main" id="{BDD8AD2E-B07F-935A-348A-CDF460CABC39}"/>
              </a:ext>
            </a:extLst>
          </p:cNvPr>
          <p:cNvSpPr/>
          <p:nvPr/>
        </p:nvSpPr>
        <p:spPr>
          <a:xfrm>
            <a:off x="1226740" y="4305775"/>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A</a:t>
            </a:r>
          </a:p>
        </p:txBody>
      </p:sp>
      <p:sp>
        <p:nvSpPr>
          <p:cNvPr id="58" name="Rectangle: Rounded Corners 57">
            <a:extLst>
              <a:ext uri="{FF2B5EF4-FFF2-40B4-BE49-F238E27FC236}">
                <a16:creationId xmlns:a16="http://schemas.microsoft.com/office/drawing/2014/main" id="{6512CAEF-81D2-A629-8678-3FD8E28051BE}"/>
              </a:ext>
            </a:extLst>
          </p:cNvPr>
          <p:cNvSpPr/>
          <p:nvPr/>
        </p:nvSpPr>
        <p:spPr>
          <a:xfrm>
            <a:off x="1232736" y="7126342"/>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C</a:t>
            </a:r>
          </a:p>
        </p:txBody>
      </p:sp>
      <p:sp>
        <p:nvSpPr>
          <p:cNvPr id="59" name="Rectangle: Rounded Corners 58">
            <a:extLst>
              <a:ext uri="{FF2B5EF4-FFF2-40B4-BE49-F238E27FC236}">
                <a16:creationId xmlns:a16="http://schemas.microsoft.com/office/drawing/2014/main" id="{310D9459-47ED-28C9-B2C1-35880B507E8A}"/>
              </a:ext>
            </a:extLst>
          </p:cNvPr>
          <p:cNvSpPr/>
          <p:nvPr/>
        </p:nvSpPr>
        <p:spPr>
          <a:xfrm>
            <a:off x="9709216" y="4307633"/>
            <a:ext cx="954567" cy="954567"/>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dirty="0">
                <a:solidFill>
                  <a:schemeClr val="bg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55813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6"/>
                                        </p:tgtEl>
                                        <p:attrNameLst>
                                          <p:attrName>fillcolor</p:attrName>
                                        </p:attrNameLst>
                                      </p:cBhvr>
                                      <p:to>
                                        <a:srgbClr val="00B050"/>
                                      </p:to>
                                    </p:animClr>
                                    <p:set>
                                      <p:cBhvr>
                                        <p:cTn id="7" dur="500" fill="hold"/>
                                        <p:tgtEl>
                                          <p:spTgt spid="56"/>
                                        </p:tgtEl>
                                        <p:attrNameLst>
                                          <p:attrName>fill.type</p:attrName>
                                        </p:attrNameLst>
                                      </p:cBhvr>
                                      <p:to>
                                        <p:strVal val="solid"/>
                                      </p:to>
                                    </p:set>
                                    <p:set>
                                      <p:cBhvr>
                                        <p:cTn id="8" dur="500" fill="hold"/>
                                        <p:tgtEl>
                                          <p:spTgt spid="56"/>
                                        </p:tgtEl>
                                        <p:attrNameLst>
                                          <p:attrName>fill.on</p:attrName>
                                        </p:attrNameLst>
                                      </p:cBhvr>
                                      <p:to>
                                        <p:strVal val="tru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56"/>
                                        </p:tgtEl>
                                      </p:cBhvr>
                                    </p:animEffect>
                                    <p:animScale>
                                      <p:cBhvr>
                                        <p:cTn id="11" dur="250" autoRev="1" fill="hold"/>
                                        <p:tgtEl>
                                          <p:spTgt spid="56"/>
                                        </p:tgtEl>
                                      </p:cBhvr>
                                      <p:by x="105000" y="105000"/>
                                    </p:animScale>
                                  </p:childTnLst>
                                </p:cTn>
                              </p:par>
                              <p:par>
                                <p:cTn id="12" presetID="1" presetClass="mediacall" presetSubtype="0" fill="hold" nodeType="withEffect">
                                  <p:stCondLst>
                                    <p:cond delay="0"/>
                                  </p:stCondLst>
                                  <p:childTnLst>
                                    <p:cmd type="call" cmd="playFrom(0.0)">
                                      <p:cBhvr>
                                        <p:cTn id="13" dur="83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5"/>
                </p:tgtEl>
              </p:cMediaNode>
            </p:audio>
          </p:childTnLst>
        </p:cTn>
      </p:par>
    </p:tnLst>
    <p:bldLst>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A115F4E-7CF6-35AE-2F44-1CD464F5D133}"/>
              </a:ext>
            </a:extLst>
          </p:cNvPr>
          <p:cNvSpPr/>
          <p:nvPr/>
        </p:nvSpPr>
        <p:spPr>
          <a:xfrm>
            <a:off x="871105" y="652243"/>
            <a:ext cx="6096000" cy="1066800"/>
          </a:xfrm>
          <a:prstGeom prst="roundRect">
            <a:avLst/>
          </a:prstGeom>
          <a:solidFill>
            <a:srgbClr val="56718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Trắc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nghiệm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đúng</a:t>
            </a:r>
            <a:r>
              <a:rPr lang="en-US" sz="4000" b="1" dirty="0">
                <a:solidFill>
                  <a:schemeClr val="bg1"/>
                </a:solidFill>
                <a:latin typeface="Arial" panose="020B0604020202020204" pitchFamily="34" charset="0"/>
                <a:cs typeface="Arial" panose="020B0604020202020204" pitchFamily="34" charset="0"/>
              </a:rPr>
              <a:t>/</a:t>
            </a:r>
            <a:r>
              <a:rPr lang="en-US" sz="4000" b="1" dirty="0" err="1">
                <a:solidFill>
                  <a:schemeClr val="bg1"/>
                </a:solidFill>
                <a:latin typeface="Arial" panose="020B0604020202020204" pitchFamily="34" charset="0"/>
                <a:cs typeface="Arial" panose="020B0604020202020204" pitchFamily="34" charset="0"/>
              </a:rPr>
              <a:t>sai</a:t>
            </a:r>
            <a:r>
              <a:rPr lang="en-US" sz="4000" b="1" dirty="0">
                <a:solidFill>
                  <a:schemeClr val="bg1"/>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95991EBD-321D-50F2-AA79-9E40E6034B5C}"/>
              </a:ext>
            </a:extLst>
          </p:cNvPr>
          <p:cNvSpPr txBox="1"/>
          <p:nvPr/>
        </p:nvSpPr>
        <p:spPr>
          <a:xfrm>
            <a:off x="7140287" y="831700"/>
            <a:ext cx="9144000" cy="70788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Phát</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phát</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sai</a:t>
            </a:r>
            <a:r>
              <a:rPr kumimoji="0" lang="en-US" sz="40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983E4491-17EC-20F4-88BF-82BB7A97DCCB}"/>
              </a:ext>
            </a:extLst>
          </p:cNvPr>
          <p:cNvGrpSpPr/>
          <p:nvPr/>
        </p:nvGrpSpPr>
        <p:grpSpPr>
          <a:xfrm>
            <a:off x="907473" y="2095500"/>
            <a:ext cx="16473054" cy="7878439"/>
            <a:chOff x="907473" y="2095500"/>
            <a:chExt cx="16473054" cy="7878439"/>
          </a:xfrm>
        </p:grpSpPr>
        <p:sp>
          <p:nvSpPr>
            <p:cNvPr id="4" name="TextBox 3">
              <a:extLst>
                <a:ext uri="{FF2B5EF4-FFF2-40B4-BE49-F238E27FC236}">
                  <a16:creationId xmlns:a16="http://schemas.microsoft.com/office/drawing/2014/main" id="{433A1214-B677-EE50-51FD-A586C0DCB959}"/>
                </a:ext>
              </a:extLst>
            </p:cNvPr>
            <p:cNvSpPr txBox="1"/>
            <p:nvPr/>
          </p:nvSpPr>
          <p:spPr>
            <a:xfrm>
              <a:off x="907473" y="2095500"/>
              <a:ext cx="14488390" cy="7878439"/>
            </a:xfrm>
            <a:prstGeom prst="rect">
              <a:avLst/>
            </a:prstGeom>
            <a:noFill/>
          </p:spPr>
          <p:txBody>
            <a:bodyPr wrap="square">
              <a:spAutoFit/>
            </a:bodyPr>
            <a:lstStyle/>
            <a:p>
              <a:pPr marL="742950" marR="0" indent="-742950" algn="just">
                <a:lnSpc>
                  <a:spcPct val="150000"/>
                </a:lnSpc>
                <a:spcBef>
                  <a:spcPts val="0"/>
                </a:spcBef>
                <a:spcAft>
                  <a:spcPts val="0"/>
                </a:spcAft>
                <a:buFont typeface="+mj-lt"/>
                <a:buAutoNum type="alphaLcParenR"/>
              </a:pP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coi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những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cầu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đàn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hồi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tuyệt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đối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nhỏ</a:t>
              </a:r>
              <a:r>
                <a:rPr lang="en-US" sz="3800" dirty="0">
                  <a:effectLst/>
                  <a:latin typeface="Arial" panose="020B0604020202020204" pitchFamily="34" charset="0"/>
                  <a:ea typeface="Calibri" panose="020F0502020204030204" pitchFamily="34" charset="0"/>
                  <a:cs typeface="Arial" panose="020B0604020202020204" pitchFamily="34" charset="0"/>
                </a:rPr>
                <a:t> so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khoảng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trung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bình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chúng</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marL="742950" marR="0" indent="-742950" algn="just">
                <a:lnSpc>
                  <a:spcPct val="150000"/>
                </a:lnSpc>
                <a:spcBef>
                  <a:spcPts val="0"/>
                </a:spcBef>
                <a:spcAft>
                  <a:spcPts val="0"/>
                </a:spcAft>
                <a:buFont typeface="+mj-lt"/>
                <a:buAutoNum type="alphaLcParenR"/>
              </a:pPr>
              <a:r>
                <a:rPr lang="en-US" sz="3800" dirty="0" err="1">
                  <a:effectLst/>
                  <a:latin typeface="Arial" panose="020B0604020202020204" pitchFamily="34" charset="0"/>
                  <a:ea typeface="Calibri" panose="020F0502020204030204" pitchFamily="34" charset="0"/>
                  <a:cs typeface="Arial" panose="020B0604020202020204" pitchFamily="34" charset="0"/>
                </a:rPr>
                <a:t>Tổng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kể</a:t>
              </a:r>
              <a:r>
                <a:rPr lang="en-US" sz="3800" dirty="0">
                  <a:effectLst/>
                  <a:latin typeface="Arial" panose="020B0604020202020204" pitchFamily="34" charset="0"/>
                  <a:ea typeface="Calibri" panose="020F0502020204030204" pitchFamily="34" charset="0"/>
                  <a:cs typeface="Arial" panose="020B0604020202020204" pitchFamily="34" charset="0"/>
                </a:rPr>
                <a:t> so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bình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chứa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khí</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marL="742950" marR="0" indent="-742950" algn="just">
                <a:lnSpc>
                  <a:spcPct val="150000"/>
                </a:lnSpc>
                <a:spcBef>
                  <a:spcPts val="0"/>
                </a:spcBef>
                <a:spcAft>
                  <a:spcPts val="0"/>
                </a:spcAft>
                <a:buFont typeface="+mj-lt"/>
                <a:buAutoNum type="alphaLcParenR"/>
              </a:pP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lần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chạm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liên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tiếp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chuyển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động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đổi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đều</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marL="742950" marR="0" indent="-742950" algn="just">
                <a:lnSpc>
                  <a:spcPct val="150000"/>
                </a:lnSpc>
                <a:spcBef>
                  <a:spcPts val="0"/>
                </a:spcBef>
                <a:spcAft>
                  <a:spcPts val="0"/>
                </a:spcAft>
                <a:buFont typeface="+mj-lt"/>
                <a:buAutoNum type="alphaLcParenR"/>
              </a:pPr>
              <a:r>
                <a:rPr lang="en-US" sz="3800" dirty="0" err="1">
                  <a:effectLst/>
                  <a:latin typeface="Arial" panose="020B0604020202020204" pitchFamily="34" charset="0"/>
                  <a:ea typeface="Calibri" panose="020F0502020204030204" pitchFamily="34" charset="0"/>
                  <a:cs typeface="Arial" panose="020B0604020202020204" pitchFamily="34" charset="0"/>
                </a:rPr>
                <a:t>Chuyển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động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tuân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theo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định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luật</a:t>
              </a:r>
              <a:r>
                <a:rPr lang="en-US" sz="3800" dirty="0">
                  <a:effectLst/>
                  <a:latin typeface="Arial" panose="020B0604020202020204" pitchFamily="34" charset="0"/>
                  <a:ea typeface="Calibri" panose="020F0502020204030204" pitchFamily="34" charset="0"/>
                  <a:cs typeface="Arial" panose="020B0604020202020204" pitchFamily="34" charset="0"/>
                </a:rPr>
                <a:t> I, II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III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Newton.</a:t>
              </a:r>
            </a:p>
          </p:txBody>
        </p:sp>
        <p:sp>
          <p:nvSpPr>
            <p:cNvPr id="10" name="Rectangle: Rounded Corners 9">
              <a:extLst>
                <a:ext uri="{FF2B5EF4-FFF2-40B4-BE49-F238E27FC236}">
                  <a16:creationId xmlns:a16="http://schemas.microsoft.com/office/drawing/2014/main" id="{54E3BC05-FB61-4866-6D0A-C80417036417}"/>
                </a:ext>
              </a:extLst>
            </p:cNvPr>
            <p:cNvSpPr/>
            <p:nvPr/>
          </p:nvSpPr>
          <p:spPr>
            <a:xfrm>
              <a:off x="16074737" y="2400300"/>
              <a:ext cx="1305790" cy="1305790"/>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38773D9-7005-B2EF-516D-6A88EF097DA3}"/>
                </a:ext>
              </a:extLst>
            </p:cNvPr>
            <p:cNvSpPr/>
            <p:nvPr/>
          </p:nvSpPr>
          <p:spPr>
            <a:xfrm>
              <a:off x="16074737" y="4514850"/>
              <a:ext cx="1305790" cy="1305790"/>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7DB862-8B94-2606-7358-4958685517E7}"/>
                </a:ext>
              </a:extLst>
            </p:cNvPr>
            <p:cNvSpPr/>
            <p:nvPr/>
          </p:nvSpPr>
          <p:spPr>
            <a:xfrm>
              <a:off x="16074737" y="6376554"/>
              <a:ext cx="1305790" cy="1305790"/>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89BC9DB-C857-17ED-CCF4-0AF585C74648}"/>
                </a:ext>
              </a:extLst>
            </p:cNvPr>
            <p:cNvSpPr/>
            <p:nvPr/>
          </p:nvSpPr>
          <p:spPr>
            <a:xfrm>
              <a:off x="16074737" y="8262503"/>
              <a:ext cx="1305790" cy="1305790"/>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06F2588-01CD-1AE6-1403-756558BD7992}"/>
              </a:ext>
            </a:extLst>
          </p:cNvPr>
          <p:cNvSpPr txBox="1"/>
          <p:nvPr/>
        </p:nvSpPr>
        <p:spPr>
          <a:xfrm>
            <a:off x="16413283" y="2637696"/>
            <a:ext cx="628698" cy="830997"/>
          </a:xfrm>
          <a:prstGeom prst="rect">
            <a:avLst/>
          </a:prstGeom>
          <a:noFill/>
        </p:spPr>
        <p:txBody>
          <a:bodyPr wrap="none" rtlCol="0">
            <a:spAutoFit/>
          </a:bodyPr>
          <a:lstStyle/>
          <a:p>
            <a:r>
              <a:rPr lang="en-US" sz="4800" b="1" dirty="0">
                <a:solidFill>
                  <a:srgbClr val="00B050"/>
                </a:solidFill>
                <a:latin typeface="Arial" panose="020B0604020202020204" pitchFamily="34" charset="0"/>
                <a:cs typeface="Arial" panose="020B0604020202020204" pitchFamily="34" charset="0"/>
              </a:rPr>
              <a:t>Đ</a:t>
            </a:r>
          </a:p>
        </p:txBody>
      </p:sp>
      <p:sp>
        <p:nvSpPr>
          <p:cNvPr id="16" name="TextBox 15">
            <a:extLst>
              <a:ext uri="{FF2B5EF4-FFF2-40B4-BE49-F238E27FC236}">
                <a16:creationId xmlns:a16="http://schemas.microsoft.com/office/drawing/2014/main" id="{FBE8087C-FACA-C20C-22F6-FDFF75F5DD82}"/>
              </a:ext>
            </a:extLst>
          </p:cNvPr>
          <p:cNvSpPr txBox="1"/>
          <p:nvPr/>
        </p:nvSpPr>
        <p:spPr>
          <a:xfrm>
            <a:off x="16413283" y="8499899"/>
            <a:ext cx="628698" cy="830997"/>
          </a:xfrm>
          <a:prstGeom prst="rect">
            <a:avLst/>
          </a:prstGeom>
          <a:noFill/>
        </p:spPr>
        <p:txBody>
          <a:bodyPr wrap="none" rtlCol="0">
            <a:spAutoFit/>
          </a:bodyPr>
          <a:lstStyle/>
          <a:p>
            <a:r>
              <a:rPr lang="en-US" sz="4800" b="1" dirty="0">
                <a:solidFill>
                  <a:srgbClr val="00B050"/>
                </a:solidFill>
                <a:latin typeface="Arial" panose="020B0604020202020204" pitchFamily="34" charset="0"/>
                <a:cs typeface="Arial" panose="020B0604020202020204" pitchFamily="34" charset="0"/>
              </a:rPr>
              <a:t>Đ</a:t>
            </a:r>
          </a:p>
        </p:txBody>
      </p:sp>
      <p:sp>
        <p:nvSpPr>
          <p:cNvPr id="17" name="TextBox 16">
            <a:extLst>
              <a:ext uri="{FF2B5EF4-FFF2-40B4-BE49-F238E27FC236}">
                <a16:creationId xmlns:a16="http://schemas.microsoft.com/office/drawing/2014/main" id="{376D4FB6-B539-7095-FD11-5EC89E2FCE4F}"/>
              </a:ext>
            </a:extLst>
          </p:cNvPr>
          <p:cNvSpPr txBox="1"/>
          <p:nvPr/>
        </p:nvSpPr>
        <p:spPr>
          <a:xfrm>
            <a:off x="16413283" y="4752246"/>
            <a:ext cx="595035"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S</a:t>
            </a:r>
          </a:p>
        </p:txBody>
      </p:sp>
      <p:sp>
        <p:nvSpPr>
          <p:cNvPr id="18" name="TextBox 17">
            <a:extLst>
              <a:ext uri="{FF2B5EF4-FFF2-40B4-BE49-F238E27FC236}">
                <a16:creationId xmlns:a16="http://schemas.microsoft.com/office/drawing/2014/main" id="{D179E628-A131-B595-BA10-C8434DEAC700}"/>
              </a:ext>
            </a:extLst>
          </p:cNvPr>
          <p:cNvSpPr txBox="1"/>
          <p:nvPr/>
        </p:nvSpPr>
        <p:spPr>
          <a:xfrm>
            <a:off x="16413283" y="6629400"/>
            <a:ext cx="595035"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9441051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53200" y="-467736"/>
            <a:ext cx="11734804" cy="11077812"/>
            <a:chOff x="0" y="-38100"/>
            <a:chExt cx="2963723" cy="2917613"/>
          </a:xfrm>
        </p:grpSpPr>
        <p:sp>
          <p:nvSpPr>
            <p:cNvPr id="4" name="Freeform 4"/>
            <p:cNvSpPr/>
            <p:nvPr/>
          </p:nvSpPr>
          <p:spPr>
            <a:xfrm>
              <a:off x="0" y="85090"/>
              <a:ext cx="2963723" cy="2709333"/>
            </a:xfrm>
            <a:custGeom>
              <a:avLst/>
              <a:gdLst/>
              <a:ahLst/>
              <a:cxnLst/>
              <a:rect l="l" t="t" r="r" b="b"/>
              <a:pathLst>
                <a:path w="2963723" h="2879513">
                  <a:moveTo>
                    <a:pt x="10320" y="0"/>
                  </a:moveTo>
                  <a:lnTo>
                    <a:pt x="2953403" y="0"/>
                  </a:lnTo>
                  <a:cubicBezTo>
                    <a:pt x="2959102" y="0"/>
                    <a:pt x="2963723" y="4620"/>
                    <a:pt x="2963723" y="10320"/>
                  </a:cubicBezTo>
                  <a:lnTo>
                    <a:pt x="2963723" y="2869193"/>
                  </a:lnTo>
                  <a:cubicBezTo>
                    <a:pt x="2963723" y="2874893"/>
                    <a:pt x="2959102" y="2879513"/>
                    <a:pt x="2953403" y="2879513"/>
                  </a:cubicBezTo>
                  <a:lnTo>
                    <a:pt x="10320" y="2879513"/>
                  </a:lnTo>
                  <a:cubicBezTo>
                    <a:pt x="4620" y="2879513"/>
                    <a:pt x="0" y="2874893"/>
                    <a:pt x="0" y="2869193"/>
                  </a:cubicBezTo>
                  <a:lnTo>
                    <a:pt x="0" y="10320"/>
                  </a:lnTo>
                  <a:cubicBezTo>
                    <a:pt x="0" y="4620"/>
                    <a:pt x="4620" y="0"/>
                    <a:pt x="10320" y="0"/>
                  </a:cubicBezTo>
                  <a:close/>
                </a:path>
              </a:pathLst>
            </a:custGeom>
            <a:solidFill>
              <a:srgbClr val="334951"/>
            </a:solidFill>
          </p:spPr>
          <p:txBody>
            <a:bodyPr/>
            <a:lstStyle/>
            <a:p>
              <a:endParaRPr lang="en-US"/>
            </a:p>
          </p:txBody>
        </p:sp>
        <p:sp>
          <p:nvSpPr>
            <p:cNvPr id="5" name="TextBox 5"/>
            <p:cNvSpPr txBox="1"/>
            <p:nvPr/>
          </p:nvSpPr>
          <p:spPr>
            <a:xfrm>
              <a:off x="0" y="-38100"/>
              <a:ext cx="2963722" cy="2917613"/>
            </a:xfrm>
            <a:prstGeom prst="rect">
              <a:avLst/>
            </a:prstGeom>
          </p:spPr>
          <p:txBody>
            <a:bodyPr lIns="50800" tIns="50800" rIns="50800" bIns="50800" rtlCol="0" anchor="ctr"/>
            <a:lstStyle/>
            <a:p>
              <a:pPr algn="ctr">
                <a:lnSpc>
                  <a:spcPts val="2659"/>
                </a:lnSpc>
              </a:pPr>
              <a:endParaRPr/>
            </a:p>
          </p:txBody>
        </p:sp>
      </p:grpSp>
      <p:sp>
        <p:nvSpPr>
          <p:cNvPr id="12" name="TextBox 11">
            <a:extLst>
              <a:ext uri="{FF2B5EF4-FFF2-40B4-BE49-F238E27FC236}">
                <a16:creationId xmlns:a16="http://schemas.microsoft.com/office/drawing/2014/main" id="{AFA05504-DE96-029D-078F-479154B2B477}"/>
              </a:ext>
            </a:extLst>
          </p:cNvPr>
          <p:cNvSpPr txBox="1"/>
          <p:nvPr/>
        </p:nvSpPr>
        <p:spPr>
          <a:xfrm>
            <a:off x="7208520" y="988159"/>
            <a:ext cx="10543550" cy="3850541"/>
          </a:xfrm>
          <a:prstGeom prst="rect">
            <a:avLst/>
          </a:prstGeom>
          <a:noFill/>
        </p:spPr>
        <p:txBody>
          <a:bodyPr wrap="square">
            <a:spAutoFit/>
          </a:bodyPr>
          <a:lstStyle/>
          <a:p>
            <a:pPr algn="just">
              <a:lnSpc>
                <a:spcPct val="150000"/>
              </a:lnSpc>
            </a:pPr>
            <a:r>
              <a:rPr lang="vi-VN" sz="4200" dirty="0">
                <a:solidFill>
                  <a:schemeClr val="bg1"/>
                </a:solidFill>
                <a:latin typeface="Arial" panose="020B0604020202020204" pitchFamily="34" charset="0"/>
                <a:cs typeface="Arial" panose="020B0604020202020204" pitchFamily="34" charset="0"/>
              </a:rPr>
              <a:t>Có ý kiến cho rằng: </a:t>
            </a:r>
            <a:r>
              <a:rPr lang="en-US" sz="4200" dirty="0">
                <a:solidFill>
                  <a:schemeClr val="bg1"/>
                </a:solidFill>
                <a:latin typeface="Arial" panose="020B0604020202020204" pitchFamily="34" charset="0"/>
                <a:cs typeface="Arial" panose="020B0604020202020204" pitchFamily="34" charset="0"/>
              </a:rPr>
              <a:t>“</a:t>
            </a:r>
            <a:r>
              <a:rPr lang="vi-VN" sz="4200" dirty="0">
                <a:solidFill>
                  <a:schemeClr val="bg1"/>
                </a:solidFill>
                <a:latin typeface="Arial" panose="020B0604020202020204" pitchFamily="34" charset="0"/>
                <a:cs typeface="Arial" panose="020B0604020202020204" pitchFamily="34" charset="0"/>
              </a:rPr>
              <a:t>Bong bóng khí có dạng hình cầu chứng tỏ không có phương ưu tiên trong chuyển động của các phân tử khí.</a:t>
            </a:r>
            <a:r>
              <a:rPr lang="en-US" sz="4200" dirty="0">
                <a:solidFill>
                  <a:schemeClr val="bg1"/>
                </a:solidFill>
                <a:latin typeface="Arial" panose="020B0604020202020204" pitchFamily="34" charset="0"/>
                <a:cs typeface="Arial" panose="020B0604020202020204" pitchFamily="34" charset="0"/>
              </a:rPr>
              <a:t>”</a:t>
            </a:r>
            <a:r>
              <a:rPr lang="vi-VN" sz="4200" dirty="0">
                <a:solidFill>
                  <a:schemeClr val="bg1"/>
                </a:solidFill>
                <a:latin typeface="Arial" panose="020B0604020202020204" pitchFamily="34" charset="0"/>
                <a:cs typeface="Arial" panose="020B0604020202020204" pitchFamily="34" charset="0"/>
              </a:rPr>
              <a:t> Ý kiến này có đúng không? Vì sao?</a:t>
            </a:r>
            <a:endParaRPr lang="en-US" sz="4200" dirty="0">
              <a:solidFill>
                <a:schemeClr val="bg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FDDEE8CE-607E-9F4C-C278-F9D03938AD8E}"/>
              </a:ext>
            </a:extLst>
          </p:cNvPr>
          <p:cNvGrpSpPr/>
          <p:nvPr/>
        </p:nvGrpSpPr>
        <p:grpSpPr>
          <a:xfrm>
            <a:off x="535930" y="800100"/>
            <a:ext cx="5511875" cy="4038600"/>
            <a:chOff x="535930" y="800100"/>
            <a:chExt cx="5511875" cy="4038600"/>
          </a:xfrm>
        </p:grpSpPr>
        <p:pic>
          <p:nvPicPr>
            <p:cNvPr id="14" name="Picture 13">
              <a:extLst>
                <a:ext uri="{FF2B5EF4-FFF2-40B4-BE49-F238E27FC236}">
                  <a16:creationId xmlns:a16="http://schemas.microsoft.com/office/drawing/2014/main" id="{11CDF4D5-BCD1-FE02-54F6-A755066728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930" y="800100"/>
              <a:ext cx="5511875" cy="4038600"/>
            </a:xfrm>
            <a:prstGeom prst="rect">
              <a:avLst/>
            </a:prstGeom>
          </p:spPr>
        </p:pic>
        <p:sp>
          <p:nvSpPr>
            <p:cNvPr id="15" name="TextBox 14">
              <a:extLst>
                <a:ext uri="{FF2B5EF4-FFF2-40B4-BE49-F238E27FC236}">
                  <a16:creationId xmlns:a16="http://schemas.microsoft.com/office/drawing/2014/main" id="{14B2AF27-EFEF-30A0-3EC1-8B041BD1CEEF}"/>
                </a:ext>
              </a:extLst>
            </p:cNvPr>
            <p:cNvSpPr txBox="1"/>
            <p:nvPr/>
          </p:nvSpPr>
          <p:spPr>
            <a:xfrm>
              <a:off x="943307" y="2552700"/>
              <a:ext cx="4697120" cy="1107996"/>
            </a:xfrm>
            <a:prstGeom prst="rect">
              <a:avLst/>
            </a:prstGeom>
            <a:noFill/>
          </p:spPr>
          <p:txBody>
            <a:bodyPr wrap="none" rtlCol="0">
              <a:spAutoFit/>
            </a:bodyPr>
            <a:lstStyle/>
            <a:p>
              <a:pPr algn="ctr"/>
              <a:r>
                <a:rPr lang="en-US" sz="6600" b="1" dirty="0">
                  <a:solidFill>
                    <a:srgbClr val="DA6325"/>
                  </a:solidFill>
                  <a:latin typeface="Arial" panose="020B0604020202020204" pitchFamily="34" charset="0"/>
                  <a:cs typeface="Arial" panose="020B0604020202020204" pitchFamily="34" charset="0"/>
                </a:rPr>
                <a:t>VẬN DỤNG</a:t>
              </a:r>
            </a:p>
          </p:txBody>
        </p:sp>
      </p:grpSp>
      <p:pic>
        <p:nvPicPr>
          <p:cNvPr id="13" name="Picture 12">
            <a:extLst>
              <a:ext uri="{FF2B5EF4-FFF2-40B4-BE49-F238E27FC236}">
                <a16:creationId xmlns:a16="http://schemas.microsoft.com/office/drawing/2014/main" id="{3FC329FD-54AF-C585-A1A3-1F583C04D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195" y="6064072"/>
            <a:ext cx="6934200" cy="4222928"/>
          </a:xfrm>
          <a:prstGeom prst="rect">
            <a:avLst/>
          </a:prstGeom>
        </p:spPr>
      </p:pic>
      <p:pic>
        <p:nvPicPr>
          <p:cNvPr id="17" name="Picture 16">
            <a:extLst>
              <a:ext uri="{FF2B5EF4-FFF2-40B4-BE49-F238E27FC236}">
                <a16:creationId xmlns:a16="http://schemas.microsoft.com/office/drawing/2014/main" id="{A289C003-7436-C464-F985-61E5C71EF235}"/>
              </a:ext>
            </a:extLst>
          </p:cNvPr>
          <p:cNvPicPr>
            <a:picLocks noChangeAspect="1"/>
          </p:cNvPicPr>
          <p:nvPr/>
        </p:nvPicPr>
        <p:blipFill>
          <a:blip r:embed="rId4"/>
          <a:stretch>
            <a:fillRect/>
          </a:stretch>
        </p:blipFill>
        <p:spPr>
          <a:xfrm>
            <a:off x="210015" y="6413145"/>
            <a:ext cx="7082321" cy="4196931"/>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8C56DA-01F6-A860-EA66-F07785176F0A}"/>
              </a:ext>
            </a:extLst>
          </p:cNvPr>
          <p:cNvGrpSpPr/>
          <p:nvPr/>
        </p:nvGrpSpPr>
        <p:grpSpPr>
          <a:xfrm>
            <a:off x="7448550" y="882642"/>
            <a:ext cx="3390900" cy="2067079"/>
            <a:chOff x="1039091" y="757438"/>
            <a:chExt cx="2971800" cy="1802708"/>
          </a:xfrm>
        </p:grpSpPr>
        <p:pic>
          <p:nvPicPr>
            <p:cNvPr id="3" name="Picture 2">
              <a:extLst>
                <a:ext uri="{FF2B5EF4-FFF2-40B4-BE49-F238E27FC236}">
                  <a16:creationId xmlns:a16="http://schemas.microsoft.com/office/drawing/2014/main" id="{7F16209D-D57B-FA46-EDE4-38614E0A204F}"/>
                </a:ext>
              </a:extLst>
            </p:cNvPr>
            <p:cNvPicPr>
              <a:picLocks noChangeAspect="1"/>
            </p:cNvPicPr>
            <p:nvPr/>
          </p:nvPicPr>
          <p:blipFill>
            <a:blip r:embed="rId2">
              <a:duotone>
                <a:schemeClr val="accent5">
                  <a:shade val="45000"/>
                  <a:satMod val="135000"/>
                </a:schemeClr>
                <a:prstClr val="white"/>
              </a:duotone>
            </a:blip>
            <a:stretch>
              <a:fillRect/>
            </a:stretch>
          </p:blipFill>
          <p:spPr>
            <a:xfrm>
              <a:off x="1039091" y="757438"/>
              <a:ext cx="2971800" cy="1802708"/>
            </a:xfrm>
            <a:prstGeom prst="rect">
              <a:avLst/>
            </a:prstGeom>
          </p:spPr>
        </p:pic>
        <p:sp>
          <p:nvSpPr>
            <p:cNvPr id="4" name="TextBox 3">
              <a:extLst>
                <a:ext uri="{FF2B5EF4-FFF2-40B4-BE49-F238E27FC236}">
                  <a16:creationId xmlns:a16="http://schemas.microsoft.com/office/drawing/2014/main" id="{B4E5A45D-7D7C-915A-0E0E-57EA11AD5954}"/>
                </a:ext>
              </a:extLst>
            </p:cNvPr>
            <p:cNvSpPr txBox="1"/>
            <p:nvPr/>
          </p:nvSpPr>
          <p:spPr>
            <a:xfrm>
              <a:off x="1039091" y="1061353"/>
              <a:ext cx="2971800" cy="644192"/>
            </a:xfrm>
            <a:prstGeom prst="rect">
              <a:avLst/>
            </a:prstGeom>
            <a:noFill/>
          </p:spPr>
          <p:txBody>
            <a:bodyPr wrap="square" rtlCol="0" anchor="ctr">
              <a:spAutoFit/>
            </a:bodyPr>
            <a:lstStyle/>
            <a:p>
              <a:pPr algn="ctr"/>
              <a:r>
                <a:rPr lang="en-US" sz="4200" b="1" dirty="0" err="1">
                  <a:latin typeface="Arial" panose="020B0604020202020204" pitchFamily="34" charset="0"/>
                  <a:cs typeface="Arial" panose="020B0604020202020204" pitchFamily="34" charset="0"/>
                </a:rPr>
                <a:t>Giải</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thích</a:t>
              </a:r>
              <a:endParaRPr lang="en-US" sz="4200" b="1" dirty="0">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D154A8C3-D234-3BD2-1C5D-5C060331E8C7}"/>
              </a:ext>
            </a:extLst>
          </p:cNvPr>
          <p:cNvPicPr>
            <a:picLocks noChangeAspect="1"/>
          </p:cNvPicPr>
          <p:nvPr/>
        </p:nvPicPr>
        <p:blipFill>
          <a:blip r:embed="rId3"/>
          <a:stretch>
            <a:fillRect/>
          </a:stretch>
        </p:blipFill>
        <p:spPr>
          <a:xfrm rot="19441557" flipH="1">
            <a:off x="16693821" y="2018435"/>
            <a:ext cx="1219900" cy="813267"/>
          </a:xfrm>
          <a:prstGeom prst="rect">
            <a:avLst/>
          </a:prstGeom>
        </p:spPr>
      </p:pic>
      <p:pic>
        <p:nvPicPr>
          <p:cNvPr id="6" name="Picture 5">
            <a:extLst>
              <a:ext uri="{FF2B5EF4-FFF2-40B4-BE49-F238E27FC236}">
                <a16:creationId xmlns:a16="http://schemas.microsoft.com/office/drawing/2014/main" id="{CFE5A58B-9C86-678B-2D7E-53AD14B84DFF}"/>
              </a:ext>
            </a:extLst>
          </p:cNvPr>
          <p:cNvPicPr>
            <a:picLocks noChangeAspect="1"/>
          </p:cNvPicPr>
          <p:nvPr/>
        </p:nvPicPr>
        <p:blipFill>
          <a:blip r:embed="rId4"/>
          <a:stretch>
            <a:fillRect/>
          </a:stretch>
        </p:blipFill>
        <p:spPr>
          <a:xfrm rot="4347072">
            <a:off x="12148140" y="8605683"/>
            <a:ext cx="1337384" cy="845997"/>
          </a:xfrm>
          <a:prstGeom prst="rect">
            <a:avLst/>
          </a:prstGeom>
          <a:noFill/>
        </p:spPr>
      </p:pic>
      <p:pic>
        <p:nvPicPr>
          <p:cNvPr id="7" name="Picture 6">
            <a:extLst>
              <a:ext uri="{FF2B5EF4-FFF2-40B4-BE49-F238E27FC236}">
                <a16:creationId xmlns:a16="http://schemas.microsoft.com/office/drawing/2014/main" id="{4776764F-AE3E-8ADD-4ACF-41C71C763B83}"/>
              </a:ext>
            </a:extLst>
          </p:cNvPr>
          <p:cNvPicPr>
            <a:picLocks noChangeAspect="1"/>
          </p:cNvPicPr>
          <p:nvPr/>
        </p:nvPicPr>
        <p:blipFill>
          <a:blip r:embed="rId5"/>
          <a:stretch>
            <a:fillRect/>
          </a:stretch>
        </p:blipFill>
        <p:spPr>
          <a:xfrm rot="19989504">
            <a:off x="14036483" y="572861"/>
            <a:ext cx="882129" cy="956806"/>
          </a:xfrm>
          <a:prstGeom prst="rect">
            <a:avLst/>
          </a:prstGeom>
        </p:spPr>
      </p:pic>
      <p:sp>
        <p:nvSpPr>
          <p:cNvPr id="9" name="TextBox 8">
            <a:extLst>
              <a:ext uri="{FF2B5EF4-FFF2-40B4-BE49-F238E27FC236}">
                <a16:creationId xmlns:a16="http://schemas.microsoft.com/office/drawing/2014/main" id="{838D3382-FBF0-5695-3FF4-AA4E5169A2AB}"/>
              </a:ext>
            </a:extLst>
          </p:cNvPr>
          <p:cNvSpPr txBox="1"/>
          <p:nvPr/>
        </p:nvSpPr>
        <p:spPr>
          <a:xfrm>
            <a:off x="887469" y="3007377"/>
            <a:ext cx="11100934" cy="644157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Nếu chuyển động của các phân tử khí có phương ưu tiên thì các phân tử sẽ va chạm với thành bong bóng theo phương đó nhiều nhất. Khi đó</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dirty="0">
                <a:latin typeface="Arial" panose="020B0604020202020204" pitchFamily="34" charset="0"/>
                <a:cs typeface="Arial" panose="020B0604020202020204" pitchFamily="34" charset="0"/>
              </a:rPr>
              <a:t>H</a:t>
            </a:r>
            <a:r>
              <a:rPr lang="vi-VN" sz="4000" dirty="0">
                <a:latin typeface="Arial" panose="020B0604020202020204" pitchFamily="34" charset="0"/>
                <a:cs typeface="Arial" panose="020B0604020202020204" pitchFamily="34" charset="0"/>
              </a:rPr>
              <a:t>oặc bong bóng sẽ vỡ do thành bong bóng bị tác động tập trung theo một phương</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dirty="0">
                <a:latin typeface="Arial" panose="020B0604020202020204" pitchFamily="34" charset="0"/>
                <a:cs typeface="Arial" panose="020B0604020202020204" pitchFamily="34" charset="0"/>
              </a:rPr>
              <a:t>H</a:t>
            </a:r>
            <a:r>
              <a:rPr lang="vi-VN" sz="4000" dirty="0">
                <a:latin typeface="Arial" panose="020B0604020202020204" pitchFamily="34" charset="0"/>
                <a:cs typeface="Arial" panose="020B0604020202020204" pitchFamily="34" charset="0"/>
              </a:rPr>
              <a:t>oặc bong bóng sẽ không có dạng hình cầu.</a:t>
            </a:r>
            <a:endParaRPr lang="en-US" sz="40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0EC8EA8-E817-7488-FC63-7E90647A0F1B}"/>
              </a:ext>
            </a:extLst>
          </p:cNvPr>
          <p:cNvGrpSpPr/>
          <p:nvPr/>
        </p:nvGrpSpPr>
        <p:grpSpPr>
          <a:xfrm>
            <a:off x="762000" y="0"/>
            <a:ext cx="3039253" cy="3039253"/>
            <a:chOff x="2590800" y="1583832"/>
            <a:chExt cx="3612906" cy="3612906"/>
          </a:xfrm>
        </p:grpSpPr>
        <p:sp>
          <p:nvSpPr>
            <p:cNvPr id="12" name="Star: 12 Points 11">
              <a:extLst>
                <a:ext uri="{FF2B5EF4-FFF2-40B4-BE49-F238E27FC236}">
                  <a16:creationId xmlns:a16="http://schemas.microsoft.com/office/drawing/2014/main" id="{AD3991FF-05BC-E186-5573-619EB32E8DCB}"/>
                </a:ext>
              </a:extLst>
            </p:cNvPr>
            <p:cNvSpPr/>
            <p:nvPr/>
          </p:nvSpPr>
          <p:spPr>
            <a:xfrm>
              <a:off x="2590800" y="1583832"/>
              <a:ext cx="3612906" cy="3612906"/>
            </a:xfrm>
            <a:prstGeom prst="star12">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5D3803-9098-796D-EEB4-1793B458B2D1}"/>
                </a:ext>
              </a:extLst>
            </p:cNvPr>
            <p:cNvSpPr txBox="1"/>
            <p:nvPr/>
          </p:nvSpPr>
          <p:spPr>
            <a:xfrm>
              <a:off x="3124743" y="2944693"/>
              <a:ext cx="2589838" cy="861049"/>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Đúng</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2EC46652-3D8D-E8F0-69C0-2B5826E74772}"/>
              </a:ext>
            </a:extLst>
          </p:cNvPr>
          <p:cNvPicPr>
            <a:picLocks noChangeAspect="1"/>
          </p:cNvPicPr>
          <p:nvPr/>
        </p:nvPicPr>
        <p:blipFill>
          <a:blip r:embed="rId6">
            <a:extLst>
              <a:ext uri="{28A0092B-C50C-407E-A947-70E740481C1C}">
                <a14:useLocalDpi xmlns:a14="http://schemas.microsoft.com/office/drawing/2010/main" val="0"/>
              </a:ext>
            </a:extLst>
          </a:blip>
          <a:srcRect b="8135"/>
          <a:stretch/>
        </p:blipFill>
        <p:spPr>
          <a:xfrm>
            <a:off x="12585779" y="3464090"/>
            <a:ext cx="5002648" cy="5085220"/>
          </a:xfrm>
          <a:prstGeom prst="ellipse">
            <a:avLst/>
          </a:prstGeom>
        </p:spPr>
      </p:pic>
    </p:spTree>
    <p:extLst>
      <p:ext uri="{BB962C8B-B14F-4D97-AF65-F5344CB8AC3E}">
        <p14:creationId xmlns:p14="http://schemas.microsoft.com/office/powerpoint/2010/main" val="429067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8848E-FEB8-530D-F860-2F9099818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53"/>
            <a:ext cx="18288000" cy="10234894"/>
          </a:xfrm>
          <a:prstGeom prst="rect">
            <a:avLst/>
          </a:prstGeom>
        </p:spPr>
      </p:pic>
      <p:sp>
        <p:nvSpPr>
          <p:cNvPr id="5" name="Rectangle: Rounded Corners 4">
            <a:extLst>
              <a:ext uri="{FF2B5EF4-FFF2-40B4-BE49-F238E27FC236}">
                <a16:creationId xmlns:a16="http://schemas.microsoft.com/office/drawing/2014/main" id="{40D92499-9333-65CB-2290-21A677EA1789}"/>
              </a:ext>
            </a:extLst>
          </p:cNvPr>
          <p:cNvSpPr/>
          <p:nvPr/>
        </p:nvSpPr>
        <p:spPr>
          <a:xfrm>
            <a:off x="-762000" y="647700"/>
            <a:ext cx="5257800" cy="1371600"/>
          </a:xfrm>
          <a:prstGeom prst="roundRect">
            <a:avLst>
              <a:gd name="adj"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Arial" panose="020B0604020202020204" pitchFamily="34" charset="0"/>
                <a:cs typeface="Arial" panose="020B0604020202020204" pitchFamily="34" charset="0"/>
              </a:rPr>
              <a:t>   TỔNG KẾT</a:t>
            </a:r>
          </a:p>
        </p:txBody>
      </p:sp>
      <p:pic>
        <p:nvPicPr>
          <p:cNvPr id="7" name="Picture 6">
            <a:extLst>
              <a:ext uri="{FF2B5EF4-FFF2-40B4-BE49-F238E27FC236}">
                <a16:creationId xmlns:a16="http://schemas.microsoft.com/office/drawing/2014/main" id="{E2305766-4E84-3640-ADDA-038C4B9D8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8200" y="342900"/>
            <a:ext cx="1752600" cy="1938717"/>
          </a:xfrm>
          <a:prstGeom prst="rect">
            <a:avLst/>
          </a:prstGeom>
        </p:spPr>
      </p:pic>
    </p:spTree>
    <p:extLst>
      <p:ext uri="{BB962C8B-B14F-4D97-AF65-F5344CB8AC3E}">
        <p14:creationId xmlns:p14="http://schemas.microsoft.com/office/powerpoint/2010/main" val="20983714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00D8DB16-ED9A-9576-82B0-9D172B79ABCA}"/>
              </a:ext>
            </a:extLst>
          </p:cNvPr>
          <p:cNvGrpSpPr/>
          <p:nvPr/>
        </p:nvGrpSpPr>
        <p:grpSpPr>
          <a:xfrm>
            <a:off x="10237202" y="960812"/>
            <a:ext cx="7112302" cy="3781786"/>
            <a:chOff x="9511359" y="1142286"/>
            <a:chExt cx="7209132" cy="3781786"/>
          </a:xfrm>
        </p:grpSpPr>
        <p:grpSp>
          <p:nvGrpSpPr>
            <p:cNvPr id="17" name="Group 17"/>
            <p:cNvGrpSpPr/>
            <p:nvPr/>
          </p:nvGrpSpPr>
          <p:grpSpPr>
            <a:xfrm>
              <a:off x="9511359" y="1142286"/>
              <a:ext cx="7209132" cy="3781786"/>
              <a:chOff x="0" y="0"/>
              <a:chExt cx="1898701" cy="544775"/>
            </a:xfrm>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solidFill>
                <a:srgbClr val="173A45"/>
              </a:solidFill>
            </p:spPr>
            <p:txBody>
              <a:bodyPr/>
              <a:lstStyle/>
              <a:p>
                <a:endParaRPr lang="en-US"/>
              </a:p>
            </p:txBody>
          </p:sp>
          <p:sp>
            <p:nvSpPr>
              <p:cNvPr id="19" name="TextBox 19"/>
              <p:cNvSpPr txBox="1"/>
              <p:nvPr/>
            </p:nvSpPr>
            <p:spPr>
              <a:xfrm>
                <a:off x="0" y="-38100"/>
                <a:ext cx="1898701" cy="58287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0049027" y="1384521"/>
              <a:ext cx="6133796" cy="3118674"/>
            </a:xfrm>
            <a:prstGeom prst="rect">
              <a:avLst/>
            </a:prstGeom>
          </p:spPr>
          <p:txBody>
            <a:bodyPr wrap="square" lIns="0" tIns="0" rIns="0" bIns="0" rtlCol="0" anchor="t">
              <a:spAutoFit/>
            </a:bodyPr>
            <a:lstStyle/>
            <a:p>
              <a:pPr algn="ctr">
                <a:lnSpc>
                  <a:spcPct val="150000"/>
                </a:lnSpc>
              </a:pPr>
              <a:r>
                <a:rPr lang="en-US" sz="7200" b="1" dirty="0">
                  <a:solidFill>
                    <a:srgbClr val="FBFAF5"/>
                  </a:solidFill>
                  <a:latin typeface="Arial" panose="020B0604020202020204" pitchFamily="34" charset="0"/>
                  <a:ea typeface="Eastman Grotesque Bold"/>
                  <a:cs typeface="Arial" panose="020B0604020202020204" pitchFamily="34" charset="0"/>
                  <a:sym typeface="Eastman Grotesque Bold"/>
                </a:rPr>
                <a:t>HƯỚNG DẪN VỀ NHÀ</a:t>
              </a:r>
            </a:p>
          </p:txBody>
        </p:sp>
      </p:grpSp>
      <p:pic>
        <p:nvPicPr>
          <p:cNvPr id="50" name="Picture 49">
            <a:extLst>
              <a:ext uri="{FF2B5EF4-FFF2-40B4-BE49-F238E27FC236}">
                <a16:creationId xmlns:a16="http://schemas.microsoft.com/office/drawing/2014/main" id="{CF2BD830-FFCA-BCBE-2636-C0B72FC9D092}"/>
              </a:ext>
            </a:extLst>
          </p:cNvPr>
          <p:cNvPicPr>
            <a:picLocks noChangeAspect="1"/>
          </p:cNvPicPr>
          <p:nvPr/>
        </p:nvPicPr>
        <p:blipFill>
          <a:blip r:embed="rId2"/>
          <a:stretch>
            <a:fillRect/>
          </a:stretch>
        </p:blipFill>
        <p:spPr>
          <a:xfrm>
            <a:off x="11529576" y="5544403"/>
            <a:ext cx="5200339" cy="4066384"/>
          </a:xfrm>
          <a:prstGeom prst="rect">
            <a:avLst/>
          </a:prstGeom>
        </p:spPr>
      </p:pic>
      <p:grpSp>
        <p:nvGrpSpPr>
          <p:cNvPr id="5" name="Group 4">
            <a:extLst>
              <a:ext uri="{FF2B5EF4-FFF2-40B4-BE49-F238E27FC236}">
                <a16:creationId xmlns:a16="http://schemas.microsoft.com/office/drawing/2014/main" id="{15C0BAFA-33D9-57C8-C2A6-F137B50F301C}"/>
              </a:ext>
            </a:extLst>
          </p:cNvPr>
          <p:cNvGrpSpPr/>
          <p:nvPr/>
        </p:nvGrpSpPr>
        <p:grpSpPr>
          <a:xfrm>
            <a:off x="921751" y="960812"/>
            <a:ext cx="8705593" cy="2525915"/>
            <a:chOff x="921751" y="960812"/>
            <a:chExt cx="8705593" cy="2525915"/>
          </a:xfrm>
        </p:grpSpPr>
        <p:grpSp>
          <p:nvGrpSpPr>
            <p:cNvPr id="45" name="Group 44">
              <a:extLst>
                <a:ext uri="{FF2B5EF4-FFF2-40B4-BE49-F238E27FC236}">
                  <a16:creationId xmlns:a16="http://schemas.microsoft.com/office/drawing/2014/main" id="{446811A8-8130-57DA-FC13-E05C27D527D0}"/>
                </a:ext>
              </a:extLst>
            </p:cNvPr>
            <p:cNvGrpSpPr/>
            <p:nvPr/>
          </p:nvGrpSpPr>
          <p:grpSpPr>
            <a:xfrm>
              <a:off x="921751" y="960812"/>
              <a:ext cx="8705593" cy="2525915"/>
              <a:chOff x="392572" y="943494"/>
              <a:chExt cx="8705593" cy="2525915"/>
            </a:xfrm>
          </p:grpSpPr>
          <p:grpSp>
            <p:nvGrpSpPr>
              <p:cNvPr id="22" name="Group 22"/>
              <p:cNvGrpSpPr/>
              <p:nvPr/>
            </p:nvGrpSpPr>
            <p:grpSpPr>
              <a:xfrm>
                <a:off x="1019175" y="1239860"/>
                <a:ext cx="8078990" cy="2229549"/>
                <a:chOff x="0" y="-38100"/>
                <a:chExt cx="2127800" cy="587206"/>
              </a:xfrm>
            </p:grpSpPr>
            <p:sp>
              <p:nvSpPr>
                <p:cNvPr id="23" name="Freeform 23"/>
                <p:cNvSpPr/>
                <p:nvPr/>
              </p:nvSpPr>
              <p:spPr>
                <a:xfrm>
                  <a:off x="0" y="0"/>
                  <a:ext cx="2127800"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24" name="TextBox 24"/>
                <p:cNvSpPr txBox="1"/>
                <p:nvPr/>
              </p:nvSpPr>
              <p:spPr>
                <a:xfrm>
                  <a:off x="0" y="-38100"/>
                  <a:ext cx="1873199" cy="587206"/>
                </a:xfrm>
                <a:prstGeom prst="rect">
                  <a:avLst/>
                </a:prstGeom>
              </p:spPr>
              <p:txBody>
                <a:bodyPr lIns="50800" tIns="50800" rIns="50800" bIns="50800" rtlCol="0" anchor="ctr"/>
                <a:lstStyle/>
                <a:p>
                  <a:pPr algn="ctr">
                    <a:lnSpc>
                      <a:spcPts val="2659"/>
                    </a:lnSpc>
                  </a:pPr>
                  <a:endParaRPr/>
                </a:p>
              </p:txBody>
            </p:sp>
          </p:grpSp>
          <p:sp>
            <p:nvSpPr>
              <p:cNvPr id="38" name="Rectangle: Rounded Corners 37">
                <a:extLst>
                  <a:ext uri="{FF2B5EF4-FFF2-40B4-BE49-F238E27FC236}">
                    <a16:creationId xmlns:a16="http://schemas.microsoft.com/office/drawing/2014/main" id="{B0754135-4FDB-260B-8929-1E2B4E1512D7}"/>
                  </a:ext>
                </a:extLst>
              </p:cNvPr>
              <p:cNvSpPr/>
              <p:nvPr/>
            </p:nvSpPr>
            <p:spPr>
              <a:xfrm>
                <a:off x="392572" y="943494"/>
                <a:ext cx="1253206" cy="1253206"/>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latin typeface="Arial" panose="020B0604020202020204" pitchFamily="34" charset="0"/>
                    <a:cs typeface="Arial" panose="020B0604020202020204" pitchFamily="34" charset="0"/>
                  </a:rPr>
                  <a:t>01</a:t>
                </a:r>
              </a:p>
            </p:txBody>
          </p:sp>
        </p:grpSp>
        <p:sp>
          <p:nvSpPr>
            <p:cNvPr id="2" name="TextBox 1">
              <a:extLst>
                <a:ext uri="{FF2B5EF4-FFF2-40B4-BE49-F238E27FC236}">
                  <a16:creationId xmlns:a16="http://schemas.microsoft.com/office/drawing/2014/main" id="{8D650FAE-5C51-8B50-F3D4-83B6C61C79A4}"/>
                </a:ext>
              </a:extLst>
            </p:cNvPr>
            <p:cNvSpPr txBox="1"/>
            <p:nvPr/>
          </p:nvSpPr>
          <p:spPr>
            <a:xfrm>
              <a:off x="2165139" y="2136561"/>
              <a:ext cx="6256841" cy="738664"/>
            </a:xfrm>
            <a:prstGeom prst="rect">
              <a:avLst/>
            </a:prstGeom>
            <a:noFill/>
          </p:spPr>
          <p:txBody>
            <a:bodyPr wrap="none" rtlCol="0">
              <a:spAutoFit/>
            </a:bodyPr>
            <a:lstStyle/>
            <a:p>
              <a:r>
                <a:rPr lang="en-US" sz="4200" dirty="0" err="1">
                  <a:latin typeface="Arial" panose="020B0604020202020204" pitchFamily="34" charset="0"/>
                  <a:cs typeface="Arial" panose="020B0604020202020204" pitchFamily="34" charset="0"/>
                </a:rPr>
                <a:t>Ghi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nhớ</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học</a:t>
              </a:r>
              <a:endParaRPr lang="en-US" sz="4200"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C1447CF-83EF-6B20-C23E-D0AA6C469EE1}"/>
              </a:ext>
            </a:extLst>
          </p:cNvPr>
          <p:cNvGrpSpPr/>
          <p:nvPr/>
        </p:nvGrpSpPr>
        <p:grpSpPr>
          <a:xfrm>
            <a:off x="921751" y="3734210"/>
            <a:ext cx="8705593" cy="2607620"/>
            <a:chOff x="921751" y="3734210"/>
            <a:chExt cx="8705593" cy="2607620"/>
          </a:xfrm>
        </p:grpSpPr>
        <p:grpSp>
          <p:nvGrpSpPr>
            <p:cNvPr id="46" name="Group 45">
              <a:extLst>
                <a:ext uri="{FF2B5EF4-FFF2-40B4-BE49-F238E27FC236}">
                  <a16:creationId xmlns:a16="http://schemas.microsoft.com/office/drawing/2014/main" id="{60032791-AED0-7F5D-21D2-2685C70997BF}"/>
                </a:ext>
              </a:extLst>
            </p:cNvPr>
            <p:cNvGrpSpPr/>
            <p:nvPr/>
          </p:nvGrpSpPr>
          <p:grpSpPr>
            <a:xfrm>
              <a:off x="921751" y="3734210"/>
              <a:ext cx="8705593" cy="2607620"/>
              <a:chOff x="392572" y="3670866"/>
              <a:chExt cx="8705593" cy="2607620"/>
            </a:xfrm>
          </p:grpSpPr>
          <p:grpSp>
            <p:nvGrpSpPr>
              <p:cNvPr id="27" name="Group 27"/>
              <p:cNvGrpSpPr/>
              <p:nvPr/>
            </p:nvGrpSpPr>
            <p:grpSpPr>
              <a:xfrm>
                <a:off x="1019175" y="4048937"/>
                <a:ext cx="8078990" cy="2229549"/>
                <a:chOff x="0" y="-38100"/>
                <a:chExt cx="2127800" cy="587206"/>
              </a:xfrm>
            </p:grpSpPr>
            <p:sp>
              <p:nvSpPr>
                <p:cNvPr id="28" name="Freeform 28"/>
                <p:cNvSpPr/>
                <p:nvPr/>
              </p:nvSpPr>
              <p:spPr>
                <a:xfrm>
                  <a:off x="0" y="0"/>
                  <a:ext cx="2127800"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29" name="TextBox 29"/>
                <p:cNvSpPr txBox="1"/>
                <p:nvPr/>
              </p:nvSpPr>
              <p:spPr>
                <a:xfrm>
                  <a:off x="0" y="-38100"/>
                  <a:ext cx="1873199" cy="587206"/>
                </a:xfrm>
                <a:prstGeom prst="rect">
                  <a:avLst/>
                </a:prstGeom>
              </p:spPr>
              <p:txBody>
                <a:bodyPr lIns="50800" tIns="50800" rIns="50800" bIns="50800" rtlCol="0" anchor="ctr"/>
                <a:lstStyle/>
                <a:p>
                  <a:pPr algn="ctr">
                    <a:lnSpc>
                      <a:spcPts val="2659"/>
                    </a:lnSpc>
                  </a:pPr>
                  <a:endParaRPr/>
                </a:p>
              </p:txBody>
            </p:sp>
          </p:grpSp>
          <p:sp>
            <p:nvSpPr>
              <p:cNvPr id="41" name="Rectangle: Rounded Corners 40">
                <a:extLst>
                  <a:ext uri="{FF2B5EF4-FFF2-40B4-BE49-F238E27FC236}">
                    <a16:creationId xmlns:a16="http://schemas.microsoft.com/office/drawing/2014/main" id="{447F76B4-B821-A312-2304-EE548256C269}"/>
                  </a:ext>
                </a:extLst>
              </p:cNvPr>
              <p:cNvSpPr/>
              <p:nvPr/>
            </p:nvSpPr>
            <p:spPr>
              <a:xfrm>
                <a:off x="392572" y="3670866"/>
                <a:ext cx="1253206" cy="1253206"/>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latin typeface="Arial" panose="020B0604020202020204" pitchFamily="34" charset="0"/>
                    <a:cs typeface="Arial" panose="020B0604020202020204" pitchFamily="34" charset="0"/>
                  </a:rPr>
                  <a:t>02</a:t>
                </a:r>
              </a:p>
            </p:txBody>
          </p:sp>
        </p:grpSp>
        <p:sp>
          <p:nvSpPr>
            <p:cNvPr id="3" name="TextBox 2">
              <a:extLst>
                <a:ext uri="{FF2B5EF4-FFF2-40B4-BE49-F238E27FC236}">
                  <a16:creationId xmlns:a16="http://schemas.microsoft.com/office/drawing/2014/main" id="{68503DEB-3AA9-20AF-39EE-1F6E627A43A6}"/>
                </a:ext>
              </a:extLst>
            </p:cNvPr>
            <p:cNvSpPr txBox="1"/>
            <p:nvPr/>
          </p:nvSpPr>
          <p:spPr>
            <a:xfrm>
              <a:off x="2208960" y="4987416"/>
              <a:ext cx="5572359" cy="738664"/>
            </a:xfrm>
            <a:prstGeom prst="rect">
              <a:avLst/>
            </a:prstGeom>
            <a:noFill/>
          </p:spPr>
          <p:txBody>
            <a:bodyPr wrap="none" rtlCol="0">
              <a:spAutoFit/>
            </a:bodyPr>
            <a:lstStyle/>
            <a:p>
              <a:r>
                <a:rPr lang="en-US" sz="4200" dirty="0" err="1">
                  <a:latin typeface="Arial" panose="020B0604020202020204" pitchFamily="34" charset="0"/>
                  <a:cs typeface="Arial" panose="020B0604020202020204" pitchFamily="34" charset="0"/>
                </a:rPr>
                <a:t>Làm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SBT</a:t>
              </a:r>
            </a:p>
          </p:txBody>
        </p:sp>
      </p:grpSp>
      <p:grpSp>
        <p:nvGrpSpPr>
          <p:cNvPr id="7" name="Group 6">
            <a:extLst>
              <a:ext uri="{FF2B5EF4-FFF2-40B4-BE49-F238E27FC236}">
                <a16:creationId xmlns:a16="http://schemas.microsoft.com/office/drawing/2014/main" id="{3DD2A747-EDA2-88B5-02C9-EF320D9DC395}"/>
              </a:ext>
            </a:extLst>
          </p:cNvPr>
          <p:cNvGrpSpPr/>
          <p:nvPr/>
        </p:nvGrpSpPr>
        <p:grpSpPr>
          <a:xfrm>
            <a:off x="921751" y="6716437"/>
            <a:ext cx="8705597" cy="2490262"/>
            <a:chOff x="921751" y="6716437"/>
            <a:chExt cx="8705597" cy="2490262"/>
          </a:xfrm>
        </p:grpSpPr>
        <p:grpSp>
          <p:nvGrpSpPr>
            <p:cNvPr id="47" name="Group 46">
              <a:extLst>
                <a:ext uri="{FF2B5EF4-FFF2-40B4-BE49-F238E27FC236}">
                  <a16:creationId xmlns:a16="http://schemas.microsoft.com/office/drawing/2014/main" id="{3B3AF341-B3D2-CF5D-4FDE-5B6581E68C7A}"/>
                </a:ext>
              </a:extLst>
            </p:cNvPr>
            <p:cNvGrpSpPr/>
            <p:nvPr/>
          </p:nvGrpSpPr>
          <p:grpSpPr>
            <a:xfrm>
              <a:off x="921751" y="6716437"/>
              <a:ext cx="8705597" cy="2490262"/>
              <a:chOff x="392572" y="6597302"/>
              <a:chExt cx="8705597" cy="2490262"/>
            </a:xfrm>
          </p:grpSpPr>
          <p:grpSp>
            <p:nvGrpSpPr>
              <p:cNvPr id="32" name="Group 32"/>
              <p:cNvGrpSpPr/>
              <p:nvPr/>
            </p:nvGrpSpPr>
            <p:grpSpPr>
              <a:xfrm>
                <a:off x="1019175" y="6858015"/>
                <a:ext cx="8078994" cy="2229549"/>
                <a:chOff x="0" y="-38100"/>
                <a:chExt cx="2127801" cy="587206"/>
              </a:xfrm>
            </p:grpSpPr>
            <p:sp>
              <p:nvSpPr>
                <p:cNvPr id="33" name="Freeform 33"/>
                <p:cNvSpPr/>
                <p:nvPr/>
              </p:nvSpPr>
              <p:spPr>
                <a:xfrm>
                  <a:off x="0" y="0"/>
                  <a:ext cx="2127801"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endParaRPr lang="en-US"/>
                </a:p>
              </p:txBody>
            </p:sp>
            <p:sp>
              <p:nvSpPr>
                <p:cNvPr id="34" name="TextBox 34"/>
                <p:cNvSpPr txBox="1"/>
                <p:nvPr/>
              </p:nvSpPr>
              <p:spPr>
                <a:xfrm>
                  <a:off x="0" y="-38100"/>
                  <a:ext cx="1873199" cy="587206"/>
                </a:xfrm>
                <a:prstGeom prst="rect">
                  <a:avLst/>
                </a:prstGeom>
              </p:spPr>
              <p:txBody>
                <a:bodyPr lIns="50800" tIns="50800" rIns="50800" bIns="50800" rtlCol="0" anchor="ctr"/>
                <a:lstStyle/>
                <a:p>
                  <a:pPr algn="ctr">
                    <a:lnSpc>
                      <a:spcPts val="2659"/>
                    </a:lnSpc>
                  </a:pPr>
                  <a:endParaRPr/>
                </a:p>
              </p:txBody>
            </p:sp>
          </p:grpSp>
          <p:sp>
            <p:nvSpPr>
              <p:cNvPr id="43" name="Rectangle: Rounded Corners 42">
                <a:extLst>
                  <a:ext uri="{FF2B5EF4-FFF2-40B4-BE49-F238E27FC236}">
                    <a16:creationId xmlns:a16="http://schemas.microsoft.com/office/drawing/2014/main" id="{503D4BA1-E869-9594-7F42-CE74DE639546}"/>
                  </a:ext>
                </a:extLst>
              </p:cNvPr>
              <p:cNvSpPr/>
              <p:nvPr/>
            </p:nvSpPr>
            <p:spPr>
              <a:xfrm>
                <a:off x="392572" y="6597302"/>
                <a:ext cx="1253206" cy="1253206"/>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latin typeface="Arial" panose="020B0604020202020204" pitchFamily="34" charset="0"/>
                    <a:cs typeface="Arial" panose="020B0604020202020204" pitchFamily="34" charset="0"/>
                  </a:rPr>
                  <a:t>03</a:t>
                </a:r>
              </a:p>
            </p:txBody>
          </p:sp>
        </p:grpSp>
        <p:sp>
          <p:nvSpPr>
            <p:cNvPr id="4" name="TextBox 3">
              <a:extLst>
                <a:ext uri="{FF2B5EF4-FFF2-40B4-BE49-F238E27FC236}">
                  <a16:creationId xmlns:a16="http://schemas.microsoft.com/office/drawing/2014/main" id="{F81B9CEB-0D31-CD9D-EA0E-3B2B83D15E5E}"/>
                </a:ext>
              </a:extLst>
            </p:cNvPr>
            <p:cNvSpPr txBox="1"/>
            <p:nvPr/>
          </p:nvSpPr>
          <p:spPr>
            <a:xfrm>
              <a:off x="2202665" y="7136149"/>
              <a:ext cx="7112301" cy="1911549"/>
            </a:xfrm>
            <a:prstGeom prst="rect">
              <a:avLst/>
            </a:prstGeom>
            <a:noFill/>
          </p:spPr>
          <p:txBody>
            <a:bodyPr wrap="square" rtlCol="0">
              <a:spAutoFit/>
            </a:bodyPr>
            <a:lstStyle/>
            <a:p>
              <a:pPr algn="just">
                <a:lnSpc>
                  <a:spcPct val="150000"/>
                </a:lnSpc>
              </a:pPr>
              <a:r>
                <a:rPr lang="en-US" sz="4200" dirty="0" err="1">
                  <a:latin typeface="Arial" panose="020B0604020202020204" pitchFamily="34" charset="0"/>
                  <a:cs typeface="Arial" panose="020B0604020202020204" pitchFamily="34" charset="0"/>
                </a:rPr>
                <a:t>Chuẩn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b="1" dirty="0" err="1">
                  <a:solidFill>
                    <a:srgbClr val="173A45"/>
                  </a:solidFill>
                  <a:latin typeface="Arial" panose="020B0604020202020204" pitchFamily="34" charset="0"/>
                  <a:cs typeface="Arial" panose="020B0604020202020204" pitchFamily="34" charset="0"/>
                </a:rPr>
                <a:t>Bài</a:t>
              </a:r>
              <a:r>
                <a:rPr lang="en-US" sz="4200" b="1" dirty="0">
                  <a:solidFill>
                    <a:srgbClr val="173A45"/>
                  </a:solidFill>
                  <a:latin typeface="Arial" panose="020B0604020202020204" pitchFamily="34" charset="0"/>
                  <a:cs typeface="Arial" panose="020B0604020202020204" pitchFamily="34" charset="0"/>
                </a:rPr>
                <a:t> 2: </a:t>
              </a:r>
              <a:r>
                <a:rPr lang="en-US" sz="4200" b="1" dirty="0" err="1">
                  <a:solidFill>
                    <a:srgbClr val="173A45"/>
                  </a:solidFill>
                  <a:latin typeface="Arial" panose="020B0604020202020204" pitchFamily="34" charset="0"/>
                  <a:cs typeface="Arial" panose="020B0604020202020204" pitchFamily="34" charset="0"/>
                </a:rPr>
                <a:t>Phương</a:t>
              </a:r>
              <a:r>
                <a:rPr lang="en-US" sz="4200" b="1" dirty="0">
                  <a:solidFill>
                    <a:srgbClr val="173A45"/>
                  </a:solidFill>
                  <a:latin typeface="Arial" panose="020B0604020202020204" pitchFamily="34" charset="0"/>
                  <a:cs typeface="Arial" panose="020B0604020202020204" pitchFamily="34" charset="0"/>
                </a:rPr>
                <a:t> </a:t>
              </a:r>
              <a:r>
                <a:rPr lang="en-US" sz="4200" b="1" dirty="0" err="1">
                  <a:solidFill>
                    <a:srgbClr val="173A45"/>
                  </a:solidFill>
                  <a:latin typeface="Arial" panose="020B0604020202020204" pitchFamily="34" charset="0"/>
                  <a:cs typeface="Arial" panose="020B0604020202020204" pitchFamily="34" charset="0"/>
                </a:rPr>
                <a:t>trình</a:t>
              </a:r>
              <a:r>
                <a:rPr lang="en-US" sz="4200" b="1" dirty="0">
                  <a:solidFill>
                    <a:srgbClr val="173A45"/>
                  </a:solidFill>
                  <a:latin typeface="Arial" panose="020B0604020202020204" pitchFamily="34" charset="0"/>
                  <a:cs typeface="Arial" panose="020B0604020202020204" pitchFamily="34" charset="0"/>
                </a:rPr>
                <a:t> </a:t>
              </a:r>
              <a:r>
                <a:rPr lang="en-US" sz="4200" b="1" dirty="0" err="1">
                  <a:solidFill>
                    <a:srgbClr val="173A45"/>
                  </a:solidFill>
                  <a:latin typeface="Arial" panose="020B0604020202020204" pitchFamily="34" charset="0"/>
                  <a:cs typeface="Arial" panose="020B0604020202020204" pitchFamily="34" charset="0"/>
                </a:rPr>
                <a:t>trạng</a:t>
              </a:r>
              <a:r>
                <a:rPr lang="en-US" sz="4200" b="1" dirty="0">
                  <a:solidFill>
                    <a:srgbClr val="173A45"/>
                  </a:solidFill>
                  <a:latin typeface="Arial" panose="020B0604020202020204" pitchFamily="34" charset="0"/>
                  <a:cs typeface="Arial" panose="020B0604020202020204" pitchFamily="34" charset="0"/>
                </a:rPr>
                <a:t> </a:t>
              </a:r>
              <a:r>
                <a:rPr lang="en-US" sz="4200" b="1" dirty="0" err="1">
                  <a:solidFill>
                    <a:srgbClr val="173A45"/>
                  </a:solidFill>
                  <a:latin typeface="Arial" panose="020B0604020202020204" pitchFamily="34" charset="0"/>
                  <a:cs typeface="Arial" panose="020B0604020202020204" pitchFamily="34" charset="0"/>
                </a:rPr>
                <a:t>thái</a:t>
              </a:r>
              <a:r>
                <a:rPr lang="en-US" sz="4200" b="1" dirty="0">
                  <a:solidFill>
                    <a:srgbClr val="173A45"/>
                  </a:solidFill>
                  <a:latin typeface="Arial" panose="020B0604020202020204" pitchFamily="34" charset="0"/>
                  <a:cs typeface="Arial" panose="020B0604020202020204" pitchFamily="34" charset="0"/>
                </a:rPr>
                <a:t> </a:t>
              </a:r>
              <a:r>
                <a:rPr lang="en-US" sz="4200" b="1" dirty="0" err="1">
                  <a:solidFill>
                    <a:srgbClr val="173A45"/>
                  </a:solidFill>
                  <a:latin typeface="Arial" panose="020B0604020202020204" pitchFamily="34" charset="0"/>
                  <a:cs typeface="Arial" panose="020B0604020202020204" pitchFamily="34" charset="0"/>
                </a:rPr>
                <a:t>khí</a:t>
              </a:r>
              <a:r>
                <a:rPr lang="en-US" sz="4200" b="1" dirty="0">
                  <a:solidFill>
                    <a:srgbClr val="173A45"/>
                  </a:solidFill>
                  <a:latin typeface="Arial" panose="020B0604020202020204" pitchFamily="34" charset="0"/>
                  <a:cs typeface="Arial" panose="020B0604020202020204" pitchFamily="34" charset="0"/>
                </a:rPr>
                <a:t> </a:t>
              </a:r>
              <a:r>
                <a:rPr lang="en-US" sz="4200" b="1" dirty="0" err="1">
                  <a:solidFill>
                    <a:srgbClr val="173A45"/>
                  </a:solidFill>
                  <a:latin typeface="Arial" panose="020B0604020202020204" pitchFamily="34" charset="0"/>
                  <a:cs typeface="Arial" panose="020B0604020202020204" pitchFamily="34" charset="0"/>
                </a:rPr>
                <a:t>lí</a:t>
              </a:r>
              <a:r>
                <a:rPr lang="en-US" sz="4200" b="1" dirty="0">
                  <a:solidFill>
                    <a:srgbClr val="173A45"/>
                  </a:solidFill>
                  <a:latin typeface="Arial" panose="020B0604020202020204" pitchFamily="34" charset="0"/>
                  <a:cs typeface="Arial" panose="020B0604020202020204" pitchFamily="34" charset="0"/>
                </a:rPr>
                <a:t> </a:t>
              </a:r>
              <a:r>
                <a:rPr lang="en-US" sz="4200" b="1" dirty="0" err="1">
                  <a:solidFill>
                    <a:srgbClr val="173A45"/>
                  </a:solidFill>
                  <a:latin typeface="Arial" panose="020B0604020202020204" pitchFamily="34" charset="0"/>
                  <a:cs typeface="Arial" panose="020B0604020202020204" pitchFamily="34" charset="0"/>
                </a:rPr>
                <a:t>tưởng</a:t>
              </a:r>
              <a:endParaRPr lang="en-US" sz="4200" b="1" dirty="0">
                <a:solidFill>
                  <a:srgbClr val="173A4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88342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64AB"/>
        </a:solidFill>
        <a:effectLst/>
      </p:bgPr>
    </p:bg>
    <p:spTree>
      <p:nvGrpSpPr>
        <p:cNvPr id="1" name=""/>
        <p:cNvGrpSpPr/>
        <p:nvPr/>
      </p:nvGrpSpPr>
      <p:grpSpPr>
        <a:xfrm>
          <a:off x="0" y="0"/>
          <a:ext cx="0" cy="0"/>
          <a:chOff x="0" y="0"/>
          <a:chExt cx="0" cy="0"/>
        </a:xfrm>
      </p:grpSpPr>
      <p:sp>
        <p:nvSpPr>
          <p:cNvPr id="4" name="Freeform 4"/>
          <p:cNvSpPr/>
          <p:nvPr/>
        </p:nvSpPr>
        <p:spPr>
          <a:xfrm>
            <a:off x="1779617" y="2767266"/>
            <a:ext cx="14661620" cy="5663211"/>
          </a:xfrm>
          <a:custGeom>
            <a:avLst/>
            <a:gdLst/>
            <a:ahLst/>
            <a:cxnLst/>
            <a:rect l="l" t="t" r="r" b="b"/>
            <a:pathLst>
              <a:path w="2573888" h="1491545">
                <a:moveTo>
                  <a:pt x="40402" y="0"/>
                </a:moveTo>
                <a:lnTo>
                  <a:pt x="2533486" y="0"/>
                </a:lnTo>
                <a:cubicBezTo>
                  <a:pt x="2555799" y="0"/>
                  <a:pt x="2573888" y="18089"/>
                  <a:pt x="2573888" y="40402"/>
                </a:cubicBezTo>
                <a:lnTo>
                  <a:pt x="2573888" y="1451143"/>
                </a:lnTo>
                <a:cubicBezTo>
                  <a:pt x="2573888" y="1473457"/>
                  <a:pt x="2555799" y="1491545"/>
                  <a:pt x="2533486" y="1491545"/>
                </a:cubicBezTo>
                <a:lnTo>
                  <a:pt x="40402" y="1491545"/>
                </a:lnTo>
                <a:cubicBezTo>
                  <a:pt x="18089" y="1491545"/>
                  <a:pt x="0" y="1473457"/>
                  <a:pt x="0" y="1451143"/>
                </a:cubicBezTo>
                <a:lnTo>
                  <a:pt x="0" y="40402"/>
                </a:lnTo>
                <a:cubicBezTo>
                  <a:pt x="0" y="18089"/>
                  <a:pt x="18089" y="0"/>
                  <a:pt x="40402" y="0"/>
                </a:cubicBezTo>
                <a:close/>
              </a:path>
            </a:pathLst>
          </a:custGeom>
          <a:solidFill>
            <a:srgbClr val="FFFFFF"/>
          </a:solidFill>
        </p:spPr>
        <p:txBody>
          <a:bodyPr/>
          <a:lstStyle/>
          <a:p>
            <a:endParaRPr lang="en-US"/>
          </a:p>
        </p:txBody>
      </p:sp>
      <p:sp>
        <p:nvSpPr>
          <p:cNvPr id="5" name="TextBox 5"/>
          <p:cNvSpPr txBox="1"/>
          <p:nvPr/>
        </p:nvSpPr>
        <p:spPr>
          <a:xfrm>
            <a:off x="1779617" y="2622605"/>
            <a:ext cx="14661620" cy="580787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2269322" y="4063820"/>
            <a:ext cx="13735044"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DA6325"/>
                </a:solidFill>
                <a:effectLst/>
                <a:uLnTx/>
                <a:uFillTx/>
                <a:latin typeface="Arial" panose="020B0604020202020204" pitchFamily="34" charset="0"/>
                <a:ea typeface="Etna Sans Serif"/>
                <a:cs typeface="Arial" panose="020B0604020202020204" pitchFamily="34" charset="0"/>
                <a:sym typeface="Etna Sans Serif"/>
              </a:rPr>
              <a:t>BÀI 1: MÔ HÌNH ĐỘNG HỌC PHÂN TỬ CHẤT KHÍ</a:t>
            </a:r>
          </a:p>
        </p:txBody>
      </p:sp>
      <p:grpSp>
        <p:nvGrpSpPr>
          <p:cNvPr id="14" name="Group 14"/>
          <p:cNvGrpSpPr/>
          <p:nvPr/>
        </p:nvGrpSpPr>
        <p:grpSpPr>
          <a:xfrm>
            <a:off x="16050959" y="3985577"/>
            <a:ext cx="1208341" cy="120834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6179545" y="8260965"/>
            <a:ext cx="1208341" cy="12083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792957" y="8703667"/>
            <a:ext cx="1208341" cy="1208341"/>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6400800" y="8602391"/>
            <a:ext cx="1208341" cy="1208341"/>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40" name="TextBox 4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p:nvPr/>
        </p:nvGrpSpPr>
        <p:grpSpPr>
          <a:xfrm>
            <a:off x="12355723" y="8751853"/>
            <a:ext cx="1208341" cy="1208341"/>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43" name="TextBox 4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4"/>
          <p:cNvGrpSpPr/>
          <p:nvPr/>
        </p:nvGrpSpPr>
        <p:grpSpPr>
          <a:xfrm>
            <a:off x="16503161" y="424530"/>
            <a:ext cx="1208341" cy="1208341"/>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46" name="TextBox 4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Rectangle: Rounded Corners 46">
            <a:extLst>
              <a:ext uri="{FF2B5EF4-FFF2-40B4-BE49-F238E27FC236}">
                <a16:creationId xmlns:a16="http://schemas.microsoft.com/office/drawing/2014/main" id="{69F1980C-AE8C-EB89-CEE5-68A9A216D54B}"/>
              </a:ext>
            </a:extLst>
          </p:cNvPr>
          <p:cNvSpPr/>
          <p:nvPr/>
        </p:nvSpPr>
        <p:spPr>
          <a:xfrm>
            <a:off x="1748655" y="1355697"/>
            <a:ext cx="14641224" cy="2239424"/>
          </a:xfrm>
          <a:prstGeom prst="roundRect">
            <a:avLst/>
          </a:prstGeom>
          <a:solidFill>
            <a:srgbClr val="1264AB"/>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3"/>
          <p:cNvSpPr txBox="1"/>
          <p:nvPr/>
        </p:nvSpPr>
        <p:spPr>
          <a:xfrm>
            <a:off x="2350324" y="1903820"/>
            <a:ext cx="13575476" cy="1176091"/>
          </a:xfrm>
          <a:prstGeom prst="rect">
            <a:avLst/>
          </a:prstGeom>
        </p:spPr>
        <p:txBody>
          <a:bodyPr wrap="square" lIns="0" tIns="0" rIns="0" bIns="0" rtlCol="0" anchor="t">
            <a:spAutoFit/>
          </a:bodyPr>
          <a:lstStyle/>
          <a:p>
            <a:pPr marL="0" marR="0" lvl="0" indent="0" algn="ctr" defTabSz="914400" rtl="0" eaLnBrk="1" fontAlgn="auto" latinLnBrk="0" hangingPunct="1">
              <a:lnSpc>
                <a:spcPts val="9799"/>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Arial" panose="020B0604020202020204" pitchFamily="34" charset="0"/>
                <a:ea typeface="Etna Sans Serif"/>
                <a:cs typeface="Arial" panose="020B0604020202020204" pitchFamily="34" charset="0"/>
                <a:sym typeface="Etna Sans Serif"/>
              </a:rPr>
              <a:t>KHÍ LÍ TƯỞNG</a:t>
            </a:r>
          </a:p>
        </p:txBody>
      </p:sp>
      <p:sp>
        <p:nvSpPr>
          <p:cNvPr id="33" name="Freeform 33"/>
          <p:cNvSpPr/>
          <p:nvPr/>
        </p:nvSpPr>
        <p:spPr>
          <a:xfrm>
            <a:off x="367623" y="0"/>
            <a:ext cx="4153885" cy="415388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34" name="TextBox 34"/>
          <p:cNvSpPr txBox="1"/>
          <p:nvPr/>
        </p:nvSpPr>
        <p:spPr>
          <a:xfrm>
            <a:off x="810582" y="358415"/>
            <a:ext cx="3714250" cy="392853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a:off x="961554" y="5090875"/>
            <a:ext cx="1208341" cy="120834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6325"/>
            </a:solidFill>
            <a:ln w="85725" cap="sq">
              <a:solidFill>
                <a:srgbClr val="FFFFFF"/>
              </a:solidFill>
              <a:prstDash val="solid"/>
              <a:miter/>
            </a:ln>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TextBox 48">
            <a:extLst>
              <a:ext uri="{FF2B5EF4-FFF2-40B4-BE49-F238E27FC236}">
                <a16:creationId xmlns:a16="http://schemas.microsoft.com/office/drawing/2014/main" id="{579820F0-0B2A-FFD9-9CDD-3C30DF78E823}"/>
              </a:ext>
            </a:extLst>
          </p:cNvPr>
          <p:cNvSpPr txBox="1"/>
          <p:nvPr/>
        </p:nvSpPr>
        <p:spPr>
          <a:xfrm>
            <a:off x="363373" y="920257"/>
            <a:ext cx="4153885" cy="2525178"/>
          </a:xfrm>
          <a:prstGeom prst="rect">
            <a:avLst/>
          </a:prstGeom>
          <a:noFill/>
        </p:spPr>
        <p:txBody>
          <a:bodyPr wrap="square">
            <a:spAutoFit/>
          </a:bodyPr>
          <a:lstStyle/>
          <a:p>
            <a:pPr marL="0" marR="0" lvl="0" indent="0" algn="ctr" defTabSz="914400" rtl="0" eaLnBrk="1" fontAlgn="auto" latinLnBrk="0" hangingPunct="1">
              <a:lnSpc>
                <a:spcPts val="9799"/>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Etna Sans Serif"/>
                <a:cs typeface="Arial" panose="020B0604020202020204" pitchFamily="34" charset="0"/>
                <a:sym typeface="Etna Sans Serif"/>
              </a:rPr>
              <a:t>CHỦ ĐỀ 2:</a:t>
            </a:r>
          </a:p>
        </p:txBody>
      </p:sp>
    </p:spTree>
    <p:extLst>
      <p:ext uri="{BB962C8B-B14F-4D97-AF65-F5344CB8AC3E}">
        <p14:creationId xmlns:p14="http://schemas.microsoft.com/office/powerpoint/2010/main" val="4258558364"/>
      </p:ext>
    </p:extLst>
  </p:cSld>
  <p:clrMapOvr>
    <a:masterClrMapping/>
  </p:clrMapOvr>
  <p:transition spd="med">
    <p:plus/>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3" name="TextBox 3"/>
          <p:cNvSpPr txBox="1"/>
          <p:nvPr/>
        </p:nvSpPr>
        <p:spPr>
          <a:xfrm>
            <a:off x="4800600" y="1127568"/>
            <a:ext cx="9229415" cy="1107996"/>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7200" b="1" i="0" u="none" strike="noStrike" kern="1200" cap="none" spc="0" normalizeH="0" baseline="0" noProof="0" dirty="0">
                <a:ln>
                  <a:noFill/>
                </a:ln>
                <a:solidFill>
                  <a:srgbClr val="173A45"/>
                </a:solidFill>
                <a:effectLst/>
                <a:uLnTx/>
                <a:uFillTx/>
                <a:latin typeface="Arial" panose="020B0604020202020204" pitchFamily="34" charset="0"/>
                <a:ea typeface="Etna Sans Serif"/>
                <a:cs typeface="Arial" panose="020B0604020202020204" pitchFamily="34" charset="0"/>
                <a:sym typeface="Etna Sans Serif"/>
              </a:rPr>
              <a:t>NỘI DUNG BÀI HỌC</a:t>
            </a:r>
          </a:p>
        </p:txBody>
      </p:sp>
      <p:pic>
        <p:nvPicPr>
          <p:cNvPr id="45" name="Picture 44">
            <a:extLst>
              <a:ext uri="{FF2B5EF4-FFF2-40B4-BE49-F238E27FC236}">
                <a16:creationId xmlns:a16="http://schemas.microsoft.com/office/drawing/2014/main" id="{A896A480-E5B7-5FF1-9587-0BD446CF6CD7}"/>
              </a:ext>
            </a:extLst>
          </p:cNvPr>
          <p:cNvPicPr>
            <a:picLocks noChangeAspect="1"/>
          </p:cNvPicPr>
          <p:nvPr/>
        </p:nvPicPr>
        <p:blipFill>
          <a:blip r:embed="rId2"/>
          <a:stretch>
            <a:fillRect/>
          </a:stretch>
        </p:blipFill>
        <p:spPr>
          <a:xfrm>
            <a:off x="15068449" y="8817943"/>
            <a:ext cx="1584603" cy="1564024"/>
          </a:xfrm>
          <a:prstGeom prst="rect">
            <a:avLst/>
          </a:prstGeom>
        </p:spPr>
      </p:pic>
      <p:pic>
        <p:nvPicPr>
          <p:cNvPr id="46" name="Picture 45">
            <a:extLst>
              <a:ext uri="{FF2B5EF4-FFF2-40B4-BE49-F238E27FC236}">
                <a16:creationId xmlns:a16="http://schemas.microsoft.com/office/drawing/2014/main" id="{B3323C09-4415-6A34-018B-52CC1EA05193}"/>
              </a:ext>
            </a:extLst>
          </p:cNvPr>
          <p:cNvPicPr>
            <a:picLocks noChangeAspect="1"/>
          </p:cNvPicPr>
          <p:nvPr/>
        </p:nvPicPr>
        <p:blipFill>
          <a:blip r:embed="rId3"/>
          <a:stretch>
            <a:fillRect/>
          </a:stretch>
        </p:blipFill>
        <p:spPr>
          <a:xfrm>
            <a:off x="15724212" y="811642"/>
            <a:ext cx="1740064" cy="1182662"/>
          </a:xfrm>
          <a:prstGeom prst="rect">
            <a:avLst/>
          </a:prstGeom>
        </p:spPr>
      </p:pic>
      <p:pic>
        <p:nvPicPr>
          <p:cNvPr id="47" name="Picture 46">
            <a:extLst>
              <a:ext uri="{FF2B5EF4-FFF2-40B4-BE49-F238E27FC236}">
                <a16:creationId xmlns:a16="http://schemas.microsoft.com/office/drawing/2014/main" id="{ED672D39-0FCF-CD76-F95E-7B129CEDDB7E}"/>
              </a:ext>
            </a:extLst>
          </p:cNvPr>
          <p:cNvPicPr>
            <a:picLocks noChangeAspect="1"/>
          </p:cNvPicPr>
          <p:nvPr/>
        </p:nvPicPr>
        <p:blipFill>
          <a:blip r:embed="rId4"/>
          <a:stretch>
            <a:fillRect/>
          </a:stretch>
        </p:blipFill>
        <p:spPr>
          <a:xfrm>
            <a:off x="582677" y="1424573"/>
            <a:ext cx="1682147" cy="1113185"/>
          </a:xfrm>
          <a:prstGeom prst="rect">
            <a:avLst/>
          </a:prstGeom>
        </p:spPr>
      </p:pic>
      <p:pic>
        <p:nvPicPr>
          <p:cNvPr id="48" name="Picture 47">
            <a:extLst>
              <a:ext uri="{FF2B5EF4-FFF2-40B4-BE49-F238E27FC236}">
                <a16:creationId xmlns:a16="http://schemas.microsoft.com/office/drawing/2014/main" id="{AD435207-1FA9-2367-9D63-B2D3407AA41E}"/>
              </a:ext>
            </a:extLst>
          </p:cNvPr>
          <p:cNvPicPr>
            <a:picLocks noChangeAspect="1"/>
          </p:cNvPicPr>
          <p:nvPr/>
        </p:nvPicPr>
        <p:blipFill>
          <a:blip r:embed="rId5"/>
          <a:stretch>
            <a:fillRect/>
          </a:stretch>
        </p:blipFill>
        <p:spPr>
          <a:xfrm>
            <a:off x="4650562" y="8772595"/>
            <a:ext cx="1740064" cy="1095416"/>
          </a:xfrm>
          <a:prstGeom prst="rect">
            <a:avLst/>
          </a:prstGeom>
        </p:spPr>
      </p:pic>
      <p:grpSp>
        <p:nvGrpSpPr>
          <p:cNvPr id="13" name="Group 12">
            <a:extLst>
              <a:ext uri="{FF2B5EF4-FFF2-40B4-BE49-F238E27FC236}">
                <a16:creationId xmlns:a16="http://schemas.microsoft.com/office/drawing/2014/main" id="{2AD51BC0-FE80-BCC0-9D50-9FD86C29CFCB}"/>
              </a:ext>
            </a:extLst>
          </p:cNvPr>
          <p:cNvGrpSpPr/>
          <p:nvPr/>
        </p:nvGrpSpPr>
        <p:grpSpPr>
          <a:xfrm>
            <a:off x="1257705" y="3202937"/>
            <a:ext cx="7085789" cy="5228428"/>
            <a:chOff x="1257705" y="2983335"/>
            <a:chExt cx="7085789" cy="5228428"/>
          </a:xfrm>
        </p:grpSpPr>
        <p:sp>
          <p:nvSpPr>
            <p:cNvPr id="2" name="Rectangle: Rounded Corners 1">
              <a:extLst>
                <a:ext uri="{FF2B5EF4-FFF2-40B4-BE49-F238E27FC236}">
                  <a16:creationId xmlns:a16="http://schemas.microsoft.com/office/drawing/2014/main" id="{905F8021-FC49-3CFA-05A8-11F0D9DCF87B}"/>
                </a:ext>
              </a:extLst>
            </p:cNvPr>
            <p:cNvSpPr/>
            <p:nvPr/>
          </p:nvSpPr>
          <p:spPr>
            <a:xfrm>
              <a:off x="1257705" y="3725304"/>
              <a:ext cx="7085789" cy="4486459"/>
            </a:xfrm>
            <a:prstGeom prst="roundRect">
              <a:avLst>
                <a:gd name="adj" fmla="val 9719"/>
              </a:avLst>
            </a:prstGeom>
            <a:solidFill>
              <a:srgbClr val="567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9B29F579-C505-A1B2-6FB1-C8319649F4FC}"/>
                </a:ext>
              </a:extLst>
            </p:cNvPr>
            <p:cNvSpPr/>
            <p:nvPr/>
          </p:nvSpPr>
          <p:spPr>
            <a:xfrm>
              <a:off x="4058630" y="2983335"/>
              <a:ext cx="1483938" cy="1483938"/>
            </a:xfrm>
            <a:prstGeom prst="roundRect">
              <a:avLst/>
            </a:prstGeom>
            <a:solidFill>
              <a:srgbClr val="DA6325"/>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b="1" dirty="0">
                  <a:solidFill>
                    <a:schemeClr val="bg1"/>
                  </a:solidFill>
                  <a:latin typeface="Arial" panose="020B0604020202020204" pitchFamily="34" charset="0"/>
                  <a:cs typeface="Arial" panose="020B0604020202020204" pitchFamily="34" charset="0"/>
                </a:rPr>
                <a:t>01</a:t>
              </a:r>
            </a:p>
          </p:txBody>
        </p:sp>
        <p:sp>
          <p:nvSpPr>
            <p:cNvPr id="36" name="TextBox 35">
              <a:extLst>
                <a:ext uri="{FF2B5EF4-FFF2-40B4-BE49-F238E27FC236}">
                  <a16:creationId xmlns:a16="http://schemas.microsoft.com/office/drawing/2014/main" id="{AB048407-FB36-43BD-BBB0-0573E2D16FE8}"/>
                </a:ext>
              </a:extLst>
            </p:cNvPr>
            <p:cNvSpPr txBox="1"/>
            <p:nvPr/>
          </p:nvSpPr>
          <p:spPr>
            <a:xfrm>
              <a:off x="1257705" y="4742032"/>
              <a:ext cx="7085789" cy="2429961"/>
            </a:xfrm>
            <a:prstGeom prst="rect">
              <a:avLst/>
            </a:prstGeom>
            <a:noFill/>
          </p:spPr>
          <p:txBody>
            <a:bodyPr wrap="square" rtlCol="0">
              <a:spAutoFit/>
            </a:bodyPr>
            <a:lstStyle/>
            <a:p>
              <a:pPr marL="0" marR="0" algn="ctr">
                <a:lnSpc>
                  <a:spcPct val="170000"/>
                </a:lnSpc>
                <a:spcBef>
                  <a:spcPts val="0"/>
                </a:spcBef>
                <a:spcAft>
                  <a:spcPts val="800"/>
                </a:spcAft>
              </a:pP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Đặc</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phân</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tử</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khí</a:t>
              </a:r>
              <a:endParaRPr lang="en-US" sz="4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80F72D4-4864-3884-61DC-705CEE9E9D33}"/>
              </a:ext>
            </a:extLst>
          </p:cNvPr>
          <p:cNvGrpSpPr/>
          <p:nvPr/>
        </p:nvGrpSpPr>
        <p:grpSpPr>
          <a:xfrm>
            <a:off x="9563855" y="3202937"/>
            <a:ext cx="7085789" cy="5228428"/>
            <a:chOff x="1257705" y="2983335"/>
            <a:chExt cx="7085789" cy="5228428"/>
          </a:xfrm>
        </p:grpSpPr>
        <p:sp>
          <p:nvSpPr>
            <p:cNvPr id="15" name="Rectangle: Rounded Corners 14">
              <a:extLst>
                <a:ext uri="{FF2B5EF4-FFF2-40B4-BE49-F238E27FC236}">
                  <a16:creationId xmlns:a16="http://schemas.microsoft.com/office/drawing/2014/main" id="{EE2D38EB-39C8-3195-6663-8B1C4AF614D5}"/>
                </a:ext>
              </a:extLst>
            </p:cNvPr>
            <p:cNvSpPr/>
            <p:nvPr/>
          </p:nvSpPr>
          <p:spPr>
            <a:xfrm>
              <a:off x="1257705" y="3725304"/>
              <a:ext cx="7085789" cy="4486459"/>
            </a:xfrm>
            <a:prstGeom prst="roundRect">
              <a:avLst>
                <a:gd name="adj" fmla="val 9719"/>
              </a:avLst>
            </a:prstGeom>
            <a:solidFill>
              <a:srgbClr val="567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E34B873-A66C-E490-EE79-74CD568E56B6}"/>
                </a:ext>
              </a:extLst>
            </p:cNvPr>
            <p:cNvSpPr/>
            <p:nvPr/>
          </p:nvSpPr>
          <p:spPr>
            <a:xfrm>
              <a:off x="4058630" y="2983335"/>
              <a:ext cx="1483938" cy="1483938"/>
            </a:xfrm>
            <a:prstGeom prst="roundRect">
              <a:avLst/>
            </a:prstGeom>
            <a:solidFill>
              <a:srgbClr val="DA6325"/>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b="1" dirty="0">
                  <a:solidFill>
                    <a:schemeClr val="bg1"/>
                  </a:solidFill>
                  <a:latin typeface="Arial" panose="020B0604020202020204" pitchFamily="34" charset="0"/>
                  <a:cs typeface="Arial" panose="020B0604020202020204" pitchFamily="34" charset="0"/>
                </a:rPr>
                <a:t>02</a:t>
              </a:r>
            </a:p>
          </p:txBody>
        </p:sp>
        <p:sp>
          <p:nvSpPr>
            <p:cNvPr id="17" name="TextBox 16">
              <a:extLst>
                <a:ext uri="{FF2B5EF4-FFF2-40B4-BE49-F238E27FC236}">
                  <a16:creationId xmlns:a16="http://schemas.microsoft.com/office/drawing/2014/main" id="{F4E4A7A7-F412-69A4-4EB0-4580979FBFEC}"/>
                </a:ext>
              </a:extLst>
            </p:cNvPr>
            <p:cNvSpPr txBox="1"/>
            <p:nvPr/>
          </p:nvSpPr>
          <p:spPr>
            <a:xfrm>
              <a:off x="1720420" y="4742032"/>
              <a:ext cx="6160357" cy="2429961"/>
            </a:xfrm>
            <a:prstGeom prst="rect">
              <a:avLst/>
            </a:prstGeom>
            <a:noFill/>
          </p:spPr>
          <p:txBody>
            <a:bodyPr wrap="square" rtlCol="0">
              <a:spAutoFit/>
            </a:bodyPr>
            <a:lstStyle/>
            <a:p>
              <a:pPr marL="0" marR="0" algn="ctr">
                <a:lnSpc>
                  <a:spcPct val="170000"/>
                </a:lnSpc>
                <a:spcBef>
                  <a:spcPts val="0"/>
                </a:spcBef>
                <a:spcAft>
                  <a:spcPts val="800"/>
                </a:spcAft>
              </a:pP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Mô</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hình</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học</a:t>
              </a:r>
              <a:r>
                <a:rPr lang="en-US"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phân</a:t>
              </a:r>
              <a:r>
                <a:rPr lang="en-US"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tử</a:t>
              </a:r>
              <a:r>
                <a:rPr lang="en-US"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chất</a:t>
              </a:r>
              <a:r>
                <a:rPr lang="en-US"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khí</a:t>
              </a:r>
              <a:endParaRPr lang="en-US" sz="4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928911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C60DA47-89A1-15D3-B0A8-CF29EC7E2327}"/>
              </a:ext>
            </a:extLst>
          </p:cNvPr>
          <p:cNvGrpSpPr/>
          <p:nvPr/>
        </p:nvGrpSpPr>
        <p:grpSpPr>
          <a:xfrm>
            <a:off x="608907" y="757417"/>
            <a:ext cx="6154718" cy="8772166"/>
            <a:chOff x="10418488" y="757417"/>
            <a:chExt cx="6154718" cy="8772166"/>
          </a:xfrm>
        </p:grpSpPr>
        <p:grpSp>
          <p:nvGrpSpPr>
            <p:cNvPr id="25" name="Group 7">
              <a:extLst>
                <a:ext uri="{FF2B5EF4-FFF2-40B4-BE49-F238E27FC236}">
                  <a16:creationId xmlns:a16="http://schemas.microsoft.com/office/drawing/2014/main" id="{F1ACC969-5C0C-A915-1731-6F7ED5FB4F70}"/>
                </a:ext>
              </a:extLst>
            </p:cNvPr>
            <p:cNvGrpSpPr/>
            <p:nvPr/>
          </p:nvGrpSpPr>
          <p:grpSpPr>
            <a:xfrm>
              <a:off x="10418488" y="757417"/>
              <a:ext cx="6154718" cy="6917282"/>
              <a:chOff x="0" y="0"/>
              <a:chExt cx="1519296" cy="1707536"/>
            </a:xfrm>
          </p:grpSpPr>
          <p:sp>
            <p:nvSpPr>
              <p:cNvPr id="26" name="Freeform 8">
                <a:extLst>
                  <a:ext uri="{FF2B5EF4-FFF2-40B4-BE49-F238E27FC236}">
                    <a16:creationId xmlns:a16="http://schemas.microsoft.com/office/drawing/2014/main" id="{F7F6BED2-9596-A446-42CC-675572DFDA76}"/>
                  </a:ext>
                </a:extLst>
              </p:cNvPr>
              <p:cNvSpPr/>
              <p:nvPr/>
            </p:nvSpPr>
            <p:spPr>
              <a:xfrm>
                <a:off x="0" y="0"/>
                <a:ext cx="1519296" cy="1707536"/>
              </a:xfrm>
              <a:custGeom>
                <a:avLst/>
                <a:gdLst/>
                <a:ahLst/>
                <a:cxnLst/>
                <a:rect l="l" t="t" r="r" b="b"/>
                <a:pathLst>
                  <a:path w="1519296" h="1707536">
                    <a:moveTo>
                      <a:pt x="0" y="0"/>
                    </a:moveTo>
                    <a:lnTo>
                      <a:pt x="1519296" y="0"/>
                    </a:lnTo>
                    <a:lnTo>
                      <a:pt x="1519296" y="1707536"/>
                    </a:lnTo>
                    <a:lnTo>
                      <a:pt x="0" y="1707536"/>
                    </a:lnTo>
                    <a:close/>
                  </a:path>
                </a:pathLst>
              </a:custGeom>
              <a:solidFill>
                <a:srgbClr val="EDEDED"/>
              </a:solidFill>
              <a:ln w="19050" cap="sq">
                <a:solidFill>
                  <a:srgbClr val="000000"/>
                </a:solidFill>
                <a:prstDash val="solid"/>
                <a:miter/>
              </a:ln>
            </p:spPr>
            <p:txBody>
              <a:bodyPr/>
              <a:lstStyle/>
              <a:p>
                <a:endParaRPr lang="en-US"/>
              </a:p>
            </p:txBody>
          </p:sp>
          <p:sp>
            <p:nvSpPr>
              <p:cNvPr id="27" name="TextBox 9">
                <a:extLst>
                  <a:ext uri="{FF2B5EF4-FFF2-40B4-BE49-F238E27FC236}">
                    <a16:creationId xmlns:a16="http://schemas.microsoft.com/office/drawing/2014/main" id="{F9BAB85E-8F80-563E-AB16-01AD65726F59}"/>
                  </a:ext>
                </a:extLst>
              </p:cNvPr>
              <p:cNvSpPr txBox="1"/>
              <p:nvPr/>
            </p:nvSpPr>
            <p:spPr>
              <a:xfrm>
                <a:off x="0" y="-57150"/>
                <a:ext cx="1519296" cy="1764686"/>
              </a:xfrm>
              <a:prstGeom prst="rect">
                <a:avLst/>
              </a:prstGeom>
            </p:spPr>
            <p:txBody>
              <a:bodyPr lIns="50800" tIns="50800" rIns="50800" bIns="50800" rtlCol="0" anchor="ctr"/>
              <a:lstStyle/>
              <a:p>
                <a:pPr marL="0" lvl="0" indent="0" algn="ctr">
                  <a:lnSpc>
                    <a:spcPts val="5719"/>
                  </a:lnSpc>
                  <a:spcBef>
                    <a:spcPct val="0"/>
                  </a:spcBef>
                </a:pPr>
                <a:endParaRPr/>
              </a:p>
            </p:txBody>
          </p:sp>
        </p:grpSp>
        <p:grpSp>
          <p:nvGrpSpPr>
            <p:cNvPr id="28" name="Group 10">
              <a:extLst>
                <a:ext uri="{FF2B5EF4-FFF2-40B4-BE49-F238E27FC236}">
                  <a16:creationId xmlns:a16="http://schemas.microsoft.com/office/drawing/2014/main" id="{9AB1BAE2-8292-B636-8CE1-86A45E24ACD2}"/>
                </a:ext>
              </a:extLst>
            </p:cNvPr>
            <p:cNvGrpSpPr/>
            <p:nvPr/>
          </p:nvGrpSpPr>
          <p:grpSpPr>
            <a:xfrm>
              <a:off x="10418488" y="7046173"/>
              <a:ext cx="6154718" cy="2483410"/>
              <a:chOff x="0" y="0"/>
              <a:chExt cx="1519296" cy="613032"/>
            </a:xfrm>
          </p:grpSpPr>
          <p:sp>
            <p:nvSpPr>
              <p:cNvPr id="29" name="Freeform 11">
                <a:extLst>
                  <a:ext uri="{FF2B5EF4-FFF2-40B4-BE49-F238E27FC236}">
                    <a16:creationId xmlns:a16="http://schemas.microsoft.com/office/drawing/2014/main" id="{D9BB8F98-B504-EF55-EC09-83C53489202C}"/>
                  </a:ext>
                </a:extLst>
              </p:cNvPr>
              <p:cNvSpPr/>
              <p:nvPr/>
            </p:nvSpPr>
            <p:spPr>
              <a:xfrm>
                <a:off x="0" y="0"/>
                <a:ext cx="1519296" cy="613032"/>
              </a:xfrm>
              <a:custGeom>
                <a:avLst/>
                <a:gdLst/>
                <a:ahLst/>
                <a:cxnLst/>
                <a:rect l="l" t="t" r="r" b="b"/>
                <a:pathLst>
                  <a:path w="1519296" h="613032">
                    <a:moveTo>
                      <a:pt x="0" y="0"/>
                    </a:moveTo>
                    <a:lnTo>
                      <a:pt x="1519296" y="0"/>
                    </a:lnTo>
                    <a:lnTo>
                      <a:pt x="1519296" y="613032"/>
                    </a:lnTo>
                    <a:lnTo>
                      <a:pt x="0" y="613032"/>
                    </a:lnTo>
                    <a:close/>
                  </a:path>
                </a:pathLst>
              </a:custGeom>
              <a:solidFill>
                <a:srgbClr val="F2A324"/>
              </a:solidFill>
              <a:ln w="19050" cap="sq">
                <a:solidFill>
                  <a:srgbClr val="000000"/>
                </a:solidFill>
                <a:prstDash val="solid"/>
                <a:miter/>
              </a:ln>
            </p:spPr>
            <p:txBody>
              <a:bodyPr/>
              <a:lstStyle/>
              <a:p>
                <a:endParaRPr lang="en-US" dirty="0"/>
              </a:p>
            </p:txBody>
          </p:sp>
          <p:sp>
            <p:nvSpPr>
              <p:cNvPr id="30" name="TextBox 12">
                <a:extLst>
                  <a:ext uri="{FF2B5EF4-FFF2-40B4-BE49-F238E27FC236}">
                    <a16:creationId xmlns:a16="http://schemas.microsoft.com/office/drawing/2014/main" id="{4ADC7B5E-9564-6FC9-EA49-F4EB139A7CAD}"/>
                  </a:ext>
                </a:extLst>
              </p:cNvPr>
              <p:cNvSpPr txBox="1"/>
              <p:nvPr/>
            </p:nvSpPr>
            <p:spPr>
              <a:xfrm>
                <a:off x="0" y="-47625"/>
                <a:ext cx="1519296" cy="660657"/>
              </a:xfrm>
              <a:prstGeom prst="rect">
                <a:avLst/>
              </a:prstGeom>
            </p:spPr>
            <p:txBody>
              <a:bodyPr lIns="50800" tIns="50800" rIns="50800" bIns="50800" rtlCol="0" anchor="ctr"/>
              <a:lstStyle/>
              <a:p>
                <a:pPr marL="0" lvl="0" indent="0" algn="ctr">
                  <a:lnSpc>
                    <a:spcPts val="2254"/>
                  </a:lnSpc>
                  <a:spcBef>
                    <a:spcPct val="0"/>
                  </a:spcBef>
                </a:pPr>
                <a:endParaRPr/>
              </a:p>
            </p:txBody>
          </p:sp>
        </p:grpSp>
        <p:sp>
          <p:nvSpPr>
            <p:cNvPr id="31" name="Freeform 13">
              <a:extLst>
                <a:ext uri="{FF2B5EF4-FFF2-40B4-BE49-F238E27FC236}">
                  <a16:creationId xmlns:a16="http://schemas.microsoft.com/office/drawing/2014/main" id="{0E99BFA5-4E5B-5D2E-98A5-DB1ECC586350}"/>
                </a:ext>
              </a:extLst>
            </p:cNvPr>
            <p:cNvSpPr/>
            <p:nvPr/>
          </p:nvSpPr>
          <p:spPr>
            <a:xfrm>
              <a:off x="12037046" y="5338095"/>
              <a:ext cx="2917604" cy="2949783"/>
            </a:xfrm>
            <a:custGeom>
              <a:avLst/>
              <a:gdLst/>
              <a:ahLst/>
              <a:cxnLst/>
              <a:rect l="l" t="t" r="r" b="b"/>
              <a:pathLst>
                <a:path w="2917604" h="2949783">
                  <a:moveTo>
                    <a:pt x="0" y="0"/>
                  </a:moveTo>
                  <a:lnTo>
                    <a:pt x="2917603" y="0"/>
                  </a:lnTo>
                  <a:lnTo>
                    <a:pt x="2917603" y="2949783"/>
                  </a:lnTo>
                  <a:lnTo>
                    <a:pt x="0" y="2949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14">
              <a:extLst>
                <a:ext uri="{FF2B5EF4-FFF2-40B4-BE49-F238E27FC236}">
                  <a16:creationId xmlns:a16="http://schemas.microsoft.com/office/drawing/2014/main" id="{D73EECEF-17F9-62CF-46F5-701309865B8A}"/>
                </a:ext>
              </a:extLst>
            </p:cNvPr>
            <p:cNvSpPr/>
            <p:nvPr/>
          </p:nvSpPr>
          <p:spPr>
            <a:xfrm>
              <a:off x="12185401" y="1529747"/>
              <a:ext cx="2897002" cy="2686311"/>
            </a:xfrm>
            <a:custGeom>
              <a:avLst/>
              <a:gdLst/>
              <a:ahLst/>
              <a:cxnLst/>
              <a:rect l="l" t="t" r="r" b="b"/>
              <a:pathLst>
                <a:path w="2897002" h="2686311">
                  <a:moveTo>
                    <a:pt x="0" y="0"/>
                  </a:moveTo>
                  <a:lnTo>
                    <a:pt x="2897002" y="0"/>
                  </a:lnTo>
                  <a:lnTo>
                    <a:pt x="2897002" y="2686311"/>
                  </a:lnTo>
                  <a:lnTo>
                    <a:pt x="0" y="2686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Freeform 15">
              <a:extLst>
                <a:ext uri="{FF2B5EF4-FFF2-40B4-BE49-F238E27FC236}">
                  <a16:creationId xmlns:a16="http://schemas.microsoft.com/office/drawing/2014/main" id="{F20C716B-B067-D93F-3490-0E2A941BDFEA}"/>
                </a:ext>
              </a:extLst>
            </p:cNvPr>
            <p:cNvSpPr/>
            <p:nvPr/>
          </p:nvSpPr>
          <p:spPr>
            <a:xfrm rot="7933539">
              <a:off x="14801921" y="2932134"/>
              <a:ext cx="1323368" cy="1296651"/>
            </a:xfrm>
            <a:custGeom>
              <a:avLst/>
              <a:gdLst/>
              <a:ahLst/>
              <a:cxnLst/>
              <a:rect l="l" t="t" r="r" b="b"/>
              <a:pathLst>
                <a:path w="1323368" h="1296651">
                  <a:moveTo>
                    <a:pt x="0" y="0"/>
                  </a:moveTo>
                  <a:lnTo>
                    <a:pt x="1323368" y="0"/>
                  </a:lnTo>
                  <a:lnTo>
                    <a:pt x="1323368" y="1296651"/>
                  </a:lnTo>
                  <a:lnTo>
                    <a:pt x="0" y="1296651"/>
                  </a:lnTo>
                  <a:lnTo>
                    <a:pt x="0" y="0"/>
                  </a:lnTo>
                  <a:close/>
                </a:path>
              </a:pathLst>
            </a:custGeom>
            <a:blipFill>
              <a:blip r:embed="rId4">
                <a:extLst>
                  <a:ext uri="{96DAC541-7B7A-43D3-8B79-37D633B846F1}">
                    <asvg:svgBlip xmlns:asvg="http://schemas.microsoft.com/office/drawing/2016/SVG/main" r:embed="rId5"/>
                  </a:ext>
                </a:extLst>
              </a:blip>
              <a:stretch>
                <a:fillRect r="-118911" b="-107172"/>
              </a:stretch>
            </a:blipFill>
          </p:spPr>
          <p:txBody>
            <a:bodyPr/>
            <a:lstStyle/>
            <a:p>
              <a:endParaRPr lang="en-US"/>
            </a:p>
          </p:txBody>
        </p:sp>
        <p:sp>
          <p:nvSpPr>
            <p:cNvPr id="34" name="Freeform 16">
              <a:extLst>
                <a:ext uri="{FF2B5EF4-FFF2-40B4-BE49-F238E27FC236}">
                  <a16:creationId xmlns:a16="http://schemas.microsoft.com/office/drawing/2014/main" id="{A0C4A1E7-9FDB-5CAE-0A1E-5498FC7652CE}"/>
                </a:ext>
              </a:extLst>
            </p:cNvPr>
            <p:cNvSpPr/>
            <p:nvPr/>
          </p:nvSpPr>
          <p:spPr>
            <a:xfrm rot="7933539">
              <a:off x="14596704" y="4025985"/>
              <a:ext cx="1323368" cy="1296651"/>
            </a:xfrm>
            <a:custGeom>
              <a:avLst/>
              <a:gdLst/>
              <a:ahLst/>
              <a:cxnLst/>
              <a:rect l="l" t="t" r="r" b="b"/>
              <a:pathLst>
                <a:path w="1323368" h="1296651">
                  <a:moveTo>
                    <a:pt x="0" y="0"/>
                  </a:moveTo>
                  <a:lnTo>
                    <a:pt x="1323368" y="0"/>
                  </a:lnTo>
                  <a:lnTo>
                    <a:pt x="1323368" y="1296651"/>
                  </a:lnTo>
                  <a:lnTo>
                    <a:pt x="0" y="1296651"/>
                  </a:lnTo>
                  <a:lnTo>
                    <a:pt x="0" y="0"/>
                  </a:lnTo>
                  <a:close/>
                </a:path>
              </a:pathLst>
            </a:custGeom>
            <a:blipFill>
              <a:blip r:embed="rId4">
                <a:extLst>
                  <a:ext uri="{96DAC541-7B7A-43D3-8B79-37D633B846F1}">
                    <asvg:svgBlip xmlns:asvg="http://schemas.microsoft.com/office/drawing/2016/SVG/main" r:embed="rId5"/>
                  </a:ext>
                </a:extLst>
              </a:blip>
              <a:stretch>
                <a:fillRect r="-118911" b="-107172"/>
              </a:stretch>
            </a:blipFill>
          </p:spPr>
          <p:txBody>
            <a:bodyPr/>
            <a:lstStyle/>
            <a:p>
              <a:endParaRPr lang="en-US"/>
            </a:p>
          </p:txBody>
        </p:sp>
        <p:sp>
          <p:nvSpPr>
            <p:cNvPr id="35" name="Freeform 17">
              <a:extLst>
                <a:ext uri="{FF2B5EF4-FFF2-40B4-BE49-F238E27FC236}">
                  <a16:creationId xmlns:a16="http://schemas.microsoft.com/office/drawing/2014/main" id="{CA1B3ABB-F30C-ABAF-BD23-EF200F730921}"/>
                </a:ext>
              </a:extLst>
            </p:cNvPr>
            <p:cNvSpPr/>
            <p:nvPr/>
          </p:nvSpPr>
          <p:spPr>
            <a:xfrm rot="-2064657">
              <a:off x="11079674" y="4025985"/>
              <a:ext cx="1323368" cy="1296651"/>
            </a:xfrm>
            <a:custGeom>
              <a:avLst/>
              <a:gdLst/>
              <a:ahLst/>
              <a:cxnLst/>
              <a:rect l="l" t="t" r="r" b="b"/>
              <a:pathLst>
                <a:path w="1323368" h="1296651">
                  <a:moveTo>
                    <a:pt x="0" y="0"/>
                  </a:moveTo>
                  <a:lnTo>
                    <a:pt x="1323368" y="0"/>
                  </a:lnTo>
                  <a:lnTo>
                    <a:pt x="1323368" y="1296651"/>
                  </a:lnTo>
                  <a:lnTo>
                    <a:pt x="0" y="1296651"/>
                  </a:lnTo>
                  <a:lnTo>
                    <a:pt x="0" y="0"/>
                  </a:lnTo>
                  <a:close/>
                </a:path>
              </a:pathLst>
            </a:custGeom>
            <a:blipFill>
              <a:blip r:embed="rId4">
                <a:extLst>
                  <a:ext uri="{96DAC541-7B7A-43D3-8B79-37D633B846F1}">
                    <asvg:svgBlip xmlns:asvg="http://schemas.microsoft.com/office/drawing/2016/SVG/main" r:embed="rId5"/>
                  </a:ext>
                </a:extLst>
              </a:blip>
              <a:stretch>
                <a:fillRect r="-118911" b="-107172"/>
              </a:stretch>
            </a:blipFill>
          </p:spPr>
          <p:txBody>
            <a:bodyPr/>
            <a:lstStyle/>
            <a:p>
              <a:endParaRPr lang="en-US"/>
            </a:p>
          </p:txBody>
        </p:sp>
        <p:sp>
          <p:nvSpPr>
            <p:cNvPr id="36" name="Freeform 18">
              <a:extLst>
                <a:ext uri="{FF2B5EF4-FFF2-40B4-BE49-F238E27FC236}">
                  <a16:creationId xmlns:a16="http://schemas.microsoft.com/office/drawing/2014/main" id="{1D654790-06C6-3514-EA8B-70611CC3AA6E}"/>
                </a:ext>
              </a:extLst>
            </p:cNvPr>
            <p:cNvSpPr/>
            <p:nvPr/>
          </p:nvSpPr>
          <p:spPr>
            <a:xfrm rot="9706974">
              <a:off x="10888901" y="2682817"/>
              <a:ext cx="1279536" cy="1367509"/>
            </a:xfrm>
            <a:custGeom>
              <a:avLst/>
              <a:gdLst/>
              <a:ahLst/>
              <a:cxnLst/>
              <a:rect l="l" t="t" r="r" b="b"/>
              <a:pathLst>
                <a:path w="1279536" h="1367509">
                  <a:moveTo>
                    <a:pt x="0" y="0"/>
                  </a:moveTo>
                  <a:lnTo>
                    <a:pt x="1279536" y="0"/>
                  </a:lnTo>
                  <a:lnTo>
                    <a:pt x="1279536" y="1367509"/>
                  </a:lnTo>
                  <a:lnTo>
                    <a:pt x="0" y="1367509"/>
                  </a:lnTo>
                  <a:lnTo>
                    <a:pt x="0" y="0"/>
                  </a:lnTo>
                  <a:close/>
                </a:path>
              </a:pathLst>
            </a:custGeom>
            <a:blipFill>
              <a:blip r:embed="rId4">
                <a:extLst>
                  <a:ext uri="{96DAC541-7B7A-43D3-8B79-37D633B846F1}">
                    <asvg:svgBlip xmlns:asvg="http://schemas.microsoft.com/office/drawing/2016/SVG/main" r:embed="rId5"/>
                  </a:ext>
                </a:extLst>
              </a:blip>
              <a:stretch>
                <a:fillRect t="-96438" r="-126410"/>
              </a:stretch>
            </a:blipFill>
          </p:spPr>
          <p:txBody>
            <a:bodyPr/>
            <a:lstStyle/>
            <a:p>
              <a:endParaRPr lang="en-US"/>
            </a:p>
          </p:txBody>
        </p:sp>
        <p:sp>
          <p:nvSpPr>
            <p:cNvPr id="37" name="Freeform 19">
              <a:extLst>
                <a:ext uri="{FF2B5EF4-FFF2-40B4-BE49-F238E27FC236}">
                  <a16:creationId xmlns:a16="http://schemas.microsoft.com/office/drawing/2014/main" id="{76797E32-5C02-417B-DE75-6623C4733A95}"/>
                </a:ext>
              </a:extLst>
            </p:cNvPr>
            <p:cNvSpPr/>
            <p:nvPr/>
          </p:nvSpPr>
          <p:spPr>
            <a:xfrm rot="-2845486">
              <a:off x="12962714" y="3982526"/>
              <a:ext cx="1279536" cy="1367509"/>
            </a:xfrm>
            <a:custGeom>
              <a:avLst/>
              <a:gdLst/>
              <a:ahLst/>
              <a:cxnLst/>
              <a:rect l="l" t="t" r="r" b="b"/>
              <a:pathLst>
                <a:path w="1279536" h="1367509">
                  <a:moveTo>
                    <a:pt x="0" y="0"/>
                  </a:moveTo>
                  <a:lnTo>
                    <a:pt x="1279535" y="0"/>
                  </a:lnTo>
                  <a:lnTo>
                    <a:pt x="1279535" y="1367509"/>
                  </a:lnTo>
                  <a:lnTo>
                    <a:pt x="0" y="1367509"/>
                  </a:lnTo>
                  <a:lnTo>
                    <a:pt x="0" y="0"/>
                  </a:lnTo>
                  <a:close/>
                </a:path>
              </a:pathLst>
            </a:custGeom>
            <a:blipFill>
              <a:blip r:embed="rId4">
                <a:extLst>
                  <a:ext uri="{96DAC541-7B7A-43D3-8B79-37D633B846F1}">
                    <asvg:svgBlip xmlns:asvg="http://schemas.microsoft.com/office/drawing/2016/SVG/main" r:embed="rId5"/>
                  </a:ext>
                </a:extLst>
              </a:blip>
              <a:stretch>
                <a:fillRect t="-96438" r="-126410"/>
              </a:stretch>
            </a:blipFill>
          </p:spPr>
          <p:txBody>
            <a:bodyPr/>
            <a:lstStyle/>
            <a:p>
              <a:endParaRPr lang="en-US"/>
            </a:p>
          </p:txBody>
        </p:sp>
      </p:grpSp>
      <p:grpSp>
        <p:nvGrpSpPr>
          <p:cNvPr id="47" name="Group 46">
            <a:extLst>
              <a:ext uri="{FF2B5EF4-FFF2-40B4-BE49-F238E27FC236}">
                <a16:creationId xmlns:a16="http://schemas.microsoft.com/office/drawing/2014/main" id="{0697CED4-867E-4844-6ADE-F40DA20A593B}"/>
              </a:ext>
            </a:extLst>
          </p:cNvPr>
          <p:cNvGrpSpPr/>
          <p:nvPr/>
        </p:nvGrpSpPr>
        <p:grpSpPr>
          <a:xfrm>
            <a:off x="7365002" y="1322810"/>
            <a:ext cx="10244975" cy="6926707"/>
            <a:chOff x="7433424" y="1854810"/>
            <a:chExt cx="10244975" cy="6926707"/>
          </a:xfrm>
        </p:grpSpPr>
        <p:grpSp>
          <p:nvGrpSpPr>
            <p:cNvPr id="15" name="Group 15"/>
            <p:cNvGrpSpPr/>
            <p:nvPr/>
          </p:nvGrpSpPr>
          <p:grpSpPr>
            <a:xfrm>
              <a:off x="7433424" y="2750950"/>
              <a:ext cx="10244975" cy="6030567"/>
              <a:chOff x="-280634" y="-38100"/>
              <a:chExt cx="2698265" cy="1884056"/>
            </a:xfrm>
          </p:grpSpPr>
          <p:sp>
            <p:nvSpPr>
              <p:cNvPr id="16" name="Freeform 16"/>
              <p:cNvSpPr/>
              <p:nvPr/>
            </p:nvSpPr>
            <p:spPr>
              <a:xfrm>
                <a:off x="-280634" y="0"/>
                <a:ext cx="2698265" cy="1845956"/>
              </a:xfrm>
              <a:custGeom>
                <a:avLst/>
                <a:gdLst/>
                <a:ahLst/>
                <a:cxnLst/>
                <a:rect l="l" t="t" r="r" b="b"/>
                <a:pathLst>
                  <a:path w="2137363" h="1845956">
                    <a:moveTo>
                      <a:pt x="14310" y="0"/>
                    </a:moveTo>
                    <a:lnTo>
                      <a:pt x="2123053" y="0"/>
                    </a:lnTo>
                    <a:cubicBezTo>
                      <a:pt x="2126848" y="0"/>
                      <a:pt x="2130488" y="1508"/>
                      <a:pt x="2133172" y="4191"/>
                    </a:cubicBezTo>
                    <a:cubicBezTo>
                      <a:pt x="2135855" y="6875"/>
                      <a:pt x="2137363" y="10515"/>
                      <a:pt x="2137363" y="14310"/>
                    </a:cubicBezTo>
                    <a:lnTo>
                      <a:pt x="2137363" y="1831646"/>
                    </a:lnTo>
                    <a:cubicBezTo>
                      <a:pt x="2137363" y="1835441"/>
                      <a:pt x="2135855" y="1839081"/>
                      <a:pt x="2133172" y="1841765"/>
                    </a:cubicBezTo>
                    <a:cubicBezTo>
                      <a:pt x="2130488" y="1844448"/>
                      <a:pt x="2126848" y="1845956"/>
                      <a:pt x="2123053" y="1845956"/>
                    </a:cubicBezTo>
                    <a:lnTo>
                      <a:pt x="14310" y="1845956"/>
                    </a:lnTo>
                    <a:cubicBezTo>
                      <a:pt x="10515" y="1845956"/>
                      <a:pt x="6875" y="1844448"/>
                      <a:pt x="4191" y="1841765"/>
                    </a:cubicBezTo>
                    <a:cubicBezTo>
                      <a:pt x="1508" y="1839081"/>
                      <a:pt x="0" y="1835441"/>
                      <a:pt x="0" y="1831646"/>
                    </a:cubicBezTo>
                    <a:lnTo>
                      <a:pt x="0" y="14310"/>
                    </a:lnTo>
                    <a:cubicBezTo>
                      <a:pt x="0" y="10515"/>
                      <a:pt x="1508" y="6875"/>
                      <a:pt x="4191" y="4191"/>
                    </a:cubicBezTo>
                    <a:cubicBezTo>
                      <a:pt x="6875" y="1508"/>
                      <a:pt x="10515" y="0"/>
                      <a:pt x="14310" y="0"/>
                    </a:cubicBezTo>
                    <a:close/>
                  </a:path>
                </a:pathLst>
              </a:custGeom>
              <a:solidFill>
                <a:srgbClr val="FFD7C4"/>
              </a:solidFill>
            </p:spPr>
            <p:txBody>
              <a:bodyPr/>
              <a:lstStyle/>
              <a:p>
                <a:endParaRPr lang="en-US"/>
              </a:p>
            </p:txBody>
          </p:sp>
          <p:sp>
            <p:nvSpPr>
              <p:cNvPr id="17" name="TextBox 17"/>
              <p:cNvSpPr txBox="1"/>
              <p:nvPr/>
            </p:nvSpPr>
            <p:spPr>
              <a:xfrm>
                <a:off x="0" y="-38100"/>
                <a:ext cx="2137363" cy="1884056"/>
              </a:xfrm>
              <a:prstGeom prst="rect">
                <a:avLst/>
              </a:prstGeom>
            </p:spPr>
            <p:txBody>
              <a:bodyPr lIns="50800" tIns="50800" rIns="50800" bIns="50800" rtlCol="0" anchor="ctr"/>
              <a:lstStyle/>
              <a:p>
                <a:pPr algn="ctr">
                  <a:lnSpc>
                    <a:spcPts val="2659"/>
                  </a:lnSpc>
                </a:pPr>
                <a:endParaRPr/>
              </a:p>
            </p:txBody>
          </p:sp>
        </p:grpSp>
        <p:sp>
          <p:nvSpPr>
            <p:cNvPr id="45" name="Rectangle: Rounded Corners 44">
              <a:extLst>
                <a:ext uri="{FF2B5EF4-FFF2-40B4-BE49-F238E27FC236}">
                  <a16:creationId xmlns:a16="http://schemas.microsoft.com/office/drawing/2014/main" id="{AEA1CC58-0E32-4D35-75C5-5D2254B6BD72}"/>
                </a:ext>
              </a:extLst>
            </p:cNvPr>
            <p:cNvSpPr/>
            <p:nvPr/>
          </p:nvSpPr>
          <p:spPr>
            <a:xfrm>
              <a:off x="11706423" y="1854810"/>
              <a:ext cx="1698975" cy="1698975"/>
            </a:xfrm>
            <a:prstGeom prst="roundRect">
              <a:avLst/>
            </a:prstGeom>
            <a:solidFill>
              <a:srgbClr val="DA632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I.</a:t>
              </a:r>
            </a:p>
          </p:txBody>
        </p:sp>
        <p:sp>
          <p:nvSpPr>
            <p:cNvPr id="46" name="TextBox 45">
              <a:extLst>
                <a:ext uri="{FF2B5EF4-FFF2-40B4-BE49-F238E27FC236}">
                  <a16:creationId xmlns:a16="http://schemas.microsoft.com/office/drawing/2014/main" id="{37B3C703-0353-C049-86F0-5FDC3A7A6568}"/>
                </a:ext>
              </a:extLst>
            </p:cNvPr>
            <p:cNvSpPr txBox="1"/>
            <p:nvPr/>
          </p:nvSpPr>
          <p:spPr>
            <a:xfrm>
              <a:off x="7717211" y="3812401"/>
              <a:ext cx="9677400" cy="4330160"/>
            </a:xfrm>
            <a:prstGeom prst="rect">
              <a:avLst/>
            </a:prstGeom>
            <a:noFill/>
          </p:spPr>
          <p:txBody>
            <a:bodyPr wrap="square" rtlCol="0">
              <a:spAutoFit/>
            </a:bodyPr>
            <a:lstStyle/>
            <a:p>
              <a:pPr algn="ctr">
                <a:lnSpc>
                  <a:spcPct val="160000"/>
                </a:lnSpc>
              </a:pPr>
              <a:r>
                <a:rPr lang="en-US" sz="6000" b="1" dirty="0">
                  <a:latin typeface="Arial" panose="020B0604020202020204" pitchFamily="34" charset="0"/>
                  <a:cs typeface="Arial" panose="020B0604020202020204" pitchFamily="34" charset="0"/>
                </a:rPr>
                <a:t>ĐẶC ĐIỂM </a:t>
              </a:r>
            </a:p>
            <a:p>
              <a:pPr algn="ctr">
                <a:lnSpc>
                  <a:spcPct val="160000"/>
                </a:lnSpc>
              </a:pPr>
              <a:r>
                <a:rPr lang="en-US" sz="6000" b="1" dirty="0">
                  <a:latin typeface="Arial" panose="020B0604020202020204" pitchFamily="34" charset="0"/>
                  <a:cs typeface="Arial" panose="020B0604020202020204" pitchFamily="34" charset="0"/>
                </a:rPr>
                <a:t>CHUYỂN ĐỘNG CỦA CÁC PHÂN TỬ CHẤT KHÍ</a:t>
              </a:r>
            </a:p>
          </p:txBody>
        </p:sp>
      </p:gr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7D4A17-DED8-3CCD-A4B8-6EFB7F74F2EE}"/>
              </a:ext>
            </a:extLst>
          </p:cNvPr>
          <p:cNvGrpSpPr/>
          <p:nvPr/>
        </p:nvGrpSpPr>
        <p:grpSpPr>
          <a:xfrm>
            <a:off x="720437" y="522596"/>
            <a:ext cx="16348363" cy="1919177"/>
            <a:chOff x="720437" y="522596"/>
            <a:chExt cx="16348363" cy="1919177"/>
          </a:xfrm>
        </p:grpSpPr>
        <p:sp>
          <p:nvSpPr>
            <p:cNvPr id="3" name="TextBox 2">
              <a:extLst>
                <a:ext uri="{FF2B5EF4-FFF2-40B4-BE49-F238E27FC236}">
                  <a16:creationId xmlns:a16="http://schemas.microsoft.com/office/drawing/2014/main" id="{87192D30-875D-26A8-D2B3-B15609E6E0F3}"/>
                </a:ext>
              </a:extLst>
            </p:cNvPr>
            <p:cNvSpPr txBox="1"/>
            <p:nvPr/>
          </p:nvSpPr>
          <p:spPr>
            <a:xfrm>
              <a:off x="2362200" y="522596"/>
              <a:ext cx="14706600" cy="1824923"/>
            </a:xfrm>
            <a:prstGeom prst="rect">
              <a:avLst/>
            </a:prstGeom>
            <a:noFill/>
          </p:spPr>
          <p:txBody>
            <a:bodyPr wrap="square">
              <a:spAutoFit/>
            </a:bodyPr>
            <a:lstStyle/>
            <a:p>
              <a:pPr algn="just">
                <a:lnSpc>
                  <a:spcPct val="150000"/>
                </a:lnSpc>
              </a:pPr>
              <a:r>
                <a:rPr lang="en-US" sz="4000" i="1" dirty="0">
                  <a:solidFill>
                    <a:schemeClr val="tx2">
                      <a:lumMod val="75000"/>
                    </a:schemeClr>
                  </a:solidFill>
                  <a:latin typeface="Arial" panose="020B0604020202020204" pitchFamily="34" charset="0"/>
                  <a:cs typeface="Arial" panose="020B0604020202020204" pitchFamily="34" charset="0"/>
                </a:rPr>
                <a:t>N</a:t>
              </a:r>
              <a:r>
                <a:rPr lang="vi-VN" sz="4000" i="1" dirty="0">
                  <a:solidFill>
                    <a:schemeClr val="tx2">
                      <a:lumMod val="75000"/>
                    </a:schemeClr>
                  </a:solidFill>
                  <a:latin typeface="Arial" panose="020B0604020202020204" pitchFamily="34" charset="0"/>
                  <a:cs typeface="Arial" panose="020B0604020202020204" pitchFamily="34" charset="0"/>
                </a:rPr>
                <a:t>ghiên cứu SGK</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quan</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sát</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hình</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ảnh</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và</a:t>
              </a:r>
              <a:r>
                <a:rPr lang="en-US" sz="4000" i="1" dirty="0">
                  <a:solidFill>
                    <a:schemeClr val="tx2">
                      <a:lumMod val="75000"/>
                    </a:schemeClr>
                  </a:solidFill>
                  <a:latin typeface="Arial" panose="020B0604020202020204" pitchFamily="34" charset="0"/>
                  <a:cs typeface="Arial" panose="020B0604020202020204" pitchFamily="34" charset="0"/>
                </a:rPr>
                <a:t> video </a:t>
              </a:r>
              <a:r>
                <a:rPr lang="en-US" sz="4000" i="1" dirty="0" err="1">
                  <a:solidFill>
                    <a:schemeClr val="tx2">
                      <a:lumMod val="75000"/>
                    </a:schemeClr>
                  </a:solidFill>
                  <a:latin typeface="Arial" panose="020B0604020202020204" pitchFamily="34" charset="0"/>
                  <a:cs typeface="Arial" panose="020B0604020202020204" pitchFamily="34" charset="0"/>
                </a:rPr>
                <a:t>sau</a:t>
              </a:r>
              <a:r>
                <a:rPr lang="en-US" sz="4000" i="1" dirty="0">
                  <a:solidFill>
                    <a:schemeClr val="tx2">
                      <a:lumMod val="75000"/>
                    </a:schemeClr>
                  </a:solidFill>
                  <a:latin typeface="Arial" panose="020B0604020202020204" pitchFamily="34" charset="0"/>
                  <a:cs typeface="Arial" panose="020B0604020202020204" pitchFamily="34" charset="0"/>
                </a:rPr>
                <a:t> </a:t>
              </a:r>
              <a:r>
                <a:rPr lang="en-US" sz="4000" i="1" dirty="0" err="1">
                  <a:solidFill>
                    <a:schemeClr val="tx2">
                      <a:lumMod val="75000"/>
                    </a:schemeClr>
                  </a:solidFill>
                  <a:latin typeface="Arial" panose="020B0604020202020204" pitchFamily="34" charset="0"/>
                  <a:cs typeface="Arial" panose="020B0604020202020204" pitchFamily="34" charset="0"/>
                </a:rPr>
                <a:t>để</a:t>
              </a:r>
              <a:r>
                <a:rPr lang="vi-VN" sz="4000" i="1" dirty="0">
                  <a:solidFill>
                    <a:schemeClr val="tx2">
                      <a:lumMod val="75000"/>
                    </a:schemeClr>
                  </a:solidFill>
                  <a:latin typeface="Arial" panose="020B0604020202020204" pitchFamily="34" charset="0"/>
                  <a:cs typeface="Arial" panose="020B0604020202020204" pitchFamily="34" charset="0"/>
                </a:rPr>
                <a:t> mô tả về quỹ đạo của hạt phấn hoa trong nước.</a:t>
              </a:r>
              <a:endParaRPr lang="en-US" sz="4000" i="1" dirty="0">
                <a:solidFill>
                  <a:schemeClr val="tx2">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D5A826F-7031-2596-A25F-7DF0A9CADD58}"/>
                </a:ext>
              </a:extLst>
            </p:cNvPr>
            <p:cNvPicPr>
              <a:picLocks noChangeAspect="1"/>
            </p:cNvPicPr>
            <p:nvPr/>
          </p:nvPicPr>
          <p:blipFill>
            <a:blip r:embed="rId2"/>
            <a:stretch>
              <a:fillRect/>
            </a:stretch>
          </p:blipFill>
          <p:spPr>
            <a:xfrm>
              <a:off x="720437" y="522596"/>
              <a:ext cx="1371600" cy="1919177"/>
            </a:xfrm>
            <a:prstGeom prst="rect">
              <a:avLst/>
            </a:prstGeom>
          </p:spPr>
        </p:pic>
      </p:grpSp>
      <p:grpSp>
        <p:nvGrpSpPr>
          <p:cNvPr id="25" name="Group 24">
            <a:extLst>
              <a:ext uri="{FF2B5EF4-FFF2-40B4-BE49-F238E27FC236}">
                <a16:creationId xmlns:a16="http://schemas.microsoft.com/office/drawing/2014/main" id="{B6439A24-B6CE-43A8-3BFF-F09FDE527F8C}"/>
              </a:ext>
            </a:extLst>
          </p:cNvPr>
          <p:cNvGrpSpPr/>
          <p:nvPr/>
        </p:nvGrpSpPr>
        <p:grpSpPr>
          <a:xfrm>
            <a:off x="228600" y="3155373"/>
            <a:ext cx="17648554" cy="6609444"/>
            <a:chOff x="228600" y="3155373"/>
            <a:chExt cx="17648554" cy="6609444"/>
          </a:xfrm>
        </p:grpSpPr>
        <p:grpSp>
          <p:nvGrpSpPr>
            <p:cNvPr id="17" name="Group 16">
              <a:extLst>
                <a:ext uri="{FF2B5EF4-FFF2-40B4-BE49-F238E27FC236}">
                  <a16:creationId xmlns:a16="http://schemas.microsoft.com/office/drawing/2014/main" id="{7C675D19-D93E-F440-8FA2-BFAA7E75F4EB}"/>
                </a:ext>
              </a:extLst>
            </p:cNvPr>
            <p:cNvGrpSpPr/>
            <p:nvPr/>
          </p:nvGrpSpPr>
          <p:grpSpPr>
            <a:xfrm>
              <a:off x="228600" y="3155373"/>
              <a:ext cx="7467600" cy="6609444"/>
              <a:chOff x="607702" y="3165764"/>
              <a:chExt cx="7467600" cy="6609444"/>
            </a:xfrm>
          </p:grpSpPr>
          <p:sp>
            <p:nvSpPr>
              <p:cNvPr id="9" name="TextBox 8">
                <a:extLst>
                  <a:ext uri="{FF2B5EF4-FFF2-40B4-BE49-F238E27FC236}">
                    <a16:creationId xmlns:a16="http://schemas.microsoft.com/office/drawing/2014/main" id="{46BA9EAA-581E-4111-B489-30F02AD7C6C4}"/>
                  </a:ext>
                </a:extLst>
              </p:cNvPr>
              <p:cNvSpPr txBox="1"/>
              <p:nvPr/>
            </p:nvSpPr>
            <p:spPr>
              <a:xfrm>
                <a:off x="607702" y="8296790"/>
                <a:ext cx="7467600" cy="1478418"/>
              </a:xfrm>
              <a:prstGeom prst="rect">
                <a:avLst/>
              </a:prstGeom>
              <a:noFill/>
            </p:spPr>
            <p:txBody>
              <a:bodyPr wrap="square" rtlCol="0">
                <a:spAutoFit/>
              </a:bodyPr>
              <a:lstStyle/>
              <a:p>
                <a:pPr algn="ctr">
                  <a:lnSpc>
                    <a:spcPct val="150000"/>
                  </a:lnSpc>
                </a:pPr>
                <a:r>
                  <a:rPr lang="en-US" sz="3200" b="1" dirty="0" err="1">
                    <a:latin typeface="Arial" panose="020B0604020202020204" pitchFamily="34" charset="0"/>
                    <a:cs typeface="Arial" panose="020B0604020202020204" pitchFamily="34" charset="0"/>
                  </a:rPr>
                  <a:t>Hình</a:t>
                </a:r>
                <a:r>
                  <a:rPr lang="en-US" sz="3200" b="1"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gấp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phấn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endParaRPr lang="en-US"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17394AB-423C-1909-AE51-3EE356FD9AA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510"/>
              <a:stretch/>
            </p:blipFill>
            <p:spPr>
              <a:xfrm>
                <a:off x="1657184" y="3165764"/>
                <a:ext cx="5368636" cy="4909808"/>
              </a:xfrm>
              <a:prstGeom prst="rect">
                <a:avLst/>
              </a:prstGeom>
            </p:spPr>
          </p:pic>
        </p:grpSp>
        <p:grpSp>
          <p:nvGrpSpPr>
            <p:cNvPr id="21" name="Group 20">
              <a:extLst>
                <a:ext uri="{FF2B5EF4-FFF2-40B4-BE49-F238E27FC236}">
                  <a16:creationId xmlns:a16="http://schemas.microsoft.com/office/drawing/2014/main" id="{DBEF4685-E2A6-1966-EFD5-CBB5BB56FA03}"/>
                </a:ext>
              </a:extLst>
            </p:cNvPr>
            <p:cNvGrpSpPr/>
            <p:nvPr/>
          </p:nvGrpSpPr>
          <p:grpSpPr>
            <a:xfrm>
              <a:off x="7689273" y="4523096"/>
              <a:ext cx="3468925" cy="5230917"/>
              <a:chOff x="7580148" y="4533900"/>
              <a:chExt cx="3468925" cy="5230917"/>
            </a:xfrm>
          </p:grpSpPr>
          <p:sp>
            <p:nvSpPr>
              <p:cNvPr id="11" name="TextBox 10">
                <a:extLst>
                  <a:ext uri="{FF2B5EF4-FFF2-40B4-BE49-F238E27FC236}">
                    <a16:creationId xmlns:a16="http://schemas.microsoft.com/office/drawing/2014/main" id="{CCDCAED8-2C71-AE96-3B2C-2881A1892FEB}"/>
                  </a:ext>
                </a:extLst>
              </p:cNvPr>
              <p:cNvSpPr txBox="1"/>
              <p:nvPr/>
            </p:nvSpPr>
            <p:spPr>
              <a:xfrm>
                <a:off x="7809660" y="8286399"/>
                <a:ext cx="3009900" cy="1478418"/>
              </a:xfrm>
              <a:prstGeom prst="rect">
                <a:avLst/>
              </a:prstGeom>
              <a:noFill/>
            </p:spPr>
            <p:txBody>
              <a:bodyPr wrap="square" rtlCol="0">
                <a:spAutoFit/>
              </a:bodyPr>
              <a:lstStyle/>
              <a:p>
                <a:pPr algn="ctr">
                  <a:lnSpc>
                    <a:spcPct val="150000"/>
                  </a:lnSpc>
                </a:pPr>
                <a:r>
                  <a:rPr lang="en-US" sz="3200" b="1" dirty="0" err="1">
                    <a:latin typeface="Arial" panose="020B0604020202020204" pitchFamily="34" charset="0"/>
                    <a:cs typeface="Arial" panose="020B0604020202020204" pitchFamily="34" charset="0"/>
                  </a:rPr>
                  <a:t>Hình</a:t>
                </a:r>
                <a:r>
                  <a:rPr lang="en-US" sz="3200" b="1" dirty="0">
                    <a:latin typeface="Arial" panose="020B0604020202020204" pitchFamily="34" charset="0"/>
                    <a:cs typeface="Arial" panose="020B0604020202020204" pitchFamily="34" charset="0"/>
                  </a:rPr>
                  <a:t> 1.3a. </a:t>
                </a:r>
              </a:p>
              <a:p>
                <a:pPr algn="ctr">
                  <a:lnSpc>
                    <a:spcPct val="150000"/>
                  </a:lnSpc>
                </a:pP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phấn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endParaRPr lang="en-US" sz="32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A2795804-F877-0568-C841-65FC8B3246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0148" y="4533900"/>
                <a:ext cx="3468925" cy="2821392"/>
              </a:xfrm>
              <a:prstGeom prst="rect">
                <a:avLst/>
              </a:prstGeom>
            </p:spPr>
          </p:pic>
        </p:grpSp>
        <p:grpSp>
          <p:nvGrpSpPr>
            <p:cNvPr id="24" name="Group 23">
              <a:extLst>
                <a:ext uri="{FF2B5EF4-FFF2-40B4-BE49-F238E27FC236}">
                  <a16:creationId xmlns:a16="http://schemas.microsoft.com/office/drawing/2014/main" id="{F5D85D14-0067-A171-B4E3-5B2D46391903}"/>
                </a:ext>
              </a:extLst>
            </p:cNvPr>
            <p:cNvGrpSpPr/>
            <p:nvPr/>
          </p:nvGrpSpPr>
          <p:grpSpPr>
            <a:xfrm>
              <a:off x="11811000" y="3155373"/>
              <a:ext cx="6066154" cy="6609444"/>
              <a:chOff x="11811000" y="3155373"/>
              <a:chExt cx="6066154" cy="6609444"/>
            </a:xfrm>
          </p:grpSpPr>
          <p:pic>
            <p:nvPicPr>
              <p:cNvPr id="22" name="Picture 21">
                <a:extLst>
                  <a:ext uri="{FF2B5EF4-FFF2-40B4-BE49-F238E27FC236}">
                    <a16:creationId xmlns:a16="http://schemas.microsoft.com/office/drawing/2014/main" id="{38875C8E-C389-E085-346F-B48C5F63E7B2}"/>
                  </a:ext>
                </a:extLst>
              </p:cNvPr>
              <p:cNvPicPr>
                <a:picLocks noChangeAspect="1"/>
              </p:cNvPicPr>
              <p:nvPr/>
            </p:nvPicPr>
            <p:blipFill>
              <a:blip r:embed="rId5"/>
              <a:stretch>
                <a:fillRect/>
              </a:stretch>
            </p:blipFill>
            <p:spPr>
              <a:xfrm>
                <a:off x="11811000" y="3155373"/>
                <a:ext cx="6055268" cy="4909808"/>
              </a:xfrm>
              <a:prstGeom prst="rect">
                <a:avLst/>
              </a:prstGeom>
            </p:spPr>
          </p:pic>
          <p:sp>
            <p:nvSpPr>
              <p:cNvPr id="23" name="TextBox 22">
                <a:extLst>
                  <a:ext uri="{FF2B5EF4-FFF2-40B4-BE49-F238E27FC236}">
                    <a16:creationId xmlns:a16="http://schemas.microsoft.com/office/drawing/2014/main" id="{78D93BBD-A88A-9D29-0AFD-960C5C85C691}"/>
                  </a:ext>
                </a:extLst>
              </p:cNvPr>
              <p:cNvSpPr txBox="1"/>
              <p:nvPr/>
            </p:nvSpPr>
            <p:spPr>
              <a:xfrm>
                <a:off x="11811000" y="8286399"/>
                <a:ext cx="6066154" cy="1478418"/>
              </a:xfrm>
              <a:prstGeom prst="rect">
                <a:avLst/>
              </a:prstGeom>
              <a:noFill/>
            </p:spPr>
            <p:txBody>
              <a:bodyPr wrap="square" rtlCol="0">
                <a:spAutoFit/>
              </a:bodyPr>
              <a:lstStyle/>
              <a:p>
                <a:pPr algn="ctr">
                  <a:lnSpc>
                    <a:spcPct val="150000"/>
                  </a:lnSpc>
                </a:pPr>
                <a:r>
                  <a:rPr lang="en-US" sz="3200" b="1" dirty="0" err="1">
                    <a:latin typeface="Arial" panose="020B0604020202020204" pitchFamily="34" charset="0"/>
                    <a:cs typeface="Arial" panose="020B0604020202020204" pitchFamily="34" charset="0"/>
                  </a:rPr>
                  <a:t>Hình</a:t>
                </a:r>
                <a:r>
                  <a:rPr lang="en-US" sz="3200" b="1" dirty="0">
                    <a:latin typeface="Arial" panose="020B0604020202020204" pitchFamily="34" charset="0"/>
                    <a:cs typeface="Arial" panose="020B0604020202020204" pitchFamily="34" charset="0"/>
                  </a:rPr>
                  <a:t> 1.3b. </a:t>
                </a:r>
                <a:r>
                  <a:rPr lang="en-US" sz="3200" dirty="0" err="1">
                    <a:latin typeface="Arial" panose="020B0604020202020204" pitchFamily="34" charset="0"/>
                    <a:cs typeface="Arial" panose="020B0604020202020204" pitchFamily="34" charset="0"/>
                  </a:rPr>
                  <a:t>Mô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phấn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endParaRPr lang="en-US" sz="32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8939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02821166">
            <a:hlinkClick r:id="" action="ppaction://media"/>
            <a:extLst>
              <a:ext uri="{FF2B5EF4-FFF2-40B4-BE49-F238E27FC236}">
                <a16:creationId xmlns:a16="http://schemas.microsoft.com/office/drawing/2014/main" id="{94A8FDDD-141A-0E88-C089-897DC8F709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173"/>
            <a:ext cx="18288000" cy="10319248"/>
          </a:xfrm>
          <a:prstGeom prst="rect">
            <a:avLst/>
          </a:prstGeom>
        </p:spPr>
      </p:pic>
      <p:sp>
        <p:nvSpPr>
          <p:cNvPr id="3" name="TextBox 2">
            <a:extLst>
              <a:ext uri="{FF2B5EF4-FFF2-40B4-BE49-F238E27FC236}">
                <a16:creationId xmlns:a16="http://schemas.microsoft.com/office/drawing/2014/main" id="{68CD4247-0D17-496F-7A44-C568F06B4B32}"/>
              </a:ext>
            </a:extLst>
          </p:cNvPr>
          <p:cNvSpPr txBox="1"/>
          <p:nvPr/>
        </p:nvSpPr>
        <p:spPr>
          <a:xfrm>
            <a:off x="6096000" y="4354352"/>
            <a:ext cx="6096000"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Thí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nghiệm</a:t>
            </a:r>
            <a:r>
              <a:rPr lang="en-US" sz="4400" b="1" dirty="0">
                <a:solidFill>
                  <a:schemeClr val="bg1"/>
                </a:solidFill>
                <a:latin typeface="Arial" panose="020B0604020202020204" pitchFamily="34" charset="0"/>
                <a:cs typeface="Arial" panose="020B0604020202020204" pitchFamily="34" charset="0"/>
              </a:rPr>
              <a:t> Brown</a:t>
            </a:r>
          </a:p>
        </p:txBody>
      </p:sp>
    </p:spTree>
    <p:extLst>
      <p:ext uri="{BB962C8B-B14F-4D97-AF65-F5344CB8AC3E}">
        <p14:creationId xmlns:p14="http://schemas.microsoft.com/office/powerpoint/2010/main" val="7245202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5E0E07-7E44-E84A-918A-99B57EEE3602}"/>
              </a:ext>
            </a:extLst>
          </p:cNvPr>
          <p:cNvGrpSpPr/>
          <p:nvPr/>
        </p:nvGrpSpPr>
        <p:grpSpPr>
          <a:xfrm>
            <a:off x="3494803" y="1112556"/>
            <a:ext cx="4891811" cy="3337487"/>
            <a:chOff x="-3935846" y="1010350"/>
            <a:chExt cx="4891811" cy="3337487"/>
          </a:xfrm>
        </p:grpSpPr>
        <p:pic>
          <p:nvPicPr>
            <p:cNvPr id="3" name="Picture 2">
              <a:extLst>
                <a:ext uri="{FF2B5EF4-FFF2-40B4-BE49-F238E27FC236}">
                  <a16:creationId xmlns:a16="http://schemas.microsoft.com/office/drawing/2014/main" id="{EA8CA71E-A39B-8547-EC62-19E6A352A1BB}"/>
                </a:ext>
              </a:extLst>
            </p:cNvPr>
            <p:cNvPicPr>
              <a:picLocks noChangeAspect="1"/>
            </p:cNvPicPr>
            <p:nvPr/>
          </p:nvPicPr>
          <p:blipFill>
            <a:blip r:embed="rId2"/>
            <a:stretch>
              <a:fillRect/>
            </a:stretch>
          </p:blipFill>
          <p:spPr>
            <a:xfrm>
              <a:off x="-3935846" y="1010350"/>
              <a:ext cx="4891811" cy="3337487"/>
            </a:xfrm>
            <a:prstGeom prst="rect">
              <a:avLst/>
            </a:prstGeom>
          </p:spPr>
        </p:pic>
        <p:sp>
          <p:nvSpPr>
            <p:cNvPr id="4" name="TextBox 3">
              <a:extLst>
                <a:ext uri="{FF2B5EF4-FFF2-40B4-BE49-F238E27FC236}">
                  <a16:creationId xmlns:a16="http://schemas.microsoft.com/office/drawing/2014/main" id="{8BB6770E-BEBC-6D88-1DF0-E155B7954817}"/>
                </a:ext>
              </a:extLst>
            </p:cNvPr>
            <p:cNvSpPr txBox="1"/>
            <p:nvPr/>
          </p:nvSpPr>
          <p:spPr>
            <a:xfrm>
              <a:off x="-3661641" y="1179838"/>
              <a:ext cx="4343400" cy="1998176"/>
            </a:xfrm>
            <a:prstGeom prst="rect">
              <a:avLst/>
            </a:prstGeom>
            <a:noFill/>
          </p:spPr>
          <p:txBody>
            <a:bodyPr wrap="square" rtlCol="0">
              <a:spAutoFit/>
            </a:bodyPr>
            <a:lstStyle/>
            <a:p>
              <a:pPr algn="ctr">
                <a:lnSpc>
                  <a:spcPct val="150000"/>
                </a:lnSpc>
              </a:pPr>
              <a:r>
                <a:rPr lang="en-US" sz="4400" b="1" dirty="0" err="1">
                  <a:solidFill>
                    <a:schemeClr val="bg1"/>
                  </a:solidFill>
                  <a:latin typeface="Arial" panose="020B0604020202020204" pitchFamily="34" charset="0"/>
                  <a:cs typeface="Arial" panose="020B0604020202020204" pitchFamily="34" charset="0"/>
                </a:rPr>
                <a:t>Chuyển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động</a:t>
              </a:r>
              <a:r>
                <a:rPr lang="en-US" sz="4400" b="1" dirty="0">
                  <a:solidFill>
                    <a:schemeClr val="bg1"/>
                  </a:solidFill>
                  <a:latin typeface="Arial" panose="020B0604020202020204" pitchFamily="34" charset="0"/>
                  <a:cs typeface="Arial" panose="020B0604020202020204" pitchFamily="34" charset="0"/>
                </a:rPr>
                <a:t> Brown</a:t>
              </a:r>
            </a:p>
          </p:txBody>
        </p:sp>
      </p:grpSp>
      <p:sp>
        <p:nvSpPr>
          <p:cNvPr id="5" name="Freeform 26">
            <a:extLst>
              <a:ext uri="{FF2B5EF4-FFF2-40B4-BE49-F238E27FC236}">
                <a16:creationId xmlns:a16="http://schemas.microsoft.com/office/drawing/2014/main" id="{34B2BAF2-ED0A-BF98-C058-ACB46811A194}"/>
              </a:ext>
            </a:extLst>
          </p:cNvPr>
          <p:cNvSpPr/>
          <p:nvPr/>
        </p:nvSpPr>
        <p:spPr>
          <a:xfrm rot="20234746">
            <a:off x="392994" y="528673"/>
            <a:ext cx="1902532" cy="1276426"/>
          </a:xfrm>
          <a:custGeom>
            <a:avLst/>
            <a:gdLst/>
            <a:ahLst/>
            <a:cxnLst/>
            <a:rect l="l" t="t" r="r" b="b"/>
            <a:pathLst>
              <a:path w="1902532" h="1276426">
                <a:moveTo>
                  <a:pt x="0" y="0"/>
                </a:moveTo>
                <a:lnTo>
                  <a:pt x="1902532" y="0"/>
                </a:lnTo>
                <a:lnTo>
                  <a:pt x="1902532" y="1276426"/>
                </a:lnTo>
                <a:lnTo>
                  <a:pt x="0" y="1276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652B025E-4450-B442-53C6-CACFF6760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3016" y="2781300"/>
            <a:ext cx="6166362" cy="6166362"/>
          </a:xfrm>
          <a:prstGeom prst="ellipse">
            <a:avLst/>
          </a:prstGeom>
        </p:spPr>
      </p:pic>
      <p:sp>
        <p:nvSpPr>
          <p:cNvPr id="11" name="TextBox 10">
            <a:extLst>
              <a:ext uri="{FF2B5EF4-FFF2-40B4-BE49-F238E27FC236}">
                <a16:creationId xmlns:a16="http://schemas.microsoft.com/office/drawing/2014/main" id="{347D7B99-FD6F-0A27-C2A7-F47E151E518F}"/>
              </a:ext>
            </a:extLst>
          </p:cNvPr>
          <p:cNvSpPr txBox="1"/>
          <p:nvPr/>
        </p:nvSpPr>
        <p:spPr>
          <a:xfrm>
            <a:off x="1814983" y="4838700"/>
            <a:ext cx="8577039" cy="3850541"/>
          </a:xfrm>
          <a:prstGeom prst="rect">
            <a:avLst/>
          </a:prstGeom>
          <a:noFill/>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L</a:t>
            </a:r>
            <a:r>
              <a:rPr lang="vi-VN" sz="4200" dirty="0">
                <a:latin typeface="Arial" panose="020B0604020202020204" pitchFamily="34" charset="0"/>
                <a:cs typeface="Arial" panose="020B0604020202020204" pitchFamily="34" charset="0"/>
              </a:rPr>
              <a:t>à chuyển động hỗn loạn, không ngừng, có quỹ đạo là những đường gấp khúc bất kì của các hạt nhẹ trong chất lỏng và chất khí. </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064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1057</TotalTime>
  <Words>1830</Words>
  <Application>Microsoft Office PowerPoint</Application>
  <PresentationFormat>Tùy chỉnh</PresentationFormat>
  <Paragraphs>180</Paragraphs>
  <Slides>36</Slides>
  <Notes>4</Notes>
  <HiddenSlides>0</HiddenSlides>
  <MMClips>8</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36</vt:i4>
      </vt:variant>
    </vt:vector>
  </HeadingPairs>
  <TitlesOfParts>
    <vt:vector size="43" baseType="lpstr">
      <vt:lpstr>Arial</vt:lpstr>
      <vt:lpstr>Times New Roman</vt:lpstr>
      <vt:lpstr>Calibri</vt:lpstr>
      <vt:lpstr>Wingdings</vt:lpstr>
      <vt:lpstr>Cambria Math</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Windows 10</cp:lastModifiedBy>
  <cp:revision>2</cp:revision>
  <dcterms:created xsi:type="dcterms:W3CDTF">2006-08-16T00:00:00Z</dcterms:created>
  <dcterms:modified xsi:type="dcterms:W3CDTF">2025-10-23T01:21:05Z</dcterms:modified>
  <dc:identifier>DAGNsu_44hs</dc:identifier>
</cp:coreProperties>
</file>