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28"/>
  </p:notesMasterIdLst>
  <p:sldIdLst>
    <p:sldId id="256" r:id="rId2"/>
    <p:sldId id="400" r:id="rId3"/>
    <p:sldId id="260" r:id="rId4"/>
    <p:sldId id="390" r:id="rId5"/>
    <p:sldId id="391" r:id="rId6"/>
    <p:sldId id="402" r:id="rId7"/>
    <p:sldId id="392" r:id="rId8"/>
    <p:sldId id="403" r:id="rId9"/>
    <p:sldId id="399" r:id="rId10"/>
    <p:sldId id="397" r:id="rId11"/>
    <p:sldId id="404" r:id="rId12"/>
    <p:sldId id="393" r:id="rId13"/>
    <p:sldId id="396" r:id="rId14"/>
    <p:sldId id="405" r:id="rId15"/>
    <p:sldId id="395" r:id="rId16"/>
    <p:sldId id="406" r:id="rId17"/>
    <p:sldId id="398" r:id="rId18"/>
    <p:sldId id="264" r:id="rId19"/>
    <p:sldId id="411" r:id="rId20"/>
    <p:sldId id="412" r:id="rId21"/>
    <p:sldId id="346" r:id="rId22"/>
    <p:sldId id="401" r:id="rId23"/>
    <p:sldId id="265" r:id="rId24"/>
    <p:sldId id="274" r:id="rId25"/>
    <p:sldId id="275" r:id="rId26"/>
    <p:sldId id="413" r:id="rId27"/>
  </p:sldIdLst>
  <p:sldSz cx="9144000" cy="5143500" type="screen16x9"/>
  <p:notesSz cx="6858000" cy="9144000"/>
  <p:embeddedFontLst>
    <p:embeddedFont>
      <p:font typeface="#9Slide03 AllRoundGothic" panose="020B0703020202020104" pitchFamily="34" charset="0"/>
      <p:regular r:id="rId29"/>
    </p:embeddedFont>
    <p:embeddedFont>
      <p:font typeface="#9Slide03 Arima Madurai Black" panose="00000A00000000000000" pitchFamily="2" charset="0"/>
      <p:bold r:id="rId30"/>
    </p:embeddedFont>
    <p:embeddedFont>
      <p:font typeface="#9Slide03 Oswald Light" panose="00000400000000000000" pitchFamily="2" charset="0"/>
      <p:regular r:id="rId31"/>
    </p:embeddedFont>
    <p:embeddedFont>
      <p:font typeface="Aptos Black" panose="020B0004020202020204" pitchFamily="34" charset="0"/>
      <p:bold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0E7"/>
    <a:srgbClr val="EAF2FF"/>
    <a:srgbClr val="D56E19"/>
    <a:srgbClr val="000000"/>
    <a:srgbClr val="6EA843"/>
    <a:srgbClr val="E8EFFF"/>
    <a:srgbClr val="EAF2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C9A5F5-0D56-4CCF-A090-0E00E0E9ADA0}">
  <a:tblStyle styleId="{66C9A5F5-0D56-4CCF-A090-0E00E0E9AD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BCDB09E-9E61-4C40-97F7-D25698E16B9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87" d="100"/>
          <a:sy n="87" d="100"/>
        </p:scale>
        <p:origin x="8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31c308926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31c308926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64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31c308926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31c308926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44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vi-VN" b="1" dirty="0"/>
              <a:t>Thiếu nước/Cạn kiệt/Xâm nhập mặn</a:t>
            </a:r>
            <a:r>
              <a:rPr lang="vi-VN" dirty="0"/>
              <a:t> (số lượng) và </a:t>
            </a:r>
            <a:r>
              <a:rPr lang="vi-VN" b="1" dirty="0"/>
              <a:t>Ô nhiễm</a:t>
            </a:r>
            <a:r>
              <a:rPr lang="vi-VN" dirty="0"/>
              <a:t> (chất lượng).</a:t>
            </a:r>
            <a:endParaRPr lang="en-US" dirty="0"/>
          </a:p>
          <a:p>
            <a:r>
              <a:rPr lang="vi-VN" dirty="0"/>
              <a:t>Đúng vậy, Việt Nam ta có mạng lưới sông ngòi dày đặc, nhưng chúng ta lại đang đối mặt với sự </a:t>
            </a:r>
            <a:r>
              <a:rPr lang="vi-VN" b="1" dirty="0"/>
              <a:t>suy giảm nghiêm trọng</a:t>
            </a:r>
            <a:r>
              <a:rPr lang="vi-VN" dirty="0"/>
              <a:t> cả về </a:t>
            </a:r>
            <a:r>
              <a:rPr lang="vi-VN" b="1" dirty="0"/>
              <a:t>số lượng</a:t>
            </a:r>
            <a:r>
              <a:rPr lang="vi-VN" dirty="0"/>
              <a:t> và </a:t>
            </a:r>
            <a:r>
              <a:rPr lang="vi-VN" b="1" dirty="0"/>
              <a:t>chất lượng</a:t>
            </a:r>
            <a:r>
              <a:rPr lang="vi-VN" dirty="0"/>
              <a:t> của nguồn nước</a:t>
            </a:r>
            <a:r>
              <a:rPr lang="en-US" dirty="0"/>
              <a:t>.</a:t>
            </a:r>
          </a:p>
          <a:p>
            <a:r>
              <a:rPr lang="vi-VN" dirty="0"/>
              <a:t>Để trả lời cho những câu hỏi quan trọng này và tìm ra giải pháp để bảo vệ dòng chảy cuộc sống, hôm nay chúng ta sẽ cùng nhau tìm hiểu bài: </a:t>
            </a:r>
            <a:r>
              <a:rPr lang="vi-VN" b="1" dirty="0"/>
              <a:t>Sự suy giảm tài nguyên nước và Giải pháp sử dụng hợp lí tài nguyên nước</a:t>
            </a:r>
            <a:endParaRPr lang="vi-VN" dirty="0"/>
          </a:p>
        </p:txBody>
      </p:sp>
    </p:spTree>
    <p:extLst>
      <p:ext uri="{BB962C8B-B14F-4D97-AF65-F5344CB8AC3E}">
        <p14:creationId xmlns:p14="http://schemas.microsoft.com/office/powerpoint/2010/main" val="160788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vi-VN" dirty="0"/>
              <a:t>“Nước là tài nguyên vô cùng quý giá, không chỉ phục vụ sinh hoạt mà còn là nền tảng cho mọi hoạt động kinh tế và sự sống trên Trái Đất.</a:t>
            </a:r>
            <a:br>
              <a:rPr lang="vi-VN" dirty="0"/>
            </a:br>
            <a:r>
              <a:rPr lang="vi-VN" dirty="0"/>
              <a:t>Thế nhưng, hiện nay ở nước ta, nhiều nguồn nước đang bị </a:t>
            </a:r>
            <a:r>
              <a:rPr lang="vi-VN" b="1" dirty="0"/>
              <a:t>suy giảm nghiêm trọng cả về số lượng và chất lượng</a:t>
            </a:r>
            <a:r>
              <a:rPr lang="vi-VN" dirty="0"/>
              <a:t>.</a:t>
            </a:r>
            <a:br>
              <a:rPr lang="vi-VN" dirty="0"/>
            </a:br>
            <a:r>
              <a:rPr lang="vi-VN" dirty="0"/>
              <a:t>Vậy thực trạng tài nguyên nước của Việt Nam ra sao? Nguyên nhân nào gây ra tình trạng này và chúng ta cần làm gì để sử dụng nguồn nước một cách hợp lí?</a:t>
            </a:r>
            <a:br>
              <a:rPr lang="vi-VN" dirty="0"/>
            </a:br>
            <a:endParaRPr lang="vi-VN" dirty="0"/>
          </a:p>
        </p:txBody>
      </p:sp>
    </p:spTree>
    <p:extLst>
      <p:ext uri="{BB962C8B-B14F-4D97-AF65-F5344CB8AC3E}">
        <p14:creationId xmlns:p14="http://schemas.microsoft.com/office/powerpoint/2010/main" val="197927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vi-VN" sz="1100" b="0" i="0" u="none" strike="noStrike" cap="none" dirty="0">
                <a:solidFill>
                  <a:srgbClr val="000000"/>
                </a:solidFill>
                <a:effectLst/>
                <a:latin typeface="Arial"/>
                <a:ea typeface="Arial"/>
                <a:cs typeface="Arial"/>
                <a:sym typeface="Arial"/>
              </a:rPr>
              <a:t>Nước là một thành phần chiếm tới 70% cơ thể của con người. Vì vậy, khi sử dụng nguồn nước bị ô nhiễm sẽ gây ra những hậu quả không lường cho sức khỏe của chúng ta. Có khoảng 9.000 người tử vong mỗi năm do thường xuyên sử dụng nguồn nước bị ô nhiễm (thống kê của Bộ Y tế và Bộ Tài nguyên &amp; Môi trường)</a:t>
            </a:r>
          </a:p>
          <a:p>
            <a:r>
              <a:rPr lang="vi-VN" sz="1100" b="0" i="0" u="none" strike="noStrike" cap="none" dirty="0">
                <a:solidFill>
                  <a:srgbClr val="000000"/>
                </a:solidFill>
                <a:effectLst/>
                <a:latin typeface="Arial"/>
                <a:ea typeface="Arial"/>
                <a:cs typeface="Arial"/>
                <a:sym typeface="Arial"/>
              </a:rPr>
              <a:t>Phát hiện khoảng 20.000 người mắc bệnh ung thư mới mà nguyên nhân chính cũng đến từ việc sử dụng nguồn nước bị ô nhiễm</a:t>
            </a:r>
          </a:p>
          <a:p>
            <a:r>
              <a:rPr lang="vi-VN" sz="1100" b="0" i="0" u="none" strike="noStrike" cap="none" dirty="0">
                <a:solidFill>
                  <a:srgbClr val="000000"/>
                </a:solidFill>
                <a:effectLst/>
                <a:latin typeface="Arial"/>
                <a:ea typeface="Arial"/>
                <a:cs typeface="Arial"/>
                <a:sym typeface="Arial"/>
              </a:rPr>
              <a:t>44% trẻ em bị nhiễm giun và 27% trẻ em dưới 5 tuổi bị suy dinh dưỡng do thiếu nước sạch </a:t>
            </a:r>
          </a:p>
          <a:p>
            <a:endParaRPr lang="vi-VN" dirty="0"/>
          </a:p>
        </p:txBody>
      </p:sp>
    </p:spTree>
    <p:extLst>
      <p:ext uri="{BB962C8B-B14F-4D97-AF65-F5344CB8AC3E}">
        <p14:creationId xmlns:p14="http://schemas.microsoft.com/office/powerpoint/2010/main" val="4836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a:effectLst/>
                <a:latin typeface="Times New Roman" panose="02020603050405020304" pitchFamily="18" charset="0"/>
                <a:ea typeface="Arial" panose="020B0604020202020204" pitchFamily="34" charset="0"/>
              </a:rPr>
              <a:t>Nguyên nhân Khó kiểm soát nhất/Cần hợp tác quốc tế:</a:t>
            </a:r>
            <a:r>
              <a:rPr lang="vi-VN" sz="1100" dirty="0">
                <a:effectLst/>
                <a:latin typeface="Times New Roman" panose="02020603050405020304" pitchFamily="18" charset="0"/>
                <a:ea typeface="Arial" panose="020B0604020202020204" pitchFamily="34" charset="0"/>
              </a:rPr>
              <a:t> </a:t>
            </a:r>
            <a:r>
              <a:rPr lang="vi-VN" sz="1100" b="1" dirty="0">
                <a:effectLst/>
                <a:latin typeface="Times New Roman" panose="02020603050405020304" pitchFamily="18" charset="0"/>
                <a:ea typeface="Arial" panose="020B0604020202020204" pitchFamily="34" charset="0"/>
              </a:rPr>
              <a:t>Biến đổi Khí hậu (BĐKH)</a:t>
            </a:r>
            <a:r>
              <a:rPr lang="vi-VN" sz="1100" dirty="0">
                <a:effectLst/>
                <a:latin typeface="Times New Roman" panose="02020603050405020304" pitchFamily="18" charset="0"/>
                <a:ea typeface="Arial" panose="020B0604020202020204" pitchFamily="34" charset="0"/>
              </a:rPr>
              <a:t> và các hoạt động ở </a:t>
            </a:r>
            <a:r>
              <a:rPr lang="vi-VN" sz="1100" b="1" dirty="0">
                <a:effectLst/>
                <a:latin typeface="Times New Roman" panose="02020603050405020304" pitchFamily="18" charset="0"/>
                <a:ea typeface="Arial" panose="020B0604020202020204" pitchFamily="34" charset="0"/>
              </a:rPr>
              <a:t>Thượng nguồn</a:t>
            </a:r>
            <a:r>
              <a:rPr lang="vi-VN" sz="1100" dirty="0">
                <a:effectLst/>
                <a:latin typeface="Times New Roman" panose="02020603050405020304" pitchFamily="18" charset="0"/>
                <a:ea typeface="Arial" panose="020B0604020202020204" pitchFamily="34" charset="0"/>
              </a:rPr>
              <a:t> sông </a:t>
            </a:r>
            <a:r>
              <a:rPr lang="vi-VN" sz="1100" dirty="0" err="1">
                <a:effectLst/>
                <a:latin typeface="Times New Roman" panose="02020603050405020304" pitchFamily="18" charset="0"/>
                <a:ea typeface="Arial" panose="020B0604020202020204" pitchFamily="34" charset="0"/>
              </a:rPr>
              <a:t>Mekong</a:t>
            </a:r>
            <a:r>
              <a:rPr lang="vi-VN" sz="1100" dirty="0">
                <a:effectLst/>
                <a:latin typeface="Times New Roman" panose="02020603050405020304" pitchFamily="18" charset="0"/>
                <a:ea typeface="Arial" panose="020B0604020202020204" pitchFamily="34" charset="0"/>
              </a:rPr>
              <a:t> (xây đập thủy điện). </a:t>
            </a:r>
            <a:r>
              <a:rPr lang="vi-VN" sz="1100" b="1" dirty="0">
                <a:effectLst/>
                <a:latin typeface="Times New Roman" panose="02020603050405020304" pitchFamily="18" charset="0"/>
                <a:ea typeface="Arial" panose="020B0604020202020204" pitchFamily="34" charset="0"/>
              </a:rPr>
              <a:t>Giải thích:</a:t>
            </a:r>
            <a:r>
              <a:rPr lang="vi-VN" sz="1100" dirty="0">
                <a:effectLst/>
                <a:latin typeface="Times New Roman" panose="02020603050405020304" pitchFamily="18" charset="0"/>
                <a:ea typeface="Arial" panose="020B0604020202020204" pitchFamily="34" charset="0"/>
              </a:rPr>
              <a:t> BĐKH làm tăng thiên tai, hạn hán, và xâm nhập mặn, là vấn đề toàn cầu, cần sự nỗ lực chung của thế giới. Việc xây đập thủy điện của các nước thượng nguồn làm giảm lưu lượng nước về ĐBSCL, là vấn đề </a:t>
            </a:r>
            <a:r>
              <a:rPr lang="vi-VN" sz="1100" b="1" dirty="0">
                <a:effectLst/>
                <a:latin typeface="Times New Roman" panose="02020603050405020304" pitchFamily="18" charset="0"/>
                <a:ea typeface="Arial" panose="020B0604020202020204" pitchFamily="34" charset="0"/>
              </a:rPr>
              <a:t>chủ quyền nước và hợp tác quốc tế</a:t>
            </a:r>
            <a:r>
              <a:rPr lang="vi-VN" sz="1100" dirty="0">
                <a:effectLst/>
                <a:latin typeface="Times New Roman" panose="02020603050405020304" pitchFamily="18" charset="0"/>
                <a:ea typeface="Arial" panose="020B0604020202020204" pitchFamily="34" charset="0"/>
              </a:rPr>
              <a:t> (Ủy hội sông </a:t>
            </a:r>
            <a:r>
              <a:rPr lang="vi-VN" sz="1100" dirty="0" err="1">
                <a:effectLst/>
                <a:latin typeface="Times New Roman" panose="02020603050405020304" pitchFamily="18" charset="0"/>
                <a:ea typeface="Arial" panose="020B0604020202020204" pitchFamily="34" charset="0"/>
              </a:rPr>
              <a:t>Mekong</a:t>
            </a:r>
            <a:r>
              <a:rPr lang="vi-VN" sz="1100" dirty="0">
                <a:effectLst/>
                <a:latin typeface="Times New Roman" panose="02020603050405020304" pitchFamily="18" charset="0"/>
                <a:ea typeface="Arial" panose="020B0604020202020204" pitchFamily="34" charset="0"/>
              </a:rPr>
              <a:t>).</a:t>
            </a:r>
            <a:endParaRPr lang="vi-VN" dirty="0"/>
          </a:p>
          <a:p>
            <a:endParaRPr lang="vi-VN" dirty="0"/>
          </a:p>
        </p:txBody>
      </p:sp>
    </p:spTree>
    <p:extLst>
      <p:ext uri="{BB962C8B-B14F-4D97-AF65-F5344CB8AC3E}">
        <p14:creationId xmlns:p14="http://schemas.microsoft.com/office/powerpoint/2010/main" val="245730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BE43B-0160-7A6A-1AEB-D84F93945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3B236-CDC4-F979-D3B8-B7C6644C78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E37593-4F73-8952-CA6F-95161CC0EEB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ảnh GOBACK để quay lại trang HÁI TÁO</a:t>
            </a:r>
          </a:p>
          <a:p>
            <a:endParaRPr lang="en-US"/>
          </a:p>
        </p:txBody>
      </p:sp>
      <p:sp>
        <p:nvSpPr>
          <p:cNvPr id="4" name="Slide Number Placeholder 3">
            <a:extLst>
              <a:ext uri="{FF2B5EF4-FFF2-40B4-BE49-F238E27FC236}">
                <a16:creationId xmlns:a16="http://schemas.microsoft.com/office/drawing/2014/main" id="{49487A52-CD06-108A-1CA8-7B1D794332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04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C9D70-B4AC-2C6D-638C-2401BF1AE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DA352-7D67-EEDE-2CBA-9DAB033DA9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4CD642-74E7-AF21-F548-6A10B7CB685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ảnh GOBACK để quay lại trang HÁI TÁO</a:t>
            </a:r>
          </a:p>
          <a:p>
            <a:endParaRPr lang="en-US"/>
          </a:p>
        </p:txBody>
      </p:sp>
      <p:sp>
        <p:nvSpPr>
          <p:cNvPr id="4" name="Slide Number Placeholder 3">
            <a:extLst>
              <a:ext uri="{FF2B5EF4-FFF2-40B4-BE49-F238E27FC236}">
                <a16:creationId xmlns:a16="http://schemas.microsoft.com/office/drawing/2014/main" id="{4938E101-AEF3-8D56-4B00-1885793002A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06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 NGUYÊN NHÂN KHÔNG PHẢI BIỂU HIỆN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1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672952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131089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1900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472900" y="2275900"/>
            <a:ext cx="4198200" cy="9885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48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31" name="Google Shape;31;p3"/>
          <p:cNvSpPr txBox="1">
            <a:spLocks noGrp="1"/>
          </p:cNvSpPr>
          <p:nvPr>
            <p:ph type="title" idx="2" hasCustomPrompt="1"/>
          </p:nvPr>
        </p:nvSpPr>
        <p:spPr>
          <a:xfrm>
            <a:off x="3732300" y="941500"/>
            <a:ext cx="1679400" cy="102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9140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5800">
              <a:buClrTx/>
              <a:defRPr/>
            </a:pPr>
            <a:fld id="{015968CE-1079-4E3D-B76D-236AE10FBDEE}" type="datetimeFigureOut">
              <a:rPr lang="en-US" sz="900" kern="1200" smtClean="0">
                <a:solidFill>
                  <a:prstClr val="black">
                    <a:tint val="75000"/>
                  </a:prstClr>
                </a:solidFill>
                <a:latin typeface="Calibri"/>
                <a:ea typeface="+mn-ea"/>
                <a:cs typeface="+mn-cs"/>
              </a:rPr>
              <a:pPr defTabSz="685800">
                <a:buClrTx/>
                <a:defRPr/>
              </a:pPr>
              <a:t>10/16/2025</a:t>
            </a:fld>
            <a:endParaRPr lang="en-US" sz="9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685800">
              <a:buClrTx/>
              <a:defRPr/>
            </a:pPr>
            <a:endParaRPr lang="en-US" sz="9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685800">
              <a:buClrTx/>
              <a:defRPr/>
            </a:pPr>
            <a:fld id="{884E8CC9-5382-462C-9645-DBD67E821346}" type="slidenum">
              <a:rPr lang="en-US" sz="900" kern="1200" smtClean="0">
                <a:solidFill>
                  <a:prstClr val="black">
                    <a:tint val="75000"/>
                  </a:prstClr>
                </a:solidFill>
                <a:latin typeface="Calibri"/>
                <a:ea typeface="+mn-ea"/>
                <a:cs typeface="+mn-cs"/>
              </a:rPr>
              <a:pPr algn="r" defTabSz="685800">
                <a:buClrTx/>
                <a:defRPr/>
              </a:pPr>
              <a:t>‹#›</a:t>
            </a:fld>
            <a:endParaRPr lang="en-US" sz="9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6939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764DE79-268F-4C1A-8933-263129D2AF90}"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05204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125825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426163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413678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393921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764DE79-268F-4C1A-8933-263129D2AF90}"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47917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764DE79-268F-4C1A-8933-263129D2AF90}"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440811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10/16/2025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696726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2244" name="Picture 3" descr="Background chào mừng">
            <a:extLst>
              <a:ext uri="{FF2B5EF4-FFF2-40B4-BE49-F238E27FC236}">
                <a16:creationId xmlns:a16="http://schemas.microsoft.com/office/drawing/2014/main" id="{CAF5F45B-515C-3606-8B66-865938AF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355"/>
          <a:stretch>
            <a:fillRect/>
          </a:stretch>
        </p:blipFill>
        <p:spPr bwMode="auto">
          <a:xfrm>
            <a:off x="20" y="10"/>
            <a:ext cx="9143980" cy="5143490"/>
          </a:xfrm>
          <a:prstGeom prst="rect">
            <a:avLst/>
          </a:prstGeom>
          <a:solidFill>
            <a:srgbClr val="FFFFFF"/>
          </a:solidFill>
        </p:spPr>
      </p:pic>
      <p:sp>
        <p:nvSpPr>
          <p:cNvPr id="2243" name="Rectangle 1">
            <a:extLst>
              <a:ext uri="{FF2B5EF4-FFF2-40B4-BE49-F238E27FC236}">
                <a16:creationId xmlns:a16="http://schemas.microsoft.com/office/drawing/2014/main" id="{0BEF2A64-59F5-D6DC-6AEA-CB1F57E88F1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245" name="Hộp Văn bản 2244">
            <a:extLst>
              <a:ext uri="{FF2B5EF4-FFF2-40B4-BE49-F238E27FC236}">
                <a16:creationId xmlns:a16="http://schemas.microsoft.com/office/drawing/2014/main" id="{ADBAA9D8-8AA3-E40A-D7A4-FDA6DD814A7A}"/>
              </a:ext>
            </a:extLst>
          </p:cNvPr>
          <p:cNvSpPr txBox="1"/>
          <p:nvPr/>
        </p:nvSpPr>
        <p:spPr>
          <a:xfrm>
            <a:off x="609600" y="1514683"/>
            <a:ext cx="8248630" cy="1323439"/>
          </a:xfrm>
          <a:prstGeom prst="rect">
            <a:avLst/>
          </a:prstGeom>
          <a:noFill/>
        </p:spPr>
        <p:txBody>
          <a:bodyPr wrap="square" rtlCol="0">
            <a:spAutoFit/>
          </a:bodyPr>
          <a:lstStyle/>
          <a:p>
            <a:pPr algn="ctr"/>
            <a:r>
              <a:rPr lang="en-US" sz="4000" dirty="0">
                <a:solidFill>
                  <a:srgbClr val="C00000"/>
                </a:solidFill>
                <a:latin typeface="Aptos Black" panose="020B0004020202020204" pitchFamily="34" charset="0"/>
              </a:rPr>
              <a:t>CHÀO MỪNG QUÝ THẦY CÔ </a:t>
            </a:r>
          </a:p>
          <a:p>
            <a:pPr algn="ctr"/>
            <a:r>
              <a:rPr lang="en-US" sz="4000" dirty="0">
                <a:solidFill>
                  <a:srgbClr val="C00000"/>
                </a:solidFill>
                <a:latin typeface="Aptos Black" panose="020B0004020202020204" pitchFamily="34" charset="0"/>
              </a:rPr>
              <a:t>ĐẾN DỰ GIỜ THĂM LỚP</a:t>
            </a:r>
            <a:endParaRPr lang="vi-VN" sz="4000" dirty="0">
              <a:solidFill>
                <a:srgbClr val="C00000"/>
              </a:solidFill>
              <a:latin typeface="Aptos Black" panose="020B0004020202020204" pitchFamily="34" charset="0"/>
            </a:endParaRPr>
          </a:p>
        </p:txBody>
      </p:sp>
      <p:pic>
        <p:nvPicPr>
          <p:cNvPr id="2247" name="Picture 5" descr="background-hinh-nen-powerpoint-de-thuong-thumb">
            <a:extLst>
              <a:ext uri="{FF2B5EF4-FFF2-40B4-BE49-F238E27FC236}">
                <a16:creationId xmlns:a16="http://schemas.microsoft.com/office/drawing/2014/main" id="{CD8CC1D3-91DA-B71A-9E62-AFD0D0F5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6428"/>
            <a:ext cx="9144000" cy="1057073"/>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A23B399A-7BD1-D5B0-84BC-6E76C49285BD}"/>
              </a:ext>
            </a:extLst>
          </p:cNvPr>
          <p:cNvSpPr txBox="1"/>
          <p:nvPr/>
        </p:nvSpPr>
        <p:spPr>
          <a:xfrm>
            <a:off x="3288020" y="3501648"/>
            <a:ext cx="3448050" cy="584775"/>
          </a:xfrm>
          <a:prstGeom prst="rect">
            <a:avLst/>
          </a:prstGeom>
          <a:noFill/>
        </p:spPr>
        <p:txBody>
          <a:bodyPr wrap="square" rtlCol="0">
            <a:spAutoFit/>
          </a:bodyPr>
          <a:lstStyle/>
          <a:p>
            <a:r>
              <a:rPr lang="en-US" sz="3200" dirty="0">
                <a:solidFill>
                  <a:srgbClr val="002060"/>
                </a:solidFill>
                <a:latin typeface="#9Slide03 Oswald Light" panose="00000400000000000000" pitchFamily="2" charset="0"/>
              </a:rPr>
              <a:t>GV: Trương Thị </a:t>
            </a:r>
            <a:r>
              <a:rPr lang="en-US" sz="3200" dirty="0" err="1">
                <a:solidFill>
                  <a:srgbClr val="002060"/>
                </a:solidFill>
                <a:latin typeface="#9Slide03 Oswald Light" panose="00000400000000000000" pitchFamily="2" charset="0"/>
              </a:rPr>
              <a:t>Hiền</a:t>
            </a:r>
            <a:endParaRPr lang="en-US" sz="3200" dirty="0">
              <a:solidFill>
                <a:srgbClr val="002060"/>
              </a:solidFill>
              <a:latin typeface="#9Slide03 Oswald Light" panose="00000400000000000000" pitchFamily="2" charset="0"/>
            </a:endParaRPr>
          </a:p>
        </p:txBody>
      </p:sp>
      <p:sp>
        <p:nvSpPr>
          <p:cNvPr id="4" name="Hộp Văn bản 3">
            <a:extLst>
              <a:ext uri="{FF2B5EF4-FFF2-40B4-BE49-F238E27FC236}">
                <a16:creationId xmlns:a16="http://schemas.microsoft.com/office/drawing/2014/main" id="{EF8F0968-0742-CABF-FB29-BAED4AD3D113}"/>
              </a:ext>
            </a:extLst>
          </p:cNvPr>
          <p:cNvSpPr txBox="1"/>
          <p:nvPr/>
        </p:nvSpPr>
        <p:spPr>
          <a:xfrm>
            <a:off x="3766172" y="4378815"/>
            <a:ext cx="1935485" cy="584775"/>
          </a:xfrm>
          <a:prstGeom prst="rect">
            <a:avLst/>
          </a:prstGeom>
          <a:noFill/>
        </p:spPr>
        <p:txBody>
          <a:bodyPr wrap="square" rtlCol="0">
            <a:spAutoFit/>
          </a:bodyPr>
          <a:lstStyle/>
          <a:p>
            <a:r>
              <a:rPr lang="en-US" sz="3200" dirty="0" err="1">
                <a:solidFill>
                  <a:srgbClr val="002060"/>
                </a:solidFill>
                <a:latin typeface="#9Slide03 Oswald Light" panose="00000400000000000000" pitchFamily="2" charset="0"/>
              </a:rPr>
              <a:t>Lớp</a:t>
            </a:r>
            <a:r>
              <a:rPr lang="en-US" sz="3200" dirty="0">
                <a:solidFill>
                  <a:srgbClr val="002060"/>
                </a:solidFill>
                <a:latin typeface="#9Slide03 Oswald Light" panose="00000400000000000000" pitchFamily="2" charset="0"/>
              </a:rPr>
              <a:t>: 12a11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Ban Co Biet 80 Benh Tat Lien Quan Toi Nguon Nuoc O Nhiem Min">
            <a:extLst>
              <a:ext uri="{FF2B5EF4-FFF2-40B4-BE49-F238E27FC236}">
                <a16:creationId xmlns:a16="http://schemas.microsoft.com/office/drawing/2014/main" id="{9E6C148A-BCBC-F122-FC93-B347043B7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19" y="492443"/>
            <a:ext cx="4671151" cy="4651057"/>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784D5A6A-8A0C-1BA1-3FEE-3388BE0E080B}"/>
              </a:ext>
            </a:extLst>
          </p:cNvPr>
          <p:cNvSpPr txBox="1"/>
          <p:nvPr/>
        </p:nvSpPr>
        <p:spPr>
          <a:xfrm>
            <a:off x="554588" y="0"/>
            <a:ext cx="8391108" cy="492443"/>
          </a:xfrm>
          <a:prstGeom prst="rect">
            <a:avLst/>
          </a:prstGeom>
          <a:noFill/>
        </p:spPr>
        <p:txBody>
          <a:bodyPr wrap="square">
            <a:spAutoFit/>
          </a:bodyPr>
          <a:lstStyle/>
          <a:p>
            <a:pPr algn="ctr"/>
            <a:r>
              <a:rPr lang="en-US" sz="2600" dirty="0">
                <a:solidFill>
                  <a:srgbClr val="FF0000"/>
                </a:solidFill>
              </a:rPr>
              <a:t>Hậu </a:t>
            </a:r>
            <a:r>
              <a:rPr lang="en-US" sz="2600" dirty="0" err="1">
                <a:solidFill>
                  <a:srgbClr val="FF0000"/>
                </a:solidFill>
              </a:rPr>
              <a:t>quả</a:t>
            </a:r>
            <a:r>
              <a:rPr lang="en-US" sz="2600" dirty="0">
                <a:solidFill>
                  <a:srgbClr val="FF0000"/>
                </a:solidFill>
              </a:rPr>
              <a:t> </a:t>
            </a:r>
            <a:r>
              <a:rPr lang="en-US" sz="2600" dirty="0" err="1">
                <a:solidFill>
                  <a:srgbClr val="FF0000"/>
                </a:solidFill>
              </a:rPr>
              <a:t>của</a:t>
            </a:r>
            <a:r>
              <a:rPr lang="en-US" sz="2600" dirty="0">
                <a:solidFill>
                  <a:srgbClr val="FF0000"/>
                </a:solidFill>
              </a:rPr>
              <a:t> </a:t>
            </a:r>
            <a:r>
              <a:rPr lang="en-US" sz="2600" dirty="0" err="1">
                <a:solidFill>
                  <a:srgbClr val="FF0000"/>
                </a:solidFill>
              </a:rPr>
              <a:t>việc</a:t>
            </a:r>
            <a:r>
              <a:rPr lang="en-US" sz="2600" dirty="0">
                <a:solidFill>
                  <a:srgbClr val="FF0000"/>
                </a:solidFill>
              </a:rPr>
              <a:t> </a:t>
            </a:r>
            <a:r>
              <a:rPr lang="en-US" sz="2600" dirty="0" err="1">
                <a:solidFill>
                  <a:srgbClr val="FF0000"/>
                </a:solidFill>
              </a:rPr>
              <a:t>sử</a:t>
            </a:r>
            <a:r>
              <a:rPr lang="en-US" sz="2600" dirty="0">
                <a:solidFill>
                  <a:srgbClr val="FF0000"/>
                </a:solidFill>
              </a:rPr>
              <a:t> </a:t>
            </a:r>
            <a:r>
              <a:rPr lang="en-US" sz="2600" dirty="0" err="1">
                <a:solidFill>
                  <a:srgbClr val="FF0000"/>
                </a:solidFill>
              </a:rPr>
              <a:t>dụng</a:t>
            </a:r>
            <a:r>
              <a:rPr lang="en-US" sz="2600" dirty="0">
                <a:solidFill>
                  <a:srgbClr val="FF0000"/>
                </a:solidFill>
              </a:rPr>
              <a:t> </a:t>
            </a:r>
            <a:r>
              <a:rPr lang="en-US" sz="2600" dirty="0" err="1">
                <a:solidFill>
                  <a:srgbClr val="FF0000"/>
                </a:solidFill>
              </a:rPr>
              <a:t>nguồn</a:t>
            </a:r>
            <a:r>
              <a:rPr lang="en-US" sz="2600" dirty="0">
                <a:solidFill>
                  <a:srgbClr val="FF0000"/>
                </a:solidFill>
              </a:rPr>
              <a:t> </a:t>
            </a:r>
            <a:r>
              <a:rPr lang="en-US" sz="2600" dirty="0" err="1">
                <a:solidFill>
                  <a:srgbClr val="FF0000"/>
                </a:solidFill>
              </a:rPr>
              <a:t>nước</a:t>
            </a:r>
            <a:r>
              <a:rPr lang="en-US" sz="2600" dirty="0">
                <a:solidFill>
                  <a:srgbClr val="FF0000"/>
                </a:solidFill>
              </a:rPr>
              <a:t> ô </a:t>
            </a:r>
            <a:r>
              <a:rPr lang="en-US" sz="2600" dirty="0" err="1">
                <a:solidFill>
                  <a:srgbClr val="FF0000"/>
                </a:solidFill>
              </a:rPr>
              <a:t>nhiễm</a:t>
            </a:r>
            <a:endParaRPr lang="vi-VN" sz="2600" dirty="0">
              <a:solidFill>
                <a:srgbClr val="FF0000"/>
              </a:solidFill>
            </a:endParaRPr>
          </a:p>
        </p:txBody>
      </p:sp>
      <p:pic>
        <p:nvPicPr>
          <p:cNvPr id="7" name="Picture 2" descr="Cá chết trắng sông">
            <a:extLst>
              <a:ext uri="{FF2B5EF4-FFF2-40B4-BE49-F238E27FC236}">
                <a16:creationId xmlns:a16="http://schemas.microsoft.com/office/drawing/2014/main" id="{163F6B93-B115-CCA4-7C77-C434C112E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234" y="2876149"/>
            <a:ext cx="3768684" cy="2267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D0AFEF2C-88DA-65F3-6E86-B9B0E679A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234" y="492443"/>
            <a:ext cx="3744320" cy="226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991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wipe(down)">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A6031B0-46AE-B199-FEF3-B7C1089470FB}"/>
              </a:ext>
            </a:extLst>
          </p:cNvPr>
          <p:cNvSpPr/>
          <p:nvPr/>
        </p:nvSpPr>
        <p:spPr>
          <a:xfrm>
            <a:off x="333785" y="1420736"/>
            <a:ext cx="8476428" cy="3008045"/>
          </a:xfrm>
          <a:prstGeom prst="roundRect">
            <a:avLst/>
          </a:prstGeom>
          <a:solidFill>
            <a:srgbClr val="FFC000">
              <a:alpha val="32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        a.</a:t>
            </a:r>
            <a:r>
              <a:rPr lang="vi-VN" sz="2400" b="1" dirty="0">
                <a:solidFill>
                  <a:srgbClr val="C00000"/>
                </a:solidFill>
              </a:rPr>
              <a:t>Trình bày các </a:t>
            </a:r>
            <a:r>
              <a:rPr lang="vi-VN" sz="2400" b="1" u="sng" dirty="0">
                <a:solidFill>
                  <a:srgbClr val="C00000"/>
                </a:solidFill>
              </a:rPr>
              <a:t>nguyên nhân </a:t>
            </a:r>
            <a:r>
              <a:rPr lang="vi-VN" sz="2400" b="1" dirty="0">
                <a:solidFill>
                  <a:srgbClr val="C00000"/>
                </a:solidFill>
              </a:rPr>
              <a:t>dẫn đến sự suy giảm tài nguyên nước ở Việt Nam.</a:t>
            </a:r>
            <a:endParaRPr lang="en-US" sz="2400" b="1" dirty="0">
              <a:solidFill>
                <a:srgbClr val="C00000"/>
              </a:solidFill>
            </a:endParaRPr>
          </a:p>
          <a:p>
            <a:r>
              <a:rPr lang="en-US" sz="2400" b="1" dirty="0">
                <a:solidFill>
                  <a:srgbClr val="C00000"/>
                </a:solidFill>
              </a:rPr>
              <a:t>      b.</a:t>
            </a:r>
            <a:r>
              <a:rPr lang="vi-VN" sz="2400" b="1" dirty="0">
                <a:solidFill>
                  <a:srgbClr val="C00000"/>
                </a:solidFill>
              </a:rPr>
              <a:t> </a:t>
            </a:r>
            <a:r>
              <a:rPr lang="en-US" sz="2400" b="1" dirty="0">
                <a:solidFill>
                  <a:srgbClr val="C00000"/>
                </a:solidFill>
              </a:rPr>
              <a:t>T</a:t>
            </a:r>
            <a:r>
              <a:rPr lang="vi-VN" sz="2400" b="1" dirty="0">
                <a:solidFill>
                  <a:srgbClr val="C00000"/>
                </a:solidFill>
              </a:rPr>
              <a:t>heo em, nguyên nhân nào là khó kiểm soát nhất và cần sự hợp tác quốc tế để giải quyết? Tại sao?</a:t>
            </a:r>
          </a:p>
        </p:txBody>
      </p:sp>
      <p:sp>
        <p:nvSpPr>
          <p:cNvPr id="5" name="Hình chữ nhật: Góc Tròn 4">
            <a:extLst>
              <a:ext uri="{FF2B5EF4-FFF2-40B4-BE49-F238E27FC236}">
                <a16:creationId xmlns:a16="http://schemas.microsoft.com/office/drawing/2014/main" id="{B233DF72-C008-DAF1-E0A1-A425EA0D4999}"/>
              </a:ext>
            </a:extLst>
          </p:cNvPr>
          <p:cNvSpPr/>
          <p:nvPr/>
        </p:nvSpPr>
        <p:spPr>
          <a:xfrm>
            <a:off x="4012084" y="191459"/>
            <a:ext cx="1119831" cy="875393"/>
          </a:xfrm>
          <a:prstGeom prst="roundRect">
            <a:avLst/>
          </a:prstGeom>
          <a:solidFill>
            <a:srgbClr val="FFC000">
              <a:alpha val="32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rPr>
              <a:t>Nhóm</a:t>
            </a:r>
            <a:r>
              <a:rPr lang="en-US" sz="2400" dirty="0">
                <a:solidFill>
                  <a:schemeClr val="accent2">
                    <a:lumMod val="50000"/>
                  </a:schemeClr>
                </a:solidFill>
              </a:rPr>
              <a:t> </a:t>
            </a:r>
          </a:p>
          <a:p>
            <a:pPr algn="ctr"/>
            <a:r>
              <a:rPr lang="en-US" sz="2400" dirty="0">
                <a:solidFill>
                  <a:schemeClr val="accent2">
                    <a:lumMod val="50000"/>
                  </a:schemeClr>
                </a:solidFill>
              </a:rPr>
              <a:t>2,5</a:t>
            </a:r>
            <a:endParaRPr lang="vi-VN" sz="2400" dirty="0">
              <a:solidFill>
                <a:schemeClr val="accent2">
                  <a:lumMod val="50000"/>
                </a:schemeClr>
              </a:solidFill>
            </a:endParaRPr>
          </a:p>
        </p:txBody>
      </p:sp>
    </p:spTree>
    <p:extLst>
      <p:ext uri="{BB962C8B-B14F-4D97-AF65-F5344CB8AC3E}">
        <p14:creationId xmlns:p14="http://schemas.microsoft.com/office/powerpoint/2010/main" val="411194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7CF8FB8A-CB04-1EA9-0287-AE1A5C9A54A8}"/>
              </a:ext>
            </a:extLst>
          </p:cNvPr>
          <p:cNvSpPr/>
          <p:nvPr/>
        </p:nvSpPr>
        <p:spPr>
          <a:xfrm>
            <a:off x="2941505" y="16597"/>
            <a:ext cx="3260990" cy="60626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Arial" panose="020B0604020202020204" pitchFamily="34" charset="0"/>
                <a:cs typeface="Arial" panose="020B0604020202020204" pitchFamily="34" charset="0"/>
              </a:rPr>
              <a:t>b.Nguyên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nhân</a:t>
            </a:r>
            <a:endParaRPr lang="vi-VN" sz="3200" dirty="0">
              <a:solidFill>
                <a:srgbClr val="00B050"/>
              </a:solidFill>
              <a:latin typeface="Arial" panose="020B0604020202020204" pitchFamily="34" charset="0"/>
              <a:cs typeface="Arial" panose="020B0604020202020204" pitchFamily="34" charset="0"/>
            </a:endParaRPr>
          </a:p>
        </p:txBody>
      </p:sp>
      <p:sp>
        <p:nvSpPr>
          <p:cNvPr id="5" name="Rectangle: Rounded Corners 12">
            <a:extLst>
              <a:ext uri="{FF2B5EF4-FFF2-40B4-BE49-F238E27FC236}">
                <a16:creationId xmlns:a16="http://schemas.microsoft.com/office/drawing/2014/main" id="{0C87F22C-E67F-9B1F-93FB-BEDD92823791}"/>
              </a:ext>
            </a:extLst>
          </p:cNvPr>
          <p:cNvSpPr/>
          <p:nvPr/>
        </p:nvSpPr>
        <p:spPr>
          <a:xfrm>
            <a:off x="265583" y="756944"/>
            <a:ext cx="7973845" cy="606260"/>
          </a:xfrm>
          <a:prstGeom prst="roundRect">
            <a:avLst>
              <a:gd name="adj" fmla="val 10507"/>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400" dirty="0" err="1">
                <a:solidFill>
                  <a:srgbClr val="000000"/>
                </a:solidFill>
                <a:latin typeface="Arial" panose="020B0604020202020204" pitchFamily="34" charset="0"/>
                <a:cs typeface="Arial" panose="020B0604020202020204" pitchFamily="34" charset="0"/>
              </a:rPr>
              <a:t>Tác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động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biến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đổi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khí</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hậu</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6" name="Rectangle: Rounded Corners 13">
            <a:extLst>
              <a:ext uri="{FF2B5EF4-FFF2-40B4-BE49-F238E27FC236}">
                <a16:creationId xmlns:a16="http://schemas.microsoft.com/office/drawing/2014/main" id="{3145FD5A-0533-98DA-B796-A1D8E6DA76FD}"/>
              </a:ext>
            </a:extLst>
          </p:cNvPr>
          <p:cNvSpPr/>
          <p:nvPr/>
        </p:nvSpPr>
        <p:spPr>
          <a:xfrm>
            <a:off x="265584" y="3355359"/>
            <a:ext cx="7973845" cy="626902"/>
          </a:xfrm>
          <a:prstGeom prst="roundRect">
            <a:avLst>
              <a:gd name="adj" fmla="val 16568"/>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0000"/>
                </a:solidFill>
                <a:latin typeface="Arial" panose="020B0604020202020204" pitchFamily="34" charset="0"/>
                <a:cs typeface="Arial" panose="020B0604020202020204" pitchFamily="34" charset="0"/>
              </a:rPr>
              <a:t>Lạm dụng phân hoá học trong nông nghiệp</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7" name="Rectangle: Rounded Corners 14">
            <a:extLst>
              <a:ext uri="{FF2B5EF4-FFF2-40B4-BE49-F238E27FC236}">
                <a16:creationId xmlns:a16="http://schemas.microsoft.com/office/drawing/2014/main" id="{EFB50589-E9A0-6A07-3D2B-75C90522A8FF}"/>
              </a:ext>
            </a:extLst>
          </p:cNvPr>
          <p:cNvSpPr/>
          <p:nvPr/>
        </p:nvSpPr>
        <p:spPr>
          <a:xfrm>
            <a:off x="265583" y="1618934"/>
            <a:ext cx="7973845" cy="561007"/>
          </a:xfrm>
          <a:prstGeom prst="roundRect">
            <a:avLst>
              <a:gd name="adj" fmla="val 10507"/>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dirty="0">
                <a:solidFill>
                  <a:srgbClr val="000000"/>
                </a:solidFill>
                <a:latin typeface="Arial" panose="020B0604020202020204" pitchFamily="34" charset="0"/>
                <a:cs typeface="Arial" panose="020B0604020202020204" pitchFamily="34" charset="0"/>
              </a:rPr>
              <a:t>K</a:t>
            </a:r>
            <a:r>
              <a:rPr lang="vi-VN" sz="2400" dirty="0">
                <a:solidFill>
                  <a:srgbClr val="000000"/>
                </a:solidFill>
                <a:latin typeface="Arial" panose="020B0604020202020204" pitchFamily="34" charset="0"/>
                <a:cs typeface="Arial" panose="020B0604020202020204" pitchFamily="34" charset="0"/>
              </a:rPr>
              <a:t>hai thác quá mức nguồn nước</a:t>
            </a:r>
            <a:r>
              <a:rPr lang="en-US" sz="2400" dirty="0">
                <a:solidFill>
                  <a:srgbClr val="000000"/>
                </a:solidFill>
                <a:latin typeface="Arial" panose="020B0604020202020204" pitchFamily="34" charset="0"/>
                <a:cs typeface="Arial" panose="020B0604020202020204" pitchFamily="34" charset="0"/>
              </a:rPr>
              <a:t>.</a:t>
            </a:r>
          </a:p>
        </p:txBody>
      </p:sp>
      <p:sp>
        <p:nvSpPr>
          <p:cNvPr id="8" name="Rectangle: Rounded Corners 16">
            <a:extLst>
              <a:ext uri="{FF2B5EF4-FFF2-40B4-BE49-F238E27FC236}">
                <a16:creationId xmlns:a16="http://schemas.microsoft.com/office/drawing/2014/main" id="{16285F12-7FE0-7E5D-5AD1-210867B70613}"/>
              </a:ext>
            </a:extLst>
          </p:cNvPr>
          <p:cNvSpPr/>
          <p:nvPr/>
        </p:nvSpPr>
        <p:spPr>
          <a:xfrm>
            <a:off x="265585" y="4247529"/>
            <a:ext cx="7973845" cy="633042"/>
          </a:xfrm>
          <a:prstGeom prst="roundRect">
            <a:avLst>
              <a:gd name="adj" fmla="val 16568"/>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400" dirty="0" err="1">
                <a:solidFill>
                  <a:srgbClr val="000000"/>
                </a:solidFill>
                <a:latin typeface="Arial" panose="020B0604020202020204" pitchFamily="34" charset="0"/>
                <a:cs typeface="Arial" panose="020B0604020202020204" pitchFamily="34" charset="0"/>
              </a:rPr>
              <a:t>Phá</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rừng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đầu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nguồn</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9" name="Rectangle: Rounded Corners 14">
            <a:extLst>
              <a:ext uri="{FF2B5EF4-FFF2-40B4-BE49-F238E27FC236}">
                <a16:creationId xmlns:a16="http://schemas.microsoft.com/office/drawing/2014/main" id="{47D0F72B-FD0C-4635-333E-C05C18FE5CCE}"/>
              </a:ext>
            </a:extLst>
          </p:cNvPr>
          <p:cNvSpPr/>
          <p:nvPr/>
        </p:nvSpPr>
        <p:spPr>
          <a:xfrm>
            <a:off x="265583" y="2445209"/>
            <a:ext cx="7973845" cy="626903"/>
          </a:xfrm>
          <a:prstGeom prst="roundRect">
            <a:avLst>
              <a:gd name="adj" fmla="val 10507"/>
            </a:avLst>
          </a:prstGeom>
          <a:solidFill>
            <a:schemeClr val="bg1"/>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dirty="0">
                <a:solidFill>
                  <a:srgbClr val="000000"/>
                </a:solidFill>
                <a:latin typeface="Arial" panose="020B0604020202020204" pitchFamily="34" charset="0"/>
                <a:cs typeface="Arial" panose="020B0604020202020204" pitchFamily="34" charset="0"/>
              </a:rPr>
              <a:t>C</a:t>
            </a:r>
            <a:r>
              <a:rPr lang="vi-VN" sz="2400" dirty="0">
                <a:solidFill>
                  <a:srgbClr val="000000"/>
                </a:solidFill>
                <a:latin typeface="Arial" panose="020B0604020202020204" pitchFamily="34" charset="0"/>
                <a:cs typeface="Arial" panose="020B0604020202020204" pitchFamily="34" charset="0"/>
              </a:rPr>
              <a:t>hất thải, nước thải không được xử lí</a:t>
            </a:r>
            <a:r>
              <a:rPr lang="en-US" sz="2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1930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ủ tịch tỉnh Quảng Bình chỉ đạo xử lý tình trạng xả rác từ chợ xuống sông sau phản ánh của Báo Sức khỏe và Đời sống - Ảnh 2.">
            <a:extLst>
              <a:ext uri="{FF2B5EF4-FFF2-40B4-BE49-F238E27FC236}">
                <a16:creationId xmlns:a16="http://schemas.microsoft.com/office/drawing/2014/main" id="{EFAA11FD-3788-BBB1-4409-AA8B68485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41" y="49192"/>
            <a:ext cx="4077924" cy="24335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ước thải công nghiệp là gì ">
            <a:extLst>
              <a:ext uri="{FF2B5EF4-FFF2-40B4-BE49-F238E27FC236}">
                <a16:creationId xmlns:a16="http://schemas.microsoft.com/office/drawing/2014/main" id="{BFA5E92D-E00C-72F2-F57B-54C095BF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66" y="0"/>
            <a:ext cx="4385358" cy="24075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ứng nhận hợp quy bình bơm phun thuốc trừ sâu đeo vai">
            <a:extLst>
              <a:ext uri="{FF2B5EF4-FFF2-40B4-BE49-F238E27FC236}">
                <a16:creationId xmlns:a16="http://schemas.microsoft.com/office/drawing/2014/main" id="{97B8AD61-0F0B-E6EB-ED25-339E94457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60" y="2551133"/>
            <a:ext cx="412930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ảnh cận cảnh rừng bị  phá không thương tiếc ở Quảng Trị - Ảnh 1.">
            <a:extLst>
              <a:ext uri="{FF2B5EF4-FFF2-40B4-BE49-F238E27FC236}">
                <a16:creationId xmlns:a16="http://schemas.microsoft.com/office/drawing/2014/main" id="{CBA35771-81AA-077F-0FEC-43AF335F9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866" y="2482767"/>
            <a:ext cx="4385358"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a:extLst>
              <a:ext uri="{FF2B5EF4-FFF2-40B4-BE49-F238E27FC236}">
                <a16:creationId xmlns:a16="http://schemas.microsoft.com/office/drawing/2014/main" id="{E649C8F6-3BBF-F4EB-433F-E493C8CE9C46}"/>
              </a:ext>
            </a:extLst>
          </p:cNvPr>
          <p:cNvSpPr/>
          <p:nvPr/>
        </p:nvSpPr>
        <p:spPr>
          <a:xfrm>
            <a:off x="683242" y="49192"/>
            <a:ext cx="2799126" cy="380466"/>
          </a:xfrm>
          <a:prstGeom prst="rect">
            <a:avLst/>
          </a:prstGeom>
          <a:solidFill>
            <a:schemeClr val="accent5">
              <a:lumMod val="5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Rác</a:t>
            </a:r>
            <a:r>
              <a:rPr lang="en-US" sz="2400" dirty="0">
                <a:solidFill>
                  <a:schemeClr val="bg1"/>
                </a:solidFill>
              </a:rPr>
              <a:t> </a:t>
            </a:r>
            <a:r>
              <a:rPr lang="en-US" sz="2400" dirty="0" err="1">
                <a:solidFill>
                  <a:schemeClr val="bg1"/>
                </a:solidFill>
              </a:rPr>
              <a:t>thải</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hoạt</a:t>
            </a:r>
            <a:endParaRPr lang="vi-VN" sz="2400" dirty="0">
              <a:solidFill>
                <a:schemeClr val="bg1"/>
              </a:solidFill>
            </a:endParaRPr>
          </a:p>
        </p:txBody>
      </p:sp>
      <p:sp>
        <p:nvSpPr>
          <p:cNvPr id="5" name="Hình chữ nhật 4">
            <a:extLst>
              <a:ext uri="{FF2B5EF4-FFF2-40B4-BE49-F238E27FC236}">
                <a16:creationId xmlns:a16="http://schemas.microsoft.com/office/drawing/2014/main" id="{FB575794-9F7B-B500-3977-9C0E407278D9}"/>
              </a:ext>
            </a:extLst>
          </p:cNvPr>
          <p:cNvSpPr/>
          <p:nvPr/>
        </p:nvSpPr>
        <p:spPr>
          <a:xfrm>
            <a:off x="4802535" y="0"/>
            <a:ext cx="3748020" cy="380466"/>
          </a:xfrm>
          <a:prstGeom prst="rect">
            <a:avLst/>
          </a:prstGeom>
          <a:solidFill>
            <a:schemeClr val="accent5">
              <a:lumMod val="5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Nước</a:t>
            </a:r>
            <a:r>
              <a:rPr lang="en-US" sz="2400" dirty="0">
                <a:solidFill>
                  <a:schemeClr val="bg1"/>
                </a:solidFill>
              </a:rPr>
              <a:t> </a:t>
            </a:r>
            <a:r>
              <a:rPr lang="en-US" sz="2400" dirty="0" err="1">
                <a:solidFill>
                  <a:schemeClr val="bg1"/>
                </a:solidFill>
              </a:rPr>
              <a:t>thải</a:t>
            </a:r>
            <a:r>
              <a:rPr lang="en-US" sz="2400" dirty="0">
                <a:solidFill>
                  <a:schemeClr val="bg1"/>
                </a:solidFill>
              </a:rPr>
              <a:t> </a:t>
            </a:r>
            <a:r>
              <a:rPr lang="en-US" sz="2400" dirty="0" err="1">
                <a:solidFill>
                  <a:schemeClr val="bg1"/>
                </a:solidFill>
              </a:rPr>
              <a:t>công</a:t>
            </a:r>
            <a:r>
              <a:rPr lang="en-US" sz="2400" dirty="0">
                <a:solidFill>
                  <a:schemeClr val="bg1"/>
                </a:solidFill>
              </a:rPr>
              <a:t> </a:t>
            </a:r>
            <a:r>
              <a:rPr lang="en-US" sz="2400" dirty="0" err="1">
                <a:solidFill>
                  <a:schemeClr val="bg1"/>
                </a:solidFill>
              </a:rPr>
              <a:t>nghiệp</a:t>
            </a:r>
            <a:endParaRPr lang="vi-VN" sz="2400" dirty="0">
              <a:solidFill>
                <a:schemeClr val="bg1"/>
              </a:solidFill>
            </a:endParaRPr>
          </a:p>
        </p:txBody>
      </p:sp>
      <p:sp>
        <p:nvSpPr>
          <p:cNvPr id="6" name="Hình chữ nhật 5">
            <a:extLst>
              <a:ext uri="{FF2B5EF4-FFF2-40B4-BE49-F238E27FC236}">
                <a16:creationId xmlns:a16="http://schemas.microsoft.com/office/drawing/2014/main" id="{8A1300D7-A929-C6A2-3C31-D2161EB5E0E9}"/>
              </a:ext>
            </a:extLst>
          </p:cNvPr>
          <p:cNvSpPr/>
          <p:nvPr/>
        </p:nvSpPr>
        <p:spPr>
          <a:xfrm>
            <a:off x="351593" y="2551133"/>
            <a:ext cx="3748020" cy="380466"/>
          </a:xfrm>
          <a:prstGeom prst="rect">
            <a:avLst/>
          </a:prstGeom>
          <a:solidFill>
            <a:schemeClr val="accent5">
              <a:lumMod val="5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Hoá</a:t>
            </a:r>
            <a:r>
              <a:rPr lang="en-US" sz="2400" dirty="0">
                <a:solidFill>
                  <a:schemeClr val="bg1"/>
                </a:solidFill>
              </a:rPr>
              <a:t> </a:t>
            </a:r>
            <a:r>
              <a:rPr lang="en-US" sz="2400" dirty="0" err="1">
                <a:solidFill>
                  <a:schemeClr val="bg1"/>
                </a:solidFill>
              </a:rPr>
              <a:t>chất</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nông</a:t>
            </a:r>
            <a:r>
              <a:rPr lang="en-US" sz="2400" dirty="0">
                <a:solidFill>
                  <a:schemeClr val="bg1"/>
                </a:solidFill>
              </a:rPr>
              <a:t> </a:t>
            </a:r>
            <a:r>
              <a:rPr lang="en-US" sz="2400" dirty="0" err="1">
                <a:solidFill>
                  <a:schemeClr val="bg1"/>
                </a:solidFill>
              </a:rPr>
              <a:t>nghiệp</a:t>
            </a:r>
            <a:endParaRPr lang="vi-VN" sz="2400" dirty="0">
              <a:solidFill>
                <a:schemeClr val="bg1"/>
              </a:solidFill>
            </a:endParaRPr>
          </a:p>
        </p:txBody>
      </p:sp>
      <p:sp>
        <p:nvSpPr>
          <p:cNvPr id="7" name="Hình chữ nhật 6">
            <a:extLst>
              <a:ext uri="{FF2B5EF4-FFF2-40B4-BE49-F238E27FC236}">
                <a16:creationId xmlns:a16="http://schemas.microsoft.com/office/drawing/2014/main" id="{6358765F-0377-2C13-0A4A-BD5601A8EFAA}"/>
              </a:ext>
            </a:extLst>
          </p:cNvPr>
          <p:cNvSpPr/>
          <p:nvPr/>
        </p:nvSpPr>
        <p:spPr>
          <a:xfrm>
            <a:off x="4912703" y="2511885"/>
            <a:ext cx="3748020" cy="380466"/>
          </a:xfrm>
          <a:prstGeom prst="rect">
            <a:avLst/>
          </a:prstGeom>
          <a:solidFill>
            <a:schemeClr val="accent5">
              <a:lumMod val="5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Phá</a:t>
            </a:r>
            <a:r>
              <a:rPr lang="en-US" sz="2400" dirty="0">
                <a:solidFill>
                  <a:schemeClr val="bg1"/>
                </a:solidFill>
              </a:rPr>
              <a:t> </a:t>
            </a:r>
            <a:r>
              <a:rPr lang="en-US" sz="2400" dirty="0" err="1">
                <a:solidFill>
                  <a:schemeClr val="bg1"/>
                </a:solidFill>
              </a:rPr>
              <a:t>rừng</a:t>
            </a:r>
            <a:endParaRPr lang="vi-VN" sz="2400" dirty="0">
              <a:solidFill>
                <a:schemeClr val="bg1"/>
              </a:solidFill>
            </a:endParaRPr>
          </a:p>
        </p:txBody>
      </p:sp>
    </p:spTree>
    <p:extLst>
      <p:ext uri="{BB962C8B-B14F-4D97-AF65-F5344CB8AC3E}">
        <p14:creationId xmlns:p14="http://schemas.microsoft.com/office/powerpoint/2010/main" val="309487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B37D5F4-B997-74C6-804A-51B6FE90E74F}"/>
              </a:ext>
            </a:extLst>
          </p:cNvPr>
          <p:cNvSpPr/>
          <p:nvPr/>
        </p:nvSpPr>
        <p:spPr>
          <a:xfrm>
            <a:off x="3456421" y="243738"/>
            <a:ext cx="1115579" cy="1127039"/>
          </a:xfrm>
          <a:prstGeom prst="roundRect">
            <a:avLst/>
          </a:prstGeom>
          <a:solidFill>
            <a:schemeClr val="accent5">
              <a:lumMod val="20000"/>
              <a:lumOff val="80000"/>
              <a:alpha val="51000"/>
            </a:schemeClr>
          </a:solidFill>
          <a:ln>
            <a:solidFill>
              <a:srgbClr val="EA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Nhóm</a:t>
            </a:r>
            <a:r>
              <a:rPr lang="en-US" sz="2400" dirty="0">
                <a:solidFill>
                  <a:srgbClr val="002060"/>
                </a:solidFill>
              </a:rPr>
              <a:t> </a:t>
            </a:r>
          </a:p>
          <a:p>
            <a:pPr algn="ctr"/>
            <a:r>
              <a:rPr lang="en-US" sz="2400" dirty="0">
                <a:solidFill>
                  <a:srgbClr val="002060"/>
                </a:solidFill>
              </a:rPr>
              <a:t>3,6</a:t>
            </a:r>
            <a:endParaRPr lang="vi-VN" sz="2400" dirty="0">
              <a:solidFill>
                <a:srgbClr val="002060"/>
              </a:solidFill>
            </a:endParaRPr>
          </a:p>
        </p:txBody>
      </p:sp>
      <p:sp>
        <p:nvSpPr>
          <p:cNvPr id="5" name="Hình chữ nhật: Góc Tròn 4">
            <a:extLst>
              <a:ext uri="{FF2B5EF4-FFF2-40B4-BE49-F238E27FC236}">
                <a16:creationId xmlns:a16="http://schemas.microsoft.com/office/drawing/2014/main" id="{EC97B7A4-7089-792A-E15E-0AF67103DF7B}"/>
              </a:ext>
            </a:extLst>
          </p:cNvPr>
          <p:cNvSpPr/>
          <p:nvPr/>
        </p:nvSpPr>
        <p:spPr>
          <a:xfrm>
            <a:off x="583894" y="1713062"/>
            <a:ext cx="8442337" cy="2164876"/>
          </a:xfrm>
          <a:prstGeom prst="roundRect">
            <a:avLst/>
          </a:prstGeom>
          <a:solidFill>
            <a:schemeClr val="accent5">
              <a:lumMod val="20000"/>
              <a:lumOff val="80000"/>
              <a:alpha val="51000"/>
            </a:schemeClr>
          </a:solidFill>
          <a:ln>
            <a:solidFill>
              <a:srgbClr val="EA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rPr>
              <a:t>     a. </a:t>
            </a:r>
            <a:r>
              <a:rPr lang="en-US" sz="2400" b="1" dirty="0" err="1">
                <a:solidFill>
                  <a:srgbClr val="002060"/>
                </a:solidFill>
                <a:latin typeface="Arial" panose="020B0604020202020204" pitchFamily="34" charset="0"/>
                <a:cs typeface="Arial" panose="020B0604020202020204" pitchFamily="34" charset="0"/>
              </a:rPr>
              <a:t>Nêu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a:t>
            </a:r>
            <a:r>
              <a:rPr lang="vi-VN" sz="2400" b="1" dirty="0">
                <a:solidFill>
                  <a:srgbClr val="002060"/>
                </a:solidFill>
                <a:latin typeface="Arial" panose="020B0604020202020204" pitchFamily="34" charset="0"/>
                <a:cs typeface="Arial" panose="020B0604020202020204" pitchFamily="34" charset="0"/>
              </a:rPr>
              <a:t> </a:t>
            </a:r>
            <a:r>
              <a:rPr lang="vi-VN" sz="2400" b="1" u="sng" dirty="0">
                <a:solidFill>
                  <a:srgbClr val="002060"/>
                </a:solidFill>
                <a:latin typeface="Arial" panose="020B0604020202020204" pitchFamily="34" charset="0"/>
                <a:cs typeface="Arial" panose="020B0604020202020204" pitchFamily="34" charset="0"/>
              </a:rPr>
              <a:t>giải pháp </a:t>
            </a:r>
            <a:r>
              <a:rPr lang="vi-VN" sz="2400" b="1" dirty="0">
                <a:solidFill>
                  <a:srgbClr val="002060"/>
                </a:solidFill>
                <a:latin typeface="Arial" panose="020B0604020202020204" pitchFamily="34" charset="0"/>
                <a:cs typeface="Arial" panose="020B0604020202020204" pitchFamily="34" charset="0"/>
              </a:rPr>
              <a:t>sử dụng hợp lí tài nguyên nước </a:t>
            </a:r>
            <a:endParaRPr lang="en-US" sz="2400" b="1" dirty="0">
              <a:solidFill>
                <a:srgbClr val="002060"/>
              </a:solidFill>
              <a:latin typeface="Arial" panose="020B0604020202020204" pitchFamily="34" charset="0"/>
              <a:cs typeface="Arial" panose="020B0604020202020204" pitchFamily="34" charset="0"/>
            </a:endParaRPr>
          </a:p>
          <a:p>
            <a:r>
              <a:rPr lang="en-US" sz="2400" b="1" dirty="0">
                <a:solidFill>
                  <a:srgbClr val="002060"/>
                </a:solidFill>
                <a:latin typeface="Arial" panose="020B0604020202020204" pitchFamily="34" charset="0"/>
                <a:cs typeface="Arial" panose="020B0604020202020204" pitchFamily="34" charset="0"/>
              </a:rPr>
              <a:t>    b. </a:t>
            </a:r>
            <a:r>
              <a:rPr lang="vi-VN" sz="2400" b="1" dirty="0">
                <a:solidFill>
                  <a:srgbClr val="002060"/>
                </a:solidFill>
                <a:latin typeface="Arial" panose="020B0604020202020204" pitchFamily="34" charset="0"/>
                <a:cs typeface="Arial" panose="020B0604020202020204" pitchFamily="34" charset="0"/>
              </a:rPr>
              <a:t>Nhóm hãy đề xuất một giải pháp sáng tạo (chưa có trong SGK) (áp dụng cho </a:t>
            </a:r>
            <a:r>
              <a:rPr lang="en-US" sz="2400" b="1" dirty="0" err="1">
                <a:solidFill>
                  <a:srgbClr val="002060"/>
                </a:solidFill>
                <a:latin typeface="Arial" panose="020B0604020202020204" pitchFamily="34" charset="0"/>
                <a:cs typeface="Arial" panose="020B0604020202020204" pitchFamily="34" charset="0"/>
              </a:rPr>
              <a:t>vùng</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 Đồng bằng sông Cửu Long hoặc Đồng bằng sông Hồng)</a:t>
            </a:r>
          </a:p>
        </p:txBody>
      </p:sp>
    </p:spTree>
    <p:extLst>
      <p:ext uri="{BB962C8B-B14F-4D97-AF65-F5344CB8AC3E}">
        <p14:creationId xmlns:p14="http://schemas.microsoft.com/office/powerpoint/2010/main" val="309346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F194-B089-DE75-2F58-DE24A1B24CB5}"/>
            </a:ext>
          </a:extLst>
        </p:cNvPr>
        <p:cNvGrpSpPr/>
        <p:nvPr/>
      </p:nvGrpSpPr>
      <p:grpSpPr>
        <a:xfrm>
          <a:off x="0" y="0"/>
          <a:ext cx="0" cy="0"/>
          <a:chOff x="0" y="0"/>
          <a:chExt cx="0" cy="0"/>
        </a:xfrm>
      </p:grpSpPr>
      <p:sp>
        <p:nvSpPr>
          <p:cNvPr id="4" name="Hộp Văn bản 3">
            <a:extLst>
              <a:ext uri="{FF2B5EF4-FFF2-40B4-BE49-F238E27FC236}">
                <a16:creationId xmlns:a16="http://schemas.microsoft.com/office/drawing/2014/main" id="{0D2291D3-55A8-472C-44A2-2546A8C5BE05}"/>
              </a:ext>
            </a:extLst>
          </p:cNvPr>
          <p:cNvSpPr txBox="1"/>
          <p:nvPr/>
        </p:nvSpPr>
        <p:spPr>
          <a:xfrm>
            <a:off x="0" y="0"/>
            <a:ext cx="4082072" cy="584775"/>
          </a:xfrm>
          <a:prstGeom prst="rect">
            <a:avLst/>
          </a:prstGeom>
          <a:noFill/>
          <a:ln>
            <a:solidFill>
              <a:schemeClr val="accent1"/>
            </a:solidFill>
          </a:ln>
        </p:spPr>
        <p:txBody>
          <a:bodyPr wrap="square" rtlCol="0">
            <a:spAutoFit/>
          </a:bodyPr>
          <a:lstStyle/>
          <a:p>
            <a:pPr algn="ctr"/>
            <a:r>
              <a:rPr lang="en-US" sz="3200" b="1" dirty="0">
                <a:solidFill>
                  <a:srgbClr val="00B0F0"/>
                </a:solidFill>
                <a:latin typeface="Arial" panose="020B0604020202020204" pitchFamily="34" charset="0"/>
                <a:cs typeface="Arial" panose="020B0604020202020204" pitchFamily="34" charset="0"/>
              </a:rPr>
              <a:t>3.Tài </a:t>
            </a:r>
            <a:r>
              <a:rPr lang="en-US" sz="3200" b="1" dirty="0" err="1">
                <a:solidFill>
                  <a:srgbClr val="00B0F0"/>
                </a:solidFill>
                <a:latin typeface="Arial" panose="020B0604020202020204" pitchFamily="34" charset="0"/>
                <a:cs typeface="Arial" panose="020B0604020202020204" pitchFamily="34" charset="0"/>
              </a:rPr>
              <a:t>nguyên</a:t>
            </a:r>
            <a:r>
              <a:rPr lang="en-US" sz="3200" b="1" dirty="0">
                <a:solidFill>
                  <a:srgbClr val="00B0F0"/>
                </a:solidFill>
                <a:latin typeface="Arial" panose="020B0604020202020204" pitchFamily="34" charset="0"/>
                <a:cs typeface="Arial" panose="020B0604020202020204" pitchFamily="34" charset="0"/>
              </a:rPr>
              <a:t> </a:t>
            </a:r>
            <a:r>
              <a:rPr lang="en-US" sz="3200" b="1" dirty="0" err="1">
                <a:solidFill>
                  <a:srgbClr val="00B0F0"/>
                </a:solidFill>
                <a:latin typeface="Arial" panose="020B0604020202020204" pitchFamily="34" charset="0"/>
                <a:cs typeface="Arial" panose="020B0604020202020204" pitchFamily="34" charset="0"/>
              </a:rPr>
              <a:t>nước</a:t>
            </a:r>
            <a:endParaRPr lang="vi-VN" sz="3200" b="1" dirty="0">
              <a:solidFill>
                <a:srgbClr val="00B0F0"/>
              </a:solidFill>
              <a:latin typeface="Arial" panose="020B0604020202020204" pitchFamily="34" charset="0"/>
              <a:cs typeface="Arial" panose="020B0604020202020204" pitchFamily="34" charset="0"/>
            </a:endParaRPr>
          </a:p>
        </p:txBody>
      </p:sp>
      <p:sp>
        <p:nvSpPr>
          <p:cNvPr id="5" name="Hình chữ nhật: Góc Tròn 4">
            <a:extLst>
              <a:ext uri="{FF2B5EF4-FFF2-40B4-BE49-F238E27FC236}">
                <a16:creationId xmlns:a16="http://schemas.microsoft.com/office/drawing/2014/main" id="{469F7C7F-EDAE-A9E0-C2B2-73A8346FB945}"/>
              </a:ext>
            </a:extLst>
          </p:cNvPr>
          <p:cNvSpPr/>
          <p:nvPr/>
        </p:nvSpPr>
        <p:spPr>
          <a:xfrm>
            <a:off x="531692" y="657752"/>
            <a:ext cx="2743200" cy="48386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Arial" panose="020B0604020202020204" pitchFamily="34" charset="0"/>
                <a:cs typeface="Arial" panose="020B0604020202020204" pitchFamily="34" charset="0"/>
              </a:rPr>
              <a:t>c.Giải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pháp</a:t>
            </a:r>
            <a:endParaRPr lang="vi-VN" sz="3200" dirty="0">
              <a:solidFill>
                <a:srgbClr val="7030A0"/>
              </a:solidFill>
              <a:latin typeface="Arial" panose="020B0604020202020204" pitchFamily="34" charset="0"/>
              <a:cs typeface="Arial" panose="020B0604020202020204" pitchFamily="34" charset="0"/>
            </a:endParaRPr>
          </a:p>
        </p:txBody>
      </p:sp>
      <p:sp>
        <p:nvSpPr>
          <p:cNvPr id="15" name="Rectangle: Rounded Corners 13">
            <a:extLst>
              <a:ext uri="{FF2B5EF4-FFF2-40B4-BE49-F238E27FC236}">
                <a16:creationId xmlns:a16="http://schemas.microsoft.com/office/drawing/2014/main" id="{B9AF5B41-F467-027D-266D-852533CDEA3D}"/>
              </a:ext>
            </a:extLst>
          </p:cNvPr>
          <p:cNvSpPr/>
          <p:nvPr/>
        </p:nvSpPr>
        <p:spPr>
          <a:xfrm>
            <a:off x="2302525" y="3446068"/>
            <a:ext cx="6455882" cy="827917"/>
          </a:xfrm>
          <a:prstGeom prst="roundRect">
            <a:avLst>
              <a:gd name="adj" fmla="val 16568"/>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0000"/>
                </a:solidFill>
                <a:latin typeface="Arial" panose="020B0604020202020204" pitchFamily="34" charset="0"/>
                <a:cs typeface="Arial" panose="020B0604020202020204" pitchFamily="34" charset="0"/>
              </a:rPr>
              <a:t>Bảo vệ và duy trì các khu vực nguồn nước quan trọng</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16" name="Rectangle: Rounded Corners 16">
            <a:extLst>
              <a:ext uri="{FF2B5EF4-FFF2-40B4-BE49-F238E27FC236}">
                <a16:creationId xmlns:a16="http://schemas.microsoft.com/office/drawing/2014/main" id="{FE780241-B6ED-25D5-DE99-31ABC7571055}"/>
              </a:ext>
            </a:extLst>
          </p:cNvPr>
          <p:cNvSpPr/>
          <p:nvPr/>
        </p:nvSpPr>
        <p:spPr>
          <a:xfrm>
            <a:off x="2533880" y="4480916"/>
            <a:ext cx="6367749" cy="633042"/>
          </a:xfrm>
          <a:prstGeom prst="roundRect">
            <a:avLst>
              <a:gd name="adj" fmla="val 16568"/>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0000"/>
                </a:solidFill>
                <a:latin typeface="Arial" panose="020B0604020202020204" pitchFamily="34" charset="0"/>
                <a:cs typeface="Arial" panose="020B0604020202020204" pitchFamily="34" charset="0"/>
              </a:rPr>
              <a:t>Tuyên truyền, giáo dục ý thức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cộng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đồng</a:t>
            </a:r>
            <a:r>
              <a:rPr lang="vi-VN" sz="2400" dirty="0">
                <a:solidFill>
                  <a:srgbClr val="000000"/>
                </a:solidFill>
                <a:latin typeface="Arial" panose="020B0604020202020204" pitchFamily="34" charset="0"/>
                <a:cs typeface="Arial" panose="020B0604020202020204" pitchFamily="34" charset="0"/>
              </a:rPr>
              <a:t>.</a:t>
            </a:r>
          </a:p>
        </p:txBody>
      </p:sp>
      <p:sp>
        <p:nvSpPr>
          <p:cNvPr id="17" name="Rectangle: Rounded Corners 13">
            <a:extLst>
              <a:ext uri="{FF2B5EF4-FFF2-40B4-BE49-F238E27FC236}">
                <a16:creationId xmlns:a16="http://schemas.microsoft.com/office/drawing/2014/main" id="{859FA359-24E3-7AE3-9FF1-75FDC2B4D1EA}"/>
              </a:ext>
            </a:extLst>
          </p:cNvPr>
          <p:cNvSpPr/>
          <p:nvPr/>
        </p:nvSpPr>
        <p:spPr>
          <a:xfrm>
            <a:off x="1652530" y="2459089"/>
            <a:ext cx="7105880" cy="830347"/>
          </a:xfrm>
          <a:prstGeom prst="roundRect">
            <a:avLst>
              <a:gd name="adj" fmla="val 16568"/>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latin typeface="Arial" panose="020B0604020202020204" pitchFamily="34" charset="0"/>
                <a:cs typeface="Arial" panose="020B0604020202020204" pitchFamily="34" charset="0"/>
              </a:rPr>
              <a:t>Khai thác, sử dụng tài nguyên nước tiết kiệm, an toàn, có hiệu quả</a:t>
            </a:r>
            <a:r>
              <a:rPr lang="en-US" sz="2400" dirty="0">
                <a:solidFill>
                  <a:srgbClr val="000000"/>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8" name="Rectangle: Rounded Corners 13">
            <a:extLst>
              <a:ext uri="{FF2B5EF4-FFF2-40B4-BE49-F238E27FC236}">
                <a16:creationId xmlns:a16="http://schemas.microsoft.com/office/drawing/2014/main" id="{7989E995-3F39-55A3-54CA-6729CA9EEB80}"/>
              </a:ext>
            </a:extLst>
          </p:cNvPr>
          <p:cNvSpPr/>
          <p:nvPr/>
        </p:nvSpPr>
        <p:spPr>
          <a:xfrm>
            <a:off x="937801" y="1385177"/>
            <a:ext cx="7820605" cy="830347"/>
          </a:xfrm>
          <a:prstGeom prst="roundRect">
            <a:avLst>
              <a:gd name="adj" fmla="val 16568"/>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Ban </a:t>
            </a:r>
            <a:r>
              <a:rPr lang="en-US" sz="2400" dirty="0" err="1">
                <a:solidFill>
                  <a:schemeClr val="tx1"/>
                </a:solidFill>
                <a:latin typeface="Arial" panose="020B0604020202020204" pitchFamily="34" charset="0"/>
                <a:cs typeface="Arial" panose="020B0604020202020204" pitchFamily="34" charset="0"/>
              </a:rPr>
              <a: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luật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sử</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lí</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nước</a:t>
            </a:r>
            <a:r>
              <a:rPr lang="en-US" sz="2400" dirty="0">
                <a:solidFill>
                  <a:schemeClr val="tx1"/>
                </a:solidFill>
                <a:latin typeface="Arial" panose="020B0604020202020204" pitchFamily="34" charset="0"/>
                <a:cs typeface="Arial" panose="020B0604020202020204" pitchFamily="34" charset="0"/>
              </a:rPr>
              <a:t>. H</a:t>
            </a:r>
            <a:r>
              <a:rPr lang="vi-VN" sz="2400" dirty="0" err="1">
                <a:solidFill>
                  <a:schemeClr val="tx1"/>
                </a:solidFill>
                <a:latin typeface="Arial" panose="020B0604020202020204" pitchFamily="34" charset="0"/>
                <a:cs typeface="Arial" panose="020B0604020202020204" pitchFamily="34" charset="0"/>
              </a:rPr>
              <a:t>ợp</a:t>
            </a:r>
            <a:r>
              <a:rPr lang="vi-VN" sz="2400" dirty="0">
                <a:solidFill>
                  <a:schemeClr val="tx1"/>
                </a:solidFill>
                <a:latin typeface="Arial" panose="020B0604020202020204" pitchFamily="34" charset="0"/>
                <a:cs typeface="Arial" panose="020B0604020202020204" pitchFamily="34" charset="0"/>
              </a:rPr>
              <a:t> tác quốc tế về tài nguyên nước</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pic>
        <p:nvPicPr>
          <p:cNvPr id="21" name="Hình ảnh 20">
            <a:extLst>
              <a:ext uri="{FF2B5EF4-FFF2-40B4-BE49-F238E27FC236}">
                <a16:creationId xmlns:a16="http://schemas.microsoft.com/office/drawing/2014/main" id="{9A9B0366-DE7E-CE33-1D69-81DADCD9E6B2}"/>
              </a:ext>
            </a:extLst>
          </p:cNvPr>
          <p:cNvPicPr>
            <a:picLocks noChangeAspect="1"/>
          </p:cNvPicPr>
          <p:nvPr/>
        </p:nvPicPr>
        <p:blipFill>
          <a:blip r:embed="rId2">
            <a:clrChange>
              <a:clrFrom>
                <a:srgbClr val="C88341"/>
              </a:clrFrom>
              <a:clrTo>
                <a:srgbClr val="C88341">
                  <a:alpha val="0"/>
                </a:srgbClr>
              </a:clrTo>
            </a:clrChange>
          </a:blip>
          <a:srcRect l="74401" t="7894" r="9334" b="60677"/>
          <a:stretch>
            <a:fillRect/>
          </a:stretch>
        </p:blipFill>
        <p:spPr>
          <a:xfrm>
            <a:off x="125582" y="1353149"/>
            <a:ext cx="812220" cy="882393"/>
          </a:xfrm>
          <a:prstGeom prst="rect">
            <a:avLst/>
          </a:prstGeom>
        </p:spPr>
      </p:pic>
      <p:pic>
        <p:nvPicPr>
          <p:cNvPr id="20" name="Hình ảnh 19">
            <a:extLst>
              <a:ext uri="{FF2B5EF4-FFF2-40B4-BE49-F238E27FC236}">
                <a16:creationId xmlns:a16="http://schemas.microsoft.com/office/drawing/2014/main" id="{F65BEE71-F9FF-25B0-A64C-0D67D56E5B96}"/>
              </a:ext>
            </a:extLst>
          </p:cNvPr>
          <p:cNvPicPr>
            <a:picLocks noChangeAspect="1"/>
          </p:cNvPicPr>
          <p:nvPr/>
        </p:nvPicPr>
        <p:blipFill>
          <a:blip r:embed="rId2"/>
          <a:srcRect l="11158" t="10645" r="72576" b="63681"/>
          <a:stretch>
            <a:fillRect/>
          </a:stretch>
        </p:blipFill>
        <p:spPr>
          <a:xfrm>
            <a:off x="1324761" y="4419803"/>
            <a:ext cx="977764" cy="694155"/>
          </a:xfrm>
          <a:prstGeom prst="rect">
            <a:avLst/>
          </a:prstGeom>
        </p:spPr>
      </p:pic>
      <p:pic>
        <p:nvPicPr>
          <p:cNvPr id="3075" name="Picture 3" descr="Bảo vệ nguồn nước là bảo vệ chính cuộc sống chúng ta">
            <a:extLst>
              <a:ext uri="{FF2B5EF4-FFF2-40B4-BE49-F238E27FC236}">
                <a16:creationId xmlns:a16="http://schemas.microsoft.com/office/drawing/2014/main" id="{BDA7406F-102D-568D-D02D-92553A24F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5421" y="2529052"/>
            <a:ext cx="1224761" cy="69694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Bảo vệ môi trường nguồn nước ở TP.Thủ Dầu Một: Kết quả ban đầu">
            <a:extLst>
              <a:ext uri="{FF2B5EF4-FFF2-40B4-BE49-F238E27FC236}">
                <a16:creationId xmlns:a16="http://schemas.microsoft.com/office/drawing/2014/main" id="{B70EE978-E59E-D268-4AC3-62CB15872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798" y="3502276"/>
            <a:ext cx="1219238" cy="76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1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78474C1-DDA0-E550-AAD9-787313C61041}"/>
              </a:ext>
            </a:extLst>
          </p:cNvPr>
          <p:cNvSpPr txBox="1"/>
          <p:nvPr/>
        </p:nvSpPr>
        <p:spPr>
          <a:xfrm>
            <a:off x="578385" y="505279"/>
            <a:ext cx="7970704" cy="1200329"/>
          </a:xfrm>
          <a:prstGeom prst="rect">
            <a:avLst/>
          </a:prstGeom>
          <a:noFill/>
          <a:ln>
            <a:solidFill>
              <a:srgbClr val="99C0E7"/>
            </a:solidFill>
          </a:ln>
        </p:spPr>
        <p:txBody>
          <a:bodyPr wrap="square">
            <a:spAutoFit/>
          </a:bodyPr>
          <a:lstStyle/>
          <a:p>
            <a:r>
              <a:rPr lang="en-US" sz="2400" b="1" dirty="0">
                <a:latin typeface="Times New Roman" panose="02020603050405020304" pitchFamily="18" charset="0"/>
                <a:ea typeface="Arial" panose="020B0604020202020204" pitchFamily="34" charset="0"/>
              </a:rPr>
              <a:t>-</a:t>
            </a:r>
            <a:r>
              <a:rPr lang="vi-VN" sz="2400" dirty="0">
                <a:effectLst/>
                <a:latin typeface="Times New Roman" panose="02020603050405020304" pitchFamily="18" charset="0"/>
                <a:ea typeface="Arial" panose="020B0604020202020204" pitchFamily="34" charset="0"/>
              </a:rPr>
              <a:t>Áp dụng hệ thống </a:t>
            </a:r>
            <a:r>
              <a:rPr lang="vi-VN" sz="2400" b="1" dirty="0">
                <a:effectLst/>
                <a:latin typeface="Times New Roman" panose="02020603050405020304" pitchFamily="18" charset="0"/>
                <a:ea typeface="Arial" panose="020B0604020202020204" pitchFamily="34" charset="0"/>
              </a:rPr>
              <a:t>"Nước tuần hoàn kép"</a:t>
            </a:r>
            <a:r>
              <a:rPr lang="vi-VN" sz="2400" dirty="0">
                <a:effectLst/>
                <a:latin typeface="Times New Roman" panose="02020603050405020304" pitchFamily="18" charset="0"/>
                <a:ea typeface="Arial" panose="020B0604020202020204" pitchFamily="34" charset="0"/>
              </a:rPr>
              <a:t> trong các khu công nghiệp/đô thị (tái sử dụng nước thải đã qua xử lí cho mục đích tưới tiêu, vệ sinh). </a:t>
            </a:r>
            <a:endParaRPr lang="en-US" sz="2400" dirty="0">
              <a:latin typeface="Times New Roman" panose="02020603050405020304" pitchFamily="18" charset="0"/>
              <a:ea typeface="Arial" panose="020B0604020202020204" pitchFamily="34" charset="0"/>
            </a:endParaRPr>
          </a:p>
        </p:txBody>
      </p:sp>
      <p:sp>
        <p:nvSpPr>
          <p:cNvPr id="7" name="Hộp Văn bản 6">
            <a:extLst>
              <a:ext uri="{FF2B5EF4-FFF2-40B4-BE49-F238E27FC236}">
                <a16:creationId xmlns:a16="http://schemas.microsoft.com/office/drawing/2014/main" id="{CE504B27-8936-A0D6-1C37-A67416948543}"/>
              </a:ext>
            </a:extLst>
          </p:cNvPr>
          <p:cNvSpPr txBox="1"/>
          <p:nvPr/>
        </p:nvSpPr>
        <p:spPr>
          <a:xfrm>
            <a:off x="578385" y="2436908"/>
            <a:ext cx="8169008" cy="1569660"/>
          </a:xfrm>
          <a:prstGeom prst="rect">
            <a:avLst/>
          </a:prstGeom>
          <a:noFill/>
          <a:ln>
            <a:solidFill>
              <a:srgbClr val="99C0E7"/>
            </a:solidFill>
          </a:ln>
        </p:spPr>
        <p:txBody>
          <a:bodyPr wrap="square">
            <a:spAutoFit/>
          </a:bodyPr>
          <a:lstStyle/>
          <a:p>
            <a:r>
              <a:rPr lang="en-US" sz="2400" b="1" dirty="0">
                <a:latin typeface="Times New Roman" panose="02020603050405020304" pitchFamily="18" charset="0"/>
                <a:ea typeface="Arial" panose="020B0604020202020204" pitchFamily="34" charset="0"/>
              </a:rPr>
              <a:t>-</a:t>
            </a:r>
            <a:r>
              <a:rPr lang="vi-VN" sz="2400" b="1" dirty="0">
                <a:effectLst/>
                <a:latin typeface="Times New Roman" panose="02020603050405020304" pitchFamily="18" charset="0"/>
                <a:ea typeface="Arial" panose="020B0604020202020204" pitchFamily="34" charset="0"/>
              </a:rPr>
              <a:t>ĐBSCL:</a:t>
            </a:r>
            <a:r>
              <a:rPr lang="vi-VN" sz="2400" dirty="0">
                <a:effectLst/>
                <a:latin typeface="Times New Roman" panose="02020603050405020304" pitchFamily="18" charset="0"/>
                <a:ea typeface="Arial" panose="020B0604020202020204" pitchFamily="34" charset="0"/>
              </a:rPr>
              <a:t> Xây dựng các </a:t>
            </a:r>
            <a:r>
              <a:rPr lang="vi-VN" sz="2400" b="1" dirty="0">
                <a:effectLst/>
                <a:latin typeface="Times New Roman" panose="02020603050405020304" pitchFamily="18" charset="0"/>
                <a:ea typeface="Arial" panose="020B0604020202020204" pitchFamily="34" charset="0"/>
              </a:rPr>
              <a:t>hồ chứa nước ngọt quy mô lớn</a:t>
            </a:r>
            <a:r>
              <a:rPr lang="vi-VN" sz="2400" dirty="0">
                <a:effectLst/>
                <a:latin typeface="Times New Roman" panose="02020603050405020304" pitchFamily="18" charset="0"/>
                <a:ea typeface="Arial" panose="020B0604020202020204" pitchFamily="34" charset="0"/>
              </a:rPr>
              <a:t> và </a:t>
            </a:r>
            <a:r>
              <a:rPr lang="vi-VN" sz="2400" b="1" dirty="0">
                <a:effectLst/>
                <a:latin typeface="Times New Roman" panose="02020603050405020304" pitchFamily="18" charset="0"/>
                <a:ea typeface="Arial" panose="020B0604020202020204" pitchFamily="34" charset="0"/>
              </a:rPr>
              <a:t>hệ thống cống ngăn mặn thông minh</a:t>
            </a:r>
            <a:r>
              <a:rPr lang="vi-VN" sz="2400" dirty="0">
                <a:effectLst/>
                <a:latin typeface="Times New Roman" panose="02020603050405020304" pitchFamily="18" charset="0"/>
                <a:ea typeface="Arial" panose="020B0604020202020204" pitchFamily="34" charset="0"/>
              </a:rPr>
              <a:t> để chủ động điều tiết nguồn nước, phục vụ sản xuất lúa/hoa màu theo mô hình </a:t>
            </a:r>
            <a:r>
              <a:rPr lang="vi-VN" sz="2400" b="1" dirty="0">
                <a:effectLst/>
                <a:latin typeface="Times New Roman" panose="02020603050405020304" pitchFamily="18" charset="0"/>
                <a:ea typeface="Arial" panose="020B0604020202020204" pitchFamily="34" charset="0"/>
              </a:rPr>
              <a:t>"Sống chung với mặn"</a:t>
            </a:r>
            <a:r>
              <a:rPr lang="vi-VN" sz="2400" dirty="0">
                <a:effectLst/>
                <a:latin typeface="Times New Roman" panose="02020603050405020304" pitchFamily="18" charset="0"/>
                <a:ea typeface="Arial" panose="020B0604020202020204" pitchFamily="34" charset="0"/>
              </a:rPr>
              <a:t> (chuyển đổi cơ cấu cây trồng).</a:t>
            </a:r>
            <a:endParaRPr lang="vi-VN" sz="2400" dirty="0"/>
          </a:p>
        </p:txBody>
      </p:sp>
    </p:spTree>
    <p:extLst>
      <p:ext uri="{BB962C8B-B14F-4D97-AF65-F5344CB8AC3E}">
        <p14:creationId xmlns:p14="http://schemas.microsoft.com/office/powerpoint/2010/main" val="48242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14F070F-F587-0F65-347E-918C5A38D249}"/>
              </a:ext>
            </a:extLst>
          </p:cNvPr>
          <p:cNvSpPr/>
          <p:nvPr/>
        </p:nvSpPr>
        <p:spPr>
          <a:xfrm>
            <a:off x="826265" y="54585"/>
            <a:ext cx="7491470" cy="1090669"/>
          </a:xfrm>
          <a:prstGeom prst="roundRect">
            <a:avLst/>
          </a:prstGeom>
          <a:solidFill>
            <a:schemeClr val="accent5">
              <a:lumMod val="40000"/>
              <a:lumOff val="6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9Slide03 Arima Madurai Black" panose="00000A00000000000000" pitchFamily="2" charset="0"/>
                <a:cs typeface="#9Slide03 Arima Madurai Black" panose="00000A00000000000000" pitchFamily="2" charset="0"/>
              </a:rPr>
              <a:t>LÀ HỌC SINH, EM CẦN LÀM GÌ ĐỂ SỬ DỤNG HỢP LÍ NGUỒN TÀI NGUYÊN NƯỚC?</a:t>
            </a:r>
            <a:endParaRPr lang="vi-VN" sz="2800"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5" name="Hộp Văn bản 4">
            <a:extLst>
              <a:ext uri="{FF2B5EF4-FFF2-40B4-BE49-F238E27FC236}">
                <a16:creationId xmlns:a16="http://schemas.microsoft.com/office/drawing/2014/main" id="{5540A5B5-ED2B-E238-7506-9A248ADB8273}"/>
              </a:ext>
            </a:extLst>
          </p:cNvPr>
          <p:cNvSpPr txBox="1"/>
          <p:nvPr/>
        </p:nvSpPr>
        <p:spPr>
          <a:xfrm>
            <a:off x="440674" y="1289118"/>
            <a:ext cx="8080872" cy="461665"/>
          </a:xfrm>
          <a:prstGeom prst="rect">
            <a:avLst/>
          </a:prstGeom>
          <a:noFill/>
          <a:ln>
            <a:solidFill>
              <a:schemeClr val="accent5"/>
            </a:solidFill>
          </a:ln>
        </p:spPr>
        <p:txBody>
          <a:bodyPr wrap="square">
            <a:spAutoFit/>
          </a:bodyPr>
          <a:lstStyle/>
          <a:p>
            <a:r>
              <a:rPr lang="vi-VN" sz="2400" dirty="0">
                <a:latin typeface="Arial" panose="020B0604020202020204" pitchFamily="34" charset="0"/>
                <a:cs typeface="Arial" panose="020B0604020202020204" pitchFamily="34" charset="0"/>
              </a:rPr>
              <a:t>Sử dụng nước tiết kiệm, khóa vòi khi không dùng.</a:t>
            </a:r>
          </a:p>
        </p:txBody>
      </p:sp>
      <p:sp>
        <p:nvSpPr>
          <p:cNvPr id="7" name="Hộp Văn bản 6">
            <a:extLst>
              <a:ext uri="{FF2B5EF4-FFF2-40B4-BE49-F238E27FC236}">
                <a16:creationId xmlns:a16="http://schemas.microsoft.com/office/drawing/2014/main" id="{02670F0E-7489-19F8-0198-9EDD46BB69AD}"/>
              </a:ext>
            </a:extLst>
          </p:cNvPr>
          <p:cNvSpPr txBox="1"/>
          <p:nvPr/>
        </p:nvSpPr>
        <p:spPr>
          <a:xfrm>
            <a:off x="421394" y="1978441"/>
            <a:ext cx="8042313" cy="461665"/>
          </a:xfrm>
          <a:prstGeom prst="rect">
            <a:avLst/>
          </a:prstGeom>
          <a:noFill/>
          <a:ln>
            <a:solidFill>
              <a:schemeClr val="accent5"/>
            </a:solidFill>
          </a:ln>
        </p:spPr>
        <p:txBody>
          <a:bodyPr wrap="square">
            <a:spAutoFit/>
          </a:bodyPr>
          <a:lstStyle/>
          <a:p>
            <a:r>
              <a:rPr lang="vi-VN" sz="2400" dirty="0">
                <a:latin typeface="Arial" panose="020B0604020202020204" pitchFamily="34" charset="0"/>
                <a:cs typeface="Arial" panose="020B0604020202020204" pitchFamily="34" charset="0"/>
              </a:rPr>
              <a:t>Không vứt rác, nước bẩn xuống ao, hồ, sông</a:t>
            </a:r>
          </a:p>
        </p:txBody>
      </p:sp>
      <p:sp>
        <p:nvSpPr>
          <p:cNvPr id="9" name="Hộp Văn bản 8">
            <a:extLst>
              <a:ext uri="{FF2B5EF4-FFF2-40B4-BE49-F238E27FC236}">
                <a16:creationId xmlns:a16="http://schemas.microsoft.com/office/drawing/2014/main" id="{D251D3E3-A204-CB8B-D49B-24184BFC9115}"/>
              </a:ext>
            </a:extLst>
          </p:cNvPr>
          <p:cNvSpPr txBox="1"/>
          <p:nvPr/>
        </p:nvSpPr>
        <p:spPr>
          <a:xfrm>
            <a:off x="421395" y="2667764"/>
            <a:ext cx="8042313" cy="461665"/>
          </a:xfrm>
          <a:prstGeom prst="rect">
            <a:avLst/>
          </a:prstGeom>
          <a:noFill/>
          <a:ln>
            <a:solidFill>
              <a:schemeClr val="accent5"/>
            </a:solidFill>
          </a:ln>
        </p:spPr>
        <p:txBody>
          <a:bodyPr wrap="square">
            <a:spAutoFit/>
          </a:bodyPr>
          <a:lstStyle/>
          <a:p>
            <a:r>
              <a:rPr lang="vi-VN" sz="2400" dirty="0">
                <a:latin typeface="Arial" panose="020B0604020202020204" pitchFamily="34" charset="0"/>
                <a:cs typeface="Arial" panose="020B0604020202020204" pitchFamily="34" charset="0"/>
              </a:rPr>
              <a:t>Tuyên truyền, nhắc nhở mọi người bảo vệ nguồn nước.</a:t>
            </a:r>
          </a:p>
        </p:txBody>
      </p:sp>
      <p:sp>
        <p:nvSpPr>
          <p:cNvPr id="11" name="Hộp Văn bản 10">
            <a:extLst>
              <a:ext uri="{FF2B5EF4-FFF2-40B4-BE49-F238E27FC236}">
                <a16:creationId xmlns:a16="http://schemas.microsoft.com/office/drawing/2014/main" id="{AA8BB7C5-9732-5C23-0473-F88370EE5A5F}"/>
              </a:ext>
            </a:extLst>
          </p:cNvPr>
          <p:cNvSpPr txBox="1"/>
          <p:nvPr/>
        </p:nvSpPr>
        <p:spPr>
          <a:xfrm>
            <a:off x="421395" y="4052446"/>
            <a:ext cx="8119430" cy="830997"/>
          </a:xfrm>
          <a:prstGeom prst="rect">
            <a:avLst/>
          </a:prstGeom>
          <a:noFill/>
          <a:ln>
            <a:solidFill>
              <a:schemeClr val="accent5"/>
            </a:solidFill>
          </a:ln>
        </p:spPr>
        <p:txBody>
          <a:bodyPr wrap="square">
            <a:spAutoFit/>
          </a:bodyPr>
          <a:lstStyle/>
          <a:p>
            <a:r>
              <a:rPr lang="vi-VN" sz="2400" dirty="0">
                <a:latin typeface="Arial" panose="020B0604020202020204" pitchFamily="34" charset="0"/>
                <a:cs typeface="Arial" panose="020B0604020202020204" pitchFamily="34" charset="0"/>
              </a:rPr>
              <a:t>Tham gia các hoạt động làm sạch môi trường, bảo vệ nước sạch</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A1E7658E-5327-E5E4-943E-7B0E7D914A3A}"/>
              </a:ext>
            </a:extLst>
          </p:cNvPr>
          <p:cNvSpPr txBox="1"/>
          <p:nvPr/>
        </p:nvSpPr>
        <p:spPr>
          <a:xfrm>
            <a:off x="421395" y="3334951"/>
            <a:ext cx="8080869" cy="461665"/>
          </a:xfrm>
          <a:prstGeom prst="rect">
            <a:avLst/>
          </a:prstGeom>
          <a:noFill/>
          <a:ln>
            <a:solidFill>
              <a:schemeClr val="accent5"/>
            </a:solidFill>
          </a:ln>
        </p:spPr>
        <p:txBody>
          <a:bodyPr wrap="square">
            <a:spAutoFit/>
          </a:bodyPr>
          <a:lstStyle/>
          <a:p>
            <a:r>
              <a:rPr lang="en-US" sz="2400" dirty="0">
                <a:latin typeface="Arial" panose="020B0604020202020204" pitchFamily="34" charset="0"/>
                <a:cs typeface="Arial" panose="020B0604020202020204" pitchFamily="34" charset="0"/>
              </a:rPr>
              <a:t>T</a:t>
            </a:r>
            <a:r>
              <a:rPr lang="vi-VN" sz="2400" b="0" i="0" dirty="0">
                <a:solidFill>
                  <a:srgbClr val="000000"/>
                </a:solidFill>
                <a:effectLst/>
                <a:latin typeface="Arial" panose="020B0604020202020204" pitchFamily="34" charset="0"/>
                <a:cs typeface="Arial" panose="020B0604020202020204" pitchFamily="34" charset="0"/>
              </a:rPr>
              <a:t>rồng cây xanh</a:t>
            </a:r>
            <a:r>
              <a:rPr lang="en-US" sz="2400" b="0" i="0" dirty="0">
                <a:solidFill>
                  <a:srgbClr val="000000"/>
                </a:solidFill>
                <a:effectLst/>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220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71700" y="1128145"/>
            <a:ext cx="4800600" cy="2887214"/>
            <a:chOff x="2963271" y="990787"/>
            <a:chExt cx="2294529" cy="1371413"/>
          </a:xfrm>
          <a:effectLst>
            <a:outerShdw blurRad="50800" dist="38100" dir="2700000" algn="tl" rotWithShape="0">
              <a:prstClr val="black">
                <a:alpha val="40000"/>
              </a:prstClr>
            </a:outerShdw>
          </a:effectLst>
        </p:grpSpPr>
        <p:pic>
          <p:nvPicPr>
            <p:cNvPr id="5" name="Picture 8" descr="Đồ hoạ vector miễn phí của Giấy giấ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483"/>
            <p:cNvGrpSpPr/>
            <p:nvPr/>
          </p:nvGrpSpPr>
          <p:grpSpPr>
            <a:xfrm>
              <a:off x="3891734" y="1660128"/>
              <a:ext cx="1366066" cy="702072"/>
              <a:chOff x="28079" y="1041053"/>
              <a:chExt cx="7035801" cy="4572000"/>
            </a:xfrm>
          </p:grpSpPr>
          <p:sp>
            <p:nvSpPr>
              <p:cNvPr id="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175" fontAlgn="base">
                  <a:spcBef>
                    <a:spcPct val="0"/>
                  </a:spcBef>
                  <a:spcAft>
                    <a:spcPct val="0"/>
                  </a:spcAft>
                  <a:buClrTx/>
                </a:pPr>
                <a:endParaRPr lang="zh-CN" altLang="en-US" sz="4500" kern="1200">
                  <a:solidFill>
                    <a:prstClr val="black"/>
                  </a:solidFill>
                  <a:latin typeface="Calibri" panose="020F0502020204030204" pitchFamily="34" charset="0"/>
                  <a:ea typeface="宋体" panose="02010600030101010101" pitchFamily="2" charset="-122"/>
                  <a:cs typeface="+mn-cs"/>
                </a:endParaRPr>
              </a:p>
            </p:txBody>
          </p:sp>
          <p:sp>
            <p:nvSpPr>
              <p:cNvPr id="1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175" fontAlgn="base">
                  <a:spcBef>
                    <a:spcPct val="0"/>
                  </a:spcBef>
                  <a:spcAft>
                    <a:spcPct val="0"/>
                  </a:spcAft>
                  <a:buClrTx/>
                </a:pPr>
                <a:endParaRPr lang="zh-CN" altLang="en-US" sz="4500" kern="1200">
                  <a:solidFill>
                    <a:prstClr val="black"/>
                  </a:solidFill>
                  <a:latin typeface="Calibri" panose="020F0502020204030204" pitchFamily="34" charset="0"/>
                  <a:ea typeface="宋体" panose="02010600030101010101" pitchFamily="2" charset="-122"/>
                  <a:cs typeface="+mn-cs"/>
                </a:endParaRPr>
              </a:p>
            </p:txBody>
          </p:sp>
        </p:grpSp>
        <p:sp>
          <p:nvSpPr>
            <p:cNvPr id="7" name="TextBox 6"/>
            <p:cNvSpPr txBox="1"/>
            <p:nvPr/>
          </p:nvSpPr>
          <p:spPr>
            <a:xfrm>
              <a:off x="3972205" y="1803345"/>
              <a:ext cx="1224121" cy="372791"/>
            </a:xfrm>
            <a:prstGeom prst="rect">
              <a:avLst/>
            </a:prstGeom>
            <a:noFill/>
          </p:spPr>
          <p:txBody>
            <a:bodyPr wrap="square" rtlCol="0">
              <a:spAutoFit/>
            </a:bodyPr>
            <a:lstStyle/>
            <a:p>
              <a:pPr algn="ctr" defTabSz="685766">
                <a:buClrTx/>
              </a:pPr>
              <a:r>
                <a:rPr lang="en-US" sz="4500" b="1" i="1" kern="1200">
                  <a:solidFill>
                    <a:prstClr val="white"/>
                  </a:solidFill>
                  <a:latin typeface="Times New Roman" panose="02020603050405020304" pitchFamily="18" charset="0"/>
                  <a:ea typeface="+mn-ea"/>
                  <a:cs typeface="Times New Roman" panose="02020603050405020304" pitchFamily="18" charset="0"/>
                </a:rPr>
                <a:t>Luyện tập</a:t>
              </a:r>
            </a:p>
          </p:txBody>
        </p:sp>
        <p:pic>
          <p:nvPicPr>
            <p:cNvPr id="8" name="Picture 7" descr="Hình minh họa miễn phí về T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587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348D-20EF-1C3F-F1AD-F042972B70B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6F9C27-9487-8669-04AA-3F7EF977066A}"/>
              </a:ext>
            </a:extLst>
          </p:cNvPr>
          <p:cNvSpPr/>
          <p:nvPr/>
        </p:nvSpPr>
        <p:spPr>
          <a:xfrm>
            <a:off x="297455" y="142599"/>
            <a:ext cx="8549089" cy="1133039"/>
          </a:xfrm>
          <a:prstGeom prst="roundRect">
            <a:avLst/>
          </a:prstGeom>
          <a:solidFill>
            <a:schemeClr val="bg1"/>
          </a:soli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err="1">
                <a:solidFill>
                  <a:srgbClr val="FF0000"/>
                </a:solidFill>
                <a:latin typeface="Arial" panose="020B0604020202020204" pitchFamily="34" charset="0"/>
                <a:cs typeface="Arial" panose="020B0604020202020204" pitchFamily="34" charset="0"/>
              </a:rPr>
              <a:t>Câu</a:t>
            </a:r>
            <a:r>
              <a:rPr lang="en-US" sz="2600" b="1" dirty="0">
                <a:solidFill>
                  <a:srgbClr val="FF0000"/>
                </a:solidFill>
                <a:latin typeface="Arial" panose="020B0604020202020204" pitchFamily="34" charset="0"/>
                <a:cs typeface="Arial" panose="020B0604020202020204" pitchFamily="34" charset="0"/>
              </a:rPr>
              <a:t> 1. </a:t>
            </a:r>
            <a:r>
              <a:rPr lang="en-US" sz="2600" dirty="0" err="1">
                <a:solidFill>
                  <a:srgbClr val="FF0000"/>
                </a:solidFill>
                <a:latin typeface="Arial" panose="020B0604020202020204" pitchFamily="34" charset="0"/>
                <a:cs typeface="Arial" panose="020B0604020202020204" pitchFamily="34" charset="0"/>
              </a:rPr>
              <a:t>Đâu</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là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biểu</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hiện</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của</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sự</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suy</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giảm</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tài</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nguyên</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nước</a:t>
            </a:r>
            <a:r>
              <a:rPr lang="en-US" sz="2600" dirty="0">
                <a:solidFill>
                  <a:srgbClr val="FF0000"/>
                </a:solidFill>
                <a:latin typeface="Arial" panose="020B0604020202020204" pitchFamily="34" charset="0"/>
                <a:cs typeface="Arial" panose="020B0604020202020204" pitchFamily="34" charset="0"/>
              </a:rPr>
              <a:t> ở </a:t>
            </a:r>
            <a:r>
              <a:rPr lang="en-US" sz="2600" dirty="0" err="1">
                <a:solidFill>
                  <a:srgbClr val="FF0000"/>
                </a:solidFill>
                <a:latin typeface="Arial" panose="020B0604020202020204" pitchFamily="34" charset="0"/>
                <a:cs typeface="Arial" panose="020B0604020202020204" pitchFamily="34" charset="0"/>
              </a:rPr>
              <a:t>nước</a:t>
            </a:r>
            <a:r>
              <a:rPr lang="en-US" sz="2600" dirty="0">
                <a:solidFill>
                  <a:srgbClr val="FF0000"/>
                </a:solidFill>
                <a:latin typeface="Arial" panose="020B0604020202020204" pitchFamily="34" charset="0"/>
                <a:cs typeface="Arial" panose="020B0604020202020204" pitchFamily="34" charset="0"/>
              </a:rPr>
              <a:t> ta?</a:t>
            </a:r>
            <a:endParaRPr lang="vi-VN" sz="2600" dirty="0">
              <a:solidFill>
                <a:srgbClr val="FF0000"/>
              </a:solidFill>
              <a:latin typeface="Arial" panose="020B0604020202020204" pitchFamily="34" charset="0"/>
              <a:cs typeface="Arial" panose="020B0604020202020204" pitchFamily="34" charset="0"/>
            </a:endParaRPr>
          </a:p>
        </p:txBody>
      </p:sp>
      <p:sp>
        <p:nvSpPr>
          <p:cNvPr id="17" name="Rectangle: Rounded Corners 4">
            <a:extLst>
              <a:ext uri="{FF2B5EF4-FFF2-40B4-BE49-F238E27FC236}">
                <a16:creationId xmlns:a16="http://schemas.microsoft.com/office/drawing/2014/main" id="{6A30F1F5-2BA7-BDB1-97BC-DFB3E21A2EEE}"/>
              </a:ext>
            </a:extLst>
          </p:cNvPr>
          <p:cNvSpPr/>
          <p:nvPr/>
        </p:nvSpPr>
        <p:spPr>
          <a:xfrm>
            <a:off x="343820" y="4235638"/>
            <a:ext cx="8455416" cy="740966"/>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600" kern="1200" dirty="0">
                <a:solidFill>
                  <a:schemeClr val="tx1"/>
                </a:solidFill>
                <a:latin typeface="Arial" panose="020B0604020202020204" pitchFamily="34" charset="0"/>
                <a:cs typeface="Arial" panose="020B0604020202020204" pitchFamily="34" charset="0"/>
              </a:rPr>
              <a:t>D. </a:t>
            </a:r>
            <a:r>
              <a:rPr lang="en-US" sz="2600" dirty="0" err="1">
                <a:solidFill>
                  <a:schemeClr val="tx1"/>
                </a:solidFill>
                <a:latin typeface="Arial" panose="020B0604020202020204" pitchFamily="34" charset="0"/>
                <a:cs typeface="Arial" panose="020B0604020202020204" pitchFamily="34" charset="0"/>
              </a:rPr>
              <a:t>Số</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lượng</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thể</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loài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thực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vật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động</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vật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hoang</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dã</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bị</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suy</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giảm</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nghiêm</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trọng</a:t>
            </a:r>
            <a:r>
              <a:rPr lang="en-US" sz="2600" kern="1200" dirty="0">
                <a:solidFill>
                  <a:schemeClr val="tx1"/>
                </a:solidFill>
                <a:latin typeface="Arial" panose="020B0604020202020204" pitchFamily="34" charset="0"/>
                <a:cs typeface="Arial" panose="020B0604020202020204" pitchFamily="34" charset="0"/>
              </a:rPr>
              <a:t>.</a:t>
            </a:r>
          </a:p>
        </p:txBody>
      </p:sp>
      <p:sp>
        <p:nvSpPr>
          <p:cNvPr id="18" name="Rectangle: Rounded Corners 5">
            <a:extLst>
              <a:ext uri="{FF2B5EF4-FFF2-40B4-BE49-F238E27FC236}">
                <a16:creationId xmlns:a16="http://schemas.microsoft.com/office/drawing/2014/main" id="{D2147FB7-80E5-B802-BEDA-6A0FC7BC14F5}"/>
              </a:ext>
            </a:extLst>
          </p:cNvPr>
          <p:cNvSpPr/>
          <p:nvPr/>
        </p:nvSpPr>
        <p:spPr>
          <a:xfrm>
            <a:off x="343820" y="2279913"/>
            <a:ext cx="8455416" cy="574397"/>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600" dirty="0" err="1">
                <a:solidFill>
                  <a:schemeClr val="tx1"/>
                </a:solidFill>
                <a:latin typeface="Arial" panose="020B0604020202020204" pitchFamily="34" charset="0"/>
                <a:cs typeface="Arial" panose="020B0604020202020204" pitchFamily="34" charset="0"/>
              </a:rPr>
              <a:t>B.Canh</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ruộng</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bậc</a:t>
            </a:r>
            <a:r>
              <a:rPr lang="en-US" sz="2600" dirty="0">
                <a:solidFill>
                  <a:schemeClr val="tx1"/>
                </a:solidFill>
                <a:latin typeface="Arial" panose="020B0604020202020204" pitchFamily="34" charset="0"/>
                <a:cs typeface="Arial" panose="020B0604020202020204" pitchFamily="34" charset="0"/>
              </a:rPr>
              <a:t> thang, </a:t>
            </a:r>
            <a:r>
              <a:rPr lang="en-US" sz="2600" dirty="0" err="1">
                <a:solidFill>
                  <a:schemeClr val="tx1"/>
                </a:solidFill>
                <a:latin typeface="Arial" panose="020B0604020202020204" pitchFamily="34" charset="0"/>
                <a:cs typeface="Arial" panose="020B0604020202020204" pitchFamily="34" charset="0"/>
              </a:rPr>
              <a:t>đào</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hố</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vảy</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a:t>
            </a:r>
            <a:r>
              <a:rPr lang="en-US" sz="2600" dirty="0">
                <a:solidFill>
                  <a:schemeClr val="tx1"/>
                </a:solidFill>
                <a:latin typeface="Arial" panose="020B0604020202020204" pitchFamily="34" charset="0"/>
                <a:cs typeface="Arial" panose="020B0604020202020204" pitchFamily="34" charset="0"/>
              </a:rPr>
              <a:t>.</a:t>
            </a:r>
            <a:endParaRPr lang="en-US" sz="2600" kern="1200" dirty="0">
              <a:solidFill>
                <a:schemeClr val="tx1"/>
              </a:solidFill>
              <a:latin typeface="Arial" panose="020B0604020202020204" pitchFamily="34" charset="0"/>
              <a:cs typeface="Arial" panose="020B0604020202020204" pitchFamily="34" charset="0"/>
            </a:endParaRPr>
          </a:p>
        </p:txBody>
      </p:sp>
      <p:sp>
        <p:nvSpPr>
          <p:cNvPr id="19" name="Rectangle: Rounded Corners 6">
            <a:extLst>
              <a:ext uri="{FF2B5EF4-FFF2-40B4-BE49-F238E27FC236}">
                <a16:creationId xmlns:a16="http://schemas.microsoft.com/office/drawing/2014/main" id="{6C3BD2B6-DCAA-C383-6518-28590686D6E5}"/>
              </a:ext>
            </a:extLst>
          </p:cNvPr>
          <p:cNvSpPr/>
          <p:nvPr/>
        </p:nvSpPr>
        <p:spPr>
          <a:xfrm>
            <a:off x="344632" y="1492184"/>
            <a:ext cx="8549089" cy="574397"/>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a:solidFill>
                  <a:schemeClr val="tx1"/>
                </a:solidFill>
                <a:latin typeface="Arial" panose="020B0604020202020204" pitchFamily="34" charset="0"/>
                <a:cs typeface="Arial" panose="020B0604020202020204" pitchFamily="34" charset="0"/>
              </a:rPr>
              <a:t>A.Diện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tích</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đất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canh</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nhiều</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nơi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bị</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thoái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hoá</a:t>
            </a:r>
            <a:r>
              <a:rPr lang="en-US" sz="2600" dirty="0">
                <a:solidFill>
                  <a:schemeClr val="tx1"/>
                </a:solidFill>
                <a:latin typeface="Arial" panose="020B0604020202020204" pitchFamily="34" charset="0"/>
                <a:cs typeface="Arial" panose="020B0604020202020204" pitchFamily="34" charset="0"/>
              </a:rPr>
              <a:t>. </a:t>
            </a:r>
            <a:endParaRPr lang="vi-VN" sz="2600" dirty="0">
              <a:solidFill>
                <a:schemeClr val="tx1"/>
              </a:solidFill>
              <a:latin typeface="Arial" panose="020B0604020202020204" pitchFamily="34" charset="0"/>
              <a:cs typeface="Arial" panose="020B0604020202020204" pitchFamily="34" charset="0"/>
            </a:endParaRPr>
          </a:p>
        </p:txBody>
      </p:sp>
      <p:sp>
        <p:nvSpPr>
          <p:cNvPr id="20" name="Rectangle: Rounded Corners 7">
            <a:extLst>
              <a:ext uri="{FF2B5EF4-FFF2-40B4-BE49-F238E27FC236}">
                <a16:creationId xmlns:a16="http://schemas.microsoft.com/office/drawing/2014/main" id="{E55E8DFB-B3F7-85AC-2F0A-0E46F9883937}"/>
              </a:ext>
            </a:extLst>
          </p:cNvPr>
          <p:cNvSpPr/>
          <p:nvPr/>
        </p:nvSpPr>
        <p:spPr>
          <a:xfrm>
            <a:off x="343820" y="3240457"/>
            <a:ext cx="8455416"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600" kern="1200" dirty="0">
                <a:solidFill>
                  <a:schemeClr val="tx1"/>
                </a:solidFill>
                <a:latin typeface="Arial" panose="020B0604020202020204" pitchFamily="34" charset="0"/>
                <a:cs typeface="Arial" panose="020B0604020202020204" pitchFamily="34" charset="0"/>
              </a:rPr>
              <a:t>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Tình</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trạng</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thiếu</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nước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ngọt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cho</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sinh</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hoạt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và</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sản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xuất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vào</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mùa</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khô</a:t>
            </a:r>
            <a:r>
              <a:rPr lang="en-US" sz="2600" dirty="0">
                <a:solidFill>
                  <a:schemeClr val="tx1"/>
                </a:solidFill>
                <a:latin typeface="Arial" panose="020B0604020202020204" pitchFamily="34" charset="0"/>
                <a:cs typeface="Arial" panose="020B0604020202020204" pitchFamily="34" charset="0"/>
              </a:rPr>
              <a:t>.</a:t>
            </a:r>
            <a:endParaRPr lang="vi-VN"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11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bg/>
                                          </p:spTgt>
                                        </p:tgtEl>
                                        <p:attrNameLst>
                                          <p:attrName>style.color</p:attrName>
                                        </p:attrNameLst>
                                      </p:cBhvr>
                                      <p:to>
                                        <a:srgbClr val="FF0000"/>
                                      </p:to>
                                    </p:animClr>
                                    <p:animClr clrSpc="rgb" dir="cw">
                                      <p:cBhvr>
                                        <p:cTn id="7" dur="500" fill="hold"/>
                                        <p:tgtEl>
                                          <p:spTgt spid="18">
                                            <p:bg/>
                                          </p:spTgt>
                                        </p:tgtEl>
                                        <p:attrNameLst>
                                          <p:attrName>fillcolor</p:attrName>
                                        </p:attrNameLst>
                                      </p:cBhvr>
                                      <p:to>
                                        <a:srgbClr val="FF0000"/>
                                      </p:to>
                                    </p:animClr>
                                    <p:set>
                                      <p:cBhvr>
                                        <p:cTn id="8" dur="500" fill="hold"/>
                                        <p:tgtEl>
                                          <p:spTgt spid="18">
                                            <p:bg/>
                                          </p:spTgt>
                                        </p:tgtEl>
                                        <p:attrNameLst>
                                          <p:attrName>fill.type</p:attrName>
                                        </p:attrNameLst>
                                      </p:cBhvr>
                                      <p:to>
                                        <p:strVal val="solid"/>
                                      </p:to>
                                    </p:set>
                                    <p:set>
                                      <p:cBhvr>
                                        <p:cTn id="9" dur="500" fill="hold"/>
                                        <p:tgtEl>
                                          <p:spTgt spid="18">
                                            <p:bg/>
                                          </p:spTgt>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bg/>
                                          </p:spTgt>
                                        </p:tgtEl>
                                        <p:attrNameLst>
                                          <p:attrName>style.color</p:attrName>
                                        </p:attrNameLst>
                                      </p:cBhvr>
                                      <p:to>
                                        <a:srgbClr val="FF0000"/>
                                      </p:to>
                                    </p:animClr>
                                    <p:animClr clrSpc="rgb" dir="cw">
                                      <p:cBhvr>
                                        <p:cTn id="15" dur="500" fill="hold"/>
                                        <p:tgtEl>
                                          <p:spTgt spid="17">
                                            <p:bg/>
                                          </p:spTgt>
                                        </p:tgtEl>
                                        <p:attrNameLst>
                                          <p:attrName>fillcolor</p:attrName>
                                        </p:attrNameLst>
                                      </p:cBhvr>
                                      <p:to>
                                        <a:srgbClr val="FF0000"/>
                                      </p:to>
                                    </p:animClr>
                                    <p:set>
                                      <p:cBhvr>
                                        <p:cTn id="16" dur="500" fill="hold"/>
                                        <p:tgtEl>
                                          <p:spTgt spid="17">
                                            <p:bg/>
                                          </p:spTgt>
                                        </p:tgtEl>
                                        <p:attrNameLst>
                                          <p:attrName>fill.type</p:attrName>
                                        </p:attrNameLst>
                                      </p:cBhvr>
                                      <p:to>
                                        <p:strVal val="solid"/>
                                      </p:to>
                                    </p:set>
                                    <p:set>
                                      <p:cBhvr>
                                        <p:cTn id="17" dur="500" fill="hold"/>
                                        <p:tgtEl>
                                          <p:spTgt spid="17">
                                            <p:bg/>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19">
                                            <p:bg/>
                                          </p:spTgt>
                                        </p:tgtEl>
                                        <p:attrNameLst>
                                          <p:attrName>style.color</p:attrName>
                                        </p:attrNameLst>
                                      </p:cBhvr>
                                      <p:to>
                                        <a:srgbClr val="FF0000"/>
                                      </p:to>
                                    </p:animClr>
                                    <p:animClr clrSpc="rgb" dir="cw">
                                      <p:cBhvr>
                                        <p:cTn id="23" dur="500" fill="hold"/>
                                        <p:tgtEl>
                                          <p:spTgt spid="19">
                                            <p:bg/>
                                          </p:spTgt>
                                        </p:tgtEl>
                                        <p:attrNameLst>
                                          <p:attrName>fillcolor</p:attrName>
                                        </p:attrNameLst>
                                      </p:cBhvr>
                                      <p:to>
                                        <a:srgbClr val="FF0000"/>
                                      </p:to>
                                    </p:animClr>
                                    <p:set>
                                      <p:cBhvr>
                                        <p:cTn id="24" dur="500" fill="hold"/>
                                        <p:tgtEl>
                                          <p:spTgt spid="19">
                                            <p:bg/>
                                          </p:spTgt>
                                        </p:tgtEl>
                                        <p:attrNameLst>
                                          <p:attrName>fill.type</p:attrName>
                                        </p:attrNameLst>
                                      </p:cBhvr>
                                      <p:to>
                                        <p:strVal val="solid"/>
                                      </p:to>
                                    </p:set>
                                    <p:set>
                                      <p:cBhvr>
                                        <p:cTn id="25" dur="500" fill="hold"/>
                                        <p:tgtEl>
                                          <p:spTgt spid="19">
                                            <p:bg/>
                                          </p:spTgt>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20">
                                            <p:bg/>
                                          </p:spTgt>
                                        </p:tgtEl>
                                        <p:attrNameLst>
                                          <p:attrName>style.color</p:attrName>
                                        </p:attrNameLst>
                                      </p:cBhvr>
                                      <p:to>
                                        <a:srgbClr val="92D050"/>
                                      </p:to>
                                    </p:animClr>
                                    <p:animClr clrSpc="rgb" dir="cw">
                                      <p:cBhvr>
                                        <p:cTn id="31" dur="500" fill="hold"/>
                                        <p:tgtEl>
                                          <p:spTgt spid="20">
                                            <p:bg/>
                                          </p:spTgt>
                                        </p:tgtEl>
                                        <p:attrNameLst>
                                          <p:attrName>fillcolor</p:attrName>
                                        </p:attrNameLst>
                                      </p:cBhvr>
                                      <p:to>
                                        <a:srgbClr val="92D050"/>
                                      </p:to>
                                    </p:animClr>
                                    <p:set>
                                      <p:cBhvr>
                                        <p:cTn id="32" dur="500" fill="hold"/>
                                        <p:tgtEl>
                                          <p:spTgt spid="20">
                                            <p:bg/>
                                          </p:spTgt>
                                        </p:tgtEl>
                                        <p:attrNameLst>
                                          <p:attrName>fill.type</p:attrName>
                                        </p:attrNameLst>
                                      </p:cBhvr>
                                      <p:to>
                                        <p:strVal val="solid"/>
                                      </p:to>
                                    </p:set>
                                    <p:set>
                                      <p:cBhvr>
                                        <p:cTn id="33" dur="500" fill="hold"/>
                                        <p:tgtEl>
                                          <p:spTgt spid="20">
                                            <p:bg/>
                                          </p:spTgt>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childTnLst>
        </p:cTn>
      </p:par>
    </p:tnLst>
    <p:bldLst>
      <p:bldP spid="17" grpId="0" uiExpand="1" build="allAtOnce" animBg="1"/>
      <p:bldP spid="18" grpId="0" uiExpand="1" build="allAtOnce" animBg="1"/>
      <p:bldP spid="19" grpId="0" uiExpand="1" build="allAtOnce" animBg="1"/>
      <p:bldP spid="20" grpId="0" uiExpand="1" build="allAtOnce"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Số hiệu Bản chiếu 3">
            <a:extLst>
              <a:ext uri="{FF2B5EF4-FFF2-40B4-BE49-F238E27FC236}">
                <a16:creationId xmlns:a16="http://schemas.microsoft.com/office/drawing/2014/main" id="{36D8166E-7716-7DAF-B09E-E4B845D17738}"/>
              </a:ext>
            </a:extLst>
          </p:cNvPr>
          <p:cNvSpPr>
            <a:spLocks noGrp="1"/>
          </p:cNvSpPr>
          <p:nvPr>
            <p:ph type="sldNum" sz="quarter" idx="12"/>
          </p:nvPr>
        </p:nvSpPr>
        <p:spPr/>
        <p:txBody>
          <a:bodyPr/>
          <a:lstStyle/>
          <a:p>
            <a:pPr algn="r" defTabSz="685800">
              <a:buClrTx/>
              <a:defRPr/>
            </a:pPr>
            <a:fld id="{884E8CC9-5382-462C-9645-DBD67E821346}" type="slidenum">
              <a:rPr lang="en-US" sz="900" kern="1200" smtClean="0">
                <a:solidFill>
                  <a:prstClr val="black">
                    <a:tint val="75000"/>
                  </a:prstClr>
                </a:solidFill>
                <a:latin typeface="Calibri"/>
                <a:ea typeface="+mn-ea"/>
                <a:cs typeface="+mn-cs"/>
              </a:rPr>
              <a:pPr algn="r" defTabSz="685800">
                <a:buClrTx/>
                <a:defRPr/>
              </a:pPr>
              <a:t>2</a:t>
            </a:fld>
            <a:endParaRPr lang="en-US" sz="900" kern="1200">
              <a:solidFill>
                <a:prstClr val="black">
                  <a:tint val="75000"/>
                </a:prstClr>
              </a:solidFill>
              <a:latin typeface="Calibri"/>
              <a:ea typeface="+mn-ea"/>
              <a:cs typeface="+mn-cs"/>
            </a:endParaRPr>
          </a:p>
        </p:txBody>
      </p:sp>
      <p:sp>
        <p:nvSpPr>
          <p:cNvPr id="6" name="Hộp Văn bản 5">
            <a:extLst>
              <a:ext uri="{FF2B5EF4-FFF2-40B4-BE49-F238E27FC236}">
                <a16:creationId xmlns:a16="http://schemas.microsoft.com/office/drawing/2014/main" id="{1DC0E5C9-94A9-B9A6-BC88-75B22CA892BC}"/>
              </a:ext>
            </a:extLst>
          </p:cNvPr>
          <p:cNvSpPr txBox="1"/>
          <p:nvPr/>
        </p:nvSpPr>
        <p:spPr>
          <a:xfrm>
            <a:off x="4759091" y="3705315"/>
            <a:ext cx="4217061" cy="430887"/>
          </a:xfrm>
          <a:prstGeom prst="rect">
            <a:avLst/>
          </a:prstGeom>
          <a:solidFill>
            <a:schemeClr val="bg1"/>
          </a:solidFill>
          <a:ln>
            <a:solidFill>
              <a:schemeClr val="accent1"/>
            </a:solidFill>
          </a:ln>
        </p:spPr>
        <p:txBody>
          <a:bodyPr wrap="square">
            <a:spAutoFit/>
          </a:bodyPr>
          <a:lstStyle/>
          <a:p>
            <a:pPr algn="ctr"/>
            <a:r>
              <a:rPr lang="en-US" sz="2200" dirty="0" err="1">
                <a:solidFill>
                  <a:srgbClr val="002060"/>
                </a:solidFill>
                <a:effectLst/>
                <a:latin typeface="Times New Roman" panose="02020603050405020304" pitchFamily="18" charset="0"/>
                <a:cs typeface="Times New Roman" panose="02020603050405020304" pitchFamily="18" charset="0"/>
              </a:rPr>
              <a:t>Sông</a:t>
            </a:r>
            <a:r>
              <a:rPr lang="en-US" sz="2200" dirty="0">
                <a:solidFill>
                  <a:srgbClr val="002060"/>
                </a:solidFill>
                <a:effectLst/>
                <a:latin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cs typeface="Times New Roman" panose="02020603050405020304" pitchFamily="18" charset="0"/>
              </a:rPr>
              <a:t>Tô</a:t>
            </a:r>
            <a:r>
              <a:rPr lang="en-US" sz="2200" dirty="0">
                <a:solidFill>
                  <a:srgbClr val="002060"/>
                </a:solidFill>
                <a:effectLst/>
                <a:latin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cs typeface="Times New Roman" panose="02020603050405020304" pitchFamily="18" charset="0"/>
              </a:rPr>
              <a:t>Lịch</a:t>
            </a:r>
            <a:r>
              <a:rPr lang="en-US" sz="2200" dirty="0">
                <a:solidFill>
                  <a:srgbClr val="002060"/>
                </a:solidFill>
                <a:latin typeface="Times New Roman" panose="02020603050405020304" pitchFamily="18" charset="0"/>
                <a:cs typeface="Times New Roman" panose="02020603050405020304" pitchFamily="18" charset="0"/>
              </a:rPr>
              <a:t>-Hà </a:t>
            </a:r>
            <a:r>
              <a:rPr lang="en-US" sz="2200" dirty="0" err="1">
                <a:solidFill>
                  <a:srgbClr val="002060"/>
                </a:solidFill>
                <a:latin typeface="Times New Roman" panose="02020603050405020304" pitchFamily="18" charset="0"/>
                <a:cs typeface="Times New Roman" panose="02020603050405020304" pitchFamily="18" charset="0"/>
              </a:rPr>
              <a:t>Nội</a:t>
            </a:r>
            <a:endParaRPr lang="vi-VN" sz="2200" dirty="0">
              <a:solidFill>
                <a:srgbClr val="002060"/>
              </a:solidFill>
              <a:latin typeface="Times New Roman" panose="02020603050405020304" pitchFamily="18" charset="0"/>
              <a:cs typeface="Times New Roman" panose="02020603050405020304" pitchFamily="18" charset="0"/>
            </a:endParaRPr>
          </a:p>
        </p:txBody>
      </p:sp>
      <p:pic>
        <p:nvPicPr>
          <p:cNvPr id="1034" name="Picture 10">
            <a:extLst>
              <a:ext uri="{FF2B5EF4-FFF2-40B4-BE49-F238E27FC236}">
                <a16:creationId xmlns:a16="http://schemas.microsoft.com/office/drawing/2014/main" id="{D319E39B-0EDA-D502-F342-667BE147E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73" y="173660"/>
            <a:ext cx="4471683" cy="3460829"/>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6510ED05-A675-ED8F-4FB1-5373284BAE60}"/>
              </a:ext>
            </a:extLst>
          </p:cNvPr>
          <p:cNvSpPr txBox="1"/>
          <p:nvPr/>
        </p:nvSpPr>
        <p:spPr>
          <a:xfrm>
            <a:off x="-17303" y="4207028"/>
            <a:ext cx="9221118" cy="954107"/>
          </a:xfrm>
          <a:prstGeom prst="rect">
            <a:avLst/>
          </a:prstGeom>
          <a:noFill/>
        </p:spPr>
        <p:txBody>
          <a:bodyPr wrap="square">
            <a:spAutoFit/>
          </a:bodyPr>
          <a:lstStyle/>
          <a:p>
            <a:pPr algn="ctr"/>
            <a:r>
              <a:rPr lang="vi-VN" sz="2800" b="1" dirty="0">
                <a:solidFill>
                  <a:srgbClr val="FF0000"/>
                </a:solidFill>
              </a:rPr>
              <a:t>H</a:t>
            </a:r>
            <a:r>
              <a:rPr lang="en-US" sz="2800" b="1" dirty="0" err="1">
                <a:solidFill>
                  <a:srgbClr val="FF0000"/>
                </a:solidFill>
              </a:rPr>
              <a:t>ình</a:t>
            </a:r>
            <a:r>
              <a:rPr lang="en-US" sz="2800" b="1" dirty="0">
                <a:solidFill>
                  <a:srgbClr val="FF0000"/>
                </a:solidFill>
              </a:rPr>
              <a:t> </a:t>
            </a:r>
            <a:r>
              <a:rPr lang="vi-VN" sz="2800" b="1" dirty="0">
                <a:solidFill>
                  <a:srgbClr val="FF0000"/>
                </a:solidFill>
              </a:rPr>
              <a:t>ảnh phản ánh vấn đề gì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tài</a:t>
            </a:r>
            <a:r>
              <a:rPr lang="en-US" sz="2800" b="1" dirty="0">
                <a:solidFill>
                  <a:srgbClr val="FF0000"/>
                </a:solidFill>
              </a:rPr>
              <a:t> </a:t>
            </a:r>
            <a:r>
              <a:rPr lang="en-US" sz="2800" b="1" dirty="0" err="1">
                <a:solidFill>
                  <a:srgbClr val="FF0000"/>
                </a:solidFill>
              </a:rPr>
              <a:t>nguyên</a:t>
            </a:r>
            <a:r>
              <a:rPr lang="en-US" sz="2800" b="1" dirty="0">
                <a:solidFill>
                  <a:srgbClr val="FF0000"/>
                </a:solidFill>
              </a:rPr>
              <a:t> </a:t>
            </a:r>
            <a:r>
              <a:rPr lang="vi-VN" sz="2800" b="1" dirty="0">
                <a:solidFill>
                  <a:srgbClr val="FF0000"/>
                </a:solidFill>
              </a:rPr>
              <a:t>nước ở Việt Nam</a:t>
            </a:r>
            <a:r>
              <a:rPr lang="en-US" sz="2800" b="1" dirty="0">
                <a:solidFill>
                  <a:srgbClr val="FF0000"/>
                </a:solidFill>
              </a:rPr>
              <a:t>?</a:t>
            </a:r>
            <a:endParaRPr lang="vi-VN" sz="2800" b="1" dirty="0">
              <a:solidFill>
                <a:srgbClr val="FF0000"/>
              </a:solidFill>
            </a:endParaRPr>
          </a:p>
        </p:txBody>
      </p:sp>
      <p:sp>
        <p:nvSpPr>
          <p:cNvPr id="12" name="Hộp Văn bản 11">
            <a:extLst>
              <a:ext uri="{FF2B5EF4-FFF2-40B4-BE49-F238E27FC236}">
                <a16:creationId xmlns:a16="http://schemas.microsoft.com/office/drawing/2014/main" id="{0B14A555-7E47-0EA5-5949-B0DE167C27CA}"/>
              </a:ext>
            </a:extLst>
          </p:cNvPr>
          <p:cNvSpPr txBox="1"/>
          <p:nvPr/>
        </p:nvSpPr>
        <p:spPr>
          <a:xfrm>
            <a:off x="148533" y="3705316"/>
            <a:ext cx="4471684" cy="430887"/>
          </a:xfrm>
          <a:prstGeom prst="rect">
            <a:avLst/>
          </a:prstGeom>
          <a:solidFill>
            <a:schemeClr val="bg1"/>
          </a:solidFill>
          <a:ln>
            <a:solidFill>
              <a:schemeClr val="accent1"/>
            </a:solidFill>
          </a:ln>
        </p:spPr>
        <p:txBody>
          <a:bodyPr wrap="square">
            <a:spAutoFit/>
          </a:bodyPr>
          <a:lstStyle/>
          <a:p>
            <a:r>
              <a:rPr lang="en-US" sz="2200" dirty="0" err="1">
                <a:solidFill>
                  <a:srgbClr val="002060"/>
                </a:solidFill>
                <a:latin typeface="Times New Roman" panose="02020603050405020304" pitchFamily="18" charset="0"/>
                <a:cs typeface="Times New Roman" panose="02020603050405020304" pitchFamily="18" charset="0"/>
              </a:rPr>
              <a:t>Khô</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hạn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a:solidFill>
                  <a:srgbClr val="002060"/>
                </a:solidFill>
                <a:effectLst/>
                <a:latin typeface="Times New Roman" panose="02020603050405020304" pitchFamily="18" charset="0"/>
                <a:cs typeface="Times New Roman" panose="02020603050405020304" pitchFamily="18" charset="0"/>
              </a:rPr>
              <a:t>ở </a:t>
            </a:r>
            <a:r>
              <a:rPr lang="en-US" sz="2200" dirty="0" err="1">
                <a:solidFill>
                  <a:srgbClr val="002060"/>
                </a:solidFill>
                <a:effectLst/>
                <a:latin typeface="Times New Roman" panose="02020603050405020304" pitchFamily="18" charset="0"/>
                <a:cs typeface="Times New Roman" panose="02020603050405020304" pitchFamily="18" charset="0"/>
              </a:rPr>
              <a:t>Đồng</a:t>
            </a:r>
            <a:r>
              <a:rPr lang="en-US" sz="2200" dirty="0">
                <a:solidFill>
                  <a:srgbClr val="002060"/>
                </a:solidFill>
                <a:effectLst/>
                <a:latin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cs typeface="Times New Roman" panose="02020603050405020304" pitchFamily="18" charset="0"/>
              </a:rPr>
              <a:t>bằng</a:t>
            </a:r>
            <a:r>
              <a:rPr lang="en-US" sz="2200" dirty="0">
                <a:solidFill>
                  <a:srgbClr val="002060"/>
                </a:solidFill>
                <a:effectLst/>
                <a:latin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cs typeface="Times New Roman" panose="02020603050405020304" pitchFamily="18" charset="0"/>
              </a:rPr>
              <a:t>sông</a:t>
            </a:r>
            <a:r>
              <a:rPr lang="en-US" sz="2200" dirty="0">
                <a:solidFill>
                  <a:srgbClr val="002060"/>
                </a:solidFill>
                <a:effectLst/>
                <a:latin typeface="Times New Roman" panose="02020603050405020304" pitchFamily="18" charset="0"/>
                <a:cs typeface="Times New Roman" panose="02020603050405020304" pitchFamily="18" charset="0"/>
              </a:rPr>
              <a:t> </a:t>
            </a:r>
            <a:r>
              <a:rPr lang="en-US" sz="2200" dirty="0" err="1">
                <a:solidFill>
                  <a:srgbClr val="002060"/>
                </a:solidFill>
                <a:effectLst/>
                <a:latin typeface="Times New Roman" panose="02020603050405020304" pitchFamily="18" charset="0"/>
                <a:cs typeface="Times New Roman" panose="02020603050405020304" pitchFamily="18" charset="0"/>
              </a:rPr>
              <a:t>Cửu</a:t>
            </a:r>
            <a:r>
              <a:rPr lang="en-US" sz="2200" dirty="0">
                <a:solidFill>
                  <a:srgbClr val="002060"/>
                </a:solidFill>
                <a:effectLst/>
                <a:latin typeface="Times New Roman" panose="02020603050405020304" pitchFamily="18" charset="0"/>
                <a:cs typeface="Times New Roman" panose="02020603050405020304" pitchFamily="18" charset="0"/>
              </a:rPr>
              <a:t> Long</a:t>
            </a:r>
            <a:endParaRPr lang="vi-VN" sz="2200" dirty="0">
              <a:solidFill>
                <a:srgbClr val="002060"/>
              </a:solidFill>
              <a:latin typeface="Times New Roman" panose="02020603050405020304" pitchFamily="18" charset="0"/>
              <a:cs typeface="Times New Roman" panose="02020603050405020304" pitchFamily="18" charset="0"/>
            </a:endParaRPr>
          </a:p>
        </p:txBody>
      </p:sp>
      <p:pic>
        <p:nvPicPr>
          <p:cNvPr id="1036" name="Picture 12" descr="Ô nhiễm sông Tô Lịch: Dự án 20 nghìn tỉ có giúp ">
            <a:extLst>
              <a:ext uri="{FF2B5EF4-FFF2-40B4-BE49-F238E27FC236}">
                <a16:creationId xmlns:a16="http://schemas.microsoft.com/office/drawing/2014/main" id="{A10333E8-1AF5-A491-3D5A-DDDBF7945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058" y="173660"/>
            <a:ext cx="4433126" cy="346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2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7C23-FF08-DDA7-89AE-B9C6948AB1A5}"/>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63DE86-5B18-F3E5-0853-AF2305FBD540}"/>
              </a:ext>
            </a:extLst>
          </p:cNvPr>
          <p:cNvSpPr/>
          <p:nvPr/>
        </p:nvSpPr>
        <p:spPr>
          <a:xfrm>
            <a:off x="207535" y="0"/>
            <a:ext cx="8561892" cy="113303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buNone/>
            </a:pPr>
            <a:r>
              <a:rPr lang="vi-VN" sz="2400" b="1"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2: </a:t>
            </a:r>
            <a:r>
              <a:rPr lang="vi-VN" sz="2400"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Giải pháp nào sau đây thể hiện rõ nhất nguyên tắc quản lí tổng hợp tài nguyên nước? </a:t>
            </a:r>
          </a:p>
        </p:txBody>
      </p:sp>
      <p:sp>
        <p:nvSpPr>
          <p:cNvPr id="17" name="Rectangle: Rounded Corners 4">
            <a:extLst>
              <a:ext uri="{FF2B5EF4-FFF2-40B4-BE49-F238E27FC236}">
                <a16:creationId xmlns:a16="http://schemas.microsoft.com/office/drawing/2014/main" id="{DF1067F2-A846-EA27-B3C8-966A9289D047}"/>
              </a:ext>
            </a:extLst>
          </p:cNvPr>
          <p:cNvSpPr/>
          <p:nvPr/>
        </p:nvSpPr>
        <p:spPr>
          <a:xfrm>
            <a:off x="341523" y="4042841"/>
            <a:ext cx="8280448"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D.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Chỉ tuyên truyền về việc tiết kiệm nước sinh hoạt</a:t>
            </a:r>
            <a:r>
              <a:rPr lang="en-US" sz="2400" kern="1200" dirty="0">
                <a:solidFill>
                  <a:schemeClr val="tx1"/>
                </a:solidFill>
                <a:latin typeface="Times New Roman" panose="02020603050405020304" pitchFamily="18" charset="0"/>
                <a:cs typeface="Times New Roman" panose="02020603050405020304" pitchFamily="18" charset="0"/>
              </a:rPr>
              <a:t>.</a:t>
            </a:r>
          </a:p>
        </p:txBody>
      </p:sp>
      <p:sp>
        <p:nvSpPr>
          <p:cNvPr id="18" name="Rectangle: Rounded Corners 5">
            <a:extLst>
              <a:ext uri="{FF2B5EF4-FFF2-40B4-BE49-F238E27FC236}">
                <a16:creationId xmlns:a16="http://schemas.microsoft.com/office/drawing/2014/main" id="{5A61F32D-7DE0-AE54-66BB-19E3631D7ED9}"/>
              </a:ext>
            </a:extLst>
          </p:cNvPr>
          <p:cNvSpPr/>
          <p:nvPr/>
        </p:nvSpPr>
        <p:spPr>
          <a:xfrm>
            <a:off x="431776" y="3168162"/>
            <a:ext cx="8190195"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C.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Chỉ tập trung vào việc phạt các cơ sở xả thải ô nhiễm</a:t>
            </a:r>
            <a:r>
              <a:rPr lang="en-US" sz="2400" kern="1200" dirty="0">
                <a:solidFill>
                  <a:schemeClr val="tx1"/>
                </a:solidFill>
                <a:latin typeface="Times New Roman" panose="02020603050405020304" pitchFamily="18" charset="0"/>
                <a:cs typeface="Times New Roman" panose="02020603050405020304" pitchFamily="18" charset="0"/>
              </a:rPr>
              <a:t>.</a:t>
            </a:r>
          </a:p>
        </p:txBody>
      </p:sp>
      <p:sp>
        <p:nvSpPr>
          <p:cNvPr id="19" name="Rectangle: Rounded Corners 6">
            <a:extLst>
              <a:ext uri="{FF2B5EF4-FFF2-40B4-BE49-F238E27FC236}">
                <a16:creationId xmlns:a16="http://schemas.microsoft.com/office/drawing/2014/main" id="{722C4AE7-E0F8-20D0-70B2-437435093096}"/>
              </a:ext>
            </a:extLst>
          </p:cNvPr>
          <p:cNvSpPr/>
          <p:nvPr/>
        </p:nvSpPr>
        <p:spPr>
          <a:xfrm>
            <a:off x="341523" y="1364906"/>
            <a:ext cx="8280448"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A</a:t>
            </a:r>
            <a:r>
              <a:rPr lang="vi-VN" sz="2400" kern="1200" dirty="0">
                <a:solidFill>
                  <a:schemeClr val="tx1"/>
                </a:solidFill>
                <a:latin typeface="Times New Roman" panose="02020603050405020304" pitchFamily="18" charset="0"/>
                <a:cs typeface="Times New Roman" panose="02020603050405020304" pitchFamily="18" charset="0"/>
              </a:rPr>
              <a:t>.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Cấm tuyệt đối việc xây đập thủy điện</a:t>
            </a:r>
            <a:r>
              <a:rPr lang="vi-VN" sz="2400" kern="1200" dirty="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7">
            <a:extLst>
              <a:ext uri="{FF2B5EF4-FFF2-40B4-BE49-F238E27FC236}">
                <a16:creationId xmlns:a16="http://schemas.microsoft.com/office/drawing/2014/main" id="{9B70BE8C-1C9F-0C40-0495-7964164E6CEB}"/>
              </a:ext>
            </a:extLst>
          </p:cNvPr>
          <p:cNvSpPr/>
          <p:nvPr/>
        </p:nvSpPr>
        <p:spPr>
          <a:xfrm>
            <a:off x="341523" y="2209551"/>
            <a:ext cx="8280448" cy="831822"/>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B.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Sử dụng tổng hợp tài nguyên nước, đa mục tiêu, công bằng, hợp lí, hài hòa lợi ích.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060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bg/>
                                          </p:spTgt>
                                        </p:tgtEl>
                                        <p:attrNameLst>
                                          <p:attrName>style.color</p:attrName>
                                        </p:attrNameLst>
                                      </p:cBhvr>
                                      <p:to>
                                        <a:srgbClr val="FF0000"/>
                                      </p:to>
                                    </p:animClr>
                                    <p:animClr clrSpc="rgb" dir="cw">
                                      <p:cBhvr>
                                        <p:cTn id="7" dur="500" fill="hold"/>
                                        <p:tgtEl>
                                          <p:spTgt spid="18">
                                            <p:bg/>
                                          </p:spTgt>
                                        </p:tgtEl>
                                        <p:attrNameLst>
                                          <p:attrName>fillcolor</p:attrName>
                                        </p:attrNameLst>
                                      </p:cBhvr>
                                      <p:to>
                                        <a:srgbClr val="FF0000"/>
                                      </p:to>
                                    </p:animClr>
                                    <p:set>
                                      <p:cBhvr>
                                        <p:cTn id="8" dur="500" fill="hold"/>
                                        <p:tgtEl>
                                          <p:spTgt spid="18">
                                            <p:bg/>
                                          </p:spTgt>
                                        </p:tgtEl>
                                        <p:attrNameLst>
                                          <p:attrName>fill.type</p:attrName>
                                        </p:attrNameLst>
                                      </p:cBhvr>
                                      <p:to>
                                        <p:strVal val="solid"/>
                                      </p:to>
                                    </p:set>
                                    <p:set>
                                      <p:cBhvr>
                                        <p:cTn id="9" dur="500" fill="hold"/>
                                        <p:tgtEl>
                                          <p:spTgt spid="18">
                                            <p:bg/>
                                          </p:spTgt>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bg/>
                                          </p:spTgt>
                                        </p:tgtEl>
                                        <p:attrNameLst>
                                          <p:attrName>style.color</p:attrName>
                                        </p:attrNameLst>
                                      </p:cBhvr>
                                      <p:to>
                                        <a:srgbClr val="FF0000"/>
                                      </p:to>
                                    </p:animClr>
                                    <p:animClr clrSpc="rgb" dir="cw">
                                      <p:cBhvr>
                                        <p:cTn id="15" dur="500" fill="hold"/>
                                        <p:tgtEl>
                                          <p:spTgt spid="17">
                                            <p:bg/>
                                          </p:spTgt>
                                        </p:tgtEl>
                                        <p:attrNameLst>
                                          <p:attrName>fillcolor</p:attrName>
                                        </p:attrNameLst>
                                      </p:cBhvr>
                                      <p:to>
                                        <a:srgbClr val="FF0000"/>
                                      </p:to>
                                    </p:animClr>
                                    <p:set>
                                      <p:cBhvr>
                                        <p:cTn id="16" dur="500" fill="hold"/>
                                        <p:tgtEl>
                                          <p:spTgt spid="17">
                                            <p:bg/>
                                          </p:spTgt>
                                        </p:tgtEl>
                                        <p:attrNameLst>
                                          <p:attrName>fill.type</p:attrName>
                                        </p:attrNameLst>
                                      </p:cBhvr>
                                      <p:to>
                                        <p:strVal val="solid"/>
                                      </p:to>
                                    </p:set>
                                    <p:set>
                                      <p:cBhvr>
                                        <p:cTn id="17" dur="500" fill="hold"/>
                                        <p:tgtEl>
                                          <p:spTgt spid="17">
                                            <p:bg/>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19">
                                            <p:bg/>
                                          </p:spTgt>
                                        </p:tgtEl>
                                        <p:attrNameLst>
                                          <p:attrName>style.color</p:attrName>
                                        </p:attrNameLst>
                                      </p:cBhvr>
                                      <p:to>
                                        <a:srgbClr val="FF0000"/>
                                      </p:to>
                                    </p:animClr>
                                    <p:animClr clrSpc="rgb" dir="cw">
                                      <p:cBhvr>
                                        <p:cTn id="23" dur="500" fill="hold"/>
                                        <p:tgtEl>
                                          <p:spTgt spid="19">
                                            <p:bg/>
                                          </p:spTgt>
                                        </p:tgtEl>
                                        <p:attrNameLst>
                                          <p:attrName>fillcolor</p:attrName>
                                        </p:attrNameLst>
                                      </p:cBhvr>
                                      <p:to>
                                        <a:srgbClr val="FF0000"/>
                                      </p:to>
                                    </p:animClr>
                                    <p:set>
                                      <p:cBhvr>
                                        <p:cTn id="24" dur="500" fill="hold"/>
                                        <p:tgtEl>
                                          <p:spTgt spid="19">
                                            <p:bg/>
                                          </p:spTgt>
                                        </p:tgtEl>
                                        <p:attrNameLst>
                                          <p:attrName>fill.type</p:attrName>
                                        </p:attrNameLst>
                                      </p:cBhvr>
                                      <p:to>
                                        <p:strVal val="solid"/>
                                      </p:to>
                                    </p:set>
                                    <p:set>
                                      <p:cBhvr>
                                        <p:cTn id="25" dur="500" fill="hold"/>
                                        <p:tgtEl>
                                          <p:spTgt spid="19">
                                            <p:bg/>
                                          </p:spTgt>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20">
                                            <p:bg/>
                                          </p:spTgt>
                                        </p:tgtEl>
                                        <p:attrNameLst>
                                          <p:attrName>style.color</p:attrName>
                                        </p:attrNameLst>
                                      </p:cBhvr>
                                      <p:to>
                                        <a:srgbClr val="92D050"/>
                                      </p:to>
                                    </p:animClr>
                                    <p:animClr clrSpc="rgb" dir="cw">
                                      <p:cBhvr>
                                        <p:cTn id="31" dur="500" fill="hold"/>
                                        <p:tgtEl>
                                          <p:spTgt spid="20">
                                            <p:bg/>
                                          </p:spTgt>
                                        </p:tgtEl>
                                        <p:attrNameLst>
                                          <p:attrName>fillcolor</p:attrName>
                                        </p:attrNameLst>
                                      </p:cBhvr>
                                      <p:to>
                                        <a:srgbClr val="92D050"/>
                                      </p:to>
                                    </p:animClr>
                                    <p:set>
                                      <p:cBhvr>
                                        <p:cTn id="32" dur="500" fill="hold"/>
                                        <p:tgtEl>
                                          <p:spTgt spid="20">
                                            <p:bg/>
                                          </p:spTgt>
                                        </p:tgtEl>
                                        <p:attrNameLst>
                                          <p:attrName>fill.type</p:attrName>
                                        </p:attrNameLst>
                                      </p:cBhvr>
                                      <p:to>
                                        <p:strVal val="solid"/>
                                      </p:to>
                                    </p:set>
                                    <p:set>
                                      <p:cBhvr>
                                        <p:cTn id="33" dur="500" fill="hold"/>
                                        <p:tgtEl>
                                          <p:spTgt spid="20">
                                            <p:bg/>
                                          </p:spTgt>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childTnLst>
        </p:cTn>
      </p:par>
    </p:tnLst>
    <p:bldLst>
      <p:bldP spid="17" grpId="0" uiExpand="1" build="allAtOnce" animBg="1"/>
      <p:bldP spid="18" grpId="0" uiExpand="1" build="allAtOnce" animBg="1"/>
      <p:bldP spid="19" grpId="0" uiExpand="1" build="allAtOnce" animBg="1"/>
      <p:bldP spid="20" grpId="0" uiExpand="1" build="allAtOnce"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B008E6A-D4E3-4A64-90BF-F4F65FAF5805}"/>
              </a:ext>
            </a:extLst>
          </p:cNvPr>
          <p:cNvSpPr/>
          <p:nvPr/>
        </p:nvSpPr>
        <p:spPr>
          <a:xfrm>
            <a:off x="328360" y="29365"/>
            <a:ext cx="8415603" cy="113303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buNone/>
            </a:pPr>
            <a:r>
              <a:rPr lang="vi-VN" sz="2400" b="1"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3: Phát biểu nào sau đây </a:t>
            </a:r>
            <a:r>
              <a:rPr lang="vi-VN" sz="2400" b="1" u="sng"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không phải </a:t>
            </a:r>
            <a:r>
              <a:rPr lang="vi-VN" sz="2400" b="1"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 biểu hiện của sự suy giảm tài nguyên nước về chất lượng? </a:t>
            </a:r>
          </a:p>
        </p:txBody>
      </p:sp>
      <p:sp>
        <p:nvSpPr>
          <p:cNvPr id="17" name="Rectangle: Rounded Corners 4">
            <a:extLst>
              <a:ext uri="{FF2B5EF4-FFF2-40B4-BE49-F238E27FC236}">
                <a16:creationId xmlns:a16="http://schemas.microsoft.com/office/drawing/2014/main" id="{38561F9F-27B7-43D0-96DD-5D9DA44BE1AF}"/>
              </a:ext>
            </a:extLst>
          </p:cNvPr>
          <p:cNvSpPr/>
          <p:nvPr/>
        </p:nvSpPr>
        <p:spPr>
          <a:xfrm>
            <a:off x="386308" y="3162381"/>
            <a:ext cx="8371383"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D.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Mức độ xâm nhập mặn ở Đồng bằng sông Cửu Long gia tăng. </a:t>
            </a:r>
          </a:p>
        </p:txBody>
      </p:sp>
      <p:sp>
        <p:nvSpPr>
          <p:cNvPr id="18" name="Rectangle: Rounded Corners 5">
            <a:extLst>
              <a:ext uri="{FF2B5EF4-FFF2-40B4-BE49-F238E27FC236}">
                <a16:creationId xmlns:a16="http://schemas.microsoft.com/office/drawing/2014/main" id="{BFC44E25-B2C5-4B77-8644-A68AE2802EC0}"/>
              </a:ext>
            </a:extLst>
          </p:cNvPr>
          <p:cNvSpPr/>
          <p:nvPr/>
        </p:nvSpPr>
        <p:spPr>
          <a:xfrm>
            <a:off x="350470" y="2254455"/>
            <a:ext cx="8371382"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B.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Nước ngầm ở một số khu vực bị nhiễm bẩn. </a:t>
            </a:r>
            <a:r>
              <a:rPr lang="en-US" sz="2400" kern="1200" dirty="0">
                <a:solidFill>
                  <a:schemeClr val="tx1"/>
                </a:solidFill>
                <a:latin typeface="Times New Roman" panose="02020603050405020304" pitchFamily="18" charset="0"/>
                <a:cs typeface="Times New Roman" panose="02020603050405020304" pitchFamily="18" charset="0"/>
              </a:rPr>
              <a:t>.</a:t>
            </a:r>
          </a:p>
        </p:txBody>
      </p:sp>
      <p:sp>
        <p:nvSpPr>
          <p:cNvPr id="19" name="Rectangle: Rounded Corners 6">
            <a:extLst>
              <a:ext uri="{FF2B5EF4-FFF2-40B4-BE49-F238E27FC236}">
                <a16:creationId xmlns:a16="http://schemas.microsoft.com/office/drawing/2014/main" id="{1194A677-E95A-4EB7-9568-2AC3EC43FD22}"/>
              </a:ext>
            </a:extLst>
          </p:cNvPr>
          <p:cNvSpPr/>
          <p:nvPr/>
        </p:nvSpPr>
        <p:spPr>
          <a:xfrm>
            <a:off x="372966" y="1346529"/>
            <a:ext cx="8326392"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A</a:t>
            </a:r>
            <a:r>
              <a:rPr lang="vi-VN" sz="2400" kern="1200" dirty="0">
                <a:solidFill>
                  <a:schemeClr val="tx1"/>
                </a:solidFill>
                <a:latin typeface="Times New Roman" panose="02020603050405020304" pitchFamily="18" charset="0"/>
                <a:cs typeface="Times New Roman" panose="02020603050405020304" pitchFamily="18" charset="0"/>
              </a:rPr>
              <a:t>.</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Nước sông, hồ bị ô nhiễm, cá chết. </a:t>
            </a:r>
          </a:p>
        </p:txBody>
      </p:sp>
      <p:sp>
        <p:nvSpPr>
          <p:cNvPr id="20" name="Rectangle: Rounded Corners 7">
            <a:extLst>
              <a:ext uri="{FF2B5EF4-FFF2-40B4-BE49-F238E27FC236}">
                <a16:creationId xmlns:a16="http://schemas.microsoft.com/office/drawing/2014/main" id="{7AF71EA7-1BE9-4DA3-88C2-63144FC0CF1F}"/>
              </a:ext>
            </a:extLst>
          </p:cNvPr>
          <p:cNvSpPr/>
          <p:nvPr/>
        </p:nvSpPr>
        <p:spPr>
          <a:xfrm>
            <a:off x="386308" y="4119108"/>
            <a:ext cx="8371383" cy="675000"/>
          </a:xfrm>
          <a:prstGeom prst="roundRect">
            <a:avLst/>
          </a:prstGeom>
          <a:solidFill>
            <a:schemeClr val="bg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tx1"/>
                </a:solidFill>
                <a:latin typeface="Times New Roman" panose="02020603050405020304" pitchFamily="18" charset="0"/>
                <a:cs typeface="Times New Roman" panose="02020603050405020304" pitchFamily="18" charset="0"/>
              </a:rPr>
              <a:t>C. </a:t>
            </a:r>
            <a:r>
              <a:rPr lang="vi-VN" sz="2400" kern="1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Chất thải công nghiệp không được xử lí xả ra sông.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029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bg/>
                                          </p:spTgt>
                                        </p:tgtEl>
                                        <p:attrNameLst>
                                          <p:attrName>style.color</p:attrName>
                                        </p:attrNameLst>
                                      </p:cBhvr>
                                      <p:to>
                                        <a:srgbClr val="FF0000"/>
                                      </p:to>
                                    </p:animClr>
                                    <p:animClr clrSpc="rgb" dir="cw">
                                      <p:cBhvr>
                                        <p:cTn id="7" dur="500" fill="hold"/>
                                        <p:tgtEl>
                                          <p:spTgt spid="18">
                                            <p:bg/>
                                          </p:spTgt>
                                        </p:tgtEl>
                                        <p:attrNameLst>
                                          <p:attrName>fillcolor</p:attrName>
                                        </p:attrNameLst>
                                      </p:cBhvr>
                                      <p:to>
                                        <a:srgbClr val="FF0000"/>
                                      </p:to>
                                    </p:animClr>
                                    <p:set>
                                      <p:cBhvr>
                                        <p:cTn id="8" dur="500" fill="hold"/>
                                        <p:tgtEl>
                                          <p:spTgt spid="18">
                                            <p:bg/>
                                          </p:spTgt>
                                        </p:tgtEl>
                                        <p:attrNameLst>
                                          <p:attrName>fill.type</p:attrName>
                                        </p:attrNameLst>
                                      </p:cBhvr>
                                      <p:to>
                                        <p:strVal val="solid"/>
                                      </p:to>
                                    </p:set>
                                    <p:set>
                                      <p:cBhvr>
                                        <p:cTn id="9" dur="500" fill="hold"/>
                                        <p:tgtEl>
                                          <p:spTgt spid="18">
                                            <p:bg/>
                                          </p:spTgt>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bg/>
                                          </p:spTgt>
                                        </p:tgtEl>
                                        <p:attrNameLst>
                                          <p:attrName>style.color</p:attrName>
                                        </p:attrNameLst>
                                      </p:cBhvr>
                                      <p:to>
                                        <a:srgbClr val="FF0000"/>
                                      </p:to>
                                    </p:animClr>
                                    <p:animClr clrSpc="rgb" dir="cw">
                                      <p:cBhvr>
                                        <p:cTn id="15" dur="500" fill="hold"/>
                                        <p:tgtEl>
                                          <p:spTgt spid="17">
                                            <p:bg/>
                                          </p:spTgt>
                                        </p:tgtEl>
                                        <p:attrNameLst>
                                          <p:attrName>fillcolor</p:attrName>
                                        </p:attrNameLst>
                                      </p:cBhvr>
                                      <p:to>
                                        <a:srgbClr val="FF0000"/>
                                      </p:to>
                                    </p:animClr>
                                    <p:set>
                                      <p:cBhvr>
                                        <p:cTn id="16" dur="500" fill="hold"/>
                                        <p:tgtEl>
                                          <p:spTgt spid="17">
                                            <p:bg/>
                                          </p:spTgt>
                                        </p:tgtEl>
                                        <p:attrNameLst>
                                          <p:attrName>fill.type</p:attrName>
                                        </p:attrNameLst>
                                      </p:cBhvr>
                                      <p:to>
                                        <p:strVal val="solid"/>
                                      </p:to>
                                    </p:set>
                                    <p:set>
                                      <p:cBhvr>
                                        <p:cTn id="17" dur="500" fill="hold"/>
                                        <p:tgtEl>
                                          <p:spTgt spid="17">
                                            <p:bg/>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19">
                                            <p:bg/>
                                          </p:spTgt>
                                        </p:tgtEl>
                                        <p:attrNameLst>
                                          <p:attrName>style.color</p:attrName>
                                        </p:attrNameLst>
                                      </p:cBhvr>
                                      <p:to>
                                        <a:srgbClr val="FF0000"/>
                                      </p:to>
                                    </p:animClr>
                                    <p:animClr clrSpc="rgb" dir="cw">
                                      <p:cBhvr>
                                        <p:cTn id="23" dur="500" fill="hold"/>
                                        <p:tgtEl>
                                          <p:spTgt spid="19">
                                            <p:bg/>
                                          </p:spTgt>
                                        </p:tgtEl>
                                        <p:attrNameLst>
                                          <p:attrName>fillcolor</p:attrName>
                                        </p:attrNameLst>
                                      </p:cBhvr>
                                      <p:to>
                                        <a:srgbClr val="FF0000"/>
                                      </p:to>
                                    </p:animClr>
                                    <p:set>
                                      <p:cBhvr>
                                        <p:cTn id="24" dur="500" fill="hold"/>
                                        <p:tgtEl>
                                          <p:spTgt spid="19">
                                            <p:bg/>
                                          </p:spTgt>
                                        </p:tgtEl>
                                        <p:attrNameLst>
                                          <p:attrName>fill.type</p:attrName>
                                        </p:attrNameLst>
                                      </p:cBhvr>
                                      <p:to>
                                        <p:strVal val="solid"/>
                                      </p:to>
                                    </p:set>
                                    <p:set>
                                      <p:cBhvr>
                                        <p:cTn id="25" dur="500" fill="hold"/>
                                        <p:tgtEl>
                                          <p:spTgt spid="19">
                                            <p:bg/>
                                          </p:spTgt>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20">
                                            <p:bg/>
                                          </p:spTgt>
                                        </p:tgtEl>
                                        <p:attrNameLst>
                                          <p:attrName>style.color</p:attrName>
                                        </p:attrNameLst>
                                      </p:cBhvr>
                                      <p:to>
                                        <a:srgbClr val="92D050"/>
                                      </p:to>
                                    </p:animClr>
                                    <p:animClr clrSpc="rgb" dir="cw">
                                      <p:cBhvr>
                                        <p:cTn id="31" dur="500" fill="hold"/>
                                        <p:tgtEl>
                                          <p:spTgt spid="20">
                                            <p:bg/>
                                          </p:spTgt>
                                        </p:tgtEl>
                                        <p:attrNameLst>
                                          <p:attrName>fillcolor</p:attrName>
                                        </p:attrNameLst>
                                      </p:cBhvr>
                                      <p:to>
                                        <a:srgbClr val="92D050"/>
                                      </p:to>
                                    </p:animClr>
                                    <p:set>
                                      <p:cBhvr>
                                        <p:cTn id="32" dur="500" fill="hold"/>
                                        <p:tgtEl>
                                          <p:spTgt spid="20">
                                            <p:bg/>
                                          </p:spTgt>
                                        </p:tgtEl>
                                        <p:attrNameLst>
                                          <p:attrName>fill.type</p:attrName>
                                        </p:attrNameLst>
                                      </p:cBhvr>
                                      <p:to>
                                        <p:strVal val="solid"/>
                                      </p:to>
                                    </p:set>
                                    <p:set>
                                      <p:cBhvr>
                                        <p:cTn id="33" dur="500" fill="hold"/>
                                        <p:tgtEl>
                                          <p:spTgt spid="20">
                                            <p:bg/>
                                          </p:spTgt>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childTnLst>
        </p:cTn>
      </p:par>
    </p:tnLst>
    <p:bldLst>
      <p:bldP spid="17" grpId="0" uiExpand="1" build="allAtOnce" animBg="1"/>
      <p:bldP spid="18" grpId="0" uiExpand="1" build="allAtOnce" animBg="1"/>
      <p:bldP spid="19" grpId="0" uiExpand="1" build="allAtOnce" animBg="1"/>
      <p:bldP spid="20" grpId="0" uiExpand="1" build="allAtOnce"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rèn luyện kỹ năng xử lý tình huống khéo léo">
            <a:extLst>
              <a:ext uri="{FF2B5EF4-FFF2-40B4-BE49-F238E27FC236}">
                <a16:creationId xmlns:a16="http://schemas.microsoft.com/office/drawing/2014/main" id="{E77DCE0E-20B3-8BCD-9178-05550DFBC0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7" r="18210"/>
          <a:stretch>
            <a:fillRect/>
          </a:stretch>
        </p:blipFill>
        <p:spPr bwMode="auto">
          <a:xfrm>
            <a:off x="0" y="3182"/>
            <a:ext cx="671243" cy="61682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6A14DEE4-05FE-0064-CEAE-D14723CCB18E}"/>
              </a:ext>
            </a:extLst>
          </p:cNvPr>
          <p:cNvSpPr txBox="1"/>
          <p:nvPr/>
        </p:nvSpPr>
        <p:spPr>
          <a:xfrm>
            <a:off x="1903163" y="-12261"/>
            <a:ext cx="2825826" cy="461665"/>
          </a:xfrm>
          <a:prstGeom prst="rect">
            <a:avLst/>
          </a:prstGeom>
          <a:noFill/>
        </p:spPr>
        <p:txBody>
          <a:bodyPr wrap="square">
            <a:spAutoFit/>
          </a:bodyPr>
          <a:lstStyle/>
          <a:p>
            <a:r>
              <a:rPr lang="vi-VN" sz="2400" b="1" dirty="0">
                <a:solidFill>
                  <a:srgbClr val="FF0000"/>
                </a:solidFill>
                <a:latin typeface="#9Slide03 AllRoundGothic" panose="020B0703020202020104" pitchFamily="34" charset="0"/>
              </a:rPr>
              <a:t>Xử lý tình huống </a:t>
            </a:r>
            <a:endParaRPr lang="vi-VN" sz="2400" dirty="0">
              <a:solidFill>
                <a:srgbClr val="FF0000"/>
              </a:solidFill>
              <a:latin typeface="#9Slide03 AllRoundGothic" panose="020B0703020202020104" pitchFamily="34" charset="0"/>
            </a:endParaRPr>
          </a:p>
        </p:txBody>
      </p:sp>
      <p:sp>
        <p:nvSpPr>
          <p:cNvPr id="6" name="Hộp Văn bản 5">
            <a:extLst>
              <a:ext uri="{FF2B5EF4-FFF2-40B4-BE49-F238E27FC236}">
                <a16:creationId xmlns:a16="http://schemas.microsoft.com/office/drawing/2014/main" id="{D6866094-0D44-7D80-949F-2309BEAF4858}"/>
              </a:ext>
            </a:extLst>
          </p:cNvPr>
          <p:cNvSpPr txBox="1"/>
          <p:nvPr/>
        </p:nvSpPr>
        <p:spPr>
          <a:xfrm>
            <a:off x="5250914" y="90609"/>
            <a:ext cx="2595648" cy="400110"/>
          </a:xfrm>
          <a:prstGeom prst="rect">
            <a:avLst/>
          </a:prstGeom>
          <a:noFill/>
          <a:ln>
            <a:solidFill>
              <a:schemeClr val="tx1"/>
            </a:solidFill>
          </a:ln>
        </p:spPr>
        <p:txBody>
          <a:bodyPr wrap="square">
            <a:spAutoFit/>
          </a:bodyPr>
          <a:lstStyle/>
          <a:p>
            <a:r>
              <a:rPr lang="vi-VN" sz="2000" dirty="0"/>
              <a:t>thảo luận cặp đôi </a:t>
            </a:r>
          </a:p>
        </p:txBody>
      </p:sp>
      <p:sp>
        <p:nvSpPr>
          <p:cNvPr id="8" name="Hộp Văn bản 7">
            <a:extLst>
              <a:ext uri="{FF2B5EF4-FFF2-40B4-BE49-F238E27FC236}">
                <a16:creationId xmlns:a16="http://schemas.microsoft.com/office/drawing/2014/main" id="{02E23F8D-C98C-5FB5-E39F-EC3A806B5AE0}"/>
              </a:ext>
            </a:extLst>
          </p:cNvPr>
          <p:cNvSpPr txBox="1"/>
          <p:nvPr/>
        </p:nvSpPr>
        <p:spPr>
          <a:xfrm>
            <a:off x="8026964" y="96586"/>
            <a:ext cx="976570" cy="400110"/>
          </a:xfrm>
          <a:prstGeom prst="rect">
            <a:avLst/>
          </a:prstGeom>
          <a:noFill/>
          <a:ln>
            <a:solidFill>
              <a:schemeClr val="tx1"/>
            </a:solidFill>
          </a:ln>
        </p:spPr>
        <p:txBody>
          <a:bodyPr wrap="square">
            <a:spAutoFit/>
          </a:bodyPr>
          <a:lstStyle/>
          <a:p>
            <a:r>
              <a:rPr lang="en-US" sz="2000" dirty="0"/>
              <a:t>1</a:t>
            </a:r>
            <a:r>
              <a:rPr lang="vi-VN" sz="2000" dirty="0"/>
              <a:t> phút</a:t>
            </a:r>
          </a:p>
        </p:txBody>
      </p:sp>
      <p:sp>
        <p:nvSpPr>
          <p:cNvPr id="10" name="Hộp Văn bản 9">
            <a:extLst>
              <a:ext uri="{FF2B5EF4-FFF2-40B4-BE49-F238E27FC236}">
                <a16:creationId xmlns:a16="http://schemas.microsoft.com/office/drawing/2014/main" id="{A8ADEA21-C4DA-FB3D-58DA-F11E6409ECDC}"/>
              </a:ext>
            </a:extLst>
          </p:cNvPr>
          <p:cNvSpPr txBox="1"/>
          <p:nvPr/>
        </p:nvSpPr>
        <p:spPr>
          <a:xfrm>
            <a:off x="110170" y="662138"/>
            <a:ext cx="8882348" cy="1938992"/>
          </a:xfrm>
          <a:prstGeom prst="rect">
            <a:avLst/>
          </a:prstGeom>
          <a:solidFill>
            <a:schemeClr val="bg1">
              <a:alpha val="34000"/>
            </a:schemeClr>
          </a:solidFill>
          <a:ln>
            <a:solidFill>
              <a:schemeClr val="tx1"/>
            </a:solidFill>
          </a:ln>
        </p:spPr>
        <p:txBody>
          <a:bodyPr wrap="square">
            <a:spAutoFit/>
          </a:bodyPr>
          <a:lstStyle/>
          <a:p>
            <a:pPr marL="457200" lvl="1"/>
            <a:r>
              <a:rPr lang="vi-VN" sz="2400" dirty="0">
                <a:solidFill>
                  <a:schemeClr val="accent5">
                    <a:lumMod val="50000"/>
                  </a:schemeClr>
                </a:solidFill>
              </a:rPr>
              <a:t>"Gia đình em sống gần một con sông. Hiện tại, có một nhà máy sản xuất </a:t>
            </a:r>
            <a:r>
              <a:rPr lang="en-US" sz="2400" dirty="0" err="1">
                <a:solidFill>
                  <a:schemeClr val="accent5">
                    <a:lumMod val="50000"/>
                  </a:schemeClr>
                </a:solidFill>
              </a:rPr>
              <a:t>giấy</a:t>
            </a:r>
            <a:r>
              <a:rPr lang="en-US" sz="2400" dirty="0">
                <a:solidFill>
                  <a:schemeClr val="accent5">
                    <a:lumMod val="50000"/>
                  </a:schemeClr>
                </a:solidFill>
              </a:rPr>
              <a:t> </a:t>
            </a:r>
            <a:r>
              <a:rPr lang="vi-VN" sz="2400" dirty="0">
                <a:solidFill>
                  <a:schemeClr val="accent5">
                    <a:lumMod val="50000"/>
                  </a:schemeClr>
                </a:solidFill>
              </a:rPr>
              <a:t>xả nước thải chưa qua xử lí ra sông, làm nguồn nước sinh hoạt của nhiều hộ dân bị ảnh hưởng. </a:t>
            </a:r>
            <a:r>
              <a:rPr lang="vi-VN" sz="2400" b="1" dirty="0">
                <a:solidFill>
                  <a:schemeClr val="accent5">
                    <a:lumMod val="50000"/>
                  </a:schemeClr>
                </a:solidFill>
              </a:rPr>
              <a:t>Em và gia đình sẽ làm gì</a:t>
            </a:r>
            <a:r>
              <a:rPr lang="vi-VN" sz="2400" dirty="0">
                <a:solidFill>
                  <a:schemeClr val="accent5">
                    <a:lumMod val="50000"/>
                  </a:schemeClr>
                </a:solidFill>
              </a:rPr>
              <a:t> để giải quyết vấn đề này một cách hợp lí và hiệu quả nhất?"</a:t>
            </a:r>
          </a:p>
        </p:txBody>
      </p:sp>
      <p:sp>
        <p:nvSpPr>
          <p:cNvPr id="14" name="Hộp Văn bản 13">
            <a:extLst>
              <a:ext uri="{FF2B5EF4-FFF2-40B4-BE49-F238E27FC236}">
                <a16:creationId xmlns:a16="http://schemas.microsoft.com/office/drawing/2014/main" id="{4EF58A20-03B9-E09A-1BFA-49848C5F1439}"/>
              </a:ext>
            </a:extLst>
          </p:cNvPr>
          <p:cNvSpPr txBox="1"/>
          <p:nvPr/>
        </p:nvSpPr>
        <p:spPr>
          <a:xfrm>
            <a:off x="110170" y="3487384"/>
            <a:ext cx="7808203" cy="400110"/>
          </a:xfrm>
          <a:prstGeom prst="rect">
            <a:avLst/>
          </a:prstGeom>
          <a:noFill/>
          <a:ln>
            <a:noFill/>
          </a:ln>
        </p:spPr>
        <p:txBody>
          <a:bodyPr wrap="square">
            <a:spAutoFit/>
          </a:bodyPr>
          <a:lstStyle/>
          <a:p>
            <a:r>
              <a:rPr lang="en-US" sz="2000" dirty="0"/>
              <a:t>- P</a:t>
            </a:r>
            <a:r>
              <a:rPr lang="vi-VN" sz="2000" dirty="0"/>
              <a:t>hối hợp với các hộ dân khác để tạo sức mạnh tập thể</a:t>
            </a:r>
            <a:r>
              <a:rPr lang="en-US" sz="2000" dirty="0"/>
              <a:t>.</a:t>
            </a:r>
            <a:endParaRPr lang="vi-VN" sz="2000" dirty="0"/>
          </a:p>
        </p:txBody>
      </p:sp>
      <p:sp>
        <p:nvSpPr>
          <p:cNvPr id="16" name="Hộp Văn bản 15">
            <a:extLst>
              <a:ext uri="{FF2B5EF4-FFF2-40B4-BE49-F238E27FC236}">
                <a16:creationId xmlns:a16="http://schemas.microsoft.com/office/drawing/2014/main" id="{CE6FE302-C0E9-CE85-32BC-A86F0E090B52}"/>
              </a:ext>
            </a:extLst>
          </p:cNvPr>
          <p:cNvSpPr txBox="1"/>
          <p:nvPr/>
        </p:nvSpPr>
        <p:spPr>
          <a:xfrm>
            <a:off x="58526" y="3933574"/>
            <a:ext cx="8656897" cy="707886"/>
          </a:xfrm>
          <a:prstGeom prst="rect">
            <a:avLst/>
          </a:prstGeom>
          <a:noFill/>
          <a:ln>
            <a:noFill/>
          </a:ln>
        </p:spPr>
        <p:txBody>
          <a:bodyPr wrap="square">
            <a:spAutoFit/>
          </a:bodyPr>
          <a:lstStyle/>
          <a:p>
            <a:r>
              <a:rPr lang="en-US" sz="2000" dirty="0"/>
              <a:t>- </a:t>
            </a:r>
            <a:r>
              <a:rPr lang="vi-VN" sz="2000" dirty="0"/>
              <a:t>Tạm thời tìm nguồn nước sạch khác</a:t>
            </a:r>
            <a:r>
              <a:rPr lang="en-US" sz="2000" dirty="0"/>
              <a:t>: </a:t>
            </a:r>
            <a:r>
              <a:rPr lang="en-US" sz="2000" dirty="0" err="1"/>
              <a:t>dự</a:t>
            </a:r>
            <a:r>
              <a:rPr lang="en-US" sz="2000" dirty="0"/>
              <a:t> </a:t>
            </a:r>
            <a:r>
              <a:rPr lang="en-US" sz="2000" dirty="0" err="1"/>
              <a:t>trữ</a:t>
            </a:r>
            <a:r>
              <a:rPr lang="en-US" sz="2000" dirty="0"/>
              <a:t> </a:t>
            </a:r>
            <a:r>
              <a:rPr lang="en-US" sz="2000" dirty="0" err="1"/>
              <a:t>nước</a:t>
            </a:r>
            <a:r>
              <a:rPr lang="en-US" sz="2000" dirty="0"/>
              <a:t> </a:t>
            </a:r>
            <a:r>
              <a:rPr lang="en-US" sz="2000" dirty="0" err="1"/>
              <a:t>mưa</a:t>
            </a:r>
            <a:r>
              <a:rPr lang="en-US" sz="2000" dirty="0"/>
              <a:t> </a:t>
            </a:r>
            <a:r>
              <a:rPr lang="en-US" sz="2000" dirty="0" err="1"/>
              <a:t>trong</a:t>
            </a:r>
            <a:r>
              <a:rPr lang="en-US" sz="2000" dirty="0"/>
              <a:t> </a:t>
            </a:r>
            <a:r>
              <a:rPr lang="en-US" sz="2000" dirty="0" err="1"/>
              <a:t>các</a:t>
            </a:r>
            <a:r>
              <a:rPr lang="en-US" sz="2000" dirty="0"/>
              <a:t> </a:t>
            </a:r>
            <a:r>
              <a:rPr lang="en-US" sz="2000" dirty="0" err="1"/>
              <a:t>bể</a:t>
            </a:r>
            <a:r>
              <a:rPr lang="en-US" sz="2000" dirty="0"/>
              <a:t> </a:t>
            </a:r>
            <a:r>
              <a:rPr lang="en-US" sz="2000" dirty="0" err="1"/>
              <a:t>chứa</a:t>
            </a:r>
            <a:r>
              <a:rPr lang="en-US" sz="2000" dirty="0"/>
              <a:t> </a:t>
            </a:r>
            <a:r>
              <a:rPr lang="en-US" sz="2000" dirty="0" err="1"/>
              <a:t>lớn</a:t>
            </a:r>
            <a:r>
              <a:rPr lang="en-US" sz="2000" dirty="0"/>
              <a:t>, </a:t>
            </a:r>
            <a:r>
              <a:rPr lang="en-US" sz="2000" dirty="0" err="1"/>
              <a:t>nước</a:t>
            </a:r>
            <a:r>
              <a:rPr lang="en-US" sz="2000" dirty="0"/>
              <a:t> </a:t>
            </a:r>
            <a:r>
              <a:rPr lang="en-US" sz="2000" dirty="0" err="1"/>
              <a:t>máy</a:t>
            </a:r>
            <a:r>
              <a:rPr lang="en-US" sz="2000" dirty="0"/>
              <a:t>, </a:t>
            </a:r>
            <a:r>
              <a:rPr lang="en-US" sz="2000" dirty="0" err="1"/>
              <a:t>nước</a:t>
            </a:r>
            <a:r>
              <a:rPr lang="en-US" sz="2000" dirty="0"/>
              <a:t> </a:t>
            </a:r>
            <a:r>
              <a:rPr lang="en-US" sz="2000" dirty="0" err="1"/>
              <a:t>đóng</a:t>
            </a:r>
            <a:r>
              <a:rPr lang="en-US" sz="2000" dirty="0"/>
              <a:t> chai,..</a:t>
            </a:r>
            <a:endParaRPr lang="vi-VN" sz="2000" dirty="0"/>
          </a:p>
        </p:txBody>
      </p:sp>
      <p:sp>
        <p:nvSpPr>
          <p:cNvPr id="18" name="Hộp Văn bản 17">
            <a:extLst>
              <a:ext uri="{FF2B5EF4-FFF2-40B4-BE49-F238E27FC236}">
                <a16:creationId xmlns:a16="http://schemas.microsoft.com/office/drawing/2014/main" id="{A024F54A-6CA7-C7AD-CFAE-27D790FC2B53}"/>
              </a:ext>
            </a:extLst>
          </p:cNvPr>
          <p:cNvSpPr txBox="1"/>
          <p:nvPr/>
        </p:nvSpPr>
        <p:spPr>
          <a:xfrm>
            <a:off x="8813" y="2710682"/>
            <a:ext cx="9163282" cy="400110"/>
          </a:xfrm>
          <a:prstGeom prst="rect">
            <a:avLst/>
          </a:prstGeom>
          <a:noFill/>
        </p:spPr>
        <p:txBody>
          <a:bodyPr wrap="square">
            <a:spAutoFit/>
          </a:bodyPr>
          <a:lstStyle/>
          <a:p>
            <a:r>
              <a:rPr lang="en-US" sz="2000" dirty="0"/>
              <a:t>- </a:t>
            </a:r>
            <a:r>
              <a:rPr lang="vi-VN" sz="2000" dirty="0"/>
              <a:t>Không tự ý đối đầu hay gây gổ với nhà máy</a:t>
            </a:r>
            <a:r>
              <a:rPr lang="en-US" sz="2000" dirty="0"/>
              <a:t>, b</a:t>
            </a:r>
            <a:r>
              <a:rPr lang="vi-VN" sz="2000" dirty="0"/>
              <a:t>áo cáo chính quyền địa phương</a:t>
            </a:r>
          </a:p>
        </p:txBody>
      </p:sp>
      <p:sp>
        <p:nvSpPr>
          <p:cNvPr id="20" name="Hộp Văn bản 19">
            <a:extLst>
              <a:ext uri="{FF2B5EF4-FFF2-40B4-BE49-F238E27FC236}">
                <a16:creationId xmlns:a16="http://schemas.microsoft.com/office/drawing/2014/main" id="{4D48E612-283F-D743-3601-1066637F602C}"/>
              </a:ext>
            </a:extLst>
          </p:cNvPr>
          <p:cNvSpPr txBox="1"/>
          <p:nvPr/>
        </p:nvSpPr>
        <p:spPr>
          <a:xfrm>
            <a:off x="58526" y="3084484"/>
            <a:ext cx="4572000" cy="400110"/>
          </a:xfrm>
          <a:prstGeom prst="rect">
            <a:avLst/>
          </a:prstGeom>
          <a:noFill/>
          <a:ln>
            <a:noFill/>
          </a:ln>
        </p:spPr>
        <p:txBody>
          <a:bodyPr wrap="square">
            <a:spAutoFit/>
          </a:bodyPr>
          <a:lstStyle/>
          <a:p>
            <a:r>
              <a:rPr lang="en-US" sz="2000" dirty="0"/>
              <a:t>- </a:t>
            </a:r>
            <a:r>
              <a:rPr lang="vi-VN" sz="2000" dirty="0"/>
              <a:t>Thu thập bằng chứng nếu có thể.</a:t>
            </a:r>
          </a:p>
        </p:txBody>
      </p:sp>
      <p:sp>
        <p:nvSpPr>
          <p:cNvPr id="22" name="Hộp Văn bản 21">
            <a:extLst>
              <a:ext uri="{FF2B5EF4-FFF2-40B4-BE49-F238E27FC236}">
                <a16:creationId xmlns:a16="http://schemas.microsoft.com/office/drawing/2014/main" id="{262EE79F-5639-631B-FE25-D62A56A157D6}"/>
              </a:ext>
            </a:extLst>
          </p:cNvPr>
          <p:cNvSpPr txBox="1"/>
          <p:nvPr/>
        </p:nvSpPr>
        <p:spPr>
          <a:xfrm>
            <a:off x="110170" y="4646804"/>
            <a:ext cx="9433196" cy="400110"/>
          </a:xfrm>
          <a:prstGeom prst="rect">
            <a:avLst/>
          </a:prstGeom>
          <a:noFill/>
          <a:ln>
            <a:noFill/>
          </a:ln>
        </p:spPr>
        <p:txBody>
          <a:bodyPr wrap="square">
            <a:spAutoFit/>
          </a:bodyPr>
          <a:lstStyle/>
          <a:p>
            <a:r>
              <a:rPr lang="en-US" sz="2000" dirty="0"/>
              <a:t>- </a:t>
            </a:r>
            <a:r>
              <a:rPr lang="vi-VN" sz="2000" dirty="0"/>
              <a:t>Tuyên truyền nâng cao ý thức bảo vệ môi trường.</a:t>
            </a:r>
          </a:p>
        </p:txBody>
      </p:sp>
    </p:spTree>
    <p:extLst>
      <p:ext uri="{BB962C8B-B14F-4D97-AF65-F5344CB8AC3E}">
        <p14:creationId xmlns:p14="http://schemas.microsoft.com/office/powerpoint/2010/main" val="96506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52661" y="1188366"/>
            <a:ext cx="4638678" cy="2766768"/>
            <a:chOff x="-76200" y="1431801"/>
            <a:chExt cx="2013987" cy="1165708"/>
          </a:xfrm>
          <a:effectLst>
            <a:outerShdw blurRad="50800" dist="38100" dir="2700000" algn="tl" rotWithShape="0">
              <a:prstClr val="black">
                <a:alpha val="40000"/>
              </a:prstClr>
            </a:outerShdw>
          </a:effectLst>
        </p:grpSpPr>
        <p:grpSp>
          <p:nvGrpSpPr>
            <p:cNvPr id="5" name="组合 1483"/>
            <p:cNvGrpSpPr/>
            <p:nvPr/>
          </p:nvGrpSpPr>
          <p:grpSpPr>
            <a:xfrm>
              <a:off x="697429" y="1982803"/>
              <a:ext cx="1240358" cy="614706"/>
              <a:chOff x="28079" y="1041053"/>
              <a:chExt cx="7035801" cy="4572000"/>
            </a:xfrm>
          </p:grpSpPr>
          <p:sp>
            <p:nvSpPr>
              <p:cNvPr id="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768" tIns="24384" rIns="48768" bIns="24384" numCol="1" anchor="t" anchorCtr="0" compatLnSpc="1">
                <a:prstTxWarp prst="textNoShape">
                  <a:avLst/>
                </a:prstTxWarp>
              </a:bodyPr>
              <a:lstStyle/>
              <a:p>
                <a:pPr defTabSz="487631" fontAlgn="base">
                  <a:spcBef>
                    <a:spcPct val="0"/>
                  </a:spcBef>
                  <a:spcAft>
                    <a:spcPct val="0"/>
                  </a:spcAft>
                  <a:buClrTx/>
                </a:pPr>
                <a:endParaRPr lang="zh-CN" altLang="en-US" sz="4500" kern="1200">
                  <a:solidFill>
                    <a:prstClr val="black"/>
                  </a:solidFill>
                  <a:latin typeface="Calibri" panose="020F0502020204030204" pitchFamily="34" charset="0"/>
                  <a:ea typeface="宋体" panose="02010600030101010101" pitchFamily="2" charset="-122"/>
                  <a:cs typeface="+mn-cs"/>
                </a:endParaRPr>
              </a:p>
            </p:txBody>
          </p:sp>
          <p:sp>
            <p:nvSpPr>
              <p:cNvPr id="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768" tIns="24384" rIns="48768" bIns="24384" numCol="1" anchor="t" anchorCtr="0" compatLnSpc="1">
                <a:prstTxWarp prst="textNoShape">
                  <a:avLst/>
                </a:prstTxWarp>
              </a:bodyPr>
              <a:lstStyle/>
              <a:p>
                <a:pPr defTabSz="487631" fontAlgn="base">
                  <a:spcBef>
                    <a:spcPct val="0"/>
                  </a:spcBef>
                  <a:spcAft>
                    <a:spcPct val="0"/>
                  </a:spcAft>
                  <a:buClrTx/>
                </a:pPr>
                <a:endParaRPr lang="zh-CN" altLang="en-US" sz="4500" kern="1200">
                  <a:solidFill>
                    <a:prstClr val="black"/>
                  </a:solidFill>
                  <a:latin typeface="Calibri" panose="020F0502020204030204" pitchFamily="34" charset="0"/>
                  <a:ea typeface="宋体" panose="02010600030101010101" pitchFamily="2" charset="-122"/>
                  <a:cs typeface="+mn-cs"/>
                </a:endParaRPr>
              </a:p>
            </p:txBody>
          </p:sp>
        </p:grpSp>
        <p:sp>
          <p:nvSpPr>
            <p:cNvPr id="6" name="TextBox 5"/>
            <p:cNvSpPr txBox="1"/>
            <p:nvPr/>
          </p:nvSpPr>
          <p:spPr>
            <a:xfrm>
              <a:off x="782902" y="2115963"/>
              <a:ext cx="1111475" cy="330668"/>
            </a:xfrm>
            <a:prstGeom prst="rect">
              <a:avLst/>
            </a:prstGeom>
            <a:noFill/>
          </p:spPr>
          <p:txBody>
            <a:bodyPr wrap="square" rtlCol="0">
              <a:spAutoFit/>
            </a:bodyPr>
            <a:lstStyle/>
            <a:p>
              <a:pPr algn="ctr" defTabSz="514325">
                <a:buClrTx/>
              </a:pPr>
              <a:r>
                <a:rPr lang="en-US" sz="4500" b="1" i="1" kern="1200">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7" name="Picture 2" descr="Đồ hoạ vector miễn phí của Hộp số"/>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640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54" name="TextBox 53"/>
          <p:cNvSpPr txBox="1"/>
          <p:nvPr/>
        </p:nvSpPr>
        <p:spPr>
          <a:xfrm>
            <a:off x="301101" y="305839"/>
            <a:ext cx="8520027" cy="2269276"/>
          </a:xfrm>
          <a:prstGeom prst="rect">
            <a:avLst/>
          </a:prstGeom>
          <a:noFill/>
        </p:spPr>
        <p:txBody>
          <a:bodyPr wrap="square" rtlCol="0">
            <a:spAutoFit/>
          </a:bodyPr>
          <a:lstStyle/>
          <a:p>
            <a:pPr lvl="0" algn="just">
              <a:lnSpc>
                <a:spcPct val="120000"/>
              </a:lnSpc>
              <a:defRPr/>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vi-VN" sz="2400" b="1" dirty="0">
                <a:solidFill>
                  <a:srgbClr val="FF0000"/>
                </a:solidFill>
                <a:latin typeface="Times New Roman" panose="02020603050405020304" pitchFamily="18" charset="0"/>
                <a:cs typeface="Times New Roman" panose="02020603050405020304" pitchFamily="18" charset="0"/>
              </a:rPr>
              <a:t>. </a:t>
            </a:r>
            <a:r>
              <a:rPr lang="vi-VN" sz="2400" dirty="0"/>
              <a:t>Em hãy tự làm một </a:t>
            </a:r>
            <a:r>
              <a:rPr lang="vi-VN" sz="2400" b="1" dirty="0"/>
              <a:t>áp phích (</a:t>
            </a:r>
            <a:r>
              <a:rPr lang="vi-VN" sz="2400" b="1" dirty="0" err="1"/>
              <a:t>poster</a:t>
            </a:r>
            <a:r>
              <a:rPr lang="vi-VN" sz="2400" b="1" dirty="0"/>
              <a:t>) tuyên truyền</a:t>
            </a:r>
            <a:r>
              <a:rPr lang="vi-VN" sz="2400" dirty="0"/>
              <a:t> ngắn gọn (dạng tranh, thơ, khẩu hiệu) về </a:t>
            </a:r>
            <a:r>
              <a:rPr lang="vi-VN" sz="2400" b="1" dirty="0"/>
              <a:t>"Sử dụng nước tiết kiệm và hiệu quả"</a:t>
            </a:r>
            <a:r>
              <a:rPr lang="vi-VN" sz="2400" dirty="0"/>
              <a:t> tại gia đình và trường học. Đồng thời, em hãy ghi lại </a:t>
            </a:r>
            <a:r>
              <a:rPr lang="vi-VN" sz="2400" b="1" dirty="0"/>
              <a:t>3 hành động cụ thể</a:t>
            </a:r>
            <a:r>
              <a:rPr lang="vi-VN" sz="2400" dirty="0"/>
              <a:t> em đã làm trong tuần để tiết kiệm nước</a:t>
            </a:r>
            <a:endParaRPr lang="vi-VN"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316208" y="3454341"/>
            <a:ext cx="6386706" cy="1374864"/>
          </a:xfrm>
          <a:prstGeom prst="rect">
            <a:avLst/>
          </a:prstGeom>
          <a:noFill/>
        </p:spPr>
        <p:txBody>
          <a:bodyPr wrap="square" rtlCol="0">
            <a:spAutoFit/>
          </a:bodyPr>
          <a:lstStyle/>
          <a:p>
            <a:pPr algn="just" defTabSz="685800">
              <a:lnSpc>
                <a:spcPct val="130000"/>
              </a:lnSpc>
              <a:spcBef>
                <a:spcPts val="450"/>
              </a:spcBef>
              <a:buClrTx/>
              <a:defRPr/>
            </a:pPr>
            <a:r>
              <a:rPr lang="en-US" sz="2100" b="1" kern="1200" dirty="0" err="1">
                <a:solidFill>
                  <a:prstClr val="black"/>
                </a:solidFill>
                <a:latin typeface="Times New Roman" panose="02020603050405020304" pitchFamily="18" charset="0"/>
                <a:ea typeface="+mn-ea"/>
                <a:cs typeface="Times New Roman" panose="02020603050405020304" pitchFamily="18" charset="0"/>
              </a:rPr>
              <a:t>Hướng</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dẫn</a:t>
            </a:r>
            <a:r>
              <a:rPr lang="en-US" sz="2100" b="1" kern="1200" dirty="0">
                <a:solidFill>
                  <a:prstClr val="black"/>
                </a:solidFill>
                <a:latin typeface="Times New Roman" panose="02020603050405020304" pitchFamily="18" charset="0"/>
                <a:ea typeface="+mn-ea"/>
                <a:cs typeface="Times New Roman" panose="02020603050405020304" pitchFamily="18" charset="0"/>
              </a:rPr>
              <a:t>:</a:t>
            </a:r>
          </a:p>
          <a:p>
            <a:pPr algn="just" defTabSz="685800">
              <a:lnSpc>
                <a:spcPct val="130000"/>
              </a:lnSpc>
              <a:spcBef>
                <a:spcPts val="450"/>
              </a:spcBef>
              <a:buClrTx/>
              <a:defRPr/>
            </a:pPr>
            <a:r>
              <a:rPr lang="en-US" sz="2100" kern="1200" dirty="0">
                <a:solidFill>
                  <a:prstClr val="black"/>
                </a:solidFill>
                <a:latin typeface="Times New Roman" panose="02020603050405020304" pitchFamily="18" charset="0"/>
                <a:ea typeface="+mn-ea"/>
                <a:cs typeface="Times New Roman" panose="02020603050405020304" pitchFamily="18" charset="0"/>
              </a:rPr>
              <a:t>- HS </a:t>
            </a:r>
            <a:r>
              <a:rPr lang="en-US" sz="2100" kern="1200" dirty="0" err="1">
                <a:solidFill>
                  <a:prstClr val="black"/>
                </a:solidFill>
                <a:latin typeface="Times New Roman" panose="02020603050405020304" pitchFamily="18" charset="0"/>
                <a:ea typeface="+mn-ea"/>
                <a:cs typeface="Times New Roman" panose="02020603050405020304" pitchFamily="18" charset="0"/>
              </a:rPr>
              <a:t>về</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nhà</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tham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khảo</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các</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nguồn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thông</a:t>
            </a:r>
            <a:r>
              <a:rPr lang="en-US" sz="2100" kern="1200" dirty="0">
                <a:solidFill>
                  <a:prstClr val="black"/>
                </a:solidFill>
                <a:latin typeface="Times New Roman" panose="02020603050405020304" pitchFamily="18" charset="0"/>
                <a:ea typeface="+mn-ea"/>
                <a:cs typeface="Times New Roman" panose="02020603050405020304" pitchFamily="18" charset="0"/>
              </a:rPr>
              <a:t> tin </a:t>
            </a:r>
            <a:r>
              <a:rPr lang="en-US" sz="2100" kern="1200" dirty="0" err="1">
                <a:solidFill>
                  <a:prstClr val="black"/>
                </a:solidFill>
                <a:latin typeface="Times New Roman" panose="02020603050405020304" pitchFamily="18" charset="0"/>
                <a:ea typeface="+mn-ea"/>
                <a:cs typeface="Times New Roman" panose="02020603050405020304" pitchFamily="18" charset="0"/>
              </a:rPr>
              <a:t>tham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khảo</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từ</a:t>
            </a:r>
            <a:r>
              <a:rPr lang="en-US" sz="2100" kern="1200" dirty="0">
                <a:solidFill>
                  <a:prstClr val="black"/>
                </a:solidFill>
                <a:latin typeface="Times New Roman" panose="02020603050405020304" pitchFamily="18" charset="0"/>
                <a:ea typeface="+mn-ea"/>
                <a:cs typeface="Times New Roman" panose="02020603050405020304" pitchFamily="18" charset="0"/>
              </a:rPr>
              <a:t> Internet, </a:t>
            </a:r>
            <a:r>
              <a:rPr lang="en-US" sz="2100" kern="1200" dirty="0" err="1">
                <a:solidFill>
                  <a:prstClr val="black"/>
                </a:solidFill>
                <a:latin typeface="Times New Roman" panose="02020603050405020304" pitchFamily="18" charset="0"/>
                <a:ea typeface="+mn-ea"/>
                <a:cs typeface="Times New Roman" panose="02020603050405020304" pitchFamily="18" charset="0"/>
              </a:rPr>
              <a:t>sách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báo</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tạp</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chí</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để</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trả</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lời</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câu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hỏi</a:t>
            </a:r>
            <a:r>
              <a:rPr lang="en-US" sz="2100" kern="1200" dirty="0">
                <a:solidFill>
                  <a:prstClr val="black"/>
                </a:solidFill>
                <a:latin typeface="Times New Roman" panose="02020603050405020304" pitchFamily="18" charset="0"/>
                <a:ea typeface="+mn-ea"/>
                <a:cs typeface="Times New Roman" panose="02020603050405020304" pitchFamily="18" charset="0"/>
              </a:rPr>
              <a:t>.</a:t>
            </a:r>
          </a:p>
        </p:txBody>
      </p:sp>
      <p:grpSp>
        <p:nvGrpSpPr>
          <p:cNvPr id="4" name="Google Shape;178;p33">
            <a:extLst>
              <a:ext uri="{FF2B5EF4-FFF2-40B4-BE49-F238E27FC236}">
                <a16:creationId xmlns:a16="http://schemas.microsoft.com/office/drawing/2014/main" id="{EAF10180-853F-421F-9DE6-A66A754F0630}"/>
              </a:ext>
            </a:extLst>
          </p:cNvPr>
          <p:cNvGrpSpPr/>
          <p:nvPr/>
        </p:nvGrpSpPr>
        <p:grpSpPr>
          <a:xfrm>
            <a:off x="301101" y="3070025"/>
            <a:ext cx="1375000" cy="1979258"/>
            <a:chOff x="347000" y="2571750"/>
            <a:chExt cx="1767550" cy="2473200"/>
          </a:xfrm>
        </p:grpSpPr>
        <p:sp>
          <p:nvSpPr>
            <p:cNvPr id="5"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6"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7"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8"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9"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0"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6"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7"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8"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9"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0"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1"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2"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3"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4"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5"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6"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7"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8"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29"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0"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1"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2"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3"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4"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5"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6"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7"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8"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39"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0"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1"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2"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3"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4"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5"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6"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7"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8"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49"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50"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51"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52"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grpSp>
    </p:spTree>
    <p:extLst>
      <p:ext uri="{BB962C8B-B14F-4D97-AF65-F5344CB8AC3E}">
        <p14:creationId xmlns:p14="http://schemas.microsoft.com/office/powerpoint/2010/main" val="207346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02" name="Group 101"/>
          <p:cNvGrpSpPr/>
          <p:nvPr/>
        </p:nvGrpSpPr>
        <p:grpSpPr>
          <a:xfrm>
            <a:off x="2590554" y="336151"/>
            <a:ext cx="3962894" cy="1416452"/>
            <a:chOff x="4114800" y="474427"/>
            <a:chExt cx="4024766" cy="1377792"/>
          </a:xfrm>
        </p:grpSpPr>
        <p:grpSp>
          <p:nvGrpSpPr>
            <p:cNvPr id="103" name="Group 102"/>
            <p:cNvGrpSpPr/>
            <p:nvPr/>
          </p:nvGrpSpPr>
          <p:grpSpPr>
            <a:xfrm>
              <a:off x="4866821" y="823800"/>
              <a:ext cx="3272745" cy="1028419"/>
              <a:chOff x="784588" y="529255"/>
              <a:chExt cx="1240358" cy="690037"/>
            </a:xfrm>
          </p:grpSpPr>
          <p:grpSp>
            <p:nvGrpSpPr>
              <p:cNvPr id="105" name="组合 1483"/>
              <p:cNvGrpSpPr/>
              <p:nvPr/>
            </p:nvGrpSpPr>
            <p:grpSpPr>
              <a:xfrm>
                <a:off x="784588" y="529255"/>
                <a:ext cx="1240358" cy="690037"/>
                <a:chOff x="28079" y="685423"/>
                <a:chExt cx="7035801" cy="5132284"/>
              </a:xfrm>
            </p:grpSpPr>
            <p:sp>
              <p:nvSpPr>
                <p:cNvPr id="107" name="Freeform 422"/>
                <p:cNvSpPr>
                  <a:spLocks/>
                </p:cNvSpPr>
                <p:nvPr/>
              </p:nvSpPr>
              <p:spPr bwMode="auto">
                <a:xfrm>
                  <a:off x="28079" y="685423"/>
                  <a:ext cx="7035801" cy="513228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defRPr/>
                  </a:pPr>
                  <a:endParaRPr lang="zh-CN" altLang="en-US" sz="2700" kern="1200">
                    <a:solidFill>
                      <a:prstClr val="black"/>
                    </a:solidFill>
                    <a:latin typeface="Calibri" panose="020F0502020204030204" pitchFamily="34" charset="0"/>
                    <a:ea typeface="宋体" panose="02010600030101010101" pitchFamily="2" charset="-122"/>
                    <a:cs typeface="+mn-cs"/>
                  </a:endParaRPr>
                </a:p>
              </p:txBody>
            </p:sp>
            <p:sp>
              <p:nvSpPr>
                <p:cNvPr id="108" name="Freeform 423"/>
                <p:cNvSpPr>
                  <a:spLocks noEditPoints="1"/>
                </p:cNvSpPr>
                <p:nvPr/>
              </p:nvSpPr>
              <p:spPr bwMode="auto">
                <a:xfrm>
                  <a:off x="185241" y="846560"/>
                  <a:ext cx="6726238" cy="463948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defRPr/>
                  </a:pPr>
                  <a:endParaRPr lang="zh-CN" altLang="en-US" sz="2700" kern="1200">
                    <a:solidFill>
                      <a:prstClr val="black"/>
                    </a:solidFill>
                    <a:latin typeface="Calibri" panose="020F0502020204030204" pitchFamily="34" charset="0"/>
                    <a:ea typeface="宋体" panose="02010600030101010101" pitchFamily="2" charset="-122"/>
                    <a:cs typeface="+mn-cs"/>
                  </a:endParaRPr>
                </a:p>
              </p:txBody>
            </p:sp>
          </p:grpSp>
          <p:sp>
            <p:nvSpPr>
              <p:cNvPr id="106" name="TextBox 105"/>
              <p:cNvSpPr txBox="1"/>
              <p:nvPr/>
            </p:nvSpPr>
            <p:spPr>
              <a:xfrm>
                <a:off x="866454" y="703619"/>
                <a:ext cx="1111475" cy="331439"/>
              </a:xfrm>
              <a:prstGeom prst="rect">
                <a:avLst/>
              </a:prstGeom>
              <a:noFill/>
            </p:spPr>
            <p:txBody>
              <a:bodyPr wrap="square" rtlCol="0">
                <a:spAutoFit/>
              </a:bodyPr>
              <a:lstStyle/>
              <a:p>
                <a:pPr algn="ctr" defTabSz="685800">
                  <a:buClrTx/>
                  <a:defRPr/>
                </a:pPr>
                <a:r>
                  <a:rPr lang="vi-VN" sz="2700" b="1" i="1" kern="1200">
                    <a:solidFill>
                      <a:prstClr val="white"/>
                    </a:solidFill>
                    <a:latin typeface="Times New Roman" panose="02020603050405020304" pitchFamily="18" charset="0"/>
                    <a:ea typeface="+mn-ea"/>
                    <a:cs typeface="Times New Roman" panose="02020603050405020304" pitchFamily="18" charset="0"/>
                  </a:rPr>
                  <a:t>Hướng dẫn tự học</a:t>
                </a:r>
              </a:p>
            </p:txBody>
          </p:sp>
        </p:grpSp>
        <p:pic>
          <p:nvPicPr>
            <p:cNvPr id="104" name="Picture 4" descr="Đồ hoạ vector miễn phí của Biểu tư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Rectangle 108"/>
          <p:cNvSpPr/>
          <p:nvPr/>
        </p:nvSpPr>
        <p:spPr>
          <a:xfrm>
            <a:off x="1621439" y="2190645"/>
            <a:ext cx="7368325" cy="2286588"/>
          </a:xfrm>
          <a:prstGeom prst="rect">
            <a:avLst/>
          </a:prstGeom>
          <a:effectLst>
            <a:outerShdw blurRad="63500" sx="102000" sy="102000" algn="ctr" rotWithShape="0">
              <a:prstClr val="black">
                <a:alpha val="40000"/>
              </a:prstClr>
            </a:outerShdw>
          </a:effectLst>
        </p:spPr>
        <p:txBody>
          <a:bodyPr wrap="square">
            <a:spAutoFit/>
          </a:bodyPr>
          <a:lstStyle/>
          <a:p>
            <a:pPr algn="just" defTabSz="685800">
              <a:lnSpc>
                <a:spcPct val="110000"/>
              </a:lnSpc>
              <a:spcBef>
                <a:spcPts val="450"/>
              </a:spcBef>
              <a:buClrTx/>
              <a:defRPr/>
            </a:pPr>
            <a:r>
              <a:rPr lang="vi-VN" sz="2400" kern="1200" dirty="0">
                <a:solidFill>
                  <a:prstClr val="black"/>
                </a:solidFill>
                <a:latin typeface="Times New Roman" pitchFamily="18" charset="0"/>
                <a:ea typeface="+mn-ea"/>
                <a:cs typeface="Times New Roman" pitchFamily="18" charset="0"/>
              </a:rPr>
              <a:t>- Học bài cũ, trả lời câu hỏi SGK. </a:t>
            </a:r>
          </a:p>
          <a:p>
            <a:pPr algn="just" defTabSz="685800">
              <a:lnSpc>
                <a:spcPct val="110000"/>
              </a:lnSpc>
              <a:spcBef>
                <a:spcPts val="450"/>
              </a:spcBef>
              <a:buClrTx/>
              <a:defRPr/>
            </a:pPr>
            <a:r>
              <a:rPr lang="vi-VN" sz="2400" kern="1200" dirty="0">
                <a:solidFill>
                  <a:prstClr val="black"/>
                </a:solidFill>
                <a:latin typeface="Times New Roman" pitchFamily="18" charset="0"/>
                <a:ea typeface="+mn-ea"/>
                <a:cs typeface="Times New Roman" pitchFamily="18" charset="0"/>
              </a:rPr>
              <a:t>- Hoàn thành câu hỏi phần vận dụng. </a:t>
            </a:r>
          </a:p>
          <a:p>
            <a:pPr algn="just">
              <a:lnSpc>
                <a:spcPct val="110000"/>
              </a:lnSpc>
              <a:spcBef>
                <a:spcPts val="450"/>
              </a:spcBef>
            </a:pPr>
            <a:r>
              <a:rPr lang="vi-VN" sz="2400" kern="1200" dirty="0">
                <a:solidFill>
                  <a:prstClr val="black"/>
                </a:solidFill>
                <a:latin typeface="Times New Roman" pitchFamily="18" charset="0"/>
                <a:ea typeface="+mn-ea"/>
                <a:cs typeface="Times New Roman" pitchFamily="18" charset="0"/>
              </a:rPr>
              <a:t>- Chuẩn bị bài mới: </a:t>
            </a:r>
            <a:endParaRPr lang="en-US" sz="2400" kern="1200" dirty="0">
              <a:solidFill>
                <a:prstClr val="black"/>
              </a:solidFill>
              <a:latin typeface="Times New Roman" pitchFamily="18" charset="0"/>
              <a:ea typeface="+mn-ea"/>
              <a:cs typeface="Times New Roman" pitchFamily="18" charset="0"/>
            </a:endParaRPr>
          </a:p>
          <a:p>
            <a:pPr>
              <a:lnSpc>
                <a:spcPct val="110000"/>
              </a:lnSpc>
              <a:spcBef>
                <a:spcPts val="450"/>
              </a:spcBef>
            </a:pPr>
            <a:r>
              <a:rPr lang="vi-VN" sz="2400" dirty="0">
                <a:solidFill>
                  <a:prstClr val="black"/>
                </a:solidFill>
                <a:latin typeface="Times New Roman" pitchFamily="18" charset="0"/>
                <a:cs typeface="Times New Roman" pitchFamily="18" charset="0"/>
              </a:rPr>
              <a:t>BÀI </a:t>
            </a:r>
            <a:r>
              <a:rPr lang="en-US" sz="2400" dirty="0">
                <a:solidFill>
                  <a:prstClr val="black"/>
                </a:solidFill>
                <a:latin typeface="Times New Roman" pitchFamily="18" charset="0"/>
                <a:cs typeface="Times New Roman" pitchFamily="18" charset="0"/>
              </a:rPr>
              <a:t>5.Vấn </a:t>
            </a:r>
            <a:r>
              <a:rPr lang="en-US" sz="2400" dirty="0" err="1">
                <a:solidFill>
                  <a:prstClr val="black"/>
                </a:solidFill>
                <a:latin typeface="Times New Roman" pitchFamily="18" charset="0"/>
                <a:cs typeface="Times New Roman" pitchFamily="18" charset="0"/>
              </a:rPr>
              <a:t>đề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nguyên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bảo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vệ</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tiết</a:t>
            </a:r>
            <a:r>
              <a:rPr lang="en-US" sz="2400" dirty="0">
                <a:solidFill>
                  <a:prstClr val="black"/>
                </a:solidFill>
                <a:latin typeface="Times New Roman" pitchFamily="18" charset="0"/>
                <a:cs typeface="Times New Roman" pitchFamily="18" charset="0"/>
              </a:rPr>
              <a:t> 4)</a:t>
            </a:r>
            <a:endParaRPr lang="vi-VN" sz="2400" kern="1200" dirty="0">
              <a:solidFill>
                <a:prstClr val="black"/>
              </a:solidFill>
              <a:latin typeface="Times New Roman" pitchFamily="18" charset="0"/>
              <a:ea typeface="+mn-ea"/>
              <a:cs typeface="Times New Roman" pitchFamily="18" charset="0"/>
            </a:endParaRPr>
          </a:p>
        </p:txBody>
      </p:sp>
      <p:grpSp>
        <p:nvGrpSpPr>
          <p:cNvPr id="110" name="Google Shape;178;p33">
            <a:extLst>
              <a:ext uri="{FF2B5EF4-FFF2-40B4-BE49-F238E27FC236}">
                <a16:creationId xmlns:a16="http://schemas.microsoft.com/office/drawing/2014/main" id="{EAF10180-853F-421F-9DE6-A66A754F0630}"/>
              </a:ext>
            </a:extLst>
          </p:cNvPr>
          <p:cNvGrpSpPr/>
          <p:nvPr/>
        </p:nvGrpSpPr>
        <p:grpSpPr>
          <a:xfrm>
            <a:off x="183604" y="336151"/>
            <a:ext cx="1375000" cy="1979258"/>
            <a:chOff x="347000" y="2571750"/>
            <a:chExt cx="1767550" cy="2473200"/>
          </a:xfrm>
        </p:grpSpPr>
        <p:sp>
          <p:nvSpPr>
            <p:cNvPr id="111"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2"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3"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4"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5"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6"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7"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8"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19"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0"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1"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2"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3"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4"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5"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6"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7"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8"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29"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0"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1"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2"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3"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4"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5"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6"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7"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8"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39"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0"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1"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2"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3"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4"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5"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6"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7"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8"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49"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0"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1"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2"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3"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4"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5"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6"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7"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sp>
          <p:nvSpPr>
            <p:cNvPr id="158"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51434" tIns="51434" rIns="51434" bIns="51434" anchor="ctr" anchorCtr="0">
              <a:noAutofit/>
            </a:bodyPr>
            <a:lstStyle/>
            <a:p>
              <a:pPr defTabSz="685800">
                <a:buClrTx/>
                <a:defRPr/>
              </a:pPr>
              <a:endParaRPr sz="825" kern="1200">
                <a:solidFill>
                  <a:prstClr val="black"/>
                </a:solidFill>
                <a:latin typeface="Calibri"/>
                <a:ea typeface="+mn-ea"/>
                <a:cs typeface="+mn-cs"/>
              </a:endParaRPr>
            </a:p>
          </p:txBody>
        </p:sp>
      </p:grpSp>
    </p:spTree>
    <p:extLst>
      <p:ext uri="{BB962C8B-B14F-4D97-AF65-F5344CB8AC3E}">
        <p14:creationId xmlns:p14="http://schemas.microsoft.com/office/powerpoint/2010/main" val="3718651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Số hiệu Bản chiếu 2">
            <a:extLst>
              <a:ext uri="{FF2B5EF4-FFF2-40B4-BE49-F238E27FC236}">
                <a16:creationId xmlns:a16="http://schemas.microsoft.com/office/drawing/2014/main" id="{61800959-03C6-17C6-723E-A7B89D54F738}"/>
              </a:ext>
            </a:extLst>
          </p:cNvPr>
          <p:cNvSpPr>
            <a:spLocks noGrp="1"/>
          </p:cNvSpPr>
          <p:nvPr>
            <p:ph type="sldNum" sz="quarter" idx="12"/>
          </p:nvPr>
        </p:nvSpPr>
        <p:spPr/>
        <p:txBody>
          <a:bodyPr/>
          <a:lstStyle/>
          <a:p>
            <a:fld id="{48F63A3B-78C7-47BE-AE5E-E10140E04643}" type="slidenum">
              <a:rPr lang="en-US" smtClean="0"/>
              <a:t>26</a:t>
            </a:fld>
            <a:endParaRPr lang="en-US" dirty="0"/>
          </a:p>
        </p:txBody>
      </p:sp>
      <p:pic>
        <p:nvPicPr>
          <p:cNvPr id="2050" name="Picture 2" descr="Thanks là gì? Phân biệt Thanks và Thank trong tiếng Anh">
            <a:extLst>
              <a:ext uri="{FF2B5EF4-FFF2-40B4-BE49-F238E27FC236}">
                <a16:creationId xmlns:a16="http://schemas.microsoft.com/office/drawing/2014/main" id="{4E0F7E76-86C8-D6E6-E43A-02E97E9A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106"/>
            <a:ext cx="9288954" cy="487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1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grpSp>
        <p:nvGrpSpPr>
          <p:cNvPr id="2187" name="Google Shape;2187;p34"/>
          <p:cNvGrpSpPr/>
          <p:nvPr/>
        </p:nvGrpSpPr>
        <p:grpSpPr>
          <a:xfrm>
            <a:off x="-145367" y="11592"/>
            <a:ext cx="9289367" cy="1571847"/>
            <a:chOff x="129665" y="629177"/>
            <a:chExt cx="9289367" cy="1571847"/>
          </a:xfrm>
        </p:grpSpPr>
        <p:sp>
          <p:nvSpPr>
            <p:cNvPr id="2188" name="Google Shape;2188;p34"/>
            <p:cNvSpPr/>
            <p:nvPr/>
          </p:nvSpPr>
          <p:spPr>
            <a:xfrm flipH="1">
              <a:off x="7983248" y="1610781"/>
              <a:ext cx="1435784" cy="590243"/>
            </a:xfrm>
            <a:custGeom>
              <a:avLst/>
              <a:gdLst/>
              <a:ahLst/>
              <a:cxnLst/>
              <a:rect l="l" t="t" r="r" b="b"/>
              <a:pathLst>
                <a:path w="10312" h="4239" extrusionOk="0">
                  <a:moveTo>
                    <a:pt x="4817" y="0"/>
                  </a:moveTo>
                  <a:cubicBezTo>
                    <a:pt x="3634" y="0"/>
                    <a:pt x="2470" y="849"/>
                    <a:pt x="2274" y="2667"/>
                  </a:cubicBezTo>
                  <a:cubicBezTo>
                    <a:pt x="2122" y="2632"/>
                    <a:pt x="1978" y="2615"/>
                    <a:pt x="1843" y="2615"/>
                  </a:cubicBezTo>
                  <a:cubicBezTo>
                    <a:pt x="492" y="2615"/>
                    <a:pt x="0" y="4239"/>
                    <a:pt x="0" y="4239"/>
                  </a:cubicBezTo>
                  <a:lnTo>
                    <a:pt x="10311" y="4239"/>
                  </a:lnTo>
                  <a:cubicBezTo>
                    <a:pt x="10311" y="4239"/>
                    <a:pt x="9805" y="2361"/>
                    <a:pt x="8201" y="2361"/>
                  </a:cubicBezTo>
                  <a:cubicBezTo>
                    <a:pt x="7981" y="2361"/>
                    <a:pt x="7740" y="2396"/>
                    <a:pt x="7477" y="2477"/>
                  </a:cubicBezTo>
                  <a:cubicBezTo>
                    <a:pt x="7226" y="867"/>
                    <a:pt x="6012" y="0"/>
                    <a:pt x="4817" y="0"/>
                  </a:cubicBezTo>
                  <a:close/>
                </a:path>
              </a:pathLst>
            </a:custGeom>
            <a:solidFill>
              <a:srgbClr val="749BBA">
                <a:alpha val="30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flipH="1">
              <a:off x="129665" y="629177"/>
              <a:ext cx="1773832" cy="542727"/>
            </a:xfrm>
            <a:custGeom>
              <a:avLst/>
              <a:gdLst/>
              <a:ahLst/>
              <a:cxnLst/>
              <a:rect l="l" t="t" r="r" b="b"/>
              <a:pathLst>
                <a:path w="15613" h="4777" extrusionOk="0">
                  <a:moveTo>
                    <a:pt x="8015" y="0"/>
                  </a:moveTo>
                  <a:cubicBezTo>
                    <a:pt x="5906" y="0"/>
                    <a:pt x="4122" y="1484"/>
                    <a:pt x="4061" y="3372"/>
                  </a:cubicBezTo>
                  <a:cubicBezTo>
                    <a:pt x="3632" y="3250"/>
                    <a:pt x="3239" y="3198"/>
                    <a:pt x="2881" y="3198"/>
                  </a:cubicBezTo>
                  <a:cubicBezTo>
                    <a:pt x="906" y="3198"/>
                    <a:pt x="1" y="4777"/>
                    <a:pt x="1" y="4777"/>
                  </a:cubicBezTo>
                  <a:lnTo>
                    <a:pt x="14812" y="4777"/>
                  </a:lnTo>
                  <a:cubicBezTo>
                    <a:pt x="15613" y="3607"/>
                    <a:pt x="14556" y="1429"/>
                    <a:pt x="12632" y="1429"/>
                  </a:cubicBezTo>
                  <a:cubicBezTo>
                    <a:pt x="12324" y="1429"/>
                    <a:pt x="11994" y="1485"/>
                    <a:pt x="11645" y="1610"/>
                  </a:cubicBezTo>
                  <a:cubicBezTo>
                    <a:pt x="10499" y="472"/>
                    <a:pt x="9205" y="0"/>
                    <a:pt x="8015" y="0"/>
                  </a:cubicBezTo>
                  <a:close/>
                </a:path>
              </a:pathLst>
            </a:custGeom>
            <a:solidFill>
              <a:srgbClr val="749BBA">
                <a:alpha val="30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A8DFD155-5AC8-B86A-BB36-6422B79A68ED}"/>
              </a:ext>
            </a:extLst>
          </p:cNvPr>
          <p:cNvSpPr txBox="1"/>
          <p:nvPr/>
        </p:nvSpPr>
        <p:spPr>
          <a:xfrm>
            <a:off x="538196" y="435405"/>
            <a:ext cx="7379971" cy="1131848"/>
          </a:xfrm>
          <a:prstGeom prst="rect">
            <a:avLst/>
          </a:prstGeom>
          <a:noFill/>
        </p:spPr>
        <p:txBody>
          <a:bodyPr wrap="square">
            <a:spAutoFit/>
          </a:bodyPr>
          <a:lstStyle/>
          <a:p>
            <a:pPr marL="0" marR="0" algn="ctr">
              <a:lnSpc>
                <a:spcPct val="150000"/>
              </a:lnSpc>
              <a:spcBef>
                <a:spcPts val="0"/>
              </a:spcBef>
              <a:spcAft>
                <a:spcPts val="0"/>
              </a:spcAft>
            </a:pPr>
            <a:r>
              <a:rPr lang="vi-VN"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BÀI 5: VẤN ĐỀ SỬ DỤNG HỢP LÍ TÀI NGUYÊN THIÊN NHIÊN VÀ BẢO VỆ MÔI TRƯỜNG </a:t>
            </a:r>
            <a:endPar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18">
            <a:extLst>
              <a:ext uri="{FF2B5EF4-FFF2-40B4-BE49-F238E27FC236}">
                <a16:creationId xmlns:a16="http://schemas.microsoft.com/office/drawing/2014/main" id="{3C2219ED-E881-6016-6C55-37BC7A396C0D}"/>
              </a:ext>
            </a:extLst>
          </p:cNvPr>
          <p:cNvGrpSpPr/>
          <p:nvPr/>
        </p:nvGrpSpPr>
        <p:grpSpPr>
          <a:xfrm>
            <a:off x="0" y="1863262"/>
            <a:ext cx="3631859" cy="2571471"/>
            <a:chOff x="1308484" y="1310143"/>
            <a:chExt cx="2706443" cy="2571471"/>
          </a:xfrm>
          <a:solidFill>
            <a:schemeClr val="accent3">
              <a:lumMod val="20000"/>
              <a:lumOff val="80000"/>
            </a:schemeClr>
          </a:solidFill>
        </p:grpSpPr>
        <p:sp>
          <p:nvSpPr>
            <p:cNvPr id="4" name="Rectangle: Rounded Corners 14">
              <a:extLst>
                <a:ext uri="{FF2B5EF4-FFF2-40B4-BE49-F238E27FC236}">
                  <a16:creationId xmlns:a16="http://schemas.microsoft.com/office/drawing/2014/main" id="{C1D93508-0884-3C68-8877-9D25B8B3D5C7}"/>
                </a:ext>
              </a:extLst>
            </p:cNvPr>
            <p:cNvSpPr/>
            <p:nvPr/>
          </p:nvSpPr>
          <p:spPr>
            <a:xfrm>
              <a:off x="1308484" y="1642275"/>
              <a:ext cx="2706443" cy="2239339"/>
            </a:xfrm>
            <a:prstGeom prst="roundRect">
              <a:avLst>
                <a:gd name="adj" fmla="val 13343"/>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Google Shape;2932;p48">
              <a:extLst>
                <a:ext uri="{FF2B5EF4-FFF2-40B4-BE49-F238E27FC236}">
                  <a16:creationId xmlns:a16="http://schemas.microsoft.com/office/drawing/2014/main" id="{2432558F-2A26-2739-F2E6-7420C2C9EB43}"/>
                </a:ext>
              </a:extLst>
            </p:cNvPr>
            <p:cNvSpPr/>
            <p:nvPr/>
          </p:nvSpPr>
          <p:spPr>
            <a:xfrm>
              <a:off x="2298610" y="1310143"/>
              <a:ext cx="664261" cy="461665"/>
            </a:xfrm>
            <a:prstGeom prst="roundRect">
              <a:avLst>
                <a:gd name="adj" fmla="val 16667"/>
              </a:avLst>
            </a:prstGeom>
            <a:grp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dk1"/>
                  </a:solidFill>
                  <a:latin typeface="Arial" panose="020B0604020202020204" pitchFamily="34" charset="0"/>
                  <a:ea typeface="Outfit SemiBold"/>
                  <a:cs typeface="Arial" panose="020B0604020202020204" pitchFamily="34" charset="0"/>
                  <a:sym typeface="Outfit SemiBold"/>
                </a:rPr>
                <a:t>I.</a:t>
              </a:r>
              <a:endParaRPr sz="2800" b="1" dirty="0">
                <a:solidFill>
                  <a:schemeClr val="dk1"/>
                </a:solidFill>
                <a:latin typeface="Arial" panose="020B0604020202020204" pitchFamily="34" charset="0"/>
                <a:ea typeface="Outfit SemiBold"/>
                <a:cs typeface="Arial" panose="020B0604020202020204" pitchFamily="34" charset="0"/>
                <a:sym typeface="Outfit SemiBold"/>
              </a:endParaRPr>
            </a:p>
          </p:txBody>
        </p:sp>
        <p:sp>
          <p:nvSpPr>
            <p:cNvPr id="6" name="TextBox 16">
              <a:extLst>
                <a:ext uri="{FF2B5EF4-FFF2-40B4-BE49-F238E27FC236}">
                  <a16:creationId xmlns:a16="http://schemas.microsoft.com/office/drawing/2014/main" id="{99D47D92-ABE3-333F-4B8E-FB659380A91D}"/>
                </a:ext>
              </a:extLst>
            </p:cNvPr>
            <p:cNvSpPr txBox="1"/>
            <p:nvPr/>
          </p:nvSpPr>
          <p:spPr>
            <a:xfrm>
              <a:off x="1495771" y="1812286"/>
              <a:ext cx="2519156" cy="1685846"/>
            </a:xfrm>
            <a:prstGeom prst="rect">
              <a:avLst/>
            </a:prstGeom>
            <a:grpFill/>
          </p:spPr>
          <p:txBody>
            <a:bodyPr wrap="square">
              <a:spAutoFit/>
            </a:bodyPr>
            <a:lstStyle/>
            <a:p>
              <a:pPr marL="0" marR="0" algn="ctr">
                <a:lnSpc>
                  <a:spcPct val="150000"/>
                </a:lnSpc>
                <a:spcBef>
                  <a:spcPts val="100"/>
                </a:spcBef>
                <a:spcAft>
                  <a:spcPts val="100"/>
                </a:spcAft>
              </a:pPr>
              <a:r>
                <a:rPr lang="en-US" sz="2400" b="1" dirty="0" err="1">
                  <a:latin typeface="Arial" panose="020B0604020202020204" pitchFamily="34" charset="0"/>
                  <a:ea typeface="Calibri" panose="020F0502020204030204" pitchFamily="34" charset="0"/>
                  <a:cs typeface="Arial" panose="020B0604020202020204" pitchFamily="34" charset="0"/>
                </a:rPr>
                <a:t>Vấn</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đề</a:t>
              </a:r>
              <a:r>
                <a:rPr lang="en-US" sz="2400" b="1" dirty="0">
                  <a:latin typeface="Arial" panose="020B0604020202020204" pitchFamily="34" charset="0"/>
                  <a:ea typeface="Calibri" panose="020F0502020204030204" pitchFamily="34" charset="0"/>
                  <a:cs typeface="Arial" panose="020B0604020202020204" pitchFamily="34" charset="0"/>
                </a:rPr>
                <a:t> s</a:t>
              </a:r>
              <a:r>
                <a:rPr lang="vi-VN" sz="2400" b="1" dirty="0">
                  <a:effectLst/>
                  <a:latin typeface="Arial" panose="020B0604020202020204" pitchFamily="34" charset="0"/>
                  <a:ea typeface="Calibri" panose="020F0502020204030204" pitchFamily="34" charset="0"/>
                  <a:cs typeface="Arial" panose="020B0604020202020204" pitchFamily="34" charset="0"/>
                </a:rPr>
                <a:t>ử dụng hợp lí tài nguyên thiên nhiên</a:t>
              </a:r>
              <a:endParaRPr lang="en-US" sz="2400" b="1"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8" name="Hộp Văn bản 7">
            <a:extLst>
              <a:ext uri="{FF2B5EF4-FFF2-40B4-BE49-F238E27FC236}">
                <a16:creationId xmlns:a16="http://schemas.microsoft.com/office/drawing/2014/main" id="{F62B5E57-815B-9E51-096B-0030D4F00C8C}"/>
              </a:ext>
            </a:extLst>
          </p:cNvPr>
          <p:cNvSpPr txBox="1"/>
          <p:nvPr/>
        </p:nvSpPr>
        <p:spPr>
          <a:xfrm>
            <a:off x="4572000" y="2075929"/>
            <a:ext cx="4114800" cy="461665"/>
          </a:xfrm>
          <a:prstGeom prst="rect">
            <a:avLst/>
          </a:prstGeom>
          <a:noFill/>
          <a:ln>
            <a:solidFill>
              <a:schemeClr val="accent1"/>
            </a:solidFill>
          </a:ln>
        </p:spPr>
        <p:txBody>
          <a:bodyPr wrap="square" rtlCol="0">
            <a:spAutoFit/>
          </a:bodyPr>
          <a:lstStyle/>
          <a:p>
            <a:r>
              <a:rPr lang="en-US" sz="2400" dirty="0"/>
              <a:t>1.Tài </a:t>
            </a:r>
            <a:r>
              <a:rPr lang="en-US" sz="2400" dirty="0" err="1"/>
              <a:t>nguyên</a:t>
            </a:r>
            <a:r>
              <a:rPr lang="en-US" sz="2400" dirty="0"/>
              <a:t> </a:t>
            </a:r>
            <a:r>
              <a:rPr lang="en-US" sz="2400" dirty="0" err="1"/>
              <a:t>đất</a:t>
            </a:r>
            <a:r>
              <a:rPr lang="en-US" sz="2400" dirty="0"/>
              <a:t> (</a:t>
            </a:r>
            <a:r>
              <a:rPr lang="en-US" sz="2400" dirty="0" err="1"/>
              <a:t>tiết</a:t>
            </a:r>
            <a:r>
              <a:rPr lang="en-US" sz="2400" dirty="0"/>
              <a:t> 1)</a:t>
            </a:r>
            <a:endParaRPr lang="vi-VN" sz="2400" dirty="0"/>
          </a:p>
        </p:txBody>
      </p:sp>
      <p:sp>
        <p:nvSpPr>
          <p:cNvPr id="9" name="Hộp Văn bản 8">
            <a:extLst>
              <a:ext uri="{FF2B5EF4-FFF2-40B4-BE49-F238E27FC236}">
                <a16:creationId xmlns:a16="http://schemas.microsoft.com/office/drawing/2014/main" id="{C80F334C-F444-F21C-0261-F1460A09A9B1}"/>
              </a:ext>
            </a:extLst>
          </p:cNvPr>
          <p:cNvSpPr txBox="1"/>
          <p:nvPr/>
        </p:nvSpPr>
        <p:spPr>
          <a:xfrm>
            <a:off x="4572000" y="3084230"/>
            <a:ext cx="4114800" cy="461665"/>
          </a:xfrm>
          <a:prstGeom prst="rect">
            <a:avLst/>
          </a:prstGeom>
          <a:noFill/>
          <a:ln>
            <a:solidFill>
              <a:schemeClr val="accent1"/>
            </a:solidFill>
          </a:ln>
        </p:spPr>
        <p:txBody>
          <a:bodyPr wrap="square" rtlCol="0">
            <a:spAutoFit/>
          </a:bodyPr>
          <a:lstStyle/>
          <a:p>
            <a:r>
              <a:rPr lang="en-US" sz="2400" dirty="0"/>
              <a:t>2.Tài </a:t>
            </a:r>
            <a:r>
              <a:rPr lang="en-US" sz="2400" dirty="0" err="1"/>
              <a:t>nguyên</a:t>
            </a:r>
            <a:r>
              <a:rPr lang="en-US" sz="2400" dirty="0"/>
              <a:t> </a:t>
            </a:r>
            <a:r>
              <a:rPr lang="en-US" sz="2400" dirty="0" err="1"/>
              <a:t>sinh</a:t>
            </a:r>
            <a:r>
              <a:rPr lang="en-US" sz="2400" dirty="0"/>
              <a:t> </a:t>
            </a:r>
            <a:r>
              <a:rPr lang="en-US" sz="2400" dirty="0" err="1"/>
              <a:t>vật</a:t>
            </a:r>
            <a:r>
              <a:rPr lang="en-US" sz="2400" dirty="0"/>
              <a:t> (</a:t>
            </a:r>
            <a:r>
              <a:rPr lang="en-US" sz="2400" dirty="0" err="1"/>
              <a:t>tiết</a:t>
            </a:r>
            <a:r>
              <a:rPr lang="en-US" sz="2400" dirty="0"/>
              <a:t> 2)</a:t>
            </a:r>
            <a:endParaRPr lang="vi-VN" sz="2400" dirty="0"/>
          </a:p>
        </p:txBody>
      </p:sp>
      <p:sp>
        <p:nvSpPr>
          <p:cNvPr id="10" name="Hộp Văn bản 9">
            <a:extLst>
              <a:ext uri="{FF2B5EF4-FFF2-40B4-BE49-F238E27FC236}">
                <a16:creationId xmlns:a16="http://schemas.microsoft.com/office/drawing/2014/main" id="{644939A9-FA42-E1E8-A8F7-8AA65BE07450}"/>
              </a:ext>
            </a:extLst>
          </p:cNvPr>
          <p:cNvSpPr txBox="1"/>
          <p:nvPr/>
        </p:nvSpPr>
        <p:spPr>
          <a:xfrm>
            <a:off x="4572000" y="4038385"/>
            <a:ext cx="4187054" cy="461665"/>
          </a:xfrm>
          <a:prstGeom prst="rect">
            <a:avLst/>
          </a:prstGeom>
          <a:noFill/>
          <a:ln>
            <a:solidFill>
              <a:schemeClr val="accent1"/>
            </a:solidFill>
          </a:ln>
        </p:spPr>
        <p:txBody>
          <a:bodyPr wrap="square" rtlCol="0">
            <a:spAutoFit/>
          </a:bodyPr>
          <a:lstStyle/>
          <a:p>
            <a:r>
              <a:rPr lang="en-US" sz="2400" dirty="0"/>
              <a:t>3.Tài </a:t>
            </a:r>
            <a:r>
              <a:rPr lang="en-US" sz="2400" dirty="0" err="1"/>
              <a:t>nguyên</a:t>
            </a:r>
            <a:r>
              <a:rPr lang="en-US" sz="2400" dirty="0"/>
              <a:t> </a:t>
            </a:r>
            <a:r>
              <a:rPr lang="en-US" sz="2400" dirty="0" err="1"/>
              <a:t>nước</a:t>
            </a:r>
            <a:r>
              <a:rPr lang="en-US" sz="2400" dirty="0"/>
              <a:t> (</a:t>
            </a:r>
            <a:r>
              <a:rPr lang="en-US" sz="2400" dirty="0" err="1"/>
              <a:t>tiết</a:t>
            </a:r>
            <a:r>
              <a:rPr lang="en-US" sz="2400" dirty="0"/>
              <a:t> 3)</a:t>
            </a:r>
            <a:endParaRPr lang="vi-VN"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 decel="100000"/>
                                        <p:tgtEl>
                                          <p:spTgt spid="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
                                        </p:tgtEl>
                                        <p:attrNameLst>
                                          <p:attrName>ppt_y</p:attrName>
                                        </p:attrNameLst>
                                      </p:cBhvr>
                                      <p:tavLst>
                                        <p:tav tm="0">
                                          <p:val>
                                            <p:strVal val="ppt_y"/>
                                          </p:val>
                                        </p:tav>
                                        <p:tav tm="100000">
                                          <p:val>
                                            <p:strVal val="ppt_y+1"/>
                                          </p:val>
                                        </p:tav>
                                      </p:tavLst>
                                    </p:anim>
                                    <p:set>
                                      <p:cBhvr>
                                        <p:cTn id="10" dur="1" fill="hold">
                                          <p:stCondLst>
                                            <p:cond delay="999"/>
                                          </p:stCondLst>
                                        </p:cTn>
                                        <p:tgtEl>
                                          <p:spTgt spid="8"/>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9"/>
                                        </p:tgtEl>
                                      </p:cBhvr>
                                    </p:animEffect>
                                    <p:anim calcmode="lin" valueType="num">
                                      <p:cBhvr>
                                        <p:cTn id="13" dur="1000"/>
                                        <p:tgtEl>
                                          <p:spTgt spid="9"/>
                                        </p:tgtEl>
                                        <p:attrNameLst>
                                          <p:attrName>ppt_x</p:attrName>
                                        </p:attrNameLst>
                                      </p:cBhvr>
                                      <p:tavLst>
                                        <p:tav tm="0">
                                          <p:val>
                                            <p:strVal val="ppt_x"/>
                                          </p:val>
                                        </p:tav>
                                        <p:tav tm="100000">
                                          <p:val>
                                            <p:strVal val="ppt_x"/>
                                          </p:val>
                                        </p:tav>
                                      </p:tavLst>
                                    </p:anim>
                                    <p:anim calcmode="lin" valueType="num">
                                      <p:cBhvr>
                                        <p:cTn id="14" dur="100" decel="100000"/>
                                        <p:tgtEl>
                                          <p:spTgt spid="9"/>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27181735-188D-E8A6-E9C3-E24FB08A850D}"/>
              </a:ext>
            </a:extLst>
          </p:cNvPr>
          <p:cNvPicPr>
            <a:picLocks noChangeAspect="1"/>
          </p:cNvPicPr>
          <p:nvPr/>
        </p:nvPicPr>
        <p:blipFill>
          <a:blip r:embed="rId3"/>
          <a:srcRect l="6456" t="25643" r="7848" b="11542"/>
          <a:stretch>
            <a:fillRect/>
          </a:stretch>
        </p:blipFill>
        <p:spPr>
          <a:xfrm>
            <a:off x="1" y="3127015"/>
            <a:ext cx="9143999" cy="2466400"/>
          </a:xfrm>
          <a:prstGeom prst="ellipse">
            <a:avLst/>
          </a:prstGeom>
          <a:ln>
            <a:noFill/>
          </a:ln>
          <a:effectLst>
            <a:softEdge rad="112500"/>
          </a:effectLst>
        </p:spPr>
      </p:pic>
      <p:sp>
        <p:nvSpPr>
          <p:cNvPr id="10" name="Hộp Văn bản 9">
            <a:extLst>
              <a:ext uri="{FF2B5EF4-FFF2-40B4-BE49-F238E27FC236}">
                <a16:creationId xmlns:a16="http://schemas.microsoft.com/office/drawing/2014/main" id="{5CD0B251-65EB-62F2-0444-8CA95ABBEE1D}"/>
              </a:ext>
            </a:extLst>
          </p:cNvPr>
          <p:cNvSpPr txBox="1"/>
          <p:nvPr/>
        </p:nvSpPr>
        <p:spPr>
          <a:xfrm>
            <a:off x="2530964" y="247083"/>
            <a:ext cx="4082072" cy="584775"/>
          </a:xfrm>
          <a:prstGeom prst="rect">
            <a:avLst/>
          </a:prstGeom>
          <a:noFill/>
          <a:ln>
            <a:solidFill>
              <a:schemeClr val="accent1"/>
            </a:solidFill>
          </a:ln>
        </p:spPr>
        <p:txBody>
          <a:bodyPr wrap="square" rtlCol="0">
            <a:spAutoFit/>
          </a:bodyPr>
          <a:lstStyle/>
          <a:p>
            <a:pPr algn="ctr"/>
            <a:r>
              <a:rPr lang="en-US" sz="3200" b="1" dirty="0">
                <a:solidFill>
                  <a:srgbClr val="00B0F0"/>
                </a:solidFill>
                <a:latin typeface="Arial" panose="020B0604020202020204" pitchFamily="34" charset="0"/>
                <a:cs typeface="Arial" panose="020B0604020202020204" pitchFamily="34" charset="0"/>
              </a:rPr>
              <a:t>3.Tài </a:t>
            </a:r>
            <a:r>
              <a:rPr lang="en-US" sz="3200" b="1" dirty="0" err="1">
                <a:solidFill>
                  <a:srgbClr val="00B0F0"/>
                </a:solidFill>
                <a:latin typeface="Arial" panose="020B0604020202020204" pitchFamily="34" charset="0"/>
                <a:cs typeface="Arial" panose="020B0604020202020204" pitchFamily="34" charset="0"/>
              </a:rPr>
              <a:t>nguyên</a:t>
            </a:r>
            <a:r>
              <a:rPr lang="en-US" sz="3200" b="1" dirty="0">
                <a:solidFill>
                  <a:srgbClr val="00B0F0"/>
                </a:solidFill>
                <a:latin typeface="Arial" panose="020B0604020202020204" pitchFamily="34" charset="0"/>
                <a:cs typeface="Arial" panose="020B0604020202020204" pitchFamily="34" charset="0"/>
              </a:rPr>
              <a:t> </a:t>
            </a:r>
            <a:r>
              <a:rPr lang="en-US" sz="3200" b="1" dirty="0" err="1">
                <a:solidFill>
                  <a:srgbClr val="00B0F0"/>
                </a:solidFill>
                <a:latin typeface="Arial" panose="020B0604020202020204" pitchFamily="34" charset="0"/>
                <a:cs typeface="Arial" panose="020B0604020202020204" pitchFamily="34" charset="0"/>
              </a:rPr>
              <a:t>nước</a:t>
            </a:r>
            <a:endParaRPr lang="vi-VN" sz="3200" b="1" dirty="0">
              <a:solidFill>
                <a:srgbClr val="00B0F0"/>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548E5D80-C751-4E22-3E94-5C6FD609DB9F}"/>
              </a:ext>
            </a:extLst>
          </p:cNvPr>
          <p:cNvSpPr/>
          <p:nvPr/>
        </p:nvSpPr>
        <p:spPr>
          <a:xfrm>
            <a:off x="1342305" y="1435695"/>
            <a:ext cx="1051593" cy="900899"/>
          </a:xfrm>
          <a:prstGeom prst="roundRect">
            <a:avLst/>
          </a:prstGeom>
          <a:solidFill>
            <a:schemeClr val="accent6">
              <a:alpha val="53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rPr>
              <a:t>Nhóm</a:t>
            </a:r>
            <a:r>
              <a:rPr lang="en-US" sz="2400" dirty="0">
                <a:solidFill>
                  <a:schemeClr val="accent6">
                    <a:lumMod val="50000"/>
                  </a:schemeClr>
                </a:solidFill>
              </a:rPr>
              <a:t> </a:t>
            </a:r>
          </a:p>
          <a:p>
            <a:pPr algn="ctr"/>
            <a:r>
              <a:rPr lang="en-US" sz="2400" dirty="0">
                <a:solidFill>
                  <a:schemeClr val="accent6">
                    <a:lumMod val="50000"/>
                  </a:schemeClr>
                </a:solidFill>
              </a:rPr>
              <a:t>1,4</a:t>
            </a:r>
            <a:endParaRPr lang="vi-VN" sz="2400" dirty="0">
              <a:solidFill>
                <a:schemeClr val="accent6">
                  <a:lumMod val="50000"/>
                </a:schemeClr>
              </a:solidFill>
            </a:endParaRPr>
          </a:p>
        </p:txBody>
      </p:sp>
      <p:sp>
        <p:nvSpPr>
          <p:cNvPr id="3" name="Hình chữ nhật: Góc Tròn 2">
            <a:extLst>
              <a:ext uri="{FF2B5EF4-FFF2-40B4-BE49-F238E27FC236}">
                <a16:creationId xmlns:a16="http://schemas.microsoft.com/office/drawing/2014/main" id="{4BEDD992-DD24-9050-8A90-7E104964EA87}"/>
              </a:ext>
            </a:extLst>
          </p:cNvPr>
          <p:cNvSpPr/>
          <p:nvPr/>
        </p:nvSpPr>
        <p:spPr>
          <a:xfrm>
            <a:off x="7028196" y="1397472"/>
            <a:ext cx="1035586" cy="875393"/>
          </a:xfrm>
          <a:prstGeom prst="roundRect">
            <a:avLst/>
          </a:prstGeom>
          <a:solidFill>
            <a:schemeClr val="accent5">
              <a:lumMod val="20000"/>
              <a:lumOff val="80000"/>
              <a:alpha val="51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Nhóm</a:t>
            </a:r>
            <a:r>
              <a:rPr lang="en-US" sz="2400" dirty="0">
                <a:solidFill>
                  <a:srgbClr val="002060"/>
                </a:solidFill>
              </a:rPr>
              <a:t> </a:t>
            </a:r>
          </a:p>
          <a:p>
            <a:pPr algn="ctr"/>
            <a:r>
              <a:rPr lang="en-US" sz="2400" dirty="0">
                <a:solidFill>
                  <a:srgbClr val="002060"/>
                </a:solidFill>
              </a:rPr>
              <a:t>3,6</a:t>
            </a:r>
            <a:endParaRPr lang="vi-VN" sz="2400" dirty="0">
              <a:solidFill>
                <a:srgbClr val="002060"/>
              </a:solidFill>
            </a:endParaRPr>
          </a:p>
        </p:txBody>
      </p:sp>
      <p:sp>
        <p:nvSpPr>
          <p:cNvPr id="4" name="Hình chữ nhật: Góc Tròn 3">
            <a:extLst>
              <a:ext uri="{FF2B5EF4-FFF2-40B4-BE49-F238E27FC236}">
                <a16:creationId xmlns:a16="http://schemas.microsoft.com/office/drawing/2014/main" id="{003C31A5-04DE-6BEC-CE52-31896240EB50}"/>
              </a:ext>
            </a:extLst>
          </p:cNvPr>
          <p:cNvSpPr/>
          <p:nvPr/>
        </p:nvSpPr>
        <p:spPr>
          <a:xfrm>
            <a:off x="3932455" y="1418715"/>
            <a:ext cx="1119831" cy="875393"/>
          </a:xfrm>
          <a:prstGeom prst="roundRect">
            <a:avLst/>
          </a:prstGeom>
          <a:solidFill>
            <a:srgbClr val="FFC000">
              <a:alpha val="51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rPr>
              <a:t>Nhóm</a:t>
            </a:r>
            <a:r>
              <a:rPr lang="en-US" sz="2400" dirty="0">
                <a:solidFill>
                  <a:schemeClr val="accent2">
                    <a:lumMod val="50000"/>
                  </a:schemeClr>
                </a:solidFill>
              </a:rPr>
              <a:t> </a:t>
            </a:r>
          </a:p>
          <a:p>
            <a:pPr algn="ctr"/>
            <a:r>
              <a:rPr lang="en-US" sz="2400" dirty="0">
                <a:solidFill>
                  <a:schemeClr val="accent2">
                    <a:lumMod val="50000"/>
                  </a:schemeClr>
                </a:solidFill>
              </a:rPr>
              <a:t>2,5</a:t>
            </a:r>
            <a:endParaRPr lang="vi-VN" sz="2400" dirty="0">
              <a:solidFill>
                <a:schemeClr val="accent2">
                  <a:lumMod val="50000"/>
                </a:schemeClr>
              </a:solidFill>
            </a:endParaRPr>
          </a:p>
        </p:txBody>
      </p:sp>
      <p:sp>
        <p:nvSpPr>
          <p:cNvPr id="5" name="Tim 4">
            <a:extLst>
              <a:ext uri="{FF2B5EF4-FFF2-40B4-BE49-F238E27FC236}">
                <a16:creationId xmlns:a16="http://schemas.microsoft.com/office/drawing/2014/main" id="{FA7BF0F3-DD15-09E9-E878-B36BC815CF65}"/>
              </a:ext>
            </a:extLst>
          </p:cNvPr>
          <p:cNvSpPr/>
          <p:nvPr/>
        </p:nvSpPr>
        <p:spPr>
          <a:xfrm>
            <a:off x="3789236" y="3236392"/>
            <a:ext cx="1762700" cy="1482456"/>
          </a:xfrm>
          <a:prstGeom prst="hear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7 </a:t>
            </a:r>
            <a:r>
              <a:rPr lang="en-US" sz="2800" dirty="0" err="1"/>
              <a:t>phút</a:t>
            </a:r>
            <a:endParaRPr lang="vi-VN" sz="2800" dirty="0"/>
          </a:p>
        </p:txBody>
      </p:sp>
      <p:pic>
        <p:nvPicPr>
          <p:cNvPr id="1026" name="Picture 2" descr="THẢO LUẬN NHÓM NHỎ VỀ MỘT VẤN ĐỀ CẦN CÓ GIẢI PHÁP THỐNG NHẤT">
            <a:extLst>
              <a:ext uri="{FF2B5EF4-FFF2-40B4-BE49-F238E27FC236}">
                <a16:creationId xmlns:a16="http://schemas.microsoft.com/office/drawing/2014/main" id="{9BC2DEBB-8475-0A7B-74E7-4684BBF05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654" y="3977620"/>
            <a:ext cx="1401314" cy="78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877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8D619224-7F69-EA01-3FE3-8A349510960C}"/>
              </a:ext>
            </a:extLst>
          </p:cNvPr>
          <p:cNvSpPr/>
          <p:nvPr/>
        </p:nvSpPr>
        <p:spPr>
          <a:xfrm>
            <a:off x="1185366" y="37228"/>
            <a:ext cx="7846329" cy="1572800"/>
          </a:xfrm>
          <a:prstGeom prst="roundRect">
            <a:avLst/>
          </a:prstGeom>
          <a:solidFill>
            <a:schemeClr val="accent6">
              <a:alpha val="12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6">
                    <a:lumMod val="50000"/>
                  </a:schemeClr>
                </a:solidFill>
              </a:rPr>
              <a:t>    </a:t>
            </a:r>
            <a:r>
              <a:rPr lang="en-US" sz="2000" b="1" dirty="0">
                <a:solidFill>
                  <a:schemeClr val="accent6">
                    <a:lumMod val="50000"/>
                  </a:schemeClr>
                </a:solidFill>
                <a:latin typeface="Arial" panose="020B0604020202020204" pitchFamily="34" charset="0"/>
                <a:cs typeface="Arial" panose="020B0604020202020204" pitchFamily="34" charset="0"/>
              </a:rPr>
              <a:t>a.</a:t>
            </a:r>
            <a:r>
              <a:rPr lang="vi-VN" sz="2000" b="1" dirty="0">
                <a:solidFill>
                  <a:schemeClr val="accent6">
                    <a:lumMod val="50000"/>
                  </a:schemeClr>
                </a:solidFill>
                <a:latin typeface="Arial" panose="020B0604020202020204" pitchFamily="34" charset="0"/>
                <a:cs typeface="Arial" panose="020B0604020202020204" pitchFamily="34" charset="0"/>
              </a:rPr>
              <a:t>Tìm hiểu </a:t>
            </a:r>
            <a:r>
              <a:rPr lang="en-US" sz="2000" b="1" u="sng" dirty="0">
                <a:solidFill>
                  <a:schemeClr val="accent6">
                    <a:lumMod val="50000"/>
                  </a:schemeClr>
                </a:solidFill>
                <a:latin typeface="Arial" panose="020B0604020202020204" pitchFamily="34" charset="0"/>
                <a:cs typeface="Arial" panose="020B0604020202020204" pitchFamily="34" charset="0"/>
              </a:rPr>
              <a:t>b</a:t>
            </a:r>
            <a:r>
              <a:rPr lang="vi-VN" sz="2000" b="1" u="sng" dirty="0" err="1">
                <a:solidFill>
                  <a:schemeClr val="accent6">
                    <a:lumMod val="50000"/>
                  </a:schemeClr>
                </a:solidFill>
                <a:latin typeface="Arial" panose="020B0604020202020204" pitchFamily="34" charset="0"/>
                <a:cs typeface="Arial" panose="020B0604020202020204" pitchFamily="34" charset="0"/>
              </a:rPr>
              <a:t>iểu</a:t>
            </a:r>
            <a:r>
              <a:rPr lang="vi-VN" sz="2000" b="1" u="sng" dirty="0">
                <a:solidFill>
                  <a:schemeClr val="accent6">
                    <a:lumMod val="50000"/>
                  </a:schemeClr>
                </a:solidFill>
                <a:latin typeface="Arial" panose="020B0604020202020204" pitchFamily="34" charset="0"/>
                <a:cs typeface="Arial" panose="020B0604020202020204" pitchFamily="34" charset="0"/>
              </a:rPr>
              <a:t> hiện </a:t>
            </a:r>
            <a:r>
              <a:rPr lang="vi-VN" sz="2000" b="1" dirty="0">
                <a:solidFill>
                  <a:schemeClr val="accent6">
                    <a:lumMod val="50000"/>
                  </a:schemeClr>
                </a:solidFill>
                <a:latin typeface="Arial" panose="020B0604020202020204" pitchFamily="34" charset="0"/>
                <a:cs typeface="Arial" panose="020B0604020202020204" pitchFamily="34" charset="0"/>
              </a:rPr>
              <a:t>suy giảm tài nguyên nước</a:t>
            </a:r>
            <a:r>
              <a:rPr lang="en-US" sz="2000" b="1" dirty="0">
                <a:solidFill>
                  <a:schemeClr val="accent6">
                    <a:lumMod val="50000"/>
                  </a:schemeClr>
                </a:solidFill>
                <a:latin typeface="Arial" panose="020B0604020202020204" pitchFamily="34" charset="0"/>
                <a:cs typeface="Arial" panose="020B0604020202020204" pitchFamily="34" charset="0"/>
              </a:rPr>
              <a:t>. </a:t>
            </a:r>
          </a:p>
          <a:p>
            <a:r>
              <a:rPr lang="en-US" sz="2000" b="1" dirty="0">
                <a:solidFill>
                  <a:schemeClr val="accent6">
                    <a:lumMod val="50000"/>
                  </a:schemeClr>
                </a:solidFill>
                <a:latin typeface="Arial" panose="020B0604020202020204" pitchFamily="34" charset="0"/>
                <a:cs typeface="Arial" panose="020B0604020202020204" pitchFamily="34" charset="0"/>
              </a:rPr>
              <a:t>    b. </a:t>
            </a:r>
            <a:r>
              <a:rPr lang="en-US" sz="2000" b="1" dirty="0" err="1">
                <a:solidFill>
                  <a:schemeClr val="accent6">
                    <a:lumMod val="50000"/>
                  </a:schemeClr>
                </a:solidFill>
                <a:latin typeface="Arial" panose="020B0604020202020204" pitchFamily="34" charset="0"/>
                <a:cs typeface="Arial" panose="020B0604020202020204" pitchFamily="34" charset="0"/>
              </a:rPr>
              <a:t>Lấy</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ví</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dụ</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cụ</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thể</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về</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tình</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trạng</a:t>
            </a:r>
            <a:r>
              <a:rPr lang="en-US" sz="2000" b="1" dirty="0">
                <a:solidFill>
                  <a:schemeClr val="accent6">
                    <a:lumMod val="50000"/>
                  </a:schemeClr>
                </a:solidFill>
                <a:latin typeface="Arial" panose="020B0604020202020204" pitchFamily="34" charset="0"/>
                <a:cs typeface="Arial" panose="020B0604020202020204" pitchFamily="34" charset="0"/>
              </a:rPr>
              <a:t> ô </a:t>
            </a:r>
            <a:r>
              <a:rPr lang="en-US" sz="2000" b="1" dirty="0" err="1">
                <a:solidFill>
                  <a:schemeClr val="accent6">
                    <a:lumMod val="50000"/>
                  </a:schemeClr>
                </a:solidFill>
                <a:latin typeface="Arial" panose="020B0604020202020204" pitchFamily="34" charset="0"/>
                <a:cs typeface="Arial" panose="020B0604020202020204" pitchFamily="34" charset="0"/>
              </a:rPr>
              <a:t>nhiễm</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hoặc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cạn</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kiệt</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nguồn</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nước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nơi</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em</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sống</a:t>
            </a:r>
            <a:r>
              <a:rPr lang="en-US" sz="2000" b="1" dirty="0">
                <a:solidFill>
                  <a:schemeClr val="accent6">
                    <a:lumMod val="50000"/>
                  </a:schemeClr>
                </a:solidFill>
                <a:latin typeface="Arial" panose="020B0604020202020204" pitchFamily="34" charset="0"/>
                <a:cs typeface="Arial" panose="020B0604020202020204" pitchFamily="34" charset="0"/>
              </a:rPr>
              <a:t>.</a:t>
            </a:r>
          </a:p>
          <a:p>
            <a:r>
              <a:rPr lang="en-US" sz="2000" b="1" dirty="0">
                <a:solidFill>
                  <a:schemeClr val="accent6">
                    <a:lumMod val="50000"/>
                  </a:schemeClr>
                </a:solidFill>
                <a:latin typeface="Arial" panose="020B0604020202020204" pitchFamily="34" charset="0"/>
                <a:cs typeface="Arial" panose="020B0604020202020204" pitchFamily="34" charset="0"/>
              </a:rPr>
              <a:t>c. </a:t>
            </a:r>
            <a:r>
              <a:rPr lang="en-US" sz="2000" b="1" dirty="0" err="1">
                <a:solidFill>
                  <a:schemeClr val="accent6">
                    <a:lumMod val="50000"/>
                  </a:schemeClr>
                </a:solidFill>
                <a:latin typeface="Arial" panose="020B0604020202020204" pitchFamily="34" charset="0"/>
                <a:cs typeface="Arial" panose="020B0604020202020204" pitchFamily="34" charset="0"/>
              </a:rPr>
              <a:t>Việc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thiếu</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nước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sạch</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ảnh</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hưởng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như</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thế</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nào</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đến</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đời</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sống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và</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sản</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xuất</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người</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dân</a:t>
            </a:r>
            <a:r>
              <a:rPr lang="en-US" sz="2000" b="1" dirty="0">
                <a:solidFill>
                  <a:schemeClr val="accent6">
                    <a:lumMod val="50000"/>
                  </a:schemeClr>
                </a:solidFill>
                <a:latin typeface="Arial" panose="020B0604020202020204" pitchFamily="34" charset="0"/>
                <a:cs typeface="Arial" panose="020B0604020202020204" pitchFamily="34" charset="0"/>
              </a:rPr>
              <a:t>.</a:t>
            </a:r>
            <a:endParaRPr lang="vi-VN" sz="2000" b="1" dirty="0">
              <a:solidFill>
                <a:schemeClr val="accent6">
                  <a:lumMod val="50000"/>
                </a:schemeClr>
              </a:solidFill>
              <a:latin typeface="Arial" panose="020B0604020202020204" pitchFamily="34" charset="0"/>
              <a:cs typeface="Arial" panose="020B0604020202020204" pitchFamily="34" charset="0"/>
            </a:endParaRPr>
          </a:p>
        </p:txBody>
      </p:sp>
      <p:sp>
        <p:nvSpPr>
          <p:cNvPr id="22" name="Hình chữ nhật: Góc Tròn 21">
            <a:extLst>
              <a:ext uri="{FF2B5EF4-FFF2-40B4-BE49-F238E27FC236}">
                <a16:creationId xmlns:a16="http://schemas.microsoft.com/office/drawing/2014/main" id="{8E1FC8C4-50F4-E377-DCCE-E8B6E9ECCA4E}"/>
              </a:ext>
            </a:extLst>
          </p:cNvPr>
          <p:cNvSpPr/>
          <p:nvPr/>
        </p:nvSpPr>
        <p:spPr>
          <a:xfrm>
            <a:off x="0" y="190793"/>
            <a:ext cx="1119831" cy="900899"/>
          </a:xfrm>
          <a:prstGeom prst="roundRect">
            <a:avLst/>
          </a:prstGeom>
          <a:solidFill>
            <a:schemeClr val="accent6">
              <a:alpha val="2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rPr>
              <a:t>Nhóm</a:t>
            </a:r>
            <a:r>
              <a:rPr lang="en-US" sz="2400" dirty="0">
                <a:solidFill>
                  <a:schemeClr val="accent6">
                    <a:lumMod val="50000"/>
                  </a:schemeClr>
                </a:solidFill>
              </a:rPr>
              <a:t> </a:t>
            </a:r>
          </a:p>
          <a:p>
            <a:pPr algn="ctr"/>
            <a:r>
              <a:rPr lang="en-US" sz="2400" dirty="0">
                <a:solidFill>
                  <a:schemeClr val="accent6">
                    <a:lumMod val="50000"/>
                  </a:schemeClr>
                </a:solidFill>
              </a:rPr>
              <a:t>1,4</a:t>
            </a:r>
            <a:endParaRPr lang="vi-VN" sz="2400" dirty="0">
              <a:solidFill>
                <a:schemeClr val="accent6">
                  <a:lumMod val="50000"/>
                </a:schemeClr>
              </a:solidFill>
            </a:endParaRPr>
          </a:p>
        </p:txBody>
      </p:sp>
      <p:sp>
        <p:nvSpPr>
          <p:cNvPr id="23" name="Hình chữ nhật: Góc Tròn 22">
            <a:extLst>
              <a:ext uri="{FF2B5EF4-FFF2-40B4-BE49-F238E27FC236}">
                <a16:creationId xmlns:a16="http://schemas.microsoft.com/office/drawing/2014/main" id="{8199BB9A-1B70-8D4C-DB2E-7451824ADD59}"/>
              </a:ext>
            </a:extLst>
          </p:cNvPr>
          <p:cNvSpPr/>
          <p:nvPr/>
        </p:nvSpPr>
        <p:spPr>
          <a:xfrm>
            <a:off x="65535" y="3780153"/>
            <a:ext cx="1035586" cy="875393"/>
          </a:xfrm>
          <a:prstGeom prst="roundRect">
            <a:avLst/>
          </a:prstGeom>
          <a:solidFill>
            <a:schemeClr val="accent5">
              <a:lumMod val="20000"/>
              <a:lumOff val="80000"/>
              <a:alpha val="51000"/>
            </a:schemeClr>
          </a:solidFill>
          <a:ln>
            <a:solidFill>
              <a:srgbClr val="99C0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Nhóm</a:t>
            </a:r>
            <a:r>
              <a:rPr lang="en-US" sz="2400" dirty="0">
                <a:solidFill>
                  <a:srgbClr val="002060"/>
                </a:solidFill>
              </a:rPr>
              <a:t> </a:t>
            </a:r>
          </a:p>
          <a:p>
            <a:pPr algn="ctr"/>
            <a:r>
              <a:rPr lang="en-US" sz="2400" dirty="0">
                <a:solidFill>
                  <a:srgbClr val="002060"/>
                </a:solidFill>
              </a:rPr>
              <a:t>3,6</a:t>
            </a:r>
            <a:endParaRPr lang="vi-VN" sz="2400" dirty="0">
              <a:solidFill>
                <a:srgbClr val="002060"/>
              </a:solidFill>
            </a:endParaRPr>
          </a:p>
        </p:txBody>
      </p:sp>
      <p:sp>
        <p:nvSpPr>
          <p:cNvPr id="2" name="Hình chữ nhật: Góc Tròn 1">
            <a:extLst>
              <a:ext uri="{FF2B5EF4-FFF2-40B4-BE49-F238E27FC236}">
                <a16:creationId xmlns:a16="http://schemas.microsoft.com/office/drawing/2014/main" id="{2C7E87A7-5535-52E5-E21B-6BF731DF05CC}"/>
              </a:ext>
            </a:extLst>
          </p:cNvPr>
          <p:cNvSpPr/>
          <p:nvPr/>
        </p:nvSpPr>
        <p:spPr>
          <a:xfrm>
            <a:off x="1194720" y="3533473"/>
            <a:ext cx="7836975" cy="1525126"/>
          </a:xfrm>
          <a:prstGeom prst="roundRect">
            <a:avLst/>
          </a:prstGeom>
          <a:solidFill>
            <a:schemeClr val="accent5">
              <a:lumMod val="20000"/>
              <a:lumOff val="80000"/>
              <a:alpha val="51000"/>
            </a:schemeClr>
          </a:solidFill>
          <a:ln>
            <a:solidFill>
              <a:srgbClr val="99C0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002060"/>
                </a:solidFill>
              </a:rPr>
              <a:t>     a. </a:t>
            </a:r>
            <a:r>
              <a:rPr lang="en-US" sz="2000" b="1" dirty="0" err="1">
                <a:solidFill>
                  <a:srgbClr val="002060"/>
                </a:solidFill>
                <a:latin typeface="Arial" panose="020B0604020202020204" pitchFamily="34" charset="0"/>
                <a:cs typeface="Arial" panose="020B0604020202020204" pitchFamily="34" charset="0"/>
              </a:rPr>
              <a:t>Nêu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a:t>
            </a:r>
            <a:r>
              <a:rPr lang="vi-VN" sz="2000" b="1" dirty="0">
                <a:solidFill>
                  <a:srgbClr val="002060"/>
                </a:solidFill>
                <a:latin typeface="Arial" panose="020B0604020202020204" pitchFamily="34" charset="0"/>
                <a:cs typeface="Arial" panose="020B0604020202020204" pitchFamily="34" charset="0"/>
              </a:rPr>
              <a:t> </a:t>
            </a:r>
            <a:r>
              <a:rPr lang="vi-VN" sz="2000" b="1" u="sng" dirty="0">
                <a:solidFill>
                  <a:srgbClr val="002060"/>
                </a:solidFill>
                <a:latin typeface="Arial" panose="020B0604020202020204" pitchFamily="34" charset="0"/>
                <a:cs typeface="Arial" panose="020B0604020202020204" pitchFamily="34" charset="0"/>
              </a:rPr>
              <a:t>giải pháp </a:t>
            </a:r>
            <a:r>
              <a:rPr lang="vi-VN" sz="2000" b="1" dirty="0">
                <a:solidFill>
                  <a:srgbClr val="002060"/>
                </a:solidFill>
                <a:latin typeface="Arial" panose="020B0604020202020204" pitchFamily="34" charset="0"/>
                <a:cs typeface="Arial" panose="020B0604020202020204" pitchFamily="34" charset="0"/>
              </a:rPr>
              <a:t>sử dụng hợp lí tài nguyên nước </a:t>
            </a:r>
            <a:endParaRPr lang="en-US" sz="2000" b="1" dirty="0">
              <a:solidFill>
                <a:srgbClr val="002060"/>
              </a:solidFill>
              <a:latin typeface="Arial" panose="020B0604020202020204" pitchFamily="34" charset="0"/>
              <a:cs typeface="Arial" panose="020B0604020202020204" pitchFamily="34" charset="0"/>
            </a:endParaRPr>
          </a:p>
          <a:p>
            <a:r>
              <a:rPr lang="en-US" sz="2000" b="1" dirty="0">
                <a:solidFill>
                  <a:srgbClr val="002060"/>
                </a:solidFill>
                <a:latin typeface="Arial" panose="020B0604020202020204" pitchFamily="34" charset="0"/>
                <a:cs typeface="Arial" panose="020B0604020202020204" pitchFamily="34" charset="0"/>
              </a:rPr>
              <a:t>    b. </a:t>
            </a:r>
            <a:r>
              <a:rPr lang="vi-VN" sz="2000" b="1" dirty="0">
                <a:solidFill>
                  <a:srgbClr val="002060"/>
                </a:solidFill>
                <a:latin typeface="Arial" panose="020B0604020202020204" pitchFamily="34" charset="0"/>
                <a:cs typeface="Arial" panose="020B0604020202020204" pitchFamily="34" charset="0"/>
              </a:rPr>
              <a:t>Nhóm hãy đề xuất một giải pháp sáng tạo (chưa có trong SGK) (áp dụng cho </a:t>
            </a:r>
            <a:r>
              <a:rPr lang="en-US" sz="2000" b="1" dirty="0" err="1">
                <a:solidFill>
                  <a:srgbClr val="002060"/>
                </a:solidFill>
                <a:latin typeface="Arial" panose="020B0604020202020204" pitchFamily="34" charset="0"/>
                <a:cs typeface="Arial" panose="020B0604020202020204" pitchFamily="34" charset="0"/>
              </a:rPr>
              <a:t>vùng</a:t>
            </a:r>
            <a:r>
              <a:rPr lang="en-US" sz="2000" b="1" dirty="0">
                <a:solidFill>
                  <a:srgbClr val="002060"/>
                </a:solidFill>
                <a:latin typeface="Arial" panose="020B0604020202020204" pitchFamily="34" charset="0"/>
                <a:cs typeface="Arial" panose="020B0604020202020204" pitchFamily="34" charset="0"/>
              </a:rPr>
              <a:t> </a:t>
            </a:r>
            <a:r>
              <a:rPr lang="vi-VN" sz="2000" b="1" dirty="0">
                <a:solidFill>
                  <a:srgbClr val="002060"/>
                </a:solidFill>
                <a:latin typeface="Arial" panose="020B0604020202020204" pitchFamily="34" charset="0"/>
                <a:cs typeface="Arial" panose="020B0604020202020204" pitchFamily="34" charset="0"/>
              </a:rPr>
              <a:t> Đồng bằng sông Cửu Long hoặc Đồng bằng sông Hồng)</a:t>
            </a:r>
          </a:p>
        </p:txBody>
      </p:sp>
      <p:sp>
        <p:nvSpPr>
          <p:cNvPr id="9" name="Hình chữ nhật: Góc Tròn 8">
            <a:extLst>
              <a:ext uri="{FF2B5EF4-FFF2-40B4-BE49-F238E27FC236}">
                <a16:creationId xmlns:a16="http://schemas.microsoft.com/office/drawing/2014/main" id="{0E474FD5-0688-DC6A-F97F-7A7358B41FDE}"/>
              </a:ext>
            </a:extLst>
          </p:cNvPr>
          <p:cNvSpPr/>
          <p:nvPr/>
        </p:nvSpPr>
        <p:spPr>
          <a:xfrm>
            <a:off x="1222841" y="1766402"/>
            <a:ext cx="7808854" cy="1574475"/>
          </a:xfrm>
          <a:prstGeom prst="roundRect">
            <a:avLst/>
          </a:prstGeom>
          <a:solidFill>
            <a:srgbClr val="FFC000">
              <a:alpha val="32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rPr>
              <a:t>        a.</a:t>
            </a:r>
            <a:r>
              <a:rPr lang="vi-VN" sz="2000" b="1" dirty="0">
                <a:solidFill>
                  <a:srgbClr val="C00000"/>
                </a:solidFill>
              </a:rPr>
              <a:t>Trình bày các </a:t>
            </a:r>
            <a:r>
              <a:rPr lang="vi-VN" sz="2000" b="1" u="sng" dirty="0">
                <a:solidFill>
                  <a:srgbClr val="C00000"/>
                </a:solidFill>
              </a:rPr>
              <a:t>nguyên nhân </a:t>
            </a:r>
            <a:r>
              <a:rPr lang="vi-VN" sz="2000" b="1" dirty="0">
                <a:solidFill>
                  <a:srgbClr val="C00000"/>
                </a:solidFill>
              </a:rPr>
              <a:t>dẫn đến sự suy giảm tài nguyên nước ở Việt Nam.</a:t>
            </a:r>
            <a:endParaRPr lang="en-US" sz="2000" b="1" dirty="0">
              <a:solidFill>
                <a:srgbClr val="C00000"/>
              </a:solidFill>
            </a:endParaRPr>
          </a:p>
          <a:p>
            <a:r>
              <a:rPr lang="en-US" sz="2000" b="1" dirty="0">
                <a:solidFill>
                  <a:srgbClr val="C00000"/>
                </a:solidFill>
              </a:rPr>
              <a:t>      b.</a:t>
            </a:r>
            <a:r>
              <a:rPr lang="vi-VN" sz="2000" b="1" dirty="0">
                <a:solidFill>
                  <a:srgbClr val="C00000"/>
                </a:solidFill>
              </a:rPr>
              <a:t> </a:t>
            </a:r>
            <a:r>
              <a:rPr lang="en-US" sz="2000" b="1" dirty="0">
                <a:solidFill>
                  <a:srgbClr val="C00000"/>
                </a:solidFill>
              </a:rPr>
              <a:t>T</a:t>
            </a:r>
            <a:r>
              <a:rPr lang="vi-VN" sz="2000" b="1" dirty="0">
                <a:solidFill>
                  <a:srgbClr val="C00000"/>
                </a:solidFill>
              </a:rPr>
              <a:t>heo em, nguyên nhân nào là khó kiểm soát nhất và cần sự hợp tác quốc tế để giải quyết? Tại sao?</a:t>
            </a:r>
          </a:p>
        </p:txBody>
      </p:sp>
      <p:sp>
        <p:nvSpPr>
          <p:cNvPr id="10" name="Hình chữ nhật: Góc Tròn 9">
            <a:extLst>
              <a:ext uri="{FF2B5EF4-FFF2-40B4-BE49-F238E27FC236}">
                <a16:creationId xmlns:a16="http://schemas.microsoft.com/office/drawing/2014/main" id="{68143DFE-7CC5-6673-96E4-38982DD01C80}"/>
              </a:ext>
            </a:extLst>
          </p:cNvPr>
          <p:cNvSpPr/>
          <p:nvPr/>
        </p:nvSpPr>
        <p:spPr>
          <a:xfrm>
            <a:off x="65535" y="1998226"/>
            <a:ext cx="1119831" cy="875393"/>
          </a:xfrm>
          <a:prstGeom prst="roundRect">
            <a:avLst/>
          </a:prstGeom>
          <a:solidFill>
            <a:srgbClr val="FFC000">
              <a:alpha val="32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rPr>
              <a:t>Nhóm</a:t>
            </a:r>
            <a:r>
              <a:rPr lang="en-US" sz="2400" dirty="0">
                <a:solidFill>
                  <a:schemeClr val="accent2">
                    <a:lumMod val="50000"/>
                  </a:schemeClr>
                </a:solidFill>
              </a:rPr>
              <a:t> </a:t>
            </a:r>
          </a:p>
          <a:p>
            <a:pPr algn="ctr"/>
            <a:r>
              <a:rPr lang="en-US" sz="2400" dirty="0">
                <a:solidFill>
                  <a:schemeClr val="accent2">
                    <a:lumMod val="50000"/>
                  </a:schemeClr>
                </a:solidFill>
              </a:rPr>
              <a:t>2,5</a:t>
            </a:r>
            <a:endParaRPr lang="vi-VN" sz="2400" dirty="0">
              <a:solidFill>
                <a:schemeClr val="accent2">
                  <a:lumMod val="50000"/>
                </a:schemeClr>
              </a:solidFill>
            </a:endParaRPr>
          </a:p>
        </p:txBody>
      </p:sp>
    </p:spTree>
    <p:extLst>
      <p:ext uri="{BB962C8B-B14F-4D97-AF65-F5344CB8AC3E}">
        <p14:creationId xmlns:p14="http://schemas.microsoft.com/office/powerpoint/2010/main" val="112803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43662A-EDCB-5B5E-A796-7B8B016EE77B}"/>
              </a:ext>
            </a:extLst>
          </p:cNvPr>
          <p:cNvSpPr/>
          <p:nvPr/>
        </p:nvSpPr>
        <p:spPr>
          <a:xfrm>
            <a:off x="4054206" y="253388"/>
            <a:ext cx="1377108" cy="900899"/>
          </a:xfrm>
          <a:prstGeom prst="roundRect">
            <a:avLst/>
          </a:prstGeom>
          <a:solidFill>
            <a:schemeClr val="accent6">
              <a:alpha val="2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rPr>
              <a:t>Nhóm</a:t>
            </a:r>
            <a:r>
              <a:rPr lang="en-US" sz="2400" dirty="0">
                <a:solidFill>
                  <a:schemeClr val="accent6">
                    <a:lumMod val="50000"/>
                  </a:schemeClr>
                </a:solidFill>
              </a:rPr>
              <a:t> </a:t>
            </a:r>
          </a:p>
          <a:p>
            <a:pPr algn="ctr"/>
            <a:r>
              <a:rPr lang="en-US" sz="2400" dirty="0">
                <a:solidFill>
                  <a:schemeClr val="accent6">
                    <a:lumMod val="50000"/>
                  </a:schemeClr>
                </a:solidFill>
              </a:rPr>
              <a:t>1,4</a:t>
            </a:r>
            <a:endParaRPr lang="vi-VN" sz="2400" dirty="0">
              <a:solidFill>
                <a:schemeClr val="accent6">
                  <a:lumMod val="50000"/>
                </a:schemeClr>
              </a:solidFill>
            </a:endParaRPr>
          </a:p>
        </p:txBody>
      </p:sp>
      <p:sp>
        <p:nvSpPr>
          <p:cNvPr id="2" name="Hình chữ nhật: Góc Tròn 1">
            <a:extLst>
              <a:ext uri="{FF2B5EF4-FFF2-40B4-BE49-F238E27FC236}">
                <a16:creationId xmlns:a16="http://schemas.microsoft.com/office/drawing/2014/main" id="{DE0E4930-1816-5A74-85C6-24EF394369AB}"/>
              </a:ext>
            </a:extLst>
          </p:cNvPr>
          <p:cNvSpPr/>
          <p:nvPr/>
        </p:nvSpPr>
        <p:spPr>
          <a:xfrm>
            <a:off x="621292" y="1509310"/>
            <a:ext cx="8225253" cy="2721167"/>
          </a:xfrm>
          <a:prstGeom prst="roundRect">
            <a:avLst/>
          </a:prstGeom>
          <a:solidFill>
            <a:schemeClr val="accent6">
              <a:alpha val="12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6">
                    <a:lumMod val="50000"/>
                  </a:schemeClr>
                </a:solidFill>
              </a:rPr>
              <a:t>    </a:t>
            </a:r>
            <a:r>
              <a:rPr lang="en-US" sz="2400" b="1" dirty="0">
                <a:solidFill>
                  <a:schemeClr val="accent6">
                    <a:lumMod val="50000"/>
                  </a:schemeClr>
                </a:solidFill>
                <a:latin typeface="Arial" panose="020B0604020202020204" pitchFamily="34" charset="0"/>
                <a:cs typeface="Arial" panose="020B0604020202020204" pitchFamily="34" charset="0"/>
              </a:rPr>
              <a:t>a.</a:t>
            </a:r>
            <a:r>
              <a:rPr lang="vi-VN" sz="2400" b="1" dirty="0">
                <a:solidFill>
                  <a:schemeClr val="accent6">
                    <a:lumMod val="50000"/>
                  </a:schemeClr>
                </a:solidFill>
                <a:latin typeface="Arial" panose="020B0604020202020204" pitchFamily="34" charset="0"/>
                <a:cs typeface="Arial" panose="020B0604020202020204" pitchFamily="34" charset="0"/>
              </a:rPr>
              <a:t>Tìm hiểu </a:t>
            </a:r>
            <a:r>
              <a:rPr lang="en-US" sz="2400" b="1" u="sng" dirty="0">
                <a:solidFill>
                  <a:schemeClr val="accent6">
                    <a:lumMod val="50000"/>
                  </a:schemeClr>
                </a:solidFill>
                <a:latin typeface="Arial" panose="020B0604020202020204" pitchFamily="34" charset="0"/>
                <a:cs typeface="Arial" panose="020B0604020202020204" pitchFamily="34" charset="0"/>
              </a:rPr>
              <a:t>b</a:t>
            </a:r>
            <a:r>
              <a:rPr lang="vi-VN" sz="2400" b="1" u="sng" dirty="0" err="1">
                <a:solidFill>
                  <a:schemeClr val="accent6">
                    <a:lumMod val="50000"/>
                  </a:schemeClr>
                </a:solidFill>
                <a:latin typeface="Arial" panose="020B0604020202020204" pitchFamily="34" charset="0"/>
                <a:cs typeface="Arial" panose="020B0604020202020204" pitchFamily="34" charset="0"/>
              </a:rPr>
              <a:t>iểu</a:t>
            </a:r>
            <a:r>
              <a:rPr lang="vi-VN" sz="2400" b="1" u="sng" dirty="0">
                <a:solidFill>
                  <a:schemeClr val="accent6">
                    <a:lumMod val="50000"/>
                  </a:schemeClr>
                </a:solidFill>
                <a:latin typeface="Arial" panose="020B0604020202020204" pitchFamily="34" charset="0"/>
                <a:cs typeface="Arial" panose="020B0604020202020204" pitchFamily="34" charset="0"/>
              </a:rPr>
              <a:t> hiện </a:t>
            </a:r>
            <a:r>
              <a:rPr lang="vi-VN" sz="2400" b="1" dirty="0">
                <a:solidFill>
                  <a:schemeClr val="accent6">
                    <a:lumMod val="50000"/>
                  </a:schemeClr>
                </a:solidFill>
                <a:latin typeface="Arial" panose="020B0604020202020204" pitchFamily="34" charset="0"/>
                <a:cs typeface="Arial" panose="020B0604020202020204" pitchFamily="34" charset="0"/>
              </a:rPr>
              <a:t>suy giảm tài nguyên nước</a:t>
            </a:r>
            <a:r>
              <a:rPr lang="en-US" sz="2400" b="1" dirty="0">
                <a:solidFill>
                  <a:schemeClr val="accent6">
                    <a:lumMod val="50000"/>
                  </a:schemeClr>
                </a:solidFill>
                <a:latin typeface="Arial" panose="020B0604020202020204" pitchFamily="34" charset="0"/>
                <a:cs typeface="Arial" panose="020B0604020202020204" pitchFamily="34" charset="0"/>
              </a:rPr>
              <a:t>. </a:t>
            </a:r>
          </a:p>
          <a:p>
            <a:r>
              <a:rPr lang="en-US" sz="2400" b="1" dirty="0">
                <a:solidFill>
                  <a:schemeClr val="accent6">
                    <a:lumMod val="50000"/>
                  </a:schemeClr>
                </a:solidFill>
                <a:latin typeface="Arial" panose="020B0604020202020204" pitchFamily="34" charset="0"/>
                <a:cs typeface="Arial" panose="020B0604020202020204" pitchFamily="34" charset="0"/>
              </a:rPr>
              <a:t>    b. </a:t>
            </a:r>
            <a:r>
              <a:rPr lang="en-US" sz="2400" b="1" dirty="0" err="1">
                <a:solidFill>
                  <a:schemeClr val="accent6">
                    <a:lumMod val="50000"/>
                  </a:schemeClr>
                </a:solidFill>
                <a:latin typeface="Arial" panose="020B0604020202020204" pitchFamily="34" charset="0"/>
                <a:cs typeface="Arial" panose="020B0604020202020204" pitchFamily="34" charset="0"/>
              </a:rPr>
              <a:t>Lấy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ví</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dụ</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cụ</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thể</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về</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tình</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trạng</a:t>
            </a:r>
            <a:r>
              <a:rPr lang="en-US" sz="2400" b="1" dirty="0">
                <a:solidFill>
                  <a:schemeClr val="accent6">
                    <a:lumMod val="50000"/>
                  </a:schemeClr>
                </a:solidFill>
                <a:latin typeface="Arial" panose="020B0604020202020204" pitchFamily="34" charset="0"/>
                <a:cs typeface="Arial" panose="020B0604020202020204" pitchFamily="34" charset="0"/>
              </a:rPr>
              <a:t> ô </a:t>
            </a:r>
            <a:r>
              <a:rPr lang="en-US" sz="2400" b="1" dirty="0" err="1">
                <a:solidFill>
                  <a:schemeClr val="accent6">
                    <a:lumMod val="50000"/>
                  </a:schemeClr>
                </a:solidFill>
                <a:latin typeface="Arial" panose="020B0604020202020204" pitchFamily="34" charset="0"/>
                <a:cs typeface="Arial" panose="020B0604020202020204" pitchFamily="34" charset="0"/>
              </a:rPr>
              <a:t>nhiễm</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hoặc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cạn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kiệt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nguồn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nước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nơi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em</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sống</a:t>
            </a:r>
            <a:r>
              <a:rPr lang="en-US" sz="2400" b="1" dirty="0">
                <a:solidFill>
                  <a:schemeClr val="accent6">
                    <a:lumMod val="50000"/>
                  </a:schemeClr>
                </a:solidFill>
                <a:latin typeface="Arial" panose="020B0604020202020204" pitchFamily="34" charset="0"/>
                <a:cs typeface="Arial" panose="020B0604020202020204" pitchFamily="34" charset="0"/>
              </a:rPr>
              <a:t>.</a:t>
            </a:r>
          </a:p>
          <a:p>
            <a:r>
              <a:rPr lang="en-US" sz="2400" b="1" dirty="0">
                <a:solidFill>
                  <a:schemeClr val="accent6">
                    <a:lumMod val="50000"/>
                  </a:schemeClr>
                </a:solidFill>
                <a:latin typeface="Arial" panose="020B0604020202020204" pitchFamily="34" charset="0"/>
                <a:cs typeface="Arial" panose="020B0604020202020204" pitchFamily="34" charset="0"/>
              </a:rPr>
              <a:t>c. </a:t>
            </a:r>
            <a:r>
              <a:rPr lang="en-US" sz="2400" b="1" dirty="0" err="1">
                <a:solidFill>
                  <a:schemeClr val="accent6">
                    <a:lumMod val="50000"/>
                  </a:schemeClr>
                </a:solidFill>
                <a:latin typeface="Arial" panose="020B0604020202020204" pitchFamily="34" charset="0"/>
                <a:cs typeface="Arial" panose="020B0604020202020204" pitchFamily="34" charset="0"/>
              </a:rPr>
              <a:t>Việc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thiếu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nước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sạch</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ảnh</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hưởng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như</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thế</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nào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đến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đời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sống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và</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sản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xuất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người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dân</a:t>
            </a:r>
            <a:r>
              <a:rPr lang="en-US" sz="2400" b="1" dirty="0">
                <a:solidFill>
                  <a:schemeClr val="accent6">
                    <a:lumMod val="50000"/>
                  </a:schemeClr>
                </a:solidFill>
                <a:latin typeface="Arial" panose="020B0604020202020204" pitchFamily="34" charset="0"/>
                <a:cs typeface="Arial" panose="020B0604020202020204" pitchFamily="34" charset="0"/>
              </a:rPr>
              <a:t>.</a:t>
            </a:r>
            <a:endParaRPr lang="vi-VN" sz="24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89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CFA9D0EE-504F-3622-F23D-B0F797EBD6BC}"/>
              </a:ext>
            </a:extLst>
          </p:cNvPr>
          <p:cNvSpPr/>
          <p:nvPr/>
        </p:nvSpPr>
        <p:spPr>
          <a:xfrm>
            <a:off x="264402" y="855807"/>
            <a:ext cx="8416888" cy="483862"/>
          </a:xfrm>
          <a:prstGeom prst="roundRect">
            <a:avLst>
              <a:gd name="adj" fmla="val 1050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dirty="0">
                <a:solidFill>
                  <a:srgbClr val="000000"/>
                </a:solidFill>
                <a:latin typeface="Arial" panose="020B0604020202020204" pitchFamily="34" charset="0"/>
                <a:cs typeface="Arial" panose="020B0604020202020204" pitchFamily="34" charset="0"/>
              </a:rPr>
              <a:t>Nguồn nước mặt</a:t>
            </a:r>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đang bị </a:t>
            </a:r>
            <a:r>
              <a:rPr lang="vi-VN" sz="2400" dirty="0">
                <a:solidFill>
                  <a:srgbClr val="FF0000"/>
                </a:solidFill>
                <a:latin typeface="Arial" panose="020B0604020202020204" pitchFamily="34" charset="0"/>
                <a:cs typeface="Arial" panose="020B0604020202020204" pitchFamily="34" charset="0"/>
              </a:rPr>
              <a:t>suy giảm và ô nhiễm</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5" name="Rectangle: Rounded Corners 15">
            <a:extLst>
              <a:ext uri="{FF2B5EF4-FFF2-40B4-BE49-F238E27FC236}">
                <a16:creationId xmlns:a16="http://schemas.microsoft.com/office/drawing/2014/main" id="{8EAFD7B6-5EA9-7302-A897-6321FDD6BE42}"/>
              </a:ext>
            </a:extLst>
          </p:cNvPr>
          <p:cNvSpPr/>
          <p:nvPr/>
        </p:nvSpPr>
        <p:spPr>
          <a:xfrm>
            <a:off x="264402" y="1583748"/>
            <a:ext cx="8416888" cy="641660"/>
          </a:xfrm>
          <a:prstGeom prst="roundRect">
            <a:avLst>
              <a:gd name="adj" fmla="val 1050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dirty="0">
                <a:solidFill>
                  <a:srgbClr val="000000"/>
                </a:solidFill>
                <a:latin typeface="Arial" panose="020B0604020202020204" pitchFamily="34" charset="0"/>
                <a:cs typeface="Arial" panose="020B0604020202020204" pitchFamily="34" charset="0"/>
              </a:rPr>
              <a:t>Nguồn nước ngầm </a:t>
            </a:r>
            <a:r>
              <a:rPr lang="vi-VN" sz="2400" dirty="0">
                <a:solidFill>
                  <a:srgbClr val="FF0000"/>
                </a:solidFill>
                <a:latin typeface="Arial" panose="020B0604020202020204" pitchFamily="34" charset="0"/>
                <a:cs typeface="Arial" panose="020B0604020202020204" pitchFamily="34" charset="0"/>
              </a:rPr>
              <a:t>hạ thấp đáng kể</a:t>
            </a:r>
            <a:r>
              <a:rPr lang="vi-VN" sz="2400" dirty="0">
                <a:solidFill>
                  <a:srgbClr val="000000"/>
                </a:solidFill>
                <a:latin typeface="Arial" panose="020B0604020202020204" pitchFamily="34" charset="0"/>
                <a:cs typeface="Arial" panose="020B0604020202020204" pitchFamily="34" charset="0"/>
              </a:rPr>
              <a:t>. </a:t>
            </a:r>
          </a:p>
        </p:txBody>
      </p:sp>
      <p:sp>
        <p:nvSpPr>
          <p:cNvPr id="6" name="Rectangle: Rounded Corners 18">
            <a:extLst>
              <a:ext uri="{FF2B5EF4-FFF2-40B4-BE49-F238E27FC236}">
                <a16:creationId xmlns:a16="http://schemas.microsoft.com/office/drawing/2014/main" id="{30E0863A-1458-32D2-75E1-225F441859BC}"/>
              </a:ext>
            </a:extLst>
          </p:cNvPr>
          <p:cNvSpPr/>
          <p:nvPr/>
        </p:nvSpPr>
        <p:spPr>
          <a:xfrm>
            <a:off x="264403" y="2469487"/>
            <a:ext cx="8416887" cy="905673"/>
          </a:xfrm>
          <a:prstGeom prst="roundRect">
            <a:avLst>
              <a:gd name="adj" fmla="val 1050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400" dirty="0">
                <a:solidFill>
                  <a:srgbClr val="000000"/>
                </a:solidFill>
                <a:latin typeface="Arial" panose="020B0604020202020204" pitchFamily="34" charset="0"/>
                <a:cs typeface="Arial" panose="020B0604020202020204" pitchFamily="34" charset="0"/>
              </a:rPr>
              <a:t>T</a:t>
            </a:r>
            <a:r>
              <a:rPr lang="vi-VN" sz="2400" dirty="0">
                <a:solidFill>
                  <a:srgbClr val="000000"/>
                </a:solidFill>
                <a:latin typeface="Arial" panose="020B0604020202020204" pitchFamily="34" charset="0"/>
                <a:cs typeface="Arial" panose="020B0604020202020204" pitchFamily="34" charset="0"/>
              </a:rPr>
              <a:t>ình trạng </a:t>
            </a:r>
            <a:r>
              <a:rPr lang="vi-VN" sz="2400" dirty="0">
                <a:solidFill>
                  <a:srgbClr val="FF0000"/>
                </a:solidFill>
                <a:latin typeface="Arial" panose="020B0604020202020204" pitchFamily="34" charset="0"/>
                <a:cs typeface="Arial" panose="020B0604020202020204" pitchFamily="34" charset="0"/>
              </a:rPr>
              <a:t>thiếu nước ngọt vào mùa khô</a:t>
            </a:r>
            <a:r>
              <a:rPr lang="en-US" sz="2400" dirty="0">
                <a:solidFill>
                  <a:srgbClr val="FF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t>
            </a:r>
            <a:r>
              <a:rPr lang="en-US" sz="2400" dirty="0" err="1">
                <a:solidFill>
                  <a:srgbClr val="000000"/>
                </a:solidFill>
                <a:latin typeface="Arial" panose="020B0604020202020204" pitchFamily="34" charset="0"/>
                <a:cs typeface="Arial" panose="020B0604020202020204" pitchFamily="34" charset="0"/>
              </a:rPr>
              <a:t>đặc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biệt</a:t>
            </a:r>
            <a:r>
              <a:rPr lang="en-US" sz="2400" dirty="0">
                <a:solidFill>
                  <a:srgbClr val="000000"/>
                </a:solidFill>
                <a:latin typeface="Arial" panose="020B0604020202020204" pitchFamily="34" charset="0"/>
                <a:cs typeface="Arial" panose="020B0604020202020204" pitchFamily="34" charset="0"/>
              </a:rPr>
              <a:t> ở </a:t>
            </a:r>
            <a:r>
              <a:rPr lang="en-US" sz="2400" dirty="0" err="1">
                <a:solidFill>
                  <a:srgbClr val="000000"/>
                </a:solidFill>
                <a:latin typeface="Arial" panose="020B0604020202020204" pitchFamily="34" charset="0"/>
                <a:cs typeface="Arial" panose="020B0604020202020204" pitchFamily="34" charset="0"/>
              </a:rPr>
              <a:t>khu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vực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đồng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bằng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sông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Cửu</a:t>
            </a:r>
            <a:r>
              <a:rPr lang="en-US" sz="2400" dirty="0">
                <a:solidFill>
                  <a:srgbClr val="000000"/>
                </a:solidFill>
                <a:latin typeface="Arial" panose="020B0604020202020204" pitchFamily="34" charset="0"/>
                <a:cs typeface="Arial" panose="020B0604020202020204" pitchFamily="34" charset="0"/>
              </a:rPr>
              <a:t> Long).</a:t>
            </a:r>
            <a:endParaRPr lang="vi-VN" sz="2400" dirty="0">
              <a:solidFill>
                <a:srgbClr val="000000"/>
              </a:solidFill>
              <a:latin typeface="Arial" panose="020B0604020202020204" pitchFamily="34" charset="0"/>
              <a:cs typeface="Arial" panose="020B0604020202020204" pitchFamily="34" charset="0"/>
            </a:endParaRPr>
          </a:p>
        </p:txBody>
      </p:sp>
      <p:sp>
        <p:nvSpPr>
          <p:cNvPr id="7" name="Hình chữ nhật: Góc Tròn 6">
            <a:extLst>
              <a:ext uri="{FF2B5EF4-FFF2-40B4-BE49-F238E27FC236}">
                <a16:creationId xmlns:a16="http://schemas.microsoft.com/office/drawing/2014/main" id="{2829A2C6-2F6B-860A-0DCF-32D62F8B8C27}"/>
              </a:ext>
            </a:extLst>
          </p:cNvPr>
          <p:cNvSpPr/>
          <p:nvPr/>
        </p:nvSpPr>
        <p:spPr>
          <a:xfrm>
            <a:off x="5029200" y="157610"/>
            <a:ext cx="2743200" cy="48386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Arial" panose="020B0604020202020204" pitchFamily="34" charset="0"/>
                <a:cs typeface="Arial" panose="020B0604020202020204" pitchFamily="34" charset="0"/>
              </a:rPr>
              <a:t>a.Thực</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trạng</a:t>
            </a:r>
            <a:r>
              <a:rPr lang="en-US" sz="3200" dirty="0">
                <a:solidFill>
                  <a:srgbClr val="7030A0"/>
                </a:solidFill>
                <a:latin typeface="Arial" panose="020B0604020202020204" pitchFamily="34" charset="0"/>
                <a:cs typeface="Arial" panose="020B0604020202020204" pitchFamily="34" charset="0"/>
              </a:rPr>
              <a:t> </a:t>
            </a:r>
            <a:endParaRPr lang="vi-VN" sz="3200" dirty="0">
              <a:solidFill>
                <a:srgbClr val="7030A0"/>
              </a:solidFill>
              <a:latin typeface="Arial" panose="020B060402020202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1FB10881-5767-9329-46D3-95E9E3CF5F25}"/>
              </a:ext>
            </a:extLst>
          </p:cNvPr>
          <p:cNvSpPr txBox="1"/>
          <p:nvPr/>
        </p:nvSpPr>
        <p:spPr>
          <a:xfrm>
            <a:off x="352539" y="3803832"/>
            <a:ext cx="8648241" cy="672620"/>
          </a:xfrm>
          <a:prstGeom prst="rect">
            <a:avLst/>
          </a:prstGeom>
          <a:noFill/>
        </p:spPr>
        <p:txBody>
          <a:bodyPr wrap="square">
            <a:spAutoFit/>
          </a:bodyPr>
          <a:lstStyle/>
          <a:p>
            <a:pPr lvl="0" algn="just">
              <a:lnSpc>
                <a:spcPct val="150000"/>
              </a:lnSpc>
            </a:pPr>
            <a:r>
              <a:rPr lang="en-US" sz="2800" dirty="0">
                <a:solidFill>
                  <a:srgbClr val="FF0000"/>
                </a:solidFill>
                <a:latin typeface="Aptos" panose="020B0004020202020204" pitchFamily="34" charset="0"/>
                <a:cs typeface="Arial" panose="020B0604020202020204" pitchFamily="34" charset="0"/>
              </a:rPr>
              <a:t>→</a:t>
            </a:r>
            <a:r>
              <a:rPr lang="en-US" sz="2800" dirty="0" err="1">
                <a:solidFill>
                  <a:srgbClr val="FF0000"/>
                </a:solidFill>
                <a:latin typeface="Aptos" panose="020B0004020202020204" pitchFamily="34" charset="0"/>
                <a:cs typeface="Arial" panose="020B0604020202020204" pitchFamily="34" charset="0"/>
              </a:rPr>
              <a:t>suy</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ptos" panose="020B0004020202020204" pitchFamily="34" charset="0"/>
                <a:cs typeface="Arial" panose="020B0604020202020204" pitchFamily="34" charset="0"/>
              </a:rPr>
              <a:t>giảm</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ptos" panose="020B0004020202020204" pitchFamily="34" charset="0"/>
                <a:cs typeface="Arial" panose="020B0604020202020204" pitchFamily="34" charset="0"/>
              </a:rPr>
              <a:t>tài</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ptos" panose="020B0004020202020204" pitchFamily="34" charset="0"/>
                <a:cs typeface="Arial" panose="020B0604020202020204" pitchFamily="34" charset="0"/>
              </a:rPr>
              <a:t>nguyên</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ptos" panose="020B0004020202020204" pitchFamily="34" charset="0"/>
                <a:cs typeface="Arial" panose="020B0604020202020204" pitchFamily="34" charset="0"/>
              </a:rPr>
              <a:t>nước</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ptos" panose="020B0004020202020204" pitchFamily="34" charset="0"/>
                <a:cs typeface="Arial" panose="020B0604020202020204" pitchFamily="34" charset="0"/>
              </a:rPr>
              <a:t>là</a:t>
            </a:r>
            <a:r>
              <a:rPr lang="en-US" sz="2800" dirty="0">
                <a:solidFill>
                  <a:srgbClr val="FF0000"/>
                </a:solidFill>
                <a:latin typeface="Aptos" panose="020B00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vấn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đề</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đáng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động</a:t>
            </a:r>
            <a:endParaRPr lang="vi-VN" sz="2800" dirty="0">
              <a:solidFill>
                <a:srgbClr val="FF0000"/>
              </a:solidFill>
              <a:latin typeface="Arial" panose="020B060402020202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5B3C9D45-2D7A-F622-4797-D4267DD65C67}"/>
              </a:ext>
            </a:extLst>
          </p:cNvPr>
          <p:cNvSpPr txBox="1"/>
          <p:nvPr/>
        </p:nvSpPr>
        <p:spPr>
          <a:xfrm>
            <a:off x="489928" y="95202"/>
            <a:ext cx="4082072" cy="584775"/>
          </a:xfrm>
          <a:prstGeom prst="rect">
            <a:avLst/>
          </a:prstGeom>
          <a:noFill/>
          <a:ln>
            <a:solidFill>
              <a:schemeClr val="accent1"/>
            </a:solidFill>
          </a:ln>
        </p:spPr>
        <p:txBody>
          <a:bodyPr wrap="square" rtlCol="0">
            <a:spAutoFit/>
          </a:bodyPr>
          <a:lstStyle/>
          <a:p>
            <a:pPr algn="ctr"/>
            <a:r>
              <a:rPr lang="en-US" sz="3200" b="1" dirty="0">
                <a:solidFill>
                  <a:srgbClr val="00B0F0"/>
                </a:solidFill>
                <a:latin typeface="Arial" panose="020B0604020202020204" pitchFamily="34" charset="0"/>
                <a:cs typeface="Arial" panose="020B0604020202020204" pitchFamily="34" charset="0"/>
              </a:rPr>
              <a:t>3.Tài </a:t>
            </a:r>
            <a:r>
              <a:rPr lang="en-US" sz="3200" b="1" dirty="0" err="1">
                <a:solidFill>
                  <a:srgbClr val="00B0F0"/>
                </a:solidFill>
                <a:latin typeface="Arial" panose="020B0604020202020204" pitchFamily="34" charset="0"/>
                <a:cs typeface="Arial" panose="020B0604020202020204" pitchFamily="34" charset="0"/>
              </a:rPr>
              <a:t>nguyên</a:t>
            </a:r>
            <a:r>
              <a:rPr lang="en-US" sz="3200" b="1" dirty="0">
                <a:solidFill>
                  <a:srgbClr val="00B0F0"/>
                </a:solidFill>
                <a:latin typeface="Arial" panose="020B0604020202020204" pitchFamily="34" charset="0"/>
                <a:cs typeface="Arial" panose="020B0604020202020204" pitchFamily="34" charset="0"/>
              </a:rPr>
              <a:t> </a:t>
            </a:r>
            <a:r>
              <a:rPr lang="en-US" sz="3200" b="1" dirty="0" err="1">
                <a:solidFill>
                  <a:srgbClr val="00B0F0"/>
                </a:solidFill>
                <a:latin typeface="Arial" panose="020B0604020202020204" pitchFamily="34" charset="0"/>
                <a:cs typeface="Arial" panose="020B0604020202020204" pitchFamily="34" charset="0"/>
              </a:rPr>
              <a:t>nước</a:t>
            </a:r>
            <a:endParaRPr lang="vi-VN" sz="32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18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ình Định- Báo động đỏ ô nhiễm tại sông Dinh">
            <a:hlinkClick r:id="" action="ppaction://media"/>
            <a:extLst>
              <a:ext uri="{FF2B5EF4-FFF2-40B4-BE49-F238E27FC236}">
                <a16:creationId xmlns:a16="http://schemas.microsoft.com/office/drawing/2014/main" id="{BBDCDC0B-CBAD-E2D1-C1A1-DDEB88AFABF3}"/>
              </a:ext>
            </a:extLst>
          </p:cNvPr>
          <p:cNvPicPr>
            <a:picLocks noChangeAspect="1"/>
          </p:cNvPicPr>
          <p:nvPr>
            <a:videoFile r:link="rId1"/>
            <p:extLst>
              <p:ext uri="{DAA4B4D4-6D71-4841-9C94-3DE7FCFB9230}">
                <p14:media xmlns:p14="http://schemas.microsoft.com/office/powerpoint/2010/main" r:embed="rId2">
                  <p14:trim st="3000" end="7580"/>
                </p14:media>
              </p:ext>
            </p:extLst>
          </p:nvPr>
        </p:nvPicPr>
        <p:blipFill>
          <a:blip r:embed="rId4"/>
          <a:stretch>
            <a:fillRect/>
          </a:stretch>
        </p:blipFill>
        <p:spPr>
          <a:xfrm>
            <a:off x="98425" y="98425"/>
            <a:ext cx="9144000" cy="5143500"/>
          </a:xfrm>
          <a:prstGeom prst="rect">
            <a:avLst/>
          </a:prstGeom>
        </p:spPr>
      </p:pic>
    </p:spTree>
    <p:extLst>
      <p:ext uri="{BB962C8B-B14F-4D97-AF65-F5344CB8AC3E}">
        <p14:creationId xmlns:p14="http://schemas.microsoft.com/office/powerpoint/2010/main" val="3796751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a:extLst>
              <a:ext uri="{FF2B5EF4-FFF2-40B4-BE49-F238E27FC236}">
                <a16:creationId xmlns:a16="http://schemas.microsoft.com/office/drawing/2014/main" id="{6C61EA59-702C-E18C-4F44-6C865CE8AA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8" t="62"/>
          <a:stretch>
            <a:fillRect/>
          </a:stretch>
        </p:blipFill>
        <p:spPr bwMode="auto">
          <a:xfrm>
            <a:off x="4448694" y="60748"/>
            <a:ext cx="4647847" cy="4461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1AEEA8E-5D84-AE92-3E0C-695E0A456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16"/>
            <a:ext cx="4211957" cy="2472734"/>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26455EAB-BE0C-C052-4EA9-A6BB086590A8}"/>
              </a:ext>
            </a:extLst>
          </p:cNvPr>
          <p:cNvSpPr txBox="1"/>
          <p:nvPr/>
        </p:nvSpPr>
        <p:spPr>
          <a:xfrm>
            <a:off x="0" y="99016"/>
            <a:ext cx="4211956" cy="461665"/>
          </a:xfrm>
          <a:prstGeom prst="rect">
            <a:avLst/>
          </a:prstGeom>
          <a:solidFill>
            <a:schemeClr val="bg1"/>
          </a:solidFill>
        </p:spPr>
        <p:txBody>
          <a:bodyPr wrap="square" rtlCol="0">
            <a:spAutoFit/>
          </a:bodyPr>
          <a:lstStyle/>
          <a:p>
            <a:pPr algn="ctr"/>
            <a:r>
              <a:rPr lang="en-US" sz="2400" dirty="0" err="1"/>
              <a:t>Thiếu</a:t>
            </a:r>
            <a:r>
              <a:rPr lang="en-US" sz="2400" dirty="0"/>
              <a:t> </a:t>
            </a:r>
            <a:r>
              <a:rPr lang="en-US" sz="2400" dirty="0" err="1"/>
              <a:t>nước</a:t>
            </a:r>
            <a:r>
              <a:rPr lang="en-US" sz="2400" dirty="0"/>
              <a:t> </a:t>
            </a:r>
            <a:r>
              <a:rPr lang="en-US" sz="2400" dirty="0" err="1"/>
              <a:t>vào</a:t>
            </a:r>
            <a:r>
              <a:rPr lang="en-US" sz="2400" dirty="0"/>
              <a:t> </a:t>
            </a:r>
            <a:r>
              <a:rPr lang="en-US" sz="2400" dirty="0" err="1"/>
              <a:t>mùa</a:t>
            </a:r>
            <a:r>
              <a:rPr lang="en-US" sz="2400" dirty="0"/>
              <a:t> </a:t>
            </a:r>
            <a:r>
              <a:rPr lang="en-US" sz="2400" dirty="0" err="1"/>
              <a:t>khô</a:t>
            </a:r>
            <a:endParaRPr lang="vi-VN" sz="2400" dirty="0"/>
          </a:p>
        </p:txBody>
      </p:sp>
      <p:pic>
        <p:nvPicPr>
          <p:cNvPr id="1026" name="Picture 2" descr="ĐBSCL hứng chịu đợt xâm nhập mặn nặng nhất từ đầu mùa khô 2024 - 2025 đến nay. Ảnh minh họa">
            <a:extLst>
              <a:ext uri="{FF2B5EF4-FFF2-40B4-BE49-F238E27FC236}">
                <a16:creationId xmlns:a16="http://schemas.microsoft.com/office/drawing/2014/main" id="{FACCD42D-D93A-DF7F-6DFC-F30FC14BC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07" y="2702132"/>
            <a:ext cx="4056449" cy="234235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C0D0D168-EF82-3C14-4871-37C70A1ADCE2}"/>
              </a:ext>
            </a:extLst>
          </p:cNvPr>
          <p:cNvSpPr txBox="1"/>
          <p:nvPr/>
        </p:nvSpPr>
        <p:spPr>
          <a:xfrm>
            <a:off x="4401240" y="4522715"/>
            <a:ext cx="4742760" cy="707886"/>
          </a:xfrm>
          <a:prstGeom prst="rect">
            <a:avLst/>
          </a:prstGeom>
          <a:noFill/>
        </p:spPr>
        <p:txBody>
          <a:bodyPr wrap="square">
            <a:spAutoFit/>
          </a:bodyPr>
          <a:lstStyle/>
          <a:p>
            <a:r>
              <a:rPr lang="vi-VN" sz="2000" i="0" dirty="0">
                <a:solidFill>
                  <a:srgbClr val="222222"/>
                </a:solidFill>
                <a:effectLst/>
                <a:latin typeface="+mn-lt"/>
              </a:rPr>
              <a:t>ĐBSCL thiệt hại hơn 70.000 tỷ đồng mỗi năm</a:t>
            </a:r>
            <a:r>
              <a:rPr lang="en-US" sz="2000" i="0" dirty="0">
                <a:solidFill>
                  <a:srgbClr val="222222"/>
                </a:solidFill>
                <a:effectLst/>
                <a:latin typeface="+mn-lt"/>
              </a:rPr>
              <a:t> </a:t>
            </a:r>
            <a:r>
              <a:rPr lang="vi-VN" sz="2000" dirty="0">
                <a:latin typeface="+mn-lt"/>
              </a:rPr>
              <a:t>giai đoạn 2020-2023</a:t>
            </a:r>
            <a:endParaRPr lang="vi-VN" sz="2000" i="0" dirty="0">
              <a:solidFill>
                <a:srgbClr val="222222"/>
              </a:solidFill>
              <a:effectLst/>
              <a:latin typeface="+mn-lt"/>
            </a:endParaRPr>
          </a:p>
        </p:txBody>
      </p:sp>
    </p:spTree>
    <p:extLst>
      <p:ext uri="{BB962C8B-B14F-4D97-AF65-F5344CB8AC3E}">
        <p14:creationId xmlns:p14="http://schemas.microsoft.com/office/powerpoint/2010/main" val="3624824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1272"/>
                                        </p:tgtEl>
                                        <p:attrNameLst>
                                          <p:attrName>style.visibility</p:attrName>
                                        </p:attrNameLst>
                                      </p:cBhvr>
                                      <p:to>
                                        <p:strVal val="visible"/>
                                      </p:to>
                                    </p:set>
                                    <p:animEffect transition="in" filter="wipe(down)">
                                      <p:cBhvr>
                                        <p:cTn id="18" dur="500"/>
                                        <p:tgtEl>
                                          <p:spTgt spid="1127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Chủ đề Office 2013 – 2022">
  <a:themeElements>
    <a:clrScheme name="Chủ đề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TotalTime>
  <Words>1848</Words>
  <Application>Microsoft Office PowerPoint</Application>
  <PresentationFormat>Trình chiếu Trên màn hình (16:9)</PresentationFormat>
  <Paragraphs>130</Paragraphs>
  <Slides>26</Slides>
  <Notes>11</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26</vt:i4>
      </vt:variant>
    </vt:vector>
  </HeadingPairs>
  <TitlesOfParts>
    <vt:vector size="36" baseType="lpstr">
      <vt:lpstr>Aptos</vt:lpstr>
      <vt:lpstr>#9Slide03 AllRoundGothic</vt:lpstr>
      <vt:lpstr>#9Slide03 Arima Madurai Black</vt:lpstr>
      <vt:lpstr>#9Slide03 Oswald Light</vt:lpstr>
      <vt:lpstr>Calibri</vt:lpstr>
      <vt:lpstr>Arial</vt:lpstr>
      <vt:lpstr>Aptos Black</vt:lpstr>
      <vt:lpstr>Times New Roman</vt:lpstr>
      <vt:lpstr>Calibri Light</vt:lpstr>
      <vt:lpstr>Chủ đề Office 2013 – 2022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Windows 10</cp:lastModifiedBy>
  <cp:revision>33</cp:revision>
  <cp:lastPrinted>2025-10-10T23:08:40Z</cp:lastPrinted>
  <dcterms:modified xsi:type="dcterms:W3CDTF">2025-10-16T13:10:33Z</dcterms:modified>
</cp:coreProperties>
</file>