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4" r:id="rId2"/>
    <p:sldMasterId id="2147483686" r:id="rId3"/>
  </p:sldMasterIdLst>
  <p:notesMasterIdLst>
    <p:notesMasterId r:id="rId35"/>
  </p:notesMasterIdLst>
  <p:sldIdLst>
    <p:sldId id="354" r:id="rId4"/>
    <p:sldId id="355" r:id="rId5"/>
    <p:sldId id="270" r:id="rId6"/>
    <p:sldId id="265" r:id="rId7"/>
    <p:sldId id="258" r:id="rId8"/>
    <p:sldId id="280" r:id="rId9"/>
    <p:sldId id="357" r:id="rId10"/>
    <p:sldId id="287" r:id="rId11"/>
    <p:sldId id="268" r:id="rId12"/>
    <p:sldId id="286" r:id="rId13"/>
    <p:sldId id="360" r:id="rId14"/>
    <p:sldId id="260" r:id="rId15"/>
    <p:sldId id="882" r:id="rId16"/>
    <p:sldId id="281" r:id="rId17"/>
    <p:sldId id="883" r:id="rId18"/>
    <p:sldId id="363" r:id="rId19"/>
    <p:sldId id="295" r:id="rId20"/>
    <p:sldId id="276" r:id="rId21"/>
    <p:sldId id="344" r:id="rId22"/>
    <p:sldId id="343" r:id="rId23"/>
    <p:sldId id="885" r:id="rId24"/>
    <p:sldId id="886" r:id="rId25"/>
    <p:sldId id="873" r:id="rId26"/>
    <p:sldId id="874" r:id="rId27"/>
    <p:sldId id="370" r:id="rId28"/>
    <p:sldId id="878" r:id="rId29"/>
    <p:sldId id="879" r:id="rId30"/>
    <p:sldId id="337" r:id="rId31"/>
    <p:sldId id="368" r:id="rId32"/>
    <p:sldId id="371" r:id="rId33"/>
    <p:sldId id="261" r:id="rId34"/>
  </p:sldIdLst>
  <p:sldSz cx="18288000" cy="10287000"/>
  <p:notesSz cx="6858000" cy="9144000"/>
  <p:embeddedFontLs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347"/>
    <a:srgbClr val="FFFFCC"/>
    <a:srgbClr val="FFFF99"/>
    <a:srgbClr val="9AD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1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FE8F4-F68A-47EB-BF17-1A7362961D94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555CC-C205-44C7-902C-1A398AB80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7201FA44-6C1C-1AE6-AB91-033AC5AC06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46138D23-C994-4119-19AA-CC7EDD66AE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  <a:p>
            <a:pPr eaLnBrk="1" hangingPunct="1">
              <a:spcBef>
                <a:spcPct val="0"/>
              </a:spcBef>
            </a:pPr>
            <a:r>
              <a:rPr lang="en-US" altLang="en-US" b="1"/>
              <a:t>Biên soạn: Đặng Trung Hiếu – gv Toán – THPT Long Thạnh – Giồng Riềng – Kiên Giang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b="1"/>
              <a:t>Bản quyền thuộc về tác giả Đặng Trung Hiếu – 0939.239.628 – dangtrunghieuspt@gmail.com</a:t>
            </a: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F9A86241-6D3D-BDB5-B4B6-3B3FD3C786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B7C1B6-9618-4F25-BA4C-2256C296F19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7555CC-C205-44C7-902C-1A398AB800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09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F3B7D-E3BB-4AF2-97E7-41990B2248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57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6F3B7D-E3BB-4AF2-97E7-41990B2248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63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91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1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1" y="3195640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1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5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3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3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419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46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79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4050">
                <a:solidFill>
                  <a:schemeClr val="tx1">
                    <a:tint val="75000"/>
                  </a:schemeClr>
                </a:solidFill>
              </a:defRPr>
            </a:lvl1pPr>
            <a:lvl2pPr marL="91424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48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3pPr>
            <a:lvl4pPr marL="2742720" indent="0">
              <a:buNone/>
              <a:defRPr sz="2850">
                <a:solidFill>
                  <a:schemeClr val="tx1">
                    <a:tint val="75000"/>
                  </a:schemeClr>
                </a:solidFill>
              </a:defRPr>
            </a:lvl4pPr>
            <a:lvl5pPr marL="3656960" indent="0">
              <a:buNone/>
              <a:defRPr sz="2850">
                <a:solidFill>
                  <a:schemeClr val="tx1">
                    <a:tint val="75000"/>
                  </a:schemeClr>
                </a:solidFill>
              </a:defRPr>
            </a:lvl5pPr>
            <a:lvl6pPr marL="4571201" indent="0">
              <a:buNone/>
              <a:defRPr sz="2850">
                <a:solidFill>
                  <a:schemeClr val="tx1">
                    <a:tint val="75000"/>
                  </a:schemeClr>
                </a:solidFill>
              </a:defRPr>
            </a:lvl6pPr>
            <a:lvl7pPr marL="5485440" indent="0">
              <a:buNone/>
              <a:defRPr sz="2850">
                <a:solidFill>
                  <a:schemeClr val="tx1">
                    <a:tint val="75000"/>
                  </a:schemeClr>
                </a:solidFill>
              </a:defRPr>
            </a:lvl7pPr>
            <a:lvl8pPr marL="6399680" indent="0">
              <a:buNone/>
              <a:defRPr sz="2850">
                <a:solidFill>
                  <a:schemeClr val="tx1">
                    <a:tint val="75000"/>
                  </a:schemeClr>
                </a:solidFill>
              </a:defRPr>
            </a:lvl8pPr>
            <a:lvl9pPr marL="7313921" indent="0">
              <a:buNone/>
              <a:defRPr sz="2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06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0227"/>
            <a:ext cx="8077200" cy="5091113"/>
          </a:xfrm>
        </p:spPr>
        <p:txBody>
          <a:bodyPr/>
          <a:lstStyle>
            <a:lvl1pPr>
              <a:defRPr sz="5550"/>
            </a:lvl1pPr>
            <a:lvl2pPr>
              <a:defRPr sz="4800"/>
            </a:lvl2pPr>
            <a:lvl3pPr>
              <a:defRPr sz="405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00227"/>
            <a:ext cx="8077200" cy="5091113"/>
          </a:xfrm>
        </p:spPr>
        <p:txBody>
          <a:bodyPr/>
          <a:lstStyle>
            <a:lvl1pPr>
              <a:defRPr sz="5550"/>
            </a:lvl1pPr>
            <a:lvl2pPr>
              <a:defRPr sz="4800"/>
            </a:lvl2pPr>
            <a:lvl3pPr>
              <a:defRPr sz="405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06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11956"/>
            <a:ext cx="16459201" cy="1714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5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240" indent="0">
              <a:buNone/>
              <a:defRPr sz="4050" b="1"/>
            </a:lvl2pPr>
            <a:lvl3pPr marL="1828481" indent="0">
              <a:buNone/>
              <a:defRPr sz="3600" b="1"/>
            </a:lvl3pPr>
            <a:lvl4pPr marL="2742720" indent="0">
              <a:buNone/>
              <a:defRPr sz="3150" b="1"/>
            </a:lvl4pPr>
            <a:lvl5pPr marL="3656960" indent="0">
              <a:buNone/>
              <a:defRPr sz="3150" b="1"/>
            </a:lvl5pPr>
            <a:lvl6pPr marL="4571201" indent="0">
              <a:buNone/>
              <a:defRPr sz="3150" b="1"/>
            </a:lvl6pPr>
            <a:lvl7pPr marL="5485440" indent="0">
              <a:buNone/>
              <a:defRPr sz="3150" b="1"/>
            </a:lvl7pPr>
            <a:lvl8pPr marL="6399680" indent="0">
              <a:buNone/>
              <a:defRPr sz="3150" b="1"/>
            </a:lvl8pPr>
            <a:lvl9pPr marL="7313921" indent="0">
              <a:buNone/>
              <a:defRPr sz="31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5" cy="5926932"/>
          </a:xfrm>
        </p:spPr>
        <p:txBody>
          <a:bodyPr/>
          <a:lstStyle>
            <a:lvl1pPr>
              <a:defRPr sz="4800"/>
            </a:lvl1pPr>
            <a:lvl2pPr>
              <a:defRPr sz="4050"/>
            </a:lvl2pPr>
            <a:lvl3pPr>
              <a:defRPr sz="360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240" indent="0">
              <a:buNone/>
              <a:defRPr sz="4050" b="1"/>
            </a:lvl2pPr>
            <a:lvl3pPr marL="1828481" indent="0">
              <a:buNone/>
              <a:defRPr sz="3600" b="1"/>
            </a:lvl3pPr>
            <a:lvl4pPr marL="2742720" indent="0">
              <a:buNone/>
              <a:defRPr sz="3150" b="1"/>
            </a:lvl4pPr>
            <a:lvl5pPr marL="3656960" indent="0">
              <a:buNone/>
              <a:defRPr sz="3150" b="1"/>
            </a:lvl5pPr>
            <a:lvl6pPr marL="4571201" indent="0">
              <a:buNone/>
              <a:defRPr sz="3150" b="1"/>
            </a:lvl6pPr>
            <a:lvl7pPr marL="5485440" indent="0">
              <a:buNone/>
              <a:defRPr sz="3150" b="1"/>
            </a:lvl7pPr>
            <a:lvl8pPr marL="6399680" indent="0">
              <a:buNone/>
              <a:defRPr sz="3150" b="1"/>
            </a:lvl8pPr>
            <a:lvl9pPr marL="7313921" indent="0">
              <a:buNone/>
              <a:defRPr sz="31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3"/>
            <a:ext cx="8083550" cy="5926932"/>
          </a:xfrm>
        </p:spPr>
        <p:txBody>
          <a:bodyPr/>
          <a:lstStyle>
            <a:lvl1pPr>
              <a:defRPr sz="4800"/>
            </a:lvl1pPr>
            <a:lvl2pPr>
              <a:defRPr sz="4050"/>
            </a:lvl2pPr>
            <a:lvl3pPr>
              <a:defRPr sz="360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85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45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7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409574"/>
            <a:ext cx="6016625" cy="1743077"/>
          </a:xfrm>
        </p:spPr>
        <p:txBody>
          <a:bodyPr anchor="b"/>
          <a:lstStyle>
            <a:lvl1pPr algn="l">
              <a:defRPr sz="4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9"/>
            <a:ext cx="10223500" cy="8779670"/>
          </a:xfrm>
        </p:spPr>
        <p:txBody>
          <a:bodyPr/>
          <a:lstStyle>
            <a:lvl1pPr>
              <a:defRPr sz="6450"/>
            </a:lvl1pPr>
            <a:lvl2pPr>
              <a:defRPr sz="5550"/>
            </a:lvl2pPr>
            <a:lvl3pPr>
              <a:defRPr sz="4800"/>
            </a:lvl3pPr>
            <a:lvl4pPr>
              <a:defRPr sz="4050"/>
            </a:lvl4pPr>
            <a:lvl5pPr>
              <a:defRPr sz="4050"/>
            </a:lvl5pPr>
            <a:lvl6pPr>
              <a:defRPr sz="4050"/>
            </a:lvl6pPr>
            <a:lvl7pPr>
              <a:defRPr sz="4050"/>
            </a:lvl7pPr>
            <a:lvl8pPr>
              <a:defRPr sz="4050"/>
            </a:lvl8pPr>
            <a:lvl9pPr>
              <a:defRPr sz="4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4" y="2152654"/>
            <a:ext cx="6016625" cy="7036595"/>
          </a:xfrm>
        </p:spPr>
        <p:txBody>
          <a:bodyPr/>
          <a:lstStyle>
            <a:lvl1pPr marL="0" indent="0">
              <a:buNone/>
              <a:defRPr sz="2850"/>
            </a:lvl1pPr>
            <a:lvl2pPr marL="914240" indent="0">
              <a:buNone/>
              <a:defRPr sz="2400"/>
            </a:lvl2pPr>
            <a:lvl3pPr marL="1828481" indent="0">
              <a:buNone/>
              <a:defRPr sz="1950"/>
            </a:lvl3pPr>
            <a:lvl4pPr marL="2742720" indent="0">
              <a:buNone/>
              <a:defRPr sz="1800"/>
            </a:lvl4pPr>
            <a:lvl5pPr marL="3656960" indent="0">
              <a:buNone/>
              <a:defRPr sz="1800"/>
            </a:lvl5pPr>
            <a:lvl6pPr marL="4571201" indent="0">
              <a:buNone/>
              <a:defRPr sz="1800"/>
            </a:lvl6pPr>
            <a:lvl7pPr marL="5485440" indent="0">
              <a:buNone/>
              <a:defRPr sz="1800"/>
            </a:lvl7pPr>
            <a:lvl8pPr marL="6399680" indent="0">
              <a:buNone/>
              <a:defRPr sz="1800"/>
            </a:lvl8pPr>
            <a:lvl9pPr marL="7313921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8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7" y="7200901"/>
            <a:ext cx="10972800" cy="850109"/>
          </a:xfrm>
        </p:spPr>
        <p:txBody>
          <a:bodyPr anchor="b"/>
          <a:lstStyle>
            <a:lvl1pPr algn="l">
              <a:defRPr sz="40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7" y="919163"/>
            <a:ext cx="10972800" cy="6172200"/>
          </a:xfrm>
        </p:spPr>
        <p:txBody>
          <a:bodyPr/>
          <a:lstStyle>
            <a:lvl1pPr marL="0" indent="0">
              <a:buNone/>
              <a:defRPr sz="6450"/>
            </a:lvl1pPr>
            <a:lvl2pPr marL="914240" indent="0">
              <a:buNone/>
              <a:defRPr sz="5550"/>
            </a:lvl2pPr>
            <a:lvl3pPr marL="1828481" indent="0">
              <a:buNone/>
              <a:defRPr sz="4800"/>
            </a:lvl3pPr>
            <a:lvl4pPr marL="2742720" indent="0">
              <a:buNone/>
              <a:defRPr sz="4050"/>
            </a:lvl4pPr>
            <a:lvl5pPr marL="3656960" indent="0">
              <a:buNone/>
              <a:defRPr sz="4050"/>
            </a:lvl5pPr>
            <a:lvl6pPr marL="4571201" indent="0">
              <a:buNone/>
              <a:defRPr sz="4050"/>
            </a:lvl6pPr>
            <a:lvl7pPr marL="5485440" indent="0">
              <a:buNone/>
              <a:defRPr sz="4050"/>
            </a:lvl7pPr>
            <a:lvl8pPr marL="6399680" indent="0">
              <a:buNone/>
              <a:defRPr sz="4050"/>
            </a:lvl8pPr>
            <a:lvl9pPr marL="7313921" indent="0">
              <a:buNone/>
              <a:defRPr sz="40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7" y="8051008"/>
            <a:ext cx="10972800" cy="1207295"/>
          </a:xfrm>
        </p:spPr>
        <p:txBody>
          <a:bodyPr/>
          <a:lstStyle>
            <a:lvl1pPr marL="0" indent="0">
              <a:buNone/>
              <a:defRPr sz="2850"/>
            </a:lvl1pPr>
            <a:lvl2pPr marL="914240" indent="0">
              <a:buNone/>
              <a:defRPr sz="2400"/>
            </a:lvl2pPr>
            <a:lvl3pPr marL="1828481" indent="0">
              <a:buNone/>
              <a:defRPr sz="1950"/>
            </a:lvl3pPr>
            <a:lvl4pPr marL="2742720" indent="0">
              <a:buNone/>
              <a:defRPr sz="1800"/>
            </a:lvl4pPr>
            <a:lvl5pPr marL="3656960" indent="0">
              <a:buNone/>
              <a:defRPr sz="1800"/>
            </a:lvl5pPr>
            <a:lvl6pPr marL="4571201" indent="0">
              <a:buNone/>
              <a:defRPr sz="1800"/>
            </a:lvl6pPr>
            <a:lvl7pPr marL="5485440" indent="0">
              <a:buNone/>
              <a:defRPr sz="1800"/>
            </a:lvl7pPr>
            <a:lvl8pPr marL="6399680" indent="0">
              <a:buNone/>
              <a:defRPr sz="1800"/>
            </a:lvl8pPr>
            <a:lvl9pPr marL="7313921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37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900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09562"/>
            <a:ext cx="4114801" cy="65817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09562"/>
            <a:ext cx="12039600" cy="6581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65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38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509FD-DFA2-9D9C-172A-5760403C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8CE3F-BE45-4EF7-B974-7F0C6E7D7952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46916-C18B-443E-59D9-90B13FC27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7E2E7-787B-EA1C-FE47-BDAB4899F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472C1-D7E6-41E3-8F32-AE9C32F2D0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411962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61072-4F6B-511E-6AB6-E6F5CED9A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9262-11F2-4184-B4B2-81EA56B6BF38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32EAB-C729-326A-28BD-A833A1CF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8BA0F-A0A2-BB11-0307-768CAC59D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D19AB-C481-4065-B1E0-95484070A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343979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1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D659A-BF35-1D51-C92E-20D37BB18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F63DA-81A7-4F9C-89B9-3AFAF2F36F06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89FCC-81E5-928E-CBB3-C0C59D2BB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60779-C539-FC5F-7937-06098D3A8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CA74A-BCCD-43AA-9380-5C70A6D279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164963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1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2C7996-773A-C763-DB31-1C73F3A3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652C9-2453-4BB2-90D6-ABAF0EA57C31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C3B77C-4BEE-C01B-19C0-F0A586AC2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63B3B1-02B8-785B-5A82-6FEB3CFE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92330-D425-4002-8F2A-6B7D7AD789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576568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EBBE8FA-DB60-EBD9-43F4-E95466A2A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AB9BF-D857-4B2B-9DE1-21205E649A17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1703CE0-5D01-F054-6BE6-1E014630A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CF79C7D-53CF-932F-E367-1FD6659A4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B9652-D81C-482C-B66D-C1BAAAA085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250335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688095A-F402-337B-97C0-6E7E1F5C6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8E7C5-E2CE-441D-A4BC-89B30DA87266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358261-0F77-A21E-F6CA-4048F6AB8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0E2DCE8-EBE1-BFDA-7124-28F870F6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E84BC-D999-41A1-916C-8F782A4B2B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049070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DDFF02-C93D-A536-C577-3AC621D61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8E154-4A1B-4B22-AF35-2E59DC8F2D19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10466EF-581C-9686-1C89-A2F72EE3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923F71-1A99-4895-755A-01C2AB73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BB8AB-8885-44FA-ABE8-D52FBAA6A9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830983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6"/>
            <a:ext cx="10223500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2152651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F4803D1-673F-B38C-183F-D1AF6B053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2DAB-8CDA-4DD2-8B7C-F8400413763B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66EBB9-200E-A405-E8F0-14F3C044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F7368-1EFE-544D-72D2-DE2995735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A6FDA2-8661-469E-8536-AD40483C90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673894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 rtlCol="0">
            <a:normAutofit/>
          </a:bodyPr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71FA2F-5A9C-7F04-6541-B280F6052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75015-B7F8-4BA8-8E10-57F62A2FC78D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9C1356A-CF4A-E7BA-CE4B-1F5FF561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48AB6B-AA25-428A-85DC-D5DEF31C8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B3E54-CBB6-46FD-9598-B4E91A07F4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22831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7DA59-2038-A001-19AD-7E71C8D9A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2D9A-EC74-4A42-AA23-4F159446875D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43DA1-6F7F-4120-F2FB-D1FE88791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3F2CA-E193-0127-CB1D-7CC64C48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ECBC9-D13B-416C-B1C3-997BEDBD0D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404694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8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8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319FE9-88D3-7F32-5CEC-4EF503AAA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51226-5382-484A-A8C9-A16AD923B767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5CA4F-48C9-CE5D-02B5-ED0013F0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0B6C9-FFCB-8255-6040-233F89CEE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05AD8-3541-4336-85AA-39CF73E89D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283273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87A7656-F1C6-497E-B16E-4BCF423AE956}"/>
              </a:ext>
            </a:extLst>
          </p:cNvPr>
          <p:cNvGrpSpPr/>
          <p:nvPr userDrawn="1"/>
        </p:nvGrpSpPr>
        <p:grpSpPr>
          <a:xfrm>
            <a:off x="0" y="0"/>
            <a:ext cx="18288000" cy="10286998"/>
            <a:chOff x="0" y="0"/>
            <a:chExt cx="18288000" cy="102869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9E994FE-21C3-40E4-AA94-2F5014363F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3406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8288000" cy="5715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13FE219-8F39-408F-AFD0-54FE5130FD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5503" y="9715497"/>
              <a:ext cx="18269550" cy="571501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6"/>
            <a:ext cx="16459201" cy="17145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1" cy="6788945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7"/>
            <a:ext cx="5791201" cy="547688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1" y="9534527"/>
            <a:ext cx="4267200" cy="547688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48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828481" rtl="0" eaLnBrk="1" latinLnBrk="0" hangingPunct="1">
        <a:spcBef>
          <a:spcPct val="0"/>
        </a:spcBef>
        <a:buNone/>
        <a:defRPr sz="8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680" indent="-685680" algn="l" defTabSz="1828481" rtl="0" eaLnBrk="1" latinLnBrk="0" hangingPunct="1">
        <a:spcBef>
          <a:spcPct val="20000"/>
        </a:spcBef>
        <a:buFont typeface="Arial" pitchFamily="34" charset="0"/>
        <a:buChar char="•"/>
        <a:defRPr sz="6450" kern="1200">
          <a:solidFill>
            <a:schemeClr val="tx1"/>
          </a:solidFill>
          <a:latin typeface="+mn-lt"/>
          <a:ea typeface="+mn-ea"/>
          <a:cs typeface="+mn-cs"/>
        </a:defRPr>
      </a:lvl1pPr>
      <a:lvl2pPr marL="1485641" indent="-571400" algn="l" defTabSz="1828481" rtl="0" eaLnBrk="1" latinLnBrk="0" hangingPunct="1">
        <a:spcBef>
          <a:spcPct val="20000"/>
        </a:spcBef>
        <a:buFont typeface="Arial" pitchFamily="34" charset="0"/>
        <a:buChar char="–"/>
        <a:defRPr sz="5550" kern="1200">
          <a:solidFill>
            <a:schemeClr val="tx1"/>
          </a:solidFill>
          <a:latin typeface="+mn-lt"/>
          <a:ea typeface="+mn-ea"/>
          <a:cs typeface="+mn-cs"/>
        </a:defRPr>
      </a:lvl2pPr>
      <a:lvl3pPr marL="2285600" indent="-457121" algn="l" defTabSz="1828481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199841" indent="-457121" algn="l" defTabSz="1828481" rtl="0" eaLnBrk="1" latinLnBrk="0" hangingPunct="1">
        <a:spcBef>
          <a:spcPct val="20000"/>
        </a:spcBef>
        <a:buFont typeface="Arial" pitchFamily="34" charset="0"/>
        <a:buChar char="–"/>
        <a:defRPr sz="4050" kern="1200">
          <a:solidFill>
            <a:schemeClr val="tx1"/>
          </a:solidFill>
          <a:latin typeface="+mn-lt"/>
          <a:ea typeface="+mn-ea"/>
          <a:cs typeface="+mn-cs"/>
        </a:defRPr>
      </a:lvl4pPr>
      <a:lvl5pPr marL="4114080" indent="-457121" algn="l" defTabSz="1828481" rtl="0" eaLnBrk="1" latinLnBrk="0" hangingPunct="1">
        <a:spcBef>
          <a:spcPct val="20000"/>
        </a:spcBef>
        <a:buFont typeface="Arial" pitchFamily="34" charset="0"/>
        <a:buChar char="»"/>
        <a:defRPr sz="4050" kern="1200">
          <a:solidFill>
            <a:schemeClr val="tx1"/>
          </a:solidFill>
          <a:latin typeface="+mn-lt"/>
          <a:ea typeface="+mn-ea"/>
          <a:cs typeface="+mn-cs"/>
        </a:defRPr>
      </a:lvl5pPr>
      <a:lvl6pPr marL="5028320" indent="-457121" algn="l" defTabSz="1828481" rtl="0" eaLnBrk="1" latinLnBrk="0" hangingPunct="1">
        <a:spcBef>
          <a:spcPct val="20000"/>
        </a:spcBef>
        <a:buFont typeface="Arial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6pPr>
      <a:lvl7pPr marL="5942561" indent="-457121" algn="l" defTabSz="1828481" rtl="0" eaLnBrk="1" latinLnBrk="0" hangingPunct="1">
        <a:spcBef>
          <a:spcPct val="20000"/>
        </a:spcBef>
        <a:buFont typeface="Arial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7pPr>
      <a:lvl8pPr marL="6856800" indent="-457121" algn="l" defTabSz="1828481" rtl="0" eaLnBrk="1" latinLnBrk="0" hangingPunct="1">
        <a:spcBef>
          <a:spcPct val="20000"/>
        </a:spcBef>
        <a:buFont typeface="Arial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8pPr>
      <a:lvl9pPr marL="7771040" indent="-457121" algn="l" defTabSz="1828481" rtl="0" eaLnBrk="1" latinLnBrk="0" hangingPunct="1">
        <a:spcBef>
          <a:spcPct val="20000"/>
        </a:spcBef>
        <a:buFont typeface="Arial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8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40" algn="l" defTabSz="182848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81" algn="l" defTabSz="182848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720" algn="l" defTabSz="182848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960" algn="l" defTabSz="182848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201" algn="l" defTabSz="182848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440" algn="l" defTabSz="182848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680" algn="l" defTabSz="182848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921" algn="l" defTabSz="1828481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0080570-3151-F69C-2EC2-DFC98956EEB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14400" y="411957"/>
            <a:ext cx="16459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1156DBB-B45A-DD81-7074-2D4586F91C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2400301"/>
            <a:ext cx="16459200" cy="678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9599B-4880-0163-3CFE-1B3B4778EB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4400" y="9534526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2308DB-6885-42E9-98F4-F5969CD70851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5E71E-34E7-82FD-FF40-B72205F4A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48400" y="9534526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832F98-3639-B42E-08E6-1146B9A73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106400" y="9534526"/>
            <a:ext cx="4267200" cy="54768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898989"/>
                </a:solidFill>
              </a:defRPr>
            </a:lvl1pPr>
          </a:lstStyle>
          <a:p>
            <a:fld id="{C3DB0963-8B30-4B84-8430-6620401C4E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38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5pPr>
      <a:lvl6pPr marL="6858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6pPr>
      <a:lvl7pPr marL="13716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7pPr>
      <a:lvl8pPr marL="20574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8pPr>
      <a:lvl9pPr marL="2743200" algn="ctr" rtl="0" fontAlgn="base">
        <a:spcBef>
          <a:spcPct val="0"/>
        </a:spcBef>
        <a:spcAft>
          <a:spcPct val="0"/>
        </a:spcAft>
        <a:defRPr sz="6600">
          <a:solidFill>
            <a:schemeClr val="tx1"/>
          </a:solidFill>
          <a:latin typeface="Calibri" pitchFamily="34" charset="0"/>
        </a:defRPr>
      </a:lvl9pPr>
    </p:titleStyle>
    <p:bodyStyle>
      <a:lvl1pPr marL="514350" indent="-5143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svg"/><Relationship Id="rId7" Type="http://schemas.openxmlformats.org/officeDocument/2006/relationships/image" Target="../media/image28.svg"/><Relationship Id="rId12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svg"/><Relationship Id="rId7" Type="http://schemas.openxmlformats.org/officeDocument/2006/relationships/image" Target="../media/image3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microsoft.com/office/2007/relationships/media" Target="../media/media2.mp3"/><Relationship Id="rId7" Type="http://schemas.openxmlformats.org/officeDocument/2006/relationships/image" Target="../media/image7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49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78.png"/><Relationship Id="rId4" Type="http://schemas.openxmlformats.org/officeDocument/2006/relationships/audio" Target="../media/media2.mp3"/><Relationship Id="rId9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microsoft.com/office/2007/relationships/media" Target="../media/media2.mp3"/><Relationship Id="rId7" Type="http://schemas.openxmlformats.org/officeDocument/2006/relationships/image" Target="../media/image8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0.png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2.mp3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62.wmf"/><Relationship Id="rId3" Type="http://schemas.openxmlformats.org/officeDocument/2006/relationships/image" Target="../media/image53.png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9.wmf"/><Relationship Id="rId17" Type="http://schemas.openxmlformats.org/officeDocument/2006/relationships/oleObject" Target="../embeddings/oleObject8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1.wmf"/><Relationship Id="rId20" Type="http://schemas.openxmlformats.org/officeDocument/2006/relationships/image" Target="../media/image63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8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55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0.wmf"/><Relationship Id="rId22" Type="http://schemas.openxmlformats.org/officeDocument/2006/relationships/image" Target="../media/image6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15.bin"/><Relationship Id="rId3" Type="http://schemas.openxmlformats.org/officeDocument/2006/relationships/image" Target="../media/image53.png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68.w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0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67.wmf"/><Relationship Id="rId4" Type="http://schemas.openxmlformats.org/officeDocument/2006/relationships/image" Target="../media/image55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6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4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55.png"/><Relationship Id="rId7" Type="http://schemas.openxmlformats.org/officeDocument/2006/relationships/image" Target="../media/image7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7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7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1"/>
          <p:cNvSpPr/>
          <p:nvPr/>
        </p:nvSpPr>
        <p:spPr>
          <a:xfrm>
            <a:off x="14460300" y="709904"/>
            <a:ext cx="3666839" cy="947966"/>
          </a:xfrm>
          <a:custGeom>
            <a:avLst/>
            <a:gdLst/>
            <a:ahLst/>
            <a:cxnLst/>
            <a:rect l="l" t="t" r="r" b="b"/>
            <a:pathLst>
              <a:path w="3623463" h="936752">
                <a:moveTo>
                  <a:pt x="3420263" y="0"/>
                </a:moveTo>
                <a:lnTo>
                  <a:pt x="2699398" y="0"/>
                </a:lnTo>
                <a:lnTo>
                  <a:pt x="12700" y="0"/>
                </a:lnTo>
                <a:cubicBezTo>
                  <a:pt x="5690" y="0"/>
                  <a:pt x="0" y="5690"/>
                  <a:pt x="0" y="12700"/>
                </a:cubicBezTo>
                <a:lnTo>
                  <a:pt x="0" y="924052"/>
                </a:lnTo>
                <a:cubicBezTo>
                  <a:pt x="0" y="931075"/>
                  <a:pt x="5690" y="936752"/>
                  <a:pt x="12700" y="936752"/>
                </a:cubicBezTo>
                <a:lnTo>
                  <a:pt x="2699398" y="936752"/>
                </a:lnTo>
                <a:lnTo>
                  <a:pt x="3420263" y="936752"/>
                </a:lnTo>
                <a:cubicBezTo>
                  <a:pt x="3532302" y="936752"/>
                  <a:pt x="3623463" y="845591"/>
                  <a:pt x="3623463" y="733552"/>
                </a:cubicBezTo>
                <a:lnTo>
                  <a:pt x="3623463" y="203200"/>
                </a:lnTo>
                <a:cubicBezTo>
                  <a:pt x="3623463" y="91148"/>
                  <a:pt x="3532302" y="0"/>
                  <a:pt x="3420263" y="0"/>
                </a:cubicBezTo>
                <a:close/>
                <a:moveTo>
                  <a:pt x="25400" y="25400"/>
                </a:moveTo>
                <a:lnTo>
                  <a:pt x="2686698" y="25400"/>
                </a:lnTo>
                <a:lnTo>
                  <a:pt x="2686698" y="911352"/>
                </a:lnTo>
                <a:lnTo>
                  <a:pt x="25400" y="911352"/>
                </a:lnTo>
                <a:lnTo>
                  <a:pt x="25400" y="25400"/>
                </a:lnTo>
                <a:close/>
                <a:moveTo>
                  <a:pt x="3598063" y="733552"/>
                </a:moveTo>
                <a:cubicBezTo>
                  <a:pt x="3598063" y="831596"/>
                  <a:pt x="3518307" y="911352"/>
                  <a:pt x="3420263" y="911352"/>
                </a:cubicBezTo>
                <a:lnTo>
                  <a:pt x="2712098" y="911352"/>
                </a:lnTo>
                <a:lnTo>
                  <a:pt x="2712098" y="25400"/>
                </a:lnTo>
                <a:lnTo>
                  <a:pt x="3420263" y="25400"/>
                </a:lnTo>
                <a:cubicBezTo>
                  <a:pt x="3518307" y="25400"/>
                  <a:pt x="3598063" y="105156"/>
                  <a:pt x="3598063" y="203200"/>
                </a:cubicBezTo>
                <a:lnTo>
                  <a:pt x="3598063" y="733552"/>
                </a:lnTo>
                <a:close/>
              </a:path>
            </a:pathLst>
          </a:custGeom>
          <a:solidFill>
            <a:srgbClr val="231F2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7247589" y="757658"/>
            <a:ext cx="861340" cy="896558"/>
          </a:xfrm>
          <a:custGeom>
            <a:avLst/>
            <a:gdLst/>
            <a:ahLst/>
            <a:cxnLst/>
            <a:rect l="l" t="t" r="r" b="b"/>
            <a:pathLst>
              <a:path w="885965" h="885952">
                <a:moveTo>
                  <a:pt x="708165" y="0"/>
                </a:moveTo>
                <a:lnTo>
                  <a:pt x="0" y="0"/>
                </a:lnTo>
                <a:lnTo>
                  <a:pt x="0" y="885952"/>
                </a:lnTo>
                <a:lnTo>
                  <a:pt x="708165" y="885952"/>
                </a:lnTo>
                <a:cubicBezTo>
                  <a:pt x="806209" y="885952"/>
                  <a:pt x="885965" y="806196"/>
                  <a:pt x="885965" y="708152"/>
                </a:cubicBezTo>
                <a:lnTo>
                  <a:pt x="885965" y="177800"/>
                </a:lnTo>
                <a:cubicBezTo>
                  <a:pt x="885965" y="79756"/>
                  <a:pt x="806209" y="0"/>
                  <a:pt x="708165" y="0"/>
                </a:cubicBezTo>
                <a:close/>
              </a:path>
            </a:pathLst>
          </a:custGeom>
          <a:solidFill>
            <a:srgbClr val="FFF89B"/>
          </a:solidFill>
        </p:spPr>
        <p:txBody>
          <a:bodyPr/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7657" y="2148148"/>
            <a:ext cx="15991543" cy="241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có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3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cánh</a:t>
            </a:r>
            <a:r>
              <a:rPr lang="nl-NL" sz="3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nl-NL" sz="35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nl-NL" sz="3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mỗi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bông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hoa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nl-NL" sz="35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bên dưới,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trí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1,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trí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hai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1,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trí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2,...,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trí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tám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35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nl-NL" sz="35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21.</a:t>
            </a:r>
            <a:endParaRPr lang="en-US" sz="3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9086850" y="5035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86850" y="50355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244521" y="911630"/>
            <a:ext cx="662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 ĐẦU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10D9845-F858-1EF3-2AD5-1B2E81DA8B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40" y="4987159"/>
            <a:ext cx="9688715" cy="52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98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7230" y="917107"/>
                <a:ext cx="16893539" cy="6718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4" algn="just">
                  <a:lnSpc>
                    <a:spcPct val="150000"/>
                  </a:lnSpc>
                </a:pPr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Xét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lvl="4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1,</m:t>
                    </m:r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4,</m:t>
                    </m:r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9,</m:t>
                    </m:r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16,</m:t>
                    </m:r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25,</m:t>
                    </m:r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36,</m:t>
                    </m:r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49,</m:t>
                    </m:r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64,</m:t>
                    </m:r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81,</m:t>
                    </m:r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100</m:t>
                    </m:r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(1)</a:t>
                </a:r>
              </a:p>
              <a:p>
                <a:pPr marL="571500" lvl="4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≥1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thập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1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thập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thập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“,”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=1,414213562…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Cụ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=1,4;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=1,41;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=1,414;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=1,4142;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=1,41421;…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(2)</a:t>
                </a:r>
              </a:p>
              <a:p>
                <a:pPr marL="571500" lvl="4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(3)</a:t>
                </a:r>
              </a:p>
              <a:p>
                <a:pPr marL="571500" lvl="4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+2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(4)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" y="917107"/>
                <a:ext cx="16893539" cy="6718762"/>
              </a:xfrm>
              <a:prstGeom prst="rect">
                <a:avLst/>
              </a:prstGeom>
              <a:blipFill>
                <a:blip r:embed="rId2"/>
                <a:stretch>
                  <a:fillRect l="-974" r="-1082" b="-2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47BA630-D334-1DEB-3BDE-C5D02F0F0D26}"/>
              </a:ext>
            </a:extLst>
          </p:cNvPr>
          <p:cNvSpPr/>
          <p:nvPr/>
        </p:nvSpPr>
        <p:spPr>
          <a:xfrm>
            <a:off x="784860" y="7502881"/>
            <a:ext cx="16893539" cy="2136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a)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nêu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xác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định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mỗi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hạng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dãy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(1), (2), (3), (4).</a:t>
            </a:r>
          </a:p>
          <a:p>
            <a:pPr lvl="0" algn="just">
              <a:lnSpc>
                <a:spcPct val="200000"/>
              </a:lnSpc>
            </a:pP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b)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Từ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biết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dãy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thể</a:t>
            </a:r>
            <a:r>
              <a:rPr lang="en-US" sz="360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cho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.</a:t>
            </a:r>
            <a:endParaRPr lang="vi-VN" sz="3600" dirty="0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670D71-4092-07F3-8797-E8059B1EB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9973" y="571500"/>
            <a:ext cx="1917012" cy="1031948"/>
          </a:xfrm>
          <a:prstGeom prst="rect">
            <a:avLst/>
          </a:prstGeom>
        </p:spPr>
      </p:pic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126CE49D-ADE7-940C-057B-BF0F860D5C3E}"/>
              </a:ext>
            </a:extLst>
          </p:cNvPr>
          <p:cNvSpPr/>
          <p:nvPr/>
        </p:nvSpPr>
        <p:spPr>
          <a:xfrm>
            <a:off x="768726" y="815213"/>
            <a:ext cx="3718560" cy="103194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</a:t>
            </a:r>
            <a:r>
              <a:rPr lang="vi-VN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0533489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7BA630-D334-1DEB-3BDE-C5D02F0F0D26}"/>
              </a:ext>
            </a:extLst>
          </p:cNvPr>
          <p:cNvSpPr/>
          <p:nvPr/>
        </p:nvSpPr>
        <p:spPr>
          <a:xfrm>
            <a:off x="501015" y="1104900"/>
            <a:ext cx="17024985" cy="6114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(1)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600" dirty="0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(2)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(3)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3600" dirty="0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600" dirty="0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(4)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600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truy </a:t>
            </a:r>
            <a:r>
              <a:rPr lang="en-US" sz="3600" dirty="0" err="1">
                <a:solidFill>
                  <a:srgbClr val="FF0000"/>
                </a:solidFill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670D71-4092-07F3-8797-E8059B1EB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9973" y="571500"/>
            <a:ext cx="1917012" cy="10319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A2EB51-19A1-1DDF-42A1-C3B4DC7930FD}"/>
              </a:ext>
            </a:extLst>
          </p:cNvPr>
          <p:cNvSpPr txBox="1"/>
          <p:nvPr/>
        </p:nvSpPr>
        <p:spPr>
          <a:xfrm>
            <a:off x="8445497" y="419100"/>
            <a:ext cx="139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6ABAE0-6BA3-7960-767E-CCC068D90FF8}"/>
              </a:ext>
            </a:extLst>
          </p:cNvPr>
          <p:cNvSpPr/>
          <p:nvPr/>
        </p:nvSpPr>
        <p:spPr>
          <a:xfrm>
            <a:off x="501015" y="7232833"/>
            <a:ext cx="17024985" cy="2482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ý a) ta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quát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dãy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60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 truy </a:t>
            </a:r>
            <a:r>
              <a:rPr lang="en-US" sz="3600" dirty="0" err="1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3600" dirty="0">
                <a:latin typeface="Arial (Body)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12481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>
            <a:off x="14450775" y="2108145"/>
            <a:ext cx="3666839" cy="947966"/>
            <a:chOff x="0" y="0"/>
            <a:chExt cx="3623463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-38100"/>
            <a:ext cx="17298124" cy="1078804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2152129" y="-714425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536287" y="342900"/>
            <a:ext cx="12363159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8"/>
              </a:lnSpc>
            </a:pPr>
            <a:r>
              <a:rPr lang="vi-VN" sz="6600" b="1" spc="14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6600" b="1" spc="147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529565" y="8892648"/>
            <a:ext cx="1738517" cy="1017540"/>
          </a:xfrm>
          <a:custGeom>
            <a:avLst/>
            <a:gdLst/>
            <a:ahLst/>
            <a:cxnLst/>
            <a:rect l="l" t="t" r="r" b="b"/>
            <a:pathLst>
              <a:path w="2949947" h="1866512">
                <a:moveTo>
                  <a:pt x="0" y="0"/>
                </a:moveTo>
                <a:lnTo>
                  <a:pt x="2949948" y="0"/>
                </a:lnTo>
                <a:lnTo>
                  <a:pt x="2949948" y="1866512"/>
                </a:lnTo>
                <a:lnTo>
                  <a:pt x="0" y="1866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 rot="-2012905">
            <a:off x="15665099" y="7162309"/>
            <a:ext cx="666081" cy="2261385"/>
          </a:xfrm>
          <a:custGeom>
            <a:avLst/>
            <a:gdLst/>
            <a:ahLst/>
            <a:cxnLst/>
            <a:rect l="l" t="t" r="r" b="b"/>
            <a:pathLst>
              <a:path w="666081" h="2261385">
                <a:moveTo>
                  <a:pt x="0" y="0"/>
                </a:moveTo>
                <a:lnTo>
                  <a:pt x="666081" y="0"/>
                </a:lnTo>
                <a:lnTo>
                  <a:pt x="666081" y="2261385"/>
                </a:lnTo>
                <a:lnTo>
                  <a:pt x="0" y="22613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 rot="6852690">
            <a:off x="-40079" y="1134648"/>
            <a:ext cx="2532131" cy="653750"/>
          </a:xfrm>
          <a:custGeom>
            <a:avLst/>
            <a:gdLst/>
            <a:ahLst/>
            <a:cxnLst/>
            <a:rect l="l" t="t" r="r" b="b"/>
            <a:pathLst>
              <a:path w="2532131" h="653750">
                <a:moveTo>
                  <a:pt x="0" y="0"/>
                </a:moveTo>
                <a:lnTo>
                  <a:pt x="2532131" y="0"/>
                </a:lnTo>
                <a:lnTo>
                  <a:pt x="2532131" y="653750"/>
                </a:lnTo>
                <a:lnTo>
                  <a:pt x="0" y="6537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1213861" y="8709936"/>
            <a:ext cx="2568885" cy="885274"/>
          </a:xfrm>
          <a:custGeom>
            <a:avLst/>
            <a:gdLst/>
            <a:ahLst/>
            <a:cxnLst/>
            <a:rect l="l" t="t" r="r" b="b"/>
            <a:pathLst>
              <a:path w="2568885" h="885274">
                <a:moveTo>
                  <a:pt x="0" y="0"/>
                </a:moveTo>
                <a:lnTo>
                  <a:pt x="2568884" y="0"/>
                </a:lnTo>
                <a:lnTo>
                  <a:pt x="2568884" y="885274"/>
                </a:lnTo>
                <a:lnTo>
                  <a:pt x="0" y="8852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225986" y="952500"/>
                <a:ext cx="15200959" cy="90981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Liệt</a:t>
                </a:r>
                <a:r>
                  <a:rPr lang="en-US" sz="4000" b="1" i="1" dirty="0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kê</a:t>
                </a:r>
                <a:r>
                  <a:rPr lang="en-US" sz="4000" b="1" i="1" dirty="0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hữu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hạn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ít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4000" b="1" i="1" dirty="0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đạt</a:t>
                </a:r>
                <a:r>
                  <a:rPr lang="en-US" sz="4000" b="1" i="1" dirty="0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b="1" i="1" dirty="0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lời</a:t>
                </a:r>
                <a:r>
                  <a:rPr lang="en-US" sz="4000" b="1" i="1" dirty="0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- Cho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000" b="1" i="1" dirty="0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b="1" i="1" dirty="0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i="1" dirty="0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b="1" i="1" dirty="0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000" b="1" i="1" dirty="0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000" b="1" i="1" dirty="0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quát</a:t>
                </a:r>
                <a:r>
                  <a:rPr lang="en-US" sz="4000" b="1" i="1" dirty="0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- Cho </a:t>
                </a:r>
                <a:r>
                  <a:rPr lang="en-US" sz="40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b="1" i="1" dirty="0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dirty="0" err="1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000" b="1" i="1" dirty="0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i="1" err="1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truy</a:t>
                </a:r>
                <a:r>
                  <a:rPr lang="en-US" sz="4000" b="1" i="1">
                    <a:solidFill>
                      <a:srgbClr val="FF0000"/>
                    </a:solidFill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hồi, 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nghĩa </a:t>
                </a:r>
                <a:r>
                  <a:rPr lang="en-US" sz="4000" kern="1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endParaRPr lang="en-US" sz="4000" kern="1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kern="10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+ 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kern="1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kern="1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vài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000" kern="10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tiên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);</a:t>
                </a:r>
                <a:endParaRPr lang="en-US" sz="4000" kern="1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kern="10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+ 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4000" kern="1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nl-NL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 kern="1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kern="1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vài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ngay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kern="1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nó</a:t>
                </a:r>
                <a:r>
                  <a:rPr lang="en-US" sz="4000" kern="1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sz="4000" kern="1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endParaRPr lang="en-US" sz="4200" b="1" dirty="0">
                  <a:solidFill>
                    <a:srgbClr val="FF0000"/>
                  </a:solidFill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986" y="952500"/>
                <a:ext cx="15200959" cy="9098132"/>
              </a:xfrm>
              <a:prstGeom prst="rect">
                <a:avLst/>
              </a:prstGeom>
              <a:blipFill>
                <a:blip r:embed="rId12"/>
                <a:stretch>
                  <a:fillRect l="-1403" r="-1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04DE22-C998-0CDA-1AAB-130404349004}"/>
              </a:ext>
            </a:extLst>
          </p:cNvPr>
          <p:cNvSpPr/>
          <p:nvPr/>
        </p:nvSpPr>
        <p:spPr>
          <a:xfrm>
            <a:off x="2400300" y="243871"/>
            <a:ext cx="134874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371600">
              <a:defRPr/>
            </a:pPr>
            <a:r>
              <a:rPr lang="en-US" sz="3600" b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3600" b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. CÁCH CHO MỘT DÃY SỐ</a:t>
            </a:r>
            <a:endParaRPr lang="en-US" sz="3600" b="1" i="1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grpSp>
        <p:nvGrpSpPr>
          <p:cNvPr id="23556" name="Group 9">
            <a:extLst>
              <a:ext uri="{FF2B5EF4-FFF2-40B4-BE49-F238E27FC236}">
                <a16:creationId xmlns:a16="http://schemas.microsoft.com/office/drawing/2014/main" id="{D82FDE8E-C435-A769-211D-640C2F991115}"/>
              </a:ext>
            </a:extLst>
          </p:cNvPr>
          <p:cNvGrpSpPr>
            <a:grpSpLocks/>
          </p:cNvGrpSpPr>
          <p:nvPr/>
        </p:nvGrpSpPr>
        <p:grpSpPr bwMode="auto">
          <a:xfrm>
            <a:off x="2526507" y="5219700"/>
            <a:ext cx="13125450" cy="3429000"/>
            <a:chOff x="160283" y="1295400"/>
            <a:chExt cx="8648700" cy="18288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E62765-285B-170F-88AA-66EF5988F678}"/>
                </a:ext>
              </a:extLst>
            </p:cNvPr>
            <p:cNvSpPr/>
            <p:nvPr/>
          </p:nvSpPr>
          <p:spPr>
            <a:xfrm>
              <a:off x="160283" y="1295400"/>
              <a:ext cx="8648700" cy="18288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defTabSz="1371600">
                <a:defRPr/>
              </a:pPr>
              <a:r>
                <a:rPr lang="en-US" sz="4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4b)</a:t>
              </a:r>
            </a:p>
            <a:p>
              <a:pPr defTabSz="1371600">
                <a:spcAft>
                  <a:spcPts val="900"/>
                </a:spcAft>
                <a:defRPr/>
              </a:pPr>
              <a:endParaRPr lang="en-US" sz="40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1371600">
                <a:spcAft>
                  <a:spcPts val="900"/>
                </a:spcAft>
                <a:defRPr/>
              </a:pPr>
              <a:r>
                <a:rPr lang="en-US" sz="4000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</a:rPr>
                <a:t>Cho dãy số </a:t>
              </a:r>
              <a:r>
                <a:rPr lang="en-US" sz="4000" i="1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</a:rPr>
                <a:t>(u</a:t>
              </a:r>
              <a:r>
                <a:rPr lang="en-US" sz="4000" i="1" baseline="-25000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</a:rPr>
                <a:t>n</a:t>
              </a:r>
              <a:r>
                <a:rPr lang="en-US" sz="4000" i="1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</a:rPr>
                <a:t>) </a:t>
              </a:r>
              <a:r>
                <a:rPr lang="en-US" sz="4000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</a:rPr>
                <a:t>được xác định:</a:t>
              </a:r>
            </a:p>
            <a:p>
              <a:pPr defTabSz="1371600">
                <a:spcAft>
                  <a:spcPts val="900"/>
                </a:spcAft>
                <a:defRPr/>
              </a:pPr>
              <a:endParaRPr lang="en-US" sz="4000">
                <a:solidFill>
                  <a:prstClr val="black"/>
                </a:solidFill>
                <a:latin typeface="Arial (Body)"/>
                <a:cs typeface="Arial" panose="020B0604020202020204" pitchFamily="34" charset="0"/>
              </a:endParaRPr>
            </a:p>
            <a:p>
              <a:pPr defTabSz="1371600">
                <a:spcAft>
                  <a:spcPts val="900"/>
                </a:spcAft>
                <a:defRPr/>
              </a:pPr>
              <a:r>
                <a:rPr lang="en-US" sz="4000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</a:rPr>
                <a:t>Hãy viết 5 số hạng đầu tiên ?</a:t>
              </a:r>
            </a:p>
            <a:p>
              <a:pPr defTabSz="1371600">
                <a:spcAft>
                  <a:spcPts val="900"/>
                </a:spcAft>
                <a:defRPr/>
              </a:pPr>
              <a:endParaRPr lang="en-US" sz="3600" i="1">
                <a:solidFill>
                  <a:prstClr val="black"/>
                </a:solidFill>
                <a:latin typeface="Calibri"/>
              </a:endParaRPr>
            </a:p>
            <a:p>
              <a:pPr defTabSz="1371600">
                <a:spcAft>
                  <a:spcPts val="900"/>
                </a:spcAft>
                <a:defRPr/>
              </a:pPr>
              <a:endParaRPr lang="en-US" sz="3600" i="1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23565" name="Picture 5">
              <a:extLst>
                <a:ext uri="{FF2B5EF4-FFF2-40B4-BE49-F238E27FC236}">
                  <a16:creationId xmlns:a16="http://schemas.microsoft.com/office/drawing/2014/main" id="{85806872-AFFF-CD0C-1398-D301323AD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945" y="1661160"/>
              <a:ext cx="2707673" cy="975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28C87C9-445C-0D04-4A54-8F6C73D34CB3}"/>
                  </a:ext>
                </a:extLst>
              </p:cNvPr>
              <p:cNvSpPr/>
              <p:nvPr/>
            </p:nvSpPr>
            <p:spPr bwMode="auto">
              <a:xfrm>
                <a:off x="2400300" y="1638299"/>
                <a:ext cx="13251657" cy="2725247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defTabSz="1371600">
                  <a:defRPr/>
                </a:pPr>
                <a:r>
                  <a:rPr lang="en-US" sz="4000" b="1">
                    <a:solidFill>
                      <a:srgbClr val="FF0000"/>
                    </a:solidFill>
                    <a:latin typeface="Arial (Body)"/>
                  </a:rPr>
                  <a:t>Ví dụ 4a) 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Dãy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Fibonacci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mọi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≥3</m:t>
                    </m:r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endParaRPr lang="en-US" sz="4000">
                  <a:latin typeface="Arial (Body)"/>
                  <a:cs typeface="Arial" panose="020B0604020202020204" pitchFamily="34" charset="0"/>
                </a:endParaRPr>
              </a:p>
              <a:p>
                <a:pPr defTabSz="1371600">
                  <a:defRPr/>
                </a:pPr>
                <a:r>
                  <a:rPr lang="en-US" sz="4000">
                    <a:latin typeface="Arial (Body)"/>
                    <a:cs typeface="Arial" panose="020B0604020202020204" pitchFamily="34" charset="0"/>
                  </a:rPr>
                  <a:t>Tính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?</m:t>
                    </m:r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</a:p>
              <a:p>
                <a:pPr defTabSz="1371600">
                  <a:defRPr/>
                </a:pPr>
                <a:endParaRPr lang="en-US" sz="3600" b="1" i="1">
                  <a:solidFill>
                    <a:srgbClr val="FF0000"/>
                  </a:solidFill>
                  <a:latin typeface="Calibri"/>
                </a:endParaRPr>
              </a:p>
              <a:p>
                <a:pPr defTabSz="1371600">
                  <a:spcAft>
                    <a:spcPts val="900"/>
                  </a:spcAft>
                  <a:defRPr/>
                </a:pPr>
                <a:endParaRPr lang="en-US" sz="1350">
                  <a:solidFill>
                    <a:prstClr val="black"/>
                  </a:solidFill>
                  <a:latin typeface="Calibri"/>
                </a:endParaRPr>
              </a:p>
              <a:p>
                <a:pPr defTabSz="1371600">
                  <a:spcAft>
                    <a:spcPts val="900"/>
                  </a:spcAft>
                  <a:defRPr/>
                </a:pPr>
                <a:endParaRPr lang="en-US" sz="3600" i="1">
                  <a:solidFill>
                    <a:prstClr val="black"/>
                  </a:solidFill>
                  <a:latin typeface="Calibri"/>
                </a:endParaRPr>
              </a:p>
              <a:p>
                <a:pPr defTabSz="1371600">
                  <a:spcAft>
                    <a:spcPts val="900"/>
                  </a:spcAft>
                  <a:defRPr/>
                </a:pPr>
                <a:endParaRPr lang="en-US" sz="3600" i="1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28C87C9-445C-0D04-4A54-8F6C73D34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00300" y="1638299"/>
                <a:ext cx="13251657" cy="27252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B1ED8E-9257-D818-CA92-5544F0A003CA}"/>
                  </a:ext>
                </a:extLst>
              </p:cNvPr>
              <p:cNvSpPr txBox="1"/>
              <p:nvPr/>
            </p:nvSpPr>
            <p:spPr>
              <a:xfrm>
                <a:off x="830178" y="1973609"/>
                <a:ext cx="16627646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</a:t>
                </a:r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          a) Dãy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Fibonacci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(*)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với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≥3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. Tính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=?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BB1ED8E-9257-D818-CA92-5544F0A00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78" y="1973609"/>
                <a:ext cx="16627646" cy="2482667"/>
              </a:xfrm>
              <a:prstGeom prst="rect">
                <a:avLst/>
              </a:prstGeom>
              <a:blipFill>
                <a:blip r:embed="rId2"/>
                <a:stretch>
                  <a:fillRect l="-1100" r="-1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2BD7CCB8-CE5E-9CDF-7459-46CE1F24B8B0}"/>
              </a:ext>
            </a:extLst>
          </p:cNvPr>
          <p:cNvSpPr/>
          <p:nvPr/>
        </p:nvSpPr>
        <p:spPr>
          <a:xfrm>
            <a:off x="830177" y="1522874"/>
            <a:ext cx="5638800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8D8FAFA-9B38-15D7-C123-47EAA21D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93648"/>
            <a:ext cx="1426915" cy="1219200"/>
          </a:xfrm>
          <a:prstGeom prst="rect">
            <a:avLst/>
          </a:prstGeom>
        </p:spPr>
      </p:pic>
      <p:sp>
        <p:nvSpPr>
          <p:cNvPr id="31" name="Oval Callout 22">
            <a:extLst>
              <a:ext uri="{FF2B5EF4-FFF2-40B4-BE49-F238E27FC236}">
                <a16:creationId xmlns:a16="http://schemas.microsoft.com/office/drawing/2014/main" id="{2DA66343-25E4-76C2-5EE9-0CC979757CD0}"/>
              </a:ext>
            </a:extLst>
          </p:cNvPr>
          <p:cNvSpPr/>
          <p:nvPr/>
        </p:nvSpPr>
        <p:spPr>
          <a:xfrm>
            <a:off x="862681" y="3695700"/>
            <a:ext cx="1575719" cy="782031"/>
          </a:xfrm>
          <a:prstGeom prst="wedgeEllipseCallout">
            <a:avLst>
              <a:gd name="adj1" fmla="val 23120"/>
              <a:gd name="adj2" fmla="val 84164"/>
            </a:avLst>
          </a:prstGeom>
          <a:solidFill>
            <a:srgbClr val="FFD34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DCCA7E-CC12-991F-CF20-BA42246F9EDA}"/>
                  </a:ext>
                </a:extLst>
              </p:cNvPr>
              <p:cNvSpPr txBox="1"/>
              <p:nvPr/>
            </p:nvSpPr>
            <p:spPr>
              <a:xfrm>
                <a:off x="862680" y="4305300"/>
                <a:ext cx="16891919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	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 (*),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=1+1=2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 (*),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600">
                    <a:latin typeface="Arial" panose="020B0604020202020204" pitchFamily="34" charset="0"/>
                    <a:cs typeface="Arial" panose="020B0604020202020204" pitchFamily="34" charset="0"/>
                  </a:rPr>
                  <a:t> (*),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6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DCCA7E-CC12-991F-CF20-BA42246F9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80" y="4305300"/>
                <a:ext cx="16891919" cy="4144661"/>
              </a:xfrm>
              <a:prstGeom prst="rect">
                <a:avLst/>
              </a:prstGeom>
              <a:blipFill>
                <a:blip r:embed="rId4"/>
                <a:stretch>
                  <a:fillRect l="-1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2301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31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1F96A-241A-B433-F582-1048783A0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5BA97A0-3359-9A25-7269-9211FF2B1FC7}"/>
              </a:ext>
            </a:extLst>
          </p:cNvPr>
          <p:cNvGrpSpPr/>
          <p:nvPr/>
        </p:nvGrpSpPr>
        <p:grpSpPr>
          <a:xfrm>
            <a:off x="0" y="0"/>
            <a:ext cx="18288000" cy="10287000"/>
            <a:chOff x="0" y="0"/>
            <a:chExt cx="4274726" cy="216746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F154BAC-5BE9-9201-EC87-FCB516887985}"/>
                </a:ext>
              </a:extLst>
            </p:cNvPr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74E6DA7-0B44-A2AB-EADE-59FA4691C96A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B0849EE-C6FB-1797-1507-C654C2A4B296}"/>
              </a:ext>
            </a:extLst>
          </p:cNvPr>
          <p:cNvSpPr txBox="1"/>
          <p:nvPr/>
        </p:nvSpPr>
        <p:spPr>
          <a:xfrm>
            <a:off x="830178" y="1973609"/>
            <a:ext cx="16627646" cy="4121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spcAft>
                <a:spcPts val="900"/>
              </a:spcAf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		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</a:t>
            </a:r>
          </a:p>
          <a:p>
            <a:pPr defTabSz="1371600">
              <a:spcAft>
                <a:spcPts val="900"/>
              </a:spcAft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</a:t>
            </a:r>
            <a:r>
              <a:rPr lang="en-US" sz="3600">
                <a:solidFill>
                  <a:prstClr val="black"/>
                </a:solidFill>
              </a:rPr>
              <a:t> Cho dãy số </a:t>
            </a:r>
            <a:r>
              <a:rPr lang="en-US" sz="4200" i="1">
                <a:solidFill>
                  <a:prstClr val="black"/>
                </a:solidFill>
              </a:rPr>
              <a:t>(u</a:t>
            </a:r>
            <a:r>
              <a:rPr lang="en-US" sz="4200" i="1" baseline="-25000">
                <a:solidFill>
                  <a:prstClr val="black"/>
                </a:solidFill>
              </a:rPr>
              <a:t>n</a:t>
            </a:r>
            <a:r>
              <a:rPr lang="en-US" sz="4200" i="1">
                <a:solidFill>
                  <a:prstClr val="black"/>
                </a:solidFill>
              </a:rPr>
              <a:t>) </a:t>
            </a:r>
            <a:r>
              <a:rPr lang="en-US" sz="3600">
                <a:solidFill>
                  <a:prstClr val="black"/>
                </a:solidFill>
              </a:rPr>
              <a:t>được xác định:</a:t>
            </a:r>
          </a:p>
          <a:p>
            <a:pPr defTabSz="1371600">
              <a:spcAft>
                <a:spcPts val="900"/>
              </a:spcAft>
              <a:defRPr/>
            </a:pPr>
            <a:endParaRPr lang="en-US" sz="1650">
              <a:solidFill>
                <a:prstClr val="black"/>
              </a:solidFill>
            </a:endParaRPr>
          </a:p>
          <a:p>
            <a:pPr defTabSz="1371600">
              <a:spcAft>
                <a:spcPts val="900"/>
              </a:spcAft>
              <a:defRPr/>
            </a:pPr>
            <a:r>
              <a:rPr lang="en-US" sz="3600" i="1">
                <a:solidFill>
                  <a:prstClr val="black"/>
                </a:solidFill>
              </a:rPr>
              <a:t>Hãy viết 5 số hạng đầu tiên 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6DC5FBA4-BF52-7925-3C18-5A27BE8CCDBB}"/>
              </a:ext>
            </a:extLst>
          </p:cNvPr>
          <p:cNvSpPr/>
          <p:nvPr/>
        </p:nvSpPr>
        <p:spPr>
          <a:xfrm>
            <a:off x="830177" y="1522874"/>
            <a:ext cx="5638800" cy="1219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6248C19-80A3-7D8E-D483-CD864DCE1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93648"/>
            <a:ext cx="1426915" cy="1219200"/>
          </a:xfrm>
          <a:prstGeom prst="rect">
            <a:avLst/>
          </a:prstGeom>
        </p:spPr>
      </p:pic>
      <p:sp>
        <p:nvSpPr>
          <p:cNvPr id="31" name="Oval Callout 22">
            <a:extLst>
              <a:ext uri="{FF2B5EF4-FFF2-40B4-BE49-F238E27FC236}">
                <a16:creationId xmlns:a16="http://schemas.microsoft.com/office/drawing/2014/main" id="{9E0091AA-8080-EE1E-C21C-82CABB87FE87}"/>
              </a:ext>
            </a:extLst>
          </p:cNvPr>
          <p:cNvSpPr/>
          <p:nvPr/>
        </p:nvSpPr>
        <p:spPr>
          <a:xfrm>
            <a:off x="862681" y="4361469"/>
            <a:ext cx="1575719" cy="782031"/>
          </a:xfrm>
          <a:prstGeom prst="wedgeEllipseCallout">
            <a:avLst>
              <a:gd name="adj1" fmla="val 23120"/>
              <a:gd name="adj2" fmla="val 84164"/>
            </a:avLst>
          </a:prstGeom>
          <a:solidFill>
            <a:srgbClr val="FFD347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(Body)"/>
                <a:ea typeface="+mn-ea"/>
                <a:cs typeface="+mn-cs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15FC733-885B-9A8A-0700-CAC823DB1C3F}"/>
                  </a:ext>
                </a:extLst>
              </p:cNvPr>
              <p:cNvSpPr txBox="1"/>
              <p:nvPr/>
            </p:nvSpPr>
            <p:spPr>
              <a:xfrm>
                <a:off x="862680" y="4305300"/>
                <a:ext cx="16891919" cy="4975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		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=3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Để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tìm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thay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𝑛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công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thức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, 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được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+5=2.3+5=11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Để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tìm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thay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𝑛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công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thức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, 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được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5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2.11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5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27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Để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tìm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thay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𝑛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=4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công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thức</a:t>
                </a: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, 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được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5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2.27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+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5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59</m:t>
                    </m:r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360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36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+5=2.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59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+5=</m:t>
                    </m:r>
                    <m:r>
                      <a:rPr lang="en-US" sz="3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123</m:t>
                    </m:r>
                  </m:oMath>
                </a14:m>
                <a:endParaRPr lang="en-US" sz="3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Vậy</a:t>
                </a:r>
                <a:r>
                  <a:rPr kumimoji="0" lang="en-US" sz="3600" b="0" i="0" u="none" strike="noStrike" kern="1200" cap="none" spc="0" normalizeH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5 số hạng đầu tiên cần tìm là 3;11;27;59;123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15FC733-885B-9A8A-0700-CAC823DB1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80" y="4305300"/>
                <a:ext cx="16891919" cy="4975657"/>
              </a:xfrm>
              <a:prstGeom prst="rect">
                <a:avLst/>
              </a:prstGeom>
              <a:blipFill>
                <a:blip r:embed="rId3"/>
                <a:stretch>
                  <a:fillRect l="-1119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>
            <a:extLst>
              <a:ext uri="{FF2B5EF4-FFF2-40B4-BE49-F238E27FC236}">
                <a16:creationId xmlns:a16="http://schemas.microsoft.com/office/drawing/2014/main" id="{94EFB44F-17F9-C54D-6143-6998B0A4A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172" y="2247900"/>
            <a:ext cx="5214938" cy="160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2013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31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686068" y="3162300"/>
            <a:ext cx="15757359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spc="18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</a:t>
            </a:r>
          </a:p>
          <a:p>
            <a:pPr algn="ctr">
              <a:lnSpc>
                <a:spcPct val="150000"/>
              </a:lnSpc>
            </a:pPr>
            <a:r>
              <a:rPr lang="en-US" sz="8000" b="1" spc="18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SỐ TĂNG, DÃY SỐ GIẢM</a:t>
            </a:r>
          </a:p>
        </p:txBody>
      </p:sp>
      <p:sp>
        <p:nvSpPr>
          <p:cNvPr id="36" name="Freeform 36"/>
          <p:cNvSpPr/>
          <p:nvPr/>
        </p:nvSpPr>
        <p:spPr>
          <a:xfrm rot="-1729736">
            <a:off x="1326753" y="6811466"/>
            <a:ext cx="451370" cy="3182015"/>
          </a:xfrm>
          <a:custGeom>
            <a:avLst/>
            <a:gdLst/>
            <a:ahLst/>
            <a:cxnLst/>
            <a:rect l="l" t="t" r="r" b="b"/>
            <a:pathLst>
              <a:path w="414417" h="3863212">
                <a:moveTo>
                  <a:pt x="0" y="0"/>
                </a:moveTo>
                <a:lnTo>
                  <a:pt x="414417" y="0"/>
                </a:lnTo>
                <a:lnTo>
                  <a:pt x="414417" y="3863212"/>
                </a:lnTo>
                <a:lnTo>
                  <a:pt x="0" y="38632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 rot="782942">
            <a:off x="188855" y="-371640"/>
            <a:ext cx="2492796" cy="1957978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13"/>
          <p:cNvSpPr/>
          <p:nvPr/>
        </p:nvSpPr>
        <p:spPr>
          <a:xfrm rot="1953223">
            <a:off x="15131790" y="6233373"/>
            <a:ext cx="1489671" cy="3329628"/>
          </a:xfrm>
          <a:custGeom>
            <a:avLst/>
            <a:gdLst/>
            <a:ahLst/>
            <a:cxnLst/>
            <a:rect l="l" t="t" r="r" b="b"/>
            <a:pathLst>
              <a:path w="991215" h="1996953">
                <a:moveTo>
                  <a:pt x="0" y="0"/>
                </a:moveTo>
                <a:lnTo>
                  <a:pt x="991214" y="0"/>
                </a:lnTo>
                <a:lnTo>
                  <a:pt x="991214" y="1996952"/>
                </a:lnTo>
                <a:lnTo>
                  <a:pt x="0" y="19969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38215"/>
      </p:ext>
    </p:extLst>
  </p:cSld>
  <p:clrMapOvr>
    <a:masterClrMapping/>
  </p:clrMapOvr>
  <p:transition spd="med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0" y="113689"/>
            <a:ext cx="3246680" cy="3255592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5144" y="1087924"/>
                <a:ext cx="16657709" cy="1998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Cho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so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𝑢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sSup>
                      <m:sSup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44" y="1087924"/>
                <a:ext cx="16657709" cy="1998176"/>
              </a:xfrm>
              <a:prstGeom prst="rect">
                <a:avLst/>
              </a:prstGeom>
              <a:blipFill>
                <a:blip r:embed="rId2"/>
                <a:stretch>
                  <a:fillRect l="-1501" r="-1464" b="-13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AB71D5C-06BE-C225-F888-56084233A57A}"/>
              </a:ext>
            </a:extLst>
          </p:cNvPr>
          <p:cNvSpPr txBox="1"/>
          <p:nvPr/>
        </p:nvSpPr>
        <p:spPr>
          <a:xfrm>
            <a:off x="8416923" y="3878584"/>
            <a:ext cx="14541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8A1938-7BCF-6822-7598-60C27F65376F}"/>
                  </a:ext>
                </a:extLst>
              </p:cNvPr>
              <p:cNvSpPr txBox="1"/>
              <p:nvPr/>
            </p:nvSpPr>
            <p:spPr>
              <a:xfrm>
                <a:off x="1664872" y="5024281"/>
                <a:ext cx="14958254" cy="431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4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sz="44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4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US" sz="44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+1&gt;0</m:t>
                    </m:r>
                  </m:oMath>
                </a14:m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400" dirty="0" err="1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4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8A1938-7BCF-6822-7598-60C27F653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872" y="5024281"/>
                <a:ext cx="14958254" cy="4310219"/>
              </a:xfrm>
              <a:prstGeom prst="rect">
                <a:avLst/>
              </a:prstGeom>
              <a:blipFill>
                <a:blip r:embed="rId3"/>
                <a:stretch>
                  <a:fillRect l="-1630" b="-5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D5DD5477-FBEA-A729-AAFE-150BC7DCA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496" y="2660542"/>
            <a:ext cx="3295582" cy="3808020"/>
          </a:xfrm>
          <a:prstGeom prst="rect">
            <a:avLst/>
          </a:prstGeom>
        </p:spPr>
      </p:pic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7685FBB6-73F7-C611-F267-4FD6F18A500B}"/>
              </a:ext>
            </a:extLst>
          </p:cNvPr>
          <p:cNvSpPr/>
          <p:nvPr/>
        </p:nvSpPr>
        <p:spPr>
          <a:xfrm>
            <a:off x="768726" y="1215952"/>
            <a:ext cx="2782754" cy="103194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</a:t>
            </a:r>
            <a:r>
              <a:rPr lang="vi-VN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616970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5294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85422" y="1104900"/>
            <a:ext cx="3810000" cy="2183208"/>
            <a:chOff x="762001" y="419100"/>
            <a:chExt cx="3810000" cy="21832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1" y="419100"/>
              <a:ext cx="3810000" cy="2183208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66800" y="1028700"/>
              <a:ext cx="3200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KHÁI NIỆM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720447" y="1645083"/>
                <a:ext cx="12619208" cy="41958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5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5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5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5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tăng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</m:t>
                    </m:r>
                    <m:sSub>
                      <m:sSub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5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5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45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Dãy</a:t>
                </a:r>
                <a:r>
                  <a:rPr lang="en-US" sz="45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500" i="1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5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giảm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i="1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45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45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45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5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447" y="1645083"/>
                <a:ext cx="12619208" cy="4195892"/>
              </a:xfrm>
              <a:prstGeom prst="rect">
                <a:avLst/>
              </a:prstGeom>
              <a:blipFill>
                <a:blip r:embed="rId3"/>
                <a:stretch>
                  <a:fillRect l="-2029" r="-2029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07" y="5798864"/>
            <a:ext cx="3542083" cy="4115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E1831D-CF74-F825-2EBB-800132E823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5840975"/>
            <a:ext cx="8763000" cy="395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39462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58221" y="771570"/>
            <a:ext cx="9315375" cy="679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400" b="1" spc="-5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 NGHIỆM ĐÚNG SAI</a:t>
            </a:r>
            <a:endParaRPr lang="en-US" sz="5400" b="1" spc="-5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>
                  <a:gd name="adj" fmla="val 1758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4000" b="1" noProof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1: </a:t>
                </a:r>
                <a:endParaRPr lang="en-US" sz="4000" b="1" noProof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Cho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4000" i="1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</a:t>
                </a:r>
                <a:r>
                  <a:rPr lang="vi-VN" sz="4000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0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vi-VN" sz="40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0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den>
                    </m:f>
                  </m:oMath>
                </a14:m>
                <a:r>
                  <a:rPr lang="vi-VN" sz="4000" b="1" kern="0" dirty="0">
                    <a:solidFill>
                      <a:schemeClr val="tx1"/>
                    </a:solidFill>
                    <a:ea typeface="Calibri" panose="020F0502020204030204" pitchFamily="34" charset="0"/>
                  </a:rPr>
                  <a:t> </a:t>
                </a:r>
                <a:r>
                  <a:rPr lang="vi-VN" sz="4000" kern="0">
                    <a:solidFill>
                      <a:schemeClr val="tx1"/>
                    </a:solidFill>
                    <a:ea typeface="Calibri" panose="020F0502020204030204" pitchFamily="34" charset="0"/>
                  </a:rPr>
                  <a:t>.</a:t>
                </a:r>
                <a:r>
                  <a:rPr lang="en-US" sz="4000" kern="0">
                    <a:solidFill>
                      <a:schemeClr val="tx1"/>
                    </a:solidFill>
                    <a:ea typeface="Calibri" panose="020F0502020204030204" pitchFamily="34" charset="0"/>
                  </a:rPr>
                  <a:t> Khi đó</a:t>
                </a:r>
                <a:r>
                  <a:rPr lang="vi-VN" sz="4000" kern="0">
                    <a:solidFill>
                      <a:schemeClr val="tx1"/>
                    </a:solidFill>
                    <a:ea typeface="Calibri" panose="020F0502020204030204" pitchFamily="34" charset="0"/>
                  </a:rPr>
                  <a:t>?</a:t>
                </a:r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>
                  <a:gd name="adj" fmla="val 17580"/>
                </a:avLst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1066800" y="7357322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Số hạng thứ n+1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0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vi-VN" sz="40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40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54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357322"/>
                <a:ext cx="7970772" cy="2286000"/>
              </a:xfrm>
              <a:prstGeom prst="roundRect">
                <a:avLst/>
              </a:prstGeom>
              <a:blipFill>
                <a:blip r:embed="rId8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/>
              <p:nvPr/>
            </p:nvSpPr>
            <p:spPr>
              <a:xfrm>
                <a:off x="9394247" y="4746263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0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0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  <m:sub>
                        <m:r>
                          <a:rPr lang="vi-VN" sz="40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000" b="1" noProof="1">
                    <a:solidFill>
                      <a:schemeClr val="tx1"/>
                    </a:solidFill>
                    <a:cs typeface="Arial" panose="020B0604020202020204" pitchFamily="34" charset="0"/>
                  </a:rPr>
                  <a:t>=</a:t>
                </a:r>
                <a:r>
                  <a:rPr lang="en-US" sz="4000" b="1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vi-VN" sz="4000" b="1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Đáp án sai 1">
                <a:extLst>
                  <a:ext uri="{FF2B5EF4-FFF2-40B4-BE49-F238E27FC236}">
                    <a16:creationId xmlns:a16="http://schemas.microsoft.com/office/drawing/2014/main" id="{3FCD9830-5FD1-BD44-878B-228BD96CE9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247" y="4746263"/>
                <a:ext cx="7970772" cy="2286000"/>
              </a:xfrm>
              <a:prstGeom prst="roundRect">
                <a:avLst/>
              </a:prstGeom>
              <a:blipFill>
                <a:blip r:embed="rId9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1066800" y="4756640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noProof="1">
                    <a:solidFill>
                      <a:schemeClr val="tx1"/>
                    </a:solidFill>
                    <a:cs typeface="Arial" panose="020B0604020202020204" pitchFamily="34" charset="0"/>
                  </a:rPr>
                  <a:t>a)</a:t>
                </a:r>
                <a:r>
                  <a:rPr lang="vi-VN" sz="4000" kern="0">
                    <a:solidFill>
                      <a:schemeClr val="tx1"/>
                    </a:solidFill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𝟐𝟎</m:t>
                        </m:r>
                      </m:num>
                      <m:den>
                        <m:r>
                          <a:rPr lang="vi-VN" sz="40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000" b="1" i="1" noProof="1">
                    <a:solidFill>
                      <a:schemeClr val="tx1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sz="4000" noProof="1">
                    <a:solidFill>
                      <a:schemeClr val="tx1"/>
                    </a:solidFill>
                    <a:cs typeface="Arial" panose="020B0604020202020204" pitchFamily="34" charset="0"/>
                  </a:rPr>
                  <a:t>là một số hạng của dãy số đã cho</a:t>
                </a:r>
                <a:endParaRPr lang="vi-VN" sz="4000" noProof="1">
                  <a:solidFill>
                    <a:schemeClr val="tx1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756640"/>
                <a:ext cx="7970772" cy="2286000"/>
              </a:xfrm>
              <a:prstGeom prst="roundRect">
                <a:avLst/>
              </a:prstGeom>
              <a:blipFill>
                <a:blip r:embed="rId10"/>
                <a:stretch>
                  <a:fillRect l="-1300" r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94247" y="7391168"/>
            <a:ext cx="7970772" cy="228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noProof="1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d) Dãy số đã cho là dãy số tăng.</a:t>
            </a:r>
            <a:endParaRPr lang="vi-VN" sz="4000" noProof="1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2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05462"/>
      </p:ext>
    </p:extLst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1"/>
          <p:cNvSpPr/>
          <p:nvPr/>
        </p:nvSpPr>
        <p:spPr>
          <a:xfrm>
            <a:off x="14460300" y="709904"/>
            <a:ext cx="3666839" cy="947966"/>
          </a:xfrm>
          <a:custGeom>
            <a:avLst/>
            <a:gdLst/>
            <a:ahLst/>
            <a:cxnLst/>
            <a:rect l="l" t="t" r="r" b="b"/>
            <a:pathLst>
              <a:path w="3623463" h="936752">
                <a:moveTo>
                  <a:pt x="3420263" y="0"/>
                </a:moveTo>
                <a:lnTo>
                  <a:pt x="2699398" y="0"/>
                </a:lnTo>
                <a:lnTo>
                  <a:pt x="12700" y="0"/>
                </a:lnTo>
                <a:cubicBezTo>
                  <a:pt x="5690" y="0"/>
                  <a:pt x="0" y="5690"/>
                  <a:pt x="0" y="12700"/>
                </a:cubicBezTo>
                <a:lnTo>
                  <a:pt x="0" y="924052"/>
                </a:lnTo>
                <a:cubicBezTo>
                  <a:pt x="0" y="931075"/>
                  <a:pt x="5690" y="936752"/>
                  <a:pt x="12700" y="936752"/>
                </a:cubicBezTo>
                <a:lnTo>
                  <a:pt x="2699398" y="936752"/>
                </a:lnTo>
                <a:lnTo>
                  <a:pt x="3420263" y="936752"/>
                </a:lnTo>
                <a:cubicBezTo>
                  <a:pt x="3532302" y="936752"/>
                  <a:pt x="3623463" y="845591"/>
                  <a:pt x="3623463" y="733552"/>
                </a:cubicBezTo>
                <a:lnTo>
                  <a:pt x="3623463" y="203200"/>
                </a:lnTo>
                <a:cubicBezTo>
                  <a:pt x="3623463" y="91148"/>
                  <a:pt x="3532302" y="0"/>
                  <a:pt x="3420263" y="0"/>
                </a:cubicBezTo>
                <a:close/>
                <a:moveTo>
                  <a:pt x="25400" y="25400"/>
                </a:moveTo>
                <a:lnTo>
                  <a:pt x="2686698" y="25400"/>
                </a:lnTo>
                <a:lnTo>
                  <a:pt x="2686698" y="911352"/>
                </a:lnTo>
                <a:lnTo>
                  <a:pt x="25400" y="911352"/>
                </a:lnTo>
                <a:lnTo>
                  <a:pt x="25400" y="25400"/>
                </a:lnTo>
                <a:close/>
                <a:moveTo>
                  <a:pt x="3598063" y="733552"/>
                </a:moveTo>
                <a:cubicBezTo>
                  <a:pt x="3598063" y="831596"/>
                  <a:pt x="3518307" y="911352"/>
                  <a:pt x="3420263" y="911352"/>
                </a:cubicBezTo>
                <a:lnTo>
                  <a:pt x="2712098" y="911352"/>
                </a:lnTo>
                <a:lnTo>
                  <a:pt x="2712098" y="25400"/>
                </a:lnTo>
                <a:lnTo>
                  <a:pt x="3420263" y="25400"/>
                </a:lnTo>
                <a:cubicBezTo>
                  <a:pt x="3518307" y="25400"/>
                  <a:pt x="3598063" y="105156"/>
                  <a:pt x="3598063" y="203200"/>
                </a:cubicBezTo>
                <a:lnTo>
                  <a:pt x="3598063" y="733552"/>
                </a:lnTo>
                <a:close/>
              </a:path>
            </a:pathLst>
          </a:custGeom>
          <a:solidFill>
            <a:srgbClr val="231F20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Freeform 30"/>
          <p:cNvSpPr/>
          <p:nvPr/>
        </p:nvSpPr>
        <p:spPr>
          <a:xfrm>
            <a:off x="17247589" y="757658"/>
            <a:ext cx="861340" cy="896558"/>
          </a:xfrm>
          <a:custGeom>
            <a:avLst/>
            <a:gdLst/>
            <a:ahLst/>
            <a:cxnLst/>
            <a:rect l="l" t="t" r="r" b="b"/>
            <a:pathLst>
              <a:path w="885965" h="885952">
                <a:moveTo>
                  <a:pt x="708165" y="0"/>
                </a:moveTo>
                <a:lnTo>
                  <a:pt x="0" y="0"/>
                </a:lnTo>
                <a:lnTo>
                  <a:pt x="0" y="885952"/>
                </a:lnTo>
                <a:lnTo>
                  <a:pt x="708165" y="885952"/>
                </a:lnTo>
                <a:cubicBezTo>
                  <a:pt x="806209" y="885952"/>
                  <a:pt x="885965" y="806196"/>
                  <a:pt x="885965" y="708152"/>
                </a:cubicBezTo>
                <a:lnTo>
                  <a:pt x="885965" y="177800"/>
                </a:lnTo>
                <a:cubicBezTo>
                  <a:pt x="885965" y="79756"/>
                  <a:pt x="806209" y="0"/>
                  <a:pt x="708165" y="0"/>
                </a:cubicBezTo>
                <a:close/>
              </a:path>
            </a:pathLst>
          </a:custGeom>
          <a:solidFill>
            <a:srgbClr val="FFF89B"/>
          </a:solidFill>
        </p:spPr>
        <p:txBody>
          <a:bodyPr/>
          <a:lstStyle/>
          <a:p>
            <a:endParaRPr lang="en-US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9086850" y="50355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86850" y="50355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819267" y="7403288"/>
            <a:ext cx="16459800" cy="2737816"/>
            <a:chOff x="819267" y="7403288"/>
            <a:chExt cx="16459800" cy="2737816"/>
          </a:xfrm>
        </p:grpSpPr>
        <p:sp>
          <p:nvSpPr>
            <p:cNvPr id="33" name="Thought Bubble: Cloud 32"/>
            <p:cNvSpPr/>
            <p:nvPr/>
          </p:nvSpPr>
          <p:spPr>
            <a:xfrm>
              <a:off x="819267" y="7403288"/>
              <a:ext cx="13236086" cy="2728237"/>
            </a:xfrm>
            <a:prstGeom prst="cloudCallout">
              <a:avLst>
                <a:gd name="adj1" fmla="val 58068"/>
                <a:gd name="adj2" fmla="val 12226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84952" y="8146989"/>
              <a:ext cx="1994115" cy="1994115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2116293" y="7840788"/>
              <a:ext cx="10474878" cy="1738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1,1,2,3,5,8,13,21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quy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err="1">
                  <a:latin typeface="Arial" panose="020B0604020202020204" pitchFamily="34" charset="0"/>
                  <a:cs typeface="Arial" panose="020B0604020202020204" pitchFamily="34" charset="0"/>
                </a:rPr>
                <a:t>tắc</a:t>
              </a:r>
              <a:r>
                <a:rPr lang="en-US" sz="3800">
                  <a:latin typeface="Arial" panose="020B0604020202020204" pitchFamily="34" charset="0"/>
                  <a:cs typeface="Arial" panose="020B0604020202020204" pitchFamily="34" charset="0"/>
                </a:rPr>
                <a:t> trên,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khái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niệm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endParaRPr lang="en-US" sz="3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2BDE1914-031E-2758-398E-7297DB95F8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655" y="2123570"/>
            <a:ext cx="9688715" cy="523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55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A19ECB77-B032-4E88-B15F-FDAE0101D1A8}"/>
              </a:ext>
            </a:extLst>
          </p:cNvPr>
          <p:cNvSpPr txBox="1"/>
          <p:nvPr/>
        </p:nvSpPr>
        <p:spPr>
          <a:xfrm>
            <a:off x="4558221" y="771570"/>
            <a:ext cx="9315375" cy="13593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334"/>
              </a:lnSpc>
              <a:spcBef>
                <a:spcPct val="0"/>
              </a:spcBef>
            </a:pPr>
            <a:r>
              <a:rPr lang="en-US" sz="5400" b="1" spc="-53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TRẮC NGHIỆM ĐÚNG SAI</a:t>
            </a:r>
          </a:p>
          <a:p>
            <a:pPr algn="ctr" defTabSz="609630">
              <a:lnSpc>
                <a:spcPts val="5334"/>
              </a:lnSpc>
              <a:spcBef>
                <a:spcPct val="0"/>
              </a:spcBef>
            </a:pPr>
            <a:endParaRPr lang="en-US" sz="5400" b="1" spc="-53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/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4000" b="1" noProof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2: </a:t>
                </a:r>
                <a:endParaRPr lang="en-US" sz="4000" b="1" noProof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Cho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dãy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số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vi-VN" sz="4000" i="1" ker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4000" i="1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 dirty="0" err="1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với</a:t>
                </a:r>
                <a:r>
                  <a:rPr lang="fr-FR" sz="4000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vi-VN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num>
                      <m:den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fr-FR" sz="4000" i="1" kern="0" dirty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 </a:t>
                </a:r>
                <a:r>
                  <a:rPr lang="fr-FR" sz="4000" kern="0">
                    <a:solidFill>
                      <a:schemeClr val="tx1"/>
                    </a:solidFill>
                    <a:latin typeface="Arial (Body)"/>
                    <a:ea typeface="Calibri" panose="020F0502020204030204" pitchFamily="34" charset="0"/>
                  </a:rPr>
                  <a:t>. Khi đó:</a:t>
                </a:r>
                <a:endParaRPr lang="vi-VN" sz="40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Câu hỏi">
                <a:extLst>
                  <a:ext uri="{FF2B5EF4-FFF2-40B4-BE49-F238E27FC236}">
                    <a16:creationId xmlns:a16="http://schemas.microsoft.com/office/drawing/2014/main" id="{4ADFFF1A-F500-CC57-185E-00F4826D0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786678"/>
                <a:ext cx="16298219" cy="263452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/>
              <p:nvPr/>
            </p:nvSpPr>
            <p:spPr>
              <a:xfrm>
                <a:off x="922981" y="7409204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Số hạng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000" b="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vi-VN" sz="60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Đáp án đúng">
                <a:extLst>
                  <a:ext uri="{FF2B5EF4-FFF2-40B4-BE49-F238E27FC236}">
                    <a16:creationId xmlns:a16="http://schemas.microsoft.com/office/drawing/2014/main" id="{8B66CBE4-2DB9-BCF7-D1C4-281B894BFE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981" y="7409204"/>
                <a:ext cx="7970772" cy="2286000"/>
              </a:xfrm>
              <a:prstGeom prst="roundRect">
                <a:avLst/>
              </a:prstGeom>
              <a:blipFill>
                <a:blip r:embed="rId7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Đáp án sai 1">
            <a:extLst>
              <a:ext uri="{FF2B5EF4-FFF2-40B4-BE49-F238E27FC236}">
                <a16:creationId xmlns:a16="http://schemas.microsoft.com/office/drawing/2014/main" id="{3FCD9830-5FD1-BD44-878B-228BD96CE996}"/>
              </a:ext>
            </a:extLst>
          </p:cNvPr>
          <p:cNvSpPr/>
          <p:nvPr/>
        </p:nvSpPr>
        <p:spPr>
          <a:xfrm>
            <a:off x="922982" y="4737118"/>
            <a:ext cx="7970772" cy="228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Tổng số hạng đầu và số hạng thứ hai của dãy số là 8.</a:t>
            </a:r>
            <a:endParaRPr lang="vi-VN" sz="5400" noProof="1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/>
              <p:nvPr/>
            </p:nvSpPr>
            <p:spPr>
              <a:xfrm>
                <a:off x="9394247" y="4737066"/>
                <a:ext cx="7970772" cy="22860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noProof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</a:t>
                </a:r>
                <a:r>
                  <a:rPr lang="en-US" sz="4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4000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noProof="1">
                    <a:solidFill>
                      <a:schemeClr val="tx1"/>
                    </a:solidFill>
                    <a:cs typeface="Arial" panose="020B0604020202020204" pitchFamily="34" charset="0"/>
                  </a:rPr>
                  <a:t>=</a:t>
                </a:r>
                <a:r>
                  <a:rPr lang="en-US" sz="400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4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+1)</m:t>
                        </m:r>
                      </m:den>
                    </m:f>
                  </m:oMath>
                </a14:m>
                <a:endParaRPr lang="vi-VN" sz="4000" noProof="1">
                  <a:solidFill>
                    <a:schemeClr val="tx1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Đáp án sai 2">
                <a:extLst>
                  <a:ext uri="{FF2B5EF4-FFF2-40B4-BE49-F238E27FC236}">
                    <a16:creationId xmlns:a16="http://schemas.microsoft.com/office/drawing/2014/main" id="{6A919885-0285-0403-1E09-FA94D8BC08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247" y="4737066"/>
                <a:ext cx="7970772" cy="2286000"/>
              </a:xfrm>
              <a:prstGeom prst="roundRect">
                <a:avLst/>
              </a:prstGeom>
              <a:blipFill>
                <a:blip r:embed="rId8"/>
                <a:stretch>
                  <a:fillRect l="-13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Đáp án sai 3">
            <a:extLst>
              <a:ext uri="{FF2B5EF4-FFF2-40B4-BE49-F238E27FC236}">
                <a16:creationId xmlns:a16="http://schemas.microsoft.com/office/drawing/2014/main" id="{2E7D83A4-3758-8699-4DD0-010A80780539}"/>
              </a:ext>
            </a:extLst>
          </p:cNvPr>
          <p:cNvSpPr/>
          <p:nvPr/>
        </p:nvSpPr>
        <p:spPr>
          <a:xfrm>
            <a:off x="9394247" y="7391168"/>
            <a:ext cx="7970772" cy="2286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noProof="1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d) Dãy số đã cho là dãy số giảm</a:t>
            </a:r>
            <a:endParaRPr lang="vi-VN" sz="4000" noProof="1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2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A2AB5BE-5BE4-FB71-44F9-94D2D0B0CE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4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8D0C2BA9-FCBA-B751-461E-B7A70774305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2981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3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862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  <p:bldLst>
      <p:bldP spid="22" grpId="0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9D66A3-0976-0D06-9093-A1B38940C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686216"/>
            <a:ext cx="13868400" cy="907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50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6F2EB0-1326-3A01-246F-A214609E8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812399"/>
            <a:ext cx="12877800" cy="934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991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62" y="269910"/>
            <a:ext cx="2709813" cy="235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188279" y="271463"/>
            <a:ext cx="14288799" cy="2357438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328513"/>
            <a:ext cx="13841127" cy="784798"/>
          </a:xfrm>
          <a:prstGeom prst="rect">
            <a:avLst/>
          </a:prstGeom>
          <a:noFill/>
        </p:spPr>
        <p:txBody>
          <a:bodyPr wrap="square" lIns="182849" tIns="91424" rIns="182849" bIns="91424" rtlCol="0">
            <a:spAutoFit/>
          </a:bodyPr>
          <a:lstStyle/>
          <a:p>
            <a:pPr defTabSz="1828481"/>
            <a:r>
              <a:rPr lang="vi-VN" sz="39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Xét tính tăng, giảm của dãy số (u</a:t>
            </a:r>
            <a:r>
              <a:rPr lang="vi-VN" sz="39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vi-VN" sz="39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), biết: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6912" y="685800"/>
            <a:ext cx="2311210" cy="1523494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828481"/>
            <a:r>
              <a:rPr lang="en-US" sz="9000" b="1" spc="10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VD6</a:t>
            </a:r>
            <a:endParaRPr lang="en-US" sz="9900" b="1" spc="10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028" y="2764556"/>
            <a:ext cx="2093211" cy="4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71500" y="3580558"/>
            <a:ext cx="514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481"/>
            <a:r>
              <a:rPr lang="vi-VN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 có : 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2057401" y="4609258"/>
          <a:ext cx="3967163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31560" imgH="228600" progId="Equation.DSMT4">
                  <p:embed/>
                </p:oleObj>
              </mc:Choice>
              <mc:Fallback>
                <p:oleObj name="Equation" r:id="rId5" imgW="1231560" imgH="228600" progId="Equation.DSMT4">
                  <p:embed/>
                  <p:pic>
                    <p:nvPicPr>
                      <p:cNvPr id="19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1" y="4609258"/>
                        <a:ext cx="3967163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9258300" y="3580557"/>
            <a:ext cx="0" cy="5334843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2893220" y="3604370"/>
          <a:ext cx="2166938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72840" imgH="228600" progId="Equation.DSMT4">
                  <p:embed/>
                </p:oleObj>
              </mc:Choice>
              <mc:Fallback>
                <p:oleObj name="Equation" r:id="rId7" imgW="672840" imgH="22860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3220" y="3604370"/>
                        <a:ext cx="2166938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6136482" y="4680695"/>
          <a:ext cx="1635918" cy="573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07960" imgH="177480" progId="Equation.DSMT4">
                  <p:embed/>
                </p:oleObj>
              </mc:Choice>
              <mc:Fallback>
                <p:oleObj name="Equation" r:id="rId9" imgW="507960" imgH="177480" progId="Equation.DSMT4">
                  <p:embed/>
                  <p:pic>
                    <p:nvPicPr>
                      <p:cNvPr id="27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6482" y="4680695"/>
                        <a:ext cx="1635918" cy="5738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946525" y="1028700"/>
          <a:ext cx="126460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68680" imgH="419040" progId="Equation.DSMT4">
                  <p:embed/>
                </p:oleObj>
              </mc:Choice>
              <mc:Fallback>
                <p:oleObj name="Equation" r:id="rId11" imgW="3568680" imgH="4190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525" y="1028700"/>
                        <a:ext cx="12646025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914400" y="5523658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481"/>
            <a:r>
              <a:rPr lang="en-US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Xét hiệu :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3200184" y="5523658"/>
          <a:ext cx="5522118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714320" imgH="228600" progId="Equation.DSMT4">
                  <p:embed/>
                </p:oleObj>
              </mc:Choice>
              <mc:Fallback>
                <p:oleObj name="Equation" r:id="rId13" imgW="1714320" imgH="22860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184" y="5523658"/>
                        <a:ext cx="5522118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4914901" y="6400800"/>
          <a:ext cx="3398045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054080" imgH="203040" progId="Equation.DSMT4">
                  <p:embed/>
                </p:oleObj>
              </mc:Choice>
              <mc:Fallback>
                <p:oleObj name="Equation" r:id="rId15" imgW="1054080" imgH="203040" progId="Equation.DSMT4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1" y="6400800"/>
                        <a:ext cx="3398045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914400" y="7315201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481"/>
            <a:r>
              <a:rPr lang="fr-FR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Vậy (u</a:t>
            </a:r>
            <a:r>
              <a:rPr lang="fr-FR" sz="3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là </a:t>
            </a:r>
            <a:r>
              <a:rPr lang="fr-FR" sz="3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dãy số tăng</a:t>
            </a:r>
            <a:r>
              <a:rPr lang="fr-FR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5500" y="362034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481"/>
            <a:r>
              <a:rPr lang="en-US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vi-VN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 có : </a:t>
            </a: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14493876" y="3409108"/>
          <a:ext cx="2740025" cy="127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50680" imgH="393480" progId="Equation.DSMT4">
                  <p:embed/>
                </p:oleObj>
              </mc:Choice>
              <mc:Fallback>
                <p:oleObj name="Equation" r:id="rId17" imgW="850680" imgH="393480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76" y="3409108"/>
                        <a:ext cx="2740025" cy="127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12679363" y="3378200"/>
          <a:ext cx="1593850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95000" imgH="393480" progId="Equation.DSMT4">
                  <p:embed/>
                </p:oleObj>
              </mc:Choice>
              <mc:Fallback>
                <p:oleObj name="Equation" r:id="rId19" imgW="495000" imgH="393480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9363" y="3378200"/>
                        <a:ext cx="1593850" cy="127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9486900" y="5563444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481"/>
            <a:r>
              <a:rPr lang="en-US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Xét hiệu :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/>
        </p:nvGraphicFramePr>
        <p:xfrm>
          <a:off x="12428538" y="5178425"/>
          <a:ext cx="5318125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650960" imgH="812520" progId="Equation.DSMT4">
                  <p:embed/>
                </p:oleObj>
              </mc:Choice>
              <mc:Fallback>
                <p:oleObj name="Equation" r:id="rId21" imgW="1650960" imgH="812520" progId="Equation.DSMT4">
                  <p:embed/>
                  <p:pic>
                    <p:nvPicPr>
                      <p:cNvPr id="46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28538" y="5178425"/>
                        <a:ext cx="5318125" cy="262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10058400" y="7880003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481"/>
            <a:r>
              <a:rPr lang="fr-FR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Vậy (u</a:t>
            </a:r>
            <a:r>
              <a:rPr lang="fr-FR" sz="3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là </a:t>
            </a:r>
            <a:r>
              <a:rPr lang="fr-FR" sz="3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dãy số giảm</a:t>
            </a:r>
            <a:r>
              <a:rPr lang="fr-FR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6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6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37" grpId="0"/>
      <p:bldP spid="38" grpId="0"/>
      <p:bldP spid="45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62" y="269910"/>
            <a:ext cx="2709813" cy="235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188279" y="271463"/>
            <a:ext cx="14288799" cy="2357438"/>
          </a:xfrm>
          <a:prstGeom prst="roundRect">
            <a:avLst>
              <a:gd name="adj" fmla="val 9218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0" y="328513"/>
            <a:ext cx="13841127" cy="784798"/>
          </a:xfrm>
          <a:prstGeom prst="rect">
            <a:avLst/>
          </a:prstGeom>
          <a:noFill/>
        </p:spPr>
        <p:txBody>
          <a:bodyPr wrap="square" lIns="182849" tIns="91424" rIns="182849" bIns="91424" rtlCol="0">
            <a:spAutoFit/>
          </a:bodyPr>
          <a:lstStyle/>
          <a:p>
            <a:pPr defTabSz="1828481"/>
            <a:r>
              <a:rPr lang="vi-VN" sz="39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Xét tính tăng, giảm của dãy số (u</a:t>
            </a:r>
            <a:r>
              <a:rPr lang="vi-VN" sz="39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vi-VN" sz="39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), biết: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6912" y="685800"/>
            <a:ext cx="2311210" cy="1523494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828481"/>
            <a:r>
              <a:rPr lang="en-US" sz="9000" b="1" spc="10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VD6</a:t>
            </a:r>
            <a:endParaRPr lang="en-US" sz="9900" b="1" spc="10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028" y="2764556"/>
            <a:ext cx="2093211" cy="4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143000" y="3613895"/>
            <a:ext cx="257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481"/>
            <a:r>
              <a:rPr lang="en-US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vi-VN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 có :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372600" y="3613895"/>
            <a:ext cx="0" cy="610160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3407570" y="3233738"/>
          <a:ext cx="2536031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87320" imgH="419040" progId="Equation.DSMT4">
                  <p:embed/>
                </p:oleObj>
              </mc:Choice>
              <mc:Fallback>
                <p:oleObj name="Equation" r:id="rId5" imgW="787320" imgH="419040" progId="Equation.DSMT4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7570" y="3233738"/>
                        <a:ext cx="2536031" cy="1352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946525" y="1028700"/>
          <a:ext cx="12646025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68680" imgH="419040" progId="Equation.DSMT4">
                  <p:embed/>
                </p:oleObj>
              </mc:Choice>
              <mc:Fallback>
                <p:oleObj name="Equation" r:id="rId7" imgW="3568680" imgH="4190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525" y="1028700"/>
                        <a:ext cx="12646025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688307" y="4953226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481"/>
            <a:r>
              <a:rPr lang="en-US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Nhận xét :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4229100" y="4622008"/>
          <a:ext cx="3886200" cy="1354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06360" imgH="419040" progId="Equation.DSMT4">
                  <p:embed/>
                </p:oleObj>
              </mc:Choice>
              <mc:Fallback>
                <p:oleObj name="Equation" r:id="rId9" imgW="1206360" imgH="419040" progId="Equation.DSMT4">
                  <p:embed/>
                  <p:pic>
                    <p:nvPicPr>
                      <p:cNvPr id="3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4622008"/>
                        <a:ext cx="3886200" cy="1354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10027443" y="4919888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481"/>
            <a:r>
              <a:rPr lang="vi-VN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Vậy dãy số (u</a:t>
            </a:r>
            <a:r>
              <a:rPr lang="vi-VN" sz="3600" b="1" baseline="-250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vi-VN" sz="3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không tăng, cũng không giảm.</a:t>
            </a:r>
            <a:endParaRPr lang="en-US" sz="3600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179095" y="6288883"/>
          <a:ext cx="4214813" cy="1354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307880" imgH="419040" progId="Equation.DSMT4">
                  <p:embed/>
                </p:oleObj>
              </mc:Choice>
              <mc:Fallback>
                <p:oleObj name="Equation" r:id="rId11" imgW="1307880" imgH="419040" progId="Equation.DSMT4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095" y="6288883"/>
                        <a:ext cx="4214813" cy="1354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4321970" y="8246270"/>
          <a:ext cx="3929063" cy="1354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18960" imgH="419040" progId="Equation.DSMT4">
                  <p:embed/>
                </p:oleObj>
              </mc:Choice>
              <mc:Fallback>
                <p:oleObj name="Equation" r:id="rId13" imgW="1218960" imgH="419040" progId="Equation.DSMT4">
                  <p:embed/>
                  <p:pic>
                    <p:nvPicPr>
                      <p:cNvPr id="29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1970" y="8246270"/>
                        <a:ext cx="3929063" cy="1354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10601327" y="3307558"/>
          <a:ext cx="4214813" cy="1354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07880" imgH="419040" progId="Equation.DSMT4">
                  <p:embed/>
                </p:oleObj>
              </mc:Choice>
              <mc:Fallback>
                <p:oleObj name="Equation" r:id="rId15" imgW="1307880" imgH="419040" progId="Equation.DSMT4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1327" y="3307558"/>
                        <a:ext cx="4214813" cy="1354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535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5900163" y="4788500"/>
            <a:ext cx="5007457" cy="769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989"/>
              </a:lnSpc>
            </a:pPr>
            <a:r>
              <a:rPr lang="en-US" sz="6600" b="1" spc="116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43" name="Freeform 43"/>
          <p:cNvSpPr/>
          <p:nvPr/>
        </p:nvSpPr>
        <p:spPr>
          <a:xfrm rot="1091550">
            <a:off x="10267250" y="696701"/>
            <a:ext cx="566223" cy="1319587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563C65E4-C968-96AF-11B5-135760CBBA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7357" y="7533244"/>
            <a:ext cx="5209855" cy="308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3229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17873" y="114300"/>
            <a:ext cx="16459205" cy="4686300"/>
          </a:xfrm>
          <a:prstGeom prst="roundRect">
            <a:avLst>
              <a:gd name="adj" fmla="val 374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/>
          </a:p>
        </p:txBody>
      </p:sp>
      <p:sp>
        <p:nvSpPr>
          <p:cNvPr id="8" name="TextBox 7"/>
          <p:cNvSpPr txBox="1"/>
          <p:nvPr/>
        </p:nvSpPr>
        <p:spPr>
          <a:xfrm>
            <a:off x="1447800" y="142875"/>
            <a:ext cx="15822327" cy="1661961"/>
          </a:xfrm>
          <a:prstGeom prst="rect">
            <a:avLst/>
          </a:prstGeom>
          <a:noFill/>
        </p:spPr>
        <p:txBody>
          <a:bodyPr wrap="square" lIns="182849" tIns="91424" rIns="182849" bIns="91424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1: </a:t>
            </a:r>
            <a:r>
              <a:rPr lang="vi-VN" sz="3200" b="1">
                <a:latin typeface="Arial" pitchFamily="34" charset="0"/>
                <a:cs typeface="Arial" pitchFamily="34" charset="0"/>
              </a:rPr>
              <a:t>Ông An gửi tiết kiệm 100 triệu đồng kì hạn 1 tháng với lãi suất 6% một năm theo hình thức tính lãi kép. Số tiền (triệu đồng) của ông An thu được sau n tháng được cho bởi công thức</a:t>
            </a: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53" y="4881454"/>
            <a:ext cx="2093211" cy="4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82175" y="5486400"/>
            <a:ext cx="12005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Arial" pitchFamily="34" charset="0"/>
                <a:cs typeface="Arial" pitchFamily="34" charset="0"/>
              </a:rPr>
              <a:t>a) Số tiền ông An nhận được sau tháng thứ nhất là</a:t>
            </a:r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vi-VN" sz="32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1" y="2936473"/>
            <a:ext cx="15576842" cy="677076"/>
          </a:xfrm>
          <a:prstGeom prst="rect">
            <a:avLst/>
          </a:prstGeom>
          <a:noFill/>
        </p:spPr>
        <p:txBody>
          <a:bodyPr wrap="square" lIns="182849" tIns="91424" rIns="182849" bIns="91424" rtlCol="0">
            <a:spAutoFit/>
          </a:bodyPr>
          <a:lstStyle/>
          <a:p>
            <a:r>
              <a:rPr lang="en-US" sz="3200" b="1">
                <a:latin typeface="Arial" pitchFamily="34" charset="0"/>
                <a:cs typeface="Arial" pitchFamily="34" charset="0"/>
              </a:rPr>
              <a:t>a. </a:t>
            </a:r>
            <a:r>
              <a:rPr lang="vi-VN" sz="3200" b="1">
                <a:latin typeface="Arial" pitchFamily="34" charset="0"/>
                <a:cs typeface="Arial" pitchFamily="34" charset="0"/>
              </a:rPr>
              <a:t>Tìm số tiền ông An nhận được sau tháng thứ nhất, sau tháng thứ hai.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3286" y="4061971"/>
            <a:ext cx="15576841" cy="677076"/>
          </a:xfrm>
          <a:prstGeom prst="rect">
            <a:avLst/>
          </a:prstGeom>
          <a:noFill/>
        </p:spPr>
        <p:txBody>
          <a:bodyPr wrap="square" lIns="182849" tIns="91424" rIns="182849" bIns="91424" rtlCol="0">
            <a:spAutoFit/>
          </a:bodyPr>
          <a:lstStyle/>
          <a:p>
            <a:r>
              <a:rPr lang="vi-VN" sz="3200" b="1">
                <a:latin typeface="Arial" pitchFamily="34" charset="0"/>
                <a:cs typeface="Arial" pitchFamily="34" charset="0"/>
              </a:rPr>
              <a:t>b</a:t>
            </a:r>
            <a:r>
              <a:rPr lang="en-US" sz="3200" b="1">
                <a:latin typeface="Arial" pitchFamily="34" charset="0"/>
                <a:cs typeface="Arial" pitchFamily="34" charset="0"/>
              </a:rPr>
              <a:t>.</a:t>
            </a:r>
            <a:r>
              <a:rPr lang="vi-VN" sz="3200" b="1">
                <a:latin typeface="Arial" pitchFamily="34" charset="0"/>
                <a:cs typeface="Arial" pitchFamily="34" charset="0"/>
              </a:rPr>
              <a:t> Tìm số tiền ông An nhận được sau 1 năm.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827170" y="1743075"/>
          <a:ext cx="3443288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280" imgH="507960" progId="Equation.DSMT4">
                  <p:embed/>
                </p:oleObj>
              </mc:Choice>
              <mc:Fallback>
                <p:oleObj name="Equation" r:id="rId4" imgW="1295280" imgH="5079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27170" y="1743075"/>
                        <a:ext cx="3443288" cy="135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362702" y="6179345"/>
          <a:ext cx="4726781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77680" imgH="507960" progId="Equation.DSMT4">
                  <p:embed/>
                </p:oleObj>
              </mc:Choice>
              <mc:Fallback>
                <p:oleObj name="Equation" r:id="rId6" imgW="1777680" imgH="50796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62702" y="6179345"/>
                        <a:ext cx="4726781" cy="135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178884" y="6563585"/>
            <a:ext cx="25161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Arial" pitchFamily="34" charset="0"/>
                <a:cs typeface="Arial" pitchFamily="34" charset="0"/>
              </a:rPr>
              <a:t>(triệu đồng)</a:t>
            </a:r>
            <a:endParaRPr lang="vi-VN" sz="3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36968" y="7649435"/>
            <a:ext cx="11130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Arial" pitchFamily="34" charset="0"/>
                <a:cs typeface="Arial" pitchFamily="34" charset="0"/>
              </a:rPr>
              <a:t>Số tiền ông An nhận được sau tháng thứ hai là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6344948" y="8520972"/>
          <a:ext cx="5400675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1840" imgH="507960" progId="Equation.DSMT4">
                  <p:embed/>
                </p:oleObj>
              </mc:Choice>
              <mc:Fallback>
                <p:oleObj name="Equation" r:id="rId8" imgW="2031840" imgH="50796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44948" y="8520972"/>
                        <a:ext cx="5400675" cy="135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1808388" y="8906735"/>
            <a:ext cx="25161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Arial" pitchFamily="34" charset="0"/>
                <a:cs typeface="Arial" pitchFamily="34" charset="0"/>
              </a:rPr>
              <a:t>(triệu đồng)</a:t>
            </a:r>
            <a:endParaRPr lang="vi-VN" sz="3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30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34759" y="114300"/>
            <a:ext cx="16442320" cy="4547803"/>
          </a:xfrm>
          <a:prstGeom prst="roundRect">
            <a:avLst>
              <a:gd name="adj" fmla="val 374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endParaRPr lang="en-US" sz="2700"/>
          </a:p>
        </p:txBody>
      </p:sp>
      <p:sp>
        <p:nvSpPr>
          <p:cNvPr id="8" name="TextBox 7"/>
          <p:cNvSpPr txBox="1"/>
          <p:nvPr/>
        </p:nvSpPr>
        <p:spPr>
          <a:xfrm>
            <a:off x="1600200" y="142875"/>
            <a:ext cx="15669927" cy="1661961"/>
          </a:xfrm>
          <a:prstGeom prst="rect">
            <a:avLst/>
          </a:prstGeom>
          <a:noFill/>
        </p:spPr>
        <p:txBody>
          <a:bodyPr wrap="square" lIns="182849" tIns="91424" rIns="182849" bIns="91424" rtlCol="0">
            <a:spAutoFit/>
          </a:bodyPr>
          <a:lstStyle/>
          <a:p>
            <a:r>
              <a:rPr lang="vi-VN" sz="3200" b="1">
                <a:latin typeface="Arial" pitchFamily="34" charset="0"/>
                <a:cs typeface="Arial" pitchFamily="34" charset="0"/>
              </a:rPr>
              <a:t>Ông An gửi tiết kiệm 100 triệu đồng kì hạn 1 tháng với lãi suất 6% một năm theo hình thức tính lãi kép. Số tiền (triệu đồng) của ông An thu được sau n tháng được cho bởi công thức</a:t>
            </a:r>
          </a:p>
        </p:txBody>
      </p:sp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53" y="4987088"/>
            <a:ext cx="2093211" cy="4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082175" y="5726906"/>
            <a:ext cx="12005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>
                <a:latin typeface="Arial" pitchFamily="34" charset="0"/>
                <a:cs typeface="Arial" pitchFamily="34" charset="0"/>
              </a:rPr>
              <a:t>b) Số tiền ông An nhận được sau 1 năm (12 tháng) là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52601" y="2936473"/>
            <a:ext cx="15500642" cy="677076"/>
          </a:xfrm>
          <a:prstGeom prst="rect">
            <a:avLst/>
          </a:prstGeom>
          <a:noFill/>
        </p:spPr>
        <p:txBody>
          <a:bodyPr wrap="square" lIns="182849" tIns="91424" rIns="182849" bIns="91424" rtlCol="0">
            <a:spAutoFit/>
          </a:bodyPr>
          <a:lstStyle/>
          <a:p>
            <a:r>
              <a:rPr lang="en-US" sz="3200" b="1">
                <a:latin typeface="Arial" pitchFamily="34" charset="0"/>
                <a:cs typeface="Arial" pitchFamily="34" charset="0"/>
              </a:rPr>
              <a:t>a. </a:t>
            </a:r>
            <a:r>
              <a:rPr lang="vi-VN" sz="3200" b="1">
                <a:latin typeface="Arial" pitchFamily="34" charset="0"/>
                <a:cs typeface="Arial" pitchFamily="34" charset="0"/>
              </a:rPr>
              <a:t>Tìm số tiền ông An nhận được sau tháng thứ nhất, sau tháng thứ hai.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69486" y="4061971"/>
            <a:ext cx="15500642" cy="677076"/>
          </a:xfrm>
          <a:prstGeom prst="rect">
            <a:avLst/>
          </a:prstGeom>
          <a:noFill/>
        </p:spPr>
        <p:txBody>
          <a:bodyPr wrap="square" lIns="182849" tIns="91424" rIns="182849" bIns="91424" rtlCol="0">
            <a:spAutoFit/>
          </a:bodyPr>
          <a:lstStyle/>
          <a:p>
            <a:r>
              <a:rPr lang="vi-VN" sz="3200" b="1">
                <a:latin typeface="Arial" pitchFamily="34" charset="0"/>
                <a:cs typeface="Arial" pitchFamily="34" charset="0"/>
              </a:rPr>
              <a:t>b</a:t>
            </a:r>
            <a:r>
              <a:rPr lang="en-US" sz="3200" b="1">
                <a:latin typeface="Arial" pitchFamily="34" charset="0"/>
                <a:cs typeface="Arial" pitchFamily="34" charset="0"/>
              </a:rPr>
              <a:t>.</a:t>
            </a:r>
            <a:r>
              <a:rPr lang="vi-VN" sz="3200" b="1">
                <a:latin typeface="Arial" pitchFamily="34" charset="0"/>
                <a:cs typeface="Arial" pitchFamily="34" charset="0"/>
              </a:rPr>
              <a:t> Tìm số tiền ông An nhận được sau 1 năm.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7827170" y="1743075"/>
          <a:ext cx="3443288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95280" imgH="507960" progId="Equation.DSMT4">
                  <p:embed/>
                </p:oleObj>
              </mc:Choice>
              <mc:Fallback>
                <p:oleObj name="Equation" r:id="rId4" imgW="1295280" imgH="50796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27170" y="1743075"/>
                        <a:ext cx="3443288" cy="135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126957" y="6419850"/>
          <a:ext cx="5200650" cy="135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55520" imgH="507960" progId="Equation.DSMT4">
                  <p:embed/>
                </p:oleObj>
              </mc:Choice>
              <mc:Fallback>
                <p:oleObj name="Equation" r:id="rId6" imgW="1955520" imgH="50796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26957" y="6419850"/>
                        <a:ext cx="5200650" cy="1352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178884" y="6804091"/>
            <a:ext cx="25161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latin typeface="Arial" pitchFamily="34" charset="0"/>
                <a:cs typeface="Arial" pitchFamily="34" charset="0"/>
              </a:rPr>
              <a:t>(triệu đồng)</a:t>
            </a:r>
            <a:endParaRPr lang="vi-VN" sz="3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68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14400" y="495300"/>
                <a:ext cx="15925800" cy="55182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VẬN DỤNG : </a:t>
                </a:r>
                <a:r>
                  <a:rPr lang="vi-VN" sz="4000" b="1">
                    <a:solidFill>
                      <a:srgbClr val="0070C0"/>
                    </a:solidFill>
                    <a:cs typeface="Arial" panose="020B0604020202020204" pitchFamily="34" charset="0"/>
                  </a:rPr>
                  <a:t>Bài </a:t>
                </a:r>
                <a:r>
                  <a:rPr lang="vi-VN" sz="40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2 (SGK-</a:t>
                </a:r>
                <a:r>
                  <a:rPr lang="vi-VN" sz="4000" b="1" dirty="0" err="1">
                    <a:solidFill>
                      <a:srgbClr val="0070C0"/>
                    </a:solidFill>
                    <a:cs typeface="Arial" panose="020B0604020202020204" pitchFamily="34" charset="0"/>
                  </a:rPr>
                  <a:t>tr</a:t>
                </a:r>
                <a:r>
                  <a:rPr lang="vi-VN" sz="40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.</a:t>
                </a:r>
                <a:r>
                  <a:rPr lang="en-US" sz="4000" b="1" dirty="0">
                    <a:solidFill>
                      <a:srgbClr val="0070C0"/>
                    </a:solidFill>
                    <a:latin typeface="Arial (Body)"/>
                    <a:cs typeface="Arial" panose="020B0604020202020204" pitchFamily="34" charset="0"/>
                  </a:rPr>
                  <a:t>48</a:t>
                </a:r>
                <a:r>
                  <a:rPr lang="vi-VN" sz="4000" b="1" dirty="0">
                    <a:solidFill>
                      <a:srgbClr val="0070C0"/>
                    </a:solidFill>
                    <a:cs typeface="Arial" panose="020B0604020202020204" pitchFamily="34" charset="0"/>
                  </a:rPr>
                  <a:t>). </a:t>
                </a:r>
                <a:endParaRPr lang="en-US" sz="4000" b="1" dirty="0">
                  <a:solidFill>
                    <a:srgbClr val="0070C0"/>
                  </a:solidFill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000" dirty="0" err="1">
                    <a:latin typeface="Arial (Body)"/>
                  </a:rPr>
                  <a:t>Gọi</a:t>
                </a:r>
                <a:r>
                  <a:rPr lang="en-US" sz="4000" dirty="0">
                    <a:latin typeface="Arial (Body)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chấm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1.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Dự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quát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>
                  <a:latin typeface="Arial (Body)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150000"/>
                  </a:lnSpc>
                  <a:buAutoNum type="alphaLcParenR"/>
                </a:pP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màu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2 (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đơn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).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Dự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đoán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hạng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quát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 (Body)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 (Body)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4000" dirty="0"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95300"/>
                <a:ext cx="15925800" cy="5518242"/>
              </a:xfrm>
              <a:prstGeom prst="rect">
                <a:avLst/>
              </a:prstGeom>
              <a:blipFill>
                <a:blip r:embed="rId2"/>
                <a:stretch>
                  <a:fillRect l="-1225" r="-1301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0" y="5158312"/>
            <a:ext cx="4273666" cy="49381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875AC6-93BB-C437-E6C2-6F719222B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456797"/>
            <a:ext cx="5105400" cy="3334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F9615B-16B4-E96F-2CE2-72BBEB857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91400" y="6456796"/>
            <a:ext cx="3639261" cy="33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6931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4400" y="495300"/>
            <a:ext cx="159258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Bài 2 (SGK-</a:t>
            </a:r>
            <a:r>
              <a:rPr lang="vi-VN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tr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r>
              <a:rPr lang="en-US" sz="4000" b="1" dirty="0">
                <a:solidFill>
                  <a:srgbClr val="0070C0"/>
                </a:solidFill>
                <a:latin typeface="Arial (Body)"/>
                <a:cs typeface="Arial" panose="020B0604020202020204" pitchFamily="34" charset="0"/>
              </a:rPr>
              <a:t>48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). 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4249" y="2316456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5798348"/>
            <a:ext cx="3587866" cy="4145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B76381-21BB-B699-4D90-EC82788B306A}"/>
                  </a:ext>
                </a:extLst>
              </p:cNvPr>
              <p:cNvSpPr txBox="1"/>
              <p:nvPr/>
            </p:nvSpPr>
            <p:spPr>
              <a:xfrm>
                <a:off x="1295400" y="3735616"/>
                <a:ext cx="9601200" cy="5143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Số chấm ở hàng thứ nhất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vi-VN" sz="4200" baseline="-25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1</m:t>
                    </m:r>
                  </m:oMath>
                </a14:m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chấm ở hàng thứ hai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vi-VN" sz="4200" baseline="-25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2</m:t>
                    </m:r>
                  </m:oMath>
                </a14:m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chấm ở hàng thứ ba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vi-VN" sz="4200" baseline="-25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3</m:t>
                    </m:r>
                  </m:oMath>
                </a14:m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chấm ở hàng thứ tư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vi-VN" sz="4200" baseline="-25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vi-VN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4</m:t>
                    </m:r>
                  </m:oMath>
                </a14:m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số chấm ở hàng thứ n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4200" baseline="-250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vi-VN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vi-VN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</m:oMath>
                </a14:m>
                <a:r>
                  <a:rPr lang="vi-VN" sz="42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B76381-21BB-B699-4D90-EC82788B3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3735616"/>
                <a:ext cx="9601200" cy="5143267"/>
              </a:xfrm>
              <a:prstGeom prst="rect">
                <a:avLst/>
              </a:prstGeom>
              <a:blipFill>
                <a:blip r:embed="rId3"/>
                <a:stretch>
                  <a:fillRect l="-2476" r="-825" b="-4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FE757D1-4975-57A1-1FFB-E9DDD511C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400" y="2068164"/>
            <a:ext cx="5105400" cy="33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07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9ADED9"/>
            </a:solidFill>
            <a:ln w="209550">
              <a:solidFill>
                <a:srgbClr val="FFCB7C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Rectangle 9"/>
          <p:cNvSpPr/>
          <p:nvPr/>
        </p:nvSpPr>
        <p:spPr>
          <a:xfrm>
            <a:off x="2051640" y="1487922"/>
            <a:ext cx="14211300" cy="2845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nl-NL" sz="60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CHƯƠNG II. DÃY SỐ. CẤP SỐ CỘNG.</a:t>
            </a:r>
          </a:p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nl-NL" sz="6000" b="1" kern="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CẤP SỐ NH</a:t>
            </a:r>
            <a:r>
              <a:rPr lang="nl-NL" sz="6000" b="1" kern="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ÂN</a:t>
            </a:r>
            <a:endParaRPr lang="en-US" sz="6000" b="1" kern="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33500" y="4788271"/>
            <a:ext cx="15621000" cy="1508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</a:t>
            </a:r>
            <a:r>
              <a:rPr lang="en-US" sz="7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DÃY SỐ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33110">
            <a:off x="14308306" y="8674016"/>
            <a:ext cx="3342533" cy="10974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42" y="226413"/>
            <a:ext cx="2255716" cy="22618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94" y="8670942"/>
            <a:ext cx="2943028" cy="1235673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14400" y="495300"/>
            <a:ext cx="15925800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Bài 2 (SGK-</a:t>
            </a:r>
            <a:r>
              <a:rPr lang="vi-VN" sz="4000" b="1" dirty="0" err="1">
                <a:solidFill>
                  <a:srgbClr val="0070C0"/>
                </a:solidFill>
                <a:cs typeface="Arial" panose="020B0604020202020204" pitchFamily="34" charset="0"/>
              </a:rPr>
              <a:t>tr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r>
              <a:rPr lang="en-US" sz="4000" b="1" dirty="0">
                <a:solidFill>
                  <a:srgbClr val="0070C0"/>
                </a:solidFill>
                <a:latin typeface="Arial (Body)"/>
                <a:cs typeface="Arial" panose="020B0604020202020204" pitchFamily="34" charset="0"/>
              </a:rPr>
              <a:t>48</a:t>
            </a:r>
            <a:r>
              <a:rPr lang="vi-VN" sz="4000" b="1" dirty="0">
                <a:solidFill>
                  <a:srgbClr val="0070C0"/>
                </a:solidFill>
                <a:cs typeface="Arial" panose="020B0604020202020204" pitchFamily="34" charset="0"/>
              </a:rPr>
              <a:t>). </a:t>
            </a:r>
            <a:endParaRPr lang="en-US" sz="40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4249" y="3326610"/>
            <a:ext cx="1239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u="sng" dirty="0">
                <a:solidFill>
                  <a:srgbClr val="C00000"/>
                </a:solidFill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5798348"/>
            <a:ext cx="3587866" cy="4145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B76381-21BB-B699-4D90-EC82788B306A}"/>
                  </a:ext>
                </a:extLst>
              </p:cNvPr>
              <p:cNvSpPr txBox="1"/>
              <p:nvPr/>
            </p:nvSpPr>
            <p:spPr>
              <a:xfrm>
                <a:off x="914400" y="4442166"/>
                <a:ext cx="14522894" cy="49173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Diện tích của các ô màu ở hàng thứ nhất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vi-VN" sz="4000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vi-VN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của các ô màu ở hàng thứ hai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vi-VN" sz="4000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=8=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của các ô màu ở hàng thứ ba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vi-VN" sz="4000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=27=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vi-VN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 tích của các ô màu ở hàng thứ tư là: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a:rPr lang="vi-VN" sz="4000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=64=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vi-VN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 diện tích của các ô màu ở hàng</a:t>
                </a:r>
                <a14:m>
                  <m:oMath xmlns:m="http://schemas.openxmlformats.org/officeDocument/2006/math"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th</m:t>
                    </m:r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ứ </m:t>
                    </m:r>
                    <m:r>
                      <m:rPr>
                        <m:sty m:val="p"/>
                      </m:rP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</m:t>
                    </m:r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à: 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v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4000" baseline="-25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vi-VN" sz="40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4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e>
                      <m:sup>
                        <m:r>
                          <a:rPr lang="vi-VN" sz="4000" baseline="300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6B76381-21BB-B699-4D90-EC82788B30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442166"/>
                <a:ext cx="14522894" cy="4917372"/>
              </a:xfrm>
              <a:prstGeom prst="rect">
                <a:avLst/>
              </a:prstGeom>
              <a:blipFill>
                <a:blip r:embed="rId3"/>
                <a:stretch>
                  <a:fillRect l="-1469" b="-4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FE757D1-4975-57A1-1FFB-E9DDD511C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14720" y="908615"/>
            <a:ext cx="3845147" cy="352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62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721521" y="866466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3079574" y="1410914"/>
            <a:ext cx="10152906" cy="974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8"/>
              </a:lnSpc>
            </a:pPr>
            <a:r>
              <a:rPr lang="en-US" sz="6600" b="1" spc="147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 tiết học</a:t>
            </a:r>
          </a:p>
        </p:txBody>
      </p:sp>
      <p:sp>
        <p:nvSpPr>
          <p:cNvPr id="33" name="Freeform 33"/>
          <p:cNvSpPr/>
          <p:nvPr/>
        </p:nvSpPr>
        <p:spPr>
          <a:xfrm rot="-2012905">
            <a:off x="1327947" y="371535"/>
            <a:ext cx="505232" cy="1715292"/>
          </a:xfrm>
          <a:custGeom>
            <a:avLst/>
            <a:gdLst/>
            <a:ahLst/>
            <a:cxnLst/>
            <a:rect l="l" t="t" r="r" b="b"/>
            <a:pathLst>
              <a:path w="666081" h="2261385">
                <a:moveTo>
                  <a:pt x="0" y="0"/>
                </a:moveTo>
                <a:lnTo>
                  <a:pt x="666080" y="0"/>
                </a:lnTo>
                <a:lnTo>
                  <a:pt x="666080" y="2261386"/>
                </a:lnTo>
                <a:lnTo>
                  <a:pt x="0" y="22613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olded Corner 42"/>
          <p:cNvSpPr/>
          <p:nvPr/>
        </p:nvSpPr>
        <p:spPr>
          <a:xfrm>
            <a:off x="1930976" y="3060662"/>
            <a:ext cx="1465387" cy="1465387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5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1930975" y="5176799"/>
            <a:ext cx="1465387" cy="1465387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5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1930975" y="7405826"/>
            <a:ext cx="1465387" cy="1465387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5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olded Corner 42">
            <a:extLst>
              <a:ext uri="{FF2B5EF4-FFF2-40B4-BE49-F238E27FC236}">
                <a16:creationId xmlns:a16="http://schemas.microsoft.com/office/drawing/2014/main" id="{797A8033-EA48-E94E-E68C-C4D7BFF3CB4D}"/>
              </a:ext>
            </a:extLst>
          </p:cNvPr>
          <p:cNvSpPr/>
          <p:nvPr/>
        </p:nvSpPr>
        <p:spPr>
          <a:xfrm>
            <a:off x="3792413" y="3086100"/>
            <a:ext cx="13200187" cy="1465387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 khái niệm dãy số hữu hạn, dãy số vô hạn( gọi tắt dãy số)</a:t>
            </a:r>
          </a:p>
        </p:txBody>
      </p:sp>
      <p:sp>
        <p:nvSpPr>
          <p:cNvPr id="35" name="Folded Corner 43">
            <a:extLst>
              <a:ext uri="{FF2B5EF4-FFF2-40B4-BE49-F238E27FC236}">
                <a16:creationId xmlns:a16="http://schemas.microsoft.com/office/drawing/2014/main" id="{DF07B266-EB33-BE6C-4FFB-38EE685FFFCB}"/>
              </a:ext>
            </a:extLst>
          </p:cNvPr>
          <p:cNvSpPr/>
          <p:nvPr/>
        </p:nvSpPr>
        <p:spPr>
          <a:xfrm>
            <a:off x="3944813" y="5219700"/>
            <a:ext cx="12863886" cy="1465387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Nắm được 4 cách cho một dãy số</a:t>
            </a:r>
          </a:p>
        </p:txBody>
      </p:sp>
      <p:sp>
        <p:nvSpPr>
          <p:cNvPr id="36" name="Folded Corner 44">
            <a:extLst>
              <a:ext uri="{FF2B5EF4-FFF2-40B4-BE49-F238E27FC236}">
                <a16:creationId xmlns:a16="http://schemas.microsoft.com/office/drawing/2014/main" id="{14F40096-CEB1-2E7D-0953-5108160C0478}"/>
              </a:ext>
            </a:extLst>
          </p:cNvPr>
          <p:cNvSpPr/>
          <p:nvPr/>
        </p:nvSpPr>
        <p:spPr>
          <a:xfrm>
            <a:off x="3944813" y="7429500"/>
            <a:ext cx="12863886" cy="1465387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Nắm được cách chứng minh dãy số tăng, giảm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34" grpId="0" animBg="1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695E31B8-0EC4-079E-BE2D-D9371CD3C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12345"/>
            <a:ext cx="5257800" cy="496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3C5B81E-AE27-FFB9-2599-2DE2D0A1B9E8}"/>
              </a:ext>
            </a:extLst>
          </p:cNvPr>
          <p:cNvSpPr/>
          <p:nvPr/>
        </p:nvSpPr>
        <p:spPr>
          <a:xfrm>
            <a:off x="2400300" y="243871"/>
            <a:ext cx="13487400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1371600">
              <a:defRPr/>
            </a:pPr>
            <a:r>
              <a:rPr lang="en-US" sz="3600" b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</a:rPr>
              <a:t>. Khái niệm</a:t>
            </a:r>
            <a:endParaRPr lang="en-US" sz="3600" b="1" i="1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17EA3E-C1B0-9542-9241-E9CD11CB7DF4}"/>
              </a:ext>
            </a:extLst>
          </p:cNvPr>
          <p:cNvSpPr/>
          <p:nvPr/>
        </p:nvSpPr>
        <p:spPr>
          <a:xfrm>
            <a:off x="2445545" y="1076325"/>
            <a:ext cx="6705600" cy="12573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defTabSz="1371600">
              <a:defRPr/>
            </a:pPr>
            <a:r>
              <a:rPr lang="en-US" sz="3600">
                <a:solidFill>
                  <a:prstClr val="black"/>
                </a:solidFill>
                <a:latin typeface="Calibri"/>
              </a:rPr>
              <a:t>Ví dụ: Xét hàm số  </a:t>
            </a:r>
            <a:r>
              <a:rPr lang="en-US" sz="3600" i="1">
                <a:solidFill>
                  <a:prstClr val="black"/>
                </a:solidFill>
                <a:latin typeface="Calibri"/>
              </a:rPr>
              <a:t>f(</a:t>
            </a:r>
            <a:r>
              <a:rPr lang="en-US" sz="36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i="1">
                <a:solidFill>
                  <a:prstClr val="black"/>
                </a:solidFill>
                <a:latin typeface="Calibri"/>
              </a:rPr>
              <a:t>) =  2</a:t>
            </a:r>
            <a:r>
              <a:rPr lang="en-US" sz="3600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i="1">
                <a:solidFill>
                  <a:prstClr val="black"/>
                </a:solidFill>
                <a:latin typeface="Calibri"/>
              </a:rPr>
              <a:t> +1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B317EA-0128-D664-DC0E-0383648F4060}"/>
              </a:ext>
            </a:extLst>
          </p:cNvPr>
          <p:cNvSpPr/>
          <p:nvPr/>
        </p:nvSpPr>
        <p:spPr>
          <a:xfrm>
            <a:off x="2483645" y="2483645"/>
            <a:ext cx="6743700" cy="84058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50">
                <a:solidFill>
                  <a:srgbClr val="000000"/>
                </a:solidFill>
                <a:latin typeface="Calibri"/>
                <a:cs typeface="Arial" charset="0"/>
              </a:rPr>
              <a:t>Hãy tính f(</a:t>
            </a:r>
            <a:r>
              <a:rPr lang="en-US" sz="3450" i="1">
                <a:solidFill>
                  <a:srgbClr val="000000"/>
                </a:solidFill>
                <a:latin typeface="Calibri"/>
                <a:cs typeface="Arial" charset="0"/>
              </a:rPr>
              <a:t>x</a:t>
            </a:r>
            <a:r>
              <a:rPr lang="en-US" sz="3450">
                <a:solidFill>
                  <a:srgbClr val="000000"/>
                </a:solidFill>
                <a:latin typeface="Calibri"/>
                <a:cs typeface="Arial" charset="0"/>
              </a:rPr>
              <a:t>) tại các điểm đã chỉ ra: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E3101A-36C0-9894-46CA-387DF4BDB14D}"/>
              </a:ext>
            </a:extLst>
          </p:cNvPr>
          <p:cNvSpPr/>
          <p:nvPr/>
        </p:nvSpPr>
        <p:spPr>
          <a:xfrm>
            <a:off x="5214938" y="4136233"/>
            <a:ext cx="1143000" cy="4526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defTabSz="1371600">
              <a:spcAft>
                <a:spcPts val="900"/>
              </a:spcAft>
              <a:defRPr/>
            </a:pPr>
            <a:r>
              <a:rPr lang="en-US" sz="3150">
                <a:solidFill>
                  <a:prstClr val="black"/>
                </a:solidFill>
                <a:latin typeface="Calibri"/>
              </a:rPr>
              <a:t>1</a:t>
            </a:r>
          </a:p>
          <a:p>
            <a:pPr algn="ctr" defTabSz="1371600">
              <a:spcAft>
                <a:spcPts val="900"/>
              </a:spcAft>
              <a:defRPr/>
            </a:pPr>
            <a:r>
              <a:rPr lang="en-US" sz="3150">
                <a:solidFill>
                  <a:prstClr val="black"/>
                </a:solidFill>
                <a:latin typeface="Calibri"/>
              </a:rPr>
              <a:t>3</a:t>
            </a:r>
          </a:p>
          <a:p>
            <a:pPr algn="ctr" defTabSz="1371600">
              <a:spcAft>
                <a:spcPts val="900"/>
              </a:spcAft>
              <a:defRPr/>
            </a:pPr>
            <a:r>
              <a:rPr lang="en-US" sz="3150">
                <a:solidFill>
                  <a:prstClr val="black"/>
                </a:solidFill>
                <a:latin typeface="Calibri"/>
              </a:rPr>
              <a:t>4</a:t>
            </a:r>
          </a:p>
          <a:p>
            <a:pPr algn="ctr" defTabSz="1371600">
              <a:spcAft>
                <a:spcPts val="900"/>
              </a:spcAft>
              <a:defRPr/>
            </a:pPr>
            <a:r>
              <a:rPr lang="en-US" sz="3150">
                <a:solidFill>
                  <a:prstClr val="black"/>
                </a:solidFill>
                <a:latin typeface="Calibri"/>
              </a:rPr>
              <a:t>5</a:t>
            </a:r>
          </a:p>
          <a:p>
            <a:pPr algn="ctr" defTabSz="1371600">
              <a:spcAft>
                <a:spcPts val="900"/>
              </a:spcAft>
              <a:defRPr/>
            </a:pPr>
            <a:r>
              <a:rPr lang="en-US" sz="3150">
                <a:solidFill>
                  <a:prstClr val="black"/>
                </a:solidFill>
                <a:latin typeface="Calibri"/>
              </a:rPr>
              <a:t>6</a:t>
            </a:r>
          </a:p>
          <a:p>
            <a:pPr algn="ctr" defTabSz="1371600">
              <a:spcAft>
                <a:spcPts val="900"/>
              </a:spcAft>
              <a:defRPr/>
            </a:pPr>
            <a:r>
              <a:rPr lang="en-US" sz="3150">
                <a:solidFill>
                  <a:prstClr val="black"/>
                </a:solidFill>
                <a:latin typeface="Calibri"/>
              </a:rPr>
              <a:t>7</a:t>
            </a:r>
          </a:p>
          <a:p>
            <a:pPr algn="ctr" defTabSz="1371600">
              <a:spcAft>
                <a:spcPts val="900"/>
              </a:spcAft>
              <a:defRPr/>
            </a:pPr>
            <a:r>
              <a:rPr lang="en-US" sz="3150">
                <a:solidFill>
                  <a:prstClr val="black"/>
                </a:solidFill>
                <a:latin typeface="Calibri"/>
              </a:rPr>
              <a:t>8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BE367EE1-DF98-9B26-BC72-3265B2608801}"/>
              </a:ext>
            </a:extLst>
          </p:cNvPr>
          <p:cNvSpPr/>
          <p:nvPr/>
        </p:nvSpPr>
        <p:spPr>
          <a:xfrm>
            <a:off x="6660357" y="2743200"/>
            <a:ext cx="3740943" cy="6943725"/>
          </a:xfrm>
          <a:prstGeom prst="rightArrow">
            <a:avLst>
              <a:gd name="adj1" fmla="val 59117"/>
              <a:gd name="adj2" fmla="val 2584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defTabSz="1371600">
              <a:defRPr/>
            </a:pPr>
            <a:r>
              <a:rPr lang="en-US" sz="3600">
                <a:solidFill>
                  <a:prstClr val="black"/>
                </a:solidFill>
                <a:latin typeface="Calibri"/>
              </a:rPr>
              <a:t>Bây giờ ta thay các kí hiệu:</a:t>
            </a:r>
          </a:p>
          <a:p>
            <a:pPr defTabSz="1371600">
              <a:defRPr/>
            </a:pPr>
            <a:endParaRPr lang="en-US" sz="3600">
              <a:solidFill>
                <a:prstClr val="black"/>
              </a:solidFill>
              <a:latin typeface="Calibri"/>
            </a:endParaRPr>
          </a:p>
          <a:p>
            <a:pPr defTabSz="1371600">
              <a:defRPr/>
            </a:pPr>
            <a:r>
              <a:rPr lang="en-US" sz="3600" i="1">
                <a:solidFill>
                  <a:prstClr val="black"/>
                </a:solidFill>
                <a:latin typeface="Calibri"/>
              </a:rPr>
              <a:t>x bằng n</a:t>
            </a:r>
          </a:p>
          <a:p>
            <a:pPr defTabSz="1371600">
              <a:defRPr/>
            </a:pPr>
            <a:endParaRPr lang="en-US" sz="3600" i="1">
              <a:solidFill>
                <a:prstClr val="black"/>
              </a:solidFill>
              <a:latin typeface="Calibri"/>
            </a:endParaRPr>
          </a:p>
          <a:p>
            <a:pPr defTabSz="1371600">
              <a:defRPr/>
            </a:pPr>
            <a:r>
              <a:rPr lang="en-US" sz="3600" i="1">
                <a:solidFill>
                  <a:prstClr val="black"/>
                </a:solidFill>
                <a:latin typeface="Calibri"/>
              </a:rPr>
              <a:t>f(x) bằng u(n</a:t>
            </a:r>
            <a:r>
              <a:rPr lang="en-US" sz="3600">
                <a:solidFill>
                  <a:prstClr val="black"/>
                </a:solidFill>
                <a:latin typeface="Calibri"/>
              </a:rPr>
              <a:t>)</a:t>
            </a:r>
          </a:p>
          <a:p>
            <a:pPr algn="ctr" defTabSz="1371600">
              <a:defRPr/>
            </a:pPr>
            <a:endParaRPr lang="en-US" sz="27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66EC46F-DB18-1C54-2CC8-A9AA585A07A4}"/>
              </a:ext>
            </a:extLst>
          </p:cNvPr>
          <p:cNvGraphicFramePr>
            <a:graphicFrameLocks noGrp="1"/>
          </p:cNvGraphicFramePr>
          <p:nvPr/>
        </p:nvGraphicFramePr>
        <p:xfrm>
          <a:off x="19431000" y="2057400"/>
          <a:ext cx="5257800" cy="475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0">
                <a:tc>
                  <a:txBody>
                    <a:bodyPr/>
                    <a:lstStyle/>
                    <a:p>
                      <a:pPr algn="ctr"/>
                      <a:r>
                        <a:rPr lang="en-US" sz="3000" i="1"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137160" marR="137160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i="1"/>
                        <a:t>u(n)</a:t>
                      </a:r>
                      <a:r>
                        <a:rPr lang="en-US" sz="3000" i="1" baseline="0"/>
                        <a:t> = 2n + 1</a:t>
                      </a:r>
                      <a:endParaRPr lang="en-US" sz="3000" i="1"/>
                    </a:p>
                  </a:txBody>
                  <a:tcPr marL="137160" marR="137160" marT="68588" marB="685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420">
                <a:tc>
                  <a:txBody>
                    <a:bodyPr/>
                    <a:lstStyle/>
                    <a:p>
                      <a:pPr algn="ctr"/>
                      <a:r>
                        <a:rPr lang="en-US" sz="3000" i="1"/>
                        <a:t>0</a:t>
                      </a:r>
                    </a:p>
                  </a:txBody>
                  <a:tcPr marL="137160" marR="137160" marT="68588" marB="68588"/>
                </a:tc>
                <a:tc>
                  <a:txBody>
                    <a:bodyPr/>
                    <a:lstStyle/>
                    <a:p>
                      <a:pPr algn="l"/>
                      <a:endParaRPr lang="en-US" sz="3000"/>
                    </a:p>
                  </a:txBody>
                  <a:tcPr marL="137160" marR="137160" marT="68588" marB="685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420">
                <a:tc>
                  <a:txBody>
                    <a:bodyPr/>
                    <a:lstStyle/>
                    <a:p>
                      <a:pPr algn="ctr"/>
                      <a:r>
                        <a:rPr lang="en-US" sz="3000" i="1"/>
                        <a:t>1</a:t>
                      </a:r>
                    </a:p>
                  </a:txBody>
                  <a:tcPr marL="137160" marR="137160" marT="68588" marB="685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/>
                        <a:t>u(1)</a:t>
                      </a:r>
                      <a:r>
                        <a:rPr lang="en-US" sz="3000" baseline="0"/>
                        <a:t> =  3</a:t>
                      </a:r>
                      <a:endParaRPr lang="en-US" sz="3000"/>
                    </a:p>
                  </a:txBody>
                  <a:tcPr marL="137160" marR="137160" marT="68588" marB="685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420">
                <a:tc>
                  <a:txBody>
                    <a:bodyPr/>
                    <a:lstStyle/>
                    <a:p>
                      <a:pPr algn="ctr"/>
                      <a:r>
                        <a:rPr lang="en-US" sz="3000" i="1"/>
                        <a:t>1,5</a:t>
                      </a:r>
                    </a:p>
                  </a:txBody>
                  <a:tcPr marL="137160" marR="137160" marT="68588" marB="685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/>
                    </a:p>
                  </a:txBody>
                  <a:tcPr marL="137160" marR="137160" marT="68588" marB="685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420">
                <a:tc>
                  <a:txBody>
                    <a:bodyPr/>
                    <a:lstStyle/>
                    <a:p>
                      <a:pPr algn="ctr"/>
                      <a:r>
                        <a:rPr lang="en-US" sz="3000" i="1"/>
                        <a:t>2</a:t>
                      </a:r>
                    </a:p>
                  </a:txBody>
                  <a:tcPr marL="137160" marR="137160" marT="68588" marB="685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/>
                        <a:t>u(2)</a:t>
                      </a:r>
                      <a:r>
                        <a:rPr lang="en-US" sz="3000" baseline="0"/>
                        <a:t> =  5</a:t>
                      </a:r>
                      <a:endParaRPr lang="en-US" sz="3000"/>
                    </a:p>
                  </a:txBody>
                  <a:tcPr marL="137160" marR="137160" marT="68588" marB="685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420">
                <a:tc>
                  <a:txBody>
                    <a:bodyPr/>
                    <a:lstStyle/>
                    <a:p>
                      <a:pPr algn="ctr"/>
                      <a:r>
                        <a:rPr lang="en-US" sz="3000" i="1"/>
                        <a:t>2,5</a:t>
                      </a:r>
                    </a:p>
                  </a:txBody>
                  <a:tcPr marL="137160" marR="137160" marT="68588" marB="685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/>
                    </a:p>
                  </a:txBody>
                  <a:tcPr marL="137160" marR="137160" marT="68588" marB="685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420">
                <a:tc>
                  <a:txBody>
                    <a:bodyPr/>
                    <a:lstStyle/>
                    <a:p>
                      <a:pPr algn="ctr"/>
                      <a:r>
                        <a:rPr lang="en-US" sz="3000" i="1"/>
                        <a:t>3</a:t>
                      </a:r>
                    </a:p>
                  </a:txBody>
                  <a:tcPr marL="137160" marR="137160" marT="68588" marB="685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/>
                        <a:t>u(3)</a:t>
                      </a:r>
                      <a:r>
                        <a:rPr lang="en-US" sz="3000" baseline="0"/>
                        <a:t> =  7</a:t>
                      </a:r>
                      <a:endParaRPr lang="en-US" sz="3000"/>
                    </a:p>
                  </a:txBody>
                  <a:tcPr marL="137160" marR="137160" marT="68588" marB="6858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420">
                <a:tc>
                  <a:txBody>
                    <a:bodyPr/>
                    <a:lstStyle/>
                    <a:p>
                      <a:pPr algn="ctr"/>
                      <a:r>
                        <a:rPr lang="en-US" sz="3000" i="1"/>
                        <a:t>3,5</a:t>
                      </a:r>
                    </a:p>
                  </a:txBody>
                  <a:tcPr marL="137160" marR="137160" marT="68588" marB="685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000"/>
                    </a:p>
                  </a:txBody>
                  <a:tcPr marL="137160" marR="137160" marT="68588" marB="6858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7D19D6A8-A124-CAA8-079B-4DB819C4BD50}"/>
              </a:ext>
            </a:extLst>
          </p:cNvPr>
          <p:cNvGraphicFramePr>
            <a:graphicFrameLocks noGrp="1"/>
          </p:cNvGraphicFramePr>
          <p:nvPr/>
        </p:nvGraphicFramePr>
        <p:xfrm>
          <a:off x="18745200" y="5588795"/>
          <a:ext cx="5257800" cy="4755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420">
                <a:tc>
                  <a:txBody>
                    <a:bodyPr/>
                    <a:lstStyle/>
                    <a:p>
                      <a:pPr algn="ctr"/>
                      <a:r>
                        <a:rPr lang="en-US" sz="3000" i="1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137160" marR="137160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i="1"/>
                        <a:t>f(x)</a:t>
                      </a:r>
                      <a:r>
                        <a:rPr lang="en-US" sz="3000" i="1" baseline="0"/>
                        <a:t> = 2x + 1</a:t>
                      </a:r>
                      <a:endParaRPr lang="en-US" sz="3000" i="1"/>
                    </a:p>
                  </a:txBody>
                  <a:tcPr marL="137160" marR="137160" marT="68588" marB="6858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420">
                <a:tc>
                  <a:txBody>
                    <a:bodyPr/>
                    <a:lstStyle/>
                    <a:p>
                      <a:pPr algn="ctr"/>
                      <a:r>
                        <a:rPr lang="en-US" sz="3000" i="1"/>
                        <a:t>0</a:t>
                      </a:r>
                    </a:p>
                  </a:txBody>
                  <a:tcPr marL="137160" marR="137160" marT="68588" marB="68588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/>
                        <a:t>f(0)</a:t>
                      </a:r>
                      <a:r>
                        <a:rPr lang="en-US" sz="3000" baseline="0"/>
                        <a:t>     =  </a:t>
                      </a:r>
                      <a:endParaRPr lang="en-US" sz="3000"/>
                    </a:p>
                  </a:txBody>
                  <a:tcPr marL="137160" marR="137160" marT="68588" marB="6858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420">
                <a:tc>
                  <a:txBody>
                    <a:bodyPr/>
                    <a:lstStyle/>
                    <a:p>
                      <a:pPr algn="ctr"/>
                      <a:r>
                        <a:rPr lang="en-US" sz="3000" i="1"/>
                        <a:t>1</a:t>
                      </a:r>
                    </a:p>
                  </a:txBody>
                  <a:tcPr marL="137160" marR="137160" marT="68588" marB="685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/>
                        <a:t>f(1)</a:t>
                      </a:r>
                      <a:r>
                        <a:rPr lang="en-US" sz="3000" baseline="0"/>
                        <a:t>     =  </a:t>
                      </a:r>
                      <a:endParaRPr lang="en-US" sz="3000"/>
                    </a:p>
                  </a:txBody>
                  <a:tcPr marL="137160" marR="137160" marT="68588" marB="6858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420">
                <a:tc>
                  <a:txBody>
                    <a:bodyPr/>
                    <a:lstStyle/>
                    <a:p>
                      <a:pPr algn="ctr"/>
                      <a:r>
                        <a:rPr lang="en-US" sz="3000" i="1"/>
                        <a:t>1,5</a:t>
                      </a:r>
                    </a:p>
                  </a:txBody>
                  <a:tcPr marL="137160" marR="137160" marT="68588" marB="685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/>
                        <a:t>f(1,5)</a:t>
                      </a:r>
                      <a:r>
                        <a:rPr lang="en-US" sz="3000" baseline="0"/>
                        <a:t> =  </a:t>
                      </a:r>
                      <a:endParaRPr lang="en-US" sz="3000"/>
                    </a:p>
                  </a:txBody>
                  <a:tcPr marL="137160" marR="137160" marT="68588" marB="6858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420">
                <a:tc>
                  <a:txBody>
                    <a:bodyPr/>
                    <a:lstStyle/>
                    <a:p>
                      <a:pPr algn="ctr"/>
                      <a:r>
                        <a:rPr lang="en-US" sz="3000" i="1"/>
                        <a:t>2</a:t>
                      </a:r>
                    </a:p>
                  </a:txBody>
                  <a:tcPr marL="137160" marR="137160" marT="68588" marB="685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/>
                        <a:t>f(2)</a:t>
                      </a:r>
                      <a:r>
                        <a:rPr lang="en-US" sz="3000" baseline="0"/>
                        <a:t>     =  </a:t>
                      </a:r>
                      <a:endParaRPr lang="en-US" sz="3000"/>
                    </a:p>
                  </a:txBody>
                  <a:tcPr marL="137160" marR="137160" marT="68588" marB="6858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420">
                <a:tc>
                  <a:txBody>
                    <a:bodyPr/>
                    <a:lstStyle/>
                    <a:p>
                      <a:pPr algn="ctr"/>
                      <a:r>
                        <a:rPr lang="en-US" sz="3000" i="1"/>
                        <a:t>2,5</a:t>
                      </a:r>
                    </a:p>
                  </a:txBody>
                  <a:tcPr marL="137160" marR="137160" marT="68588" marB="685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/>
                        <a:t>f(2,5)</a:t>
                      </a:r>
                      <a:r>
                        <a:rPr lang="en-US" sz="3000" baseline="0"/>
                        <a:t> =  </a:t>
                      </a:r>
                      <a:endParaRPr lang="en-US" sz="3000"/>
                    </a:p>
                  </a:txBody>
                  <a:tcPr marL="137160" marR="137160" marT="68588" marB="6858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420">
                <a:tc>
                  <a:txBody>
                    <a:bodyPr/>
                    <a:lstStyle/>
                    <a:p>
                      <a:pPr algn="ctr"/>
                      <a:r>
                        <a:rPr lang="en-US" sz="3000" i="1"/>
                        <a:t>3</a:t>
                      </a:r>
                    </a:p>
                  </a:txBody>
                  <a:tcPr marL="137160" marR="137160" marT="68588" marB="685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/>
                        <a:t>f(3)</a:t>
                      </a:r>
                      <a:r>
                        <a:rPr lang="en-US" sz="3000" baseline="0"/>
                        <a:t>     =  </a:t>
                      </a:r>
                      <a:endParaRPr lang="en-US" sz="3000"/>
                    </a:p>
                  </a:txBody>
                  <a:tcPr marL="137160" marR="137160" marT="68588" marB="6858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420">
                <a:tc>
                  <a:txBody>
                    <a:bodyPr/>
                    <a:lstStyle/>
                    <a:p>
                      <a:pPr algn="ctr"/>
                      <a:r>
                        <a:rPr lang="en-US" sz="3000" i="1"/>
                        <a:t>3,5</a:t>
                      </a:r>
                    </a:p>
                  </a:txBody>
                  <a:tcPr marL="137160" marR="137160" marT="68588" marB="6858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/>
                        <a:t>f(3,5)</a:t>
                      </a:r>
                      <a:r>
                        <a:rPr lang="en-US" sz="3000" baseline="0"/>
                        <a:t> =  </a:t>
                      </a:r>
                      <a:endParaRPr lang="en-US" sz="3000"/>
                    </a:p>
                  </a:txBody>
                  <a:tcPr marL="137160" marR="137160" marT="68588" marB="6858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9" name="Picture 5">
            <a:extLst>
              <a:ext uri="{FF2B5EF4-FFF2-40B4-BE49-F238E27FC236}">
                <a16:creationId xmlns:a16="http://schemas.microsoft.com/office/drawing/2014/main" id="{C29E3735-42AE-A0D1-0170-38745EE94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0" y="3586163"/>
            <a:ext cx="5257800" cy="496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ACF6249-E089-A5E7-C34D-2FECAB3F48CE}"/>
              </a:ext>
            </a:extLst>
          </p:cNvPr>
          <p:cNvGrpSpPr>
            <a:grpSpLocks/>
          </p:cNvGrpSpPr>
          <p:nvPr/>
        </p:nvGrpSpPr>
        <p:grpSpPr bwMode="auto">
          <a:xfrm>
            <a:off x="10406063" y="8901113"/>
            <a:ext cx="5367338" cy="652463"/>
            <a:chOff x="5244664" y="5934402"/>
            <a:chExt cx="3578770" cy="43486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35ECCF3-71C7-BC87-22DC-84FC0BF377A6}"/>
                </a:ext>
              </a:extLst>
            </p:cNvPr>
            <p:cNvSpPr/>
            <p:nvPr/>
          </p:nvSpPr>
          <p:spPr>
            <a:xfrm>
              <a:off x="5244664" y="5950273"/>
              <a:ext cx="3578770" cy="418995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defTabSz="1371600">
                <a:defRPr/>
              </a:pPr>
              <a:r>
                <a:rPr lang="en-US" sz="3600">
                  <a:solidFill>
                    <a:prstClr val="black"/>
                  </a:solidFill>
                  <a:latin typeface="Calibri"/>
                </a:rPr>
                <a:t>Và ta chỉ chọn </a:t>
              </a:r>
              <a:endParaRPr lang="en-US" sz="3600" i="1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6470" name="Picture 7">
              <a:extLst>
                <a:ext uri="{FF2B5EF4-FFF2-40B4-BE49-F238E27FC236}">
                  <a16:creationId xmlns:a16="http://schemas.microsoft.com/office/drawing/2014/main" id="{62DBC754-AFB2-3340-AF16-968A733B4A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3971" y="5934402"/>
              <a:ext cx="847725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19C0203-DF6E-790D-90DE-3B7C9F6C75E4}"/>
              </a:ext>
            </a:extLst>
          </p:cNvPr>
          <p:cNvGrpSpPr>
            <a:grpSpLocks/>
          </p:cNvGrpSpPr>
          <p:nvPr/>
        </p:nvGrpSpPr>
        <p:grpSpPr bwMode="auto">
          <a:xfrm>
            <a:off x="11249026" y="4410076"/>
            <a:ext cx="366713" cy="3843338"/>
            <a:chOff x="5806966" y="2940268"/>
            <a:chExt cx="244366" cy="2561898"/>
          </a:xfrm>
        </p:grpSpPr>
        <p:grpSp>
          <p:nvGrpSpPr>
            <p:cNvPr id="16457" name="Group 22">
              <a:extLst>
                <a:ext uri="{FF2B5EF4-FFF2-40B4-BE49-F238E27FC236}">
                  <a16:creationId xmlns:a16="http://schemas.microsoft.com/office/drawing/2014/main" id="{17428C04-EE2C-76A1-9F1C-1D3D290B16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6966" y="2940268"/>
              <a:ext cx="228600" cy="168166"/>
              <a:chOff x="5806966" y="2940268"/>
              <a:chExt cx="228600" cy="168166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D12FE91C-77DE-17FB-9F8B-777C0BFE28F2}"/>
                  </a:ext>
                </a:extLst>
              </p:cNvPr>
              <p:cNvCxnSpPr/>
              <p:nvPr/>
            </p:nvCxnSpPr>
            <p:spPr>
              <a:xfrm flipV="1">
                <a:off x="5806966" y="2956141"/>
                <a:ext cx="228498" cy="15238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9EC47E8-1E23-20D4-0E10-E6FD3A3A8D9F}"/>
                  </a:ext>
                </a:extLst>
              </p:cNvPr>
              <p:cNvCxnSpPr/>
              <p:nvPr/>
            </p:nvCxnSpPr>
            <p:spPr>
              <a:xfrm flipH="1" flipV="1">
                <a:off x="5838702" y="2940268"/>
                <a:ext cx="165026" cy="15238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58" name="Group 29">
              <a:extLst>
                <a:ext uri="{FF2B5EF4-FFF2-40B4-BE49-F238E27FC236}">
                  <a16:creationId xmlns:a16="http://schemas.microsoft.com/office/drawing/2014/main" id="{CDB0D070-E47B-912B-A538-F40E558528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22732" y="3692698"/>
              <a:ext cx="228600" cy="228600"/>
              <a:chOff x="5806966" y="2940268"/>
              <a:chExt cx="228600" cy="168166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5582D17-7866-203B-3A1B-4078D02B4098}"/>
                  </a:ext>
                </a:extLst>
              </p:cNvPr>
              <p:cNvCxnSpPr/>
              <p:nvPr/>
            </p:nvCxnSpPr>
            <p:spPr>
              <a:xfrm flipV="1">
                <a:off x="5807068" y="2956578"/>
                <a:ext cx="228498" cy="15179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08C312D1-4ECF-ECA4-FE7A-5091EFC12D86}"/>
                  </a:ext>
                </a:extLst>
              </p:cNvPr>
              <p:cNvCxnSpPr/>
              <p:nvPr/>
            </p:nvCxnSpPr>
            <p:spPr>
              <a:xfrm flipH="1" flipV="1">
                <a:off x="5838804" y="2940230"/>
                <a:ext cx="165026" cy="15179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59" name="Group 32">
              <a:extLst>
                <a:ext uri="{FF2B5EF4-FFF2-40B4-BE49-F238E27FC236}">
                  <a16:creationId xmlns:a16="http://schemas.microsoft.com/office/drawing/2014/main" id="{BF331AE8-A145-3FF6-98FA-88B28D3781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06966" y="4495800"/>
              <a:ext cx="228600" cy="228600"/>
              <a:chOff x="5806966" y="2940268"/>
              <a:chExt cx="228600" cy="168166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BC6A330-9ED4-15B4-0AAD-EE35C2C0F7CB}"/>
                  </a:ext>
                </a:extLst>
              </p:cNvPr>
              <p:cNvCxnSpPr/>
              <p:nvPr/>
            </p:nvCxnSpPr>
            <p:spPr>
              <a:xfrm flipV="1">
                <a:off x="5806966" y="2956629"/>
                <a:ext cx="228498" cy="15179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96EFEF75-FBA1-AAA4-FF2D-04F955DA124D}"/>
                  </a:ext>
                </a:extLst>
              </p:cNvPr>
              <p:cNvCxnSpPr/>
              <p:nvPr/>
            </p:nvCxnSpPr>
            <p:spPr>
              <a:xfrm flipH="1" flipV="1">
                <a:off x="5838702" y="2940282"/>
                <a:ext cx="165026" cy="15179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60" name="Group 35">
              <a:extLst>
                <a:ext uri="{FF2B5EF4-FFF2-40B4-BE49-F238E27FC236}">
                  <a16:creationId xmlns:a16="http://schemas.microsoft.com/office/drawing/2014/main" id="{B15585C4-B918-8B06-0035-27AA826F2D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20102" y="5273566"/>
              <a:ext cx="228600" cy="228600"/>
              <a:chOff x="5806966" y="2940268"/>
              <a:chExt cx="228600" cy="168166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B204EA55-4E66-D344-B662-33E724B389C0}"/>
                  </a:ext>
                </a:extLst>
              </p:cNvPr>
              <p:cNvCxnSpPr/>
              <p:nvPr/>
            </p:nvCxnSpPr>
            <p:spPr>
              <a:xfrm flipV="1">
                <a:off x="5806524" y="2956637"/>
                <a:ext cx="228498" cy="15179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3C5AD13C-9EB1-8C65-0B6B-5ADEBF0BCCFF}"/>
                  </a:ext>
                </a:extLst>
              </p:cNvPr>
              <p:cNvCxnSpPr/>
              <p:nvPr/>
            </p:nvCxnSpPr>
            <p:spPr>
              <a:xfrm flipH="1" flipV="1">
                <a:off x="5838260" y="2940289"/>
                <a:ext cx="165026" cy="15179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8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29764" y="1376763"/>
                <a:ext cx="15805635" cy="66101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b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Khái niệm về </a:t>
                </a:r>
                <a:r>
                  <a:rPr lang="en-US" sz="4000" b="1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 số hữu hạn: </a:t>
                </a:r>
                <a:endParaRPr lang="en-US" sz="4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vi-VN" sz="40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d>
                      <m:dPr>
                        <m:begChr m:val="{"/>
                        <m:endChr m:val="}"/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1;2;3;…;</m:t>
                        </m:r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 gọi là một </a:t>
                </a:r>
                <a:r>
                  <a:rPr lang="vi-VN" sz="4000" b="1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 số hữu </a:t>
                </a:r>
                <a:r>
                  <a:rPr lang="vi-VN" sz="4000" b="1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vi-VN" sz="40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 số nguyên dương </a:t>
                </a:r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(1≤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 ứng với đúng một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 ta có thể viết dãy số đó dưới </a:t>
                </a:r>
                <a:r>
                  <a:rPr lang="vi-VN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 khai triển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vi-VN" sz="40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 gọi là </a:t>
                </a:r>
                <a:r>
                  <a:rPr lang="vi-VN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hạng đầu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vi-VN" sz="4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vi-VN" sz="4000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 gọi là </a:t>
                </a:r>
                <a:r>
                  <a:rPr lang="vi-VN" sz="400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hạng cuối </a:t>
                </a:r>
                <a:r>
                  <a:rPr lang="vi-VN" sz="40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 dãy số đó.</a:t>
                </a:r>
                <a:endParaRPr lang="en-US" sz="40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764" y="1376763"/>
                <a:ext cx="15805635" cy="6610143"/>
              </a:xfrm>
              <a:prstGeom prst="rect">
                <a:avLst/>
              </a:prstGeom>
              <a:blipFill>
                <a:blip r:embed="rId4"/>
                <a:stretch>
                  <a:fillRect l="-1389" r="-1389" b="-2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284720" y="666750"/>
            <a:ext cx="3718560" cy="14859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</a:t>
            </a:r>
            <a:r>
              <a:rPr lang="vi-VN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2552700"/>
                <a:ext cx="16764000" cy="2947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Hàm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𝑢</m:t>
                    </m:r>
                    <m:d>
                      <m:dPr>
                        <m:ctrlP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d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1;2;3;4;5</m:t>
                        </m:r>
                      </m:e>
                    </m:d>
                  </m:oMath>
                </a14:m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3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hạng đầu, số hạng cuối </a:t>
                </a:r>
                <a:r>
                  <a:rPr lang="en-US" sz="4300">
                    <a:latin typeface="Arial" panose="020B0604020202020204" pitchFamily="34" charset="0"/>
                    <a:cs typeface="Arial" panose="020B0604020202020204" pitchFamily="34" charset="0"/>
                  </a:rPr>
                  <a:t>và </a:t>
                </a:r>
                <a:r>
                  <a:rPr lang="en-US" sz="43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3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3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3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3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43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3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30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43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triển?</a:t>
                </a:r>
                <a:endParaRPr lang="en-US" sz="43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552700"/>
                <a:ext cx="16764000" cy="2947410"/>
              </a:xfrm>
              <a:prstGeom prst="rect">
                <a:avLst/>
              </a:prstGeom>
              <a:blipFill>
                <a:blip r:embed="rId2"/>
                <a:stretch>
                  <a:fillRect l="-1418" r="-1418" b="-8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7CE2D39D-9198-520E-1EBF-E1A10FB16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52922">
            <a:off x="304800" y="8457058"/>
            <a:ext cx="1062761" cy="14870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3A0D5B-2E0F-BAA2-25FB-6E8E45CA98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3" t="7315" r="18568" b="9206"/>
          <a:stretch/>
        </p:blipFill>
        <p:spPr>
          <a:xfrm>
            <a:off x="15332673" y="342900"/>
            <a:ext cx="2606440" cy="1954830"/>
          </a:xfrm>
          <a:prstGeom prst="rect">
            <a:avLst/>
          </a:prstGeom>
        </p:spPr>
      </p:pic>
      <p:sp>
        <p:nvSpPr>
          <p:cNvPr id="16" name="Oval Callout 22">
            <a:extLst>
              <a:ext uri="{FF2B5EF4-FFF2-40B4-BE49-F238E27FC236}">
                <a16:creationId xmlns:a16="http://schemas.microsoft.com/office/drawing/2014/main" id="{29BF205D-3638-DDF1-ADD7-19C30290FD6B}"/>
              </a:ext>
            </a:extLst>
          </p:cNvPr>
          <p:cNvSpPr/>
          <p:nvPr/>
        </p:nvSpPr>
        <p:spPr>
          <a:xfrm>
            <a:off x="1066800" y="5084769"/>
            <a:ext cx="1751933" cy="888582"/>
          </a:xfrm>
          <a:prstGeom prst="wedgeEllipseCallout">
            <a:avLst>
              <a:gd name="adj1" fmla="val 31360"/>
              <a:gd name="adj2" fmla="val 7604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7DC654-8288-BDD0-A975-978202DEEEB0}"/>
                  </a:ext>
                </a:extLst>
              </p:cNvPr>
              <p:cNvSpPr txBox="1"/>
              <p:nvPr/>
            </p:nvSpPr>
            <p:spPr>
              <a:xfrm>
                <a:off x="3089995" y="6160024"/>
                <a:ext cx="14325370" cy="3078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vi-VN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hạng đầu của khai triển là:</a:t>
                </a:r>
                <a:r>
                  <a:rPr lang="en-US" sz="42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d>
                      <m:d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khai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200" dirty="0">
                    <a:latin typeface="Arial (Body)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b>
                    </m:sSub>
                    <m:r>
                      <a:rPr lang="en-US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u</m:t>
                    </m:r>
                    <m:d>
                      <m:d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4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4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=125</m:t>
                    </m:r>
                  </m:oMath>
                </a14:m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khai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1; 8; 27; 64; 125.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07DC654-8288-BDD0-A975-978202DEE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9995" y="6160024"/>
                <a:ext cx="14325370" cy="3078663"/>
              </a:xfrm>
              <a:prstGeom prst="rect">
                <a:avLst/>
              </a:prstGeom>
              <a:blipFill>
                <a:blip r:embed="rId5"/>
                <a:stretch>
                  <a:fillRect l="-1660" b="-8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00644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6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7"/>
          <p:cNvGrpSpPr/>
          <p:nvPr/>
        </p:nvGrpSpPr>
        <p:grpSpPr>
          <a:xfrm>
            <a:off x="145542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27876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520748" y="238456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709658" y="802435"/>
                <a:ext cx="15997492" cy="73090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b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Khái niệm về </a:t>
                </a:r>
                <a:r>
                  <a:rPr lang="en-US" sz="3800" b="1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 số vô hạn( gọi tắt là dãy số) </a:t>
                </a:r>
                <a:r>
                  <a:rPr lang="en-US" sz="3800" b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như sau:</a:t>
                </a: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3800" dirty="0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8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800" i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i="1" dirty="0" err="1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3800" i="1" dirty="0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i="1" dirty="0" err="1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khai</a:t>
                </a:r>
                <a:r>
                  <a:rPr lang="en-US" sz="3800" i="1" dirty="0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i="1" dirty="0" err="1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3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endParaRPr lang="en-US" sz="3800" i="1" dirty="0">
                  <a:solidFill>
                    <a:srgbClr val="FF0000"/>
                  </a:solidFill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viết </a:t>
                </a:r>
                <a:r>
                  <a:rPr lang="en-US" sz="3800" dirty="0" err="1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tắt</a:t>
                </a:r>
                <a:r>
                  <a:rPr lang="en-US" sz="3800" dirty="0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3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3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 i="1" dirty="0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i="1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(hay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,…,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800" i="1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en-US" sz="3800" dirty="0" err="1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800" dirty="0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3800" dirty="0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b="1" dirty="0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3800" b="1" dirty="0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800" b="1" dirty="0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b="1" dirty="0" err="1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3800" b="1" dirty="0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58" y="802435"/>
                <a:ext cx="15997492" cy="7309052"/>
              </a:xfrm>
              <a:prstGeom prst="rect">
                <a:avLst/>
              </a:prstGeom>
              <a:blipFill>
                <a:blip r:embed="rId4"/>
                <a:stretch>
                  <a:fillRect l="-1257" r="-1219" b="-23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79649C0-E219-02E5-F032-CC70C92A8BEE}"/>
              </a:ext>
            </a:extLst>
          </p:cNvPr>
          <p:cNvGrpSpPr/>
          <p:nvPr/>
        </p:nvGrpSpPr>
        <p:grpSpPr>
          <a:xfrm>
            <a:off x="633180" y="8124650"/>
            <a:ext cx="15293302" cy="1952329"/>
            <a:chOff x="1507401" y="6179195"/>
            <a:chExt cx="15293302" cy="195232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1A6B22E-DC86-FAA7-0933-BB166BCE3B45}"/>
                </a:ext>
              </a:extLst>
            </p:cNvPr>
            <p:cNvSpPr txBox="1"/>
            <p:nvPr/>
          </p:nvSpPr>
          <p:spPr>
            <a:xfrm>
              <a:off x="1507401" y="6390560"/>
              <a:ext cx="205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 ý</a:t>
              </a:r>
              <a:r>
                <a:rPr lang="vi-VN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6423A56-4DFA-5334-DB74-9F626B7036FB}"/>
                    </a:ext>
                  </a:extLst>
                </p:cNvPr>
                <p:cNvSpPr/>
                <p:nvPr/>
              </p:nvSpPr>
              <p:spPr>
                <a:xfrm>
                  <a:off x="3439713" y="6179195"/>
                  <a:ext cx="13360990" cy="1952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Aft>
                      <a:spcPts val="0"/>
                    </a:spcAft>
                  </a:pPr>
                  <a:r>
                    <a:rPr lang="en-US" sz="4000" kern="1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Nếu </a:t>
                  </a:r>
                  <a:r>
                    <a:rPr lang="en-US" sz="4000" kern="1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mọi </a:t>
                  </a:r>
                  <a14:m>
                    <m:oMath xmlns:m="http://schemas.openxmlformats.org/officeDocument/2006/math">
                      <m:r>
                        <a:rPr lang="en-US" sz="4000" i="1" kern="10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</m:oMath>
                  </a14:m>
                  <a:r>
                    <a:rPr lang="vi-VN" sz="4000"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00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ℕ</m:t>
                          </m:r>
                        </m:e>
                        <m:sup>
                          <m:r>
                            <a:rPr lang="vi-VN" sz="40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a14:m>
                  <a:r>
                    <a:rPr lang="en-US" sz="4000" kern="1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000" i="1" kern="1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4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i="1" kern="10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0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0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en-US" sz="40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a:rPr lang="en-US" sz="40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</m:t>
                      </m:r>
                      <m:r>
                        <a:rPr lang="en-US" sz="40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0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𝑙</m:t>
                      </m:r>
                      <m:r>
                        <a:rPr lang="en-US" sz="40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à </m:t>
                      </m:r>
                      <m:r>
                        <a:rPr lang="en-US" sz="40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40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ằ</m:t>
                      </m:r>
                      <m:r>
                        <a:rPr lang="en-US" sz="40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𝑛𝑔</m:t>
                      </m:r>
                      <m:r>
                        <a:rPr lang="en-US" sz="40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40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en-US" sz="4000" b="0" i="1" kern="10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ố)</m:t>
                      </m:r>
                    </m:oMath>
                  </a14:m>
                  <a:r>
                    <a:rPr lang="en-US" sz="4000" kern="1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, ta </a:t>
                  </a:r>
                  <a:r>
                    <a:rPr lang="en-US" sz="4000" kern="100" dirty="0" err="1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nói</a:t>
                  </a:r>
                  <a:r>
                    <a:rPr lang="en-US" sz="4000" kern="1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000" i="1" kern="100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sz="4000" i="1" kern="100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</m:t>
                      </m:r>
                      <m:r>
                        <a:rPr lang="en-US" sz="4000" i="1" kern="100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­</m:t>
                      </m:r>
                      <m:r>
                        <a:rPr lang="en-US" sz="4000" i="1" kern="100" baseline="-25000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4000" i="1" kern="100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</m:oMath>
                  </a14:m>
                  <a:r>
                    <a:rPr lang="en-US" sz="4000" kern="100" dirty="0" err="1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000" kern="1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dãy</a:t>
                  </a:r>
                  <a:r>
                    <a:rPr lang="en-US" sz="4000" kern="1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dirty="0" err="1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4000" kern="100" dirty="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000" kern="100" err="1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000" kern="100"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đổi (là dãy số có tất cả số hạng bằng nhau)</a:t>
                  </a:r>
                  <a:endPara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A6423A56-4DFA-5334-DB74-9F626B7036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39713" y="6179195"/>
                  <a:ext cx="13360990" cy="1952329"/>
                </a:xfrm>
                <a:prstGeom prst="rect">
                  <a:avLst/>
                </a:prstGeom>
                <a:blipFill>
                  <a:blip r:embed="rId5"/>
                  <a:stretch>
                    <a:fillRect l="-1642" r="-1597" b="-128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1628467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304800" y="266699"/>
            <a:ext cx="17678400" cy="96774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68726" y="815213"/>
            <a:ext cx="3718560" cy="124502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</a:t>
            </a:r>
            <a:r>
              <a:rPr lang="vi-VN" sz="4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2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94706" y="966794"/>
                <a:ext cx="7239000" cy="982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i="1" dirty="0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>
                    <a:latin typeface="Arial" panose="020B060402020202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𝒖</m:t>
                        </m:r>
                      </m:e>
                      <m:sub>
                        <m:r>
                          <a:rPr lang="en-US" sz="42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  <m:r>
                      <a:rPr lang="en-US" sz="4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  <m:sup>
                        <m:r>
                          <a:rPr lang="en-US" sz="4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706" y="966794"/>
                <a:ext cx="7239000" cy="982513"/>
              </a:xfrm>
              <a:prstGeom prst="rect">
                <a:avLst/>
              </a:prstGeom>
              <a:blipFill>
                <a:blip r:embed="rId2"/>
                <a:stretch>
                  <a:fillRect l="-3286" b="-27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9BD0AC-D135-DB78-01DB-05C70D9E2AEE}"/>
                  </a:ext>
                </a:extLst>
              </p:cNvPr>
              <p:cNvSpPr txBox="1"/>
              <p:nvPr/>
            </p:nvSpPr>
            <p:spPr>
              <a:xfrm>
                <a:off x="768726" y="2057203"/>
                <a:ext cx="10966074" cy="25290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 algn="just">
                  <a:lnSpc>
                    <a:spcPct val="200000"/>
                  </a:lnSpc>
                  <a:buAutoNum type="alphaLcParenR"/>
                </a:pPr>
                <a:r>
                  <a:rPr lang="en-US" sz="4200">
                    <a:latin typeface="Arial" panose="020B0604020202020204" pitchFamily="34" charset="0"/>
                    <a:cs typeface="Arial" panose="020B0604020202020204" pitchFamily="34" charset="0"/>
                  </a:rPr>
                  <a:t>Viết ba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đầu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2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000" i="1" dirty="0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20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 algn="just">
                  <a:lnSpc>
                    <a:spcPct val="200000"/>
                  </a:lnSpc>
                  <a:buAutoNum type="alphaLcParenR"/>
                </a:pPr>
                <a:r>
                  <a:rPr lang="en-US" sz="4200">
                    <a:latin typeface="Arial" panose="020B0604020202020204" pitchFamily="34" charset="0"/>
                    <a:cs typeface="Arial" panose="020B0604020202020204" pitchFamily="34" charset="0"/>
                  </a:rPr>
                  <a:t>Viết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khai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triển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err="1">
                    <a:latin typeface="Arial" panose="020B060402020202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200">
                    <a:latin typeface="Arial" panose="020B0604020202020204" pitchFamily="34" charset="0"/>
                    <a:cs typeface="Arial" panose="020B0604020202020204" pitchFamily="34" charset="0"/>
                  </a:rPr>
                  <a:t> số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4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i="1" dirty="0">
                    <a:solidFill>
                      <a:srgbClr val="FF0000"/>
                    </a:solidFill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79BD0AC-D135-DB78-01DB-05C70D9E2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726" y="2057203"/>
                <a:ext cx="10966074" cy="2529090"/>
              </a:xfrm>
              <a:prstGeom prst="rect">
                <a:avLst/>
              </a:prstGeom>
              <a:blipFill>
                <a:blip r:embed="rId3"/>
                <a:stretch>
                  <a:fillRect l="-1946" b="-9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22">
            <a:extLst>
              <a:ext uri="{FF2B5EF4-FFF2-40B4-BE49-F238E27FC236}">
                <a16:creationId xmlns:a16="http://schemas.microsoft.com/office/drawing/2014/main" id="{9CF571EE-1FDB-6012-672F-47FA39C31313}"/>
              </a:ext>
            </a:extLst>
          </p:cNvPr>
          <p:cNvSpPr/>
          <p:nvPr/>
        </p:nvSpPr>
        <p:spPr>
          <a:xfrm>
            <a:off x="14554200" y="3771900"/>
            <a:ext cx="1751933" cy="888582"/>
          </a:xfrm>
          <a:prstGeom prst="wedgeEllipseCallout">
            <a:avLst>
              <a:gd name="adj1" fmla="val -35942"/>
              <a:gd name="adj2" fmla="val 73332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(Body)"/>
              </a:rPr>
              <a:t>Giải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(Body)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F6A1ED-E6CF-22F8-6ACD-CF09391CBAD9}"/>
                  </a:ext>
                </a:extLst>
              </p:cNvPr>
              <p:cNvSpPr txBox="1"/>
              <p:nvPr/>
            </p:nvSpPr>
            <p:spPr>
              <a:xfrm>
                <a:off x="1219200" y="5067300"/>
                <a:ext cx="15849600" cy="1988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420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200"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20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hạng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=4;</m:t>
                    </m:r>
                    <m:sSub>
                      <m:sSub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4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</m:t>
                    </m:r>
                    <m:r>
                      <a:rPr lang="en-US" sz="4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FF6A1ED-E6CF-22F8-6ACD-CF09391CB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067300"/>
                <a:ext cx="15849600" cy="1988301"/>
              </a:xfrm>
              <a:prstGeom prst="rect">
                <a:avLst/>
              </a:prstGeom>
              <a:blipFill>
                <a:blip r:embed="rId4"/>
                <a:stretch>
                  <a:fillRect l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7133B297-92AF-8031-7085-D150C4B71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14959">
            <a:off x="16187287" y="492576"/>
            <a:ext cx="1371719" cy="14143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FF6A1ED-E6CF-22F8-6ACD-CF09391CBAD9}"/>
                  </a:ext>
                </a:extLst>
              </p:cNvPr>
              <p:cNvSpPr txBox="1"/>
              <p:nvPr/>
            </p:nvSpPr>
            <p:spPr>
              <a:xfrm>
                <a:off x="1219200" y="7353300"/>
                <a:ext cx="13182600" cy="2004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khai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triển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dãy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1;</m:t>
                    </m:r>
                    <m:r>
                      <a:rPr lang="en-US" sz="4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4;</m:t>
                    </m:r>
                    <m:r>
                      <a:rPr lang="en-US" sz="4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9;…;</m:t>
                    </m:r>
                    <m:r>
                      <a:rPr lang="en-US" sz="4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4200" b="1" i="1" smtClean="0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42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2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4200" dirty="0">
                    <a:effectLst/>
                    <a:latin typeface="Arial (Body)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200" dirty="0">
                  <a:effectLst/>
                  <a:latin typeface="Arial (Body)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FF6A1ED-E6CF-22F8-6ACD-CF09391CBA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7353300"/>
                <a:ext cx="13182600" cy="2004395"/>
              </a:xfrm>
              <a:prstGeom prst="rect">
                <a:avLst/>
              </a:prstGeom>
              <a:blipFill>
                <a:blip r:embed="rId6"/>
                <a:stretch>
                  <a:fillRect l="-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321241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13" grpId="0"/>
      <p:bldP spid="14" grpId="0" animBg="1"/>
      <p:bldP spid="1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9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535970" y="259629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Freeform 35"/>
          <p:cNvSpPr/>
          <p:nvPr/>
        </p:nvSpPr>
        <p:spPr>
          <a:xfrm rot="9640325">
            <a:off x="1273258" y="1125131"/>
            <a:ext cx="612100" cy="2064755"/>
          </a:xfrm>
          <a:custGeom>
            <a:avLst/>
            <a:gdLst/>
            <a:ahLst/>
            <a:cxnLst/>
            <a:rect l="l" t="t" r="r" b="b"/>
            <a:pathLst>
              <a:path w="504788" h="1713788">
                <a:moveTo>
                  <a:pt x="0" y="0"/>
                </a:moveTo>
                <a:lnTo>
                  <a:pt x="504789" y="0"/>
                </a:lnTo>
                <a:lnTo>
                  <a:pt x="504789" y="1713788"/>
                </a:lnTo>
                <a:lnTo>
                  <a:pt x="0" y="17137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32">
            <a:extLst>
              <a:ext uri="{FF2B5EF4-FFF2-40B4-BE49-F238E27FC236}">
                <a16:creationId xmlns:a16="http://schemas.microsoft.com/office/drawing/2014/main" id="{3C76A044-3075-6076-4862-71E8868435E9}"/>
              </a:ext>
            </a:extLst>
          </p:cNvPr>
          <p:cNvSpPr txBox="1"/>
          <p:nvPr/>
        </p:nvSpPr>
        <p:spPr>
          <a:xfrm>
            <a:off x="1174064" y="3243776"/>
            <a:ext cx="14283166" cy="3811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spc="182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</a:p>
          <a:p>
            <a:pPr algn="ctr">
              <a:lnSpc>
                <a:spcPct val="150000"/>
              </a:lnSpc>
            </a:pPr>
            <a:r>
              <a:rPr lang="en-US" sz="8800" b="1" spc="182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CHO MỘT DÃY SỐ</a:t>
            </a:r>
          </a:p>
        </p:txBody>
      </p:sp>
    </p:spTree>
  </p:cSld>
  <p:clrMapOvr>
    <a:masterClrMapping/>
  </p:clrMapOvr>
  <p:transition spd="med">
    <p:plus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4453</TotalTime>
  <Words>2352</Words>
  <Application>Microsoft Office PowerPoint</Application>
  <PresentationFormat>Custom</PresentationFormat>
  <Paragraphs>213</Paragraphs>
  <Slides>31</Slides>
  <Notes>6</Notes>
  <HiddenSlides>0</HiddenSlides>
  <MMClips>4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 (Body)</vt:lpstr>
      <vt:lpstr>Calibri</vt:lpstr>
      <vt:lpstr>Cambria Math</vt:lpstr>
      <vt:lpstr>.VnCentury SchoolbookH</vt:lpstr>
      <vt:lpstr>Arial</vt:lpstr>
      <vt:lpstr>Times New Roman</vt:lpstr>
      <vt:lpstr>Office Theme</vt:lpstr>
      <vt:lpstr>1_Office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B1</dc:title>
  <dc:creator>Xinh Đẹp Dịu Hiền Huế Thị</dc:creator>
  <cp:lastModifiedBy>toan</cp:lastModifiedBy>
  <cp:revision>166</cp:revision>
  <dcterms:created xsi:type="dcterms:W3CDTF">2006-08-16T00:00:00Z</dcterms:created>
  <dcterms:modified xsi:type="dcterms:W3CDTF">2025-10-22T09:38:05Z</dcterms:modified>
  <dc:identifier>DAFn2dd0_sY</dc:identifier>
</cp:coreProperties>
</file>